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0"/>
  </p:notesMasterIdLst>
  <p:handoutMasterIdLst>
    <p:handoutMasterId r:id="rId141"/>
  </p:handoutMasterIdLst>
  <p:sldIdLst>
    <p:sldId id="418" r:id="rId2"/>
    <p:sldId id="454" r:id="rId3"/>
    <p:sldId id="570" r:id="rId4"/>
    <p:sldId id="569" r:id="rId5"/>
    <p:sldId id="456" r:id="rId6"/>
    <p:sldId id="689" r:id="rId7"/>
    <p:sldId id="690" r:id="rId8"/>
    <p:sldId id="289" r:id="rId9"/>
    <p:sldId id="572" r:id="rId10"/>
    <p:sldId id="573" r:id="rId11"/>
    <p:sldId id="576" r:id="rId12"/>
    <p:sldId id="577" r:id="rId13"/>
    <p:sldId id="580" r:id="rId14"/>
    <p:sldId id="581" r:id="rId15"/>
    <p:sldId id="582" r:id="rId16"/>
    <p:sldId id="644" r:id="rId17"/>
    <p:sldId id="457" r:id="rId18"/>
    <p:sldId id="583" r:id="rId19"/>
    <p:sldId id="584" r:id="rId20"/>
    <p:sldId id="585" r:id="rId21"/>
    <p:sldId id="586" r:id="rId22"/>
    <p:sldId id="587" r:id="rId23"/>
    <p:sldId id="645" r:id="rId24"/>
    <p:sldId id="458" r:id="rId25"/>
    <p:sldId id="271" r:id="rId26"/>
    <p:sldId id="270" r:id="rId27"/>
    <p:sldId id="272" r:id="rId28"/>
    <p:sldId id="692" r:id="rId29"/>
    <p:sldId id="274" r:id="rId30"/>
    <p:sldId id="275" r:id="rId31"/>
    <p:sldId id="278" r:id="rId32"/>
    <p:sldId id="279" r:id="rId33"/>
    <p:sldId id="646" r:id="rId34"/>
    <p:sldId id="459" r:id="rId35"/>
    <p:sldId id="693" r:id="rId36"/>
    <p:sldId id="739" r:id="rId37"/>
    <p:sldId id="735" r:id="rId38"/>
    <p:sldId id="694" r:id="rId39"/>
    <p:sldId id="574" r:id="rId40"/>
    <p:sldId id="575" r:id="rId41"/>
    <p:sldId id="695" r:id="rId42"/>
    <p:sldId id="733" r:id="rId43"/>
    <p:sldId id="734" r:id="rId44"/>
    <p:sldId id="579" r:id="rId45"/>
    <p:sldId id="736" r:id="rId46"/>
    <p:sldId id="741" r:id="rId47"/>
    <p:sldId id="737" r:id="rId48"/>
    <p:sldId id="738" r:id="rId49"/>
    <p:sldId id="740" r:id="rId50"/>
    <p:sldId id="742" r:id="rId51"/>
    <p:sldId id="647" r:id="rId52"/>
    <p:sldId id="571" r:id="rId53"/>
    <p:sldId id="649" r:id="rId54"/>
    <p:sldId id="616" r:id="rId55"/>
    <p:sldId id="625" r:id="rId56"/>
    <p:sldId id="691" r:id="rId57"/>
    <p:sldId id="650" r:id="rId58"/>
    <p:sldId id="651" r:id="rId59"/>
    <p:sldId id="620" r:id="rId60"/>
    <p:sldId id="652" r:id="rId61"/>
    <p:sldId id="617" r:id="rId62"/>
    <p:sldId id="626" r:id="rId63"/>
    <p:sldId id="653" r:id="rId64"/>
    <p:sldId id="654" r:id="rId65"/>
    <p:sldId id="655" r:id="rId66"/>
    <p:sldId id="656" r:id="rId67"/>
    <p:sldId id="657" r:id="rId68"/>
    <p:sldId id="659" r:id="rId69"/>
    <p:sldId id="660" r:id="rId70"/>
    <p:sldId id="658" r:id="rId71"/>
    <p:sldId id="662" r:id="rId72"/>
    <p:sldId id="661" r:id="rId73"/>
    <p:sldId id="663" r:id="rId74"/>
    <p:sldId id="664" r:id="rId75"/>
    <p:sldId id="665" r:id="rId76"/>
    <p:sldId id="666" r:id="rId77"/>
    <p:sldId id="668" r:id="rId78"/>
    <p:sldId id="667" r:id="rId79"/>
    <p:sldId id="669" r:id="rId80"/>
    <p:sldId id="670" r:id="rId81"/>
    <p:sldId id="672" r:id="rId82"/>
    <p:sldId id="671" r:id="rId83"/>
    <p:sldId id="673" r:id="rId84"/>
    <p:sldId id="674" r:id="rId85"/>
    <p:sldId id="675" r:id="rId86"/>
    <p:sldId id="677" r:id="rId87"/>
    <p:sldId id="679" r:id="rId88"/>
    <p:sldId id="678" r:id="rId89"/>
    <p:sldId id="681" r:id="rId90"/>
    <p:sldId id="682" r:id="rId91"/>
    <p:sldId id="680" r:id="rId92"/>
    <p:sldId id="683" r:id="rId93"/>
    <p:sldId id="684" r:id="rId94"/>
    <p:sldId id="685" r:id="rId95"/>
    <p:sldId id="688" r:id="rId96"/>
    <p:sldId id="686" r:id="rId97"/>
    <p:sldId id="687" r:id="rId98"/>
    <p:sldId id="648" r:id="rId99"/>
    <p:sldId id="643" r:id="rId100"/>
    <p:sldId id="455" r:id="rId101"/>
    <p:sldId id="676" r:id="rId102"/>
    <p:sldId id="603" r:id="rId103"/>
    <p:sldId id="613" r:id="rId104"/>
    <p:sldId id="614" r:id="rId105"/>
    <p:sldId id="621" r:id="rId106"/>
    <p:sldId id="622" r:id="rId107"/>
    <p:sldId id="604" r:id="rId108"/>
    <p:sldId id="605" r:id="rId109"/>
    <p:sldId id="606" r:id="rId110"/>
    <p:sldId id="607" r:id="rId111"/>
    <p:sldId id="608" r:id="rId112"/>
    <p:sldId id="609" r:id="rId113"/>
    <p:sldId id="610" r:id="rId114"/>
    <p:sldId id="623" r:id="rId115"/>
    <p:sldId id="611" r:id="rId116"/>
    <p:sldId id="624" r:id="rId117"/>
    <p:sldId id="612" r:id="rId118"/>
    <p:sldId id="615" r:id="rId119"/>
    <p:sldId id="618" r:id="rId120"/>
    <p:sldId id="619" r:id="rId121"/>
    <p:sldId id="627" r:id="rId122"/>
    <p:sldId id="628" r:id="rId123"/>
    <p:sldId id="633" r:id="rId124"/>
    <p:sldId id="629" r:id="rId125"/>
    <p:sldId id="635" r:id="rId126"/>
    <p:sldId id="630" r:id="rId127"/>
    <p:sldId id="636" r:id="rId128"/>
    <p:sldId id="631" r:id="rId129"/>
    <p:sldId id="637" r:id="rId130"/>
    <p:sldId id="632" r:id="rId131"/>
    <p:sldId id="639" r:id="rId132"/>
    <p:sldId id="634" r:id="rId133"/>
    <p:sldId id="638" r:id="rId134"/>
    <p:sldId id="640" r:id="rId135"/>
    <p:sldId id="641" r:id="rId136"/>
    <p:sldId id="642" r:id="rId137"/>
    <p:sldId id="578" r:id="rId138"/>
    <p:sldId id="380" r:id="rId139"/>
  </p:sldIdLst>
  <p:sldSz cx="9144000" cy="6858000" type="screen4x3"/>
  <p:notesSz cx="9874250" cy="672465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FFFF00"/>
    <a:srgbClr val="FFFF99"/>
    <a:srgbClr val="FFFFFF"/>
    <a:srgbClr val="2F618F"/>
    <a:srgbClr val="81AD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48" autoAdjust="0"/>
    <p:restoredTop sz="92923" autoAdjust="0"/>
  </p:normalViewPr>
  <p:slideViewPr>
    <p:cSldViewPr>
      <p:cViewPr>
        <p:scale>
          <a:sx n="115" d="100"/>
          <a:sy n="115" d="100"/>
        </p:scale>
        <p:origin x="-24" y="312"/>
      </p:cViewPr>
      <p:guideLst>
        <p:guide orient="horz" pos="2160"/>
        <p:guide pos="2880"/>
      </p:guideLst>
    </p:cSldViewPr>
  </p:slideViewPr>
  <p:outlineViewPr>
    <p:cViewPr>
      <p:scale>
        <a:sx n="33" d="100"/>
        <a:sy n="33" d="100"/>
      </p:scale>
      <p:origin x="0" y="1920"/>
    </p:cViewPr>
  </p:outlineViewPr>
  <p:notesTextViewPr>
    <p:cViewPr>
      <p:scale>
        <a:sx n="3" d="2"/>
        <a:sy n="3" d="2"/>
      </p:scale>
      <p:origin x="0" y="0"/>
    </p:cViewPr>
  </p:notesTextViewPr>
  <p:sorterViewPr>
    <p:cViewPr varScale="1">
      <p:scale>
        <a:sx n="1" d="1"/>
        <a:sy n="1" d="1"/>
      </p:scale>
      <p:origin x="0" y="-47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3E744589-360B-4B3F-8CA2-362DA03A842F}"/>
              </a:ext>
            </a:extLst>
          </p:cNvPr>
          <p:cNvSpPr>
            <a:spLocks noGrp="1"/>
          </p:cNvSpPr>
          <p:nvPr>
            <p:ph type="hdr" sz="quarter"/>
          </p:nvPr>
        </p:nvSpPr>
        <p:spPr>
          <a:xfrm>
            <a:off x="0" y="0"/>
            <a:ext cx="4278313" cy="336550"/>
          </a:xfrm>
          <a:prstGeom prst="rect">
            <a:avLst/>
          </a:prstGeom>
        </p:spPr>
        <p:txBody>
          <a:bodyPr vert="horz" lIns="91440" tIns="45720" rIns="91440" bIns="45720" rtlCol="0"/>
          <a:lstStyle>
            <a:lvl1pPr algn="l">
              <a:defRPr sz="1200">
                <a:latin typeface="Calibri" pitchFamily="34" charset="0"/>
                <a:ea typeface="MS PGothic" pitchFamily="34" charset="-128"/>
                <a:cs typeface="+mn-cs"/>
              </a:defRPr>
            </a:lvl1pPr>
          </a:lstStyle>
          <a:p>
            <a:pPr>
              <a:defRPr/>
            </a:pPr>
            <a:endParaRPr lang="en-US"/>
          </a:p>
        </p:txBody>
      </p:sp>
      <p:sp>
        <p:nvSpPr>
          <p:cNvPr id="3" name="Date Placeholder 2">
            <a:extLst>
              <a:ext uri="{FF2B5EF4-FFF2-40B4-BE49-F238E27FC236}">
                <a16:creationId xmlns:a16="http://schemas.microsoft.com/office/drawing/2014/main" xmlns="" id="{698DE5EF-6F04-48EB-A1E8-C127CB814479}"/>
              </a:ext>
            </a:extLst>
          </p:cNvPr>
          <p:cNvSpPr>
            <a:spLocks noGrp="1"/>
          </p:cNvSpPr>
          <p:nvPr>
            <p:ph type="dt" sz="quarter" idx="1"/>
          </p:nvPr>
        </p:nvSpPr>
        <p:spPr>
          <a:xfrm>
            <a:off x="5592763" y="0"/>
            <a:ext cx="4279900" cy="33655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MS PGothic" charset="0"/>
                <a:cs typeface="MS PGothic" charset="0"/>
              </a:defRPr>
            </a:lvl1pPr>
          </a:lstStyle>
          <a:p>
            <a:pPr>
              <a:defRPr/>
            </a:pPr>
            <a:fld id="{BF422C33-79E1-4CF3-B476-21DBF88730C6}" type="datetimeFigureOut">
              <a:rPr lang="en-US"/>
              <a:pPr>
                <a:defRPr/>
              </a:pPr>
              <a:t>3/23/2021</a:t>
            </a:fld>
            <a:endParaRPr lang="en-US"/>
          </a:p>
        </p:txBody>
      </p:sp>
      <p:sp>
        <p:nvSpPr>
          <p:cNvPr id="4" name="Footer Placeholder 3">
            <a:extLst>
              <a:ext uri="{FF2B5EF4-FFF2-40B4-BE49-F238E27FC236}">
                <a16:creationId xmlns:a16="http://schemas.microsoft.com/office/drawing/2014/main" xmlns="" id="{3A4834DF-8E5F-4967-BD1D-715D8D06A77D}"/>
              </a:ext>
            </a:extLst>
          </p:cNvPr>
          <p:cNvSpPr>
            <a:spLocks noGrp="1"/>
          </p:cNvSpPr>
          <p:nvPr>
            <p:ph type="ftr" sz="quarter" idx="2"/>
          </p:nvPr>
        </p:nvSpPr>
        <p:spPr>
          <a:xfrm>
            <a:off x="0" y="6386513"/>
            <a:ext cx="4278313" cy="336550"/>
          </a:xfrm>
          <a:prstGeom prst="rect">
            <a:avLst/>
          </a:prstGeom>
        </p:spPr>
        <p:txBody>
          <a:bodyPr vert="horz" lIns="91440" tIns="45720" rIns="91440" bIns="45720" rtlCol="0" anchor="b"/>
          <a:lstStyle>
            <a:lvl1pPr algn="l">
              <a:defRPr sz="1200">
                <a:latin typeface="Calibri" pitchFamily="34" charset="0"/>
                <a:ea typeface="MS PGothic" pitchFamily="34"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xmlns="" id="{BCAE1A58-4BA5-4E76-BCE7-DBD458E390C1}"/>
              </a:ext>
            </a:extLst>
          </p:cNvPr>
          <p:cNvSpPr>
            <a:spLocks noGrp="1"/>
          </p:cNvSpPr>
          <p:nvPr>
            <p:ph type="sldNum" sz="quarter" idx="3"/>
          </p:nvPr>
        </p:nvSpPr>
        <p:spPr>
          <a:xfrm>
            <a:off x="5592763" y="6386513"/>
            <a:ext cx="4279900" cy="336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096920E-427F-4707-9D4F-348ADB023D27}"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4581EAB-B754-4A1A-92C3-32CF711E7EBF}"/>
              </a:ext>
            </a:extLst>
          </p:cNvPr>
          <p:cNvSpPr>
            <a:spLocks noGrp="1"/>
          </p:cNvSpPr>
          <p:nvPr>
            <p:ph type="hdr" sz="quarter"/>
          </p:nvPr>
        </p:nvSpPr>
        <p:spPr>
          <a:xfrm>
            <a:off x="0" y="0"/>
            <a:ext cx="4278313" cy="336550"/>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a:p>
        </p:txBody>
      </p:sp>
      <p:sp>
        <p:nvSpPr>
          <p:cNvPr id="3" name="Date Placeholder 2">
            <a:extLst>
              <a:ext uri="{FF2B5EF4-FFF2-40B4-BE49-F238E27FC236}">
                <a16:creationId xmlns:a16="http://schemas.microsoft.com/office/drawing/2014/main" xmlns="" id="{F7600B7E-D9F2-445E-AAA1-0B87261745A0}"/>
              </a:ext>
            </a:extLst>
          </p:cNvPr>
          <p:cNvSpPr>
            <a:spLocks noGrp="1"/>
          </p:cNvSpPr>
          <p:nvPr>
            <p:ph type="dt" idx="1"/>
          </p:nvPr>
        </p:nvSpPr>
        <p:spPr>
          <a:xfrm>
            <a:off x="5592763" y="0"/>
            <a:ext cx="4279900" cy="336550"/>
          </a:xfrm>
          <a:prstGeom prst="rect">
            <a:avLst/>
          </a:prstGeom>
        </p:spPr>
        <p:txBody>
          <a:bodyPr vert="horz" lIns="91440" tIns="45720" rIns="91440" bIns="45720" rtlCol="0"/>
          <a:lstStyle>
            <a:lvl1pPr algn="r">
              <a:defRPr sz="1200">
                <a:latin typeface="Calibri" charset="0"/>
                <a:ea typeface="MS PGothic" charset="0"/>
                <a:cs typeface="MS PGothic" charset="0"/>
              </a:defRPr>
            </a:lvl1pPr>
          </a:lstStyle>
          <a:p>
            <a:pPr>
              <a:defRPr/>
            </a:pPr>
            <a:fld id="{CC363FFB-3A2E-444A-91BE-DC94F01F997F}" type="datetimeFigureOut">
              <a:rPr lang="en-US"/>
              <a:pPr>
                <a:defRPr/>
              </a:pPr>
              <a:t>3/23/2021</a:t>
            </a:fld>
            <a:endParaRPr lang="en-US"/>
          </a:p>
        </p:txBody>
      </p:sp>
      <p:sp>
        <p:nvSpPr>
          <p:cNvPr id="4" name="Slide Image Placeholder 3">
            <a:extLst>
              <a:ext uri="{FF2B5EF4-FFF2-40B4-BE49-F238E27FC236}">
                <a16:creationId xmlns:a16="http://schemas.microsoft.com/office/drawing/2014/main" xmlns="" id="{6F2BF5BF-C2F8-406C-881E-ECB4B4841212}"/>
              </a:ext>
            </a:extLst>
          </p:cNvPr>
          <p:cNvSpPr>
            <a:spLocks noGrp="1" noRot="1" noChangeAspect="1"/>
          </p:cNvSpPr>
          <p:nvPr>
            <p:ph type="sldImg" idx="2"/>
          </p:nvPr>
        </p:nvSpPr>
        <p:spPr>
          <a:xfrm>
            <a:off x="3255963" y="504825"/>
            <a:ext cx="3362325" cy="25209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70B515EE-0D7C-4D74-AEF2-0ECAD39E48F7}"/>
              </a:ext>
            </a:extLst>
          </p:cNvPr>
          <p:cNvSpPr>
            <a:spLocks noGrp="1"/>
          </p:cNvSpPr>
          <p:nvPr>
            <p:ph type="body" sz="quarter" idx="3"/>
          </p:nvPr>
        </p:nvSpPr>
        <p:spPr>
          <a:xfrm>
            <a:off x="987425" y="3194050"/>
            <a:ext cx="7899400" cy="3025775"/>
          </a:xfrm>
          <a:prstGeom prst="rect">
            <a:avLst/>
          </a:prstGeom>
        </p:spPr>
        <p:txBody>
          <a:bodyPr vert="horz" lIns="91440" tIns="45720" rIns="91440" bIns="45720" rtlCol="0"/>
          <a:lstStyle/>
          <a:p>
            <a:pPr lvl="0"/>
            <a:r>
              <a:rPr lang="it-IT" noProof="0"/>
              <a:t>Click to edit Master text styles</a:t>
            </a:r>
          </a:p>
          <a:p>
            <a:pPr lvl="1"/>
            <a:r>
              <a:rPr lang="it-IT" noProof="0"/>
              <a:t>Second level</a:t>
            </a:r>
          </a:p>
          <a:p>
            <a:pPr lvl="2"/>
            <a:r>
              <a:rPr lang="it-IT" noProof="0"/>
              <a:t>Third level</a:t>
            </a:r>
          </a:p>
          <a:p>
            <a:pPr lvl="3"/>
            <a:r>
              <a:rPr lang="it-IT" noProof="0"/>
              <a:t>Fourth level</a:t>
            </a:r>
          </a:p>
          <a:p>
            <a:pPr lvl="4"/>
            <a:r>
              <a:rPr lang="it-IT" noProof="0"/>
              <a:t>Fifth level</a:t>
            </a:r>
            <a:endParaRPr lang="en-US" noProof="0"/>
          </a:p>
        </p:txBody>
      </p:sp>
      <p:sp>
        <p:nvSpPr>
          <p:cNvPr id="6" name="Footer Placeholder 5">
            <a:extLst>
              <a:ext uri="{FF2B5EF4-FFF2-40B4-BE49-F238E27FC236}">
                <a16:creationId xmlns:a16="http://schemas.microsoft.com/office/drawing/2014/main" xmlns="" id="{87186DD0-24FA-4137-AA2A-4C074DE9F713}"/>
              </a:ext>
            </a:extLst>
          </p:cNvPr>
          <p:cNvSpPr>
            <a:spLocks noGrp="1"/>
          </p:cNvSpPr>
          <p:nvPr>
            <p:ph type="ftr" sz="quarter" idx="4"/>
          </p:nvPr>
        </p:nvSpPr>
        <p:spPr>
          <a:xfrm>
            <a:off x="0" y="6386513"/>
            <a:ext cx="4278313" cy="336550"/>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a:p>
        </p:txBody>
      </p:sp>
      <p:sp>
        <p:nvSpPr>
          <p:cNvPr id="7" name="Slide Number Placeholder 6">
            <a:extLst>
              <a:ext uri="{FF2B5EF4-FFF2-40B4-BE49-F238E27FC236}">
                <a16:creationId xmlns:a16="http://schemas.microsoft.com/office/drawing/2014/main" xmlns="" id="{6C963AC3-BF7B-4940-B3BB-E221C26043BE}"/>
              </a:ext>
            </a:extLst>
          </p:cNvPr>
          <p:cNvSpPr>
            <a:spLocks noGrp="1"/>
          </p:cNvSpPr>
          <p:nvPr>
            <p:ph type="sldNum" sz="quarter" idx="5"/>
          </p:nvPr>
        </p:nvSpPr>
        <p:spPr>
          <a:xfrm>
            <a:off x="5592763" y="6386513"/>
            <a:ext cx="4279900" cy="336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517488A-2FD4-4187-AAA7-AE40009BFB6A}" type="slidenum">
              <a:rPr lang="en-US" altLang="en-US"/>
              <a:pPr/>
              <a:t>‹#›</a:t>
            </a:fld>
            <a:endParaRPr lang="en-US" altLang="en-US"/>
          </a:p>
        </p:txBody>
      </p:sp>
    </p:spTree>
    <p:extLst>
      <p:ext uri="{BB962C8B-B14F-4D97-AF65-F5344CB8AC3E}">
        <p14:creationId xmlns:p14="http://schemas.microsoft.com/office/powerpoint/2010/main" val="177888441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8" Type="http://schemas.openxmlformats.org/officeDocument/2006/relationships/hyperlink" Target="https://en.wikipedia.org/wiki/Network_security" TargetMode="External"/><Relationship Id="rId3" Type="http://schemas.openxmlformats.org/officeDocument/2006/relationships/hyperlink" Target="https://en.wikipedia.org/wiki/Spyware" TargetMode="External"/><Relationship Id="rId7" Type="http://schemas.openxmlformats.org/officeDocument/2006/relationships/hyperlink" Target="https://en.wikipedia.org/wiki/Confidentiality" TargetMode="External"/><Relationship Id="rId2" Type="http://schemas.openxmlformats.org/officeDocument/2006/relationships/slide" Target="../slides/slide117.xml"/><Relationship Id="rId1" Type="http://schemas.openxmlformats.org/officeDocument/2006/relationships/notesMaster" Target="../notesMasters/notesMaster1.xml"/><Relationship Id="rId6" Type="http://schemas.openxmlformats.org/officeDocument/2006/relationships/hyperlink" Target="https://en.wikipedia.org/wiki/Social_engineering_(computer_security)" TargetMode="External"/><Relationship Id="rId5" Type="http://schemas.openxmlformats.org/officeDocument/2006/relationships/hyperlink" Target="https://en.wikipedia.org/wiki/Identity_theft" TargetMode="External"/><Relationship Id="rId4" Type="http://schemas.openxmlformats.org/officeDocument/2006/relationships/hyperlink" Target="https://en.wikipedia.org/wiki/Adware" TargetMode="External"/></Relationships>
</file>

<file path=ppt/notesSlides/_rels/notesSlide113.xml.rels><?xml version="1.0" encoding="UTF-8" standalone="yes"?>
<Relationships xmlns="http://schemas.openxmlformats.org/package/2006/relationships"><Relationship Id="rId3" Type="http://schemas.openxmlformats.org/officeDocument/2006/relationships/hyperlink" Target="https://blog.malwarebytes.com/glossary/adware/" TargetMode="External"/><Relationship Id="rId2" Type="http://schemas.openxmlformats.org/officeDocument/2006/relationships/slide" Target="../slides/slide118.xml"/><Relationship Id="rId1" Type="http://schemas.openxmlformats.org/officeDocument/2006/relationships/notesMaster" Target="../notesMasters/notesMaster1.xml"/><Relationship Id="rId4" Type="http://schemas.openxmlformats.org/officeDocument/2006/relationships/hyperlink" Target="https://blog.malwarebytes.com/glossary/pup/" TargetMode="Externa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bankmycell.com/blog/how-many-phones-are-in-the-world"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rsa.com/content/dam/premium/en/white-paper/2018-current-state-of-cybercrime.pdf" TargetMode="External"/><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ey.com/en_gl/advisory/global-information-security-survey-2018-2019" TargetMode="External"/><Relationship Id="rId2" Type="http://schemas.openxmlformats.org/officeDocument/2006/relationships/slide" Target="../slides/slide124.xml"/><Relationship Id="rId1" Type="http://schemas.openxmlformats.org/officeDocument/2006/relationships/notesMaster" Target="../notesMasters/notesMaster1.xml"/><Relationship Id="rId4" Type="http://schemas.openxmlformats.org/officeDocument/2006/relationships/hyperlink" Target="https://enterprise.verizon.com/resources/reports/dbi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www.ey.com/en_gl/advisory/global-information-security-survey-2018-2019" TargetMode="External"/><Relationship Id="rId2" Type="http://schemas.openxmlformats.org/officeDocument/2006/relationships/slide" Target="../slides/slide125.xml"/><Relationship Id="rId1" Type="http://schemas.openxmlformats.org/officeDocument/2006/relationships/notesMaster" Target="../notesMasters/notesMaster1.xml"/><Relationship Id="rId4" Type="http://schemas.openxmlformats.org/officeDocument/2006/relationships/hyperlink" Target="https://enterprise.verizon.com/resources/reports/dbir/" TargetMode="Externa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getsafeonline.org/business-blog/five-notable-examples-of-advanced-persistent-threat-apt-attacks/"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unodc.org/unodc/en/cybercrime/global-programme-cybercrime.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8" Type="http://schemas.openxmlformats.org/officeDocument/2006/relationships/hyperlink" Target="https://ec.europa.eu/home-affairs/what-we-do/policies/organized-crime-and-human-trafficking/e-evidence_en" TargetMode="External"/><Relationship Id="rId3" Type="http://schemas.openxmlformats.org/officeDocument/2006/relationships/hyperlink" Target="https://ec.europa.eu/home-affairs/what-we-do/policies/cybercrime_en" TargetMode="External"/><Relationship Id="rId7" Type="http://schemas.openxmlformats.org/officeDocument/2006/relationships/hyperlink" Target="http://eur-lex.europa.eu/LexUriServ/LexUriServ.do?uri=OJ:L:2013:218:0008:0014:EN:PDF" TargetMode="External"/><Relationship Id="rId12" Type="http://schemas.openxmlformats.org/officeDocument/2006/relationships/hyperlink" Target="https://gac.icann.org/working-group/gac-public-safety-working-group-pswg"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eur-lex.europa.eu/legal-content/EN/TXT/?qid=1486726102713&amp;uri=CELEX:52016DC0872" TargetMode="External"/><Relationship Id="rId11" Type="http://schemas.openxmlformats.org/officeDocument/2006/relationships/hyperlink" Target="https://ec.europa.eu/home-affairs/what-we-do/policies/organized-crime-and-human-trafficking/global-alliance-against-child-abuse_en" TargetMode="External"/><Relationship Id="rId5" Type="http://schemas.openxmlformats.org/officeDocument/2006/relationships/hyperlink" Target="http://eur-lex.europa.eu/legal-content/EN/TXT/?qid=1486726102713&amp;uri=CELEX:52016DC0871" TargetMode="External"/><Relationship Id="rId10" Type="http://schemas.openxmlformats.org/officeDocument/2006/relationships/hyperlink" Target="https://www.europol.europa.eu/about-europol/european-cybercrime-centre-ec3" TargetMode="External"/><Relationship Id="rId4" Type="http://schemas.openxmlformats.org/officeDocument/2006/relationships/hyperlink" Target="http://eur-lex.europa.eu/legal-content/EN/TXT/?uri=CELEX:32011L0093" TargetMode="External"/><Relationship Id="rId9" Type="http://schemas.openxmlformats.org/officeDocument/2006/relationships/hyperlink" Target="https://eur-lex.europa.eu/legal-content/EN/TXT/?uri=uriserv:OJ.L_.2019.123.01.0018.01.ENG"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conventions.coe.int/Treaty/Commun/QueVoulezVous.asp?NT=185&amp;CM=8&amp;DF=&amp;CL=ENG"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coe.int/tcy"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ombattingcybercrime.org/#toolkit"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www.combattingcybercrime.org/#library" TargetMode="External"/><Relationship Id="rId4" Type="http://schemas.openxmlformats.org/officeDocument/2006/relationships/hyperlink" Target="http://www.combattingcybercrime.org/#assessment"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n.wikipedia.org/wiki/WannaCry_ransomware_attack#cite_note-16"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en.wikipedia.org/wiki/Internet" TargetMode="External"/><Relationship Id="rId13" Type="http://schemas.openxmlformats.org/officeDocument/2006/relationships/hyperlink" Target="https://en.wikipedia.org/wiki/Blackmail" TargetMode="External"/><Relationship Id="rId18" Type="http://schemas.openxmlformats.org/officeDocument/2006/relationships/hyperlink" Target="https://en.wikipedia.org/wiki/Denial-of-service_attack#cite_note-5" TargetMode="External"/><Relationship Id="rId3" Type="http://schemas.openxmlformats.org/officeDocument/2006/relationships/hyperlink" Target="https://en.wikipedia.org/wiki/Computing" TargetMode="External"/><Relationship Id="rId7" Type="http://schemas.openxmlformats.org/officeDocument/2006/relationships/hyperlink" Target="https://en.wikipedia.org/wiki/Host_(network)" TargetMode="External"/><Relationship Id="rId12" Type="http://schemas.openxmlformats.org/officeDocument/2006/relationships/hyperlink" Target="https://en.wikipedia.org/wiki/Revenge" TargetMode="External"/><Relationship Id="rId17" Type="http://schemas.openxmlformats.org/officeDocument/2006/relationships/hyperlink" Target="https://en.wikipedia.org/wiki/Activism" TargetMode="External"/><Relationship Id="rId2" Type="http://schemas.openxmlformats.org/officeDocument/2006/relationships/slide" Target="../slides/slide59.xml"/><Relationship Id="rId16" Type="http://schemas.openxmlformats.org/officeDocument/2006/relationships/hyperlink" Target="https://en.wikipedia.org/wiki/Denial-of-service_attack#cite_note-4" TargetMode="External"/><Relationship Id="rId1" Type="http://schemas.openxmlformats.org/officeDocument/2006/relationships/notesMaster" Target="../notesMasters/notesMaster1.xml"/><Relationship Id="rId6" Type="http://schemas.openxmlformats.org/officeDocument/2006/relationships/hyperlink" Target="https://en.wikipedia.org/wiki/Network_service" TargetMode="External"/><Relationship Id="rId11" Type="http://schemas.openxmlformats.org/officeDocument/2006/relationships/hyperlink" Target="https://en.wikipedia.org/wiki/Credit_card" TargetMode="External"/><Relationship Id="rId5" Type="http://schemas.openxmlformats.org/officeDocument/2006/relationships/hyperlink" Target="https://en.wikipedia.org/wiki/User_(computing)" TargetMode="External"/><Relationship Id="rId15" Type="http://schemas.openxmlformats.org/officeDocument/2006/relationships/hyperlink" Target="https://en.wikipedia.org/wiki/Denial-of-service_attack#cite_note-3" TargetMode="External"/><Relationship Id="rId10" Type="http://schemas.openxmlformats.org/officeDocument/2006/relationships/hyperlink" Target="https://en.wikipedia.org/wiki/Web_server" TargetMode="External"/><Relationship Id="rId4" Type="http://schemas.openxmlformats.org/officeDocument/2006/relationships/hyperlink" Target="https://en.wikipedia.org/wiki/Cyber-attack" TargetMode="External"/><Relationship Id="rId9" Type="http://schemas.openxmlformats.org/officeDocument/2006/relationships/hyperlink" Target="https://en.wikipedia.org/wiki/Denial-of-service_attack#cite_note-1" TargetMode="External"/><Relationship Id="rId14" Type="http://schemas.openxmlformats.org/officeDocument/2006/relationships/hyperlink" Target="https://en.wikipedia.org/wiki/Denial-of-service_attack#cite_note-2" TargetMode="External"/></Relationships>
</file>

<file path=ppt/notesSlides/_rels/notesSlide57.xml.rels><?xml version="1.0" encoding="UTF-8" standalone="yes"?>
<Relationships xmlns="http://schemas.openxmlformats.org/package/2006/relationships"><Relationship Id="rId8" Type="http://schemas.openxmlformats.org/officeDocument/2006/relationships/hyperlink" Target="https://en.wikipedia.org/wiki/Internet" TargetMode="External"/><Relationship Id="rId13" Type="http://schemas.openxmlformats.org/officeDocument/2006/relationships/hyperlink" Target="https://en.wikipedia.org/wiki/Blackmail" TargetMode="External"/><Relationship Id="rId18" Type="http://schemas.openxmlformats.org/officeDocument/2006/relationships/hyperlink" Target="https://en.wikipedia.org/wiki/Denial-of-service_attack#cite_note-5" TargetMode="External"/><Relationship Id="rId3" Type="http://schemas.openxmlformats.org/officeDocument/2006/relationships/hyperlink" Target="https://en.wikipedia.org/wiki/Computing" TargetMode="External"/><Relationship Id="rId7" Type="http://schemas.openxmlformats.org/officeDocument/2006/relationships/hyperlink" Target="https://en.wikipedia.org/wiki/Host_(network)" TargetMode="External"/><Relationship Id="rId12" Type="http://schemas.openxmlformats.org/officeDocument/2006/relationships/hyperlink" Target="https://en.wikipedia.org/wiki/Revenge" TargetMode="External"/><Relationship Id="rId17" Type="http://schemas.openxmlformats.org/officeDocument/2006/relationships/hyperlink" Target="https://en.wikipedia.org/wiki/Activism" TargetMode="External"/><Relationship Id="rId2" Type="http://schemas.openxmlformats.org/officeDocument/2006/relationships/slide" Target="../slides/slide60.xml"/><Relationship Id="rId16" Type="http://schemas.openxmlformats.org/officeDocument/2006/relationships/hyperlink" Target="https://en.wikipedia.org/wiki/Denial-of-service_attack#cite_note-4" TargetMode="External"/><Relationship Id="rId1" Type="http://schemas.openxmlformats.org/officeDocument/2006/relationships/notesMaster" Target="../notesMasters/notesMaster1.xml"/><Relationship Id="rId6" Type="http://schemas.openxmlformats.org/officeDocument/2006/relationships/hyperlink" Target="https://en.wikipedia.org/wiki/Network_service" TargetMode="External"/><Relationship Id="rId11" Type="http://schemas.openxmlformats.org/officeDocument/2006/relationships/hyperlink" Target="https://en.wikipedia.org/wiki/Credit_card" TargetMode="External"/><Relationship Id="rId5" Type="http://schemas.openxmlformats.org/officeDocument/2006/relationships/hyperlink" Target="https://en.wikipedia.org/wiki/User_(computing)" TargetMode="External"/><Relationship Id="rId15" Type="http://schemas.openxmlformats.org/officeDocument/2006/relationships/hyperlink" Target="https://en.wikipedia.org/wiki/Denial-of-service_attack#cite_note-3" TargetMode="External"/><Relationship Id="rId10" Type="http://schemas.openxmlformats.org/officeDocument/2006/relationships/hyperlink" Target="https://en.wikipedia.org/wiki/Web_server" TargetMode="External"/><Relationship Id="rId4" Type="http://schemas.openxmlformats.org/officeDocument/2006/relationships/hyperlink" Target="https://en.wikipedia.org/wiki/Cyber-attack" TargetMode="External"/><Relationship Id="rId9" Type="http://schemas.openxmlformats.org/officeDocument/2006/relationships/hyperlink" Target="https://en.wikipedia.org/wiki/Denial-of-service_attack#cite_note-1" TargetMode="External"/><Relationship Id="rId14" Type="http://schemas.openxmlformats.org/officeDocument/2006/relationships/hyperlink" Target="https://en.wikipedia.org/wiki/Denial-of-service_attack#cite_note-2"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community.norton.com/en/blogs/norton-protection-blog/what-are-malicious-websites-and-drive-downloads"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community.norton.com/en/blogs/norton-protection-blog/what-social-engineering"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washingtonpost.com/world/national-security/stuxnet-was-work-of-us-and-israeli-experts-officials-say/2012/06/01/gJQAlnEy6U_story.html?utm_term=.fdd6cf609400"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investopedia.com/news/nsa-worked-track-down-bitcoin-users-snowden-papers-reveal/"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Kjo seancë është e gjatë 90 minuta</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a:t>
            </a:fld>
            <a:endParaRPr lang="en-US" altLang="en-US" smtClean="0"/>
          </a:p>
        </p:txBody>
      </p:sp>
    </p:spTree>
    <p:extLst>
      <p:ext uri="{BB962C8B-B14F-4D97-AF65-F5344CB8AC3E}">
        <p14:creationId xmlns:p14="http://schemas.microsoft.com/office/powerpoint/2010/main" val="15756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Shoqëria e informacionit, një model i zhvillimit shoqëror dhe ekonomik, i bazuar në përvetësimin dhe përhapjen e informacionit me anë të rrjeteve të komunikimit, përfshin jetën e përditshme të qytetarëve, vendin e tyre të punës, shtëpinë e tyre dhe shumë nga aktivitetet e tyre të kohës së lirë.</a:t>
            </a:r>
          </a:p>
          <a:p>
            <a:endParaRPr lang="sr-Cyrl-RS" altLang="en-US" dirty="0"/>
          </a:p>
          <a:p>
            <a:r>
              <a:rPr lang="sq-AL"/>
              <a:t>Në këtë mjedis shoqëror dhe ekonomik, nuk ka distancë fizike ndërmjet njerëzve në vende të ndryshme në botë. Me disa përjashtime shumë të njohura, në këtë "botë të hapur" të re, potencialisht, nuk ka kufij politikë (të shteteve), ndërmjet shfletuesve të Internetit. Këtu, të gjithë mund të marrin informacion dhe njohuri në mënyrë demokratike, pa marrë parasysh se ku ruhen. Kjo do të thotë gjithashtu konkurrencë ndërmjet të gjithë operatorëve ekonomikë</a:t>
            </a:r>
          </a:p>
          <a:p>
            <a:endParaRPr lang="en-GB" sz="1200" kern="1200" dirty="0">
              <a:solidFill>
                <a:schemeClr val="tx1"/>
              </a:solidFill>
              <a:latin typeface="+mn-lt"/>
              <a:ea typeface="MS PGothic" pitchFamily="34" charset="-128"/>
              <a:cs typeface="ＭＳ Ｐゴシック" charset="0"/>
            </a:endParaRPr>
          </a:p>
          <a:p>
            <a:pPr eaLnBrk="1" hangingPunct="1"/>
            <a:r>
              <a:rPr lang="sq-AL"/>
              <a:t>Janë shkurtuar distancat fizike</a:t>
            </a:r>
          </a:p>
          <a:p>
            <a:pPr eaLnBrk="1" hangingPunct="1"/>
            <a:r>
              <a:rPr lang="sq-AL"/>
              <a:t>Kufijtë politikë janë indiferentë</a:t>
            </a:r>
          </a:p>
          <a:p>
            <a:pPr eaLnBrk="1" hangingPunct="1"/>
            <a:r>
              <a:rPr lang="sq-AL"/>
              <a:t>Informacioni merret në mënyrë demokratike dhe të lirë</a:t>
            </a:r>
          </a:p>
          <a:p>
            <a:pPr eaLnBrk="1" hangingPunct="1"/>
            <a:r>
              <a:rPr lang="sq-AL"/>
              <a:t>Konkurrenca ndërmjet operatorëve ekonomikë</a:t>
            </a:r>
          </a:p>
          <a:p>
            <a:pPr eaLnBrk="1" hangingPunct="1"/>
            <a:endParaRPr lang="en-GB" altLang="sr-Latn-RS" dirty="0"/>
          </a:p>
          <a:p>
            <a:pPr eaLnBrk="1" hangingPunct="1"/>
            <a:r>
              <a:rPr lang="sq-AL"/>
              <a:t>Informacionet janë të hapura</a:t>
            </a:r>
          </a:p>
          <a:p>
            <a:pPr lvl="1" eaLnBrk="1" hangingPunct="1"/>
            <a:r>
              <a:rPr lang="sq-AL"/>
              <a:t>Hapësira kibernetike është e pavarur</a:t>
            </a:r>
          </a:p>
          <a:p>
            <a:pPr lvl="1" eaLnBrk="1" hangingPunct="1"/>
            <a:r>
              <a:rPr lang="sq-AL"/>
              <a:t>Anarkike &amp; e paqeverisur</a:t>
            </a:r>
          </a:p>
          <a:p>
            <a:pPr lvl="1" eaLnBrk="1" hangingPunct="1"/>
            <a:r>
              <a:rPr lang="sq-AL"/>
              <a:t>Njerëzit mund të shprehen</a:t>
            </a:r>
          </a:p>
          <a:p>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a:t>
            </a:fld>
            <a:endParaRPr lang="en-US" altLang="en-US" smtClean="0"/>
          </a:p>
        </p:txBody>
      </p:sp>
    </p:spTree>
    <p:extLst>
      <p:ext uri="{BB962C8B-B14F-4D97-AF65-F5344CB8AC3E}">
        <p14:creationId xmlns:p14="http://schemas.microsoft.com/office/powerpoint/2010/main" val="228831580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Ky email dërguar autorit - ndër shumë tjerë të ngjashëm</a:t>
            </a:r>
          </a:p>
          <a:p>
            <a:r>
              <a:rPr lang="sq-AL"/>
              <a:t>Adresa e emailit e marrë nga ndonjë listë në internet - ndoshta e blerë nga interneti ose më shumë gjasa nga rrjeti i errët (dark web)</a:t>
            </a:r>
          </a:p>
          <a:p>
            <a:endParaRPr lang="en-GB" altLang="en-US" dirty="0"/>
          </a:p>
          <a:p>
            <a:r>
              <a:rPr lang="sq-AL"/>
              <a:t>Jo personale</a:t>
            </a:r>
          </a:p>
          <a:p>
            <a:r>
              <a:rPr lang="sq-AL"/>
              <a:t>Gramatikë e dobët</a:t>
            </a:r>
          </a:p>
          <a:p>
            <a:r>
              <a:rPr lang="sq-AL"/>
              <a:t>Tepër mirë për të qenë e vërtetë - nëse duket sikur është, atëherë është! </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105</a:t>
            </a:fld>
            <a:endParaRPr lang="en-US" altLang="en-US" smtClean="0"/>
          </a:p>
        </p:txBody>
      </p:sp>
    </p:spTree>
    <p:extLst>
      <p:ext uri="{BB962C8B-B14F-4D97-AF65-F5344CB8AC3E}">
        <p14:creationId xmlns:p14="http://schemas.microsoft.com/office/powerpoint/2010/main" val="40881650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Shembull i një emaili të tipit zhvatës - përsëri dërguar autorit të këtij prezantimi. Ndërtimi ndihmon në tregimin e ngjarjes së emailit në formë shpërthyese</a:t>
            </a:r>
          </a:p>
          <a:p>
            <a:r>
              <a:rPr lang="sq-AL"/>
              <a:t>Gjë shqetësuese për këtë ….</a:t>
            </a:r>
          </a:p>
          <a:p>
            <a:r>
              <a:rPr lang="sq-AL"/>
              <a:t>Titulli i emailit – mgcameron – scott74</a:t>
            </a:r>
          </a:p>
          <a:p>
            <a:r>
              <a:rPr lang="sq-AL"/>
              <a:t>Ky është fjalëkalimi i saktë për disa llogari që autori ka përdorur rreth 10 vjet më parë - ato tani janë ndryshuar të gjitha. </a:t>
            </a:r>
          </a:p>
          <a:p>
            <a:r>
              <a:rPr lang="sq-AL"/>
              <a:t>Fjalëkalimi është marrë nga disa thyerje të të dhënave, të cilat më pas janë lëshuar në internet - përsëri me siguri në Dark Web</a:t>
            </a:r>
          </a:p>
          <a:p>
            <a:r>
              <a:rPr lang="sq-AL"/>
              <a:t>LAJMËRIM – PËRDOR FJALËKALIM TË FORTË &amp; DHE FJALËKALIME TË NDRYSHME PËR LLOGARITË ONLINE</a:t>
            </a:r>
          </a:p>
          <a:p>
            <a:endParaRPr lang="en-GB" altLang="en-US" dirty="0"/>
          </a:p>
          <a:p>
            <a:r>
              <a:rPr lang="sq-AL"/>
              <a:t>Emaili vazhdon më pas në përpjekje për të zhvatur kriptovalutat - sepse ekziston një pretendim se autori kishte qenë duke vizituar një faqe pornografike dhe dërgimi i emailit kishte regjistruar jo vetëm atë që po shikonin - por edhe atë që po bënin përmes kamerës në internet.</a:t>
            </a:r>
          </a:p>
          <a:p>
            <a:endParaRPr lang="en-GB" altLang="en-US" dirty="0"/>
          </a:p>
          <a:p>
            <a:r>
              <a:rPr lang="sq-AL"/>
              <a:t>Ata më pas do të lëshojnë të gjithë këtë për të gjithë miqtë e autorit</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106</a:t>
            </a:fld>
            <a:endParaRPr lang="en-US" altLang="en-US" smtClean="0"/>
          </a:p>
        </p:txBody>
      </p:sp>
    </p:spTree>
    <p:extLst>
      <p:ext uri="{BB962C8B-B14F-4D97-AF65-F5344CB8AC3E}">
        <p14:creationId xmlns:p14="http://schemas.microsoft.com/office/powerpoint/2010/main" val="30320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107</a:t>
            </a:fld>
            <a:endParaRPr lang="en-US" altLang="en-US" smtClean="0"/>
          </a:p>
        </p:txBody>
      </p:sp>
    </p:spTree>
    <p:extLst>
      <p:ext uri="{BB962C8B-B14F-4D97-AF65-F5344CB8AC3E}">
        <p14:creationId xmlns:p14="http://schemas.microsoft.com/office/powerpoint/2010/main" val="42003320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108</a:t>
            </a:fld>
            <a:endParaRPr lang="en-US" altLang="en-US" smtClean="0"/>
          </a:p>
        </p:txBody>
      </p:sp>
    </p:spTree>
    <p:extLst>
      <p:ext uri="{BB962C8B-B14F-4D97-AF65-F5344CB8AC3E}">
        <p14:creationId xmlns:p14="http://schemas.microsoft.com/office/powerpoint/2010/main" val="4163109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Bashkimi i termave "</a:t>
            </a:r>
            <a:r>
              <a:rPr lang="sq-AL" i="1"/>
              <a:t>malicious - me qëllim të keq</a:t>
            </a:r>
            <a:r>
              <a:rPr lang="sq-AL"/>
              <a:t>" dhe "</a:t>
            </a:r>
            <a:r>
              <a:rPr lang="sq-AL" i="1"/>
              <a:t>software - softuer</a:t>
            </a:r>
            <a:r>
              <a:rPr lang="sq-AL"/>
              <a:t>” sjell në "malware", term që gjenerikisht i referohet softuerit të krijuar me qëllim të hyrjes në një sistem kompjuterik pa pëlqimin e pronarit ose përdoruesit, ose me qëllim të dëmtimit të tij. Viktima mund të marrë malware pa dije, përmes bashkëngjitjeve me email ose imazheve në mesazhe. </a:t>
            </a:r>
          </a:p>
          <a:p>
            <a:r>
              <a:rPr lang="sq-AL"/>
              <a:t> </a:t>
            </a:r>
          </a:p>
          <a:p>
            <a:r>
              <a:rPr lang="sq-AL"/>
              <a:t>Ky program zakonisht është softuer armiqësor dhe futet në kompjuterin e viktimës pa pëlqim dhe është ndërtuar për të kryer funksione ose aktivitete armiqësore.</a:t>
            </a:r>
          </a:p>
          <a:p>
            <a:endParaRPr lang="en-GB" altLang="sr-Latn-RS" dirty="0"/>
          </a:p>
          <a:p>
            <a:r>
              <a:rPr lang="sq-AL"/>
              <a:t>Komiteti i Konventës së Krimit Kibernetik (T-CY) ka lëshuar Shënimin Udhëzues nr. 7 për Malware https://rm.coe.int/CoERMPublicCommonSearchServices/DisplayDCTMContent?documentId=09000016802e70b4</a:t>
            </a:r>
          </a:p>
          <a:p>
            <a:endParaRPr lang="en-GB" altLang="sr-Latn-RS" dirty="0"/>
          </a:p>
          <a:p>
            <a:r>
              <a:rPr lang="sq-AL"/>
              <a:t>Shembulli i fushëveprimit të Malware</a:t>
            </a:r>
          </a:p>
          <a:p>
            <a:endParaRPr lang="pt-PT" altLang="en-US" dirty="0"/>
          </a:p>
          <a:p>
            <a:r>
              <a:rPr lang="sq-AL"/>
              <a:t>http://techliveinfo.com/wp-content/uploads/2015/09/How-to-identify-Malware-from-computer.jpg</a:t>
            </a:r>
          </a:p>
          <a:p>
            <a:endParaRPr lang="pt-PT" altLang="sr-Latn-R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109</a:t>
            </a:fld>
            <a:endParaRPr lang="en-US" altLang="en-US" smtClean="0"/>
          </a:p>
        </p:txBody>
      </p:sp>
    </p:spTree>
    <p:extLst>
      <p:ext uri="{BB962C8B-B14F-4D97-AF65-F5344CB8AC3E}">
        <p14:creationId xmlns:p14="http://schemas.microsoft.com/office/powerpoint/2010/main" val="28004694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q-AL"/>
              <a:t>Viruset janë shembull specifik i malware. Në mënyrë tipike, një virus është softuer me aftësinë për të kopjuar veten nga një fajl në tjetrin dhe vendosjen në një sistem të veçantë - një hard disk ose një mjet tjetër për ruajtjen e të dhënave. Zakonisht, thjesht përhapet kur fajli i infektuar kopjohet ose ekzekutohet. Sigurisht, e gjithë kjo kryhet pa pëlqimin apo edhe dijeninë e viktimës dhe me qëllim që të shkaktojë dëme në sistemin kompjuterik</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a:p>
            <a:r>
              <a:rPr lang="sq-AL" sz="1200"/>
              <a:t>Virusi – këto kanë qenë me ne për shumë vite dhe paraqiten në një larmi formash. Një virus arrin në një kompjuter dhe replikohet në atë kompjuter duke u përhapur në programe tjera të ekzekutueshme në memorie. Ngarkesa ndryshon dhe mund të fshijë fajlat, të prishë (korruptojë) të dhëna, të parandalojë qasjen në rrjet në mes tjerash.</a:t>
            </a:r>
          </a:p>
          <a:p>
            <a:r>
              <a:rPr lang="sq-AL" sz="1200"/>
              <a:t>Viruset makro ndikojnë në fajlat që krijohen zakonisht nga aplikacionet e Microsoft Office të tilla si Word ose Excel</a:t>
            </a:r>
          </a:p>
          <a:p>
            <a:r>
              <a:rPr lang="sq-AL" sz="1200"/>
              <a:t>Viruset e sektorit të boot modifikojnë sektorin </a:t>
            </a:r>
            <a:r>
              <a:rPr lang="sq-AL" sz="1200" i="1"/>
              <a:t>boot</a:t>
            </a:r>
            <a:r>
              <a:rPr lang="sq-AL" sz="1200"/>
              <a:t> të hard diskut</a:t>
            </a:r>
          </a:p>
          <a:p>
            <a:r>
              <a:rPr lang="sq-AL" sz="1200"/>
              <a:t>Viruset polimorfike ndryshojnë pamjen e tyre pas çdo infeksioni për të shmangur antivirusin</a:t>
            </a:r>
          </a:p>
          <a:p>
            <a:r>
              <a:rPr lang="sq-AL" sz="1200"/>
              <a:t>Viruset metamorfikë rikrijohen pas çdo infeksioni për të shmangur zbulimin</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110</a:t>
            </a:fld>
            <a:endParaRPr lang="en-US" altLang="en-US" smtClean="0"/>
          </a:p>
        </p:txBody>
      </p:sp>
    </p:spTree>
    <p:extLst>
      <p:ext uri="{BB962C8B-B14F-4D97-AF65-F5344CB8AC3E}">
        <p14:creationId xmlns:p14="http://schemas.microsoft.com/office/powerpoint/2010/main" val="27765465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Trojanët (kuajt trojan) është emër i frymëzuar nga kali i famshëm i ndërtuar nga Odiseu, greku, dhe i ofruar qytetit të Trojës në mënyrë që të hapen portat e Trojës nga brenda. Është gjithashtu emri i softuerit me qëllim të keq që kryen funksione të padëshirueshme për përdoruesin, pa dijeninë e tij. Ky lloj malware mund të shkaktojë shkatërrimin e të dhënave, çaktivizimin e softuerit të sigurisë, lehtësimin e qasjes në distancë në kompjuter (për të lejuar dikë të ketë qasje të paautorizuar në kompjuter) ose shkarkimin dhe instalimin e malware tjetër.</a:t>
            </a:r>
          </a:p>
          <a:p>
            <a:r>
              <a:rPr lang="sq-AL"/>
              <a:t> </a:t>
            </a:r>
          </a:p>
          <a:p>
            <a:r>
              <a:rPr lang="sq-AL"/>
              <a:t>Ashtu si kali i famshëm origjinal i luftës së Trojës, ky program është krijuar për të hapur fshehurazi kompjuterin për depërtim nga jashtë.</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111</a:t>
            </a:fld>
            <a:endParaRPr lang="en-US" altLang="en-US" smtClean="0"/>
          </a:p>
        </p:txBody>
      </p:sp>
    </p:spTree>
    <p:extLst>
      <p:ext uri="{BB962C8B-B14F-4D97-AF65-F5344CB8AC3E}">
        <p14:creationId xmlns:p14="http://schemas.microsoft.com/office/powerpoint/2010/main" val="31288477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112</a:t>
            </a:fld>
            <a:endParaRPr lang="en-US" altLang="en-US" smtClean="0"/>
          </a:p>
        </p:txBody>
      </p:sp>
    </p:spTree>
    <p:extLst>
      <p:ext uri="{BB962C8B-B14F-4D97-AF65-F5344CB8AC3E}">
        <p14:creationId xmlns:p14="http://schemas.microsoft.com/office/powerpoint/2010/main" val="4477841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b="0" i="0">
                <a:solidFill>
                  <a:srgbClr val="585858"/>
                </a:solidFill>
                <a:latin typeface="Arial" panose="020B0604020202020204" pitchFamily="34" charset="0"/>
              </a:rPr>
              <a:t>Worms mund të transmetohen përmes dobësive të softuerit. Ose worms/krimbat e kompjuterit mund të mbërrijnë si bashkëngjitje në email spam ose mesazhe të çastit (IM). Pasi të hapen, këto fajla mund të japin një lidhje në një faqe në internet me qëllim të keq ose automatikisht të shkarkojnë krimbin e kompjuterit. Pasi të instalohet, krimbi shkon në heshtje për të punuar dhe infekton makinerinë pa dijeninë e përdoruesit.</a:t>
            </a:r>
          </a:p>
          <a:p>
            <a:pPr algn="l"/>
            <a:r>
              <a:rPr lang="sq-AL" b="0" i="0">
                <a:solidFill>
                  <a:srgbClr val="585858"/>
                </a:solidFill>
                <a:latin typeface="Arial" panose="020B0604020202020204" pitchFamily="34" charset="0"/>
              </a:rPr>
              <a:t>Worms mund të modifikojnë dhe fshijnë fajlat, dhe ata madje mund të injektojnë softuer shtesë të dëmshëm në një kompjuter. Ndonjëherë qëllimi i një worm në kompjuter është vetëm të bëjë kopje të vetes pa pushim - duke harxhuar burimet e sistemit, të tilla si hapësira e hard diskut ose bandwith-in, duke mbingarkuar një rrjet të përbashkët. Përveç kërcënimeve në burimet e një kompjuteri, krimbat mund të vjedhin të dhëna, të instalojnë një derë të pasme dhe të lejojnë një haker të fitojë kontroll mbi një kompjuter dhe cilësimet e sistemit të tij.</a:t>
            </a:r>
          </a:p>
          <a:p>
            <a:pPr algn="l"/>
            <a:endParaRPr lang="en-GB" b="0" i="0" dirty="0">
              <a:solidFill>
                <a:srgbClr val="585858"/>
              </a:solidFill>
              <a:effectLst/>
              <a:latin typeface="Arial" panose="020B0604020202020204" pitchFamily="34" charset="0"/>
            </a:endParaRPr>
          </a:p>
          <a:p>
            <a:pPr algn="l"/>
            <a:r>
              <a:rPr lang="sq-AL" b="0" i="0">
                <a:solidFill>
                  <a:srgbClr val="585858"/>
                </a:solidFill>
                <a:latin typeface="Arial" panose="020B0604020202020204" pitchFamily="34" charset="0"/>
              </a:rPr>
              <a:t>Në korrik 2010, krimbi i parë kompjuterik i përdorur si armë kibernetike u zbulua nga dy studiues të sigurisë pas një vargu të gjatë incidentesh në Iran. I quajtur "Stuxnet", ky krimb/worm duket të jetë shumë më kompleks sesa krimbat që ishim mësuar të shihnim. Kjo tërhoqi interesin e specialistëve të profilit të lartë të sigurisë në botë, përfshirë Liam O’Murchu dhe Eric Chien të ekipit të Sigurisë së Teknologjisë dhe Reagimit (STAR) ekip në Symantec. Hulumtimi i tyre i gjerë i bëri ata të konkludonin se krimbi po përdorej për të sulmuar një termocentral iranian, me qëllimin përfundimtar të sabotonte prodhimin e armëve bërthamore. Edhe pse sulmi në fund të fundit dështoi, ky krimb kompjuteri është ende aktiv në peisazhin e kërcënimeve sot.</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113</a:t>
            </a:fld>
            <a:endParaRPr lang="en-US" altLang="en-US" smtClean="0"/>
          </a:p>
        </p:txBody>
      </p:sp>
    </p:spTree>
    <p:extLst>
      <p:ext uri="{BB962C8B-B14F-4D97-AF65-F5344CB8AC3E}">
        <p14:creationId xmlns:p14="http://schemas.microsoft.com/office/powerpoint/2010/main" val="14844540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114</a:t>
            </a:fld>
            <a:endParaRPr lang="en-US" altLang="en-US" smtClean="0"/>
          </a:p>
        </p:txBody>
      </p:sp>
    </p:spTree>
    <p:extLst>
      <p:ext uri="{BB962C8B-B14F-4D97-AF65-F5344CB8AC3E}">
        <p14:creationId xmlns:p14="http://schemas.microsoft.com/office/powerpoint/2010/main" val="191093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q-AL" sz="1200">
                <a:solidFill>
                  <a:schemeClr val="tx1"/>
                </a:solidFill>
                <a:latin typeface="+mn-lt"/>
                <a:ea typeface="MS PGothic" pitchFamily="34" charset="-128"/>
                <a:cs typeface="ＭＳ Ｐゴシック" charset="0"/>
              </a:rPr>
              <a:t>* Kthehemi tek kjo në seancat e ardhshme</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a:p>
            <a:r>
              <a:rPr lang="sq-AL"/>
              <a:t>Ndërsa përdorimi i internetit arrin në çdo vend dhe tek çdo popull në botë, krimi rritet dhe kriminelët zbulojnë veprimtari të reja të mundshme të jashtëligjshme. Krimet e kryera me anë të rrjeteve janë më transnacionale nga të gjitha krimet.</a:t>
            </a:r>
          </a:p>
          <a:p>
            <a:r>
              <a:rPr lang="sq-AL"/>
              <a:t> </a:t>
            </a:r>
          </a:p>
          <a:p>
            <a:r>
              <a:rPr lang="sq-AL"/>
              <a:t>Kjo natyrë ngre vështirësi të veçanta për ata që hetojnë këto aktivitete kriminale: në anën tjetër të botës, provat mund të zhduken nëse nuk ruhen menjëherë dhe agjentët e zbatimit të ligjit duhet të respektojnë kufijtë politikë. Përveç kësaj, ata duhet të ndjekin procedurat ligjore dhe kanalet publike për të kërkuar ndihmë ndërkombëtare në hetimet penale. </a:t>
            </a:r>
          </a:p>
          <a:p>
            <a:endParaRPr lang="en-US" altLang="en-US" dirty="0"/>
          </a:p>
          <a:p>
            <a:r>
              <a:rPr lang="sq-AL"/>
              <a:t>Sidoqoftë, gjatë viteve të kaluara u bë tërësisht e qartë se format e reja të ndihmës juridike të përshpejtuar dhe të shpejtë në çështjet penale në lidhje me krimin kibernetik është e domosdoshme.</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a:p>
            <a:pPr marL="171450" indent="-171450">
              <a:buFont typeface="Arial" panose="020B0604020202020204" pitchFamily="34" charset="0"/>
              <a:buChar cha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n-US" altLang="en-US" smtClean="0"/>
          </a:p>
        </p:txBody>
      </p:sp>
    </p:spTree>
    <p:extLst>
      <p:ext uri="{BB962C8B-B14F-4D97-AF65-F5344CB8AC3E}">
        <p14:creationId xmlns:p14="http://schemas.microsoft.com/office/powerpoint/2010/main" val="22179341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b="0" i="0">
                <a:solidFill>
                  <a:srgbClr val="505050"/>
                </a:solidFill>
                <a:latin typeface="Helvetica" panose="020B0604020202020204" pitchFamily="34" charset="0"/>
              </a:rPr>
              <a:t>Spyware - Disa nga spyware-et më të hershëm kanë bërë pak më shumë sesa raportimin tek autorët sa herë që programi është përdorur. Ajo ishte menduar si një ndihmë marketingu ose për të monitoruar përdorimin për qëllime licencimi.</a:t>
            </a:r>
          </a:p>
          <a:p>
            <a:pPr algn="l"/>
            <a:r>
              <a:rPr lang="sq-AL" b="0" i="0">
                <a:solidFill>
                  <a:srgbClr val="505050"/>
                </a:solidFill>
                <a:latin typeface="Helvetica" panose="020B0604020202020204" pitchFamily="34" charset="0"/>
              </a:rPr>
              <a:t>Kjo vazhdon ende, por shumë spyware në ditët e sotme janë krijuar për të vjedhur informacione konfidenciale - emrat e përdoruesve dhe fjalëkalimet për faqet bankare, llogaritë e emailave, faqet e rrjeteve sociale dhe lojërat në internet.</a:t>
            </a:r>
          </a:p>
          <a:p>
            <a:pPr algn="l"/>
            <a:r>
              <a:rPr lang="sq-AL" b="0" i="0">
                <a:solidFill>
                  <a:srgbClr val="505050"/>
                </a:solidFill>
                <a:latin typeface="Helvetica" panose="020B0604020202020204" pitchFamily="34" charset="0"/>
              </a:rPr>
              <a:t>Ju mund të mos e dini kurrë se keni spyware me qëllim të keq në kompjuterin tuaj, pasi ai tenton të punojë në heshtje në sfond dhe funksionaliteti dhe cilësia e dukshme e programit mund të jetë shumë tërheqëse. Ata shpesh shpërndahen si 'shareware' ose 'freeware' me kufizime minimale të licencës në mënyrë që të bllokojnë sa më shumë njerëz që të jetë e mundur.</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115</a:t>
            </a:fld>
            <a:endParaRPr lang="en-US" altLang="en-US" smtClean="0"/>
          </a:p>
        </p:txBody>
      </p:sp>
    </p:spTree>
    <p:extLst>
      <p:ext uri="{BB962C8B-B14F-4D97-AF65-F5344CB8AC3E}">
        <p14:creationId xmlns:p14="http://schemas.microsoft.com/office/powerpoint/2010/main" val="30292570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b="0" i="0">
                <a:solidFill>
                  <a:srgbClr val="505050"/>
                </a:solidFill>
                <a:latin typeface="Helvetica" panose="020B0604020202020204" pitchFamily="34" charset="0"/>
              </a:rPr>
              <a:t>Spyware - Disa nga spyware-et më të hershëm kanë bërë pak më shumë sesa raportimin tek autorët sa herë që programi është përdorur. Ajo ishte menduar si një ndihmë marketingu ose për të monitoruar përdorimin për qëllime licencimi.</a:t>
            </a:r>
          </a:p>
          <a:p>
            <a:pPr algn="l"/>
            <a:r>
              <a:rPr lang="sq-AL" b="0" i="0">
                <a:solidFill>
                  <a:srgbClr val="505050"/>
                </a:solidFill>
                <a:latin typeface="Helvetica" panose="020B0604020202020204" pitchFamily="34" charset="0"/>
              </a:rPr>
              <a:t>Kjo vazhdon ende, por shumë spyware në ditët e sotme janë krijuar për të vjedhur informacione konfidenciale - emrat e përdoruesve dhe fjalëkalimet për faqet bankare, llogaritë e emailave, faqet e rrjeteve sociale dhe lojërat në internet.</a:t>
            </a:r>
          </a:p>
          <a:p>
            <a:pPr algn="l"/>
            <a:r>
              <a:rPr lang="sq-AL" b="0" i="0">
                <a:solidFill>
                  <a:srgbClr val="505050"/>
                </a:solidFill>
                <a:latin typeface="Helvetica" panose="020B0604020202020204" pitchFamily="34" charset="0"/>
              </a:rPr>
              <a:t>Ju mund të mos e dini kurrë se keni spyware me qëllim të keq në kompjuterin tuaj, pasi ai tenton të punojë në heshtje në sfond dhe funksionaliteti dhe cilësia e dukshme e programit mund të jetë shumë tërheqëse. Ata shpesh shpërndahen si 'shareware' ose 'freeware' me kufizime minimale të licencës në mënyrë që të bllokojnë sa më shumë njerëz që të jetë e mundur.</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116</a:t>
            </a:fld>
            <a:endParaRPr lang="en-US" altLang="en-US" smtClean="0"/>
          </a:p>
        </p:txBody>
      </p:sp>
    </p:spTree>
    <p:extLst>
      <p:ext uri="{BB962C8B-B14F-4D97-AF65-F5344CB8AC3E}">
        <p14:creationId xmlns:p14="http://schemas.microsoft.com/office/powerpoint/2010/main" val="305077150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q-AL" b="0" i="0">
                <a:solidFill>
                  <a:srgbClr val="878787"/>
                </a:solidFill>
                <a:latin typeface="arial" panose="020B0604020202020204" pitchFamily="34" charset="0"/>
              </a:rPr>
              <a:t>Malware i shkollës së vjetër i shkruar për lavdi i ka lënë vendin një epoke të re të ‘crimeware’ të krijuar për spamming, </a:t>
            </a:r>
          </a:p>
          <a:p>
            <a:pPr marL="0" indent="0">
              <a:buFont typeface="Arial" panose="020B0604020202020204" pitchFamily="34" charset="0"/>
              <a:buNone/>
            </a:pPr>
            <a:endParaRPr lang="en-GB" b="0" i="0" dirty="0">
              <a:solidFill>
                <a:srgbClr val="878787"/>
              </a:solidFill>
              <a:effectLst/>
              <a:latin typeface="arial" panose="020B0604020202020204" pitchFamily="34" charset="0"/>
            </a:endParaRPr>
          </a:p>
          <a:p>
            <a:pPr marL="0" indent="0">
              <a:buFont typeface="Arial" panose="020B0604020202020204" pitchFamily="34" charset="0"/>
              <a:buNone/>
            </a:pPr>
            <a:r>
              <a:rPr lang="sq-AL" b="0" i="0">
                <a:solidFill>
                  <a:srgbClr val="202122"/>
                </a:solidFill>
                <a:latin typeface="Arial" panose="020B0604020202020204" pitchFamily="34" charset="0"/>
              </a:rPr>
              <a:t>Crimeware (për dallim prej </a:t>
            </a:r>
            <a:r>
              <a:rPr lang="sq-AL" b="0" i="0" u="none" strike="noStrike">
                <a:solidFill>
                  <a:srgbClr val="0B0080"/>
                </a:solidFill>
                <a:latin typeface="Arial" panose="020B0604020202020204" pitchFamily="34" charset="0"/>
                <a:hlinkClick r:id="rId3" tooltip="Spyware"/>
              </a:rPr>
              <a:t>spyware</a:t>
            </a:r>
            <a:r>
              <a:rPr lang="sq-AL" b="0" i="0">
                <a:solidFill>
                  <a:srgbClr val="202122"/>
                </a:solidFill>
                <a:latin typeface="Arial" panose="020B0604020202020204" pitchFamily="34" charset="0"/>
              </a:rPr>
              <a:t> dhe </a:t>
            </a:r>
            <a:r>
              <a:rPr lang="sq-AL" b="0" i="0" u="none" strike="noStrike">
                <a:solidFill>
                  <a:srgbClr val="0B0080"/>
                </a:solidFill>
                <a:latin typeface="Arial" panose="020B0604020202020204" pitchFamily="34" charset="0"/>
                <a:hlinkClick r:id="rId4" tooltip="Adware"/>
              </a:rPr>
              <a:t>adware</a:t>
            </a:r>
            <a:r>
              <a:rPr lang="sq-AL" b="0" i="0">
                <a:solidFill>
                  <a:srgbClr val="202122"/>
                </a:solidFill>
                <a:latin typeface="Arial" panose="020B0604020202020204" pitchFamily="34" charset="0"/>
              </a:rPr>
              <a:t>) është i dizajnuar të kryejë </a:t>
            </a:r>
            <a:r>
              <a:rPr lang="sq-AL" b="0" i="0" u="none" strike="noStrike">
                <a:solidFill>
                  <a:srgbClr val="0B0080"/>
                </a:solidFill>
                <a:latin typeface="Arial" panose="020B0604020202020204" pitchFamily="34" charset="0"/>
                <a:hlinkClick r:id="rId5" tooltip="Vjedhje identiteti"/>
              </a:rPr>
              <a:t>vjedhje të identitetit</a:t>
            </a:r>
            <a:r>
              <a:rPr lang="sq-AL" b="0" i="0">
                <a:solidFill>
                  <a:srgbClr val="202122"/>
                </a:solidFill>
                <a:latin typeface="Arial" panose="020B0604020202020204" pitchFamily="34" charset="0"/>
              </a:rPr>
              <a:t> përmes </a:t>
            </a:r>
            <a:r>
              <a:rPr lang="sq-AL" b="0" i="0" u="none" strike="noStrike">
                <a:solidFill>
                  <a:srgbClr val="0B0080"/>
                </a:solidFill>
                <a:latin typeface="Arial" panose="020B0604020202020204" pitchFamily="34" charset="0"/>
                <a:hlinkClick r:id="rId6" tooltip="Inxhinierimi social (siguria kompjuterike)"/>
              </a:rPr>
              <a:t>inxhinierisë sociale</a:t>
            </a:r>
            <a:r>
              <a:rPr lang="sq-AL" b="0" i="0">
                <a:solidFill>
                  <a:srgbClr val="202122"/>
                </a:solidFill>
                <a:latin typeface="Arial" panose="020B0604020202020204" pitchFamily="34" charset="0"/>
              </a:rPr>
              <a:t> ose vjedhje teknike për të hyrë në llogaritë financiare dhe të shitjes me pakicë të një përdoruesi të kompjuterit me qëllim të marrjes së fondeve nga ato llogari ose kryerjes së transaksioneve të paautorizuara që pasurojnë vjedhësin kibernetik. Si alternativë, crimeware mund të vjedhë të dhëna </a:t>
            </a:r>
            <a:r>
              <a:rPr lang="sq-AL" b="0" i="0" u="none" strike="noStrike">
                <a:solidFill>
                  <a:srgbClr val="0B0080"/>
                </a:solidFill>
                <a:latin typeface="Arial" panose="020B0604020202020204" pitchFamily="34" charset="0"/>
                <a:hlinkClick r:id="rId7" tooltip="Konfidencialiteti"/>
              </a:rPr>
              <a:t>konfidenciale</a:t>
            </a:r>
            <a:r>
              <a:rPr lang="sq-AL" b="0" i="0">
                <a:solidFill>
                  <a:srgbClr val="202122"/>
                </a:solidFill>
                <a:latin typeface="Arial" panose="020B0604020202020204" pitchFamily="34" charset="0"/>
              </a:rPr>
              <a:t> apo të ndjeshme të korporatave. Crimeware paraqet një problem gjithnjë e në rritje në </a:t>
            </a:r>
            <a:r>
              <a:rPr lang="sq-AL" b="0" i="0" u="none" strike="noStrike">
                <a:solidFill>
                  <a:srgbClr val="0B0080"/>
                </a:solidFill>
                <a:latin typeface="Arial" panose="020B0604020202020204" pitchFamily="34" charset="0"/>
                <a:hlinkClick r:id="rId8" tooltip="Siguria e rrjetit"/>
              </a:rPr>
              <a:t>sigurinë e rrjetit</a:t>
            </a:r>
            <a:r>
              <a:rPr lang="sq-AL" b="0" i="0">
                <a:solidFill>
                  <a:srgbClr val="202122"/>
                </a:solidFill>
                <a:latin typeface="Arial" panose="020B0604020202020204" pitchFamily="34" charset="0"/>
              </a:rPr>
              <a:t> pasi shumë kërcënime të kodit të dëmshëm kërkojnë të marrin informacione konfidenciale. </a:t>
            </a:r>
            <a:r>
              <a:rPr lang="sq-AL" b="0" i="0">
                <a:solidFill>
                  <a:srgbClr val="878787"/>
                </a:solidFill>
                <a:latin typeface="arial" panose="020B0604020202020204" pitchFamily="34" charset="0"/>
              </a:rPr>
              <a:t>Vjedhje e të dhënave apo zhvatje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117</a:t>
            </a:fld>
            <a:endParaRPr lang="en-US" altLang="en-US" smtClean="0"/>
          </a:p>
        </p:txBody>
      </p:sp>
    </p:spTree>
    <p:extLst>
      <p:ext uri="{BB962C8B-B14F-4D97-AF65-F5344CB8AC3E}">
        <p14:creationId xmlns:p14="http://schemas.microsoft.com/office/powerpoint/2010/main" val="42272370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q-AL" b="0" i="0" u="none" strike="noStrike">
                <a:solidFill>
                  <a:srgbClr val="004DDC"/>
                </a:solidFill>
                <a:latin typeface="Locator"/>
                <a:hlinkClick r:id="rId3"/>
              </a:rPr>
              <a:t>Adware</a:t>
            </a:r>
            <a:r>
              <a:rPr lang="sq-AL" b="0" i="0">
                <a:solidFill>
                  <a:srgbClr val="141519"/>
                </a:solidFill>
                <a:latin typeface="Locator"/>
              </a:rPr>
              <a:t> është program i padëshiruar i krijuar për të hedhur reklama në ekranin tuaj, më shpesh brenda një shfletuesi në internet. </a:t>
            </a:r>
            <a:r>
              <a:rPr lang="sq-AL" b="0" i="0">
                <a:latin typeface="Locator"/>
              </a:rPr>
              <a:t>Disa profesionistë të sigurisë e shohin atë si paraardhësin e ditës moderne</a:t>
            </a:r>
            <a:r>
              <a:rPr lang="sq-AL" b="0" i="0">
                <a:solidFill>
                  <a:srgbClr val="141519"/>
                </a:solidFill>
                <a:latin typeface="Locator"/>
              </a:rPr>
              <a:t> </a:t>
            </a:r>
            <a:r>
              <a:rPr lang="sq-AL" b="0" i="0" u="none" strike="noStrike">
                <a:solidFill>
                  <a:srgbClr val="004DDC"/>
                </a:solidFill>
                <a:latin typeface="Locator"/>
                <a:hlinkClick r:id="rId4"/>
              </a:rPr>
              <a:t>PUP</a:t>
            </a:r>
            <a:r>
              <a:rPr lang="sq-AL" b="0" i="0">
                <a:solidFill>
                  <a:srgbClr val="141519"/>
                </a:solidFill>
                <a:latin typeface="Locator"/>
              </a:rPr>
              <a:t> (program potencialisht i padëshiruar). Në mënyrë tipike, ai përdor një metodë të fshehtë për t'u maskuar si i ligjshëm, ose për t'u futur në një program tjetër për t'ju mashtruar ta instaloni në PC, tablet ose pajisje mobile.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118</a:t>
            </a:fld>
            <a:endParaRPr lang="en-US" altLang="en-US" smtClean="0"/>
          </a:p>
        </p:txBody>
      </p:sp>
    </p:spTree>
    <p:extLst>
      <p:ext uri="{BB962C8B-B14F-4D97-AF65-F5344CB8AC3E}">
        <p14:creationId xmlns:p14="http://schemas.microsoft.com/office/powerpoint/2010/main" val="101133816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a:t>Dyert e pasme – këto u referohen shërbimeve që ekzekutohen ose portave të hapura që do të lejojnë një përdorues në distancë të lidhet dhe të anashkalojë mekanizmat standardë të vërtetimit</a:t>
            </a:r>
          </a:p>
          <a:p>
            <a:r>
              <a:rPr lang="sq-AL" sz="1200"/>
              <a:t>Fillimisht është përdorur nga programuesit dhe zhvilluesit për t'i lejuar ata të kenë qasje në korrigjimin e aplikacioneve të reja</a:t>
            </a:r>
          </a:p>
          <a:p>
            <a:r>
              <a:rPr lang="sq-AL" sz="1200"/>
              <a:t>Backdoors - dyert e pasme të tilla si programi Netcat tani lejojnë lidhje të largëta ku një përdorues me qëllim të keq mund të bënte gjithçka që i pëlqente në një kompjuter pa përdoruesin e regjistruar të vërente qasjen në distancë.</a:t>
            </a:r>
          </a:p>
          <a:p>
            <a:r>
              <a:rPr lang="sq-AL" sz="1200"/>
              <a:t>Zakonisht përdoret nga hakerët për t'i lejuar ata të kthehen në një kompjuter pasi të kenë fituar qasjen fillestare</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119</a:t>
            </a:fld>
            <a:endParaRPr lang="en-US" altLang="en-US" smtClean="0"/>
          </a:p>
        </p:txBody>
      </p:sp>
    </p:spTree>
    <p:extLst>
      <p:ext uri="{BB962C8B-B14F-4D97-AF65-F5344CB8AC3E}">
        <p14:creationId xmlns:p14="http://schemas.microsoft.com/office/powerpoint/2010/main" val="14809933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120</a:t>
            </a:fld>
            <a:endParaRPr lang="en-US" altLang="en-US" smtClean="0"/>
          </a:p>
        </p:txBody>
      </p:sp>
    </p:spTree>
    <p:extLst>
      <p:ext uri="{BB962C8B-B14F-4D97-AF65-F5344CB8AC3E}">
        <p14:creationId xmlns:p14="http://schemas.microsoft.com/office/powerpoint/2010/main" val="9074833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q-AL" sz="1200">
                <a:solidFill>
                  <a:schemeClr val="tx1"/>
                </a:solidFill>
                <a:latin typeface="+mn-lt"/>
                <a:ea typeface="MS PGothic" pitchFamily="34" charset="-128"/>
                <a:cs typeface="ＭＳ Ｐゴシック" charset="0"/>
              </a:rPr>
              <a:t>Kjo grafikë është pajisja e përdorur për të hyrë në internet - botuar më 25 maj 2020 - për MB.</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sq-AL" sz="1200">
                <a:solidFill>
                  <a:schemeClr val="tx1"/>
                </a:solidFill>
                <a:latin typeface="+mn-lt"/>
                <a:ea typeface="MS PGothic" pitchFamily="34" charset="-128"/>
                <a:cs typeface="ＭＳ Ｐゴシック" charset="0"/>
              </a:rPr>
              <a:t>Nëse marrim parasysh vendet tjera, ato kanë tendenca të ngjashme sa i përket përdorimit</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sq-AL" sz="1200">
                <a:solidFill>
                  <a:schemeClr val="tx1"/>
                </a:solidFill>
                <a:latin typeface="+mn-lt"/>
                <a:ea typeface="MS PGothic" pitchFamily="34" charset="-128"/>
                <a:cs typeface="ＭＳ Ｐゴシック" charset="0"/>
              </a:rPr>
              <a:t>Synimi më i madh për krimin kibernetik janë telefonat e mençur</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sq-AL" sz="1200">
                <a:solidFill>
                  <a:schemeClr val="tx1"/>
                </a:solidFill>
                <a:latin typeface="+mn-lt"/>
                <a:ea typeface="MS PGothic" pitchFamily="34" charset="-128"/>
                <a:cs typeface="ＭＳ Ｐゴシック" charset="0"/>
              </a:rPr>
              <a:t>NGA KJO PIKË, TRAJNERËT FTOHEN TË SHTOJNË STUDIMET/PËRVOJAT E TYRE TË RASTIT PËR TË RRITUR MËSIMIN PËR PJESËMARRËSIT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121</a:t>
            </a:fld>
            <a:endParaRPr lang="en-US" altLang="en-US" smtClean="0"/>
          </a:p>
        </p:txBody>
      </p:sp>
    </p:spTree>
    <p:extLst>
      <p:ext uri="{BB962C8B-B14F-4D97-AF65-F5344CB8AC3E}">
        <p14:creationId xmlns:p14="http://schemas.microsoft.com/office/powerpoint/2010/main" val="39329691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q-AL" i="0">
                <a:solidFill>
                  <a:srgbClr val="222222"/>
                </a:solidFill>
                <a:latin typeface="arial" panose="020B0604020202020204" pitchFamily="34" charset="0"/>
              </a:rPr>
              <a:t>Ekzistojnë </a:t>
            </a:r>
            <a:r>
              <a:rPr lang="sq-AL" b="1" i="0">
                <a:solidFill>
                  <a:srgbClr val="222222"/>
                </a:solidFill>
                <a:latin typeface="arial" panose="020B0604020202020204" pitchFamily="34" charset="0"/>
              </a:rPr>
              <a:t>5.15 miliardë</a:t>
            </a:r>
            <a:r>
              <a:rPr lang="sq-AL" i="0">
                <a:solidFill>
                  <a:srgbClr val="222222"/>
                </a:solidFill>
                <a:latin typeface="arial" panose="020B0604020202020204" pitchFamily="34" charset="0"/>
              </a:rPr>
              <a:t> përdorues unikë të telefonit celular në botë sot, sipas të dhënave më të fundit nga GSMA Intelligence</a:t>
            </a:r>
            <a:r>
              <a:rPr lang="sq-AL" b="0" i="0">
                <a:solidFill>
                  <a:srgbClr val="222222"/>
                </a:solidFill>
                <a:latin typeface="arial" panose="020B0604020202020204" pitchFamily="34" charset="0"/>
              </a:rPr>
              <a:t>. Numri i përgjithshëm i përdoruesve unikë të celularëve në të gjithë botën u rrit me 121 milion në 12 muajt e fundit. – datareportal.com</a:t>
            </a:r>
          </a:p>
          <a:p>
            <a:pPr marL="0" indent="0">
              <a:buFont typeface="Arial" panose="020B0604020202020204" pitchFamily="34" charset="0"/>
              <a:buNone/>
            </a:pPr>
            <a:endParaRPr lang="en-GB" sz="1200" b="0" i="0" kern="1200" dirty="0">
              <a:solidFill>
                <a:srgbClr val="222222"/>
              </a:solidFill>
              <a:effectLst/>
              <a:latin typeface="arial" panose="020B0604020202020204" pitchFamily="34" charset="0"/>
              <a:ea typeface="MS PGothic" pitchFamily="34" charset="-128"/>
              <a:cs typeface="ＭＳ Ｐゴシック" charset="0"/>
            </a:endParaRPr>
          </a:p>
          <a:p>
            <a:pPr marL="0" indent="0">
              <a:buFont typeface="Arial" panose="020B0604020202020204" pitchFamily="34" charset="0"/>
              <a:buNone/>
            </a:pPr>
            <a:r>
              <a:rPr lang="sq-AL" b="0" i="0">
                <a:solidFill>
                  <a:srgbClr val="3A3A3A"/>
                </a:solidFill>
                <a:latin typeface="Montserrat" panose="00000500000000000000" pitchFamily="2" charset="0"/>
              </a:rPr>
              <a:t>Sipas Statista, numri aktual i përdoruesve të telefonave të mençur në botë sot është 3.5 miliardë, dhe kjo do të thotë që 44.85% e popullsisë së botës zotëron një telefon të mençur. Kjo shifër është rritur ndjeshëm nga 2016 kur kishte vetëm 2.5 miliardë përdorues, 33.58% të popullsisë globale të atij viti. (Burimi: </a:t>
            </a:r>
            <a:r>
              <a:rPr lang="sq-AL" b="0" i="0" u="sng">
                <a:solidFill>
                  <a:srgbClr val="1B938F"/>
                </a:solidFill>
                <a:latin typeface="Montserrat" panose="00000500000000000000" pitchFamily="2" charset="0"/>
                <a:hlinkClick r:id="rId3"/>
              </a:rPr>
              <a:t>https://www.bankmycell.com/blog/how-many-phones-are-in-the-world</a:t>
            </a:r>
            <a:r>
              <a:rPr lang="sq-AL" b="0" i="0">
                <a:solidFill>
                  <a:srgbClr val="3A3A3A"/>
                </a:solidFill>
                <a:latin typeface="Montserrat" panose="00000500000000000000" pitchFamily="2" charset="0"/>
              </a:rPr>
              <a:t>)</a:t>
            </a:r>
          </a:p>
          <a:p>
            <a:pPr marL="0" indent="0">
              <a:buFont typeface="Arial" panose="020B0604020202020204" pitchFamily="34" charset="0"/>
              <a:buNone/>
            </a:pPr>
            <a:endParaRPr lang="en-GB" sz="1200" b="0" i="0" kern="1200" dirty="0">
              <a:solidFill>
                <a:srgbClr val="3A3A3A"/>
              </a:solidFill>
              <a:effectLst/>
              <a:latin typeface="Montserrat" panose="00000500000000000000" pitchFamily="2" charset="0"/>
              <a:ea typeface="MS PGothic"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q-AL"/>
              <a:t>Instalimi i aplikacioneve të paverifikuara nga tregjet jozyrtare (shembulli në fotografi) mund të çojë lehtësisht në instalimin e kodit me qëllim të keq në telefon, i cili mund të përdoret në disa mënyra (për të zbatuar një ransomware, për të spiunuar të dhëna personale, për të kapur kredencialet e aplikacioneve bankare mobile, për të regjistruar zërin / videon e pronarit pa pëlqimin e tij, për të filluar sulme ndaj pajisjeve tjera / sistemeve kompjuterike, etj.)</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122</a:t>
            </a:fld>
            <a:endParaRPr lang="en-US" altLang="en-US" smtClean="0"/>
          </a:p>
        </p:txBody>
      </p:sp>
    </p:spTree>
    <p:extLst>
      <p:ext uri="{BB962C8B-B14F-4D97-AF65-F5344CB8AC3E}">
        <p14:creationId xmlns:p14="http://schemas.microsoft.com/office/powerpoint/2010/main" val="14011495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b="0" i="0">
                <a:solidFill>
                  <a:schemeClr val="tx1"/>
                </a:solidFill>
                <a:latin typeface="+mn-lt"/>
                <a:ea typeface="MS PGothic" pitchFamily="34" charset="-128"/>
                <a:cs typeface="ＭＳ Ｐゴシック" charset="0"/>
              </a:rPr>
              <a:t>Një nga vektorët më të zakonshëm të sulmit ndaj telefonave të mençur lidhet me shfletimin e pasigurt (phishing, spear phishing, malware). Më shumë se 60% e mashtrimeve në internet kryhet përmes platformave mobile, sipas RSA, dhe </a:t>
            </a:r>
            <a:r>
              <a:rPr lang="sq-AL" sz="1200" b="0" i="0" u="none" strike="noStrike">
                <a:solidFill>
                  <a:schemeClr val="tx1"/>
                </a:solidFill>
                <a:latin typeface="+mn-lt"/>
                <a:ea typeface="MS PGothic" pitchFamily="34" charset="-128"/>
                <a:cs typeface="ＭＳ Ｐゴシック" charset="0"/>
                <a:hlinkClick r:id="rId3"/>
              </a:rPr>
              <a:t>80% e mashtrimeve mobile</a:t>
            </a:r>
            <a:r>
              <a:rPr lang="sq-AL" sz="1200" b="0" i="0">
                <a:solidFill>
                  <a:schemeClr val="tx1"/>
                </a:solidFill>
                <a:latin typeface="+mn-lt"/>
                <a:ea typeface="MS PGothic" pitchFamily="34" charset="-128"/>
                <a:cs typeface="ＭＳ Ｐゴシック" charset="0"/>
              </a:rPr>
              <a:t> arrihet përmes aplikacioneve mobile në vend të shfletuesve të internetit në celular.</a:t>
            </a:r>
          </a:p>
          <a:p>
            <a:r>
              <a:rPr lang="sq-AL" sz="1200" b="0" i="0">
                <a:solidFill>
                  <a:schemeClr val="tx1"/>
                </a:solidFill>
                <a:latin typeface="+mn-lt"/>
                <a:ea typeface="MS PGothic" pitchFamily="34" charset="-128"/>
                <a:cs typeface="ＭＳ Ｐゴシック" charset="0"/>
              </a:rPr>
              <a:t>Ndërsa shumica e njerëzve përdorin telefonat e tyre për të menaxhuar operacionet financiare ose për të trajtuar të dhëna të ndjeshme jashtë sigurisë së rrjetit të tyre të shtëpisë, kjo bëhet një kërcënim i dukshëm. Fakti që përdoruesit zakonisht mbajnë të gjithë informacionin e tyre në telefonin e tyre, dhe se telefonat e mençur tani përdoren për vërtetimin me dy faktorë - një nga mjetet më të përdorura të sigurisë kibernetike - rrit rrezikun e sigurisë nëse pajisja humbet ose vidhet.</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123</a:t>
            </a:fld>
            <a:endParaRPr lang="en-US" altLang="en-US" smtClean="0"/>
          </a:p>
        </p:txBody>
      </p:sp>
    </p:spTree>
    <p:extLst>
      <p:ext uri="{BB962C8B-B14F-4D97-AF65-F5344CB8AC3E}">
        <p14:creationId xmlns:p14="http://schemas.microsoft.com/office/powerpoint/2010/main" val="2429667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q-AL" b="0" i="0">
                <a:solidFill>
                  <a:srgbClr val="253147"/>
                </a:solidFill>
                <a:latin typeface="Nunito Sans"/>
              </a:rPr>
              <a:t>Mashtrimet me email janë një nga metodat më të shpeshta të krimit kibernetik. Sa vejusha nga Nigeria ju kanë kërkuar ndihmë deri më tani? Për këtë po flasim. Sipas </a:t>
            </a:r>
            <a:r>
              <a:rPr lang="sq-AL" b="0" i="0" u="none" strike="noStrike">
                <a:solidFill>
                  <a:srgbClr val="29ABE2"/>
                </a:solidFill>
                <a:latin typeface="Nunito Sans"/>
                <a:hlinkClick r:id="rId3"/>
              </a:rPr>
              <a:t>EY cyber stats and facts</a:t>
            </a:r>
            <a:r>
              <a:rPr lang="sq-AL" b="0" i="0">
                <a:solidFill>
                  <a:srgbClr val="253147"/>
                </a:solidFill>
                <a:latin typeface="Nunito Sans"/>
              </a:rPr>
              <a:t>, rreth 6.5 miliardë emaila spam dërgohen çdo ditë.</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q-AL" b="0" i="0">
                <a:solidFill>
                  <a:srgbClr val="253147"/>
                </a:solidFill>
                <a:latin typeface="Nunito Sans"/>
              </a:rPr>
              <a:t>Fushatat e mashtrimit phishing janë të lehta për tu zhvilluar, duke shpjeguar shpeshtësinë e tyre. </a:t>
            </a:r>
            <a:r>
              <a:rPr lang="sq-AL" b="0" i="0">
                <a:latin typeface="Nunito Sans"/>
              </a:rPr>
              <a:t>Raporti i Hetimit të Thyerjes së të Dhënave Verizon 2018 shpjegon se mashtrimi është një nga</a:t>
            </a:r>
            <a:r>
              <a:rPr lang="sq-AL" b="0" i="0">
                <a:solidFill>
                  <a:srgbClr val="253147"/>
                </a:solidFill>
                <a:latin typeface="Nunito Sans"/>
              </a:rPr>
              <a:t> </a:t>
            </a:r>
            <a:r>
              <a:rPr lang="sq-AL" b="0" i="0" u="none" strike="noStrike">
                <a:solidFill>
                  <a:srgbClr val="29ABE2"/>
                </a:solidFill>
                <a:latin typeface="Nunito Sans"/>
                <a:hlinkClick r:id="rId4"/>
              </a:rPr>
              <a:t>metodat më të shpeshta të sulmit</a:t>
            </a:r>
            <a:r>
              <a:rPr lang="sq-AL" b="0" i="0">
                <a:solidFill>
                  <a:srgbClr val="253147"/>
                </a:solidFill>
                <a:latin typeface="Nunito Sans"/>
              </a:rPr>
              <a:t>.</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124</a:t>
            </a:fld>
            <a:endParaRPr lang="en-US" altLang="en-US" smtClean="0"/>
          </a:p>
        </p:txBody>
      </p:sp>
    </p:spTree>
    <p:extLst>
      <p:ext uri="{BB962C8B-B14F-4D97-AF65-F5344CB8AC3E}">
        <p14:creationId xmlns:p14="http://schemas.microsoft.com/office/powerpoint/2010/main" val="4246427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q-AL"/>
              <a:t>Në këtë kontekst, qasja ndërkombëtare është thelbësore. Qasja shumëkombëshe ose ndërkombëtare është më e pasur sesa një qasje e thjeshtë kombëtare apo edhe rajonale dhe kuptimi global i fenomenit jep një dimension më të gjerë. Bashkëpunimi ndërkombëtar ndërmjet agjencive të zbatimit të ligjit - brenda policisë ose ndërmjet shërbimeve të prokurorisë - është thelbësor për të arritur rezultate në hetimet penale.</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alt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q-AL"/>
              <a:t>Shoqëritë moderne varen nga teknologjitë e informacionit. Shtetet, qytetarët dhe ekonomitë janë aktualisht të lidhura me internetin. Kjo është një fushë shumë pjellore për aktivitete të reja të jashtëligjshme, brenda rrjeteve të komunikimit, duke përdorur rrjetet ose kundër rrjeteve. </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hr-HR"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n-US" altLang="en-US" smtClean="0"/>
          </a:p>
        </p:txBody>
      </p:sp>
    </p:spTree>
    <p:extLst>
      <p:ext uri="{BB962C8B-B14F-4D97-AF65-F5344CB8AC3E}">
        <p14:creationId xmlns:p14="http://schemas.microsoft.com/office/powerpoint/2010/main" val="199733172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q-AL" b="0" i="0">
                <a:solidFill>
                  <a:srgbClr val="253147"/>
                </a:solidFill>
                <a:latin typeface="Nunito Sans"/>
              </a:rPr>
              <a:t>Mashtrimet me email janë një nga metodat më të shpeshta të krimit kibernetik. Sa vejusha nga Nigeria ju kanë kërkuar ndihmë deri më tani? Për këtë po flasim. Sipas </a:t>
            </a:r>
            <a:r>
              <a:rPr lang="sq-AL" b="0" i="0" u="none" strike="noStrike">
                <a:solidFill>
                  <a:srgbClr val="29ABE2"/>
                </a:solidFill>
                <a:latin typeface="Nunito Sans"/>
                <a:hlinkClick r:id="rId3"/>
              </a:rPr>
              <a:t>EY cyber stats and facts</a:t>
            </a:r>
            <a:r>
              <a:rPr lang="sq-AL" b="0" i="0">
                <a:solidFill>
                  <a:srgbClr val="253147"/>
                </a:solidFill>
                <a:latin typeface="Nunito Sans"/>
              </a:rPr>
              <a:t>, rreth 6.5 miliardë emaila spam dërgohen çdo ditë.</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q-AL" b="0" i="0">
                <a:solidFill>
                  <a:srgbClr val="253147"/>
                </a:solidFill>
                <a:latin typeface="Nunito Sans"/>
              </a:rPr>
              <a:t>Fushatat e mashtrimit phishing janë të lehta për tu zhvilluar, duke shpjeguar shpeshtësinë e tyre. </a:t>
            </a:r>
            <a:r>
              <a:rPr lang="sq-AL" b="0" i="0">
                <a:latin typeface="Nunito Sans"/>
              </a:rPr>
              <a:t>Raporti i Hetimit të Thyerjes së të Dhënave Verizon 2018 shpjegon se mashtrimi është një nga</a:t>
            </a:r>
            <a:r>
              <a:rPr lang="sq-AL" b="0" i="0">
                <a:solidFill>
                  <a:srgbClr val="253147"/>
                </a:solidFill>
                <a:latin typeface="Nunito Sans"/>
              </a:rPr>
              <a:t> </a:t>
            </a:r>
            <a:r>
              <a:rPr lang="sq-AL" b="0" i="0" u="none" strike="noStrike">
                <a:solidFill>
                  <a:srgbClr val="29ABE2"/>
                </a:solidFill>
                <a:latin typeface="Nunito Sans"/>
                <a:hlinkClick r:id="rId4"/>
              </a:rPr>
              <a:t>metodat më të shpeshta të sulmit</a:t>
            </a:r>
            <a:r>
              <a:rPr lang="sq-AL" b="0" i="0">
                <a:solidFill>
                  <a:srgbClr val="253147"/>
                </a:solidFill>
                <a:latin typeface="Nunito Sans"/>
              </a:rPr>
              <a:t>.</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125</a:t>
            </a:fld>
            <a:endParaRPr lang="en-US" altLang="en-US" smtClean="0"/>
          </a:p>
        </p:txBody>
      </p:sp>
    </p:spTree>
    <p:extLst>
      <p:ext uri="{BB962C8B-B14F-4D97-AF65-F5344CB8AC3E}">
        <p14:creationId xmlns:p14="http://schemas.microsoft.com/office/powerpoint/2010/main" val="385094275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Malware dhe trojanë bankarë po marrin pjesë me të madhe brenda vektorëve modernë të krimit kibernetik. Disa slajde të mëparshëm e trajtuan këtë pjesë.</a:t>
            </a:r>
          </a:p>
          <a:p>
            <a:endParaRPr lang="en-US" altLang="en-US" dirty="0"/>
          </a:p>
          <a:p>
            <a:r>
              <a:rPr lang="sq-AL"/>
              <a:t>Në slajde janë cituar disa nga familjet më të njohura të malware-ve bankar (Zeus, Citadel, SpyEye)</a:t>
            </a:r>
          </a:p>
          <a:p>
            <a:endParaRPr lang="en-US" altLang="en-US" dirty="0"/>
          </a:p>
          <a:p>
            <a:r>
              <a:rPr lang="sq-AL"/>
              <a:t>Ransomware tashmë është shpjeguar më herët</a:t>
            </a:r>
          </a:p>
          <a:p>
            <a:endParaRPr lang="en-US" altLang="en-US" dirty="0"/>
          </a:p>
          <a:p>
            <a:r>
              <a:rPr lang="sq-AL"/>
              <a:t>Mashtrimi me kartela krediti duhet të synojë mbledhjen mashtruese të informacionit të kartelës së kreditit përmes internetit, e cila mund të ndodhë ose me teknikat e inxhinierisë sociale (duke joshur përdoruesin të zbulojë kredencialet e tij duke paraqitur kërkesa të falsifikuara) ose përmes instalimit të një kodi të përshtatshëm dashakeqës, dhe përdorimi pasues i paautorizuar në internet për të blerë mallra dhe shërbime.</a:t>
            </a:r>
          </a:p>
          <a:p>
            <a:endParaRPr lang="en-US" altLang="en-US" dirty="0"/>
          </a:p>
          <a:p>
            <a:r>
              <a:rPr lang="sq-AL"/>
              <a:t>Komprometimi i e-mailit të biznesit – Sulmuesi përdor identitetin e dikujt në një rrjet të korporatave për të dërguar email të falsifikuar dhe për të mashtruar shënjestrën ose synon të dërgojë para në llogarinë e sulmuesit.</a:t>
            </a:r>
          </a:p>
          <a:p>
            <a:endParaRPr lang="en-U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126</a:t>
            </a:fld>
            <a:endParaRPr lang="en-US" altLang="en-US" smtClean="0"/>
          </a:p>
        </p:txBody>
      </p:sp>
    </p:spTree>
    <p:extLst>
      <p:ext uri="{BB962C8B-B14F-4D97-AF65-F5344CB8AC3E}">
        <p14:creationId xmlns:p14="http://schemas.microsoft.com/office/powerpoint/2010/main" val="19652680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Malware dhe trojanë bankarë po marrin pjesë me të madhe brenda vektorëve modernë të krimit kibernetik. Disa slajde të mëparshëm e trajtuan këtë pjesë.</a:t>
            </a:r>
          </a:p>
          <a:p>
            <a:endParaRPr lang="en-US" altLang="en-US" dirty="0"/>
          </a:p>
          <a:p>
            <a:r>
              <a:rPr lang="sq-AL"/>
              <a:t>Në slajde janë cituar disa nga familjet më të njohura të malware-ve bankar (Zeus, Citadel, SpyEye)</a:t>
            </a:r>
          </a:p>
          <a:p>
            <a:endParaRPr lang="en-US" altLang="en-US" dirty="0"/>
          </a:p>
          <a:p>
            <a:r>
              <a:rPr lang="sq-AL"/>
              <a:t>Ransomware tashmë është shpjeguar më herët</a:t>
            </a:r>
          </a:p>
          <a:p>
            <a:endParaRPr lang="en-US" altLang="en-US" dirty="0"/>
          </a:p>
          <a:p>
            <a:r>
              <a:rPr lang="sq-AL"/>
              <a:t>Mashtrimi me kartela krediti duhet të synojë mbledhjen mashtruese të informacionit të kartelës së kreditit përmes internetit, e cila mund të ndodhë ose me teknikat e inxhinierisë sociale (duke joshur përdoruesin të zbulojë kredencialet e tij duke paraqitur kërkesa të falsifikuara) ose përmes instalimit të një kodi të përshtatshëm dashakeqës, dhe përdorimi pasues i paautorizuar në internet për të blerë mallra dhe shërbime.</a:t>
            </a:r>
          </a:p>
          <a:p>
            <a:endParaRPr lang="en-US" altLang="en-US" dirty="0"/>
          </a:p>
          <a:p>
            <a:r>
              <a:rPr lang="sq-AL"/>
              <a:t>Komprometimi i e-mailit të biznesit – Sulmuesi përdor identitetin e dikujt në një rrjet të korporatave për të dërguar email të falsifikuar dhe për të mashtruar shënjestrën ose synon të dërgojë para në llogarinë e sulmuesit.</a:t>
            </a:r>
          </a:p>
          <a:p>
            <a:endParaRPr lang="en-U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127</a:t>
            </a:fld>
            <a:endParaRPr lang="en-US" altLang="en-US" smtClean="0"/>
          </a:p>
        </p:txBody>
      </p:sp>
    </p:spTree>
    <p:extLst>
      <p:ext uri="{BB962C8B-B14F-4D97-AF65-F5344CB8AC3E}">
        <p14:creationId xmlns:p14="http://schemas.microsoft.com/office/powerpoint/2010/main" val="370156639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Në aktivizimin e internetit, </a:t>
            </a:r>
            <a:r>
              <a:rPr lang="sq-AL" i="1"/>
              <a:t>hacktivism</a:t>
            </a:r>
            <a:r>
              <a:rPr lang="sq-AL"/>
              <a:t> apo hactivism (një paku e hakimit dhe aktivizmit) është përdorimi subversiv i kompjuterëve dhe rrjeteve kompjuterike për të promovuar një agjendë politike. Me rrënjë në kulturën e hakerëve dhe etikën e hakerëve, përfundimet e saj shpesh lidhen me fjalën e lirë, të drejtat e njeriut ose lëvizjen e lirë të informacionit.</a:t>
            </a:r>
          </a:p>
          <a:p>
            <a:endParaRPr lang="en-US" altLang="en-US" dirty="0"/>
          </a:p>
          <a:p>
            <a:r>
              <a:rPr lang="sq-AL"/>
              <a:t>Anonim është emri i njohur që i është dhënë një grupi hacktivistësh, të cilët u dalluan për një seri veprimesh demonstrative të ndërmarra në internet, kryesisht duke e bërë shërbimin e synuar të padisponueshëm.</a:t>
            </a:r>
          </a:p>
          <a:p>
            <a:endParaRPr lang="en-GB" altLang="en-US" dirty="0"/>
          </a:p>
          <a:p>
            <a:r>
              <a:rPr lang="sq-AL"/>
              <a:t>Doxing (nga dox, shkurtesa e dokumenteve), ose doxxing, është praktika e bazuar në internet e kërkimit dhe transmetimit të informacionit privat ose të identifikueshëm (veçanërisht informacioni personal i identifikueshëm) në lidhje me një individ ose organizatë.</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128</a:t>
            </a:fld>
            <a:endParaRPr lang="en-US" altLang="en-US" smtClean="0"/>
          </a:p>
        </p:txBody>
      </p:sp>
    </p:spTree>
    <p:extLst>
      <p:ext uri="{BB962C8B-B14F-4D97-AF65-F5344CB8AC3E}">
        <p14:creationId xmlns:p14="http://schemas.microsoft.com/office/powerpoint/2010/main" val="37923036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Në aktivizimin e internetit, </a:t>
            </a:r>
            <a:r>
              <a:rPr lang="sq-AL" i="1"/>
              <a:t>hacktivism</a:t>
            </a:r>
            <a:r>
              <a:rPr lang="sq-AL"/>
              <a:t> apo hactivism (një paku e hakimit dhe aktivizmit) është përdorimi subversiv i kompjuterëve dhe rrjeteve kompjuterike për të promovuar një agjendë politike. Me rrënjë në kulturën e hakerëve dhe etikën e hakerëve, përfundimet e saj shpesh lidhen me fjalën e lirë, të drejtat e njeriut ose lëvizjen e lirë të informacionit.</a:t>
            </a:r>
          </a:p>
          <a:p>
            <a:endParaRPr lang="en-US" altLang="en-US" dirty="0"/>
          </a:p>
          <a:p>
            <a:r>
              <a:rPr lang="sq-AL"/>
              <a:t>Anonim është emri i njohur që i është dhënë një grupi hacktivistësh, të cilët u dalluan për një seri veprimesh demonstrative të ndërmarra në internet, kryesisht duke e bërë shërbimin e synuar të padisponueshëm.</a:t>
            </a:r>
          </a:p>
          <a:p>
            <a:endParaRPr lang="en-GB" altLang="en-US" dirty="0"/>
          </a:p>
          <a:p>
            <a:r>
              <a:rPr lang="sq-AL"/>
              <a:t>Doxing (nga dox, shkurtesa e dokumenteve), ose doxxing, është praktika e bazuar në internet e kërkimit dhe transmetimit të informacionit privat ose të identifikueshëm (veçanërisht informacioni personal i identifikueshëm) në lidhje me një individ ose organizatë.</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129</a:t>
            </a:fld>
            <a:endParaRPr lang="en-US" altLang="en-US" smtClean="0"/>
          </a:p>
        </p:txBody>
      </p:sp>
    </p:spTree>
    <p:extLst>
      <p:ext uri="{BB962C8B-B14F-4D97-AF65-F5344CB8AC3E}">
        <p14:creationId xmlns:p14="http://schemas.microsoft.com/office/powerpoint/2010/main" val="183839995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Në aktivizimin e internetit, </a:t>
            </a:r>
            <a:r>
              <a:rPr lang="sq-AL" i="1"/>
              <a:t>hacktivism</a:t>
            </a:r>
            <a:r>
              <a:rPr lang="sq-AL"/>
              <a:t> apo hactivism (një paku e hakimit dhe aktivizmit) është përdorimi subversiv i kompjuterëve dhe rrjeteve kompjuterike për të promovuar një agjendë politike. Me rrënjë në kulturën e hakerëve dhe etikën e hakerëve, përfundimet e saj shpesh lidhen me fjalën e lirë, të drejtat e njeriut ose lëvizjen e lirë të informacionit.</a:t>
            </a:r>
          </a:p>
          <a:p>
            <a:endParaRPr lang="en-US" altLang="en-US" dirty="0"/>
          </a:p>
          <a:p>
            <a:r>
              <a:rPr lang="sq-AL"/>
              <a:t>Anonim është emri i njohur që i është dhënë një grupi hacktivistësh, të cilët u dalluan për një seri veprimesh demonstrative të ndërmarra në internet, kryesisht duke e bërë shërbimin e synuar të padisponueshëm.</a:t>
            </a:r>
          </a:p>
          <a:p>
            <a:endParaRPr lang="en-GB" altLang="en-US" dirty="0"/>
          </a:p>
          <a:p>
            <a:r>
              <a:rPr lang="sq-AL"/>
              <a:t>Doxing (nga dox, shkurtesa e dokumenteve), ose doxxing, është praktika e bazuar në internet e kërkimit dhe transmetimit të informacionit privat ose të identifikueshëm (veçanërisht informacioni personal i identifikueshëm) në lidhje me një individ ose organizatë.</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130</a:t>
            </a:fld>
            <a:endParaRPr lang="en-US" altLang="en-US" smtClean="0"/>
          </a:p>
        </p:txBody>
      </p:sp>
    </p:spTree>
    <p:extLst>
      <p:ext uri="{BB962C8B-B14F-4D97-AF65-F5344CB8AC3E}">
        <p14:creationId xmlns:p14="http://schemas.microsoft.com/office/powerpoint/2010/main" val="40965396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Kapja nga faqja e internetit e markës së Kinës</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131</a:t>
            </a:fld>
            <a:endParaRPr lang="en-US" altLang="en-US" smtClean="0"/>
          </a:p>
        </p:txBody>
      </p:sp>
    </p:spTree>
    <p:extLst>
      <p:ext uri="{BB962C8B-B14F-4D97-AF65-F5344CB8AC3E}">
        <p14:creationId xmlns:p14="http://schemas.microsoft.com/office/powerpoint/2010/main" val="365258035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Një </a:t>
            </a:r>
            <a:r>
              <a:rPr lang="sq-AL" b="1"/>
              <a:t>Kërcënimi i avancuar i vazhdueshëm</a:t>
            </a:r>
            <a:r>
              <a:rPr lang="sq-AL"/>
              <a:t> (APT) është një sulm në rrjet në të cilin një person i paautorizuar fiton qasje në një rrjet dhe qëndron atje i pazbuluar për një periudhë të gjatë kohore. Qëllimi i një sulmi APT është të vjedhë të dhëna e jo të shkaktojë dëm në rrjet ose organizatë.</a:t>
            </a:r>
          </a:p>
          <a:p>
            <a:endParaRPr lang="en-US" altLang="en-US" dirty="0"/>
          </a:p>
          <a:p>
            <a:pPr fontAlgn="base"/>
            <a:r>
              <a:rPr lang="sq-AL" sz="1200" b="0" i="0">
                <a:solidFill>
                  <a:schemeClr val="tx1"/>
                </a:solidFill>
                <a:latin typeface="+mn-lt"/>
                <a:ea typeface="MS PGothic" pitchFamily="34" charset="-128"/>
                <a:cs typeface="ＭＳ Ｐゴシック" charset="0"/>
              </a:rPr>
              <a:t>Nëse ka një gjë që i mban zgjuar gjatë natës profesionistët e sigurimit kibernetik të korporatave, është mendimi i një sulmi që përdor një sërë teknikash të sofistikuara të dizajnuara për të vjedhur informacionin e vlefshëm të kompanisë.</a:t>
            </a:r>
          </a:p>
          <a:p>
            <a:pPr fontAlgn="base"/>
            <a:r>
              <a:rPr lang="sq-AL" sz="1200" b="0" i="0">
                <a:solidFill>
                  <a:schemeClr val="tx1"/>
                </a:solidFill>
                <a:latin typeface="+mn-lt"/>
                <a:ea typeface="MS PGothic" pitchFamily="34" charset="-128"/>
                <a:cs typeface="ＭＳ Ｐゴシック" charset="0"/>
              </a:rPr>
              <a:t>Siç sugjeron emri "i avancuar", një sulm i përparuar i vazhdueshëm (APT) përdor teknika të vazhdueshme, klandestine dhe të sofistikuar të hakimit për të fituar qasje në një sistem dhe për të qëndruar brenda për një periudhë të zgjatur kohe, me pasoja potencialisht shkatërruese.</a:t>
            </a:r>
          </a:p>
          <a:p>
            <a:pPr fontAlgn="base"/>
            <a:r>
              <a:rPr lang="sq-AL" sz="1200" b="1" i="0">
                <a:solidFill>
                  <a:schemeClr val="tx1"/>
                </a:solidFill>
                <a:latin typeface="+mn-lt"/>
                <a:ea typeface="MS PGothic" pitchFamily="34" charset="-128"/>
                <a:cs typeface="ＭＳ Ｐゴシック" charset="0"/>
              </a:rPr>
              <a:t>Caqet Primare</a:t>
            </a:r>
          </a:p>
          <a:p>
            <a:pPr fontAlgn="base"/>
            <a:r>
              <a:rPr lang="sq-AL" sz="1200" b="0" i="0">
                <a:solidFill>
                  <a:schemeClr val="tx1"/>
                </a:solidFill>
                <a:latin typeface="+mn-lt"/>
                <a:ea typeface="MS PGothic" pitchFamily="34" charset="-128"/>
                <a:cs typeface="ＭＳ Ｐゴシック" charset="0"/>
              </a:rPr>
              <a:t>Për shkak të nivelit të përpjekjeve të nevojshme për të kryer një sulm të tillë, APT zakonisht nivelohen në caqe me vlerë të lartë, të tilla si shtetet kombe dhe korporatat e mëdha, me qëllimin përfundimtar të vjedhjes së informacionit për një periudhë të gjatë kohore, e jo thjesht "zhytje" dhe largim i shpejtë, siç bëjnë shumë hakera të kapelës së zezë gjatë sulmeve kibernetike të nivelit më të ulët.</a:t>
            </a:r>
          </a:p>
          <a:p>
            <a:pPr fontAlgn="base"/>
            <a:r>
              <a:rPr lang="sq-AL" sz="1200" b="0" i="0">
                <a:solidFill>
                  <a:schemeClr val="tx1"/>
                </a:solidFill>
                <a:latin typeface="+mn-lt"/>
                <a:ea typeface="MS PGothic" pitchFamily="34" charset="-128"/>
                <a:cs typeface="ＭＳ Ｐゴシック" charset="0"/>
              </a:rPr>
              <a:t>APT është një metodë sulmi që duhet të jetë në radar për bizneset kudo. Sidoqoftë, kjo nuk do të thotë që bizneset e vogla dhe të mesme mund ta injorojnë këtë lloj sulmi.</a:t>
            </a:r>
          </a:p>
          <a:p>
            <a:pPr fontAlgn="base"/>
            <a:r>
              <a:rPr lang="sq-AL" sz="1200" b="0" i="0">
                <a:solidFill>
                  <a:schemeClr val="tx1"/>
                </a:solidFill>
                <a:latin typeface="+mn-lt"/>
                <a:ea typeface="MS PGothic" pitchFamily="34" charset="-128"/>
                <a:cs typeface="ＭＳ Ｐゴシック" charset="0"/>
              </a:rPr>
              <a:t>Sulmuesit APT janë duke përdorur gjithnjë e më shumë kompani të vogla që përbëjnë zinxhirin e furnizimit të caqeve të tyre përfundimtare si një mënyrë për të fituar qasje në organizata të mëdha. Ata i përdorin ndërmarrjet e tilla, të cilat zakonisht mbrohen më pak, si gurë për shkelje.</a:t>
            </a:r>
          </a:p>
          <a:p>
            <a:pPr fontAlgn="base"/>
            <a:r>
              <a:rPr lang="sq-AL" sz="1200" b="1" i="0">
                <a:solidFill>
                  <a:schemeClr val="tx1"/>
                </a:solidFill>
                <a:latin typeface="+mn-lt"/>
                <a:ea typeface="MS PGothic" pitchFamily="34" charset="-128"/>
                <a:cs typeface="ＭＳ Ｐゴシック" charset="0"/>
              </a:rPr>
              <a:t>Një sulm evolues</a:t>
            </a:r>
          </a:p>
          <a:p>
            <a:endParaRPr lang="en-US" altLang="en-US" dirty="0"/>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132</a:t>
            </a:fld>
            <a:endParaRPr lang="en-US" altLang="en-US" smtClean="0"/>
          </a:p>
        </p:txBody>
      </p:sp>
    </p:spTree>
    <p:extLst>
      <p:ext uri="{BB962C8B-B14F-4D97-AF65-F5344CB8AC3E}">
        <p14:creationId xmlns:p14="http://schemas.microsoft.com/office/powerpoint/2010/main" val="281389488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Shembujt e mirë</a:t>
            </a:r>
          </a:p>
          <a:p>
            <a:r>
              <a:rPr lang="sq-AL"/>
              <a:t>Stuxnet Worm 2010</a:t>
            </a:r>
          </a:p>
          <a:p>
            <a:r>
              <a:rPr lang="sq-AL" sz="1200" b="0" i="0">
                <a:solidFill>
                  <a:schemeClr val="tx1"/>
                </a:solidFill>
                <a:latin typeface="+mn-lt"/>
                <a:ea typeface="MS PGothic" pitchFamily="34" charset="-128"/>
                <a:cs typeface="ＭＳ Ｐゴシック" charset="0"/>
              </a:rPr>
              <a:t>Është konsideruar në atë kohë të jetë një nga pjesët më të sofistikuara të </a:t>
            </a:r>
            <a:r>
              <a:rPr lang="sq-AL" sz="1200" b="0" i="0" u="none" strike="noStrike">
                <a:solidFill>
                  <a:schemeClr val="tx1"/>
                </a:solidFill>
                <a:latin typeface="+mn-lt"/>
                <a:ea typeface="MS PGothic" pitchFamily="34" charset="-128"/>
                <a:cs typeface="ＭＳ Ｐゴシック" charset="0"/>
                <a:hlinkClick r:id="rId3" tooltip="Softueri i përdorur ose krijuar nga hakerët për të prishur funksionimin e kompjuterit, për të mbledhur informacione të ndjeshme ose për të fituar qasje në sistemet kompjuterike private. Shkurtimisht për ‘softuer keqdashës’."/>
              </a:rPr>
              <a:t>Malware</a:t>
            </a:r>
            <a:r>
              <a:rPr lang="sq-AL" sz="1200" b="0" i="0">
                <a:solidFill>
                  <a:schemeClr val="tx1"/>
                </a:solidFill>
                <a:latin typeface="+mn-lt"/>
                <a:ea typeface="MS PGothic" pitchFamily="34" charset="-128"/>
                <a:cs typeface="ＭＳ Ｐゴシック" charset="0"/>
              </a:rPr>
              <a:t> që është zbuluar ndonjëherë, Stuxnet </a:t>
            </a:r>
            <a:r>
              <a:rPr lang="sq-AL" sz="1200" b="0" i="0" u="none" strike="noStrike">
                <a:solidFill>
                  <a:schemeClr val="tx1"/>
                </a:solidFill>
                <a:latin typeface="+mn-lt"/>
                <a:ea typeface="MS PGothic" pitchFamily="34" charset="-128"/>
                <a:cs typeface="ＭＳ Ｐゴシック" charset="0"/>
                <a:hlinkClick r:id="rId3" tooltip="Një sulm kompjuterik që gradualisht ndikon në performancë."/>
              </a:rPr>
              <a:t>Worm</a:t>
            </a:r>
            <a:r>
              <a:rPr lang="sq-AL" sz="1200" b="0" i="0">
                <a:solidFill>
                  <a:schemeClr val="tx1"/>
                </a:solidFill>
                <a:latin typeface="+mn-lt"/>
                <a:ea typeface="MS PGothic" pitchFamily="34" charset="-128"/>
                <a:cs typeface="ＭＳ Ｐゴシック" charset="0"/>
              </a:rPr>
              <a:t> u përdor në operacionet kundër Iranit në vitin 2010. Kompleksiteti i tij tregoi se vetëm aktorët e shteteve kombëtare mund të ishin përfshirë në zhvillimin dhe vendosjen e tij. Një dallim kryesor me Stuxnet është se, ndryshe nga shumica e viruseve, </a:t>
            </a:r>
            <a:r>
              <a:rPr lang="sq-AL" sz="1200" b="0" i="0" u="none" strike="noStrike">
                <a:solidFill>
                  <a:schemeClr val="tx1"/>
                </a:solidFill>
                <a:latin typeface="+mn-lt"/>
                <a:ea typeface="MS PGothic" pitchFamily="34" charset="-128"/>
                <a:cs typeface="ＭＳ Ｐゴシック" charset="0"/>
                <a:hlinkClick r:id="rId3" tooltip="Një sulm kompjuterik që gradualisht ndikon në performancë."/>
              </a:rPr>
              <a:t>worm</a:t>
            </a:r>
            <a:r>
              <a:rPr lang="sq-AL" sz="1200" b="0" i="0">
                <a:solidFill>
                  <a:schemeClr val="tx1"/>
                </a:solidFill>
                <a:latin typeface="+mn-lt"/>
                <a:ea typeface="MS PGothic" pitchFamily="34" charset="-128"/>
                <a:cs typeface="ＭＳ Ｐゴシック" charset="0"/>
              </a:rPr>
              <a:t> synon sisteme që tradicionalisht nuk janë të lidhura me internetin për arsye sigurie. Në vend të kësaj infekton makinat e Windows përmes pajisjeve </a:t>
            </a:r>
            <a:r>
              <a:rPr lang="sq-AL" sz="1200" b="0" i="0" u="none" strike="noStrike">
                <a:solidFill>
                  <a:schemeClr val="tx1"/>
                </a:solidFill>
                <a:latin typeface="+mn-lt"/>
                <a:ea typeface="MS PGothic" pitchFamily="34" charset="-128"/>
                <a:cs typeface="ＭＳ Ｐゴシック" charset="0"/>
                <a:hlinkClick r:id="rId3"/>
              </a:rPr>
              <a:t>USB</a:t>
            </a:r>
            <a:r>
              <a:rPr lang="sq-AL" sz="1200" b="0" i="0">
                <a:solidFill>
                  <a:schemeClr val="tx1"/>
                </a:solidFill>
                <a:latin typeface="+mn-lt"/>
                <a:ea typeface="MS PGothic" pitchFamily="34" charset="-128"/>
                <a:cs typeface="ＭＳ Ｐゴシック" charset="0"/>
              </a:rPr>
              <a:t> dhe pastaj përhapet përmes </a:t>
            </a:r>
            <a:r>
              <a:rPr lang="sq-AL" sz="1200" b="0" i="0" u="none" strike="noStrike">
                <a:solidFill>
                  <a:schemeClr val="tx1"/>
                </a:solidFill>
                <a:latin typeface="+mn-lt"/>
                <a:ea typeface="MS PGothic" pitchFamily="34" charset="-128"/>
                <a:cs typeface="ＭＳ Ｐゴシック" charset="0"/>
                <a:hlinkClick r:id="rId3" tooltip="Një numër kompjuterësh që janë të lidhur me njëri-tjetrin, së bashku me infrastrukturën lidhëse. "/>
              </a:rPr>
              <a:t>rrjetit</a:t>
            </a:r>
            <a:r>
              <a:rPr lang="sq-AL" sz="1200" b="0" i="0">
                <a:solidFill>
                  <a:schemeClr val="tx1"/>
                </a:solidFill>
                <a:latin typeface="+mn-lt"/>
                <a:ea typeface="MS PGothic" pitchFamily="34" charset="-128"/>
                <a:cs typeface="ＭＳ Ｐゴシック" charset="0"/>
              </a:rPr>
              <a:t>, duke skanuar për softuerin Siemens Step7 në kompjuterët që kontrollojnë një PLC (kontrollues logjikë të programueshëm). Operacionet u krijuan për t'i siguruar hakerëve informacione të ndjeshme mbi infrastrukturën industriale iraniane.</a:t>
            </a:r>
          </a:p>
          <a:p>
            <a:endParaRPr lang="en-US" altLang="en-US" dirty="0"/>
          </a:p>
          <a:p>
            <a:r>
              <a:rPr lang="sq-AL"/>
              <a:t>Deep Panda 2015</a:t>
            </a:r>
          </a:p>
          <a:p>
            <a:pPr marL="0" indent="0">
              <a:buFont typeface="Arial" panose="020B0604020202020204" pitchFamily="34" charset="0"/>
              <a:buNone/>
            </a:pPr>
            <a:r>
              <a:rPr lang="sq-AL" sz="1200" b="0" i="0">
                <a:solidFill>
                  <a:schemeClr val="tx1"/>
                </a:solidFill>
                <a:latin typeface="+mn-lt"/>
                <a:ea typeface="MS PGothic" pitchFamily="34" charset="-128"/>
                <a:cs typeface="ＭＳ Ｐゴシック" charset="0"/>
              </a:rPr>
              <a:t>Një sulm i zbuluar së fundmi APT që ndikon në Zyrën e Menaxhimit të Personelit të Qeverisë së SHBA-së i është atribuar asaj që përshkruhet si luftë kibernetike në vazhdim ndërmjet Kinës dhe SHBA-ve. Raundet e fundit të sulmeve janë referuar duke përdorur një larmi të emrave të ndryshëm të kodeve, me Deep Panda ndër atributet më të zakonshme. Sulmi ndaj ZMP-së në maj 2015 u kuptua se kishte kompromentuar mbi 4 milion të dhëna të personelit amerikan me frikën se informacionet që kishin të bënin me stafin e shërbimit sekret gjithashtu mund të jenë vjedhur.</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133</a:t>
            </a:fld>
            <a:endParaRPr lang="en-US" altLang="en-US" smtClean="0"/>
          </a:p>
        </p:txBody>
      </p:sp>
    </p:spTree>
    <p:extLst>
      <p:ext uri="{BB962C8B-B14F-4D97-AF65-F5344CB8AC3E}">
        <p14:creationId xmlns:p14="http://schemas.microsoft.com/office/powerpoint/2010/main" val="3243834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b="0" i="0">
                <a:solidFill>
                  <a:schemeClr val="tx1"/>
                </a:solidFill>
                <a:latin typeface="+mn-lt"/>
                <a:ea typeface="MS PGothic" pitchFamily="34" charset="-128"/>
                <a:cs typeface="ＭＳ Ｐゴシック" charset="0"/>
              </a:rPr>
              <a:t>Sipas bazës së të dhënave të inteligjencës së kërcënimeve, sulmet e qasjes në distancë janë ndër vektorët më të zakonshëm të sulmit në një shtëpi të lidhur. Hakerët synojnë kompjuterët, telefonat e mençur, kamerat e protokollit të internetit (IP) dhe pajisjet e bashkangjitura në rrjet (NAS), pasi që këto mjete zakonisht duhet të kenë porta të hapura dhe të përcjella në rrjete të jashtme ose internet.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134</a:t>
            </a:fld>
            <a:endParaRPr lang="en-US" altLang="en-US" smtClean="0"/>
          </a:p>
        </p:txBody>
      </p:sp>
    </p:spTree>
    <p:extLst>
      <p:ext uri="{BB962C8B-B14F-4D97-AF65-F5344CB8AC3E}">
        <p14:creationId xmlns:p14="http://schemas.microsoft.com/office/powerpoint/2010/main" val="3900888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q-AL"/>
              <a:t>* Shpjegohet më vonë</a:t>
            </a:r>
          </a:p>
          <a:p>
            <a:pPr marL="0" indent="0">
              <a:buFont typeface="Arial" panose="020B0604020202020204" pitchFamily="34" charset="0"/>
              <a:buNone/>
            </a:pPr>
            <a:r>
              <a:rPr lang="sq-AL"/>
              <a:t>Kudo, krimi kibernetik identifikohet me fenomene si pirateria - </a:t>
            </a:r>
            <a:r>
              <a:rPr lang="sq-AL" i="1"/>
              <a:t>hakimi</a:t>
            </a:r>
            <a:r>
              <a:rPr lang="sq-AL"/>
              <a:t>, ose përhapja e </a:t>
            </a:r>
            <a:r>
              <a:rPr lang="sq-AL" i="1"/>
              <a:t>malware</a:t>
            </a:r>
            <a:r>
              <a:rPr lang="sq-AL"/>
              <a:t> (kryesisht viruse ose krimba-worms), ose sulme të njohura, brenda </a:t>
            </a:r>
            <a:r>
              <a:rPr lang="sq-AL" i="1"/>
              <a:t>mediave</a:t>
            </a:r>
            <a:r>
              <a:rPr lang="sq-AL"/>
              <a:t> (pajisjeve) kompjuterike (</a:t>
            </a:r>
            <a:r>
              <a:rPr lang="sq-AL" i="1"/>
              <a:t>DoS</a:t>
            </a:r>
            <a:r>
              <a:rPr lang="sq-AL"/>
              <a:t> apo </a:t>
            </a:r>
            <a:r>
              <a:rPr lang="sq-AL" i="1"/>
              <a:t>DDos</a:t>
            </a:r>
            <a:r>
              <a:rPr lang="sq-AL"/>
              <a:t>). Sidoqoftë, në ditët e sotme, edhe qytetari i thjeshtë është i vetëdijshëm për shumë aktivitete tjera kriminale në rrjete, shumica e tyre me qëllime fitimi (vg. mashtrime të rregullta dhe mashtrime kompjuterike). Dhe gjithashtu të gjithë e dinë për mundësitë e mëdha të shfrytëzimit të mjedisit kibernetik, ose ekosistemit kibernetik, për të kryer ose lehtësuar krime të zakonshme.</a:t>
            </a:r>
          </a:p>
          <a:p>
            <a:endParaRPr lang="en-GB" altLang="en-US" dirty="0"/>
          </a:p>
          <a:p>
            <a:r>
              <a:rPr lang="sq-AL"/>
              <a:t>Kompromisi i e-mailit të biznesit (do të shpjegohet më vonë) - Sulmuesi përdor identitetin e dikujt në një rrjet të korporatave për të dërguar email të falsifikuar dhe për të mashtruar shënjestrën ose synon të dërgojë para në llogarinë e sulmuesit.</a:t>
            </a:r>
          </a:p>
          <a:p>
            <a:endParaRPr lang="en-GB" altLang="en-US" dirty="0"/>
          </a:p>
          <a:p>
            <a:r>
              <a:rPr lang="sq-AL"/>
              <a:t>Ransomware (do të shpjegohet më vonë) – Kod specifik me qëllim të keq që enkripton përmbajtjen në kompjuter dhe kërkon të paguajë një shpërblim për të rikthyer të dhënat e koduara.</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n-US" altLang="en-US" smtClean="0"/>
          </a:p>
        </p:txBody>
      </p:sp>
    </p:spTree>
    <p:extLst>
      <p:ext uri="{BB962C8B-B14F-4D97-AF65-F5344CB8AC3E}">
        <p14:creationId xmlns:p14="http://schemas.microsoft.com/office/powerpoint/2010/main" val="395066054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b="0" i="0">
                <a:solidFill>
                  <a:schemeClr val="tx1"/>
                </a:solidFill>
                <a:latin typeface="+mn-lt"/>
                <a:ea typeface="MS PGothic" pitchFamily="34" charset="-128"/>
                <a:cs typeface="ＭＳ Ｐゴシック" charset="0"/>
              </a:rPr>
              <a:t>Sipas bazës së të dhënave të inteligjencës së kërcënimeve, sulmet e qasjes në distancë janë ndër vektorët më të zakonshëm të sulmit në një shtëpi të lidhur. Hakerët synojnë kompjuterët, telefonat e mençur, kamerat e protokollit të internetit (IP) dhe pajisjet e bashkangjitura në rrjet (NAS), pasi që këto mjete zakonisht duhet të kenë porta të hapura dhe të përcjella në rrjete të jashtme ose internet.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135</a:t>
            </a:fld>
            <a:endParaRPr lang="en-US" altLang="en-US" smtClean="0"/>
          </a:p>
        </p:txBody>
      </p:sp>
    </p:spTree>
    <p:extLst>
      <p:ext uri="{BB962C8B-B14F-4D97-AF65-F5344CB8AC3E}">
        <p14:creationId xmlns:p14="http://schemas.microsoft.com/office/powerpoint/2010/main" val="319811595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sz="1200" b="0" i="0">
                <a:solidFill>
                  <a:schemeClr val="tx1"/>
                </a:solidFill>
                <a:latin typeface="+mn-lt"/>
                <a:ea typeface="MS PGothic" pitchFamily="34" charset="-128"/>
                <a:cs typeface="ＭＳ Ｐゴシック" charset="0"/>
              </a:rPr>
              <a:t>Cryptojacking - Rrëmbimi i kriptovalutave është përdorimi i paautorizuar i kompjuterit të dikujt tjetër për nxjerrjen e kriptovalutave. Hakerët e bëjnë këtë duke e detyruar viktimën të klikojë në një lidhje me qëllim të keq në një email që ngarkon kodin e kriptominimit në kompjuter, ose duke infektuar një faqe në internet ose reklamë në internet me kod JavaScript që ekzekutohet automatikisht pasi të jetë ngarkuar në shfletuesin e viktimës.</a:t>
            </a:r>
          </a:p>
          <a:p>
            <a:endParaRPr lang="en-GB" sz="1200" b="0" i="0" kern="1200" dirty="0">
              <a:solidFill>
                <a:schemeClr val="tx1"/>
              </a:solidFill>
              <a:effectLst/>
              <a:latin typeface="+mn-lt"/>
              <a:ea typeface="MS PGothic" pitchFamily="34" charset="-128"/>
              <a:cs typeface="ＭＳ Ｐゴシック" charset="0"/>
            </a:endParaRPr>
          </a:p>
          <a:p>
            <a:r>
              <a:rPr lang="sq-AL" sz="1200" b="0" i="0">
                <a:solidFill>
                  <a:schemeClr val="tx1"/>
                </a:solidFill>
                <a:latin typeface="+mn-lt"/>
                <a:ea typeface="MS PGothic" pitchFamily="34" charset="-128"/>
                <a:cs typeface="ＭＳ Ｐゴシック" charset="0"/>
              </a:rPr>
              <a:t>Sido që të jetë, kodi i kriptominimit atëherë funksionon në sfond ndërsa viktimat që nuk dyshojnë përdorin kompjuterët e tyre normalisht. E vetmja shenjë që ata mund të vërejnë është performanca më e ngadaltë ose ngecë në ekzekutim.</a:t>
            </a:r>
          </a:p>
          <a:p>
            <a:endParaRPr lang="en-GB" sz="1200" b="0" i="0" kern="1200" dirty="0">
              <a:solidFill>
                <a:schemeClr val="tx1"/>
              </a:solidFill>
              <a:effectLst/>
              <a:latin typeface="+mn-lt"/>
              <a:ea typeface="MS PGothic" pitchFamily="34" charset="-128"/>
              <a:cs typeface="ＭＳ Ｐゴシック" charset="0"/>
            </a:endParaRPr>
          </a:p>
          <a:p>
            <a:r>
              <a:rPr lang="sq-AL" sz="1200" b="1" i="0">
                <a:solidFill>
                  <a:schemeClr val="tx1"/>
                </a:solidFill>
                <a:latin typeface="+mn-lt"/>
                <a:ea typeface="MS PGothic" pitchFamily="34" charset="-128"/>
                <a:cs typeface="ＭＳ Ｐゴシック" charset="0"/>
              </a:rPr>
              <a:t>Si funksionon rrëmbimi i kriptovalutave</a:t>
            </a:r>
          </a:p>
          <a:p>
            <a:r>
              <a:rPr lang="sq-AL" sz="1200" b="0" i="0">
                <a:solidFill>
                  <a:schemeClr val="tx1"/>
                </a:solidFill>
                <a:latin typeface="+mn-lt"/>
                <a:ea typeface="MS PGothic" pitchFamily="34" charset="-128"/>
                <a:cs typeface="ＭＳ Ｐゴシック" charset="0"/>
              </a:rPr>
              <a:t>Hakerët kanë dy mënyra kryesore për të bërë kompjuterin e një viktime që të minojë fshehurazi kriptovalutat. Njëra është që të mashtrojnë viktimat për të ngarkuar kodin e kriptominimit në kompjuterët e tyre. Kjo bëhet përmes taktikave të ngjashme me mashtrimin - phishing: Viktimat marrin një email me pamje legjitime që i inkurajon ata të klikojnë në një link. Linku ekzekuton kodin që vendos skriptin e kriptominimit në kompjuter. Skripti më pas ekzekutohet në sfond ndërsa viktima punon.</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136</a:t>
            </a:fld>
            <a:endParaRPr lang="en-US" altLang="en-US" smtClean="0"/>
          </a:p>
        </p:txBody>
      </p:sp>
    </p:spTree>
    <p:extLst>
      <p:ext uri="{BB962C8B-B14F-4D97-AF65-F5344CB8AC3E}">
        <p14:creationId xmlns:p14="http://schemas.microsoft.com/office/powerpoint/2010/main" val="423611492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Shembulli 1: Sulm DDOS. Transnacional nga origjina e tij deri tek shënjestra. Përfshin kompjuterët sulmues, "bot herder" dhe "zombie" dhe shënjestrën (viktimën) e sulmit, të cilat shpesh përdorin sisteme kompjuterike në të gjithë globin.</a:t>
            </a:r>
          </a:p>
          <a:p>
            <a:endParaRPr lang="en-US" altLang="en-US" dirty="0"/>
          </a:p>
          <a:p>
            <a:r>
              <a:rPr lang="sq-AL"/>
              <a:t>imazh: http://westendsolution.com/wp-content/uploads/2013/04/DDoS-network-map.jpg</a:t>
            </a:r>
          </a:p>
          <a:p>
            <a:endParaRPr lang="en-US" altLang="en-US" dirty="0"/>
          </a:p>
          <a:p>
            <a:r>
              <a:rPr lang="sq-AL"/>
              <a:t>Si funksionon sulmi DDOS do të shpjegohet më vonë gjatë kursit, ky shembull dëshiron të tregojë vetëm dimensionin ndërkombëtar që mund të ketë një sulm.</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137</a:t>
            </a:fld>
            <a:endParaRPr lang="en-US" altLang="en-US" smtClean="0"/>
          </a:p>
        </p:txBody>
      </p:sp>
    </p:spTree>
    <p:extLst>
      <p:ext uri="{BB962C8B-B14F-4D97-AF65-F5344CB8AC3E}">
        <p14:creationId xmlns:p14="http://schemas.microsoft.com/office/powerpoint/2010/main" val="93755154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Čuvar mesta za sliku na slajdu 1">
            <a:extLst>
              <a:ext uri="{FF2B5EF4-FFF2-40B4-BE49-F238E27FC236}">
                <a16:creationId xmlns:a16="http://schemas.microsoft.com/office/drawing/2014/main" xmlns="" id="{1290D13F-DD68-444F-99DE-5F40C9185D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Čuvar mesta za napomene 2">
            <a:extLst>
              <a:ext uri="{FF2B5EF4-FFF2-40B4-BE49-F238E27FC236}">
                <a16:creationId xmlns:a16="http://schemas.microsoft.com/office/drawing/2014/main" xmlns="" id="{D1283059-AEDF-44BD-B0AF-B857D28559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q-AL"/>
              <a:t>Shembulli 2: Zbatimi i malware-it ZEUS me qëllim rrëmbimin e llogarisë bankare. Skema përfshin 6 hapa: dërgimi i një numri masiv të emailave të infektuar, hapja e emailave dhe aktivizimi i malware, regjistrimi i të dhënave të llogarisë bankare, marrja përsipër e llogarive aktuale, transferimi i parave dhe tërheqja e parave nga e ashtuquajtura “mushkë parash” dhe dorëzimi i fitimit të jashtëligjshëm tek organizatorët duke mbajtur përqindjen si tarifë. </a:t>
            </a:r>
          </a:p>
        </p:txBody>
      </p:sp>
      <p:sp>
        <p:nvSpPr>
          <p:cNvPr id="113668" name="Čuvar mesta za broj slajda 3">
            <a:extLst>
              <a:ext uri="{FF2B5EF4-FFF2-40B4-BE49-F238E27FC236}">
                <a16:creationId xmlns:a16="http://schemas.microsoft.com/office/drawing/2014/main" xmlns="" id="{2D40CC75-20BE-46B0-9156-D34D65A11A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F025BACD-728E-4C70-B172-4D59918B5BAA}" type="slidenum">
              <a:rPr lang="en-US" altLang="en-US"/>
              <a:pPr eaLnBrk="1" hangingPunct="1">
                <a:spcBef>
                  <a:spcPct val="0"/>
                </a:spcBef>
              </a:pPr>
              <a:t>138</a:t>
            </a:fld>
            <a:endParaRPr lang="en-US" altLang="en-US"/>
          </a:p>
        </p:txBody>
      </p:sp>
    </p:spTree>
    <p:extLst>
      <p:ext uri="{BB962C8B-B14F-4D97-AF65-F5344CB8AC3E}">
        <p14:creationId xmlns:p14="http://schemas.microsoft.com/office/powerpoint/2010/main" val="4080272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Hapësira kibernetike po bëhet edhe më e komplikuar me tendencat e reja të sigurisë kibernetike që mbivendosen me kriminalitetin kibernetik. Është e rëndësishme të mbahen këto botë të ndara, por me vetëdije që disa çështje të sigurisë kibernetike mund të shfaqen si krim në internet.</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14</a:t>
            </a:fld>
            <a:endParaRPr lang="en-US" altLang="en-US" smtClean="0"/>
          </a:p>
        </p:txBody>
      </p:sp>
    </p:spTree>
    <p:extLst>
      <p:ext uri="{BB962C8B-B14F-4D97-AF65-F5344CB8AC3E}">
        <p14:creationId xmlns:p14="http://schemas.microsoft.com/office/powerpoint/2010/main" val="3015632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Një grafik që tregon ngjarjet në botë që shoqërohen me ngjarje të luftës kibernetike</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en-US" altLang="en-US" smtClean="0"/>
          </a:p>
        </p:txBody>
      </p:sp>
    </p:spTree>
    <p:extLst>
      <p:ext uri="{BB962C8B-B14F-4D97-AF65-F5344CB8AC3E}">
        <p14:creationId xmlns:p14="http://schemas.microsoft.com/office/powerpoint/2010/main" val="1800443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në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en-US" altLang="en-US" smtClean="0"/>
          </a:p>
        </p:txBody>
      </p:sp>
    </p:spTree>
    <p:extLst>
      <p:ext uri="{BB962C8B-B14F-4D97-AF65-F5344CB8AC3E}">
        <p14:creationId xmlns:p14="http://schemas.microsoft.com/office/powerpoint/2010/main" val="1699370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në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17</a:t>
            </a:fld>
            <a:endParaRPr lang="en-US" altLang="en-US" smtClean="0"/>
          </a:p>
        </p:txBody>
      </p:sp>
    </p:spTree>
    <p:extLst>
      <p:ext uri="{BB962C8B-B14F-4D97-AF65-F5344CB8AC3E}">
        <p14:creationId xmlns:p14="http://schemas.microsoft.com/office/powerpoint/2010/main" val="601493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ct val="90000"/>
              </a:lnSpc>
              <a:buFont typeface="Arial" panose="020B0604020202020204" pitchFamily="34" charset="0"/>
              <a:buNone/>
            </a:pPr>
            <a:r>
              <a:rPr lang="sq-AL" sz="1200" b="1"/>
              <a:t>Është e rëndësishme të shpjegohet në fillim që ka shumë terma të përdorur për të përshkruar përdorimin kriminal të teknologjisë</a:t>
            </a:r>
            <a:r>
              <a:rPr lang="sq-AL" sz="1200"/>
              <a:t> dhe mund të ndihmojë lexuesin nëse jepet një shpjegim i shkurtër.  </a:t>
            </a:r>
          </a:p>
          <a:p>
            <a:pPr marL="0" indent="0" algn="just">
              <a:lnSpc>
                <a:spcPct val="90000"/>
              </a:lnSpc>
              <a:buFont typeface="Arial" panose="020B0604020202020204" pitchFamily="34" charset="0"/>
              <a:buNone/>
            </a:pPr>
            <a:r>
              <a:rPr lang="sq-AL" sz="1200" b="1"/>
              <a:t>Termat "krim kompjuterik", "krim i teknologjisë së lartë", "krim i TI-së" dhe "krim kibernetik"</a:t>
            </a:r>
            <a:r>
              <a:rPr lang="sq-AL" sz="1200"/>
              <a:t> shpesh janë të ndërthurura dhe krijojnë konfuzion dhe keqkuptim. </a:t>
            </a:r>
          </a:p>
          <a:p>
            <a:pPr marL="0" indent="0" algn="just">
              <a:lnSpc>
                <a:spcPct val="90000"/>
              </a:lnSpc>
              <a:buFont typeface="Arial" panose="020B0604020202020204" pitchFamily="34" charset="0"/>
              <a:buNone/>
            </a:pPr>
            <a:r>
              <a:rPr lang="sq-AL" sz="1200" b="1"/>
              <a:t>Përdorimi i kompjuterëve dhe pajisjeve tjera nga kriminelët</a:t>
            </a:r>
            <a:r>
              <a:rPr lang="sq-AL" sz="1200"/>
              <a:t> dhe vlera e të dhënave të rikthyeshme për hetuesin e policisë mund të zbërthehet si më poshtë: </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n-US" altLang="en-US" smtClean="0"/>
          </a:p>
        </p:txBody>
      </p:sp>
    </p:spTree>
    <p:extLst>
      <p:ext uri="{BB962C8B-B14F-4D97-AF65-F5344CB8AC3E}">
        <p14:creationId xmlns:p14="http://schemas.microsoft.com/office/powerpoint/2010/main" val="346570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panose="020B0604020202020204" pitchFamily="34" charset="0"/>
              <a:buNone/>
            </a:pPr>
            <a:r>
              <a:rPr lang="sq-AL" b="1"/>
              <a:t>Teknologjia si viktimë</a:t>
            </a:r>
            <a:r>
              <a:rPr lang="sq-AL"/>
              <a:t> </a:t>
            </a:r>
          </a:p>
          <a:p>
            <a:pPr algn="just">
              <a:buFont typeface="Arial" panose="020B0604020202020204" pitchFamily="34" charset="0"/>
              <a:buNone/>
            </a:pPr>
            <a:r>
              <a:rPr lang="sq-AL"/>
              <a:t>Teknologjia si shënjestër e krimit - </a:t>
            </a:r>
            <a:r>
              <a:rPr lang="sq-AL" b="1"/>
              <a:t>konsiderohet tradicionalisht të jetë "krim kompjuterik"</a:t>
            </a:r>
            <a:r>
              <a:rPr lang="sq-AL"/>
              <a:t> i vërtetë dhe përfshin vepra të tilla si hakimi, mohimi i sulmeve të shërbimit dhe shpërndarja e viruseve.</a:t>
            </a:r>
          </a:p>
          <a:p>
            <a:pPr algn="just">
              <a:buFont typeface="Arial" panose="020B0604020202020204" pitchFamily="34" charset="0"/>
              <a:buNone/>
            </a:pPr>
            <a:r>
              <a:rPr lang="sq-AL"/>
              <a:t>Teknologjia si ndihmë për krimin:</a:t>
            </a:r>
          </a:p>
          <a:p>
            <a:pPr algn="just">
              <a:buFont typeface="Arial" panose="020B0604020202020204" pitchFamily="34" charset="0"/>
              <a:buNone/>
            </a:pPr>
            <a:r>
              <a:rPr lang="sq-AL"/>
              <a:t> – </a:t>
            </a:r>
            <a:r>
              <a:rPr lang="sq-AL" b="1"/>
              <a:t>është rasti kur kompjuterët dhe pajisjet tjera përdoren për të ndihmuar në kryerjen e krimeve tradicionale</a:t>
            </a:r>
            <a:r>
              <a:rPr lang="sq-AL"/>
              <a:t>, për shembull, për të prodhuar dokumente të falsifikuara, për të dërguar kërcënime me vdekje ose kërkesa për shantazh ose për të krijuar dhe shpërndarë materiale të jashtëligjshme të tilla si imazhe të abuzimit të fëmijëve. </a:t>
            </a:r>
          </a:p>
          <a:p>
            <a:pPr algn="just">
              <a:buFont typeface="Arial" panose="020B0604020202020204" pitchFamily="34" charset="0"/>
              <a:buNone/>
            </a:pPr>
            <a:r>
              <a:rPr lang="sq-AL"/>
              <a:t>Teknologjia si mjet komunikimi:</a:t>
            </a:r>
          </a:p>
          <a:p>
            <a:pPr algn="just">
              <a:buFont typeface="Arial" panose="020B0604020202020204" pitchFamily="34" charset="0"/>
              <a:buNone/>
            </a:pPr>
            <a:r>
              <a:rPr lang="sq-AL"/>
              <a:t> - </a:t>
            </a:r>
            <a:r>
              <a:rPr lang="sq-AL" b="1"/>
              <a:t>është kur kriminelët përdorin teknologjinë për të komunikuar me njëri-tjetrin</a:t>
            </a:r>
            <a:r>
              <a:rPr lang="sq-AL"/>
              <a:t> në mënyra që zvogëlojnë shanset e zbulimit, për shembull nga përdorimi i teknologjisë së enkriptimit. </a:t>
            </a:r>
          </a:p>
          <a:p>
            <a:pPr algn="just">
              <a:buFont typeface="Arial" panose="020B0604020202020204" pitchFamily="34" charset="0"/>
              <a:buNone/>
            </a:pPr>
            <a:r>
              <a:rPr lang="sq-AL"/>
              <a:t>Teknologjia si mjet ruajtjeje:</a:t>
            </a:r>
          </a:p>
          <a:p>
            <a:pPr algn="just">
              <a:buFont typeface="Arial" panose="020B0604020202020204" pitchFamily="34" charset="0"/>
              <a:buNone/>
            </a:pPr>
            <a:r>
              <a:rPr lang="sq-AL"/>
              <a:t> – </a:t>
            </a:r>
            <a:r>
              <a:rPr lang="sq-AL" b="1"/>
              <a:t>është ruajtja e qëllimshme ose e paqëllimshme e informacionit në pajisjet e përdorura</a:t>
            </a:r>
            <a:r>
              <a:rPr lang="sq-AL"/>
              <a:t> në ndonjë nga kategoritë e tjera dhe zakonisht përfshin të dhënat e mbajtura në sistemet kompjuterike të viktimave, dëshmitarëve ose të të dyshuarve.</a:t>
            </a:r>
          </a:p>
          <a:p>
            <a:pPr algn="just">
              <a:buFont typeface="Arial" panose="020B0604020202020204" pitchFamily="34" charset="0"/>
              <a:buNone/>
            </a:pPr>
            <a:r>
              <a:rPr lang="sq-AL"/>
              <a:t>Teknologjia si dëshmitar krimi:</a:t>
            </a:r>
          </a:p>
          <a:p>
            <a:pPr algn="just">
              <a:buFont typeface="Arial" panose="020B0604020202020204" pitchFamily="34" charset="0"/>
              <a:buNone/>
            </a:pPr>
            <a:r>
              <a:rPr lang="sq-AL"/>
              <a:t> – </a:t>
            </a:r>
            <a:r>
              <a:rPr lang="sq-AL" b="1"/>
              <a:t>mund të gjenden kur provat e përfshira në pajisjet e TI-së mund të përdoren për të mbështetur prova</a:t>
            </a:r>
            <a:r>
              <a:rPr lang="sq-AL"/>
              <a:t> me të cilat ato nuk lidhen qartë, për shembull për të provuar ose hedhur poshtë një alibi të dhënë nga një i dyshuar ose një pretendim të bërë nga një dëshmitar</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en-US" altLang="en-US" smtClean="0"/>
          </a:p>
        </p:txBody>
      </p:sp>
    </p:spTree>
    <p:extLst>
      <p:ext uri="{BB962C8B-B14F-4D97-AF65-F5344CB8AC3E}">
        <p14:creationId xmlns:p14="http://schemas.microsoft.com/office/powerpoint/2010/main" val="3215890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sq-AL" sz="3600"/>
              <a:t>Kjo seancë do të ndahet në 5 pjesë për të siguruar pushime të natyrshme.</a:t>
            </a:r>
          </a:p>
          <a:p>
            <a:r>
              <a:rPr lang="sq-AL" sz="3600"/>
              <a:t>Ideja është të përshkruajmë se çfarë është një kompjuter - ose një pajisje e aftë të lidhet me internetin, ku të gjitha kanë ngjashmëri</a:t>
            </a:r>
          </a:p>
          <a:p>
            <a:r>
              <a:rPr lang="sq-AL" sz="3600"/>
              <a:t>Të përshkruajmë se çfarë është interneti dhe si funksionon</a:t>
            </a:r>
          </a:p>
          <a:p>
            <a:r>
              <a:rPr lang="sq-AL" sz="3600"/>
              <a:t>Dhe pastaj të shohim se si ai kompjuter lidhet me internetin</a:t>
            </a:r>
          </a:p>
          <a:p>
            <a:r>
              <a:rPr lang="sq-AL" sz="3600"/>
              <a:t>Dhe pastaj të shohim se çfarë ka në vet internetin</a:t>
            </a:r>
          </a:p>
        </p:txBody>
      </p:sp>
    </p:spTree>
    <p:extLst>
      <p:ext uri="{BB962C8B-B14F-4D97-AF65-F5344CB8AC3E}">
        <p14:creationId xmlns:p14="http://schemas.microsoft.com/office/powerpoint/2010/main" val="841726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Që nga viti 1984, kur romancieri William Gibson përdori fjalën </a:t>
            </a:r>
            <a:r>
              <a:rPr lang="sq-AL" i="1"/>
              <a:t>hapësirë kibernetike (Cyberspace)</a:t>
            </a:r>
            <a:r>
              <a:rPr lang="sq-AL"/>
              <a:t>, në romanin e trillimit shkencor </a:t>
            </a:r>
            <a:r>
              <a:rPr lang="sq-AL" i="1"/>
              <a:t>Neuromancer</a:t>
            </a:r>
            <a:r>
              <a:rPr lang="sq-AL"/>
              <a:t>, duke iu referuar internetit dhe rrjeteve të tjera, numri i shprehjeve të ngjashme me të njëjtën prapashtesë u zgjerua. </a:t>
            </a:r>
            <a:r>
              <a:rPr lang="sq-AL" i="1"/>
              <a:t>Krimi kibernetik</a:t>
            </a:r>
            <a:r>
              <a:rPr lang="sq-AL"/>
              <a:t> është njëri prej tyre, natyrisht. Pothuajse tri dekada më vonë, autorët nuk arritën një konsensus për një përkufizim të saktë të shprehjes </a:t>
            </a:r>
            <a:r>
              <a:rPr lang="sq-AL" i="1"/>
              <a:t>krimi kibernetik</a:t>
            </a:r>
            <a:r>
              <a:rPr lang="sq-AL"/>
              <a:t>, pavarësisht nga literatura në rritje që pretendohet të jetë mbi krimin kibernetik.</a:t>
            </a:r>
          </a:p>
          <a:p>
            <a:r>
              <a:rPr lang="sq-AL"/>
              <a:t> </a:t>
            </a:r>
          </a:p>
          <a:p>
            <a:r>
              <a:rPr lang="sq-AL"/>
              <a:t>As nuk ka marrëveshje nëse krimi kibernetik është me të vërtetë një fushë e re dhe e veçantë e ligjit penal, ose nëse është thjesht një grup i dispozitave individuale të ligjit penal, që ndodh t'i referohen mjedisit digjital. </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en-US" altLang="en-US" smtClean="0"/>
          </a:p>
        </p:txBody>
      </p:sp>
    </p:spTree>
    <p:extLst>
      <p:ext uri="{BB962C8B-B14F-4D97-AF65-F5344CB8AC3E}">
        <p14:creationId xmlns:p14="http://schemas.microsoft.com/office/powerpoint/2010/main" val="2381311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q-AL"/>
              <a:t>Sidoqoftë, duke folur në aspektin sociologjik, krimi në mjediset kibernetike është tashmë një realitet i rëndësishëm dhe autonom. Në të gjithë Evropën dhe në shumicën e vendeve në pjesën tjetër të botës ka njësi specifike të hetimit në nivelin e policisë dhe disa shërbime të posaçme të prokurorisë po ashtu. Organizatat publike ndërkombëtare dhe ndërmarrjet private kanë çdo herë më shumë shqetësim për pasojat e veprimeve të jashtëligjshme dhe të dëmshme të kryera nga mjetet e rrjeteve të komunikimit ose brenda atyre rrjeteve. </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en-US" altLang="en-US" smtClean="0"/>
          </a:p>
        </p:txBody>
      </p:sp>
    </p:spTree>
    <p:extLst>
      <p:ext uri="{BB962C8B-B14F-4D97-AF65-F5344CB8AC3E}">
        <p14:creationId xmlns:p14="http://schemas.microsoft.com/office/powerpoint/2010/main" val="1055626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sq-AL"/>
              <a:t>Krimi kibernetik zakonisht përcaktohet në kuptim të ngushtë dhe në një kuptim më të gjerë: normalisht, shprehja përdoret, në mënyrë të kufizuar, për të përshkruar një veprimtari kriminale në të cilën një kompjuter ose një rrjet janë pjesë thelbësore e një krimi; megjithatë krimi kibernetik përdoret gjithashtu për të përfshirë krime tjera tradicionale në të cilat përdoren të njëjtët kompjuterë ose rrjete për të bërë të mundur aktivitetin e jashtëligjshëm.</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a:p>
            <a:pPr algn="l"/>
            <a:r>
              <a:rPr lang="sq-AL" sz="1800" b="1" i="0" u="none" strike="noStrike" baseline="0">
                <a:solidFill>
                  <a:srgbClr val="7F3F99"/>
                </a:solidFill>
                <a:latin typeface="HelveticaNeue-Bold"/>
              </a:rPr>
              <a:t>Brenda Vlerësimit të Kërcënimeve të IOCTA 2019 - përkufizimi si më poshtë u citua</a:t>
            </a:r>
          </a:p>
          <a:p>
            <a:pPr algn="l"/>
            <a:endParaRPr lang="en-GB" sz="1800" b="1" i="0" u="none" strike="noStrike" baseline="0" dirty="0">
              <a:solidFill>
                <a:srgbClr val="7F3F99"/>
              </a:solidFill>
              <a:latin typeface="HelveticaNeue-Bold"/>
            </a:endParaRPr>
          </a:p>
          <a:p>
            <a:pPr algn="l"/>
            <a:r>
              <a:rPr lang="sq-AL" sz="1800" b="1" i="0" u="none" strike="noStrike" baseline="0">
                <a:solidFill>
                  <a:srgbClr val="7F3F99"/>
                </a:solidFill>
                <a:latin typeface="HelveticaNeue-Bold"/>
              </a:rPr>
              <a:t>Krimi kibernetik: Një përmbledhje e dëshmive</a:t>
            </a:r>
          </a:p>
          <a:p>
            <a:pPr algn="l"/>
            <a:r>
              <a:rPr lang="sq-AL" sz="1800" b="0" i="0" u="none" strike="noStrike" baseline="0">
                <a:solidFill>
                  <a:srgbClr val="7F3F99"/>
                </a:solidFill>
                <a:latin typeface="HelveticaNeue"/>
              </a:rPr>
              <a:t>Raporti hulumtim 75</a:t>
            </a:r>
          </a:p>
          <a:p>
            <a:pPr algn="l"/>
            <a:r>
              <a:rPr lang="sq-AL" sz="1800" b="0" i="0" u="none" strike="noStrike" baseline="0">
                <a:solidFill>
                  <a:srgbClr val="7F3F99"/>
                </a:solidFill>
                <a:latin typeface="HelveticaNeue"/>
              </a:rPr>
              <a:t>Kapitulli 1: Krimet e varura nga kibernetika</a:t>
            </a:r>
          </a:p>
          <a:p>
            <a:pPr algn="l"/>
            <a:r>
              <a:rPr lang="sq-AL" sz="1800" b="0" i="0" u="none" strike="noStrike" baseline="0">
                <a:solidFill>
                  <a:srgbClr val="000000"/>
                </a:solidFill>
                <a:latin typeface="HelveticaNeue"/>
              </a:rPr>
              <a:t>Dr. Mike McGuire (Universiteti i Surrey) dhe</a:t>
            </a:r>
          </a:p>
          <a:p>
            <a:pPr algn="l"/>
            <a:r>
              <a:rPr lang="sq-AL" sz="1800" b="0" i="0" u="none" strike="noStrike" baseline="0">
                <a:solidFill>
                  <a:srgbClr val="000000"/>
                </a:solidFill>
                <a:latin typeface="HelveticaNeue"/>
              </a:rPr>
              <a:t>Samantha Dowling (Shkenca e Punëve të Brendshme)</a:t>
            </a:r>
          </a:p>
          <a:p>
            <a:pPr algn="l"/>
            <a:r>
              <a:rPr lang="sq-AL" sz="1800" b="0" i="0" u="none" strike="noStrike" baseline="0">
                <a:solidFill>
                  <a:srgbClr val="000000"/>
                </a:solidFill>
                <a:latin typeface="HelveticaNeue"/>
              </a:rPr>
              <a:t>Tetor 2013</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n-US" altLang="en-US" smtClean="0"/>
          </a:p>
        </p:txBody>
      </p:sp>
    </p:spTree>
    <p:extLst>
      <p:ext uri="{BB962C8B-B14F-4D97-AF65-F5344CB8AC3E}">
        <p14:creationId xmlns:p14="http://schemas.microsoft.com/office/powerpoint/2010/main" val="619508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në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en-US" altLang="en-US" smtClean="0"/>
          </a:p>
        </p:txBody>
      </p:sp>
    </p:spTree>
    <p:extLst>
      <p:ext uri="{BB962C8B-B14F-4D97-AF65-F5344CB8AC3E}">
        <p14:creationId xmlns:p14="http://schemas.microsoft.com/office/powerpoint/2010/main" val="1458066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25</a:t>
            </a:fld>
            <a:endParaRPr lang="en-US" smtClean="0"/>
          </a:p>
        </p:txBody>
      </p:sp>
    </p:spTree>
    <p:extLst>
      <p:ext uri="{BB962C8B-B14F-4D97-AF65-F5344CB8AC3E}">
        <p14:creationId xmlns:p14="http://schemas.microsoft.com/office/powerpoint/2010/main" val="1163534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endParaRPr lang="en-US" dirty="0">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AF832C6B-BDA8-DE4D-980B-63A4BC844782}" type="slidenum">
              <a:rPr lang="fr-FR" sz="1200"/>
              <a:pPr/>
              <a:t>26</a:t>
            </a:fld>
            <a:endParaRPr lang="fr-FR" sz="1200"/>
          </a:p>
        </p:txBody>
      </p:sp>
    </p:spTree>
    <p:extLst>
      <p:ext uri="{BB962C8B-B14F-4D97-AF65-F5344CB8AC3E}">
        <p14:creationId xmlns:p14="http://schemas.microsoft.com/office/powerpoint/2010/main" val="3801328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sq-AL" sz="1000">
                <a:latin typeface="Calibri" charset="0"/>
              </a:rPr>
              <a:t>Qasja në tërë ose ndonjë pjesë pa të drejtë</a:t>
            </a:r>
          </a:p>
          <a:p>
            <a:pPr marL="171450" indent="-171450" eaLnBrk="1" hangingPunct="1">
              <a:spcBef>
                <a:spcPct val="0"/>
              </a:spcBef>
              <a:buFontTx/>
              <a:buChar char="•"/>
            </a:pPr>
            <a:r>
              <a:rPr lang="sq-AL" sz="1000">
                <a:latin typeface="Calibri" charset="0"/>
              </a:rPr>
              <a:t>Transmetimi jopublik i të dhënave kompjuterike, nga, brenda një sistemi kompjuterik</a:t>
            </a:r>
          </a:p>
          <a:p>
            <a:pPr marL="171450" indent="-171450" eaLnBrk="1" hangingPunct="1">
              <a:spcBef>
                <a:spcPct val="0"/>
              </a:spcBef>
              <a:buFontTx/>
              <a:buChar char="•"/>
            </a:pPr>
            <a:r>
              <a:rPr lang="sq-AL" sz="1000">
                <a:latin typeface="Calibri" charset="0"/>
              </a:rPr>
              <a:t>Dëmtimi, fshirja, përkeqësimi, ndryshimi ose shuarja e të dhënave kompjuterike</a:t>
            </a:r>
          </a:p>
          <a:p>
            <a:pPr marL="171450" indent="-171450" eaLnBrk="1" hangingPunct="1">
              <a:spcBef>
                <a:spcPct val="0"/>
              </a:spcBef>
              <a:buFontTx/>
              <a:buChar char="•"/>
            </a:pPr>
            <a:r>
              <a:rPr lang="sq-AL" sz="1000">
                <a:latin typeface="Calibri" charset="0"/>
              </a:rPr>
              <a:t>Pengimi i funksionimit të një sistemi kompjuterik duke futur, transmetuar, dëmtuar, fshirë, përkeqësuar, ndryshuar ose shuar të dhëna kompjuterike</a:t>
            </a:r>
          </a:p>
          <a:p>
            <a:pPr marL="171450" indent="-171450" eaLnBrk="1" hangingPunct="1">
              <a:spcBef>
                <a:spcPct val="0"/>
              </a:spcBef>
              <a:buFontTx/>
              <a:buChar char="•"/>
            </a:pPr>
            <a:r>
              <a:rPr lang="sq-AL" sz="1000">
                <a:latin typeface="Calibri" charset="0"/>
              </a:rPr>
              <a:t>Prodhimi dhe posedimi i sistemeve kompjuterike që bëjnë ato që u thanë më lart</a:t>
            </a:r>
          </a:p>
          <a:p>
            <a:pPr marL="171450" indent="-171450" eaLnBrk="1" hangingPunct="1">
              <a:spcBef>
                <a:spcPct val="0"/>
              </a:spcBef>
              <a:buFontTx/>
              <a:buChar char="•"/>
            </a:pPr>
            <a:r>
              <a:rPr lang="sq-AL" sz="1000">
                <a:latin typeface="Calibri" charset="0"/>
              </a:rPr>
              <a:t>Të dhëna jo autentike me qëllimin që ato të konsiderohen ose veprohen për qëllime ligjore sikur të ishin autentike</a:t>
            </a:r>
          </a:p>
          <a:p>
            <a:pPr marL="171450" indent="-171450" eaLnBrk="1" hangingPunct="1">
              <a:spcBef>
                <a:spcPct val="0"/>
              </a:spcBef>
              <a:buFontTx/>
              <a:buChar char="•"/>
            </a:pPr>
            <a:r>
              <a:rPr lang="sq-AL">
                <a:latin typeface="Calibri" charset="0"/>
              </a:rPr>
              <a:t>Vendosja, ndërhyrja me qëllim të pandershëm të përfitimit ekonomik</a:t>
            </a:r>
          </a:p>
          <a:p>
            <a:pPr marL="171450" indent="-171450" eaLnBrk="1" hangingPunct="1">
              <a:spcBef>
                <a:spcPct val="0"/>
              </a:spcBef>
              <a:buFontTx/>
              <a:buChar char="•"/>
            </a:pPr>
            <a:r>
              <a:rPr lang="sq-AL">
                <a:latin typeface="Calibri" charset="0"/>
              </a:rPr>
              <a:t>Prodhimi, ofrimi, shpërndarja, blerja, posedimi</a:t>
            </a:r>
          </a:p>
          <a:p>
            <a:pPr marL="171450" indent="-171450" eaLnBrk="1" hangingPunct="1">
              <a:spcBef>
                <a:spcPct val="0"/>
              </a:spcBef>
              <a:buFontTx/>
              <a:buChar char="•"/>
            </a:pPr>
            <a:r>
              <a:rPr lang="sq-AL">
                <a:latin typeface="Calibri" charset="0"/>
              </a:rPr>
              <a:t>IPR</a:t>
            </a:r>
          </a:p>
          <a:p>
            <a:pPr marL="171450" indent="-171450" eaLnBrk="1" hangingPunct="1">
              <a:spcBef>
                <a:spcPct val="0"/>
              </a:spcBef>
              <a:buFontTx/>
              <a:buChar char="•"/>
            </a:pPr>
            <a:endParaRPr lang="it-IT">
              <a:latin typeface="Calibri" charset="0"/>
            </a:endParaRPr>
          </a:p>
          <a:p>
            <a:pPr marL="171450" indent="-171450" eaLnBrk="1" hangingPunct="1">
              <a:spcBef>
                <a:spcPct val="0"/>
              </a:spcBef>
              <a:buFontTx/>
              <a:buChar char="•"/>
            </a:pPr>
            <a:r>
              <a:rPr lang="sq-AL">
                <a:latin typeface="Calibri" charset="0"/>
              </a:rPr>
              <a:t>Ruajtja e përshpejtuar e të dhënave kompjuterike dhe të dhënave të trafikut</a:t>
            </a:r>
          </a:p>
          <a:p>
            <a:pPr marL="171450" indent="-171450" eaLnBrk="1" hangingPunct="1">
              <a:spcBef>
                <a:spcPct val="0"/>
              </a:spcBef>
              <a:buFontTx/>
              <a:buChar char="•"/>
            </a:pPr>
            <a:r>
              <a:rPr lang="sq-AL">
                <a:latin typeface="Calibri" charset="0"/>
              </a:rPr>
              <a:t>Zbulimi i pjesshëm i të dhënave të trafikut për të identifikuar ofruesin dhe rrugën</a:t>
            </a:r>
          </a:p>
          <a:p>
            <a:pPr marL="171450" indent="-171450" eaLnBrk="1" hangingPunct="1">
              <a:spcBef>
                <a:spcPct val="0"/>
              </a:spcBef>
              <a:buFontTx/>
              <a:buChar char="•"/>
            </a:pPr>
            <a:r>
              <a:rPr lang="sq-AL">
                <a:latin typeface="Calibri" charset="0"/>
              </a:rPr>
              <a:t>Urdhri i prodhimit për personat (të dhëna kompjuterike) dhe ofruesit e shërbimeve (informacioni i abonuesit)</a:t>
            </a:r>
          </a:p>
          <a:p>
            <a:pPr marL="171450" indent="-171450" eaLnBrk="1" hangingPunct="1">
              <a:spcBef>
                <a:spcPct val="0"/>
              </a:spcBef>
              <a:buFontTx/>
              <a:buChar char="•"/>
            </a:pPr>
            <a:r>
              <a:rPr lang="sq-AL">
                <a:latin typeface="Calibri" charset="0"/>
              </a:rPr>
              <a:t>Bastisja dhe sekuestrimi i të dhënave kompjuterike (kompjuterë dhe çdo hapësirë ruajtëse)</a:t>
            </a:r>
          </a:p>
          <a:p>
            <a:pPr marL="171450" indent="-171450" eaLnBrk="1" hangingPunct="1">
              <a:spcBef>
                <a:spcPct val="0"/>
              </a:spcBef>
              <a:buFontTx/>
              <a:buChar char="•"/>
            </a:pPr>
            <a:r>
              <a:rPr lang="sq-AL">
                <a:latin typeface="Calibri" charset="0"/>
              </a:rPr>
              <a:t>Grumbullimi në kohë reale i të dhënave të trafikut dhe përgjimi i të dhënave kompjuterike</a:t>
            </a:r>
          </a:p>
          <a:p>
            <a:pPr marL="171450" indent="-171450" eaLnBrk="1" hangingPunct="1">
              <a:spcBef>
                <a:spcPct val="0"/>
              </a:spcBef>
              <a:buFontTx/>
              <a:buChar char="•"/>
            </a:pPr>
            <a:endParaRPr lang="en-US">
              <a:latin typeface="Calibri" charset="0"/>
            </a:endParaRPr>
          </a:p>
          <a:p>
            <a:pPr marL="171450" indent="-171450" eaLnBrk="1" hangingPunct="1">
              <a:spcBef>
                <a:spcPct val="0"/>
              </a:spcBef>
              <a:buFontTx/>
              <a:buChar char="•"/>
            </a:pPr>
            <a:r>
              <a:rPr lang="sq-AL">
                <a:latin typeface="Calibri" charset="0"/>
              </a:rPr>
              <a:t>Veprat penale që konsiderohen të përfshira si vepra të ekstradueshme</a:t>
            </a:r>
          </a:p>
          <a:p>
            <a:pPr marL="171450" indent="-171450" eaLnBrk="1" hangingPunct="1">
              <a:spcBef>
                <a:spcPct val="0"/>
              </a:spcBef>
              <a:buFontTx/>
              <a:buChar char="•"/>
            </a:pPr>
            <a:r>
              <a:rPr lang="sq-AL">
                <a:latin typeface="Calibri" charset="0"/>
              </a:rPr>
              <a:t>NJN - ofrimi njëra-tjetrës ndihmë të ndërsjellë deri në masën më të gjerë të mundur për qëllimet e hetimeve ose gjykimeve të veprave penale që kanë të bëjnë me sistemet dhe të dhënat kompjuterike ose për mbledhjen e provave në formë elektronike për një vepër penale.</a:t>
            </a:r>
          </a:p>
          <a:p>
            <a:pPr marL="171450" indent="-171450" eaLnBrk="1" hangingPunct="1">
              <a:spcBef>
                <a:spcPct val="0"/>
              </a:spcBef>
              <a:buFontTx/>
              <a:buChar char="•"/>
            </a:pPr>
            <a:r>
              <a:rPr lang="sq-AL">
                <a:latin typeface="Calibri" charset="0"/>
              </a:rPr>
              <a:t>Zbulimi vullnetar</a:t>
            </a:r>
          </a:p>
          <a:p>
            <a:pPr marL="171450" indent="-171450" eaLnBrk="1" hangingPunct="1">
              <a:spcBef>
                <a:spcPct val="0"/>
              </a:spcBef>
              <a:buFontTx/>
              <a:buChar char="•"/>
            </a:pPr>
            <a:r>
              <a:rPr lang="sq-AL">
                <a:latin typeface="Calibri" charset="0"/>
              </a:rPr>
              <a:t>Ruajtja e përshpejtuar e të dhënave kompjuterike, zbulimi i të dhënave të ruajtura të trafikut</a:t>
            </a:r>
          </a:p>
          <a:p>
            <a:pPr marL="171450" indent="-171450" eaLnBrk="1" hangingPunct="1">
              <a:spcBef>
                <a:spcPct val="0"/>
              </a:spcBef>
              <a:buFontTx/>
              <a:buChar char="•"/>
            </a:pPr>
            <a:r>
              <a:rPr lang="sq-AL">
                <a:latin typeface="Calibri" charset="0"/>
              </a:rPr>
              <a:t>NJN për të kërkuar konfiskimin, (mos)autorizimi për qasje në sisteme kompjuterike nga shtëpia (Neni 32)</a:t>
            </a:r>
          </a:p>
          <a:p>
            <a:pPr marL="171450" indent="-171450" eaLnBrk="1" hangingPunct="1">
              <a:spcBef>
                <a:spcPct val="0"/>
              </a:spcBef>
              <a:buFontTx/>
              <a:buChar char="•"/>
            </a:pPr>
            <a:r>
              <a:rPr lang="sq-AL">
                <a:latin typeface="Calibri" charset="0"/>
              </a:rPr>
              <a:t>Pikat e kontaktit 24/7 (një, për qëllime hetimi, 24/7, bashkëpunim i shpejtë dhe gatishmëria për kërkesa, personel të trajnuar)</a:t>
            </a:r>
          </a:p>
          <a:p>
            <a:pPr marL="171450" indent="-171450" eaLnBrk="1" hangingPunct="1">
              <a:spcBef>
                <a:spcPct val="0"/>
              </a:spcBef>
              <a:buFontTx/>
              <a:buChar char="•"/>
            </a:pPr>
            <a:endParaRPr lang="it-IT">
              <a:latin typeface="Calibri" charset="0"/>
            </a:endParaRPr>
          </a:p>
          <a:p>
            <a:pPr marL="171450" indent="-171450" eaLnBrk="1" hangingPunct="1">
              <a:spcBef>
                <a:spcPct val="0"/>
              </a:spcBef>
              <a:buFontTx/>
              <a:buChar char="•"/>
            </a:pPr>
            <a:endParaRPr lang="en-US">
              <a:latin typeface="Calibri"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fld id="{AF832C6B-BDA8-DE4D-980B-63A4BC844782}" type="slidenum">
              <a:rPr lang="fr-FR" sz="1200"/>
              <a:pPr/>
              <a:t>27</a:t>
            </a:fld>
            <a:endParaRPr lang="fr-FR" sz="1200"/>
          </a:p>
        </p:txBody>
      </p:sp>
    </p:spTree>
    <p:extLst>
      <p:ext uri="{BB962C8B-B14F-4D97-AF65-F5344CB8AC3E}">
        <p14:creationId xmlns:p14="http://schemas.microsoft.com/office/powerpoint/2010/main" val="2861592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600"/>
              </a:spcBef>
              <a:spcAft>
                <a:spcPts val="600"/>
              </a:spcAft>
              <a:defRPr/>
            </a:pPr>
            <a:r>
              <a:rPr lang="sq-AL">
                <a:latin typeface="Verdana"/>
                <a:cs typeface="Verdana"/>
              </a:rPr>
              <a:t>Hapur për nënshkrim në nëntor 2001 në Budapest</a:t>
            </a:r>
          </a:p>
          <a:p>
            <a:pPr>
              <a:lnSpc>
                <a:spcPct val="120000"/>
              </a:lnSpc>
              <a:spcBef>
                <a:spcPts val="600"/>
              </a:spcBef>
              <a:spcAft>
                <a:spcPts val="600"/>
              </a:spcAft>
              <a:defRPr/>
            </a:pPr>
            <a:r>
              <a:rPr lang="sq-AL">
                <a:latin typeface="Verdana"/>
                <a:cs typeface="Verdana"/>
              </a:rPr>
              <a:t>Ndjekur nga Komiteti i Konventës së Krimit Kibernetik (T-CY) </a:t>
            </a:r>
          </a:p>
          <a:p>
            <a:pPr>
              <a:lnSpc>
                <a:spcPct val="120000"/>
              </a:lnSpc>
              <a:spcBef>
                <a:spcPts val="600"/>
              </a:spcBef>
              <a:spcAft>
                <a:spcPts val="600"/>
              </a:spcAft>
              <a:defRPr/>
            </a:pPr>
            <a:r>
              <a:rPr lang="sq-AL">
                <a:latin typeface="Verdana"/>
                <a:cs typeface="Verdana"/>
              </a:rPr>
              <a:t>E hapur për aderim nga çdo shtet</a:t>
            </a:r>
          </a:p>
          <a:p>
            <a:pPr>
              <a:lnSpc>
                <a:spcPct val="120000"/>
              </a:lnSpc>
              <a:spcBef>
                <a:spcPts val="600"/>
              </a:spcBef>
              <a:spcAft>
                <a:spcPts val="600"/>
              </a:spcAft>
              <a:defRPr/>
            </a:pPr>
            <a:r>
              <a:rPr lang="sq-AL">
                <a:latin typeface="Verdana"/>
                <a:cs typeface="Verdana"/>
              </a:rPr>
              <a:t>Që nga sot, i vetmi </a:t>
            </a:r>
            <a:r>
              <a:rPr lang="sq-AL" b="1">
                <a:latin typeface="Verdana"/>
                <a:cs typeface="Verdana"/>
              </a:rPr>
              <a:t>Traktat ndërkombëtar për krimin kibernetik dhe provat elektronike</a:t>
            </a:r>
          </a:p>
          <a:p>
            <a:pPr>
              <a:lnSpc>
                <a:spcPct val="120000"/>
              </a:lnSpc>
              <a:spcBef>
                <a:spcPts val="600"/>
              </a:spcBef>
              <a:spcAft>
                <a:spcPts val="600"/>
              </a:spcAft>
              <a:defRPr/>
            </a:pPr>
            <a:r>
              <a:rPr lang="sq-AL">
                <a:latin typeface="Verdana"/>
                <a:cs typeface="Verdana"/>
              </a:rPr>
              <a:t>Kjo jep përkufizime të nivelit të lartë, neutrale ndaj teknologjisë, për veprat e krimit kibernetik</a:t>
            </a:r>
          </a:p>
          <a:p>
            <a:pPr>
              <a:lnSpc>
                <a:spcPct val="120000"/>
              </a:lnSpc>
              <a:spcBef>
                <a:spcPts val="600"/>
              </a:spcBef>
              <a:spcAft>
                <a:spcPts val="600"/>
              </a:spcAft>
              <a:defRPr/>
            </a:pPr>
            <a:r>
              <a:rPr lang="sq-AL">
                <a:latin typeface="Verdana"/>
                <a:cs typeface="Verdana"/>
              </a:rPr>
              <a:t>Ajo përcakton procedurat standarde për hetimin dhe ndjekjen penale në nivelin kombëtar dhe vendos detyrimet përkatëse për palët e përfshira</a:t>
            </a:r>
          </a:p>
          <a:p>
            <a:pPr>
              <a:lnSpc>
                <a:spcPct val="120000"/>
              </a:lnSpc>
              <a:spcBef>
                <a:spcPts val="600"/>
              </a:spcBef>
              <a:spcAft>
                <a:spcPts val="600"/>
              </a:spcAft>
              <a:defRPr/>
            </a:pPr>
            <a:r>
              <a:rPr lang="sq-AL">
                <a:latin typeface="Verdana"/>
                <a:cs typeface="Verdana"/>
              </a:rPr>
              <a:t>Ajo përcakton dispozitat procedurale për bashkëpunimin ndërkombëtar, polici-polici dhe gjyqësor</a:t>
            </a:r>
          </a:p>
          <a:p>
            <a:pPr>
              <a:lnSpc>
                <a:spcPct val="120000"/>
              </a:lnSpc>
              <a:spcBef>
                <a:spcPts val="600"/>
              </a:spcBef>
              <a:spcAft>
                <a:spcPts val="600"/>
              </a:spcAft>
              <a:defRPr/>
            </a:pPr>
            <a:r>
              <a:rPr lang="sq-AL">
                <a:latin typeface="Verdana"/>
                <a:cs typeface="Verdana"/>
              </a:rPr>
              <a:t>Shënimet udhëzuese botohen nga T-CY për të interpretuar dispozitat e BC duke pasur parasysh kërcënimet e reja dhe paradigma të reja teknologjike</a:t>
            </a:r>
          </a:p>
          <a:p>
            <a:endParaRPr lang="en-US" dirty="0"/>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28</a:t>
            </a:fld>
            <a:endParaRPr lang="en-US" smtClean="0"/>
          </a:p>
        </p:txBody>
      </p:sp>
    </p:spTree>
    <p:extLst>
      <p:ext uri="{BB962C8B-B14F-4D97-AF65-F5344CB8AC3E}">
        <p14:creationId xmlns:p14="http://schemas.microsoft.com/office/powerpoint/2010/main" val="640663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30</a:t>
            </a:fld>
            <a:endParaRPr lang="en-US" smtClean="0"/>
          </a:p>
        </p:txBody>
      </p:sp>
    </p:spTree>
    <p:extLst>
      <p:ext uri="{BB962C8B-B14F-4D97-AF65-F5344CB8AC3E}">
        <p14:creationId xmlns:p14="http://schemas.microsoft.com/office/powerpoint/2010/main" val="2808714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31</a:t>
            </a:fld>
            <a:endParaRPr lang="en-US" smtClean="0"/>
          </a:p>
        </p:txBody>
      </p:sp>
    </p:spTree>
    <p:extLst>
      <p:ext uri="{BB962C8B-B14F-4D97-AF65-F5344CB8AC3E}">
        <p14:creationId xmlns:p14="http://schemas.microsoft.com/office/powerpoint/2010/main" val="280871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sq-AL" sz="3600"/>
              <a:t>Ky synim është një synim shumë i gjerë - dhe qëllimi është të sigurojë një pasqyrë informuese pa hyrë në një përshkrim tejet teknik </a:t>
            </a:r>
          </a:p>
        </p:txBody>
      </p:sp>
    </p:spTree>
    <p:extLst>
      <p:ext uri="{BB962C8B-B14F-4D97-AF65-F5344CB8AC3E}">
        <p14:creationId xmlns:p14="http://schemas.microsoft.com/office/powerpoint/2010/main" val="2157838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32</a:t>
            </a:fld>
            <a:endParaRPr lang="en-US" smtClean="0"/>
          </a:p>
        </p:txBody>
      </p:sp>
    </p:spTree>
    <p:extLst>
      <p:ext uri="{BB962C8B-B14F-4D97-AF65-F5344CB8AC3E}">
        <p14:creationId xmlns:p14="http://schemas.microsoft.com/office/powerpoint/2010/main" val="2808714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në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33</a:t>
            </a:fld>
            <a:endParaRPr lang="en-US" altLang="en-US" smtClean="0"/>
          </a:p>
        </p:txBody>
      </p:sp>
    </p:spTree>
    <p:extLst>
      <p:ext uri="{BB962C8B-B14F-4D97-AF65-F5344CB8AC3E}">
        <p14:creationId xmlns:p14="http://schemas.microsoft.com/office/powerpoint/2010/main" val="669065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35</a:t>
            </a:fld>
            <a:endParaRPr lang="en-US" smtClean="0"/>
          </a:p>
        </p:txBody>
      </p:sp>
    </p:spTree>
    <p:extLst>
      <p:ext uri="{BB962C8B-B14F-4D97-AF65-F5344CB8AC3E}">
        <p14:creationId xmlns:p14="http://schemas.microsoft.com/office/powerpoint/2010/main" val="631883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Wingdings" panose="05000000000000000000" pitchFamily="2" charset="2"/>
              <a:buNone/>
            </a:pPr>
            <a:r>
              <a:rPr lang="sq-AL" sz="1800">
                <a:latin typeface="Calibri" panose="020F0502020204030204" pitchFamily="34" charset="0"/>
                <a:ea typeface="Times New Roman" panose="02020603050405020304" pitchFamily="18" charset="0"/>
              </a:rPr>
              <a:t>Grupi i Ekspertëve Ndërqeveritarë i OKB-së për Krimin Kibernetik (IEG) u krijua në vitin 2010 “për të kryer një studim gjithëpërfshirës të problemit të krimit kibernetik dhe përgjigjet ndaj tij nga shtetet anëtare, komuniteti ndërkombëtar dhe sektori privat, duke përfshirë shkëmbimin e informacionit mbi legjislacionin kombëtar, praktikat më të mira, asistencën teknike dhe bashkëpunimin ndërkombëtar, me qëllim ekzaminimin e opsioneve për të forcuar ekzistencën dhe për të propozuar përgjigje të reja ligjore dhe ndërkombëtare ose të tjera ndaj krimit kibernetik”. Në vitin 2020, IEG do të diskutojë kapitujt mbi bashkëpunimin ndërkombëtar dhe parandalimin e Draft Studimit Gjithëpërfshirës për Krimin Kibernetik, siç shihet në planin e punës të Grupit të Ekspertëve për 2018-2021. </a:t>
            </a:r>
          </a:p>
          <a:p>
            <a:pPr marL="0" lvl="0" indent="0">
              <a:buFont typeface="Wingdings" panose="05000000000000000000" pitchFamily="2" charset="2"/>
              <a:buNone/>
            </a:pPr>
            <a:endParaRPr lang="en-GB" sz="1800" dirty="0">
              <a:effectLst/>
              <a:latin typeface="Calibri" panose="020F0502020204030204" pitchFamily="34" charset="0"/>
              <a:ea typeface="Times New Roman" panose="02020603050405020304" pitchFamily="18" charset="0"/>
            </a:endParaRPr>
          </a:p>
          <a:p>
            <a:pPr marL="0" lvl="0" indent="0">
              <a:buFont typeface="Wingdings" panose="05000000000000000000" pitchFamily="2" charset="2"/>
              <a:buNone/>
            </a:pPr>
            <a:r>
              <a:rPr lang="sq-AL" sz="1800">
                <a:latin typeface="Calibri" panose="020F0502020204030204" pitchFamily="34" charset="0"/>
                <a:ea typeface="Times New Roman" panose="02020603050405020304" pitchFamily="18" charset="0"/>
              </a:rPr>
              <a:t>Në dhjetor të vitit 2019, rezoluta e Asamblesë së Përgjithshme të OKB-së A/RES/74/247 nisi një proces të ri paralel. Rezoluta mandaton krijimin e një komiteti ndër-qeveritar ad hoc të qeverive të ekspertëve, përfaqësues të të gjitha rajoneve, për të përpunuar një konventë gjithëpërfshirëse ndërkombëtare mbi 'luftën kundër përdorimit të teknologjive të informacionit dhe komunikimit për qëllime kriminale'. Procesi do të fillojë në vitin 2021.</a:t>
            </a:r>
          </a:p>
          <a:p>
            <a:pPr marL="0" lvl="0" indent="0">
              <a:buFont typeface="Wingdings" panose="05000000000000000000" pitchFamily="2" charset="2"/>
              <a:buNone/>
            </a:pPr>
            <a:endParaRPr lang="en-GB" sz="1800" dirty="0">
              <a:effectLst/>
              <a:latin typeface="Calibri" panose="020F0502020204030204" pitchFamily="34" charset="0"/>
              <a:ea typeface="Calibri" panose="020F0502020204030204" pitchFamily="34" charset="0"/>
            </a:endParaRPr>
          </a:p>
          <a:p>
            <a:pPr marL="0" lvl="0" indent="0">
              <a:buFont typeface="Wingdings" panose="05000000000000000000" pitchFamily="2" charset="2"/>
              <a:buNone/>
            </a:pPr>
            <a:r>
              <a:rPr lang="sq-AL" sz="1800">
                <a:latin typeface="Calibri" panose="020F0502020204030204" pitchFamily="34" charset="0"/>
                <a:ea typeface="Times New Roman" panose="02020603050405020304" pitchFamily="18" charset="0"/>
              </a:rPr>
              <a:t>UNODC Programi Global për Krimin Kibernetik: </a:t>
            </a:r>
            <a:r>
              <a:rPr lang="sq-AL" sz="1800" u="sng">
                <a:solidFill>
                  <a:srgbClr val="0000FF"/>
                </a:solidFill>
                <a:latin typeface="Calibri" panose="020F0502020204030204" pitchFamily="34" charset="0"/>
                <a:ea typeface="Times New Roman" panose="02020603050405020304" pitchFamily="18" charset="0"/>
                <a:hlinkClick r:id="rId3"/>
              </a:rPr>
              <a:t>https://www.unodc.org/unodc/en/cybercrime/global-programme-cybercrime.html</a:t>
            </a:r>
          </a:p>
          <a:p>
            <a:pPr marL="0" lvl="0" indent="0">
              <a:buFont typeface="Wingdings" panose="05000000000000000000" pitchFamily="2" charset="2"/>
              <a:buNone/>
            </a:pPr>
            <a:endParaRPr lang="en-US" sz="1800" u="sng" dirty="0">
              <a:solidFill>
                <a:srgbClr val="0000FF"/>
              </a:solidFill>
              <a:effectLst/>
              <a:latin typeface="Calibri" panose="020F0502020204030204" pitchFamily="34" charset="0"/>
              <a:ea typeface="Times New Roman" panose="02020603050405020304" pitchFamily="18" charset="0"/>
            </a:endParaRPr>
          </a:p>
          <a:p>
            <a:pPr algn="just"/>
            <a:r>
              <a:rPr lang="sq-AL" sz="2800" b="0" i="0">
                <a:solidFill>
                  <a:srgbClr val="212529"/>
                </a:solidFill>
                <a:latin typeface="Roboto" panose="02000000000000000000" pitchFamily="2" charset="0"/>
              </a:rPr>
              <a:t>Programi Global është hartuar për t'iu përgjigjur në mënyrë fleksibile nevojave të identifikuara në vendet në zhvillim duke mbështetur shtetet anëtare për të parandaluar dhe luftuar krimin kibernetik në një mënyrë gjithëpërfshirëse. Lidhja kryesore gjeografike për Programin e Krimit Kibernetik në vitin 2017 janë Amerika Qendrore, Afrika Lindore, MENA dhe Azia Juglindore dhe Paqësori me qëllimet kryesore të:</a:t>
            </a:r>
          </a:p>
          <a:p>
            <a:pPr algn="just">
              <a:buFont typeface="Arial" panose="020B0604020202020204" pitchFamily="34" charset="0"/>
              <a:buChar char="•"/>
            </a:pPr>
            <a:r>
              <a:rPr lang="sq-AL" sz="2800" b="0" i="0">
                <a:solidFill>
                  <a:srgbClr val="212529"/>
                </a:solidFill>
                <a:latin typeface="Roboto" panose="02000000000000000000" pitchFamily="2" charset="0"/>
              </a:rPr>
              <a:t>Rritjes së efikasitetit dhe efektivitetit në hetimin, ndjekjen penale dhe gjykimin e krimit kibernetik, veçanërisht shfrytëzimin dhe abuzimin seksual të fëmijëve në internet, brenda një kornize të fortë për të drejtat e njeriut;</a:t>
            </a:r>
          </a:p>
          <a:p>
            <a:pPr algn="just">
              <a:buFont typeface="Arial" panose="020B0604020202020204" pitchFamily="34" charset="0"/>
              <a:buChar char="•"/>
            </a:pPr>
            <a:r>
              <a:rPr lang="sq-AL" sz="2800" b="0" i="0">
                <a:solidFill>
                  <a:srgbClr val="212529"/>
                </a:solidFill>
                <a:latin typeface="Roboto" panose="02000000000000000000" pitchFamily="2" charset="0"/>
              </a:rPr>
              <a:t>Reagimi efikas dhe efektiv afatgjatë i të gjithë qeverisë ndaj krimit kibernetik, përfshirë koordinimin kombëtar, mbledhjen e të dhënave dhe kornizat ligjore efektive, duke çuar në një përgjigje të qëndrueshme dhe parandalim më të madh;</a:t>
            </a:r>
          </a:p>
          <a:p>
            <a:pPr algn="just">
              <a:buFont typeface="Arial" panose="020B0604020202020204" pitchFamily="34" charset="0"/>
              <a:buChar char="•"/>
            </a:pPr>
            <a:r>
              <a:rPr lang="sq-AL" sz="2800" b="0" i="0">
                <a:solidFill>
                  <a:srgbClr val="212529"/>
                </a:solidFill>
                <a:latin typeface="Roboto" panose="02000000000000000000" pitchFamily="2" charset="0"/>
              </a:rPr>
              <a:t>Forcimi i komunikimit kombëtar dhe ndërkombëtar ndërmjet qeverisë, zbatimit të ligjit dhe sektorit privat me rritjen e njohurive publike për rreziqet e krimit kibernetik.</a:t>
            </a:r>
          </a:p>
          <a:p>
            <a:pPr marL="1143000" lvl="2" indent="-228600">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36</a:t>
            </a:fld>
            <a:endParaRPr lang="en-US" smtClean="0"/>
          </a:p>
        </p:txBody>
      </p:sp>
    </p:spTree>
    <p:extLst>
      <p:ext uri="{BB962C8B-B14F-4D97-AF65-F5344CB8AC3E}">
        <p14:creationId xmlns:p14="http://schemas.microsoft.com/office/powerpoint/2010/main" val="409576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https://www.un.org/press/en/2000/20001204.ga9842.doc.html</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en-US" altLang="en-US" smtClean="0"/>
          </a:p>
        </p:txBody>
      </p:sp>
    </p:spTree>
    <p:extLst>
      <p:ext uri="{BB962C8B-B14F-4D97-AF65-F5344CB8AC3E}">
        <p14:creationId xmlns:p14="http://schemas.microsoft.com/office/powerpoint/2010/main" val="3486300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b="0" i="0">
                <a:solidFill>
                  <a:srgbClr val="000000"/>
                </a:solidFill>
                <a:latin typeface="Arial" panose="020B0604020202020204" pitchFamily="34" charset="0"/>
              </a:rPr>
              <a:t>Domen malicious (me qëllim të keq) Ransomware. Malware për marrjen/vjedhjen e të dhënave Botnets. Cryptojacking. Darknet. . Krimi kibernetik si shërbim.</a:t>
            </a:r>
          </a:p>
          <a:p>
            <a:pPr algn="l"/>
            <a:r>
              <a:rPr lang="sq-AL" b="0" i="0">
                <a:solidFill>
                  <a:srgbClr val="000000"/>
                </a:solidFill>
                <a:latin typeface="Arial" panose="020B0604020202020204" pitchFamily="34" charset="0"/>
              </a:rPr>
              <a:t>Fjalët dhe frazat që ekzistonin rrallë një dekadë më parë tani janë pjesë e gjuhës sonë të përditshme, pasi kriminelët përdorin teknologji të reja për të kryer sulme kibernetike kundër qeverive, bizneseve dhe individëve. Këto krime nuk njohin kufij, fizikë ose virtualë, që shkaktojnë dëm serioz dhe paraqesin kërcënime shumë reale për viktimat në të gjithë botën.</a:t>
            </a:r>
          </a:p>
          <a:p>
            <a:pPr algn="l"/>
            <a:r>
              <a:rPr lang="sq-AL" b="0" i="0">
                <a:solidFill>
                  <a:srgbClr val="000000"/>
                </a:solidFill>
                <a:latin typeface="Arial" panose="020B0604020202020204" pitchFamily="34" charset="0"/>
              </a:rPr>
              <a:t>Krimi në internet po përparon me një ritëm tepër të shpejtë, me tendenca të reja që shfaqen vazhdimisht. Kriminelët kibernetikë po bëhen më të shkathët, duke shfrytëzuar teknologjitë e reja me shpejtësi të rrufeshme, duke përshtatur sulmet e tyre duke përdorur metoda të reja dhe duke bashkëpunuar me njëri-tjetrin në mënyra që nuk i kemi parë më parë.</a:t>
            </a:r>
          </a:p>
          <a:p>
            <a:pPr algn="l"/>
            <a:r>
              <a:rPr lang="sq-AL" b="0" i="0">
                <a:solidFill>
                  <a:srgbClr val="000000"/>
                </a:solidFill>
                <a:latin typeface="Arial" panose="020B0604020202020204" pitchFamily="34" charset="0"/>
              </a:rPr>
              <a:t>Rrjetet komplekse kriminale veprojnë në të gjithë botën, duke koordinuar sulmet e ndërlikuara brenda pak minutash.</a:t>
            </a:r>
          </a:p>
          <a:p>
            <a:pPr algn="l"/>
            <a:r>
              <a:rPr lang="sq-AL" b="0" i="0">
                <a:solidFill>
                  <a:srgbClr val="000000"/>
                </a:solidFill>
                <a:latin typeface="Arial" panose="020B0604020202020204" pitchFamily="34" charset="0"/>
              </a:rPr>
              <a:t>Prandaj, policia duhet të jetë në hap me teknologjitë e reja, për të kuptuar mundësitë që ato krijojnë për kriminelët dhe si ato mund të përdoren si mjete për të luftuar krimin kibernetik.</a:t>
            </a:r>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38</a:t>
            </a:fld>
            <a:endParaRPr lang="en-US" smtClean="0"/>
          </a:p>
        </p:txBody>
      </p:sp>
    </p:spTree>
    <p:extLst>
      <p:ext uri="{BB962C8B-B14F-4D97-AF65-F5344CB8AC3E}">
        <p14:creationId xmlns:p14="http://schemas.microsoft.com/office/powerpoint/2010/main" val="2255856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800" u="sng">
                <a:solidFill>
                  <a:srgbClr val="0000FF"/>
                </a:solidFill>
                <a:latin typeface="Calibri" panose="020F0502020204030204" pitchFamily="34" charset="0"/>
                <a:ea typeface="Times New Roman" panose="02020603050405020304" pitchFamily="18" charset="0"/>
                <a:hlinkClick r:id="rId3"/>
              </a:rPr>
              <a:t>https://ec.europa.eu/home-affairs/what-we-do/policies/cybercrime_en</a:t>
            </a:r>
          </a:p>
          <a:p>
            <a:pPr algn="l"/>
            <a:endParaRPr lang="en-US" b="0" i="0" dirty="0">
              <a:solidFill>
                <a:srgbClr val="333333"/>
              </a:solidFill>
              <a:effectLst/>
              <a:latin typeface="Arial" panose="020B0604020202020204" pitchFamily="34" charset="0"/>
            </a:endParaRPr>
          </a:p>
          <a:p>
            <a:pPr algn="l"/>
            <a:r>
              <a:rPr lang="sq-AL" b="0" i="0">
                <a:solidFill>
                  <a:srgbClr val="333333"/>
                </a:solidFill>
                <a:latin typeface="Arial" panose="020B0604020202020204" pitchFamily="34" charset="0"/>
              </a:rPr>
              <a:t>Ligji - Monitorimi &amp; azhurnimi i ligjit të BE-së për krimin kibernetik:</a:t>
            </a:r>
          </a:p>
          <a:p>
            <a:pPr algn="l">
              <a:buFont typeface="Arial" panose="020B0604020202020204" pitchFamily="34" charset="0"/>
              <a:buChar char="•"/>
            </a:pPr>
            <a:r>
              <a:rPr lang="sq-AL" b="0" i="0">
                <a:solidFill>
                  <a:srgbClr val="333333"/>
                </a:solidFill>
                <a:latin typeface="Arial" panose="020B0604020202020204" pitchFamily="34" charset="0"/>
              </a:rPr>
              <a:t>2011 – </a:t>
            </a:r>
            <a:r>
              <a:rPr lang="sq-AL" b="0" i="0" u="none" strike="noStrike">
                <a:solidFill>
                  <a:srgbClr val="0065A2"/>
                </a:solidFill>
                <a:latin typeface="Arial" panose="020B0604020202020204" pitchFamily="34" charset="0"/>
                <a:hlinkClick r:id="rId4"/>
              </a:rPr>
              <a:t>Një direktivë për luftimin e shfrytëzimit seksual të fëmijëve online dhe pornografisë me fëmijë</a:t>
            </a:r>
            <a:r>
              <a:rPr lang="sq-AL" b="0" i="0">
                <a:solidFill>
                  <a:srgbClr val="333333"/>
                </a:solidFill>
                <a:latin typeface="Arial" panose="020B0604020202020204" pitchFamily="34" charset="0"/>
              </a:rPr>
              <a:t>, e cila adreson më mirë zhvillimet e reja në mjedisin në internet, siç është tërheqja (shkelësit që paraqiten si fëmijë për të joshur të mitur me qëllim të abuzimit seksual). </a:t>
            </a:r>
            <a:r>
              <a:rPr lang="sq-AL" b="0" i="0">
                <a:latin typeface="Arial" panose="020B0604020202020204" pitchFamily="34" charset="0"/>
              </a:rPr>
              <a:t>Në vitin 2016, Komisioni publikoi dy raporte mbi masat e marra nga shtetet anëtare për të qenë në përputhje me Direktivën</a:t>
            </a:r>
            <a:r>
              <a:rPr lang="sq-AL" b="0" i="0">
                <a:solidFill>
                  <a:srgbClr val="333333"/>
                </a:solidFill>
                <a:latin typeface="Arial" panose="020B0604020202020204" pitchFamily="34" charset="0"/>
              </a:rPr>
              <a:t> (</a:t>
            </a:r>
            <a:r>
              <a:rPr lang="sq-AL" b="0" i="0" u="none" strike="noStrike">
                <a:solidFill>
                  <a:srgbClr val="0065A2"/>
                </a:solidFill>
                <a:latin typeface="Arial" panose="020B0604020202020204" pitchFamily="34" charset="0"/>
                <a:hlinkClick r:id="rId5"/>
              </a:rPr>
              <a:t>një për tërë Direktivën</a:t>
            </a:r>
            <a:r>
              <a:rPr lang="sq-AL" b="0" i="0">
                <a:solidFill>
                  <a:srgbClr val="333333"/>
                </a:solidFill>
                <a:latin typeface="Arial" panose="020B0604020202020204" pitchFamily="34" charset="0"/>
              </a:rPr>
              <a:t>, dhe </a:t>
            </a:r>
            <a:r>
              <a:rPr lang="sq-AL" b="0" i="0" u="none" strike="noStrike">
                <a:solidFill>
                  <a:srgbClr val="0065A2"/>
                </a:solidFill>
                <a:latin typeface="Arial" panose="020B0604020202020204" pitchFamily="34" charset="0"/>
                <a:hlinkClick r:id="rId6"/>
              </a:rPr>
              <a:t>një me fokus në masat kundër uebfaqeve që përmbajnë pornografi me fëmijë</a:t>
            </a:r>
            <a:r>
              <a:rPr lang="sq-AL" b="0" i="0">
                <a:solidFill>
                  <a:srgbClr val="333333"/>
                </a:solidFill>
                <a:latin typeface="Arial" panose="020B0604020202020204" pitchFamily="34" charset="0"/>
              </a:rPr>
              <a:t>).</a:t>
            </a:r>
          </a:p>
          <a:p>
            <a:pPr algn="l">
              <a:buFont typeface="Arial" panose="020B0604020202020204" pitchFamily="34" charset="0"/>
              <a:buChar char="•"/>
            </a:pPr>
            <a:r>
              <a:rPr lang="sq-AL" b="0" i="0">
                <a:solidFill>
                  <a:srgbClr val="333333"/>
                </a:solidFill>
                <a:latin typeface="Arial" panose="020B0604020202020204" pitchFamily="34" charset="0"/>
              </a:rPr>
              <a:t>2013 – </a:t>
            </a:r>
            <a:r>
              <a:rPr lang="sq-AL" b="0" i="0" u="none" strike="noStrike">
                <a:solidFill>
                  <a:srgbClr val="0065A2"/>
                </a:solidFill>
                <a:latin typeface="Arial" panose="020B0604020202020204" pitchFamily="34" charset="0"/>
                <a:hlinkClick r:id="rId7"/>
              </a:rPr>
              <a:t>Një Direktivë për sulmet kundër sistemeve informative</a:t>
            </a:r>
            <a:r>
              <a:rPr lang="sq-AL" b="0" i="0" u="none" strike="noStrike">
                <a:solidFill>
                  <a:srgbClr val="999999"/>
                </a:solidFill>
                <a:latin typeface="Verdana" panose="020B0604030504040204" pitchFamily="34" charset="0"/>
              </a:rPr>
              <a:t>Kërkimi për përkthimet në dispozicion të linkut paraprak link</a:t>
            </a:r>
            <a:r>
              <a:rPr lang="sq-AL" b="0" i="0" u="none" strike="noStrike">
                <a:solidFill>
                  <a:srgbClr val="AAAAAA"/>
                </a:solidFill>
                <a:latin typeface="Verdana" panose="020B0604030504040204" pitchFamily="34" charset="0"/>
              </a:rPr>
              <a:t>EN</a:t>
            </a:r>
            <a:r>
              <a:rPr lang="sq-AL" b="1" i="0" u="none" strike="noStrike">
                <a:solidFill>
                  <a:srgbClr val="CCCCCC"/>
                </a:solidFill>
                <a:latin typeface="Verdana" panose="020B0604030504040204" pitchFamily="34" charset="0"/>
              </a:rPr>
              <a:t>•••</a:t>
            </a:r>
            <a:r>
              <a:rPr lang="sq-AL" b="0" i="0">
                <a:solidFill>
                  <a:srgbClr val="333333"/>
                </a:solidFill>
                <a:latin typeface="Arial" panose="020B0604020202020204" pitchFamily="34" charset="0"/>
              </a:rPr>
              <a:t>, e cila synon të trajtojë sulmet kibernetike në shkallë të gjerë duke kërkuar që shtetet anëtare të forcojnë ligjet kombëtare të krimit kibernetik dhe të futin sanksione më të ashpra penale. Në vitin 2017, Komisioni ka publikuar një Raport që vlerëson shkallën në të cilën shtetet anëtare kanë marrë masat e nevojshme për të qenë në përputhje me Direktivën.</a:t>
            </a:r>
          </a:p>
          <a:p>
            <a:pPr algn="l">
              <a:buFont typeface="Arial" panose="020B0604020202020204" pitchFamily="34" charset="0"/>
              <a:buChar char="•"/>
            </a:pPr>
            <a:r>
              <a:rPr lang="sq-AL" b="0" i="0">
                <a:solidFill>
                  <a:srgbClr val="333333"/>
                </a:solidFill>
                <a:latin typeface="Arial" panose="020B0604020202020204" pitchFamily="34" charset="0"/>
              </a:rPr>
              <a:t>2018 – Komisioni ka propozuar një Rregullore dhe Direktivë</a:t>
            </a:r>
            <a:r>
              <a:rPr lang="sq-AL" b="0" i="0" u="none" strike="noStrike">
                <a:solidFill>
                  <a:srgbClr val="0065A2"/>
                </a:solidFill>
                <a:latin typeface="Arial" panose="020B0604020202020204" pitchFamily="34" charset="0"/>
                <a:hlinkClick r:id="rId8"/>
              </a:rPr>
              <a:t> që lehtëson qasjen tejkufitare në prova elektronike për hetime penale</a:t>
            </a:r>
            <a:r>
              <a:rPr lang="sq-AL" b="0" i="0">
                <a:solidFill>
                  <a:srgbClr val="333333"/>
                </a:solidFill>
                <a:latin typeface="Arial" panose="020B0604020202020204" pitchFamily="34" charset="0"/>
              </a:rPr>
              <a:t>.</a:t>
            </a:r>
          </a:p>
          <a:p>
            <a:pPr algn="l">
              <a:buFont typeface="Arial" panose="020B0604020202020204" pitchFamily="34" charset="0"/>
              <a:buChar char="•"/>
            </a:pPr>
            <a:r>
              <a:rPr lang="sq-AL" b="0" i="0">
                <a:solidFill>
                  <a:srgbClr val="333333"/>
                </a:solidFill>
                <a:latin typeface="Arial" panose="020B0604020202020204" pitchFamily="34" charset="0"/>
              </a:rPr>
              <a:t>2019 – Një </a:t>
            </a:r>
            <a:r>
              <a:rPr lang="sq-AL" b="0" i="0" u="none" strike="noStrike">
                <a:solidFill>
                  <a:srgbClr val="0065A2"/>
                </a:solidFill>
                <a:latin typeface="Arial" panose="020B0604020202020204" pitchFamily="34" charset="0"/>
                <a:hlinkClick r:id="rId9"/>
              </a:rPr>
              <a:t>Direktivë e re për mjetet e pagesës pa kesh</a:t>
            </a:r>
            <a:r>
              <a:rPr lang="sq-AL" b="0" i="0">
                <a:solidFill>
                  <a:srgbClr val="333333"/>
                </a:solidFill>
                <a:latin typeface="Arial" panose="020B0604020202020204" pitchFamily="34" charset="0"/>
              </a:rPr>
              <a:t>, e cila azhurnon kornizën ligjore, duke hequr pengesat për bashkëpunimin operacional dhe duke rritur parandalimin dhe ndihmën e viktimave, për të bërë më efektiv veprimin e zbatimit të ligjit kundër mashtrimit dhe falsifikimit të mjeteve të parave të gatshme.</a:t>
            </a:r>
          </a:p>
          <a:p>
            <a:endParaRPr lang="en-US" dirty="0"/>
          </a:p>
          <a:p>
            <a:pPr algn="l"/>
            <a:r>
              <a:rPr lang="sq-AL"/>
              <a:t>Koordinimi - </a:t>
            </a:r>
            <a:r>
              <a:rPr lang="sq-AL" b="0" i="0">
                <a:solidFill>
                  <a:srgbClr val="333333"/>
                </a:solidFill>
                <a:latin typeface="Arial" panose="020B0604020202020204" pitchFamily="34" charset="0"/>
              </a:rPr>
              <a:t>Mbështetja për agjencitë:</a:t>
            </a:r>
          </a:p>
          <a:p>
            <a:pPr algn="l"/>
            <a:r>
              <a:rPr lang="sq-AL" b="0" i="0">
                <a:solidFill>
                  <a:srgbClr val="333333"/>
                </a:solidFill>
                <a:latin typeface="Arial" panose="020B0604020202020204" pitchFamily="34" charset="0"/>
              </a:rPr>
              <a:t>- </a:t>
            </a:r>
            <a:r>
              <a:rPr lang="sq-AL" b="0" i="0" u="none" strike="noStrike">
                <a:solidFill>
                  <a:srgbClr val="0065A2"/>
                </a:solidFill>
                <a:latin typeface="Arial" panose="020B0604020202020204" pitchFamily="34" charset="0"/>
                <a:hlinkClick r:id="rId10"/>
              </a:rPr>
              <a:t>Qendra evropiane kundër krimit kibernetik</a:t>
            </a:r>
            <a:r>
              <a:rPr lang="sq-AL" b="0" i="0">
                <a:solidFill>
                  <a:srgbClr val="333333"/>
                </a:solidFill>
                <a:latin typeface="Arial" panose="020B0604020202020204" pitchFamily="34" charset="0"/>
              </a:rPr>
              <a:t>  në Europol - vepron si pikë qendrore në luftën kundër krimit kibernetik në Union, duke bashkuar ekspertizën evropiane të krimit kibernetik për të mbështetur hetimet e krimit kibernetik të shteteve anëtare dhe duke siguruar një zë kolektiv të hetuesve evropianë të krimit kibernetik në të gjithë zbatimin e ligjit dhe gjyqësorin. Komisioni siguron përafrimin e punës së EC3 me politikën e BE-së për krimin kibernetik, siguron që EC3 ka burime të mjaftueshme dhe promovon punën e tij.</a:t>
            </a:r>
          </a:p>
          <a:p>
            <a:pPr algn="l"/>
            <a:r>
              <a:rPr lang="sq-AL" b="0" i="0">
                <a:solidFill>
                  <a:srgbClr val="333333"/>
                </a:solidFill>
                <a:latin typeface="Arial" panose="020B0604020202020204" pitchFamily="34" charset="0"/>
              </a:rPr>
              <a:t>Bashkëpunimi publik-privat, p.sh. </a:t>
            </a:r>
            <a:r>
              <a:rPr lang="sq-AL" b="0" i="0" u="none" strike="noStrike">
                <a:solidFill>
                  <a:srgbClr val="0065A2"/>
                </a:solidFill>
                <a:latin typeface="Arial" panose="020B0604020202020204" pitchFamily="34" charset="0"/>
                <a:hlinkClick r:id="rId11"/>
              </a:rPr>
              <a:t>WePROTECT Global Alliance</a:t>
            </a:r>
            <a:r>
              <a:rPr lang="sq-AL" b="0" i="0">
                <a:solidFill>
                  <a:srgbClr val="333333"/>
                </a:solidFill>
                <a:latin typeface="Arial" panose="020B0604020202020204" pitchFamily="34" charset="0"/>
              </a:rPr>
              <a:t> (shfrytëzimi seksual i fëmijëve online).</a:t>
            </a:r>
          </a:p>
          <a:p>
            <a:pPr algn="l"/>
            <a:r>
              <a:rPr lang="sq-AL" b="0" i="0">
                <a:solidFill>
                  <a:srgbClr val="333333"/>
                </a:solidFill>
                <a:latin typeface="Arial" panose="020B0604020202020204" pitchFamily="34" charset="0"/>
              </a:rPr>
              <a:t>Qeverisja në internet, p.sh. </a:t>
            </a:r>
            <a:r>
              <a:rPr lang="sq-AL" b="0" i="0" u="none" strike="noStrike">
                <a:solidFill>
                  <a:srgbClr val="0065A2"/>
                </a:solidFill>
                <a:latin typeface="Arial" panose="020B0604020202020204" pitchFamily="34" charset="0"/>
                <a:hlinkClick r:id="rId12"/>
              </a:rPr>
              <a:t>Grupi i punës për sigurinë publike</a:t>
            </a:r>
            <a:r>
              <a:rPr lang="sq-AL" b="0" i="0">
                <a:solidFill>
                  <a:srgbClr val="333333"/>
                </a:solidFill>
                <a:latin typeface="Arial" panose="020B0604020202020204" pitchFamily="34" charset="0"/>
              </a:rPr>
              <a:t>  (GPSP) e Komitetit Këshillëdhënës Qeveritar të Korporatës së Internetit për Emrat dhe Numrat e Caktuar (ICANN)</a:t>
            </a:r>
          </a:p>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39</a:t>
            </a:fld>
            <a:endParaRPr lang="en-US" smtClean="0"/>
          </a:p>
        </p:txBody>
      </p:sp>
    </p:spTree>
    <p:extLst>
      <p:ext uri="{BB962C8B-B14F-4D97-AF65-F5344CB8AC3E}">
        <p14:creationId xmlns:p14="http://schemas.microsoft.com/office/powerpoint/2010/main" val="2770317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https://www.europol.europa.eu/about-europol/european-cybercrime-centre-ec3</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40</a:t>
            </a:fld>
            <a:endParaRPr lang="en-US" altLang="en-US" smtClean="0"/>
          </a:p>
        </p:txBody>
      </p:sp>
    </p:spTree>
    <p:extLst>
      <p:ext uri="{BB962C8B-B14F-4D97-AF65-F5344CB8AC3E}">
        <p14:creationId xmlns:p14="http://schemas.microsoft.com/office/powerpoint/2010/main" val="1839617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41</a:t>
            </a:fld>
            <a:endParaRPr lang="en-US" smtClean="0"/>
          </a:p>
        </p:txBody>
      </p:sp>
    </p:spTree>
    <p:extLst>
      <p:ext uri="{BB962C8B-B14F-4D97-AF65-F5344CB8AC3E}">
        <p14:creationId xmlns:p14="http://schemas.microsoft.com/office/powerpoint/2010/main" val="26788546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42</a:t>
            </a:fld>
            <a:endParaRPr lang="en-US" smtClean="0"/>
          </a:p>
        </p:txBody>
      </p:sp>
    </p:spTree>
    <p:extLst>
      <p:ext uri="{BB962C8B-B14F-4D97-AF65-F5344CB8AC3E}">
        <p14:creationId xmlns:p14="http://schemas.microsoft.com/office/powerpoint/2010/main" val="817226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r>
              <a:rPr lang="sq-AL" sz="3600"/>
              <a:t>Kjo seancë do të ndahet në 5 pjesë për të siguruar pushime të natyrshme.</a:t>
            </a:r>
          </a:p>
          <a:p>
            <a:r>
              <a:rPr lang="sq-AL" sz="3600"/>
              <a:t>Ideja është të përshkruajmë se çfarë është një kompjuter - ose një pajisje e aftë të lidhet me internetin, ku të gjitha kanë ngjashmëri</a:t>
            </a:r>
          </a:p>
          <a:p>
            <a:r>
              <a:rPr lang="sq-AL" sz="3600"/>
              <a:t>Të përshkruajmë se çfarë është interneti dhe si funksionon</a:t>
            </a:r>
          </a:p>
          <a:p>
            <a:r>
              <a:rPr lang="sq-AL" sz="3600"/>
              <a:t>Dhe pastaj të shohim se si ai kompjuter lidhet me internetin</a:t>
            </a:r>
          </a:p>
          <a:p>
            <a:r>
              <a:rPr lang="sq-AL" sz="3600"/>
              <a:t>Dhe pastaj të shohim se çfarë ka në vet internetin</a:t>
            </a:r>
          </a:p>
        </p:txBody>
      </p:sp>
    </p:spTree>
    <p:extLst>
      <p:ext uri="{BB962C8B-B14F-4D97-AF65-F5344CB8AC3E}">
        <p14:creationId xmlns:p14="http://schemas.microsoft.com/office/powerpoint/2010/main" val="3423989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43</a:t>
            </a:fld>
            <a:endParaRPr lang="en-US" smtClean="0"/>
          </a:p>
        </p:txBody>
      </p:sp>
    </p:spTree>
    <p:extLst>
      <p:ext uri="{BB962C8B-B14F-4D97-AF65-F5344CB8AC3E}">
        <p14:creationId xmlns:p14="http://schemas.microsoft.com/office/powerpoint/2010/main" val="2060391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800">
                <a:latin typeface="Calibri" panose="020F0502020204030204" pitchFamily="34" charset="0"/>
                <a:ea typeface="Calibri" panose="020F0502020204030204" pitchFamily="34" charset="0"/>
              </a:rPr>
              <a:t>https://www.coe.int/en/web/cybercrime/cybercrime-office-c-proc</a:t>
            </a:r>
          </a:p>
          <a:p>
            <a:pPr algn="l"/>
            <a:endParaRPr lang="en-US" b="0" i="0" dirty="0">
              <a:solidFill>
                <a:srgbClr val="161616"/>
              </a:solidFill>
              <a:effectLst/>
              <a:latin typeface="Open Sans" panose="020B0606030504020204" pitchFamily="34" charset="0"/>
            </a:endParaRPr>
          </a:p>
          <a:p>
            <a:pPr algn="l"/>
            <a:r>
              <a:rPr lang="sq-AL" b="1" i="0">
                <a:solidFill>
                  <a:srgbClr val="696969"/>
                </a:solidFill>
                <a:latin typeface="Open Sans" panose="020B0606030504020204" pitchFamily="34" charset="0"/>
              </a:rPr>
              <a:t>Konventa për Krimet Kibernetike</a:t>
            </a:r>
            <a:r>
              <a:rPr lang="sq-AL" b="0" i="0">
                <a:solidFill>
                  <a:srgbClr val="161616"/>
                </a:solidFill>
                <a:latin typeface="Open Sans" panose="020B0606030504020204" pitchFamily="34" charset="0"/>
              </a:rPr>
              <a:t> e Këshillit të Evropës (CETS Nr. 185), e njohur si Konventa e Budapestit, është i vetmi instrument ndërkombëtar detyrues për këtë çështje. Ajo shërben si udhëzues për çdo vend që zhvillon legjislacionin kombëtar gjithëpërfshirës kundër krimit kibernetik dhe si kornizë për bashkëpunimin ndërkombëtar ndërmjet shteteve palë të këtij traktati.</a:t>
            </a:r>
          </a:p>
          <a:p>
            <a:pPr algn="l"/>
            <a:r>
              <a:rPr lang="sq-AL" b="0" i="0">
                <a:solidFill>
                  <a:srgbClr val="161616"/>
                </a:solidFill>
                <a:latin typeface="Open Sans" panose="020B0606030504020204" pitchFamily="34" charset="0"/>
              </a:rPr>
              <a:t>Konventa e Budapestit plotësohet nga një </a:t>
            </a:r>
            <a:r>
              <a:rPr lang="sq-AL" b="1" i="0">
                <a:solidFill>
                  <a:srgbClr val="696969"/>
                </a:solidFill>
                <a:latin typeface="Open Sans" panose="020B0606030504020204" pitchFamily="34" charset="0"/>
              </a:rPr>
              <a:t>Protokoll për Ksenofobi dhe Racizëm</a:t>
            </a:r>
            <a:r>
              <a:rPr lang="sq-AL" b="0" i="0">
                <a:solidFill>
                  <a:srgbClr val="161616"/>
                </a:solidFill>
                <a:latin typeface="Open Sans" panose="020B0606030504020204" pitchFamily="34" charset="0"/>
              </a:rPr>
              <a:t> që kryhet përmes sistemeve kompjuterike.</a:t>
            </a:r>
          </a:p>
          <a:p>
            <a:pPr algn="l"/>
            <a:endParaRPr lang="en-US" b="0" i="0" dirty="0">
              <a:solidFill>
                <a:srgbClr val="161616"/>
              </a:solidFill>
              <a:effectLst/>
              <a:latin typeface="Open Sans" panose="020B0606030504020204" pitchFamily="34" charset="0"/>
            </a:endParaRPr>
          </a:p>
          <a:p>
            <a:pPr algn="l"/>
            <a:r>
              <a:rPr lang="sq-AL" b="1" i="0">
                <a:solidFill>
                  <a:srgbClr val="161616"/>
                </a:solidFill>
                <a:latin typeface="Open Sans" panose="020B0606030504020204" pitchFamily="34" charset="0"/>
              </a:rPr>
              <a:t>Zyra e Programit për Krime Kibernetike e Këshillit të Evropës (C-PROC)</a:t>
            </a:r>
            <a:r>
              <a:rPr lang="sq-AL" b="0" i="0">
                <a:solidFill>
                  <a:srgbClr val="161616"/>
                </a:solidFill>
                <a:latin typeface="Open Sans" panose="020B0606030504020204" pitchFamily="34" charset="0"/>
              </a:rPr>
              <a:t> në Bukuresht, Rumani është përgjegjëse për të ndihmuar vendet në të gjithë botën në forcimin e kapacitetit të sistemeve të tyre ligjore për t'iu përgjigjur sfidave të paraqitura nga krimi kibernetik dhe provat elektronike në bazë të standardeve të </a:t>
            </a:r>
            <a:r>
              <a:rPr lang="sq-AL" b="0" i="0" u="none" strike="noStrike">
                <a:solidFill>
                  <a:srgbClr val="007BC8"/>
                </a:solidFill>
                <a:latin typeface="Open Sans" panose="020B0606030504020204" pitchFamily="34" charset="0"/>
                <a:hlinkClick r:id="rId3"/>
              </a:rPr>
              <a:t>Konventës së Budapestit për Krimet Kibernetike</a:t>
            </a:r>
            <a:r>
              <a:rPr lang="sq-AL" b="0" i="0">
                <a:solidFill>
                  <a:srgbClr val="161616"/>
                </a:solidFill>
                <a:latin typeface="Open Sans" panose="020B0606030504020204" pitchFamily="34" charset="0"/>
              </a:rPr>
              <a:t>. Këtu përfshihet mbështetja për:</a:t>
            </a:r>
          </a:p>
          <a:p>
            <a:pPr algn="l">
              <a:buFont typeface="Arial" panose="020B0604020202020204" pitchFamily="34" charset="0"/>
              <a:buChar char="•"/>
            </a:pPr>
            <a:r>
              <a:rPr lang="sq-AL" b="0" i="0">
                <a:solidFill>
                  <a:srgbClr val="161616"/>
                </a:solidFill>
                <a:latin typeface="Open Sans" panose="020B0606030504020204" pitchFamily="34" charset="0"/>
              </a:rPr>
              <a:t>Forcimi i legjislacionit për krimin kibernetik dhe provat elektronike në përputhje me standardet e sundimit të ligjit dhe të drejtave të njeriut (përfshirë mbrojtjen e të dhënave)</a:t>
            </a:r>
          </a:p>
          <a:p>
            <a:pPr algn="l">
              <a:buFont typeface="Arial" panose="020B0604020202020204" pitchFamily="34" charset="0"/>
              <a:buChar char="•"/>
            </a:pPr>
            <a:r>
              <a:rPr lang="sq-AL" b="0" i="0">
                <a:solidFill>
                  <a:srgbClr val="161616"/>
                </a:solidFill>
                <a:latin typeface="Open Sans" panose="020B0606030504020204" pitchFamily="34" charset="0"/>
              </a:rPr>
              <a:t>Trajnimi i gjyqtarëve, prokurorëve dhe zyrtarëve të zbatimit të ligjit</a:t>
            </a:r>
          </a:p>
          <a:p>
            <a:pPr algn="l">
              <a:buFont typeface="Arial" panose="020B0604020202020204" pitchFamily="34" charset="0"/>
              <a:buChar char="•"/>
            </a:pPr>
            <a:r>
              <a:rPr lang="sq-AL" b="0" i="0">
                <a:solidFill>
                  <a:srgbClr val="161616"/>
                </a:solidFill>
                <a:latin typeface="Open Sans" panose="020B0606030504020204" pitchFamily="34" charset="0"/>
              </a:rPr>
              <a:t>Krijimi i njësive të specializuara të krimit kibernetik dhe forenzikës dhe përmirësimi i bashkëpunimit ndërinstitucional</a:t>
            </a:r>
          </a:p>
          <a:p>
            <a:pPr algn="l">
              <a:buFont typeface="Arial" panose="020B0604020202020204" pitchFamily="34" charset="0"/>
              <a:buChar char="•"/>
            </a:pPr>
            <a:r>
              <a:rPr lang="sq-AL" b="0" i="0">
                <a:solidFill>
                  <a:srgbClr val="161616"/>
                </a:solidFill>
                <a:latin typeface="Open Sans" panose="020B0606030504020204" pitchFamily="34" charset="0"/>
              </a:rPr>
              <a:t>Promovimi i bashkëpunimit publik/privat</a:t>
            </a:r>
          </a:p>
          <a:p>
            <a:pPr algn="l">
              <a:buFont typeface="Arial" panose="020B0604020202020204" pitchFamily="34" charset="0"/>
              <a:buChar char="•"/>
            </a:pPr>
            <a:r>
              <a:rPr lang="sq-AL" b="0" i="0">
                <a:solidFill>
                  <a:srgbClr val="161616"/>
                </a:solidFill>
                <a:latin typeface="Open Sans" panose="020B0606030504020204" pitchFamily="34" charset="0"/>
              </a:rPr>
              <a:t>Mbrojtja e fëmijëve nga dhuna seksuale online</a:t>
            </a:r>
          </a:p>
          <a:p>
            <a:pPr algn="l">
              <a:buFont typeface="Arial" panose="020B0604020202020204" pitchFamily="34" charset="0"/>
              <a:buChar char="•"/>
            </a:pPr>
            <a:r>
              <a:rPr lang="sq-AL" b="0" i="0">
                <a:solidFill>
                  <a:srgbClr val="161616"/>
                </a:solidFill>
                <a:latin typeface="Open Sans" panose="020B0606030504020204" pitchFamily="34" charset="0"/>
              </a:rPr>
              <a:t>Rritja e efektivitetit të bashkëpunimit ndërkombëtar</a:t>
            </a:r>
          </a:p>
          <a:p>
            <a:pPr algn="l"/>
            <a:r>
              <a:rPr lang="sq-AL" b="0" i="0">
                <a:solidFill>
                  <a:srgbClr val="161616"/>
                </a:solidFill>
                <a:latin typeface="Open Sans" panose="020B0606030504020204" pitchFamily="34" charset="0"/>
              </a:rPr>
              <a:t>C-PROC, me funksionin e tij të ndërtimit të kapaciteteve, plotëson punën e Komitetit të Konventës së Krimit Kibernetik (</a:t>
            </a:r>
            <a:r>
              <a:rPr lang="sq-AL" b="0" i="0" u="none" strike="noStrike">
                <a:solidFill>
                  <a:srgbClr val="007BC8"/>
                </a:solidFill>
                <a:latin typeface="Open Sans" panose="020B0606030504020204" pitchFamily="34" charset="0"/>
                <a:hlinkClick r:id="rId4"/>
              </a:rPr>
              <a:t>T-CY</a:t>
            </a:r>
            <a:r>
              <a:rPr lang="sq-AL" b="0" i="0">
                <a:solidFill>
                  <a:srgbClr val="161616"/>
                </a:solidFill>
                <a:latin typeface="Open Sans" panose="020B0606030504020204" pitchFamily="34" charset="0"/>
              </a:rPr>
              <a:t>) përmes së cilës shtetet palë ndjekin zbatimin e Konventës së Budapestit.</a:t>
            </a:r>
          </a:p>
          <a:p>
            <a:pPr algn="l"/>
            <a:endParaRPr lang="en-US" b="0" i="0" dirty="0">
              <a:solidFill>
                <a:srgbClr val="161616"/>
              </a:solidFill>
              <a:effectLst/>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en-US" altLang="en-US" smtClean="0"/>
          </a:p>
        </p:txBody>
      </p:sp>
    </p:spTree>
    <p:extLst>
      <p:ext uri="{BB962C8B-B14F-4D97-AF65-F5344CB8AC3E}">
        <p14:creationId xmlns:p14="http://schemas.microsoft.com/office/powerpoint/2010/main" val="1103670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Krimet e teknologjisë së lartë ngrenë sfida të reja për zbatimin e ligjit</a:t>
            </a:r>
          </a:p>
          <a:p>
            <a:r>
              <a:rPr lang="sq-AL"/>
              <a:t>Në hetimet që përfshijnë rrjetet kompjuterike, shpesh është kritike që hetuesit teknikisht të përgatitur të lëvizin me shpejtësi të paparë për të ruajtur të dhënat elektronike dhe për të gjetur të dyshuarit</a:t>
            </a:r>
          </a:p>
          <a:p>
            <a:r>
              <a:rPr lang="sq-AL"/>
              <a:t>Kjo shumë herë përfshin një kërkesë tek Ofruesit e Shërbimeve të Internetit për të ndihmuar në ruajtjen e të dhënave</a:t>
            </a:r>
          </a:p>
          <a:p>
            <a:r>
              <a:rPr lang="sq-AL"/>
              <a:t>Rreth orës për të bashkëpunuar në hetimet penale të teknologjisë së lartë dhe terrorizmit</a:t>
            </a:r>
          </a:p>
          <a:p>
            <a:endParaRPr lang="en-US" dirty="0"/>
          </a:p>
          <a:p>
            <a:r>
              <a:rPr lang="sq-AL"/>
              <a:t>Zbatuesi i ligjit që kërkon ndihmë nga një pjesëmarrës i huaj mund të kontaktojë pikën e kontaktit 24-orëshe në shtetin e vet</a:t>
            </a:r>
          </a:p>
          <a:p>
            <a:r>
              <a:rPr lang="sq-AL"/>
              <a:t>Kjo pikë e kontaktit, nëse është e përshtatshme, do të kontaktojë homologun e saj në anëtarin e huaj</a:t>
            </a:r>
          </a:p>
          <a:p>
            <a:endParaRPr lang="en-US" dirty="0"/>
          </a:p>
          <a:p>
            <a:r>
              <a:rPr lang="sq-AL"/>
              <a:t>Zotimi i anëtarësimit - Kontaktoni që mund të arrihet 24 orë në ditë, 7 ditë në javë, për të marrë informacion dhe/ose kërkesa për ndihmë nga vendet e tjera brenda Rrjetit.</a:t>
            </a:r>
          </a:p>
          <a:p>
            <a:r>
              <a:rPr lang="sq-AL"/>
              <a:t>Nuk kërkon krijimin e një njësie zyrtare të krimit kompjuterik. Në disa juridiksione, pika e kontaktit përbëhet nga disa hetues të interesuar në krimin kibernetik; në të tjerat, pika e kontaktit është pjesë e një njësie zyrtare.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en-US" altLang="en-US" smtClean="0"/>
          </a:p>
        </p:txBody>
      </p:sp>
    </p:spTree>
    <p:extLst>
      <p:ext uri="{BB962C8B-B14F-4D97-AF65-F5344CB8AC3E}">
        <p14:creationId xmlns:p14="http://schemas.microsoft.com/office/powerpoint/2010/main" val="1486041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Trajneri duhet të vizitojë para-prezantimin e faqes për të marrë ca njohuri për këtë organizatë</a:t>
            </a:r>
          </a:p>
          <a:p>
            <a:endParaRPr lang="en-GB" dirty="0"/>
          </a:p>
          <a:p>
            <a:r>
              <a:rPr lang="sq-AL"/>
              <a:t>http://www.oas.org/juridico/english/cyber.htm</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en-US" altLang="en-US" smtClean="0"/>
          </a:p>
        </p:txBody>
      </p:sp>
    </p:spTree>
    <p:extLst>
      <p:ext uri="{BB962C8B-B14F-4D97-AF65-F5344CB8AC3E}">
        <p14:creationId xmlns:p14="http://schemas.microsoft.com/office/powerpoint/2010/main" val="4021931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sq-AL"/>
              <a:t>Trajneri duhet të vizitojë para-prezantimin e faqes për të marrë ca njohuri për këtë organizatë</a:t>
            </a:r>
          </a:p>
          <a:p>
            <a:endParaRPr lang="en-GB" dirty="0"/>
          </a:p>
          <a:p>
            <a:r>
              <a:rPr lang="sq-AL"/>
              <a:t>https://au.int/en/treaties/african-union-convention-cyber-security-and-personal-data-protection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47</a:t>
            </a:fld>
            <a:endParaRPr lang="en-US" altLang="en-US" smtClean="0"/>
          </a:p>
        </p:txBody>
      </p:sp>
    </p:spTree>
    <p:extLst>
      <p:ext uri="{BB962C8B-B14F-4D97-AF65-F5344CB8AC3E}">
        <p14:creationId xmlns:p14="http://schemas.microsoft.com/office/powerpoint/2010/main" val="3040005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https://thecommonwealth.org/sites/default/files/key_reform_pdfs/P15370_13_ROL_Schemes_Int_Cooperation.pdf</a:t>
            </a: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48</a:t>
            </a:fld>
            <a:endParaRPr lang="en-US" smtClean="0"/>
          </a:p>
        </p:txBody>
      </p:sp>
    </p:spTree>
    <p:extLst>
      <p:ext uri="{BB962C8B-B14F-4D97-AF65-F5344CB8AC3E}">
        <p14:creationId xmlns:p14="http://schemas.microsoft.com/office/powerpoint/2010/main" val="21539036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2800" b="0" i="0">
                <a:solidFill>
                  <a:srgbClr val="D8DADD"/>
                </a:solidFill>
                <a:latin typeface="Source Sans Pro" panose="020B0503030403020204" pitchFamily="34" charset="0"/>
              </a:rPr>
              <a:t>Burimet e disponueshme këtu kanë për qëllim ndërtimin e kapaciteteve në mesin e politikëbërësve, ligjvënësve, prokurorëve publikë dhe hetuesve dhe shoqërisë civile në vendet në zhvillim në aspektet e politikave, drejtësisë dhe drejtësisë penale të mjedisit të mundësuar për të luftuar krimin kibernetik. Këto burime përfshijnë:</a:t>
            </a:r>
          </a:p>
          <a:p>
            <a:pPr algn="l">
              <a:buFont typeface="Arial" panose="020B0604020202020204" pitchFamily="34" charset="0"/>
              <a:buChar char="•"/>
            </a:pPr>
            <a:r>
              <a:rPr lang="sq-AL" sz="2800" b="0" i="0">
                <a:solidFill>
                  <a:srgbClr val="D8DADD"/>
                </a:solidFill>
                <a:latin typeface="Source Sans Pro" panose="020B0503030403020204" pitchFamily="34" charset="0"/>
              </a:rPr>
              <a:t>Një </a:t>
            </a:r>
            <a:r>
              <a:rPr lang="sq-AL" sz="2800" b="0" i="0" u="none" strike="noStrike">
                <a:solidFill>
                  <a:srgbClr val="D8DADD"/>
                </a:solidFill>
                <a:latin typeface="Source Sans Pro" panose="020B0503030403020204" pitchFamily="34" charset="0"/>
                <a:hlinkClick r:id="rId3"/>
              </a:rPr>
              <a:t>Manual</a:t>
            </a:r>
            <a:r>
              <a:rPr lang="sq-AL" sz="2800" b="0" i="0">
                <a:solidFill>
                  <a:srgbClr val="D8DADD"/>
                </a:solidFill>
                <a:latin typeface="Source Sans Pro" panose="020B0503030403020204" pitchFamily="34" charset="0"/>
              </a:rPr>
              <a:t> që sintetizon praktikën e mirë ndërkombëtare në luftimin e krimit kibernetik</a:t>
            </a:r>
          </a:p>
          <a:p>
            <a:pPr algn="l">
              <a:buFont typeface="Arial" panose="020B0604020202020204" pitchFamily="34" charset="0"/>
              <a:buChar char="•"/>
            </a:pPr>
            <a:r>
              <a:rPr lang="sq-AL" sz="2800" b="0" i="0">
                <a:solidFill>
                  <a:srgbClr val="D8DADD"/>
                </a:solidFill>
                <a:latin typeface="Source Sans Pro" panose="020B0503030403020204" pitchFamily="34" charset="0"/>
              </a:rPr>
              <a:t>Një </a:t>
            </a:r>
            <a:r>
              <a:rPr lang="sq-AL" sz="2800" b="0" i="0" u="none" strike="noStrike">
                <a:solidFill>
                  <a:srgbClr val="D8DADD"/>
                </a:solidFill>
                <a:latin typeface="Source Sans Pro" panose="020B0503030403020204" pitchFamily="34" charset="0"/>
                <a:hlinkClick r:id="rId4"/>
              </a:rPr>
              <a:t>Mjet vlerësimi</a:t>
            </a:r>
            <a:r>
              <a:rPr lang="sq-AL" sz="2800" b="0" i="0">
                <a:solidFill>
                  <a:srgbClr val="D8DADD"/>
                </a:solidFill>
                <a:latin typeface="Source Sans Pro" panose="020B0503030403020204" pitchFamily="34" charset="0"/>
              </a:rPr>
              <a:t> që u mundëson vendeve të vlerësojnë kapacitetin e tyre aktual për të luftuar krimin kibernetik dhe të identifikojnë përparësitë e ndërtimit të kapaciteteve</a:t>
            </a:r>
          </a:p>
          <a:p>
            <a:pPr algn="l">
              <a:buFont typeface="Arial" panose="020B0604020202020204" pitchFamily="34" charset="0"/>
              <a:buChar char="•"/>
            </a:pPr>
            <a:r>
              <a:rPr lang="sq-AL" sz="2800" b="0" i="0">
                <a:solidFill>
                  <a:srgbClr val="D8DADD"/>
                </a:solidFill>
                <a:latin typeface="Source Sans Pro" panose="020B0503030403020204" pitchFamily="34" charset="0"/>
              </a:rPr>
              <a:t>Një </a:t>
            </a:r>
            <a:r>
              <a:rPr lang="sq-AL" sz="2800" b="0" i="0" u="none" strike="noStrike">
                <a:solidFill>
                  <a:srgbClr val="D8DADD"/>
                </a:solidFill>
                <a:latin typeface="Source Sans Pro" panose="020B0503030403020204" pitchFamily="34" charset="0"/>
                <a:hlinkClick r:id="rId5"/>
              </a:rPr>
              <a:t>Bibliotekë virtuale</a:t>
            </a:r>
            <a:r>
              <a:rPr lang="sq-AL" sz="2800" b="0" i="0">
                <a:solidFill>
                  <a:srgbClr val="D8DADD"/>
                </a:solidFill>
                <a:latin typeface="Source Sans Pro" panose="020B0503030403020204" pitchFamily="34" charset="0"/>
              </a:rPr>
              <a:t> me materiale të siguruara nga organizata pjesëmarrëse në projekt dhe të tjerët</a:t>
            </a:r>
          </a:p>
          <a:p>
            <a:pPr marL="0" lvl="0" indent="0" algn="l">
              <a:buFont typeface="Wingdings" panose="05000000000000000000" pitchFamily="2" charset="2"/>
              <a:buNone/>
            </a:pP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49</a:t>
            </a:fld>
            <a:endParaRPr lang="en-US" smtClean="0"/>
          </a:p>
        </p:txBody>
      </p:sp>
    </p:spTree>
    <p:extLst>
      <p:ext uri="{BB962C8B-B14F-4D97-AF65-F5344CB8AC3E}">
        <p14:creationId xmlns:p14="http://schemas.microsoft.com/office/powerpoint/2010/main" val="520870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2800" b="0" i="0">
                <a:solidFill>
                  <a:srgbClr val="D8DADD"/>
                </a:solidFill>
                <a:latin typeface="Source Sans Pro" panose="020B0503030403020204" pitchFamily="34" charset="0"/>
              </a:rPr>
              <a:t>http://pilonsec.org/strategicplan/cybercrime-pilon</a:t>
            </a:r>
          </a:p>
        </p:txBody>
      </p:sp>
      <p:sp>
        <p:nvSpPr>
          <p:cNvPr id="4" name="Slide Number Placeholder 3"/>
          <p:cNvSpPr>
            <a:spLocks noGrp="1"/>
          </p:cNvSpPr>
          <p:nvPr>
            <p:ph type="sldNum" sz="quarter" idx="5"/>
          </p:nvPr>
        </p:nvSpPr>
        <p:spPr/>
        <p:txBody>
          <a:bodyPr/>
          <a:lstStyle/>
          <a:p>
            <a:pPr>
              <a:defRPr/>
            </a:pPr>
            <a:fld id="{26CF4C01-59D1-40AC-ABAA-0AE036E9F18B}" type="slidenum">
              <a:rPr lang="en-US" smtClean="0"/>
              <a:pPr>
                <a:defRPr/>
              </a:pPr>
              <a:t>50</a:t>
            </a:fld>
            <a:endParaRPr lang="en-US" smtClean="0"/>
          </a:p>
        </p:txBody>
      </p:sp>
    </p:spTree>
    <p:extLst>
      <p:ext uri="{BB962C8B-B14F-4D97-AF65-F5344CB8AC3E}">
        <p14:creationId xmlns:p14="http://schemas.microsoft.com/office/powerpoint/2010/main" val="3728280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në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en-US" altLang="en-US" smtClean="0"/>
          </a:p>
        </p:txBody>
      </p:sp>
    </p:spTree>
    <p:extLst>
      <p:ext uri="{BB962C8B-B14F-4D97-AF65-F5344CB8AC3E}">
        <p14:creationId xmlns:p14="http://schemas.microsoft.com/office/powerpoint/2010/main" val="1379760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Fusha e kësaj pjese të sesionit vjen nga raporti IOCTA (Vlerësimi i Kërcënimit të Krimit të Organizuar në Internet) 2019 - dhe ndjek modelet e tyre të analizës së krimit kibernetik</a:t>
            </a:r>
          </a:p>
          <a:p>
            <a:r>
              <a:rPr lang="sq-AL"/>
              <a:t>Trajneri duhet të njihet me marrjen paraprake të raportit, i cili përmban përshkrime të shkëlqyera - disa prej të cilave riprodhohen këtu ose shfaqen në seksionet e shënimeve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en-US" altLang="en-US" smtClean="0"/>
          </a:p>
        </p:txBody>
      </p:sp>
    </p:spTree>
    <p:extLst>
      <p:ext uri="{BB962C8B-B14F-4D97-AF65-F5344CB8AC3E}">
        <p14:creationId xmlns:p14="http://schemas.microsoft.com/office/powerpoint/2010/main" val="201155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Qëllimi i kësaj seance është të paraqesë, nga një perspektivë e përgjithshme ose si një hyrje, çështjet në lidhje me krimin kibernetik. </a:t>
            </a:r>
          </a:p>
          <a:p>
            <a:r>
              <a:rPr lang="sq-AL"/>
              <a:t>Koncepti i krimit kibernetik do të shpjegohet, ndërsa diskutohen arsyet për shqetësim. Do të diskutojmë këtu disa nga kërcënimet kryesore, trendet dhe mjetet e krimit kibernetik dhe gjithashtu disa përgjigje ndaj fenomenit.  </a:t>
            </a:r>
          </a:p>
          <a:p>
            <a:r>
              <a:rPr lang="sq-AL"/>
              <a:t>Do të jepet një përmbledhje e asaj që nënkuptohet me shprehjen "krimi kibernetik”. Për më tepër do të diskutohet një përshkrim i disa prej koncepteve që konsiderohen lloje të krimit kibernetik sipas shumicës së legjislacionit dhe sipas standardeve ndërkombëtare. </a:t>
            </a:r>
          </a:p>
          <a:p>
            <a:r>
              <a:rPr lang="sq-AL"/>
              <a:t>Një nga temat më të rëndësishme për t'u diskutuar lidhet me dispozitat thelbësore të ligjit penal dhe disa nga faktorët kryesorë të përdorur për të përshkruar krimet kibernetike, bazuar në Konventën e Budapestit dhe në kornizat përkatëse ligjore të Bashkimit Evropian. </a:t>
            </a:r>
          </a:p>
          <a:p>
            <a:r>
              <a:rPr lang="sq-AL"/>
              <a:t>Do të jetë gjithashtu e rëndësishme të nënvizohet nevoja dhe përparësia e harmonizimit ndërmjet legjislacionit kombëtar dhe instrumenteve ndërkombëtare, në veçanti Konventës së Budapestit.</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a:t>
            </a:fld>
            <a:endParaRPr lang="en-US" altLang="en-US" smtClean="0"/>
          </a:p>
        </p:txBody>
      </p:sp>
    </p:spTree>
    <p:extLst>
      <p:ext uri="{BB962C8B-B14F-4D97-AF65-F5344CB8AC3E}">
        <p14:creationId xmlns:p14="http://schemas.microsoft.com/office/powerpoint/2010/main" val="444726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en-US" altLang="en-US" smtClean="0"/>
          </a:p>
        </p:txBody>
      </p:sp>
    </p:spTree>
    <p:extLst>
      <p:ext uri="{BB962C8B-B14F-4D97-AF65-F5344CB8AC3E}">
        <p14:creationId xmlns:p14="http://schemas.microsoft.com/office/powerpoint/2010/main" val="28350415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Sulmet Ransomware kryhen zakonisht duke përdorur një Trojan, duke hyrë në një sistem përmes, për shembull, një fajli të shkarkuar ose një dobësie në një shërbim rrjeti. Programi më pas ekzekuton një ngarkesë, e cila bllokon sistemin në një farë mënyre, ose pretendon të bllokojë sistemin, por nuk e bën (p.sh., një program scareware). </a:t>
            </a:r>
          </a:p>
          <a:p>
            <a:endParaRPr lang="en-US" altLang="en-US" dirty="0"/>
          </a:p>
          <a:p>
            <a:r>
              <a:rPr lang="sq-AL"/>
              <a:t>Ngarkesat “payload” mund të shfaqin një paralajmërim të rremë supozuar nga një entitet siç është AZL-të, duke pretenduar në mënyrë të rrejshme se sistemi është përdorur për veprimtari të jashtëligjshme, përmban përmbajtje të tilla si pornografi dhe IPR.</a:t>
            </a:r>
          </a:p>
          <a:p>
            <a:endParaRPr lang="en-US" altLang="en-US" dirty="0"/>
          </a:p>
          <a:p>
            <a:r>
              <a:rPr lang="sq-AL"/>
              <a:t>https://en.wikipedia.org/wiki/Ransomware </a:t>
            </a:r>
          </a:p>
          <a:p>
            <a:endParaRPr lang="pt-PT" altLang="en-US" dirty="0"/>
          </a:p>
          <a:p>
            <a:pPr algn="l"/>
            <a:r>
              <a:rPr lang="sq-AL" sz="1800" b="1" i="0" u="none" strike="noStrike" baseline="0">
                <a:solidFill>
                  <a:srgbClr val="3D3D5F"/>
                </a:solidFill>
                <a:latin typeface="Roboto-Bold"/>
              </a:rPr>
              <a:t>Ransomware evoluon pasi mbetet kërcënimi më i spikatur IOCTA 2019</a:t>
            </a:r>
          </a:p>
          <a:p>
            <a:pPr algn="l"/>
            <a:r>
              <a:rPr lang="sq-AL" sz="1800" b="0" i="0" u="none" strike="noStrike" baseline="0">
                <a:solidFill>
                  <a:srgbClr val="3D3D5F"/>
                </a:solidFill>
                <a:latin typeface="Roboto-Light"/>
              </a:rPr>
              <a:t>Shumica e raportimeve të sektorit privat tregojnë se ka pasur një rënie të dukshme në sulmet e ransomware përgjatë 2018... Kjo mund t'i atribuohet një numri faktorësh: një ndërgjegjësim në rritje në mesin e viktimave të mundshme - nxitur nga industria dhe iniciativat e zbatimit të ligjit për të zbutur kërcënimin (të tilla si NoMoreRansom); përdorimi në rritje i pajisjeve mobile nga konsumatorët (me shumicën e programeve ransomware që synojnë pajisjet e bazuara në Windows); dhe një rënie në përdorimin e pakove të shfrytëzimit (të cilat ishin një metodë kryesore e shpërndarjes).</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54</a:t>
            </a:fld>
            <a:endParaRPr lang="en-US" altLang="en-US" smtClean="0"/>
          </a:p>
        </p:txBody>
      </p:sp>
    </p:spTree>
    <p:extLst>
      <p:ext uri="{BB962C8B-B14F-4D97-AF65-F5344CB8AC3E}">
        <p14:creationId xmlns:p14="http://schemas.microsoft.com/office/powerpoint/2010/main" val="23132623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Shembujt e ransomware bashkëkohorë.</a:t>
            </a:r>
          </a:p>
          <a:p>
            <a:endParaRPr lang="pt-PT" altLang="en-US" dirty="0"/>
          </a:p>
          <a:p>
            <a:r>
              <a:rPr lang="sq-AL" b="1"/>
              <a:t>Sulmi i ransomware WannaCry</a:t>
            </a:r>
            <a:r>
              <a:rPr lang="sq-AL"/>
              <a:t> ishte një sulm kibernetik në të gjithë botën nga kripto-krimbi ransomware </a:t>
            </a:r>
            <a:r>
              <a:rPr lang="sq-AL" b="1"/>
              <a:t>WannaCry</a:t>
            </a:r>
            <a:r>
              <a:rPr lang="sq-AL"/>
              <a:t>, i cili synonte kompjuterët që punonin me MS Windows OS duke enkriptuar të dhëna dhe duke kërkuar pagesa shpërblimi në Bitcoin.</a:t>
            </a:r>
          </a:p>
          <a:p>
            <a:r>
              <a:rPr lang="sq-AL"/>
              <a:t>Sulmi filloi të premten, 12 maj 2017 [dhe brenda një dite u raportua të kishte infektuar më shumë se 230,000 kompjuterë në mbi 150 vende.</a:t>
            </a:r>
            <a:r>
              <a:rPr lang="sq-AL" baseline="30000">
                <a:hlinkClick r:id="rId3"/>
              </a:rPr>
              <a:t>]</a:t>
            </a:r>
            <a:r>
              <a:rPr lang="sq-AL"/>
              <a:t> Menjëherë pasi filloi sulmi, një studiues i sigurisë në internet që blogon si "MalwareTech" zbuloi një ndërprerës efektiv të vrasjes duke regjistruar një emër domain që gjeti në kodin e ransomware. Kjo ngadalësoi shumë përhapjen e infeksionit, duke ndalur në mënyrë efektive shpërthimin fillestar të hënën, 15 maj 2017, por që atëherë janë zbuluar versione të reja që nuk kanë ndërprerësin e vrasjes.</a:t>
            </a:r>
            <a:r>
              <a:rPr lang="sq-AL" baseline="30000"/>
              <a:t> </a:t>
            </a:r>
            <a:r>
              <a:rPr lang="sq-AL"/>
              <a:t>Studiuesit gjithashtu kanë gjetur mënyra për të rimarrë të dhëna nga makineritë e infektuara në disa rrethana.</a:t>
            </a:r>
          </a:p>
          <a:p>
            <a:endParaRPr lang="pt-PT" altLang="en-US" dirty="0"/>
          </a:p>
          <a:p>
            <a:r>
              <a:rPr lang="sq-AL"/>
              <a:t>https://en.wikipedia.org/wiki/WannaCry_ransomware_attack </a:t>
            </a:r>
          </a:p>
          <a:p>
            <a:endParaRPr lang="pt-PT" altLang="en-US" dirty="0"/>
          </a:p>
          <a:p>
            <a:r>
              <a:rPr lang="sq-AL"/>
              <a:t>Imazhi i majtë tregon ekranin me të cilin përballen përdoruesit që kanë të dhëna të tyre të koduara</a:t>
            </a:r>
          </a:p>
          <a:p>
            <a:r>
              <a:rPr lang="sq-AL"/>
              <a:t>Imazhi i djathtë tregon një nga shumë komunikatat e shtypit për ndikimin e tij</a:t>
            </a:r>
          </a:p>
          <a:p>
            <a:endParaRPr lang="pt-PT" altLang="en-US" dirty="0"/>
          </a:p>
          <a:p>
            <a:r>
              <a:rPr lang="sq-AL"/>
              <a:t>$300 nuk duket shumë - por krijuesit dhe mashtruesit e ransomware po mbështeten tek shumë njerëz që paguajnë shuma të vogla - dhe të dhënat kthehen në një formë të pakriptuar. Nëse nuk do të ishte, fjala do të përhapej shumë shpejt se pagesa nuk po deshifronte - dhe njerëzit nuk do të paguanin. Kërkesa shumë të mëdha dhe njerëzit nuk mund ta përballojnë atë - kështu që një kompromis nga ana e tyre për të arritur qëllimin e tyre </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55</a:t>
            </a:fld>
            <a:endParaRPr lang="en-US" altLang="en-US" smtClean="0"/>
          </a:p>
        </p:txBody>
      </p:sp>
    </p:spTree>
    <p:extLst>
      <p:ext uri="{BB962C8B-B14F-4D97-AF65-F5344CB8AC3E}">
        <p14:creationId xmlns:p14="http://schemas.microsoft.com/office/powerpoint/2010/main" val="18183582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56</a:t>
            </a:fld>
            <a:endParaRPr lang="en-US" altLang="en-US" smtClean="0"/>
          </a:p>
        </p:txBody>
      </p:sp>
    </p:spTree>
    <p:extLst>
      <p:ext uri="{BB962C8B-B14F-4D97-AF65-F5344CB8AC3E}">
        <p14:creationId xmlns:p14="http://schemas.microsoft.com/office/powerpoint/2010/main" val="1841776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en-US" altLang="en-US" smtClean="0"/>
          </a:p>
        </p:txBody>
      </p:sp>
    </p:spTree>
    <p:extLst>
      <p:ext uri="{BB962C8B-B14F-4D97-AF65-F5344CB8AC3E}">
        <p14:creationId xmlns:p14="http://schemas.microsoft.com/office/powerpoint/2010/main" val="37705761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800" b="0" i="0" u="none" strike="noStrike" baseline="0">
                <a:solidFill>
                  <a:srgbClr val="F04B56"/>
                </a:solidFill>
                <a:latin typeface="Roboto-Black"/>
              </a:rPr>
              <a:t>IOCTA 2019 - </a:t>
            </a:r>
            <a:r>
              <a:rPr lang="sq-AL" sz="1800" b="0" i="0" u="none" strike="noStrike" baseline="0">
                <a:solidFill>
                  <a:srgbClr val="F04B56"/>
                </a:solidFill>
                <a:latin typeface="Roboto-Regular"/>
              </a:rPr>
              <a:t>Grupi i kriminelëve Magecart, i cili aktualisht përfshin të paktën gjashtë grupe të veçanta që veprojnë në mënyrë të pavarur, ka qenë aktiv që prej afërsisht 2015. Ai u bë i famshëm gjatë gjithë vitit 2018 kur një numër i kompanive të shquara pësuan sulme masive ndaj të dhënave. Vetëm një shkelje rezultoi në komprometimin e të mbi 380 000 detajeve të kartave të kreditit dhe një gjobë për kompaninë prej mbi 183 milion funta britanike sipas GDPR14.</a:t>
            </a:r>
          </a:p>
          <a:p>
            <a:pPr algn="l"/>
            <a:endParaRPr lang="en-US" sz="1800" b="0" i="0" u="none" strike="noStrike" baseline="0" dirty="0">
              <a:solidFill>
                <a:srgbClr val="F04B56"/>
              </a:solidFill>
              <a:latin typeface="Roboto-Regular"/>
            </a:endParaRPr>
          </a:p>
          <a:p>
            <a:pPr algn="l"/>
            <a:r>
              <a:rPr lang="sq-AL" sz="1800" b="0" i="0" u="none" strike="noStrike" baseline="0">
                <a:solidFill>
                  <a:srgbClr val="3D3D5F"/>
                </a:solidFill>
                <a:latin typeface="Roboto-Black"/>
              </a:rPr>
              <a:t>Sulmet e Zinxhirit të Furnizimit - Një shqetësim i qartë dhe në rritje për partnerët e sektorit privat të Europol-it ishin sulmet e drejtuara ndaj tyre përmes zinxhirit të furnizimit, d.m.th. përdorimi i palëve të treta të kompromentuara si mjet për infiltrim në rrjetin e tyre</a:t>
            </a:r>
            <a:r>
              <a:rPr lang="sq-AL" sz="1800" b="0" i="0" u="none" strike="noStrike" baseline="0">
                <a:solidFill>
                  <a:srgbClr val="3D3D5F"/>
                </a:solidFill>
                <a:latin typeface="Roboto-Regular"/>
              </a:rPr>
              <a:t>. Shpesh këta janë furnitorë të programeve ose pajisjeve të palëve të treta, por edhe shërbime tjera biznesi. Kompanitë e mëdha mund të kenë një mori furnizuesish të palëve të treta, disa me të cilat ata kanë një shkallë të lartë të lidhjes, secila duke sjellë rrezikun e vet. Rreziqe të tilla ndodhin në mënyrë të ngjashme kur një kompani më e madhe blen një kompani më të vogël e cila mund të ketë maturitet më të ulët të sigurisë kibernetike. I tillë ishte rasti në shkeljen e Marriott International</a:t>
            </a:r>
          </a:p>
          <a:p>
            <a:pPr algn="l"/>
            <a:endParaRPr lang="en-US" sz="1800" b="0" i="0" u="none" strike="noStrike" baseline="0" dirty="0">
              <a:solidFill>
                <a:srgbClr val="3D3D5F"/>
              </a:solidFill>
              <a:latin typeface="Roboto-Regular"/>
            </a:endParaRPr>
          </a:p>
          <a:p>
            <a:pPr algn="l"/>
            <a:r>
              <a:rPr lang="sq-AL" sz="1800" b="0" i="0" u="none" strike="noStrike" baseline="0">
                <a:solidFill>
                  <a:srgbClr val="F04B56"/>
                </a:solidFill>
                <a:latin typeface="Roboto-Black"/>
              </a:rPr>
              <a:t>Operacioni ShadowHammer - Në janar 2019, Kaspersky Lab zbuloi se një server për një mjet të përditësimit të softuerit të drejtpërdrejtë për përdoruesit e produkteve ASUS ishte</a:t>
            </a:r>
          </a:p>
          <a:p>
            <a:pPr algn="l"/>
            <a:r>
              <a:rPr lang="sq-AL" sz="1800" b="0" i="0" u="none" strike="noStrike" baseline="0">
                <a:solidFill>
                  <a:srgbClr val="F04B56"/>
                </a:solidFill>
                <a:latin typeface="Roboto-Regular"/>
              </a:rPr>
              <a:t>kompromentuar nga sulmuesit dhe se rreth 500 000 pajisje me Windows kanë marrë një fajl të kompromentuar që në mënyrë efektive ka vepruar si një derë e pasme për pajisjet për sulmuesit. Fajli keqdashës u nënshkrua me certifikata digjitale legjitime ASUS për ta bërë atë të duket se është azhurnim autentik i softuerit nga kompania. Sidoqoftë, malware u krijua për të aktivizuar vetëm në rreth 600 pajisje unike, bazuar në</a:t>
            </a:r>
          </a:p>
          <a:p>
            <a:pPr algn="l"/>
            <a:r>
              <a:rPr lang="sq-AL" sz="1800" b="0" i="0" u="none" strike="noStrike" baseline="0">
                <a:solidFill>
                  <a:srgbClr val="F04B56"/>
                </a:solidFill>
                <a:latin typeface="Roboto-Regular"/>
              </a:rPr>
              <a:t>adresën e tyre MAC, duke treguar që pavarësisht nga numri i pajisjeve të prekura, sulmi ishte jashtëzakonisht i shënjestruar</a:t>
            </a:r>
            <a:r>
              <a:rPr lang="sq-AL" sz="1800" b="0" i="0" u="none" strike="noStrike" baseline="0">
                <a:solidFill>
                  <a:srgbClr val="3D3D5F"/>
                </a:solidFill>
                <a:latin typeface="Roboto-Regular"/>
              </a:rPr>
              <a:t>.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en-US" altLang="en-US" smtClean="0"/>
          </a:p>
        </p:txBody>
      </p:sp>
    </p:spTree>
    <p:extLst>
      <p:ext uri="{BB962C8B-B14F-4D97-AF65-F5344CB8AC3E}">
        <p14:creationId xmlns:p14="http://schemas.microsoft.com/office/powerpoint/2010/main" val="23127964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b="0" i="0">
                <a:solidFill>
                  <a:srgbClr val="202122"/>
                </a:solidFill>
                <a:latin typeface="Arial" panose="020B0604020202020204" pitchFamily="34" charset="0"/>
              </a:rPr>
              <a:t>Në </a:t>
            </a:r>
            <a:r>
              <a:rPr lang="sq-AL" b="0" i="0" u="none" strike="noStrike">
                <a:solidFill>
                  <a:srgbClr val="0B0080"/>
                </a:solidFill>
                <a:latin typeface="Arial" panose="020B0604020202020204" pitchFamily="34" charset="0"/>
                <a:hlinkClick r:id="rId3" tooltip="Kompjuterët"/>
              </a:rPr>
              <a:t>punën kompjuterike</a:t>
            </a:r>
            <a:r>
              <a:rPr lang="sq-AL" b="0" i="0">
                <a:solidFill>
                  <a:srgbClr val="202122"/>
                </a:solidFill>
                <a:latin typeface="Arial" panose="020B0604020202020204" pitchFamily="34" charset="0"/>
              </a:rPr>
              <a:t>, një </a:t>
            </a:r>
            <a:r>
              <a:rPr lang="sq-AL" b="1" i="0">
                <a:solidFill>
                  <a:srgbClr val="202122"/>
                </a:solidFill>
                <a:latin typeface="Arial" panose="020B0604020202020204" pitchFamily="34" charset="0"/>
              </a:rPr>
              <a:t>sulm i mohimit të shërbimit</a:t>
            </a:r>
            <a:r>
              <a:rPr lang="sq-AL" b="0" i="0">
                <a:solidFill>
                  <a:srgbClr val="202122"/>
                </a:solidFill>
                <a:latin typeface="Arial" panose="020B0604020202020204" pitchFamily="34" charset="0"/>
              </a:rPr>
              <a:t> (</a:t>
            </a:r>
            <a:r>
              <a:rPr lang="sq-AL" b="1" i="0">
                <a:solidFill>
                  <a:srgbClr val="202122"/>
                </a:solidFill>
                <a:latin typeface="Arial" panose="020B0604020202020204" pitchFamily="34" charset="0"/>
              </a:rPr>
              <a:t>DoS attack</a:t>
            </a:r>
            <a:r>
              <a:rPr lang="sq-AL" b="0" i="0">
                <a:solidFill>
                  <a:srgbClr val="202122"/>
                </a:solidFill>
                <a:latin typeface="Arial" panose="020B0604020202020204" pitchFamily="34" charset="0"/>
              </a:rPr>
              <a:t>) është </a:t>
            </a:r>
            <a:r>
              <a:rPr lang="sq-AL" b="0" i="0" u="none" strike="noStrike">
                <a:solidFill>
                  <a:srgbClr val="0B0080"/>
                </a:solidFill>
                <a:latin typeface="Arial" panose="020B0604020202020204" pitchFamily="34" charset="0"/>
                <a:hlinkClick r:id="rId4" tooltip="Sulmi kibernetik"/>
              </a:rPr>
              <a:t>sulm kibernetik</a:t>
            </a:r>
            <a:r>
              <a:rPr lang="sq-AL" b="0" i="0">
                <a:solidFill>
                  <a:srgbClr val="202122"/>
                </a:solidFill>
                <a:latin typeface="Arial" panose="020B0604020202020204" pitchFamily="34" charset="0"/>
              </a:rPr>
              <a:t> në të cilin kryesi kërkon të bëjë që një makinë ose burim rrjeti të mos jetë i disponueshëm për </a:t>
            </a:r>
            <a:r>
              <a:rPr lang="sq-AL" b="0" i="0" u="none" strike="noStrike">
                <a:solidFill>
                  <a:srgbClr val="0B0080"/>
                </a:solidFill>
                <a:latin typeface="Arial" panose="020B0604020202020204" pitchFamily="34" charset="0"/>
                <a:hlinkClick r:id="rId5" tooltip="Përdoruesi (punë kompjuterike)"/>
              </a:rPr>
              <a:t>përdoruesit</a:t>
            </a:r>
            <a:r>
              <a:rPr lang="sq-AL" b="0" i="0">
                <a:solidFill>
                  <a:srgbClr val="202122"/>
                </a:solidFill>
                <a:latin typeface="Arial" panose="020B0604020202020204" pitchFamily="34" charset="0"/>
              </a:rPr>
              <a:t> e synuar duke përçarë përkohësisht apo pakufi </a:t>
            </a:r>
            <a:r>
              <a:rPr lang="sq-AL" b="0" i="0" u="none" strike="noStrike">
                <a:solidFill>
                  <a:srgbClr val="0B0080"/>
                </a:solidFill>
                <a:latin typeface="Arial" panose="020B0604020202020204" pitchFamily="34" charset="0"/>
                <a:hlinkClick r:id="rId6" tooltip="Shërbimi i rrjetit"/>
              </a:rPr>
              <a:t>s</a:t>
            </a:r>
            <a:r>
              <a:rPr lang="sq-AL" b="0" i="0">
                <a:solidFill>
                  <a:srgbClr val="202122"/>
                </a:solidFill>
                <a:latin typeface="Arial" panose="020B0604020202020204" pitchFamily="34" charset="0"/>
              </a:rPr>
              <a:t>hërbimet e një </a:t>
            </a:r>
            <a:r>
              <a:rPr lang="sq-AL" b="0" i="0" u="none" strike="noStrike">
                <a:solidFill>
                  <a:srgbClr val="0B0080"/>
                </a:solidFill>
                <a:latin typeface="Arial" panose="020B0604020202020204" pitchFamily="34" charset="0"/>
                <a:hlinkClick r:id="rId7" tooltip="Host (rrjeti)"/>
              </a:rPr>
              <a:t>hosti</a:t>
            </a:r>
            <a:r>
              <a:rPr lang="sq-AL" b="0" i="0">
                <a:solidFill>
                  <a:srgbClr val="202122"/>
                </a:solidFill>
                <a:latin typeface="Arial" panose="020B0604020202020204" pitchFamily="34" charset="0"/>
              </a:rPr>
              <a:t> të lidhur në </a:t>
            </a:r>
            <a:r>
              <a:rPr lang="sq-AL" b="0" i="0" u="none" strike="noStrike">
                <a:solidFill>
                  <a:srgbClr val="0B0080"/>
                </a:solidFill>
                <a:latin typeface="Arial" panose="020B0604020202020204" pitchFamily="34" charset="0"/>
                <a:hlinkClick r:id="rId8" tooltip="Interneti"/>
              </a:rPr>
              <a:t>internet</a:t>
            </a:r>
            <a:r>
              <a:rPr lang="sq-AL" b="0" i="0">
                <a:solidFill>
                  <a:srgbClr val="202122"/>
                </a:solidFill>
                <a:latin typeface="Arial" panose="020B0604020202020204" pitchFamily="34" charset="0"/>
              </a:rPr>
              <a:t>. </a:t>
            </a:r>
            <a:r>
              <a:rPr lang="sq-AL" b="0" i="0">
                <a:latin typeface="Arial" panose="020B0604020202020204" pitchFamily="34" charset="0"/>
              </a:rPr>
              <a:t>Mohimi i shërbimit zakonisht kryhet duke vërshuar pajisjet ose burimin e synuar me kërkesa të tepërta në një përpjekje për të mbingarkuar sistemet dhe për të parandaluar përmbushjen e disa ose të gjitha kërkesave të ligjshme</a:t>
            </a:r>
            <a:r>
              <a:rPr lang="sq-AL" b="0" i="0">
                <a:solidFill>
                  <a:srgbClr val="202122"/>
                </a:solidFill>
                <a:latin typeface="Arial" panose="020B0604020202020204" pitchFamily="34" charset="0"/>
              </a:rPr>
              <a:t>.</a:t>
            </a:r>
            <a:r>
              <a:rPr lang="sq-AL" b="0" i="0" u="none" strike="noStrike" baseline="30000">
                <a:solidFill>
                  <a:srgbClr val="0B0080"/>
                </a:solidFill>
                <a:latin typeface="Arial" panose="020B0604020202020204" pitchFamily="34" charset="0"/>
                <a:hlinkClick r:id="rId9"/>
              </a:rPr>
              <a:t>[1]</a:t>
            </a:r>
          </a:p>
          <a:p>
            <a:pPr algn="l"/>
            <a:r>
              <a:rPr lang="sq-AL" b="0" i="0">
                <a:solidFill>
                  <a:srgbClr val="202122"/>
                </a:solidFill>
                <a:latin typeface="Arial" panose="020B0604020202020204" pitchFamily="34" charset="0"/>
              </a:rPr>
              <a:t>Në një </a:t>
            </a:r>
            <a:r>
              <a:rPr lang="sq-AL" b="1" i="0">
                <a:solidFill>
                  <a:srgbClr val="202122"/>
                </a:solidFill>
                <a:latin typeface="Arial" panose="020B0604020202020204" pitchFamily="34" charset="0"/>
              </a:rPr>
              <a:t>sulm të shpërndarë të mohimit të shërbimit </a:t>
            </a:r>
            <a:r>
              <a:rPr lang="sq-AL" b="0" i="0">
                <a:solidFill>
                  <a:srgbClr val="202122"/>
                </a:solidFill>
                <a:latin typeface="Arial" panose="020B0604020202020204" pitchFamily="34" charset="0"/>
              </a:rPr>
              <a:t>(</a:t>
            </a:r>
            <a:r>
              <a:rPr lang="sq-AL" b="1" i="0">
                <a:solidFill>
                  <a:srgbClr val="202122"/>
                </a:solidFill>
                <a:latin typeface="Arial" panose="020B0604020202020204" pitchFamily="34" charset="0"/>
              </a:rPr>
              <a:t>DDoS attack</a:t>
            </a:r>
            <a:r>
              <a:rPr lang="sq-AL" b="0" i="0">
                <a:solidFill>
                  <a:srgbClr val="202122"/>
                </a:solidFill>
                <a:latin typeface="Arial" panose="020B0604020202020204" pitchFamily="34" charset="0"/>
              </a:rPr>
              <a:t>), trafiku hyrës që përmbyt viktimën buron nga shumë burime të ndryshme. Kjo në mënyrë efektive e bën të pamundur ndalimin e sulmit thjesht duke bllokuar një burim të vetëm.</a:t>
            </a:r>
          </a:p>
          <a:p>
            <a:pPr algn="l"/>
            <a:r>
              <a:rPr lang="sq-AL" b="0" i="0">
                <a:solidFill>
                  <a:srgbClr val="202122"/>
                </a:solidFill>
                <a:latin typeface="Arial" panose="020B0604020202020204" pitchFamily="34" charset="0"/>
              </a:rPr>
              <a:t>Një sulm DoS apo DDoS është analog me një grup njerëzish që mbingarkojnë derën e hyrjes në një dyqan, duke e bërë të vështirë hyrjen për klientët legjitimë, duke dëmtuar kështu tregtinë.</a:t>
            </a:r>
          </a:p>
          <a:p>
            <a:pPr algn="l"/>
            <a:r>
              <a:rPr lang="sq-AL" b="0" i="0">
                <a:latin typeface="Arial" panose="020B0604020202020204" pitchFamily="34" charset="0"/>
              </a:rPr>
              <a:t>Kriminelët e sulmeve të DoS shpesh synojnë faqet ose shërbimet e strehuara në</a:t>
            </a:r>
            <a:r>
              <a:rPr lang="sq-AL" b="0" i="0">
                <a:solidFill>
                  <a:srgbClr val="202122"/>
                </a:solidFill>
                <a:latin typeface="Arial" panose="020B0604020202020204" pitchFamily="34" charset="0"/>
              </a:rPr>
              <a:t> </a:t>
            </a:r>
            <a:r>
              <a:rPr lang="sq-AL" b="0" i="0" u="none" strike="noStrike">
                <a:solidFill>
                  <a:srgbClr val="0B0080"/>
                </a:solidFill>
                <a:latin typeface="Arial" panose="020B0604020202020204" pitchFamily="34" charset="0"/>
                <a:hlinkClick r:id="rId10" tooltip="Web serverët"/>
              </a:rPr>
              <a:t>web server</a:t>
            </a:r>
            <a:r>
              <a:rPr lang="sq-AL" b="0" i="0">
                <a:solidFill>
                  <a:srgbClr val="202122"/>
                </a:solidFill>
                <a:latin typeface="Arial" panose="020B0604020202020204" pitchFamily="34" charset="0"/>
              </a:rPr>
              <a:t> të profilit të lartë siç janë bankat apo </a:t>
            </a:r>
            <a:r>
              <a:rPr lang="sq-AL" b="0" i="0" u="none" strike="noStrike">
                <a:solidFill>
                  <a:srgbClr val="0B0080"/>
                </a:solidFill>
                <a:latin typeface="Arial" panose="020B0604020202020204" pitchFamily="34" charset="0"/>
                <a:hlinkClick r:id="rId11" tooltip="Kartelë krediti"/>
              </a:rPr>
              <a:t>portat e pagesës me kredit kartela</a:t>
            </a:r>
            <a:r>
              <a:rPr lang="sq-AL" b="0" i="0">
                <a:solidFill>
                  <a:srgbClr val="202122"/>
                </a:solidFill>
                <a:latin typeface="Arial" panose="020B0604020202020204" pitchFamily="34" charset="0"/>
              </a:rPr>
              <a:t>. </a:t>
            </a:r>
            <a:r>
              <a:rPr lang="sq-AL" b="0" i="0" u="none" strike="noStrike">
                <a:solidFill>
                  <a:srgbClr val="0B0080"/>
                </a:solidFill>
                <a:latin typeface="Arial" panose="020B0604020202020204" pitchFamily="34" charset="0"/>
                <a:hlinkClick r:id="rId12" tooltip="Hakmarrja"/>
              </a:rPr>
              <a:t>Hakmarrja</a:t>
            </a:r>
            <a:r>
              <a:rPr lang="sq-AL" b="0" i="0">
                <a:solidFill>
                  <a:srgbClr val="202122"/>
                </a:solidFill>
                <a:latin typeface="Arial" panose="020B0604020202020204" pitchFamily="34" charset="0"/>
              </a:rPr>
              <a:t>, </a:t>
            </a:r>
            <a:r>
              <a:rPr lang="sq-AL" b="0" i="0" u="none" strike="noStrike">
                <a:solidFill>
                  <a:srgbClr val="0B0080"/>
                </a:solidFill>
                <a:latin typeface="Arial" panose="020B0604020202020204" pitchFamily="34" charset="0"/>
                <a:hlinkClick r:id="rId13" tooltip="Shantazhi"/>
              </a:rPr>
              <a:t>shantazhi</a:t>
            </a:r>
            <a:r>
              <a:rPr lang="sq-AL" b="0" i="0" u="none" strike="noStrike" baseline="30000">
                <a:solidFill>
                  <a:srgbClr val="0B0080"/>
                </a:solidFill>
                <a:latin typeface="Arial" panose="020B0604020202020204" pitchFamily="34" charset="0"/>
                <a:hlinkClick r:id="rId14"/>
              </a:rPr>
              <a:t>[2]</a:t>
            </a:r>
            <a:r>
              <a:rPr lang="sq-AL" b="0" i="0" u="none" strike="noStrike" baseline="30000">
                <a:solidFill>
                  <a:srgbClr val="0B0080"/>
                </a:solidFill>
                <a:latin typeface="Arial" panose="020B0604020202020204" pitchFamily="34" charset="0"/>
                <a:hlinkClick r:id="rId15"/>
              </a:rPr>
              <a:t>[3]</a:t>
            </a:r>
            <a:r>
              <a:rPr lang="sq-AL" b="0" i="0" u="none" strike="noStrike" baseline="30000">
                <a:solidFill>
                  <a:srgbClr val="0B0080"/>
                </a:solidFill>
                <a:latin typeface="Arial" panose="020B0604020202020204" pitchFamily="34" charset="0"/>
                <a:hlinkClick r:id="rId16"/>
              </a:rPr>
              <a:t>[4]</a:t>
            </a:r>
            <a:r>
              <a:rPr lang="sq-AL" b="0" i="0">
                <a:solidFill>
                  <a:srgbClr val="202122"/>
                </a:solidFill>
                <a:latin typeface="Arial" panose="020B0604020202020204" pitchFamily="34" charset="0"/>
              </a:rPr>
              <a:t> dhe </a:t>
            </a:r>
            <a:r>
              <a:rPr lang="sq-AL" b="0" i="0" u="none" strike="noStrike">
                <a:solidFill>
                  <a:srgbClr val="0B0080"/>
                </a:solidFill>
                <a:latin typeface="Arial" panose="020B0604020202020204" pitchFamily="34" charset="0"/>
                <a:hlinkClick r:id="rId17" tooltip="Aktivizmi"/>
              </a:rPr>
              <a:t>aktivizmi</a:t>
            </a:r>
            <a:r>
              <a:rPr lang="sq-AL" b="0" i="0" u="none" strike="noStrike" baseline="30000">
                <a:solidFill>
                  <a:srgbClr val="0B0080"/>
                </a:solidFill>
                <a:latin typeface="Arial" panose="020B0604020202020204" pitchFamily="34" charset="0"/>
                <a:hlinkClick r:id="rId18"/>
              </a:rPr>
              <a:t>[5]</a:t>
            </a:r>
            <a:r>
              <a:rPr lang="sq-AL" b="0" i="0">
                <a:solidFill>
                  <a:srgbClr val="202122"/>
                </a:solidFill>
                <a:latin typeface="Arial" panose="020B0604020202020204" pitchFamily="34" charset="0"/>
              </a:rPr>
              <a:t> mund të motivojnë këto sulme.</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en-US" altLang="en-US" smtClean="0"/>
          </a:p>
        </p:txBody>
      </p:sp>
    </p:spTree>
    <p:extLst>
      <p:ext uri="{BB962C8B-B14F-4D97-AF65-F5344CB8AC3E}">
        <p14:creationId xmlns:p14="http://schemas.microsoft.com/office/powerpoint/2010/main" val="1412685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b="0" i="0">
                <a:solidFill>
                  <a:srgbClr val="202122"/>
                </a:solidFill>
                <a:latin typeface="Arial" panose="020B0604020202020204" pitchFamily="34" charset="0"/>
              </a:rPr>
              <a:t>Në </a:t>
            </a:r>
            <a:r>
              <a:rPr lang="sq-AL" b="0" i="0" u="none" strike="noStrike">
                <a:solidFill>
                  <a:srgbClr val="0B0080"/>
                </a:solidFill>
                <a:latin typeface="Arial" panose="020B0604020202020204" pitchFamily="34" charset="0"/>
                <a:hlinkClick r:id="rId3" tooltip="Kompjuterët"/>
              </a:rPr>
              <a:t>punën kompjuterike</a:t>
            </a:r>
            <a:r>
              <a:rPr lang="sq-AL" b="0" i="0">
                <a:solidFill>
                  <a:srgbClr val="202122"/>
                </a:solidFill>
                <a:latin typeface="Arial" panose="020B0604020202020204" pitchFamily="34" charset="0"/>
              </a:rPr>
              <a:t>, një </a:t>
            </a:r>
            <a:r>
              <a:rPr lang="sq-AL" b="1" i="0">
                <a:solidFill>
                  <a:srgbClr val="202122"/>
                </a:solidFill>
                <a:latin typeface="Arial" panose="020B0604020202020204" pitchFamily="34" charset="0"/>
              </a:rPr>
              <a:t>sulm i mohimit të shërbimit</a:t>
            </a:r>
            <a:r>
              <a:rPr lang="sq-AL" b="0" i="0">
                <a:solidFill>
                  <a:srgbClr val="202122"/>
                </a:solidFill>
                <a:latin typeface="Arial" panose="020B0604020202020204" pitchFamily="34" charset="0"/>
              </a:rPr>
              <a:t> (</a:t>
            </a:r>
            <a:r>
              <a:rPr lang="sq-AL" b="1" i="0">
                <a:solidFill>
                  <a:srgbClr val="202122"/>
                </a:solidFill>
                <a:latin typeface="Arial" panose="020B0604020202020204" pitchFamily="34" charset="0"/>
              </a:rPr>
              <a:t>DoS attack</a:t>
            </a:r>
            <a:r>
              <a:rPr lang="sq-AL" b="0" i="0">
                <a:solidFill>
                  <a:srgbClr val="202122"/>
                </a:solidFill>
                <a:latin typeface="Arial" panose="020B0604020202020204" pitchFamily="34" charset="0"/>
              </a:rPr>
              <a:t>) është </a:t>
            </a:r>
            <a:r>
              <a:rPr lang="sq-AL" b="0" i="0" u="none" strike="noStrike">
                <a:solidFill>
                  <a:srgbClr val="0B0080"/>
                </a:solidFill>
                <a:latin typeface="Arial" panose="020B0604020202020204" pitchFamily="34" charset="0"/>
                <a:hlinkClick r:id="rId4" tooltip="Sulmi kibernetik"/>
              </a:rPr>
              <a:t>sulm kibernetik</a:t>
            </a:r>
            <a:r>
              <a:rPr lang="sq-AL" b="0" i="0">
                <a:solidFill>
                  <a:srgbClr val="202122"/>
                </a:solidFill>
                <a:latin typeface="Arial" panose="020B0604020202020204" pitchFamily="34" charset="0"/>
              </a:rPr>
              <a:t> në të cilin kryesi kërkon të bëjë që një makinë ose burim rrjeti të mos jetë i disponueshëm për </a:t>
            </a:r>
            <a:r>
              <a:rPr lang="sq-AL" b="0" i="0" u="none" strike="noStrike">
                <a:solidFill>
                  <a:srgbClr val="0B0080"/>
                </a:solidFill>
                <a:latin typeface="Arial" panose="020B0604020202020204" pitchFamily="34" charset="0"/>
                <a:hlinkClick r:id="rId5" tooltip="Përdoruesi (punë kompjuterike)"/>
              </a:rPr>
              <a:t>përdoruesit</a:t>
            </a:r>
            <a:r>
              <a:rPr lang="sq-AL" b="0" i="0">
                <a:solidFill>
                  <a:srgbClr val="202122"/>
                </a:solidFill>
                <a:latin typeface="Arial" panose="020B0604020202020204" pitchFamily="34" charset="0"/>
              </a:rPr>
              <a:t> e synuar duke përçarë përkohësisht apo pakufi </a:t>
            </a:r>
            <a:r>
              <a:rPr lang="sq-AL" b="0" i="0" u="none" strike="noStrike">
                <a:solidFill>
                  <a:srgbClr val="0B0080"/>
                </a:solidFill>
                <a:latin typeface="Arial" panose="020B0604020202020204" pitchFamily="34" charset="0"/>
                <a:hlinkClick r:id="rId6" tooltip="Shërbimi i rrjetit"/>
              </a:rPr>
              <a:t>s</a:t>
            </a:r>
            <a:r>
              <a:rPr lang="sq-AL" b="0" i="0">
                <a:solidFill>
                  <a:srgbClr val="202122"/>
                </a:solidFill>
                <a:latin typeface="Arial" panose="020B0604020202020204" pitchFamily="34" charset="0"/>
              </a:rPr>
              <a:t>hërbimet e një </a:t>
            </a:r>
            <a:r>
              <a:rPr lang="sq-AL" b="0" i="0" u="none" strike="noStrike">
                <a:solidFill>
                  <a:srgbClr val="0B0080"/>
                </a:solidFill>
                <a:latin typeface="Arial" panose="020B0604020202020204" pitchFamily="34" charset="0"/>
                <a:hlinkClick r:id="rId7" tooltip="Host (rrjeti)"/>
              </a:rPr>
              <a:t>hosti</a:t>
            </a:r>
            <a:r>
              <a:rPr lang="sq-AL" b="0" i="0">
                <a:solidFill>
                  <a:srgbClr val="202122"/>
                </a:solidFill>
                <a:latin typeface="Arial" panose="020B0604020202020204" pitchFamily="34" charset="0"/>
              </a:rPr>
              <a:t> të lidhur në </a:t>
            </a:r>
            <a:r>
              <a:rPr lang="sq-AL" b="0" i="0" u="none" strike="noStrike">
                <a:solidFill>
                  <a:srgbClr val="0B0080"/>
                </a:solidFill>
                <a:latin typeface="Arial" panose="020B0604020202020204" pitchFamily="34" charset="0"/>
                <a:hlinkClick r:id="rId8" tooltip="Interneti"/>
              </a:rPr>
              <a:t>internet</a:t>
            </a:r>
            <a:r>
              <a:rPr lang="sq-AL" b="0" i="0">
                <a:solidFill>
                  <a:srgbClr val="202122"/>
                </a:solidFill>
                <a:latin typeface="Arial" panose="020B0604020202020204" pitchFamily="34" charset="0"/>
              </a:rPr>
              <a:t>. </a:t>
            </a:r>
            <a:r>
              <a:rPr lang="sq-AL" b="0" i="0">
                <a:latin typeface="Arial" panose="020B0604020202020204" pitchFamily="34" charset="0"/>
              </a:rPr>
              <a:t>Mohimi i shërbimit zakonisht kryhet duke vërshuar pajisjet ose burimin e synuar me kërkesa të tepërta në një përpjekje për të mbingarkuar sistemet dhe për të parandaluar përmbushjen e disa ose të gjitha kërkesave të ligjshme</a:t>
            </a:r>
            <a:r>
              <a:rPr lang="sq-AL" b="0" i="0">
                <a:solidFill>
                  <a:srgbClr val="202122"/>
                </a:solidFill>
                <a:latin typeface="Arial" panose="020B0604020202020204" pitchFamily="34" charset="0"/>
              </a:rPr>
              <a:t>.</a:t>
            </a:r>
            <a:r>
              <a:rPr lang="sq-AL" b="0" i="0" u="none" strike="noStrike" baseline="30000">
                <a:solidFill>
                  <a:srgbClr val="0B0080"/>
                </a:solidFill>
                <a:latin typeface="Arial" panose="020B0604020202020204" pitchFamily="34" charset="0"/>
                <a:hlinkClick r:id="rId9"/>
              </a:rPr>
              <a:t>[1]</a:t>
            </a:r>
          </a:p>
          <a:p>
            <a:pPr algn="l"/>
            <a:r>
              <a:rPr lang="sq-AL" b="0" i="0">
                <a:solidFill>
                  <a:srgbClr val="202122"/>
                </a:solidFill>
                <a:latin typeface="Arial" panose="020B0604020202020204" pitchFamily="34" charset="0"/>
              </a:rPr>
              <a:t>Në një </a:t>
            </a:r>
            <a:r>
              <a:rPr lang="sq-AL" b="1" i="0">
                <a:solidFill>
                  <a:srgbClr val="202122"/>
                </a:solidFill>
                <a:latin typeface="Arial" panose="020B0604020202020204" pitchFamily="34" charset="0"/>
              </a:rPr>
              <a:t>sulm të shpërndarë të mohimit të shërbimit </a:t>
            </a:r>
            <a:r>
              <a:rPr lang="sq-AL" b="0" i="0">
                <a:solidFill>
                  <a:srgbClr val="202122"/>
                </a:solidFill>
                <a:latin typeface="Arial" panose="020B0604020202020204" pitchFamily="34" charset="0"/>
              </a:rPr>
              <a:t>(</a:t>
            </a:r>
            <a:r>
              <a:rPr lang="sq-AL" b="1" i="0">
                <a:solidFill>
                  <a:srgbClr val="202122"/>
                </a:solidFill>
                <a:latin typeface="Arial" panose="020B0604020202020204" pitchFamily="34" charset="0"/>
              </a:rPr>
              <a:t>DDoS attack</a:t>
            </a:r>
            <a:r>
              <a:rPr lang="sq-AL" b="0" i="0">
                <a:solidFill>
                  <a:srgbClr val="202122"/>
                </a:solidFill>
                <a:latin typeface="Arial" panose="020B0604020202020204" pitchFamily="34" charset="0"/>
              </a:rPr>
              <a:t>), trafiku hyrës që përmbyt viktimën buron nga shumë burime të ndryshme. Kjo në mënyrë efektive e bën të pamundur ndalimin e sulmit thjesht duke bllokuar një burim të vetëm.</a:t>
            </a:r>
          </a:p>
          <a:p>
            <a:pPr algn="l"/>
            <a:r>
              <a:rPr lang="sq-AL" b="0" i="0">
                <a:solidFill>
                  <a:srgbClr val="202122"/>
                </a:solidFill>
                <a:latin typeface="Arial" panose="020B0604020202020204" pitchFamily="34" charset="0"/>
              </a:rPr>
              <a:t>Një sulm DoS apo DDoS është analog me një grup njerëzish që mbingarkojnë derën e hyrjes në një dyqan, duke e bërë të vështirë hyrjen për klientët legjitimë, duke dëmtuar kështu tregtinë.</a:t>
            </a:r>
          </a:p>
          <a:p>
            <a:pPr algn="l"/>
            <a:r>
              <a:rPr lang="sq-AL" b="0" i="0">
                <a:latin typeface="Arial" panose="020B0604020202020204" pitchFamily="34" charset="0"/>
              </a:rPr>
              <a:t>Kriminelët e sulmeve të DoS shpesh synojnë faqet ose shërbimet e strehuara në</a:t>
            </a:r>
            <a:r>
              <a:rPr lang="sq-AL" b="0" i="0">
                <a:solidFill>
                  <a:srgbClr val="202122"/>
                </a:solidFill>
                <a:latin typeface="Arial" panose="020B0604020202020204" pitchFamily="34" charset="0"/>
              </a:rPr>
              <a:t> </a:t>
            </a:r>
            <a:r>
              <a:rPr lang="sq-AL" b="0" i="0" u="none" strike="noStrike">
                <a:solidFill>
                  <a:srgbClr val="0B0080"/>
                </a:solidFill>
                <a:latin typeface="Arial" panose="020B0604020202020204" pitchFamily="34" charset="0"/>
                <a:hlinkClick r:id="rId10" tooltip="Web serverët"/>
              </a:rPr>
              <a:t>web server</a:t>
            </a:r>
            <a:r>
              <a:rPr lang="sq-AL" b="0" i="0">
                <a:solidFill>
                  <a:srgbClr val="202122"/>
                </a:solidFill>
                <a:latin typeface="Arial" panose="020B0604020202020204" pitchFamily="34" charset="0"/>
              </a:rPr>
              <a:t> të profilit të lartë siç janë bankat apo </a:t>
            </a:r>
            <a:r>
              <a:rPr lang="sq-AL" b="0" i="0" u="none" strike="noStrike">
                <a:solidFill>
                  <a:srgbClr val="0B0080"/>
                </a:solidFill>
                <a:latin typeface="Arial" panose="020B0604020202020204" pitchFamily="34" charset="0"/>
                <a:hlinkClick r:id="rId11" tooltip="Kartelë krediti"/>
              </a:rPr>
              <a:t>portat e pagesës me kredit kartela</a:t>
            </a:r>
            <a:r>
              <a:rPr lang="sq-AL" b="0" i="0">
                <a:solidFill>
                  <a:srgbClr val="202122"/>
                </a:solidFill>
                <a:latin typeface="Arial" panose="020B0604020202020204" pitchFamily="34" charset="0"/>
              </a:rPr>
              <a:t>. </a:t>
            </a:r>
            <a:r>
              <a:rPr lang="sq-AL" b="0" i="0" u="none" strike="noStrike">
                <a:solidFill>
                  <a:srgbClr val="0B0080"/>
                </a:solidFill>
                <a:latin typeface="Arial" panose="020B0604020202020204" pitchFamily="34" charset="0"/>
                <a:hlinkClick r:id="rId12" tooltip="Hakmarrja"/>
              </a:rPr>
              <a:t>Hakmarrja</a:t>
            </a:r>
            <a:r>
              <a:rPr lang="sq-AL" b="0" i="0">
                <a:solidFill>
                  <a:srgbClr val="202122"/>
                </a:solidFill>
                <a:latin typeface="Arial" panose="020B0604020202020204" pitchFamily="34" charset="0"/>
              </a:rPr>
              <a:t>, </a:t>
            </a:r>
            <a:r>
              <a:rPr lang="sq-AL" b="0" i="0" u="none" strike="noStrike">
                <a:solidFill>
                  <a:srgbClr val="0B0080"/>
                </a:solidFill>
                <a:latin typeface="Arial" panose="020B0604020202020204" pitchFamily="34" charset="0"/>
                <a:hlinkClick r:id="rId13" tooltip="Shantazhi"/>
              </a:rPr>
              <a:t>shantazhi</a:t>
            </a:r>
            <a:r>
              <a:rPr lang="sq-AL" b="0" i="0" u="none" strike="noStrike" baseline="30000">
                <a:solidFill>
                  <a:srgbClr val="0B0080"/>
                </a:solidFill>
                <a:latin typeface="Arial" panose="020B0604020202020204" pitchFamily="34" charset="0"/>
                <a:hlinkClick r:id="rId14"/>
              </a:rPr>
              <a:t>[2]</a:t>
            </a:r>
            <a:r>
              <a:rPr lang="sq-AL" b="0" i="0" u="none" strike="noStrike" baseline="30000">
                <a:solidFill>
                  <a:srgbClr val="0B0080"/>
                </a:solidFill>
                <a:latin typeface="Arial" panose="020B0604020202020204" pitchFamily="34" charset="0"/>
                <a:hlinkClick r:id="rId15"/>
              </a:rPr>
              <a:t>[3]</a:t>
            </a:r>
            <a:r>
              <a:rPr lang="sq-AL" b="0" i="0" u="none" strike="noStrike" baseline="30000">
                <a:solidFill>
                  <a:srgbClr val="0B0080"/>
                </a:solidFill>
                <a:latin typeface="Arial" panose="020B0604020202020204" pitchFamily="34" charset="0"/>
                <a:hlinkClick r:id="rId16"/>
              </a:rPr>
              <a:t>[4]</a:t>
            </a:r>
            <a:r>
              <a:rPr lang="sq-AL" b="0" i="0">
                <a:solidFill>
                  <a:srgbClr val="202122"/>
                </a:solidFill>
                <a:latin typeface="Arial" panose="020B0604020202020204" pitchFamily="34" charset="0"/>
              </a:rPr>
              <a:t> dhe </a:t>
            </a:r>
            <a:r>
              <a:rPr lang="sq-AL" b="0" i="0" u="none" strike="noStrike">
                <a:solidFill>
                  <a:srgbClr val="0B0080"/>
                </a:solidFill>
                <a:latin typeface="Arial" panose="020B0604020202020204" pitchFamily="34" charset="0"/>
                <a:hlinkClick r:id="rId17" tooltip="Aktivizmi"/>
              </a:rPr>
              <a:t>aktivizmi</a:t>
            </a:r>
            <a:r>
              <a:rPr lang="sq-AL" b="0" i="0" u="none" strike="noStrike" baseline="30000">
                <a:solidFill>
                  <a:srgbClr val="0B0080"/>
                </a:solidFill>
                <a:latin typeface="Arial" panose="020B0604020202020204" pitchFamily="34" charset="0"/>
                <a:hlinkClick r:id="rId18"/>
              </a:rPr>
              <a:t>[5]</a:t>
            </a:r>
            <a:r>
              <a:rPr lang="sq-AL" b="0" i="0">
                <a:solidFill>
                  <a:srgbClr val="202122"/>
                </a:solidFill>
                <a:latin typeface="Arial" panose="020B0604020202020204" pitchFamily="34" charset="0"/>
              </a:rPr>
              <a:t> mund të motivojnë këto sulme.</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60</a:t>
            </a:fld>
            <a:endParaRPr lang="en-US" altLang="en-US" smtClean="0"/>
          </a:p>
        </p:txBody>
      </p:sp>
    </p:spTree>
    <p:extLst>
      <p:ext uri="{BB962C8B-B14F-4D97-AF65-F5344CB8AC3E}">
        <p14:creationId xmlns:p14="http://schemas.microsoft.com/office/powerpoint/2010/main" val="1875845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b="0" i="0">
                <a:solidFill>
                  <a:srgbClr val="585858"/>
                </a:solidFill>
                <a:latin typeface="Arial" panose="020B0604020202020204" pitchFamily="34" charset="0"/>
              </a:rPr>
              <a:t>Botnets janë kuajt e punës së internetit. Ata janë kompjuterë të lidhur që kryejnë një numër detyrash të përsëritura për të mbajtur faqet e internetit. Përdoret më shpesh në lidhje me Internet Relay Chat. Këto lloje të botnet-eve janë tërësisht të ligjshme dhe madje edhe të dobishme për të ruajtur një përvojë të lehtë të përdoruesit në internet.</a:t>
            </a:r>
          </a:p>
          <a:p>
            <a:pPr algn="l"/>
            <a:endParaRPr lang="en-GB" b="0" i="0" dirty="0">
              <a:solidFill>
                <a:srgbClr val="585858"/>
              </a:solidFill>
              <a:effectLst/>
              <a:latin typeface="Arial" panose="020B0604020202020204" pitchFamily="34" charset="0"/>
            </a:endParaRPr>
          </a:p>
          <a:p>
            <a:pPr algn="l"/>
            <a:r>
              <a:rPr lang="sq-AL" b="0" i="0">
                <a:solidFill>
                  <a:srgbClr val="585858"/>
                </a:solidFill>
                <a:latin typeface="Arial" panose="020B0604020202020204" pitchFamily="34" charset="0"/>
              </a:rPr>
              <a:t>Ajo nga e cila duhet të keni kujdes janë botnet e jashtëligjshëm dhe me qëllim të keq. Ajo që ndodh është që botnets të kenë qasje në makinerinë tuaj përmes disa kodimeve me qëllim të keq. Në disa raste, makina juaj hakohet drejtpërdrejt, ndërsa herë të tjera ajo që njihet si një "merimangë" (një program që zvarrit internetin duke kërkuar vrima në siguri për t'u shfrytëzuar) bën hakimin automatikisht</a:t>
            </a:r>
          </a:p>
          <a:p>
            <a:pPr algn="l"/>
            <a:endParaRPr lang="en-GB" b="0" i="0" dirty="0">
              <a:solidFill>
                <a:srgbClr val="585858"/>
              </a:solidFill>
              <a:effectLst/>
              <a:latin typeface="Arial" panose="020B0604020202020204" pitchFamily="34" charset="0"/>
            </a:endParaRPr>
          </a:p>
          <a:p>
            <a:pPr algn="l"/>
            <a:r>
              <a:rPr lang="sq-AL" b="0" i="0">
                <a:solidFill>
                  <a:srgbClr val="585858"/>
                </a:solidFill>
                <a:latin typeface="Arial" panose="020B0604020202020204" pitchFamily="34" charset="0"/>
              </a:rPr>
              <a:t>Më shpesh sesa jo, ajo që botnets po kërkojnë të bëjnë është të shtojnë kompjuterin tuaj në rrjetin e tyre. Kjo zakonisht ndodhë përmes një </a:t>
            </a:r>
            <a:r>
              <a:rPr lang="sq-AL" b="0" i="0" u="none" strike="noStrike">
                <a:solidFill>
                  <a:srgbClr val="0089C6"/>
                </a:solidFill>
                <a:latin typeface="Arial" panose="020B0604020202020204" pitchFamily="34" charset="0"/>
                <a:hlinkClick r:id="rId3"/>
              </a:rPr>
              <a:t>drive-by download</a:t>
            </a:r>
            <a:r>
              <a:rPr lang="sq-AL" b="0" i="0">
                <a:solidFill>
                  <a:srgbClr val="585858"/>
                </a:solidFill>
                <a:latin typeface="Arial" panose="020B0604020202020204" pitchFamily="34" charset="0"/>
              </a:rPr>
              <a:t> apo </a:t>
            </a:r>
            <a:r>
              <a:rPr lang="sq-AL" b="0" i="0" u="none" strike="noStrike">
                <a:solidFill>
                  <a:srgbClr val="0089C6"/>
                </a:solidFill>
                <a:latin typeface="Arial" panose="020B0604020202020204" pitchFamily="34" charset="0"/>
                <a:hlinkClick r:id="rId4"/>
              </a:rPr>
              <a:t>mashtrim në instalimin e një kali Trojan</a:t>
            </a:r>
            <a:r>
              <a:rPr lang="sq-AL" b="0" i="0">
                <a:solidFill>
                  <a:srgbClr val="585858"/>
                </a:solidFill>
                <a:latin typeface="Arial" panose="020B0604020202020204" pitchFamily="34" charset="0"/>
              </a:rPr>
              <a:t> në kompjuterin tuaj. Pasi të shkarkohet softueri, botnet tani do të kontaktojë kompjuterin e tij master dhe do ta njoftojë se gjithçka është gati për të filluar. Tani kompjuteri, telefoni ose tableti juaj është plotësisht nën kontrollin e personit që ka krijuar botnet.</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a:p>
            <a:pPr algn="l"/>
            <a:r>
              <a:rPr lang="sq-AL" b="0" i="0">
                <a:solidFill>
                  <a:srgbClr val="585858"/>
                </a:solidFill>
                <a:latin typeface="Arial" panose="020B0604020202020204" pitchFamily="34" charset="0"/>
              </a:rPr>
              <a:t>Sapo pronari i botnet të kontrollojë kompjuterin tuaj, ata zakonisht përdorin makinën tuaj për të kryer detyra tjera të mbrapshta. Detyrat e zakonshme të ekzekutuara nga botnet përfshijnë:</a:t>
            </a:r>
          </a:p>
          <a:p>
            <a:pPr algn="l">
              <a:buFont typeface="Arial" panose="020B0604020202020204" pitchFamily="34" charset="0"/>
              <a:buChar char="•"/>
            </a:pPr>
            <a:r>
              <a:rPr lang="sq-AL" b="0" i="0">
                <a:solidFill>
                  <a:srgbClr val="585858"/>
                </a:solidFill>
                <a:latin typeface="Arial" panose="020B0604020202020204" pitchFamily="34" charset="0"/>
              </a:rPr>
              <a:t>Përdorimi i fuqisë së makinës tuaj për të ndihmuar në sulmet e shpërndara të mohimit të shërbimit (DDoS) për të mbyllur faqet e internetit.</a:t>
            </a:r>
          </a:p>
          <a:p>
            <a:pPr algn="l">
              <a:buFont typeface="Arial" panose="020B0604020202020204" pitchFamily="34" charset="0"/>
              <a:buChar char="•"/>
            </a:pPr>
            <a:r>
              <a:rPr lang="sq-AL" b="0" i="0">
                <a:solidFill>
                  <a:srgbClr val="585858"/>
                </a:solidFill>
                <a:latin typeface="Arial" panose="020B0604020202020204" pitchFamily="34" charset="0"/>
              </a:rPr>
              <a:t>Dërgimi i emailave spam tek miliona përdorues të internetit.</a:t>
            </a:r>
          </a:p>
          <a:p>
            <a:pPr algn="l">
              <a:buFont typeface="Arial" panose="020B0604020202020204" pitchFamily="34" charset="0"/>
              <a:buChar char="•"/>
            </a:pPr>
            <a:r>
              <a:rPr lang="sq-AL" b="0" i="0">
                <a:solidFill>
                  <a:srgbClr val="585858"/>
                </a:solidFill>
                <a:latin typeface="Arial" panose="020B0604020202020204" pitchFamily="34" charset="0"/>
              </a:rPr>
              <a:t>Gjenerimi i trafikut të rremë të internetit në një faqe në internet të palëve të treta për përfitime financiare.</a:t>
            </a:r>
          </a:p>
          <a:p>
            <a:pPr algn="l">
              <a:buFont typeface="Arial" panose="020B0604020202020204" pitchFamily="34" charset="0"/>
              <a:buChar char="•"/>
            </a:pPr>
            <a:r>
              <a:rPr lang="sq-AL" b="0" i="0">
                <a:solidFill>
                  <a:srgbClr val="585858"/>
                </a:solidFill>
                <a:latin typeface="Arial" panose="020B0604020202020204" pitchFamily="34" charset="0"/>
              </a:rPr>
              <a:t>Zëvendësimi i reklamave të banderolave në shfletuesin tuaj të internetit që ju shënjestrojnë posaçërisht juve.</a:t>
            </a:r>
          </a:p>
          <a:p>
            <a:pPr algn="l">
              <a:buFont typeface="Arial" panose="020B0604020202020204" pitchFamily="34" charset="0"/>
              <a:buChar char="•"/>
            </a:pPr>
            <a:r>
              <a:rPr lang="sq-AL" b="0" i="0">
                <a:solidFill>
                  <a:srgbClr val="585858"/>
                </a:solidFill>
                <a:latin typeface="Arial" panose="020B0604020202020204" pitchFamily="34" charset="0"/>
              </a:rPr>
              <a:t>Reklama pop-up të krijuara për t'ju bërë të paguani për heqjen e botnet përmes një pakete mashtruese anti-spyware.</a:t>
            </a:r>
          </a:p>
          <a:p>
            <a:pPr algn="l"/>
            <a:r>
              <a:rPr lang="sq-AL" b="0" i="0">
                <a:solidFill>
                  <a:srgbClr val="585858"/>
                </a:solidFill>
                <a:latin typeface="Arial" panose="020B0604020202020204" pitchFamily="34" charset="0"/>
              </a:rPr>
              <a:t>Përgjigja e shkurtër është se një botnet rrëmben kompjuterin tuaj për të bërë atë që bëjnë botnet - kryejnë detyra të rëndomta - më shpejt dhe më mirë.</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61</a:t>
            </a:fld>
            <a:endParaRPr lang="en-US" altLang="en-US" smtClean="0"/>
          </a:p>
        </p:txBody>
      </p:sp>
    </p:spTree>
    <p:extLst>
      <p:ext uri="{BB962C8B-B14F-4D97-AF65-F5344CB8AC3E}">
        <p14:creationId xmlns:p14="http://schemas.microsoft.com/office/powerpoint/2010/main" val="28229646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q-AL"/>
              <a:t>Shpjegim grafik se si është vendosur botnet dhe mund të ofrohet si një shërbim për të bërë sulme të shënjestruara në punë</a:t>
            </a:r>
          </a:p>
          <a:p>
            <a:pPr marL="0" indent="0">
              <a:buFont typeface="Arial" panose="020B0604020202020204" pitchFamily="34" charset="0"/>
              <a:buNone/>
            </a:pPr>
            <a:endParaRPr lang="pt-PT"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sq-AL" sz="1200">
                <a:solidFill>
                  <a:schemeClr val="tx1"/>
                </a:solidFill>
                <a:latin typeface="+mn-lt"/>
                <a:ea typeface="MS PGothic" pitchFamily="34" charset="-128"/>
                <a:cs typeface="ＭＳ Ｐゴシック" charset="0"/>
              </a:rPr>
              <a:t>1 Hakuesi krijon një metodë për të futur Malware në një numër pajisjesh - mund të jetë mijëra ose miliona. Përdoruesit kanë pak njohuri për këtë që është i pranishëm - duke sulmuar zakonisht kompjuterët e mbrojtur dobët ose që punojnë me “patches”</a:t>
            </a:r>
          </a:p>
          <a:p>
            <a:pPr marL="0" indent="0">
              <a:buFont typeface="Arial" panose="020B0604020202020204" pitchFamily="34" charset="0"/>
              <a:buNone/>
            </a:pPr>
            <a:endParaRPr lang="pt-PT"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sq-AL" sz="1200">
                <a:solidFill>
                  <a:schemeClr val="tx1"/>
                </a:solidFill>
                <a:latin typeface="+mn-lt"/>
                <a:ea typeface="MS PGothic" pitchFamily="34" charset="-128"/>
                <a:cs typeface="ＭＳ Ｐゴシック" charset="0"/>
              </a:rPr>
              <a:t>2 Sapo Malware të jetë i pranishëm, ata kanë kontroll mbi këto pajisje kompjuterike kur u duhen. Disa pajisje kompjuterike mund të dalin nga linja dhe kështu të bëhen të padobishëm - megjithatë shkalla e funksionimit do të thotë që nëse humbin 25-50%, ata ende kanë mijëra në shërbim</a:t>
            </a:r>
          </a:p>
          <a:p>
            <a:pPr marL="0" indent="0">
              <a:buFont typeface="Arial" panose="020B0604020202020204" pitchFamily="34" charset="0"/>
              <a:buNone/>
            </a:pPr>
            <a:endParaRPr lang="pt-PT"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sq-AL" sz="1200">
                <a:solidFill>
                  <a:schemeClr val="tx1"/>
                </a:solidFill>
                <a:latin typeface="+mn-lt"/>
                <a:ea typeface="MS PGothic" pitchFamily="34" charset="-128"/>
                <a:cs typeface="ＭＳ Ｐゴシック" charset="0"/>
              </a:rPr>
              <a:t>3 Ata i lëshojnë një kërkesë përdoruesit përfundimtar - mund të jetë një bankë, kompani ose një kompani e lojërave të fatit në internet - ku atyre u duhet që sistemet e tyre ose prania në internet të funksionojnë 24/7. Ata kërcënojnë të përdorin Botnet për të hequr burimin ose faqen e internetit - prandaj i ndalojnë ata së tregtuari dhe fituari para. Gjithashtu, bërja e kësaj mund të shkaktojë humbje të besimit tek ata nga klientët e tyre.</a:t>
            </a:r>
          </a:p>
          <a:p>
            <a:pPr marL="0" indent="0">
              <a:buFont typeface="Arial" panose="020B0604020202020204" pitchFamily="34" charset="0"/>
              <a:buNone/>
            </a:pPr>
            <a:endParaRPr lang="pt-PT"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sq-AL" sz="1200">
                <a:solidFill>
                  <a:schemeClr val="tx1"/>
                </a:solidFill>
                <a:latin typeface="+mn-lt"/>
                <a:ea typeface="MS PGothic" pitchFamily="34" charset="-128"/>
                <a:cs typeface="ＭＳ Ｐゴシック" charset="0"/>
              </a:rPr>
              <a:t>4 Nëse ata nuk marrin atë që duan, ata dërgojnë një komandë në kompjuterët zombie për të kryer një veprim - mund të dërgojnë mijëra email spam ose bëjnë kërkesa të vërteta në serverin që e mbingarkojnë atë dhe ai bije nga funksioni</a:t>
            </a:r>
          </a:p>
          <a:p>
            <a:pPr marL="0" indent="0">
              <a:buFont typeface="Arial" panose="020B0604020202020204" pitchFamily="34" charset="0"/>
              <a:buNone/>
            </a:pPr>
            <a:endParaRPr lang="pt-PT" sz="1200" kern="1200" dirty="0">
              <a:solidFill>
                <a:schemeClr val="tx1"/>
              </a:solidFill>
              <a:latin typeface="+mn-lt"/>
              <a:ea typeface="MS PGothic" pitchFamily="34" charset="-128"/>
              <a:cs typeface="ＭＳ Ｐゴシック" charset="0"/>
            </a:endParaRPr>
          </a:p>
          <a:p>
            <a:pPr marL="0" indent="0">
              <a:buFont typeface="Arial" panose="020B0604020202020204" pitchFamily="34" charset="0"/>
              <a:buNone/>
            </a:pPr>
            <a:r>
              <a:rPr lang="sq-AL" sz="1200">
                <a:solidFill>
                  <a:schemeClr val="tx1"/>
                </a:solidFill>
                <a:latin typeface="+mn-lt"/>
                <a:ea typeface="MS PGothic" pitchFamily="34" charset="-128"/>
                <a:cs typeface="ＭＳ Ｐゴシック" charset="0"/>
              </a:rPr>
              <a:t>Ata mund ta kenë bërë tashmë këtë në një moment më pak kritik për të treguar aftësitë e tyre para se të bëjnë kërkesën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62</a:t>
            </a:fld>
            <a:endParaRPr lang="en-US" altLang="en-US" smtClean="0"/>
          </a:p>
        </p:txBody>
      </p:sp>
    </p:spTree>
    <p:extLst>
      <p:ext uri="{BB962C8B-B14F-4D97-AF65-F5344CB8AC3E}">
        <p14:creationId xmlns:p14="http://schemas.microsoft.com/office/powerpoint/2010/main" val="777118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a:t>Një shoqëri informacioni është shoqëri ku krijimi, shpërndarja, përdorimi, integrimi dhe modifikimi i informacionit është aktivitet i rëndësishëm ekonomik, politik dhe kulturor. Nxitësit kryesorë të saj janë teknologjitë digjitale të informacionit dhe komunikimit, të cilat kanë rezultuar në një shpërthim informacioni dhe po ndryshojnë thellësisht të gjitha aspektet e organizimit shoqëror, duke përfshirë ekonominë, arsimin, shëndetësinë, luftën, qeverinë dhe demokracinë. Njerëzit që kanë mjetet për të marrë pjesë në këtë formë të shoqërisë nganjëherë quhen qytetarë digjitalë. Ky është një nga dhjetëra etiketat që janë identifikuar për të sugjeruar se njerëzit po hyjnë në një fazë të re të shoqërisë. (</a:t>
            </a:r>
            <a:r>
              <a:rPr lang="sq-AL" i="1"/>
              <a:t>Hilbert, M. (2015). Teknologjia Digjitale dhe Ndryshimi Social, Beniger, James R. (1986). Revolucioni i Kontrollit: Origjina Teknologjike dhe Ekonomike e Shoqërisë së Informacionit</a:t>
            </a:r>
            <a:r>
              <a:rPr lang="sq-AL"/>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a:t>
            </a:fld>
            <a:endParaRPr lang="en-US" altLang="en-US" smtClean="0"/>
          </a:p>
        </p:txBody>
      </p:sp>
    </p:spTree>
    <p:extLst>
      <p:ext uri="{BB962C8B-B14F-4D97-AF65-F5344CB8AC3E}">
        <p14:creationId xmlns:p14="http://schemas.microsoft.com/office/powerpoint/2010/main" val="3842633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800" b="0" i="0" u="none" strike="noStrike" baseline="0">
                <a:solidFill>
                  <a:srgbClr val="F04B56"/>
                </a:solidFill>
                <a:latin typeface="Roboto-Regular"/>
              </a:rPr>
              <a:t>Ky slajd për të ilustruar shkallën e problemit - 2018 dëshmoi dy sulmet më të mëdha DDoS të hasura deri më tani, duke përdorur një teknikë të panjohur më parë të amplifikimit. </a:t>
            </a:r>
          </a:p>
          <a:p>
            <a:pPr algn="l"/>
            <a:r>
              <a:rPr lang="sq-AL" sz="1800" b="0" i="0" u="none" strike="noStrike" baseline="0">
                <a:solidFill>
                  <a:srgbClr val="F04B56"/>
                </a:solidFill>
                <a:latin typeface="Roboto-Regular"/>
              </a:rPr>
              <a:t>Memcache është aplikacion me burim të hapur që mund të përdoret për të ruajtur pjesë të vogla të të dhënave arbitrare; qëllimi i tij është të ndihmojë faqet e internetit dhe aplikacionet të ngarkojnë më shpejt përmbajtjen. Rrjetet sociale dhe burimet tjera në internet e përdorin atë - GitHub është komuniteti më i madh i zhvilluesve në internet.</a:t>
            </a:r>
          </a:p>
          <a:p>
            <a:pPr algn="l"/>
            <a:r>
              <a:rPr lang="sq-AL" sz="1800" b="0" i="0" u="none" strike="noStrike" baseline="0">
                <a:solidFill>
                  <a:srgbClr val="F04B56"/>
                </a:solidFill>
                <a:latin typeface="Roboto-Regular"/>
              </a:rPr>
              <a:t>Facebook (rrjeti më i madh social në botë merr 500+ Terrabajt në ditë (2017) - rreth 21 TB/orë - rreth 0.35TB/minutë)</a:t>
            </a:r>
          </a:p>
          <a:p>
            <a:pPr algn="l"/>
            <a:endParaRPr lang="en-GB" sz="1800" b="0" i="0" u="none" strike="noStrike" baseline="0" dirty="0">
              <a:solidFill>
                <a:srgbClr val="F04B56"/>
              </a:solidFill>
              <a:latin typeface="Roboto-Regular"/>
            </a:endParaRPr>
          </a:p>
          <a:p>
            <a:pPr algn="l"/>
            <a:endParaRPr lang="en-GB" sz="1800" b="0" i="0" u="none" strike="noStrike" baseline="0" dirty="0">
              <a:solidFill>
                <a:srgbClr val="F04B56"/>
              </a:solidFill>
              <a:latin typeface="Roboto-Regular"/>
            </a:endParaRPr>
          </a:p>
          <a:p>
            <a:pPr algn="l"/>
            <a:r>
              <a:rPr lang="sq-AL" sz="1800" b="0" i="0" u="none" strike="noStrike" baseline="0">
                <a:solidFill>
                  <a:srgbClr val="F04B56"/>
                </a:solidFill>
                <a:latin typeface="Roboto-Regular"/>
              </a:rPr>
              <a:t>Këto sulme DDoS kanë pasoja serioze pasi ato paralizojnë organizatat, përfshirë pjesë të infrastrukturës kritike siç janë bankat, si dhe i detyrojnë vazhdimisht të rrisin aftësinë e tyre zbutëse për të siguruar vazhdimësinë e biznesit. Ofruesit tjerë të përmbajtjes zakonisht e përdorin atë.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63</a:t>
            </a:fld>
            <a:endParaRPr lang="en-US" altLang="en-US" smtClean="0"/>
          </a:p>
        </p:txBody>
      </p:sp>
    </p:spTree>
    <p:extLst>
      <p:ext uri="{BB962C8B-B14F-4D97-AF65-F5344CB8AC3E}">
        <p14:creationId xmlns:p14="http://schemas.microsoft.com/office/powerpoint/2010/main" val="19833467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2800" b="0" i="0">
                <a:solidFill>
                  <a:srgbClr val="000000"/>
                </a:solidFill>
                <a:latin typeface="HelveticaNeueETW01-55Rg"/>
              </a:rPr>
              <a:t>Infrastruktura Kombëtare janë ato lehtësira, sisteme, faqe, informacione, njerëz, rrjete dhe procese, të nevojshme për funksionimin e një vendi dhe nga të cilat varet jeta e përditshme.  Ajo gjithashtu përfshin disa funksione, faqe dhe organizata që nuk janë kritike për mirëmbajtjen e shërbimeve thelbësore, por që kanë nevojë për mbrojtje për shkak të rrezikut të mundshëm për publikun (pikat bërthamore civile dhe kimike për shembull).</a:t>
            </a:r>
          </a:p>
          <a:p>
            <a:pPr algn="l"/>
            <a:endParaRPr lang="en-GB" sz="1800" b="0" i="0" u="none" strike="noStrike" baseline="0" dirty="0">
              <a:solidFill>
                <a:srgbClr val="3D3D5F"/>
              </a:solidFill>
              <a:latin typeface="Roboto-Light"/>
            </a:endParaRPr>
          </a:p>
          <a:p>
            <a:pPr algn="l"/>
            <a:r>
              <a:rPr lang="sq-AL" sz="1800" b="0" i="0" u="none" strike="noStrike" baseline="0">
                <a:solidFill>
                  <a:srgbClr val="3D3D5F"/>
                </a:solidFill>
                <a:latin typeface="Roboto-Light"/>
              </a:rPr>
              <a:t>Në mënyrë të parashikueshme, ekziston një mbivendosje ndërmjet këtyre sulmeve dhe disa prej mjeteve të sulmit më herët në këtë kapitull, d.m.th. këto sulme mund të kenë përfshirë</a:t>
            </a:r>
          </a:p>
          <a:p>
            <a:pPr algn="l"/>
            <a:r>
              <a:rPr lang="sq-AL" sz="1800" b="0" i="0" u="none" strike="noStrike" baseline="0">
                <a:solidFill>
                  <a:srgbClr val="3D3D5F"/>
                </a:solidFill>
                <a:latin typeface="Roboto-Light"/>
              </a:rPr>
              <a:t>DDoS ose cryptoware, por këto raste përqendrohen në sulme ku motivi kryesor ishte të sulmonte vetë infrastrukturën.</a:t>
            </a:r>
          </a:p>
          <a:p>
            <a:pPr algn="l"/>
            <a:endParaRPr lang="en-GB" sz="1800" b="0" i="0" u="none" strike="noStrike" kern="1200" baseline="0" dirty="0">
              <a:solidFill>
                <a:srgbClr val="3D3D5F"/>
              </a:solidFill>
              <a:latin typeface="Roboto-Light"/>
              <a:ea typeface="MS PGothic" pitchFamily="34" charset="-128"/>
              <a:cs typeface="ＭＳ Ｐゴシック" charset="0"/>
            </a:endParaRPr>
          </a:p>
          <a:p>
            <a:pPr algn="l"/>
            <a:r>
              <a:rPr lang="sq-AL" sz="1800" b="0" i="0" u="none" strike="noStrike" baseline="0">
                <a:solidFill>
                  <a:srgbClr val="3D3D5F"/>
                </a:solidFill>
                <a:latin typeface="Roboto-Light"/>
              </a:rPr>
              <a:t>Sulmet ndaj këtyre infrastrukturave nga kriminelë të motivuar financiarisht nuk kanë gjasa, pasi sulme të tilla tërheqin vëmendjen e autoriteteve të shumta dhe si të tilla paraqesin rrezik joproporcional. </a:t>
            </a:r>
          </a:p>
          <a:p>
            <a:pPr algn="l"/>
            <a:r>
              <a:rPr lang="sq-AL" sz="1800" b="0" i="0" u="none" strike="noStrike" baseline="0">
                <a:solidFill>
                  <a:srgbClr val="3D3D5F"/>
                </a:solidFill>
                <a:latin typeface="Roboto-Light"/>
              </a:rPr>
              <a:t>Kryerësit më të mundshëm përfshijnë shtetet kombëtare si dhe copëza skripte. </a:t>
            </a:r>
          </a:p>
          <a:p>
            <a:pPr algn="l"/>
            <a:r>
              <a:rPr lang="sq-AL" sz="1800" b="0" i="0" u="none" strike="noStrike" baseline="0">
                <a:solidFill>
                  <a:srgbClr val="3D3D5F"/>
                </a:solidFill>
                <a:latin typeface="Roboto-Light"/>
              </a:rPr>
              <a:t>Mundësia e përdorimit të krimit si</a:t>
            </a:r>
          </a:p>
          <a:p>
            <a:pPr algn="l"/>
            <a:r>
              <a:rPr lang="sq-AL" sz="1800" b="0" i="0" u="none" strike="noStrike" baseline="0">
                <a:solidFill>
                  <a:srgbClr val="3D3D5F"/>
                </a:solidFill>
                <a:latin typeface="Roboto-Light"/>
              </a:rPr>
              <a:t>shërbim lejon sulmuesit e tillë të kryejnë sulme potencialisht shkatërruese.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64</a:t>
            </a:fld>
            <a:endParaRPr lang="en-US" altLang="en-US" smtClean="0"/>
          </a:p>
        </p:txBody>
      </p:sp>
    </p:spTree>
    <p:extLst>
      <p:ext uri="{BB962C8B-B14F-4D97-AF65-F5344CB8AC3E}">
        <p14:creationId xmlns:p14="http://schemas.microsoft.com/office/powerpoint/2010/main" val="15119781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800" b="0" i="0" u="none" strike="noStrike" baseline="0">
                <a:solidFill>
                  <a:srgbClr val="3D3D5F"/>
                </a:solidFill>
                <a:latin typeface="Roboto-Light"/>
                <a:ea typeface="MS PGothic" pitchFamily="34" charset="-128"/>
                <a:cs typeface="ＭＳ Ｐゴシック" charset="0"/>
              </a:rPr>
              <a:t>Ballafaqimi me këto mund të nënkuptojë se prova është konsiderata e fundit - mbrojtja dhe zbutja do të ndodhin së pari për të ndaluar çështjen</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65</a:t>
            </a:fld>
            <a:endParaRPr lang="en-US" altLang="en-US" smtClean="0"/>
          </a:p>
        </p:txBody>
      </p:sp>
    </p:spTree>
    <p:extLst>
      <p:ext uri="{BB962C8B-B14F-4D97-AF65-F5344CB8AC3E}">
        <p14:creationId xmlns:p14="http://schemas.microsoft.com/office/powerpoint/2010/main" val="18082263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800" b="0" i="0" u="none" strike="noStrike" baseline="0">
                <a:solidFill>
                  <a:srgbClr val="3D3D5F"/>
                </a:solidFill>
                <a:latin typeface="Roboto-Light"/>
                <a:ea typeface="MS PGothic" pitchFamily="34" charset="-128"/>
                <a:cs typeface="ＭＳ Ｐゴシック" charset="0"/>
              </a:rPr>
              <a:t>Ballafaqimi me këto mund të nënkuptojë se prova është konsiderata e fundit - mbrojtja dhe zbutja do të ndodhin së pari për të ndaluar çështjen</a:t>
            </a:r>
          </a:p>
          <a:p>
            <a:pPr algn="l"/>
            <a:endParaRPr lang="en-GB" sz="1800" b="0" i="0" u="none" strike="noStrike" kern="1200" baseline="0" dirty="0">
              <a:solidFill>
                <a:srgbClr val="3D3D5F"/>
              </a:solidFill>
              <a:latin typeface="Roboto-Light"/>
              <a:ea typeface="MS PGothic" pitchFamily="34" charset="-128"/>
              <a:cs typeface="ＭＳ Ｐゴシック" charset="0"/>
            </a:endParaRPr>
          </a:p>
          <a:p>
            <a:pPr algn="l"/>
            <a:r>
              <a:rPr lang="sq-AL" sz="1800" b="0" i="0" u="none" strike="noStrike" baseline="0">
                <a:solidFill>
                  <a:srgbClr val="3D3D5F"/>
                </a:solidFill>
                <a:latin typeface="Roboto-Light"/>
                <a:ea typeface="MS PGothic" pitchFamily="34" charset="-128"/>
                <a:cs typeface="ＭＳ Ｐゴシック" charset="0"/>
              </a:rPr>
              <a:t>Shembulli në slajd në të majtë është një sulm ransomware - i cili potencialisht është krijuar jo për të bërë para por për të gjymtuar biznesin - duke bllokuar fajlat e tyre dhe duke hequr çelësin</a:t>
            </a:r>
          </a:p>
          <a:p>
            <a:pPr algn="l"/>
            <a:endParaRPr lang="en-GB" sz="1800" b="0" i="0" u="none" strike="noStrike" kern="1200" baseline="0" dirty="0">
              <a:solidFill>
                <a:srgbClr val="3D3D5F"/>
              </a:solidFill>
              <a:latin typeface="Roboto-Light"/>
              <a:ea typeface="MS PGothic" pitchFamily="34" charset="-128"/>
              <a:cs typeface="ＭＳ Ｐゴシック" charset="0"/>
            </a:endParaRPr>
          </a:p>
          <a:p>
            <a:pPr algn="l"/>
            <a:r>
              <a:rPr lang="sq-AL" sz="2800" b="0" i="0">
                <a:solidFill>
                  <a:srgbClr val="778596"/>
                </a:solidFill>
                <a:latin typeface="Proxima Nova"/>
                <a:ea typeface="MS PGothic" pitchFamily="34" charset="-128"/>
              </a:rPr>
              <a:t>Shembulli në të djathtë - Stuxnet është një nga sulmet më të përparuara të malware në histori.</a:t>
            </a:r>
            <a:r>
              <a:rPr lang="sq-AL" sz="1800" b="0" i="0" u="none" strike="noStrike" baseline="0">
                <a:solidFill>
                  <a:srgbClr val="3D3D5F"/>
                </a:solidFill>
                <a:latin typeface="Roboto-Light"/>
                <a:ea typeface="MS PGothic" pitchFamily="34" charset="-128"/>
              </a:rPr>
              <a:t> </a:t>
            </a:r>
            <a:r>
              <a:rPr lang="sq-AL" sz="2800" b="0" i="0">
                <a:solidFill>
                  <a:srgbClr val="0E0618"/>
                </a:solidFill>
                <a:latin typeface="Proxima Nova"/>
                <a:ea typeface="MS PGothic" pitchFamily="34" charset="-128"/>
              </a:rPr>
              <a:t>Stuxnet është një krimb kompjuteri i krijuar për të prishur funksionimin e kontrollorëve logjikë të programueshëm</a:t>
            </a:r>
            <a:r>
              <a:rPr lang="sq-AL" sz="2800" b="0" i="0" u="none">
                <a:solidFill>
                  <a:srgbClr val="0E0618"/>
                </a:solidFill>
                <a:latin typeface="Proxima Nova"/>
                <a:ea typeface="MS PGothic" pitchFamily="34" charset="-128"/>
              </a:rPr>
              <a:t> (PLC). </a:t>
            </a:r>
            <a:r>
              <a:rPr lang="sq-AL" sz="2800" b="0" i="0">
                <a:solidFill>
                  <a:srgbClr val="0E0618"/>
                </a:solidFill>
                <a:latin typeface="Proxima Nova"/>
                <a:ea typeface="MS PGothic" pitchFamily="34" charset="-128"/>
              </a:rPr>
              <a:t>Ai u zbulua për herë të parë në vitin 2010, dhe besohet se krijimi i tij është gjerësisht</a:t>
            </a:r>
            <a:r>
              <a:rPr lang="sq-AL" sz="2800" b="0" i="0" u="none">
                <a:solidFill>
                  <a:srgbClr val="0E0618"/>
                </a:solidFill>
                <a:latin typeface="Proxima Nova"/>
                <a:ea typeface="MS PGothic" pitchFamily="34" charset="-128"/>
              </a:rPr>
              <a:t> </a:t>
            </a:r>
            <a:r>
              <a:rPr lang="sq-AL" sz="2800" b="0" i="0" u="none">
                <a:solidFill>
                  <a:srgbClr val="0E0618"/>
                </a:solidFill>
                <a:latin typeface="Proxima Nova"/>
                <a:ea typeface="MS PGothic" pitchFamily="34" charset="-128"/>
                <a:hlinkClick r:id="rId3">
                  <a:extLst>
                    <a:ext uri="{A12FA001-AC4F-418D-AE19-62706E023703}">
                      <ahyp:hlinkClr xmlns:ahyp="http://schemas.microsoft.com/office/drawing/2018/hyperlinkcolor" xmlns="" val="tx"/>
                    </a:ext>
                  </a:extLst>
                </a:hlinkClick>
              </a:rPr>
              <a:t>një përpjekje e përbashkët ndërmjet SHBA-ve dhe Izraelit</a:t>
            </a:r>
            <a:r>
              <a:rPr lang="sq-AL" sz="2800" b="0" i="0" u="none">
                <a:solidFill>
                  <a:srgbClr val="0E0618"/>
                </a:solidFill>
                <a:latin typeface="Proxima Nova"/>
                <a:ea typeface="MS PGothic" pitchFamily="34" charset="-128"/>
              </a:rPr>
              <a:t> edhe pse asnjëri vend nuk e pranon këtë</a:t>
            </a:r>
            <a:r>
              <a:rPr lang="sq-AL" sz="2800" b="0" i="0">
                <a:solidFill>
                  <a:srgbClr val="0E0618"/>
                </a:solidFill>
                <a:latin typeface="Proxima Nova"/>
                <a:ea typeface="MS PGothic" pitchFamily="34" charset="-128"/>
              </a:rPr>
              <a:t>. Pjesa tjetër është në slajd.</a:t>
            </a:r>
          </a:p>
          <a:p>
            <a:pPr algn="l"/>
            <a:endParaRPr lang="en-GB" sz="2800" b="0" i="0" kern="1200" dirty="0">
              <a:solidFill>
                <a:srgbClr val="0E0618"/>
              </a:solidFill>
              <a:effectLst/>
              <a:latin typeface="Proxima Nova"/>
              <a:ea typeface="MS PGothic" pitchFamily="34" charset="-128"/>
              <a:cs typeface="ＭＳ Ｐゴシック" charset="0"/>
            </a:endParaRPr>
          </a:p>
          <a:p>
            <a:pPr algn="l"/>
            <a:r>
              <a:rPr lang="sq-AL" sz="1800" b="0" i="0" u="none" strike="noStrike" baseline="0">
                <a:solidFill>
                  <a:srgbClr val="3D3D5F"/>
                </a:solidFill>
                <a:latin typeface="Roboto-Light"/>
                <a:ea typeface="MS PGothic" pitchFamily="34" charset="-128"/>
                <a:cs typeface="ＭＳ Ｐゴシック" charset="0"/>
              </a:rPr>
              <a:t>Mundësitë për shtetet kombëtare për të sulmuar kombet e tjera mbetet shumë e mundshme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66</a:t>
            </a:fld>
            <a:endParaRPr lang="en-US" altLang="en-US" smtClean="0"/>
          </a:p>
        </p:txBody>
      </p:sp>
    </p:spTree>
    <p:extLst>
      <p:ext uri="{BB962C8B-B14F-4D97-AF65-F5344CB8AC3E}">
        <p14:creationId xmlns:p14="http://schemas.microsoft.com/office/powerpoint/2010/main" val="6131649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67</a:t>
            </a:fld>
            <a:endParaRPr lang="en-US" altLang="en-US" smtClean="0"/>
          </a:p>
        </p:txBody>
      </p:sp>
    </p:spTree>
    <p:extLst>
      <p:ext uri="{BB962C8B-B14F-4D97-AF65-F5344CB8AC3E}">
        <p14:creationId xmlns:p14="http://schemas.microsoft.com/office/powerpoint/2010/main" val="579207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Përdorimi i një topi kristali!</a:t>
            </a: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a:solidFill>
                  <a:schemeClr val="tx1"/>
                </a:solidFill>
                <a:latin typeface="+mn-lt"/>
                <a:ea typeface="MS PGothic" pitchFamily="34" charset="-128"/>
                <a:cs typeface="ＭＳ Ｐゴシック" charset="0"/>
              </a:rPr>
              <a:t>Bazuar në IOCTA 2019</a:t>
            </a:r>
          </a:p>
          <a:p>
            <a:pPr algn="l"/>
            <a:endParaRPr lang="en-US" sz="1200" kern="1200" dirty="0">
              <a:solidFill>
                <a:schemeClr val="tx1"/>
              </a:solidFill>
              <a:latin typeface="+mn-lt"/>
              <a:ea typeface="MS PGothic"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sq-AL" sz="1200" b="0" i="0" u="none" strike="noStrike" baseline="0">
                <a:solidFill>
                  <a:srgbClr val="3D3D5F"/>
                </a:solidFill>
                <a:latin typeface="Roboto-Light"/>
              </a:rPr>
              <a:t>Shumica e sulmeve mbështeten në mënyrat ekzistuese të veprimit dhe përfitojnë nga dobësitë e njohura. Shpesh, sulmet ekzistuese do të përhapen tek viktimat e pashfrytëzuara më parë, të tilla si ransomware që synojnë qendrat e të dhënave ose serverat rezervë dhe mjetet ekzistuese të sulmit do të vazhdojnë të evoluojnë, të tilla si Trojan bankarë që përfshijnë rregullisht funksionalitetin e krimbave vetë-përhapës 9</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68</a:t>
            </a:fld>
            <a:endParaRPr lang="en-US" altLang="en-US" smtClean="0"/>
          </a:p>
        </p:txBody>
      </p:sp>
    </p:spTree>
    <p:extLst>
      <p:ext uri="{BB962C8B-B14F-4D97-AF65-F5344CB8AC3E}">
        <p14:creationId xmlns:p14="http://schemas.microsoft.com/office/powerpoint/2010/main" val="12853276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Përdorimi i një topi kristali!</a:t>
            </a:r>
          </a:p>
          <a:p>
            <a:pPr algn="l"/>
            <a:r>
              <a:rPr lang="sq-AL" sz="1200">
                <a:solidFill>
                  <a:schemeClr val="tx1"/>
                </a:solidFill>
                <a:latin typeface="+mn-lt"/>
                <a:ea typeface="MS PGothic" pitchFamily="34" charset="-128"/>
                <a:cs typeface="ＭＳ Ｐゴシック" charset="0"/>
              </a:rPr>
              <a:t>Bazuar në IOCTA 2019</a:t>
            </a:r>
          </a:p>
          <a:p>
            <a:pPr algn="l"/>
            <a:endParaRPr lang="en-US" sz="1200" kern="1200" dirty="0">
              <a:solidFill>
                <a:schemeClr val="tx1"/>
              </a:solidFill>
              <a:latin typeface="+mn-lt"/>
              <a:ea typeface="MS PGothic" pitchFamily="34" charset="-128"/>
              <a:cs typeface="ＭＳ Ｐゴシック" charset="0"/>
            </a:endParaRPr>
          </a:p>
          <a:p>
            <a:pPr algn="l"/>
            <a:r>
              <a:rPr lang="sq-AL" sz="1800" b="0" i="0" u="none" strike="noStrike" baseline="0">
                <a:solidFill>
                  <a:srgbClr val="3D3D5F"/>
                </a:solidFill>
                <a:latin typeface="Roboto-Light"/>
                <a:ea typeface="MS PGothic" pitchFamily="34" charset="-128"/>
              </a:rPr>
              <a:t>Paratë Fiat janë një monedhë e lëshuar nga qeveria që nuk mbështetet nga një mall siç është ari. Paratë Fiat u japin bankave qendrore kontroll më të madh mbi ekonominë sepse ato mund të kontrollojnë sa para shtypen. Shumica e kartëmonedhave moderne të letrës janë monedha fiat</a:t>
            </a:r>
          </a:p>
          <a:p>
            <a:pPr algn="l"/>
            <a:endParaRPr lang="en-US" sz="1800" b="0" i="0" u="none" strike="noStrike" kern="1200" baseline="0" dirty="0">
              <a:solidFill>
                <a:srgbClr val="3D3D5F"/>
              </a:solidFill>
              <a:latin typeface="Roboto-Light"/>
              <a:ea typeface="MS PGothic" pitchFamily="34" charset="-128"/>
              <a:cs typeface="ＭＳ Ｐゴシック" charset="0"/>
            </a:endParaRPr>
          </a:p>
          <a:p>
            <a:pPr algn="l"/>
            <a:r>
              <a:rPr lang="sq-AL" sz="1800" b="0" i="0" u="none" strike="noStrike" baseline="0">
                <a:solidFill>
                  <a:srgbClr val="3D3D5F"/>
                </a:solidFill>
                <a:latin typeface="Roboto-Light"/>
              </a:rPr>
              <a:t>Në fillim të vitit 2019, Korporata e Internetit për Emrat dhe Numrat e Caktuar (ICANN) lëshoi një paralajmërim mbi një rrezik të vazhdueshëm dhe të rëndësishëm për pjesët kryesore të infrastrukturës së Sistemit të Emrave të Domenit (DNS)’. Paralajmërimi ka të bëjë me sulme me potencial për të parë të dhëna në tranzit, ridrejtuar trafikun ose lejuar</a:t>
            </a:r>
          </a:p>
          <a:p>
            <a:pPr algn="l"/>
            <a:r>
              <a:rPr lang="sq-AL" sz="1800" b="0" i="0" u="none" strike="noStrike" baseline="0">
                <a:solidFill>
                  <a:srgbClr val="3D3D5F"/>
                </a:solidFill>
                <a:latin typeface="Roboto-Light"/>
              </a:rPr>
              <a:t>sulmuesit për të ‘mashtruar’ faqet specifike të internetit. Është e mundshme që ose do të dalin në dritë sulme të mëtejshme ekzistuese, të vazhdueshme mbi infrastrukturën DNS, ose të ndodhë një incident i ri.</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69</a:t>
            </a:fld>
            <a:endParaRPr lang="en-US" altLang="en-US" smtClean="0"/>
          </a:p>
        </p:txBody>
      </p:sp>
    </p:spTree>
    <p:extLst>
      <p:ext uri="{BB962C8B-B14F-4D97-AF65-F5344CB8AC3E}">
        <p14:creationId xmlns:p14="http://schemas.microsoft.com/office/powerpoint/2010/main" val="29394288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Shumë prej çështjeve të dëgjuara nga gjyqtarët dhe të trajtuara nga prokurorët do të kenë të bëjnë me shfrytëzimin dhe abuzimin seksual të fëmijëve.</a:t>
            </a:r>
          </a:p>
          <a:p>
            <a:endParaRPr lang="en-GB" dirty="0"/>
          </a:p>
          <a:p>
            <a:r>
              <a:rPr lang="sq-AL"/>
              <a:t>Kjo pjesë do të fokusohet në atë se çfarë po ndodh dhe tendencat që ka të ngjarë të shohim në vitet e ardhshme.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70</a:t>
            </a:fld>
            <a:endParaRPr lang="en-US" altLang="en-US" smtClean="0"/>
          </a:p>
        </p:txBody>
      </p:sp>
    </p:spTree>
    <p:extLst>
      <p:ext uri="{BB962C8B-B14F-4D97-AF65-F5344CB8AC3E}">
        <p14:creationId xmlns:p14="http://schemas.microsoft.com/office/powerpoint/2010/main" val="10580938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kern="1200" baseline="0" dirty="0">
              <a:solidFill>
                <a:srgbClr val="3D3D5F"/>
              </a:solidFill>
              <a:latin typeface="Roboto-Ligh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71</a:t>
            </a:fld>
            <a:endParaRPr lang="en-US" altLang="en-US" smtClean="0"/>
          </a:p>
        </p:txBody>
      </p:sp>
    </p:spTree>
    <p:extLst>
      <p:ext uri="{BB962C8B-B14F-4D97-AF65-F5344CB8AC3E}">
        <p14:creationId xmlns:p14="http://schemas.microsoft.com/office/powerpoint/2010/main" val="10973160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72</a:t>
            </a:fld>
            <a:endParaRPr lang="en-US" altLang="en-US" smtClean="0"/>
          </a:p>
        </p:txBody>
      </p:sp>
    </p:spTree>
    <p:extLst>
      <p:ext uri="{BB962C8B-B14F-4D97-AF65-F5344CB8AC3E}">
        <p14:creationId xmlns:p14="http://schemas.microsoft.com/office/powerpoint/2010/main" val="400575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a:t>
            </a:fld>
            <a:endParaRPr lang="en-US" altLang="en-US" smtClean="0"/>
          </a:p>
        </p:txBody>
      </p:sp>
    </p:spTree>
    <p:extLst>
      <p:ext uri="{BB962C8B-B14F-4D97-AF65-F5344CB8AC3E}">
        <p14:creationId xmlns:p14="http://schemas.microsoft.com/office/powerpoint/2010/main" val="5860947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1" u="none" strike="noStrike" baseline="0">
                <a:solidFill>
                  <a:srgbClr val="FFFFFF"/>
                </a:solidFill>
                <a:latin typeface="Roboto-Light"/>
              </a:rPr>
              <a:t>Modus operandi</a:t>
            </a:r>
            <a:r>
              <a:rPr lang="sq-AL" sz="1800" b="0" i="0" u="none" strike="noStrike" baseline="0">
                <a:solidFill>
                  <a:srgbClr val="FFFFFF"/>
                </a:solidFill>
                <a:latin typeface="Roboto-Light"/>
              </a:rPr>
              <a:t> për këtë veprimtari kriminale mbetet kryesisht i pandryshuar. Kundërvajtësit në përgjithësi përdorin rrjetin e hapur, pasi është shumë më lehtë të arrihet</a:t>
            </a:r>
          </a:p>
          <a:p>
            <a:pPr algn="l"/>
            <a:r>
              <a:rPr lang="sq-AL" sz="1800" b="0" i="0" u="none" strike="noStrike" baseline="0">
                <a:solidFill>
                  <a:srgbClr val="FFFFFF"/>
                </a:solidFill>
                <a:latin typeface="Roboto-Light"/>
              </a:rPr>
              <a:t>kontakti me fëmijët sesa në rrjetin e errët. Ata bien në kontakt me viktimat e mundshme përmes një larmie shërbimesh të mediave sociale, duke krijuar</a:t>
            </a:r>
          </a:p>
          <a:p>
            <a:pPr algn="l"/>
            <a:r>
              <a:rPr lang="sq-AL" sz="1800" b="0" i="0" u="none" strike="noStrike" baseline="0">
                <a:solidFill>
                  <a:srgbClr val="FFFFFF"/>
                </a:solidFill>
                <a:latin typeface="Roboto-Light"/>
              </a:rPr>
              <a:t>profile të rrejshme dhe shpesh shtiren të jenë në të njëjtën moshë. Kjo mund të ndodhë në shumë platforma të ndryshme, duke filluar nga Facebook dhe Instagram deri në mjediset e lojërave në internet. Të miturit gjithashtu ndonjëherë kontaktohen në platforma me video të drejtpërdrejta. Pasi të krijohet besimi, komunikimi zhvendoset shpejt te aplikacionet e koduara të mesazheve në internet, të tilla si WhatsApp ose Viber. Ndërsa materiali i qartë fillimisht ndahet vullnetarisht, shkelësit e përdorin më pas këtë material për shtrëngim dhe zhvatje të mëtejshme për CSEM të re. Në disa raste, të dyshuarit ngacmojnë viktimat e tyre në mënyrë që ata të mos paraqesin ankesë kundër tyre.</a:t>
            </a:r>
          </a:p>
          <a:p>
            <a:pPr algn="l"/>
            <a:endParaRPr lang="en-US" sz="1800" b="0" i="0" u="none" strike="noStrike" baseline="0" dirty="0">
              <a:solidFill>
                <a:srgbClr val="FFFFFF"/>
              </a:solidFill>
              <a:latin typeface="Roboto-Light"/>
            </a:endParaRPr>
          </a:p>
          <a:p>
            <a:pPr algn="l"/>
            <a:r>
              <a:rPr lang="sq-AL" sz="1800" b="0" i="0" u="none" strike="noStrike" baseline="0">
                <a:solidFill>
                  <a:srgbClr val="FFFFFF"/>
                </a:solidFill>
                <a:latin typeface="Roboto-Light"/>
              </a:rPr>
              <a:t>Viktimat janë kryesisht adoleshentë të rinj, si vajza edhe djem. Disa shkelës të ligjit në veçanti synojnë profilet me shumë miq, pasi ata besojnë se kjo do të thotë</a:t>
            </a:r>
          </a:p>
          <a:p>
            <a:pPr algn="l"/>
            <a:r>
              <a:rPr lang="sq-AL" sz="1800" b="0" i="0" u="none" strike="noStrike" baseline="0">
                <a:solidFill>
                  <a:srgbClr val="FFFFFF"/>
                </a:solidFill>
                <a:latin typeface="Roboto-Light"/>
              </a:rPr>
              <a:t>shans më i madh për krijimin e kontaktit me sukses.</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73</a:t>
            </a:fld>
            <a:endParaRPr lang="en-US" altLang="en-US" smtClean="0"/>
          </a:p>
        </p:txBody>
      </p:sp>
    </p:spTree>
    <p:extLst>
      <p:ext uri="{BB962C8B-B14F-4D97-AF65-F5344CB8AC3E}">
        <p14:creationId xmlns:p14="http://schemas.microsoft.com/office/powerpoint/2010/main" val="2584557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C0A98D"/>
                </a:solidFill>
                <a:latin typeface="Roboto-Medium"/>
              </a:rPr>
              <a:t>Në mars 2019, një gjykatë gjermane dënoi katër burra me dënime nga 4 deri në 10 vjet burg për drejtimin e platformës në internet të CSE ‘Elysium’ në Darknet. Ata kishin ngritur, administruar dhe moderuar atë që ishte një nga forumet më të mëdha të këtij lloji, me më shumë se 11 000 përdorues të regjistruar nga e gjithë bota. Njëri nga burrat u dënua gjithashtu për abuzimin seksual të dy fëmijëve të vegjël. Askush nga burrat e përfshirë nuk njihnin njëri tjetrin personalisht. Forumi kishte një gamë të gjerë të kategorive të ndryshme të CSEM-së, përfshirë dhunën serioze dhe fëmijët shumë të vegjël.</a:t>
            </a:r>
          </a:p>
          <a:p>
            <a:pPr algn="l"/>
            <a:endParaRPr lang="en-GB" sz="1800" b="0" i="0" u="none" strike="noStrike" kern="1200" baseline="0" dirty="0">
              <a:solidFill>
                <a:srgbClr val="C0A98D"/>
              </a:solidFill>
              <a:latin typeface="Roboto-Medium"/>
              <a:ea typeface="MS PGothic" pitchFamily="34" charset="-128"/>
              <a:cs typeface="ＭＳ Ｐゴシック" charset="0"/>
            </a:endParaRPr>
          </a:p>
          <a:p>
            <a:pPr algn="l"/>
            <a:r>
              <a:rPr lang="sq-AL" sz="1800" b="0" i="0" u="none" strike="noStrike" baseline="0">
                <a:solidFill>
                  <a:srgbClr val="C0A98D"/>
                </a:solidFill>
                <a:latin typeface="Roboto-Medium"/>
              </a:rPr>
              <a:t>Një burrë në Suedi u dënua me 10 vjet burgim për detyrimin e fëmijëve, të gjithë nën moshën 15 vjeç, nga Amerika e Veriut dhe Mbretëria e Bashkuar për të kryer veprime seksuale para një aparati fotografik ose kamerës në internet. Përkundër faktit se ai nuk ishte i pranishëm fizikisht në vendet e krimit,</a:t>
            </a:r>
          </a:p>
          <a:p>
            <a:pPr algn="l"/>
            <a:r>
              <a:rPr lang="sq-AL" sz="1800" b="0" i="0" u="none" strike="noStrike" baseline="0">
                <a:solidFill>
                  <a:srgbClr val="C0A98D"/>
                </a:solidFill>
                <a:latin typeface="Roboto-Medium"/>
              </a:rPr>
              <a:t>gjykata megjithatë e dënoi atë si një shkelës praktik mbi bazën e konceptit të ‘përdhunimit virtual’. Ishte hera e parë që një autor i veprimtarisë CSE në internet ishte dënuar si abuzues praktikues.</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74</a:t>
            </a:fld>
            <a:endParaRPr lang="en-US" altLang="en-US" smtClean="0"/>
          </a:p>
        </p:txBody>
      </p:sp>
    </p:spTree>
    <p:extLst>
      <p:ext uri="{BB962C8B-B14F-4D97-AF65-F5344CB8AC3E}">
        <p14:creationId xmlns:p14="http://schemas.microsoft.com/office/powerpoint/2010/main" val="14158546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3D3D5F"/>
                </a:solidFill>
                <a:latin typeface="Roboto-Light"/>
              </a:rPr>
              <a:t>Mund të bëhet një dallim ndërmjet SGEM të prodhuar vullnetarisht dhe SGEM të prodhuar nën detyrim ose zhvatje nga një kriminel seksi me fëmijë. Lidhur me kategorinë e parë, ekziston një numër në rritje i të miturve që ndajnë fotografi ose video seksuale me moshatarët. Fëmijët po e bëjnë veten të prekshëm në një numër nivelesh përmes kësaj sjelljeje, përfshirë në kontekstin e thirrjes në internet nga kriminelët seksualë të fëmijëve Për më tepër, në shumë raste fotografitë ose videot mund të përhapen më tej, së pari ndërmjet moshatarëve tjerë, por përfundimisht të përfundojnë në koleksionet e shkelësve seksualë të fëmijëve në internet. Rastet e tilla mund të çojnë më pas në situata ku të miturit i nënshtrohen detyrimit seksual dhe zhvatjes nga shkelësit seksualë të fëmijëve në internet për SGEM të reja ose materiale që përfshijnë vëllezërit e motrat e tyre ose shokët e tjerë.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75</a:t>
            </a:fld>
            <a:endParaRPr lang="en-US" altLang="en-US" smtClean="0"/>
          </a:p>
        </p:txBody>
      </p:sp>
    </p:spTree>
    <p:extLst>
      <p:ext uri="{BB962C8B-B14F-4D97-AF65-F5344CB8AC3E}">
        <p14:creationId xmlns:p14="http://schemas.microsoft.com/office/powerpoint/2010/main" val="15125044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F36F78"/>
                </a:solidFill>
                <a:latin typeface="Roboto-Regular"/>
              </a:rPr>
              <a:t>Megjithëse detyrimi seksual dhe zhvatja e të miturve ndodh edhe për përfitime financiare, në shumicën e rasteve qëllimi është që të sigurohet një CSEM (material) i ri. Kryesit e veprave kryesisht përdorin fotografi ose video ekzistuese të qarta të një viktime dhe kërcënojnë ta ndajnë këtë me rrjetin e viktimës ose në mediat sociale, përveç nëse marrin më shumë material. Këto fotografi ose video ekzistuese mund të vijnë nga dy burime: ose përmes thirrjes në internet të të miturve për CSEM, ose sepse ata kanë gjetur SGEM dhe kanë qenë në gjendje të identifikojnë dhe kontaktojnë viktimën. </a:t>
            </a:r>
          </a:p>
          <a:p>
            <a:pPr algn="l"/>
            <a:endParaRPr lang="en-US" sz="1800" b="0" i="0" u="none" strike="noStrike" baseline="0" dirty="0">
              <a:solidFill>
                <a:srgbClr val="F36F78"/>
              </a:solidFill>
              <a:latin typeface="Roboto-Regular"/>
            </a:endParaRPr>
          </a:p>
          <a:p>
            <a:pPr algn="l"/>
            <a:r>
              <a:rPr lang="sq-AL" sz="1800" b="0" i="0" u="none" strike="noStrike" baseline="0">
                <a:solidFill>
                  <a:srgbClr val="F36F78"/>
                </a:solidFill>
                <a:latin typeface="Roboto-Regular"/>
              </a:rPr>
              <a:t>Disa shkelës të ligjit do t'i dërgojnë imazhe dhe mesazhe të qarta një të mituri. Edhe nëse nuk marrin ndonjë fotografi të qartë, ata përdorin pamje nga ekrani i</a:t>
            </a:r>
          </a:p>
          <a:p>
            <a:pPr algn="l"/>
            <a:r>
              <a:rPr lang="sq-AL" sz="1800" b="0" i="0" u="none" strike="noStrike" baseline="0">
                <a:solidFill>
                  <a:srgbClr val="F36F78"/>
                </a:solidFill>
                <a:latin typeface="Roboto-Regular"/>
              </a:rPr>
              <a:t>bisedave për qëllime detyrimi. Siç u tha më lart, një detyrim i tillë mund të përfshijë prodhimin e materialeve nga ose me fëmijë të tjerë brenda ose jashtë familjes së tyre. Ndikimi është i rëndësishëm pasi zhvatja seksuale mund të çojë në trauma të konsiderueshme për viktimën ose në disa raste edhe në vetëvrasje. Kjo e bën arsimimin e fëmijëve në lidhje me rreziqet e zhvatjes seksuale si dhe nevojën për të kërkuar ndihmë kur është çështja e viktimizimit.</a:t>
            </a:r>
          </a:p>
          <a:p>
            <a:pPr algn="l"/>
            <a:endParaRPr lang="en-GB" sz="1800" b="0" i="0" u="none" strike="noStrike" kern="1200" baseline="0" dirty="0">
              <a:solidFill>
                <a:srgbClr val="F36F78"/>
              </a:solidFill>
              <a:latin typeface="Roboto-Regular"/>
              <a:ea typeface="MS PGothic" pitchFamily="34" charset="-128"/>
              <a:cs typeface="ＭＳ Ｐゴシック" charset="0"/>
            </a:endParaRPr>
          </a:p>
          <a:p>
            <a:pPr algn="l"/>
            <a:r>
              <a:rPr lang="sq-AL" sz="1800" b="0" i="0" u="none" strike="noStrike" baseline="0">
                <a:solidFill>
                  <a:srgbClr val="F36F78"/>
                </a:solidFill>
                <a:latin typeface="Roboto-Regular"/>
              </a:rPr>
              <a:t>Sidoqoftë, në një numër të vogël të rasteve shkelësit duket se kërkojnë përfitime financiare nga CSE në internet. Një metodë është mbajtja e reklamave të ligjshme 'paguaj-për-klikim' në faqet e internetit që përmbajnë CSEM. Sidomos kur CSEM është maskuar, kjo rrit shkallën e klikimit të platformës dhe fitimet e mundshme për klikim</a:t>
            </a:r>
          </a:p>
          <a:p>
            <a:pPr algn="l"/>
            <a:endParaRPr lang="en-US" sz="1800" b="0" i="0" u="none" strike="noStrike" kern="1200" baseline="0" dirty="0">
              <a:solidFill>
                <a:srgbClr val="F36F78"/>
              </a:solidFill>
              <a:latin typeface="Roboto-Regular"/>
              <a:ea typeface="MS PGothic" pitchFamily="34" charset="-128"/>
              <a:cs typeface="ＭＳ Ｐゴシック" charset="0"/>
            </a:endParaRPr>
          </a:p>
          <a:p>
            <a:pPr algn="l"/>
            <a:r>
              <a:rPr lang="sq-AL" sz="1800" b="0" i="0" u="none" strike="noStrike" baseline="0">
                <a:solidFill>
                  <a:srgbClr val="F36F78"/>
                </a:solidFill>
                <a:latin typeface="Roboto-Regular"/>
              </a:rPr>
              <a:t>Për shkak të rritjes së shpejtësisë së internetit në shumë vende të treta, shkelësit e ligjit mund të shikojnë transmetime të drejtpërdrejta të CSE që ndodhin në anën tjetër të botës. Në shumë raste, autorët e krimeve paguajnë për të parë këtë lloj CSE-je. Filipinet mbeten vendi më i njohur për sa i përket vendndodhjes së viktimave,</a:t>
            </a:r>
          </a:p>
          <a:p>
            <a:pPr algn="l"/>
            <a:r>
              <a:rPr lang="sq-AL" sz="1800" b="0" i="0" u="none" strike="noStrike" baseline="0">
                <a:solidFill>
                  <a:srgbClr val="F36F78"/>
                </a:solidFill>
                <a:latin typeface="Roboto-Regular"/>
              </a:rPr>
              <a:t>megjithëse ka indikacione kjo po ndodh në një numër më të madh vendesh. Kontakti vendoset në mënyra të ndryshme. Në disa raste, së pari</a:t>
            </a:r>
          </a:p>
          <a:p>
            <a:pPr algn="l"/>
            <a:r>
              <a:rPr lang="sq-AL" sz="1800" b="0" i="0" u="none" strike="noStrike" baseline="0">
                <a:solidFill>
                  <a:srgbClr val="F36F78"/>
                </a:solidFill>
                <a:latin typeface="Roboto-Regular"/>
              </a:rPr>
              <a:t>kontakti zhvillohet në faqet e internetit komerciale të pornografisë për të rritur, pas së cilës bisedat zhvillohen në platformat e koduara të mesazheve. Në shumicën e rasteve,</a:t>
            </a:r>
          </a:p>
          <a:p>
            <a:pPr algn="l"/>
            <a:r>
              <a:rPr lang="sq-AL" sz="1800" b="0" i="0" u="none" strike="noStrike" baseline="0">
                <a:solidFill>
                  <a:srgbClr val="F36F78"/>
                </a:solidFill>
                <a:latin typeface="Roboto-Regular"/>
              </a:rPr>
              <a:t>CSE transmetohet drejtpërdrejt në platformat online me mundësinë e konferencës me video. Shpesh autorët e krimit kanë shansin të orkestrojnë dhe drejtojnë abuzimin në kohë reale. Kryerësit zakonisht paguajnë përmes mënyrave të pagesës në internet, por ende kriptovalutat përdoren rrallë. Disa nga shkelësit gjithashtu udhëtojnë në vendet e treta për t'u përfshirë në abuzime praktike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76</a:t>
            </a:fld>
            <a:endParaRPr lang="en-US" altLang="en-US" smtClean="0"/>
          </a:p>
        </p:txBody>
      </p:sp>
    </p:spTree>
    <p:extLst>
      <p:ext uri="{BB962C8B-B14F-4D97-AF65-F5344CB8AC3E}">
        <p14:creationId xmlns:p14="http://schemas.microsoft.com/office/powerpoint/2010/main" val="31915219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F36F78"/>
                </a:solidFill>
                <a:latin typeface="Roboto-Regular"/>
              </a:rPr>
              <a:t>Megjithëse detyrimi seksual dhe zhvatja e të miturve ndodh edhe për përfitime financiare, në shumicën e rasteve qëllimi është që të sigurohet një CSEM (material) i ri. Kryesit e veprave kryesisht përdorin fotografi ose video ekzistuese të qarta të një viktime dhe kërcënojnë ta ndajnë këtë me rrjetin e viktimës ose në mediat sociale, përveç nëse marrin më shumë material. Këto fotografi ose video ekzistuese mund të vijnë nga dy burime: ose përmes thirrjes në internet të të miturve për CSEM, ose sepse ata kanë gjetur SGEM dhe kanë qenë në gjendje të identifikojnë dhe kontaktojnë viktimën. </a:t>
            </a:r>
          </a:p>
          <a:p>
            <a:pPr algn="l"/>
            <a:endParaRPr lang="en-US" sz="1800" b="0" i="0" u="none" strike="noStrike" baseline="0" dirty="0">
              <a:solidFill>
                <a:srgbClr val="F36F78"/>
              </a:solidFill>
              <a:latin typeface="Roboto-Regular"/>
            </a:endParaRPr>
          </a:p>
          <a:p>
            <a:pPr algn="l"/>
            <a:r>
              <a:rPr lang="sq-AL" sz="1800" b="0" i="0" u="none" strike="noStrike" baseline="0">
                <a:solidFill>
                  <a:srgbClr val="F36F78"/>
                </a:solidFill>
                <a:latin typeface="Roboto-Regular"/>
              </a:rPr>
              <a:t>Disa shkelës të ligjit do t'i dërgojnë imazhe dhe mesazhe të qarta një të mituri. Edhe nëse nuk marrin ndonjë fotografi të qartë, ata përdorin pamje nga ekrani i</a:t>
            </a:r>
          </a:p>
          <a:p>
            <a:pPr algn="l"/>
            <a:r>
              <a:rPr lang="sq-AL" sz="1800" b="0" i="0" u="none" strike="noStrike" baseline="0">
                <a:solidFill>
                  <a:srgbClr val="F36F78"/>
                </a:solidFill>
                <a:latin typeface="Roboto-Regular"/>
              </a:rPr>
              <a:t>bisedave për qëllime detyrimi. Siç u tha më lart, një detyrim i tillë mund të përfshijë prodhimin e materialeve nga ose me fëmijë të tjerë brenda ose jashtë familjes së tyre. Ndikimi është i rëndësishëm pasi zhvatja seksuale mund të çojë në trauma të konsiderueshme për viktimën ose në disa raste edhe në vetëvrasje. Kjo e bën arsimimin e fëmijëve në lidhje me rreziqet e zhvatjes seksuale si dhe nevojën për të kërkuar ndihmë kur është çështja e viktimizimit.</a:t>
            </a:r>
          </a:p>
          <a:p>
            <a:pPr algn="l"/>
            <a:endParaRPr lang="en-GB" sz="1800" b="0" i="0" u="none" strike="noStrike" kern="1200" baseline="0" dirty="0">
              <a:solidFill>
                <a:srgbClr val="F36F78"/>
              </a:solidFill>
              <a:latin typeface="Roboto-Regular"/>
              <a:ea typeface="MS PGothic" pitchFamily="34" charset="-128"/>
              <a:cs typeface="ＭＳ Ｐゴシック" charset="0"/>
            </a:endParaRPr>
          </a:p>
          <a:p>
            <a:pPr algn="l"/>
            <a:r>
              <a:rPr lang="sq-AL" sz="1800" b="0" i="0" u="none" strike="noStrike" baseline="0">
                <a:solidFill>
                  <a:srgbClr val="F36F78"/>
                </a:solidFill>
                <a:latin typeface="Roboto-Regular"/>
              </a:rPr>
              <a:t>Sidoqoftë, në një numër të vogël të rasteve shkelësit duket se kërkojnë përfitime financiare nga CSE në internet. Një metodë është mbajtja e reklamave të ligjshme 'paguaj-për-klikim' në faqet e internetit që përmbajnë CSEM. Sidomos kur CSEM është maskuar, kjo rrit shkallën e klikimit të platformës dhe fitimet e mundshme për klikim</a:t>
            </a:r>
          </a:p>
          <a:p>
            <a:pPr algn="l"/>
            <a:endParaRPr lang="en-US" sz="1800" b="0" i="0" u="none" strike="noStrike" kern="1200" baseline="0" dirty="0">
              <a:solidFill>
                <a:srgbClr val="F36F78"/>
              </a:solidFill>
              <a:latin typeface="Roboto-Regular"/>
              <a:ea typeface="MS PGothic" pitchFamily="34" charset="-128"/>
              <a:cs typeface="ＭＳ Ｐゴシック" charset="0"/>
            </a:endParaRPr>
          </a:p>
          <a:p>
            <a:pPr algn="l"/>
            <a:r>
              <a:rPr lang="sq-AL" sz="1800" b="0" i="0" u="none" strike="noStrike" baseline="0">
                <a:solidFill>
                  <a:srgbClr val="F36F78"/>
                </a:solidFill>
                <a:latin typeface="Roboto-Regular"/>
              </a:rPr>
              <a:t>Për shkak të rritjes së shpejtësisë së internetit në shumë vende të treta, shkelësit e ligjit mund të shikojnë transmetime të drejtpërdrejta të CSE që ndodhin në anën tjetër të botës. Në shumë raste, autorët e krimeve paguajnë për të parë këtë lloj CSE-je. Filipinet mbeten vendi më i njohur për sa i përket vendndodhjes së viktimave,</a:t>
            </a:r>
          </a:p>
          <a:p>
            <a:pPr algn="l"/>
            <a:r>
              <a:rPr lang="sq-AL" sz="1800" b="0" i="0" u="none" strike="noStrike" baseline="0">
                <a:solidFill>
                  <a:srgbClr val="F36F78"/>
                </a:solidFill>
                <a:latin typeface="Roboto-Regular"/>
              </a:rPr>
              <a:t>megjithëse ka indikacione kjo po ndodh në një numër më të madh vendesh. Kontakti vendoset në mënyra të ndryshme. Në disa raste, së pari</a:t>
            </a:r>
          </a:p>
          <a:p>
            <a:pPr algn="l"/>
            <a:r>
              <a:rPr lang="sq-AL" sz="1800" b="0" i="0" u="none" strike="noStrike" baseline="0">
                <a:solidFill>
                  <a:srgbClr val="F36F78"/>
                </a:solidFill>
                <a:latin typeface="Roboto-Regular"/>
              </a:rPr>
              <a:t>kontakti zhvillohet në faqet e internetit komerciale të pornografisë për të rritur, pas së cilës bisedat zhvillohen në platformat e koduara të mesazheve. Në shumicën e rasteve,</a:t>
            </a:r>
          </a:p>
          <a:p>
            <a:pPr algn="l"/>
            <a:r>
              <a:rPr lang="sq-AL" sz="1800" b="0" i="0" u="none" strike="noStrike" baseline="0">
                <a:solidFill>
                  <a:srgbClr val="F36F78"/>
                </a:solidFill>
                <a:latin typeface="Roboto-Regular"/>
              </a:rPr>
              <a:t>CSE transmetohet drejtpërdrejt në platformat online me mundësinë e konferencës me video. Shpesh autorët e krimit kanë shansin të orkestrojnë dhe drejtojnë abuzimin në kohë reale. Kryerësit zakonisht paguajnë përmes mënyrave të pagesës në internet, por ende kriptovalutat përdoren rrallë. Disa nga shkelësit gjithashtu udhëtojnë në vendet e treta për t'u përfshirë në abuzime praktike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77</a:t>
            </a:fld>
            <a:endParaRPr lang="en-US" altLang="en-US" smtClean="0"/>
          </a:p>
        </p:txBody>
      </p:sp>
    </p:spTree>
    <p:extLst>
      <p:ext uri="{BB962C8B-B14F-4D97-AF65-F5344CB8AC3E}">
        <p14:creationId xmlns:p14="http://schemas.microsoft.com/office/powerpoint/2010/main" val="36993470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Përdorimi i një topi kristali!</a:t>
            </a:r>
          </a:p>
          <a:p>
            <a:pPr algn="l"/>
            <a:r>
              <a:rPr lang="sq-AL" sz="1200">
                <a:solidFill>
                  <a:schemeClr val="tx1"/>
                </a:solidFill>
                <a:latin typeface="+mn-lt"/>
                <a:ea typeface="MS PGothic" pitchFamily="34" charset="-128"/>
                <a:cs typeface="ＭＳ Ｐゴシック" charset="0"/>
              </a:rPr>
              <a:t>Bazuar në IOCTA 2019</a:t>
            </a:r>
          </a:p>
          <a:p>
            <a:pPr algn="l"/>
            <a:endParaRPr lang="en-US" sz="1200" kern="1200" dirty="0">
              <a:solidFill>
                <a:schemeClr val="tx1"/>
              </a:solidFill>
              <a:latin typeface="+mn-lt"/>
              <a:ea typeface="MS PGothic" pitchFamily="34" charset="-128"/>
              <a:cs typeface="ＭＳ Ｐゴシック" charset="0"/>
            </a:endParaRPr>
          </a:p>
          <a:p>
            <a:pPr algn="l"/>
            <a:r>
              <a:rPr lang="sq-AL" sz="1800" b="0" i="0" u="none" strike="noStrike" baseline="0">
                <a:solidFill>
                  <a:srgbClr val="F4F4F4"/>
                </a:solidFill>
                <a:latin typeface="Roboto-Light"/>
              </a:rPr>
              <a:t>Një zhvillim që mund të ketë të bëjë me CSE në internet është përmirësimi i vazhdueshëm i të ashtuquajturave deepfakes. Teknologjia Deepfake është një teknikë e bazuar në AI që vendos imazhe ose video mbi një video tjetër. Ajo tashmë është përdorur për të vendosur fytyrat e personave të famshëm në</a:t>
            </a:r>
          </a:p>
          <a:p>
            <a:pPr algn="l"/>
            <a:r>
              <a:rPr lang="sq-AL" sz="1800" b="0" i="0" u="none" strike="noStrike" baseline="0">
                <a:solidFill>
                  <a:srgbClr val="F4F4F4"/>
                </a:solidFill>
                <a:latin typeface="Roboto-Light"/>
              </a:rPr>
              <a:t>video ekzistuese pornografike. Edhe pse teknologjia është ende relativisht e re, ajo po përmirësohet me shpejtësi dhe bëhet më e arritshme dhe e lehtë për tu</a:t>
            </a:r>
          </a:p>
          <a:p>
            <a:pPr algn="l"/>
            <a:r>
              <a:rPr lang="sq-AL" sz="1800" b="0" i="0" u="none" strike="noStrike" baseline="0">
                <a:solidFill>
                  <a:srgbClr val="F4F4F4"/>
                </a:solidFill>
                <a:latin typeface="Roboto-Light"/>
              </a:rPr>
              <a:t>përdorur Mund të jetë çështje kohe para se të shfaqen deepfakes të para që përshkruajnë CSE në internet, duke rezultuar në gjenerimin e ‘personalizuar’ të</a:t>
            </a:r>
          </a:p>
          <a:p>
            <a:pPr algn="l"/>
            <a:r>
              <a:rPr lang="sq-AL" sz="1800" b="0" i="0" u="none" strike="noStrike" baseline="0">
                <a:solidFill>
                  <a:srgbClr val="F4F4F4"/>
                </a:solidFill>
                <a:latin typeface="Roboto-Light"/>
              </a:rPr>
              <a:t>CSEM të ri. Kjo gjithashtu mund të ketë implikime serioze për autoritetet e zbatimit të ligjit, pasi mund të ngre pikëpyetje në lidhje me vërtetësinë e</a:t>
            </a:r>
          </a:p>
          <a:p>
            <a:pPr algn="l"/>
            <a:r>
              <a:rPr lang="sq-AL" sz="1800" b="0" i="0" u="none" strike="noStrike" baseline="0">
                <a:solidFill>
                  <a:srgbClr val="F4F4F4"/>
                </a:solidFill>
                <a:latin typeface="Roboto-Light"/>
              </a:rPr>
              <a:t>provave dhe komplikon hetimet.</a:t>
            </a:r>
          </a:p>
          <a:p>
            <a:pPr algn="l"/>
            <a:endParaRPr lang="en-GB" sz="1800" b="0" i="0" u="none" strike="noStrike" kern="1200" baseline="0" dirty="0">
              <a:solidFill>
                <a:srgbClr val="F4F4F4"/>
              </a:solidFill>
              <a:latin typeface="Roboto-Light"/>
              <a:ea typeface="MS PGothic" pitchFamily="34" charset="-128"/>
              <a:cs typeface="ＭＳ Ｐゴシック" charset="0"/>
            </a:endParaRPr>
          </a:p>
          <a:p>
            <a:pPr algn="l"/>
            <a:r>
              <a:rPr lang="sq-AL" b="0" i="0">
                <a:solidFill>
                  <a:srgbClr val="000000"/>
                </a:solidFill>
                <a:latin typeface="Lyon"/>
              </a:rPr>
              <a:t>Por rreziku i kësaj është se "teknologjia mund të përdoret për t'i bërë njerëzit të besojnë se diçka është e vërtetë kur nuk është e tillë", tha Peter Singer, strateg për siguri kibernetike dhe mbrojtje dhe bashkëpunëtor i lartë në grupin e mendimit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78</a:t>
            </a:fld>
            <a:endParaRPr lang="en-US" altLang="en-US" smtClean="0"/>
          </a:p>
        </p:txBody>
      </p:sp>
    </p:spTree>
    <p:extLst>
      <p:ext uri="{BB962C8B-B14F-4D97-AF65-F5344CB8AC3E}">
        <p14:creationId xmlns:p14="http://schemas.microsoft.com/office/powerpoint/2010/main" val="161956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79</a:t>
            </a:fld>
            <a:endParaRPr lang="en-US" altLang="en-US" smtClean="0"/>
          </a:p>
        </p:txBody>
      </p:sp>
    </p:spTree>
    <p:extLst>
      <p:ext uri="{BB962C8B-B14F-4D97-AF65-F5344CB8AC3E}">
        <p14:creationId xmlns:p14="http://schemas.microsoft.com/office/powerpoint/2010/main" val="33399773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3D3D5F"/>
                </a:solidFill>
                <a:latin typeface="Roboto-Light"/>
              </a:rPr>
              <a:t>Shtetet anëtare përmendin blerjen e pajisjeve elektronike (me vlerë të lartë) të tilla si telefonat mobil, laptopët dhe tabletët disa herë. Një shtet tjetër anëtar specifikon në mënyrë specifike se si </a:t>
            </a:r>
            <a:r>
              <a:rPr lang="sq-AL" sz="1800" b="0" i="1" u="none" strike="noStrike" baseline="0">
                <a:solidFill>
                  <a:srgbClr val="3D3D5F"/>
                </a:solidFill>
                <a:latin typeface="Roboto-Light"/>
              </a:rPr>
              <a:t>modi operandi</a:t>
            </a:r>
            <a:r>
              <a:rPr lang="sq-AL" sz="1800" b="0" i="0" u="none" strike="noStrike" baseline="0">
                <a:solidFill>
                  <a:srgbClr val="3D3D5F"/>
                </a:solidFill>
                <a:latin typeface="Roboto-Light"/>
              </a:rPr>
              <a:t> në këtë fushë të krimit kibernetik nuk kanë parë ndonjë risi të madhe gjatë vitit të kaluar. Derisa</a:t>
            </a:r>
          </a:p>
          <a:p>
            <a:pPr algn="l"/>
            <a:r>
              <a:rPr lang="sq-AL" sz="1800" b="0" i="0" u="none" strike="noStrike" baseline="0">
                <a:solidFill>
                  <a:srgbClr val="3D3D5F"/>
                </a:solidFill>
                <a:latin typeface="Roboto-Light"/>
              </a:rPr>
              <a:t>nuk ka pasur ndonjë ndryshim të madh në vitin 2018, sipas të dhënave të sektorit privat, CNP po lëviz gjithnjë e më shumë në sektorë të tjerë si udhëtimi (hotele, makina me qira, etj.) shërbime postare, kartolina dhuratash, etj. Më pak raste janë raportuar në zbatimin e ligjit pasi që nuk është ende i njëjti nivel i vetëdijesimit si për shembull në tregtinë elektronike</a:t>
            </a:r>
          </a:p>
          <a:p>
            <a:pPr algn="l"/>
            <a:endParaRPr lang="en-GB" sz="1800" b="0" i="0" u="none" strike="noStrike" kern="1200" baseline="0" dirty="0">
              <a:solidFill>
                <a:srgbClr val="3D3D5F"/>
              </a:solidFill>
              <a:latin typeface="Roboto-Light"/>
              <a:ea typeface="MS PGothic" pitchFamily="34" charset="-128"/>
              <a:cs typeface="ＭＳ Ｐゴシック" charset="0"/>
            </a:endParaRPr>
          </a:p>
          <a:p>
            <a:pPr algn="l"/>
            <a:r>
              <a:rPr lang="sq-AL" sz="1800" b="0" i="0" u="none" strike="noStrike" baseline="0">
                <a:solidFill>
                  <a:srgbClr val="3D3D5F"/>
                </a:solidFill>
                <a:latin typeface="Roboto-Light"/>
                <a:ea typeface="MS PGothic" pitchFamily="34" charset="-128"/>
                <a:cs typeface="ＭＳ Ｐゴシック" charset="0"/>
              </a:rPr>
              <a:t>Komprometimi i të dhënave - kriminelët janë në gjendje të shfrytëzojnë dobësitë që ndodhin kur pronarët e faqeve të internetit gabimisht bëjnë konfigurimin e uebit të tyre Amazon</a:t>
            </a:r>
          </a:p>
          <a:p>
            <a:pPr algn="l"/>
            <a:r>
              <a:rPr lang="sq-AL" sz="1800" b="0" i="0" u="none" strike="noStrike" baseline="0">
                <a:solidFill>
                  <a:srgbClr val="3D3D5F"/>
                </a:solidFill>
                <a:latin typeface="Roboto-Light"/>
              </a:rPr>
              <a:t>Server (AWS) S3 serverë të ruajtjes</a:t>
            </a:r>
          </a:p>
          <a:p>
            <a:pPr algn="l"/>
            <a:endParaRPr lang="en-GB" sz="1800" b="0" i="0" u="none" strike="noStrike" kern="1200" baseline="0" dirty="0">
              <a:solidFill>
                <a:srgbClr val="3D3D5F"/>
              </a:solidFill>
              <a:latin typeface="Roboto-Light"/>
              <a:ea typeface="MS PGothic" pitchFamily="34" charset="-128"/>
              <a:cs typeface="ＭＳ Ｐゴシック" charset="0"/>
            </a:endParaRPr>
          </a:p>
          <a:p>
            <a:pPr algn="l"/>
            <a:r>
              <a:rPr lang="sq-AL" sz="1800" b="0" i="0" u="none" strike="noStrike" baseline="0">
                <a:solidFill>
                  <a:srgbClr val="3D3D5F"/>
                </a:solidFill>
                <a:latin typeface="Roboto-Light"/>
              </a:rPr>
              <a:t>Ndërsa ne shpesh diskutojmë mashtrimin e CNP thjesht nga një perspektivë financiare, ky lloj i krimit gjithashtu lehtëson lloje të tjera të veprimtarisë së jashtëligjshme. Shembujt përfshijnë lehtësimin e imigracionit të jashtëligjshëm dhe më konkretisht Trafikimin e Qenieve Njerëzore (TQNj). Kriminelët e bëjnë këtë përmes blerjes së biletave të aeroplanit me letrat kredenciale të kompromentuara, prenotimin e hoteleve, qiradhëniet, etj. Ata e bëjnë këtë përmes mashtrimit CNP në kombinim me dokumente të falsifikuara të identifikimit.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80</a:t>
            </a:fld>
            <a:endParaRPr lang="en-US" altLang="en-US" smtClean="0"/>
          </a:p>
        </p:txBody>
      </p:sp>
    </p:spTree>
    <p:extLst>
      <p:ext uri="{BB962C8B-B14F-4D97-AF65-F5344CB8AC3E}">
        <p14:creationId xmlns:p14="http://schemas.microsoft.com/office/powerpoint/2010/main" val="39489616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3D3D5F"/>
                </a:solidFill>
                <a:latin typeface="Roboto-Light"/>
              </a:rPr>
              <a:t>Shtetet anëtare përmendin blerjen e pajisjeve elektronike (me vlerë të lartë) të tilla si telefonat mobil, laptopët dhe tabletët disa herë. Një shtet tjetër anëtar specifikon në mënyrë specifike se si </a:t>
            </a:r>
            <a:r>
              <a:rPr lang="sq-AL" sz="1800" b="0" i="1" u="none" strike="noStrike" baseline="0">
                <a:solidFill>
                  <a:srgbClr val="3D3D5F"/>
                </a:solidFill>
                <a:latin typeface="Roboto-Light"/>
              </a:rPr>
              <a:t>modi operandi</a:t>
            </a:r>
            <a:r>
              <a:rPr lang="sq-AL" sz="1800" b="0" i="0" u="none" strike="noStrike" baseline="0">
                <a:solidFill>
                  <a:srgbClr val="3D3D5F"/>
                </a:solidFill>
                <a:latin typeface="Roboto-Light"/>
              </a:rPr>
              <a:t> në këtë fushë të krimit kibernetik nuk kanë parë ndonjë risi të madhe gjatë vitit të kaluar. Derisa</a:t>
            </a:r>
          </a:p>
          <a:p>
            <a:pPr algn="l"/>
            <a:r>
              <a:rPr lang="sq-AL" sz="1800" b="0" i="0" u="none" strike="noStrike" baseline="0">
                <a:solidFill>
                  <a:srgbClr val="3D3D5F"/>
                </a:solidFill>
                <a:latin typeface="Roboto-Light"/>
              </a:rPr>
              <a:t>nuk ka pasur ndonjë ndryshim të madh në vitin 2018, sipas të dhënave të sektorit privat, CNP po lëviz gjithnjë e më shumë në sektorë të tjerë si udhëtimi (hotele, makina me qira, etj.) shërbime postare, kartolina dhuratash, etj. Më pak raste janë raportuar në zbatimin e ligjit pasi që nuk është ende i njëjti nivel i vetëdijesimit si për shembull në tregtinë elektronike</a:t>
            </a:r>
          </a:p>
          <a:p>
            <a:pPr algn="l"/>
            <a:endParaRPr lang="en-GB" sz="1800" b="0" i="0" u="none" strike="noStrike" kern="1200" baseline="0" dirty="0">
              <a:solidFill>
                <a:srgbClr val="3D3D5F"/>
              </a:solidFill>
              <a:latin typeface="Roboto-Light"/>
              <a:ea typeface="MS PGothic" pitchFamily="34" charset="-128"/>
              <a:cs typeface="ＭＳ Ｐゴシック" charset="0"/>
            </a:endParaRPr>
          </a:p>
          <a:p>
            <a:pPr algn="l"/>
            <a:r>
              <a:rPr lang="sq-AL" sz="1800" b="0" i="0" u="none" strike="noStrike" baseline="0">
                <a:solidFill>
                  <a:srgbClr val="3D3D5F"/>
                </a:solidFill>
                <a:latin typeface="Roboto-Light"/>
                <a:ea typeface="MS PGothic" pitchFamily="34" charset="-128"/>
                <a:cs typeface="ＭＳ Ｐゴシック" charset="0"/>
              </a:rPr>
              <a:t>Komprometimi i të dhënave - kriminelët janë në gjendje të shfrytëzojnë dobësitë që ndodhin kur pronarët e faqeve të internetit gabimisht bëjnë konfigurimin e uebit të tyre Amazon</a:t>
            </a:r>
          </a:p>
          <a:p>
            <a:pPr algn="l"/>
            <a:r>
              <a:rPr lang="sq-AL" sz="1800" b="0" i="0" u="none" strike="noStrike" baseline="0">
                <a:solidFill>
                  <a:srgbClr val="3D3D5F"/>
                </a:solidFill>
                <a:latin typeface="Roboto-Light"/>
              </a:rPr>
              <a:t>Server (AWS) S3 serverë të ruajtjes</a:t>
            </a:r>
          </a:p>
          <a:p>
            <a:pPr algn="l"/>
            <a:endParaRPr lang="en-GB" sz="1800" b="0" i="0" u="none" strike="noStrike" kern="1200" baseline="0" dirty="0">
              <a:solidFill>
                <a:srgbClr val="3D3D5F"/>
              </a:solidFill>
              <a:latin typeface="Roboto-Light"/>
              <a:ea typeface="MS PGothic" pitchFamily="34" charset="-128"/>
              <a:cs typeface="ＭＳ Ｐゴシック" charset="0"/>
            </a:endParaRPr>
          </a:p>
          <a:p>
            <a:pPr algn="l"/>
            <a:r>
              <a:rPr lang="sq-AL" sz="1800" b="0" i="0" u="none" strike="noStrike" baseline="0">
                <a:solidFill>
                  <a:srgbClr val="3D3D5F"/>
                </a:solidFill>
                <a:latin typeface="Roboto-Light"/>
              </a:rPr>
              <a:t>Ndërsa ne shpesh diskutojmë mashtrimin e CNP thjesht nga një perspektivë financiare, ky lloj i krimit gjithashtu lehtëson lloje të tjera të veprimtarisë së jashtëligjshme. Shembujt përfshijnë lehtësimin e imigracionit të jashtëligjshëm dhe më konkretisht Trafikimin e Qenieve Njerëzore (TQNj). Kriminelët e bëjnë këtë përmes blerjes së biletave të aeroplanit me letrat kredenciale të kompromentuara, prenotimin e hoteleve, qiradhëniet, etj. Ata e bëjnë këtë përmes mashtrimit CNP në kombinim me dokumente të falsifikuara të identifikimit.</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81</a:t>
            </a:fld>
            <a:endParaRPr lang="en-US" altLang="en-US" smtClean="0"/>
          </a:p>
        </p:txBody>
      </p:sp>
    </p:spTree>
    <p:extLst>
      <p:ext uri="{BB962C8B-B14F-4D97-AF65-F5344CB8AC3E}">
        <p14:creationId xmlns:p14="http://schemas.microsoft.com/office/powerpoint/2010/main" val="18127417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3D3D5F"/>
                </a:solidFill>
                <a:latin typeface="Roboto-Light"/>
              </a:rPr>
              <a:t>Kërcënimi i vazhdueshëm i skimming është rezultati i drejtpërdrejtë i faktit se jo të gjithë terminalet e pagesave dhe ATM-të në Evropë përmbajnë masat e nevojshme anti-skimming. Kjo e bën të mundur kopjimin e të dhënave të shiritave magnetikë në terminalet e Pikave të Shitjes dhe ATM akoma një lloj mbizotërues mashtrimi në Evropë. Përdorimi pasues i një karte pagese të shiritit magnetik të klonuar është vështirë e mundur në zonën evropiane pasi industria ka siguruar karta me teknologjinë e çipave Europay, MasterCard dhe Visa (EMV). Në nivel global, situata është e ndryshme, veçanërisht për shqetësimin e vendeve që ende nuk kanë futur pajtueshmërinë me EMV. Si rezultat, ky mbetet një shqetësim i madh për lëshuesit e kartave evropiane.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82</a:t>
            </a:fld>
            <a:endParaRPr lang="en-US" altLang="en-US" smtClean="0"/>
          </a:p>
        </p:txBody>
      </p:sp>
    </p:spTree>
    <p:extLst>
      <p:ext uri="{BB962C8B-B14F-4D97-AF65-F5344CB8AC3E}">
        <p14:creationId xmlns:p14="http://schemas.microsoft.com/office/powerpoint/2010/main" val="140319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pPr>
                <a:defRPr/>
              </a:pPr>
              <a:t>8</a:t>
            </a:fld>
            <a:endParaRPr lang="en-US" smtClean="0"/>
          </a:p>
        </p:txBody>
      </p:sp>
    </p:spTree>
    <p:extLst>
      <p:ext uri="{BB962C8B-B14F-4D97-AF65-F5344CB8AC3E}">
        <p14:creationId xmlns:p14="http://schemas.microsoft.com/office/powerpoint/2010/main" val="40794970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3D3D5F"/>
                </a:solidFill>
                <a:latin typeface="Roboto-Light"/>
              </a:rPr>
              <a:t>Cash-out (zbrazja) e ATM-së është lloji më i përhapur i sulmit logjik të ATM-së. Kriminelët kryejnë xhekpot në një nga dy mënyrat. Krimineli ose përdor malware i cili dërgon komanda në dispenser, ose përdor pajisjen e vet harduerike ‘black box’ (kuti e zezë) të lidhur direkt me dispenserin, për të arkëtuar ATM-në dhe për ta zbrazur me para. Këto sulme mund të kryhen vetëm kundër ATM-ve të caktuara 'të vjetra' të cilat, për shkak të standardeve më të ulëta të sigurisë, janë të prekshme për këto lloj sulmesh.</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83</a:t>
            </a:fld>
            <a:endParaRPr lang="en-US" altLang="en-US" smtClean="0"/>
          </a:p>
        </p:txBody>
      </p:sp>
    </p:spTree>
    <p:extLst>
      <p:ext uri="{BB962C8B-B14F-4D97-AF65-F5344CB8AC3E}">
        <p14:creationId xmlns:p14="http://schemas.microsoft.com/office/powerpoint/2010/main" val="32646873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200" b="0" i="0" u="none" strike="noStrike" baseline="0">
                <a:solidFill>
                  <a:schemeClr val="tx1"/>
                </a:solidFill>
                <a:latin typeface="+mn-lt"/>
                <a:ea typeface="MS PGothic" pitchFamily="34" charset="-128"/>
                <a:cs typeface="ＭＳ Ｐゴシック" charset="0"/>
              </a:rPr>
              <a:t>Diebold janë prodhues të bankomatëve - kodi i tyre për të drejtuar ATM-në është kompromentuar duke bërë atë që të bëhet i disponueshëm në internet - dhe kështu përdoret për të kryer vjedhje/mashtrim</a:t>
            </a:r>
          </a:p>
          <a:p>
            <a:pPr algn="l"/>
            <a:r>
              <a:rPr lang="sq-AL" sz="1200" b="0" i="0" u="none" strike="noStrike" baseline="0">
                <a:solidFill>
                  <a:schemeClr val="tx1"/>
                </a:solidFill>
                <a:latin typeface="+mn-lt"/>
                <a:ea typeface="MS PGothic" pitchFamily="34" charset="-128"/>
                <a:cs typeface="ＭＳ Ｐゴシック" charset="0"/>
              </a:rPr>
              <a:t>WinPot &amp; Cutlet Maker janë dy pjesë të Malware të dizajnuara dhe të zhvilluara për të lejuar tërheqjen e jashtëligjshme të fondeve nga ATM-të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84</a:t>
            </a:fld>
            <a:endParaRPr lang="en-US" altLang="en-US" smtClean="0"/>
          </a:p>
        </p:txBody>
      </p:sp>
    </p:spTree>
    <p:extLst>
      <p:ext uri="{BB962C8B-B14F-4D97-AF65-F5344CB8AC3E}">
        <p14:creationId xmlns:p14="http://schemas.microsoft.com/office/powerpoint/2010/main" val="2586214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3D3D5F"/>
                </a:solidFill>
                <a:latin typeface="Roboto-Light"/>
              </a:rPr>
              <a:t>Cash-out (zbrazja) e ATM-së është lloji më i përhapur i sulmit logjik të ATM-së. Kriminelët kryejnë xhekpot në një nga dy mënyrat. Krimineli ose përdor malware i cili dërgon komanda në dispenser, ose përdor pajisjen e vet harduerike ‘black box’ (kuti e zezë) të lidhur direkt me dispenserin, për të arkëtuar ATM-në dhe për ta zbrazur me para. Këto sulme mund të kryhen vetëm kundër ATM-ve të caktuara 'të vjetra' të cilat, për shkak të standardeve më të ulëta të sigurisë, janë të prekshme për këto lloj sulmesh.</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85</a:t>
            </a:fld>
            <a:endParaRPr lang="en-US" altLang="en-US" smtClean="0"/>
          </a:p>
        </p:txBody>
      </p:sp>
    </p:spTree>
    <p:extLst>
      <p:ext uri="{BB962C8B-B14F-4D97-AF65-F5344CB8AC3E}">
        <p14:creationId xmlns:p14="http://schemas.microsoft.com/office/powerpoint/2010/main" val="26474762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Slajdet në vijim ndërlidhen me Dark Web. Trajneri është i lirë t’u shpjegojë pjesëmarrësve për punën dhe konceptet e rrjetit të errët (dark web).</a:t>
            </a:r>
          </a:p>
          <a:p>
            <a:endParaRPr lang="en-US" dirty="0"/>
          </a:p>
          <a:p>
            <a:r>
              <a:rPr lang="sq-AL"/>
              <a:t>Përpjekja për të shkruar një skriptë për atë do të ishte e vështirë pa prodhuar një libër afër - kështu që njohuritë e trajnerit për rrjetin e errët kërkojnë që të jenë të përshtatshme për të qenë në gjendje të shpjegojnë temën - e cila është e mbuluar në 5 slajde - përfshirë kriptovalutat - dhe me disa referenca tek IOCTA.</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86</a:t>
            </a:fld>
            <a:endParaRPr lang="en-US" altLang="en-US" smtClean="0"/>
          </a:p>
        </p:txBody>
      </p:sp>
    </p:spTree>
    <p:extLst>
      <p:ext uri="{BB962C8B-B14F-4D97-AF65-F5344CB8AC3E}">
        <p14:creationId xmlns:p14="http://schemas.microsoft.com/office/powerpoint/2010/main" val="23744086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3D3D5F"/>
                </a:solidFill>
                <a:latin typeface="Roboto-Light"/>
              </a:rPr>
              <a:t>Theksohet çdo vit paqëndrueshmëria e ekosistemit të errët të rrjetit. Kështu vazhdon të jetë rasti, i intensifikuar nga aktiviteti efektiv i koordinuar i zbatimit të ligjit në fillim të vitit 2019. Autoritetet ndërmorën një veprim global kundër shitësve në shkurt, dhe Dream Market, pa dyshim tregu më i madh në atë kohë, u mbyll vullnetarisht, pas kësaj. </a:t>
            </a:r>
          </a:p>
          <a:p>
            <a:pPr algn="l"/>
            <a:r>
              <a:rPr lang="sq-AL" sz="1800" b="0" i="0" u="none" strike="noStrike" baseline="0">
                <a:solidFill>
                  <a:srgbClr val="3D3D5F"/>
                </a:solidFill>
                <a:latin typeface="Roboto-Light"/>
              </a:rPr>
              <a:t>Kjo supozohet se ishte në përgjigje të një sulmi të zgjatur dhe të vazhdueshëm DDoS siç u diskutua më parë në seksionin 4.4. Së shpejti më vonë zbatuesit e ligjit</a:t>
            </a:r>
          </a:p>
          <a:p>
            <a:pPr algn="l"/>
            <a:r>
              <a:rPr lang="sq-AL" sz="1800" b="0" i="0" u="none" strike="noStrike" baseline="0">
                <a:solidFill>
                  <a:srgbClr val="3D3D5F"/>
                </a:solidFill>
                <a:latin typeface="Roboto-Light"/>
              </a:rPr>
              <a:t>njoftuan për mbylljen e dy prej tregjeve kryesore të errëta, Wall Street Market dhe Valhalla, pasuar nga Bestmixer, përzierja dhe</a:t>
            </a:r>
          </a:p>
          <a:p>
            <a:pPr algn="l"/>
            <a:r>
              <a:rPr lang="sq-AL" sz="1800" b="0" i="0" u="none" strike="noStrike" baseline="0">
                <a:solidFill>
                  <a:srgbClr val="3D3D5F"/>
                </a:solidFill>
                <a:latin typeface="Roboto-Light"/>
              </a:rPr>
              <a:t>shërbimi i rrëzimit pjesërisht me host në dark web</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87</a:t>
            </a:fld>
            <a:endParaRPr lang="en-US" altLang="en-US" smtClean="0"/>
          </a:p>
        </p:txBody>
      </p:sp>
    </p:spTree>
    <p:extLst>
      <p:ext uri="{BB962C8B-B14F-4D97-AF65-F5344CB8AC3E}">
        <p14:creationId xmlns:p14="http://schemas.microsoft.com/office/powerpoint/2010/main" val="526681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88</a:t>
            </a:fld>
            <a:endParaRPr lang="en-US" altLang="en-US" smtClean="0"/>
          </a:p>
        </p:txBody>
      </p:sp>
    </p:spTree>
    <p:extLst>
      <p:ext uri="{BB962C8B-B14F-4D97-AF65-F5344CB8AC3E}">
        <p14:creationId xmlns:p14="http://schemas.microsoft.com/office/powerpoint/2010/main" val="36669428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89</a:t>
            </a:fld>
            <a:endParaRPr lang="en-US" altLang="en-US" smtClean="0"/>
          </a:p>
        </p:txBody>
      </p:sp>
    </p:spTree>
    <p:extLst>
      <p:ext uri="{BB962C8B-B14F-4D97-AF65-F5344CB8AC3E}">
        <p14:creationId xmlns:p14="http://schemas.microsoft.com/office/powerpoint/2010/main" val="2197600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b="0" i="0">
                <a:solidFill>
                  <a:srgbClr val="111111"/>
                </a:solidFill>
                <a:latin typeface="SourceSansPro"/>
              </a:rPr>
              <a:t>Ndërsa privatësia është një tipar shumë i dëshiruar në botën virtuale, ajo sjell me vete rreziqet e një elementi të madh kriminal. Operatorët e kriptomonedhave duhet të shmangin përpjekjet e shumta të piraterisë nga pjesëmarrësit me qëllim të keq. Agjencitë dhe rregullatorët e zbatimit të ligjit gjithashtu kanë më shumë gjasa të hetojnë njerëzit me transaksione të mëdha. Edhe pse Bitcoin mbetet zgjedhja më e njohur, ajo </a:t>
            </a:r>
            <a:r>
              <a:rPr lang="sq-AL" b="0" i="0" u="sng">
                <a:solidFill>
                  <a:srgbClr val="2C40D0"/>
                </a:solidFill>
                <a:latin typeface="SourceSansPro"/>
                <a:hlinkClick r:id="rId3"/>
              </a:rPr>
              <a:t>vazhdimisht po shënjestrohet</a:t>
            </a:r>
            <a:r>
              <a:rPr lang="sq-AL" b="0" i="0">
                <a:solidFill>
                  <a:srgbClr val="111111"/>
                </a:solidFill>
                <a:latin typeface="SourceSansPro"/>
              </a:rPr>
              <a:t> nga agjencitë qeveritare. Ato janë bërë mjaft të mira në gjurmimin e transaksioneve Bitcoin, duke krijuar një nxitje të fortë për të kaluar në kriptovaluta më private.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90</a:t>
            </a:fld>
            <a:endParaRPr lang="en-US" altLang="en-US" smtClean="0"/>
          </a:p>
        </p:txBody>
      </p:sp>
    </p:spTree>
    <p:extLst>
      <p:ext uri="{BB962C8B-B14F-4D97-AF65-F5344CB8AC3E}">
        <p14:creationId xmlns:p14="http://schemas.microsoft.com/office/powerpoint/2010/main" val="34093696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200" b="0" i="0" u="none" strike="noStrike" baseline="0">
                <a:solidFill>
                  <a:schemeClr val="tx1"/>
                </a:solidFill>
                <a:latin typeface="+mn-lt"/>
                <a:ea typeface="MS PGothic" pitchFamily="34" charset="-128"/>
                <a:cs typeface="ＭＳ Ｐゴシック" charset="0"/>
              </a:rPr>
              <a:t>Tregjet janë vazhdimisht në shënjestër të zbatimit të ligjit kur ata kërkojnë t'i heqin ato dhe të arrestojnë/ndjekin penalisht njerëzit që i drejtojnë ato.</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200" b="0" i="0" u="none" strike="noStrike" baseline="0">
                <a:solidFill>
                  <a:schemeClr val="tx1"/>
                </a:solidFill>
                <a:latin typeface="+mn-lt"/>
                <a:ea typeface="MS PGothic" pitchFamily="34" charset="-128"/>
                <a:cs typeface="ＭＳ Ｐゴシック" charset="0"/>
              </a:rPr>
              <a:t>Rruga e Mëndafshit (Silk Road) ishte e para nga këto tregje të zeza që erdhën në vëmendjen ndërkombëtare - filloi në vitin 2011 dhe u mbyll 2 vjet më vonë (2013) nga FBI. Faqja ishte e njohur më mirë për tregtinë e drogës. Ishte nisur nga Ross Ulbricht – Dread Pirate Roberts. Ulbricht u dënua me burgim të përjetshëm pa mundësinë e lirimit me kusht.</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b="0" i="0">
                <a:solidFill>
                  <a:srgbClr val="202122"/>
                </a:solidFill>
                <a:latin typeface="Arial" panose="020B0604020202020204" pitchFamily="34" charset="0"/>
                <a:ea typeface="MS PGothic" pitchFamily="34" charset="-128"/>
              </a:rPr>
              <a:t>Ndërsa ishte në veprim, Rruga e Mëndafshit u përdor nga mijëra tregtarë të drogës dhe shitës tjerë të jashtëligjshëm për të shpërndarë qindra kilogramë droga të jashtëligjshme dhe mallra dhe shërbime tjera të jashtëligjshme për mbi 100,000 blerës, dhe për të pastruar qindra miliona dollarë që rrjedhin nga këto transaksione të jashtëligjshme</a:t>
            </a:r>
            <a:r>
              <a:rPr lang="sq-AL" sz="1200" b="0" i="0" u="none" strike="noStrike" baseline="0">
                <a:solidFill>
                  <a:schemeClr val="tx1"/>
                </a:solidFill>
                <a:latin typeface="+mn-lt"/>
                <a:ea typeface="MS PGothic" pitchFamily="34" charset="-128"/>
              </a:rPr>
              <a:t>.</a:t>
            </a:r>
          </a:p>
          <a:p>
            <a:pPr algn="l"/>
            <a:endParaRPr lang="en-US" sz="1200" b="0" i="0" u="none" strike="noStrike" kern="1200" baseline="0" dirty="0">
              <a:solidFill>
                <a:schemeClr val="tx1"/>
              </a:solidFill>
              <a:effectLst/>
              <a:latin typeface="+mn-lt"/>
              <a:ea typeface="MS PGothic" pitchFamily="34" charset="-128"/>
              <a:cs typeface="ＭＳ Ｐゴシック" charset="0"/>
            </a:endParaRPr>
          </a:p>
          <a:p>
            <a:pPr algn="l"/>
            <a:r>
              <a:rPr lang="sq-AL" sz="1200" b="0" i="0" u="none" strike="noStrike" baseline="0">
                <a:solidFill>
                  <a:schemeClr val="tx1"/>
                </a:solidFill>
                <a:latin typeface="+mn-lt"/>
                <a:ea typeface="MS PGothic" pitchFamily="34" charset="-128"/>
                <a:cs typeface="ＭＳ Ｐゴシック" charset="0"/>
              </a:rPr>
              <a:t>Rruga e Mëndafshit - Silk Road 2 &amp; Silk Road 3 edhe kanë ekzistuar edhe më pas ose thjesht janë mbyllur ose janë mbyllur nga humbja e fondeve. Shumë tregje mbyllen vullnetarisht - veçanërisht nëse ato bëhen të vetëdijshme për potencialin e veprimtarisë së zbatimit të ligjit në zonën e tyre.</a:t>
            </a:r>
          </a:p>
          <a:p>
            <a:pPr algn="l"/>
            <a:endParaRPr lang="en-US" sz="1200" b="0" i="0" u="none" strike="noStrike" kern="1200" baseline="0" dirty="0">
              <a:solidFill>
                <a:schemeClr val="tx1"/>
              </a:solidFill>
              <a:effectLst/>
              <a:latin typeface="+mn-lt"/>
              <a:ea typeface="MS PGothic" pitchFamily="34" charset="-128"/>
              <a:cs typeface="ＭＳ Ｐゴシック" charset="0"/>
            </a:endParaRPr>
          </a:p>
          <a:p>
            <a:pPr algn="l"/>
            <a:r>
              <a:rPr lang="sq-AL" sz="1200" b="0" i="0" u="none" strike="noStrike" baseline="0">
                <a:solidFill>
                  <a:schemeClr val="tx1"/>
                </a:solidFill>
                <a:latin typeface="+mn-lt"/>
                <a:ea typeface="MS PGothic" pitchFamily="34" charset="-128"/>
                <a:cs typeface="ＭＳ Ｐゴシック" charset="0"/>
              </a:rPr>
              <a:t>Pamja e duhur është një raport i fundit i veprimit kundër tregjeve. </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91</a:t>
            </a:fld>
            <a:endParaRPr lang="en-US" altLang="en-US" smtClean="0"/>
          </a:p>
        </p:txBody>
      </p:sp>
    </p:spTree>
    <p:extLst>
      <p:ext uri="{BB962C8B-B14F-4D97-AF65-F5344CB8AC3E}">
        <p14:creationId xmlns:p14="http://schemas.microsoft.com/office/powerpoint/2010/main" val="28272047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92</a:t>
            </a:fld>
            <a:endParaRPr lang="en-US" altLang="en-US" smtClean="0"/>
          </a:p>
        </p:txBody>
      </p:sp>
    </p:spTree>
    <p:extLst>
      <p:ext uri="{BB962C8B-B14F-4D97-AF65-F5344CB8AC3E}">
        <p14:creationId xmlns:p14="http://schemas.microsoft.com/office/powerpoint/2010/main" val="672227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q-AL"/>
              <a:t>Një shoqëri informacioni është shoqëri ku krijimi, shpërndarja, përdorimi, integrimi dhe modifikimi i informacionit është aktivitet i rëndësishëm ekonomik, politik dhe kulturor. Nxitësit kryesorë të saj janë teknologjitë digjitale të informacionit dhe komunikimit, të cilat kanë rezultuar në një shpërthim informacioni dhe po ndryshojnë thellësisht të gjitha aspektet e organizimit shoqëror, duke përfshirë ekonominë, arsimin, shëndetësinë, luftën, qeverinë dhe demokracinë. Njerëzit që kanë mjetet për të marrë pjesë në këtë formë të shoqërisë nganjëherë quhen qytetarë digjitalë. Ky është një nga dhjetëra etiketat që janë identifikuar për të sugjeruar se njerëzit po hyjnë në një fazë të re të shoqërisë. (</a:t>
            </a:r>
            <a:r>
              <a:rPr lang="sq-AL" i="1"/>
              <a:t>Hilbert, M. (2015). Teknologjia Digjitale dhe Ndryshimi Social, Beniger, James R. (1986). Revolucioni i Kontrollit: Origjina Teknologjike dhe Ekonomike e Shoqërisë së Informacionit</a:t>
            </a:r>
            <a:r>
              <a:rPr lang="sq-AL"/>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n-US" altLang="en-US" smtClean="0"/>
          </a:p>
        </p:txBody>
      </p:sp>
    </p:spTree>
    <p:extLst>
      <p:ext uri="{BB962C8B-B14F-4D97-AF65-F5344CB8AC3E}">
        <p14:creationId xmlns:p14="http://schemas.microsoft.com/office/powerpoint/2010/main" val="12415738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3D3D5F"/>
                </a:solidFill>
                <a:latin typeface="Roboto-Light"/>
              </a:rPr>
              <a:t>Përballë humbjes së projektit të tij për ndërtimin e shtetit dhe qëndrimeve gjithnjë e më armiqësore ndaj makinës së tij të propagandës në internet, IS vazhdon të rikonfigurojë taktikat e veta për të mbetur i rëndësishëm në internet. Përkundër fushatave të intensifikuara të rrëzimit në 2018 nga zbatuesit e ligjit dhe</a:t>
            </a:r>
          </a:p>
          <a:p>
            <a:pPr algn="l"/>
            <a:r>
              <a:rPr lang="sq-AL" sz="1800" b="0" i="0" u="none" strike="noStrike" baseline="0">
                <a:solidFill>
                  <a:srgbClr val="3D3D5F"/>
                </a:solidFill>
                <a:latin typeface="Roboto-Light"/>
              </a:rPr>
              <a:t>platformat e mediave sociale - përfshirë Telegramin - grupi ende mburret me një infrastrukturë shumë të larmishme në internet për përhapjen e propagandës së tij dhe vazhdon të publikojë në një rrjet të gjerë të mediave dhe faqeve të ndarjes së fajlave, veçanërisht platforma më të vogla me kapacitet të reduktuar për veprime përçarëse</a:t>
            </a:r>
          </a:p>
          <a:p>
            <a:pPr algn="l"/>
            <a:endParaRPr lang="en-GB" sz="1800" b="0" i="0" u="none" strike="noStrike" kern="1200" baseline="0" dirty="0">
              <a:solidFill>
                <a:srgbClr val="3D3D5F"/>
              </a:solidFill>
              <a:latin typeface="Roboto-Light"/>
              <a:ea typeface="MS PGothic" pitchFamily="34" charset="-128"/>
              <a:cs typeface="ＭＳ Ｐゴシック" charset="0"/>
            </a:endParaRPr>
          </a:p>
          <a:p>
            <a:pPr algn="l"/>
            <a:r>
              <a:rPr lang="sq-AL" sz="1800" b="0" i="0" u="none" strike="noStrike" baseline="0">
                <a:solidFill>
                  <a:srgbClr val="3D3D5F"/>
                </a:solidFill>
                <a:latin typeface="Roboto-Light"/>
              </a:rPr>
              <a:t>Mediat pro-IS, përfshirë edhe </a:t>
            </a:r>
            <a:r>
              <a:rPr lang="sq-AL" sz="1800" b="0" i="1" u="none" strike="noStrike" baseline="0">
                <a:solidFill>
                  <a:srgbClr val="3D3D5F"/>
                </a:solidFill>
                <a:latin typeface="Roboto-LightItalic"/>
              </a:rPr>
              <a:t>al-Saqri Corporation for Military Sciences, Horizons Electronic Foundation </a:t>
            </a:r>
            <a:r>
              <a:rPr lang="sq-AL" sz="1800" b="0" i="0" u="none" strike="noStrike" baseline="0">
                <a:solidFill>
                  <a:srgbClr val="3D3D5F"/>
                </a:solidFill>
                <a:latin typeface="Roboto-Light"/>
              </a:rPr>
              <a:t>dhe </a:t>
            </a:r>
            <a:r>
              <a:rPr lang="sq-AL" sz="1800" b="0" i="1" u="none" strike="noStrike" baseline="0">
                <a:solidFill>
                  <a:srgbClr val="3D3D5F"/>
                </a:solidFill>
                <a:latin typeface="Roboto-LightItalic"/>
              </a:rPr>
              <a:t>United Cyber Caliphate </a:t>
            </a:r>
            <a:r>
              <a:rPr lang="sq-AL" sz="1800" b="0" i="0" u="none" strike="noStrike" baseline="0">
                <a:solidFill>
                  <a:srgbClr val="3D3D5F"/>
                </a:solidFill>
                <a:latin typeface="Roboto-Light"/>
              </a:rPr>
              <a:t>u bënë</a:t>
            </a:r>
          </a:p>
          <a:p>
            <a:pPr algn="l"/>
            <a:r>
              <a:rPr lang="sq-AL" sz="1800" b="0" i="0" u="none" strike="noStrike" baseline="0">
                <a:solidFill>
                  <a:srgbClr val="3D3D5F"/>
                </a:solidFill>
                <a:latin typeface="Roboto-Light"/>
              </a:rPr>
              <a:t>më produktive në ofrimin e udhëzimeve për sigurinë kibernetike dhe operacionale. Udhëzimet shkonin nga sugjerimi i shfletuesve të sigurt dhe aplikacioneve të orientuara drejt privatësisë deri te promovimi i përdorimit të shfletuesit Tor dhe platformave të decentralizuara. Këto media jozyrtare por gjithnjë e më të specializuara</a:t>
            </a:r>
          </a:p>
          <a:p>
            <a:pPr algn="l"/>
            <a:r>
              <a:rPr lang="sq-AL" sz="1800" b="0" i="0" u="none" strike="noStrike" baseline="0">
                <a:solidFill>
                  <a:srgbClr val="3D3D5F"/>
                </a:solidFill>
                <a:latin typeface="Roboto-Light"/>
              </a:rPr>
              <a:t>gjithashtu ofrojnë këshilla se si të anashkalohet pezullimi i llogarisë, me sugjerime duke përfshirë përdorimin e emrave të kanaleve dhe fotografive të profilit</a:t>
            </a:r>
          </a:p>
          <a:p>
            <a:pPr algn="l"/>
            <a:r>
              <a:rPr lang="sq-AL" sz="1800" b="0" i="0" u="none" strike="noStrike" baseline="0">
                <a:solidFill>
                  <a:srgbClr val="3D3D5F"/>
                </a:solidFill>
                <a:latin typeface="Roboto-Light"/>
              </a:rPr>
              <a:t>që nuk mund të lidhet me IS</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93</a:t>
            </a:fld>
            <a:endParaRPr lang="en-US" altLang="en-US" smtClean="0"/>
          </a:p>
        </p:txBody>
      </p:sp>
    </p:spTree>
    <p:extLst>
      <p:ext uri="{BB962C8B-B14F-4D97-AF65-F5344CB8AC3E}">
        <p14:creationId xmlns:p14="http://schemas.microsoft.com/office/powerpoint/2010/main" val="24162597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b="0" i="0">
                <a:solidFill>
                  <a:srgbClr val="111111"/>
                </a:solidFill>
                <a:latin typeface="SourceSansPro"/>
              </a:rPr>
              <a:t>Një nga incidentet më të fundit, me profil të lartë ishin sulmet në Christchurch - ku shumë gjëra u shfaqën në internet</a:t>
            </a:r>
          </a:p>
          <a:p>
            <a:pPr algn="l"/>
            <a:endParaRPr lang="en-US" sz="1200" b="0" i="0" u="none" strike="noStrike" kern="1200" baseline="0" dirty="0">
              <a:solidFill>
                <a:srgbClr val="111111"/>
              </a:solidFill>
              <a:effectLst/>
              <a:latin typeface="SourceSansPro"/>
              <a:ea typeface="MS PGothic" pitchFamily="34" charset="-128"/>
              <a:cs typeface="ＭＳ Ｐゴシック" charset="0"/>
            </a:endParaRPr>
          </a:p>
          <a:p>
            <a:pPr algn="l"/>
            <a:r>
              <a:rPr lang="sq-AL" sz="1200" b="0" i="0" u="none" strike="noStrike" baseline="0">
                <a:solidFill>
                  <a:srgbClr val="111111"/>
                </a:solidFill>
                <a:latin typeface="SourceSansPro"/>
                <a:ea typeface="MS PGothic" pitchFamily="34" charset="-128"/>
                <a:cs typeface="ＭＳ Ｐゴシック" charset="0"/>
              </a:rPr>
              <a:t>Ndërsa kjo ishte një përpjekje për të reklamuar veprimin, shumë organizata terroriste do të përdorin teknologjinë për të fshehur dhe kriptuar mesazhet e tyre për ndjekësit dhe militantët e tyre</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94</a:t>
            </a:fld>
            <a:endParaRPr lang="en-US" altLang="en-US" smtClean="0"/>
          </a:p>
        </p:txBody>
      </p:sp>
    </p:spTree>
    <p:extLst>
      <p:ext uri="{BB962C8B-B14F-4D97-AF65-F5344CB8AC3E}">
        <p14:creationId xmlns:p14="http://schemas.microsoft.com/office/powerpoint/2010/main" val="16400882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95</a:t>
            </a:fld>
            <a:endParaRPr lang="en-US" altLang="en-US" smtClean="0"/>
          </a:p>
        </p:txBody>
      </p:sp>
    </p:spTree>
    <p:extLst>
      <p:ext uri="{BB962C8B-B14F-4D97-AF65-F5344CB8AC3E}">
        <p14:creationId xmlns:p14="http://schemas.microsoft.com/office/powerpoint/2010/main" val="3628536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IOCTA 2019</a:t>
            </a:r>
          </a:p>
          <a:p>
            <a:pPr algn="l"/>
            <a:r>
              <a:rPr lang="sq-AL" sz="1800" b="0" i="0" u="none" strike="noStrike" baseline="0">
                <a:solidFill>
                  <a:srgbClr val="3B4E61"/>
                </a:solidFill>
                <a:latin typeface="RobotoMono-Regular"/>
              </a:rPr>
              <a:t>Faktorët e kryqëzuar të krimit janë ata që ndikojnë, lehtësojnë ose kontribuojnë ndryshe në zona të shumta të krimit, por nuk janë domosdoshmërisht vetë kriminalë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96</a:t>
            </a:fld>
            <a:endParaRPr lang="en-US" altLang="en-US" smtClean="0"/>
          </a:p>
        </p:txBody>
      </p:sp>
    </p:spTree>
    <p:extLst>
      <p:ext uri="{BB962C8B-B14F-4D97-AF65-F5344CB8AC3E}">
        <p14:creationId xmlns:p14="http://schemas.microsoft.com/office/powerpoint/2010/main" val="33610616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sq-AL" sz="1200">
                <a:solidFill>
                  <a:schemeClr val="tx1"/>
                </a:solidFill>
                <a:latin typeface="+mn-lt"/>
                <a:ea typeface="MS PGothic" pitchFamily="34" charset="-128"/>
                <a:cs typeface="ＭＳ Ｐゴシック" charset="0"/>
              </a:rPr>
              <a:t>Informatat nga IOCTA 2019</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800" b="0" i="0" u="none" strike="noStrike" baseline="0">
                <a:solidFill>
                  <a:srgbClr val="3D3D5F"/>
                </a:solidFill>
                <a:latin typeface="Roboto-Light"/>
              </a:rPr>
              <a:t>Kryesit kryesisht përdorën mashtrimin phishing për të mbledhur shënimet kredenciale personale, të dhënat e kartës së pagesës ose kredencialet e tjera të hyrjes. Kriminelët ose shesin të dhëna të tilla në tregjet nëntokësore, ose i përdorin ato drejtpërdrejt për të kryer mashtrime.</a:t>
            </a:r>
          </a:p>
          <a:p>
            <a:pPr algn="l"/>
            <a:endParaRPr lang="en-US" sz="1800" b="0" i="0" u="none" strike="noStrike" kern="1200" baseline="0" dirty="0">
              <a:solidFill>
                <a:srgbClr val="3D3D5F"/>
              </a:solidFill>
              <a:latin typeface="Roboto-Light"/>
              <a:ea typeface="MS PGothic" pitchFamily="34" charset="-128"/>
              <a:cs typeface="ＭＳ Ｐゴシック" charset="0"/>
            </a:endParaRPr>
          </a:p>
          <a:p>
            <a:pPr algn="l"/>
            <a:r>
              <a:rPr lang="sq-AL" sz="1200" b="0" i="0" u="none" strike="noStrike" baseline="0">
                <a:solidFill>
                  <a:schemeClr val="tx1"/>
                </a:solidFill>
                <a:latin typeface="+mn-lt"/>
                <a:ea typeface="MS PGothic" pitchFamily="34" charset="-128"/>
                <a:cs typeface="ＭＳ Ｐゴシック" charset="0"/>
              </a:rPr>
              <a:t>Mushkat e parave përdoren për të mbështetur të gjitha aspektet e krimit financiar dhe kibernetik. Ka të bëjë me mashtrim nga krimi kibernetik dhe pagesa pa para në dorë. Njerëzit paguanin për të lëvizur fondet e jashtëligjshme dhe t'i "pastronin" ato në sistemet normale të monedhës</a:t>
            </a:r>
          </a:p>
          <a:p>
            <a:pPr algn="l"/>
            <a:endParaRPr lang="en-US" sz="1200" b="0" i="0" u="none" strike="noStrike" kern="1200" baseline="0" dirty="0">
              <a:solidFill>
                <a:schemeClr val="tx1"/>
              </a:solidFill>
              <a:latin typeface="+mn-lt"/>
              <a:ea typeface="MS PGothic" pitchFamily="34" charset="-128"/>
              <a:cs typeface="ＭＳ Ｐゴシック" charset="0"/>
            </a:endParaRPr>
          </a:p>
          <a:p>
            <a:pPr algn="l"/>
            <a:r>
              <a:rPr lang="sq-AL" sz="1200" b="0" i="0" u="none" strike="noStrike" baseline="0">
                <a:solidFill>
                  <a:schemeClr val="tx1"/>
                </a:solidFill>
                <a:latin typeface="+mn-lt"/>
                <a:ea typeface="MS PGothic" pitchFamily="34" charset="-128"/>
                <a:cs typeface="ＭＳ Ｐゴシック" charset="0"/>
              </a:rPr>
              <a:t>Kriptovaluta - përmendur më parë në këtë seksion, por përfshirë për plotësinë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97</a:t>
            </a:fld>
            <a:endParaRPr lang="en-US" altLang="en-US" smtClean="0"/>
          </a:p>
        </p:txBody>
      </p:sp>
    </p:spTree>
    <p:extLst>
      <p:ext uri="{BB962C8B-B14F-4D97-AF65-F5344CB8AC3E}">
        <p14:creationId xmlns:p14="http://schemas.microsoft.com/office/powerpoint/2010/main" val="31528673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Para se të kalojmë në internet, duhet të vendosim pak perspektivë se çfarë është rrjeti dhe çfarë e krijon atë - të cilat janë të rëndësishme për të lejuar të kuptuarit se si funksionon interneti</a:t>
            </a:r>
          </a:p>
          <a:p>
            <a:endParaRPr lang="en-GB" dirty="0"/>
          </a:p>
          <a:p>
            <a:r>
              <a:rPr lang="sq-AL"/>
              <a:t>Trajneri duhet ta hapë këtë sesion me një pyetje të hapur për pjesëmarrësit - duke kaluar pak kohë duke u përpjekur t'i bëjë ata të përshkruajnë atë që ata besojnë se është Krimi Kibernetik.</a:t>
            </a:r>
          </a:p>
          <a:p>
            <a:endParaRPr lang="en-GB" dirty="0"/>
          </a:p>
          <a:p>
            <a:r>
              <a:rPr lang="sq-AL"/>
              <a:t>Mund të bëhet në forum të hapur - ose mund të bëhet në grupe më të vogla. Ideja është që të merrni një përkufizim prej laiku të asaj që është</a:t>
            </a: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98</a:t>
            </a:fld>
            <a:endParaRPr lang="en-US" altLang="en-US" smtClean="0"/>
          </a:p>
        </p:txBody>
      </p:sp>
    </p:spTree>
    <p:extLst>
      <p:ext uri="{BB962C8B-B14F-4D97-AF65-F5344CB8AC3E}">
        <p14:creationId xmlns:p14="http://schemas.microsoft.com/office/powerpoint/2010/main" val="2789502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xmlns="" id="{B15714A6-B05B-47A5-B92B-D727BD3A45D0}"/>
              </a:ext>
            </a:extLst>
          </p:cNvPr>
          <p:cNvSpPr>
            <a:spLocks noGrp="1"/>
          </p:cNvSpPr>
          <p:nvPr>
            <p:ph type="body" idx="1"/>
          </p:nvPr>
        </p:nvSpPr>
        <p:spPr/>
        <p:txBody>
          <a:bodyPr/>
          <a:lstStyle/>
          <a:p>
            <a:endParaRPr lang="en-GB" sz="3600" dirty="0"/>
          </a:p>
        </p:txBody>
      </p:sp>
    </p:spTree>
    <p:extLst>
      <p:ext uri="{BB962C8B-B14F-4D97-AF65-F5344CB8AC3E}">
        <p14:creationId xmlns:p14="http://schemas.microsoft.com/office/powerpoint/2010/main" val="23800993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SPAM është problem mjaft i përhapur. Ai konsiston në përhapjen e mesazheve të pakërkuara me email dërguara miliona personave. Ata që i marrin këto mesazhe nuk mund ta shmangin atë. Ndonjëherë, mesazhet thjesht kanë qëllime marketingu. Por ata shpesh janë vektorë për malware për të infektuar kompjuterët.</a:t>
            </a:r>
          </a:p>
          <a:p>
            <a:r>
              <a:rPr lang="sq-AL"/>
              <a:t> </a:t>
            </a:r>
          </a:p>
          <a:p>
            <a:r>
              <a:rPr lang="sq-AL"/>
              <a:t>Zakonisht dërguesi është dikush që viktima nuk e njeh dhe të cilit nuk i ka kërkuar dhe as nuk e ka autorizuar të dërgojë mesazhe.</a:t>
            </a:r>
          </a:p>
          <a:p>
            <a:endParaRPr lang="en-GB" altLang="en-US" dirty="0"/>
          </a:p>
          <a:p>
            <a:r>
              <a:rPr lang="sq-AL"/>
              <a:t>Komiteti i Konventës së Krimit Kibernetik (T-CY) ka lëshuar Shënimin Udhëzues nr. 8 për SPAM: https://rm.coe.int/CoERMPublicCommonSearchServices/DisplayDCTMContent?documentId=09000016802e7268</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102</a:t>
            </a:fld>
            <a:endParaRPr lang="en-US" altLang="en-US" smtClean="0"/>
          </a:p>
        </p:txBody>
      </p:sp>
    </p:spTree>
    <p:extLst>
      <p:ext uri="{BB962C8B-B14F-4D97-AF65-F5344CB8AC3E}">
        <p14:creationId xmlns:p14="http://schemas.microsoft.com/office/powerpoint/2010/main" val="39466424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Phishing (“peshkimi për fjalëkalime”) është një teknikë e përdorur për të bindur dikë që të dërgojë informacione personale tek njerëzit e tjerë. Ky informacion mund të përdoret më vonë për vjedhje ose mashtrim. Zakonisht autorët e krimit përdorin mesazhe me email për të mashtruar viktimat, nga ata që marrin informacione personale, përfshirë fjalëkalimet ose kredencialet e tjera të qasjes. Ndonjëherë, teknika e përdorur është të ridrejtimi i përdoruesit në një faqe në internet me qëllim të keq dhe të rremë.</a:t>
            </a:r>
          </a:p>
          <a:p>
            <a:endParaRPr lang="en-GB" altLang="en-US" dirty="0"/>
          </a:p>
          <a:p>
            <a:r>
              <a:rPr lang="sq-AL"/>
              <a:t>https://en.wikipedia.org/wiki/Phishing</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103</a:t>
            </a:fld>
            <a:endParaRPr lang="en-US" altLang="en-US" smtClean="0"/>
          </a:p>
        </p:txBody>
      </p:sp>
    </p:spTree>
    <p:extLst>
      <p:ext uri="{BB962C8B-B14F-4D97-AF65-F5344CB8AC3E}">
        <p14:creationId xmlns:p14="http://schemas.microsoft.com/office/powerpoint/2010/main" val="13706673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q-AL"/>
              <a:t>Phishing (“peshkimi për fjalëkalime”) është një teknikë e përdorur për të bindur dikë që të dërgojë informacione personale tek njerëzit e tjerë. Ky informacion mund të përdoret më vonë për vjedhje ose mashtrim. Zakonisht autorët e krimit përdorin mesazhe me email për të mashtruar viktimat, nga ata që marrin informacione personale, përfshirë fjalëkalimet ose kredencialet e tjera të qasjes. Ndonjëherë, teknika e përdorur është të ridrejtimi i përdoruesit në një faqe në internet me qëllim të keq dhe të rremë.</a:t>
            </a:r>
          </a:p>
          <a:p>
            <a:endParaRPr lang="en-GB" altLang="en-US" dirty="0"/>
          </a:p>
          <a:p>
            <a:r>
              <a:rPr lang="sq-AL"/>
              <a:t>https://en.wikipedia.org/wiki/Phishing</a:t>
            </a:r>
          </a:p>
          <a:p>
            <a:pPr marL="0" indent="0">
              <a:buFont typeface="Arial" panose="020B0604020202020204" pitchFamily="34" charset="0"/>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104</a:t>
            </a:fld>
            <a:endParaRPr lang="en-US" altLang="en-US" smtClean="0"/>
          </a:p>
        </p:txBody>
      </p:sp>
    </p:spTree>
    <p:extLst>
      <p:ext uri="{BB962C8B-B14F-4D97-AF65-F5344CB8AC3E}">
        <p14:creationId xmlns:p14="http://schemas.microsoft.com/office/powerpoint/2010/main" val="365827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F678A98B-0E09-4612-9346-46C6FC3C697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4197456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A1DEE2BA-BFE8-4B46-B335-6DCD2D482F7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4222722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31C8E76E-893D-43EC-B676-0EC06A67A46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165627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B041ED0F-3F4F-4191-95D9-03287ACFF4E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xmlns=""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dirty="0">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a:t>
            </a:fld>
            <a:r>
              <a:rPr lang="en-US" sz="1200" b="1" dirty="0">
                <a:solidFill>
                  <a:srgbClr val="FFFFFF"/>
                </a:solidFill>
                <a:latin typeface="Verdana" charset="0"/>
                <a:cs typeface="Verdana" charset="0"/>
              </a:rPr>
              <a:t> -</a:t>
            </a:r>
          </a:p>
        </p:txBody>
      </p:sp>
    </p:spTree>
    <p:extLst>
      <p:ext uri="{BB962C8B-B14F-4D97-AF65-F5344CB8AC3E}">
        <p14:creationId xmlns:p14="http://schemas.microsoft.com/office/powerpoint/2010/main" val="258683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8A268102-AF15-496D-8BA6-68A51B18504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xmlns=""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1236133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xmlns=""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84FC7A3D-6216-4157-97A2-E55D98E64C4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xmlns=""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1525167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xmlns=""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23/03/2021</a:t>
            </a:fld>
            <a:endParaRPr lang="en-GB"/>
          </a:p>
        </p:txBody>
      </p:sp>
      <p:sp>
        <p:nvSpPr>
          <p:cNvPr id="8" name="Footer Placeholder 4">
            <a:extLst>
              <a:ext uri="{FF2B5EF4-FFF2-40B4-BE49-F238E27FC236}">
                <a16:creationId xmlns:a16="http://schemas.microsoft.com/office/drawing/2014/main" xmlns="" id="{55DF5386-8042-47D5-8E50-6BCDD37A2A50}"/>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xmlns=""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428570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xmlns=""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23/03/2021</a:t>
            </a:fld>
            <a:endParaRPr lang="en-GB"/>
          </a:p>
        </p:txBody>
      </p:sp>
      <p:sp>
        <p:nvSpPr>
          <p:cNvPr id="4" name="Footer Placeholder 4">
            <a:extLst>
              <a:ext uri="{FF2B5EF4-FFF2-40B4-BE49-F238E27FC236}">
                <a16:creationId xmlns:a16="http://schemas.microsoft.com/office/drawing/2014/main" xmlns="" id="{4CA0948E-F417-447C-AF17-F61E2B8D4239}"/>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xmlns=""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3227970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23/03/2021</a:t>
            </a:fld>
            <a:endParaRPr lang="en-GB"/>
          </a:p>
        </p:txBody>
      </p:sp>
      <p:sp>
        <p:nvSpPr>
          <p:cNvPr id="3" name="Footer Placeholder 4">
            <a:extLst>
              <a:ext uri="{FF2B5EF4-FFF2-40B4-BE49-F238E27FC236}">
                <a16:creationId xmlns:a16="http://schemas.microsoft.com/office/drawing/2014/main" xmlns="" id="{39CE1A02-9C12-48FF-85B4-8F55C95EE835}"/>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xmlns=""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444567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329AC9A5-E986-4516-BC71-1640C6D1A58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xmlns=""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384852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23/03/2021</a:t>
            </a:fld>
            <a:endParaRPr lang="en-GB"/>
          </a:p>
        </p:txBody>
      </p:sp>
      <p:sp>
        <p:nvSpPr>
          <p:cNvPr id="6" name="Footer Placeholder 4">
            <a:extLst>
              <a:ext uri="{FF2B5EF4-FFF2-40B4-BE49-F238E27FC236}">
                <a16:creationId xmlns:a16="http://schemas.microsoft.com/office/drawing/2014/main" xmlns="" id="{A313C3A8-FB62-4F8B-9C10-6891A464F70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xmlns=""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296919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xmlns=""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xmlns=""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a:defRPr/>
            </a:pPr>
            <a:fld id="{D8D012CA-83C7-43BF-AC9E-7461E7903907}" type="datetimeFigureOut">
              <a:rPr lang="en-GB"/>
              <a:pPr>
                <a:defRPr/>
              </a:pPr>
              <a:t>23/03/2021</a:t>
            </a:fld>
            <a:endParaRPr lang="en-GB"/>
          </a:p>
        </p:txBody>
      </p:sp>
      <p:sp>
        <p:nvSpPr>
          <p:cNvPr id="5" name="Footer Placeholder 4">
            <a:extLst>
              <a:ext uri="{FF2B5EF4-FFF2-40B4-BE49-F238E27FC236}">
                <a16:creationId xmlns:a16="http://schemas.microsoft.com/office/drawing/2014/main" xmlns=""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xmlns=""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E8953D8D-E641-4349-A400-3F0BD5E4150E}"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matteo.lucchetti@coe.int"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matteo.lucchetti@coe.int"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5.png"/></Relationships>
</file>

<file path=ppt/slides/_rels/slide10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5.png"/><Relationship Id="rId9" Type="http://schemas.openxmlformats.org/officeDocument/2006/relationships/image" Target="../media/image84.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02.tiff"/></Relationships>
</file>

<file path=ppt/slides/_rels/slide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05.tiff"/></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08.tiff"/></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11.tiff"/><Relationship Id="rId4" Type="http://schemas.openxmlformats.org/officeDocument/2006/relationships/image" Target="../media/image110.tiff"/></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112.tiff"/></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13.tiff"/></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1.xml"/><Relationship Id="rId1" Type="http://schemas.openxmlformats.org/officeDocument/2006/relationships/slideLayout" Target="../slideLayouts/slideLayout2.xml"/><Relationship Id="rId5" Type="http://schemas.openxmlformats.org/officeDocument/2006/relationships/image" Target="../media/image115.tiff"/><Relationship Id="rId4" Type="http://schemas.openxmlformats.org/officeDocument/2006/relationships/image" Target="../media/image114.tiff"/></Relationships>
</file>

<file path=ppt/slides/_rels/slide1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hyperlink" Target="https://www.unodc.org/unodc/en/cybercrime/global-programme-cybercrime.html" TargetMode="Externa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s://www.un.org/press/en/2000/20001204.ga9842.doc.html" TargetMode="External"/><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www.interpol.int/en/Crimes/Cybercrime" TargetMode="Externa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s://ec.europa.eu/home-affairs/what-we-do/policies/cybercrime_en" TargetMode="Externa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hyperlink" Target="https://www.europol.europa.eu/about-europol/european-cybercrime-centre-ec3" TargetMode="Externa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www.eurojust.europa.eu/pages/home.aspx" TargetMode="Externa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www.ejn-crimjust.europa.eu/ejn/Ejn_Home/EN" TargetMode="External"/><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www.ejn-crimjust.europa.eu/ejn/Ejn_Home/EN" TargetMode="Externa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s://www.coe.int/en/web/cybercrime/cybercrime-office-c-proc" TargetMode="Externa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www.oas.org/juridico/english/cyber.htm"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hyperlink" Target="https://au.int/en/treaties/african-union-convention-cyber-security-and-personal-data-protection" TargetMode="Externa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hyperlink" Target="http://www.combattingcybercrime.org/"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pilonsec.org/strategicplan/cybercrime-pilon" TargetMode="Externa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3.jpe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forbes.com/sites/bernardmarr/2018/05/21/how-much-data-do-we-create-every-day-the-mind-blowing-stats-everyone-should-read/"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jpe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2.jpe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9.jpe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2.jpe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xmlns=""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12" name="Rectangle 11">
            <a:extLst>
              <a:ext uri="{FF2B5EF4-FFF2-40B4-BE49-F238E27FC236}">
                <a16:creationId xmlns:a16="http://schemas.microsoft.com/office/drawing/2014/main" xmlns="" id="{F2E812E5-70E7-496A-A514-625E50D09C58}"/>
              </a:ext>
            </a:extLst>
          </p:cNvPr>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2" name="Picture 4">
            <a:extLst>
              <a:ext uri="{FF2B5EF4-FFF2-40B4-BE49-F238E27FC236}">
                <a16:creationId xmlns:a16="http://schemas.microsoft.com/office/drawing/2014/main" xmlns="" id="{15364E51-4F34-4DA1-8843-ADA973D0B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22225"/>
            <a:ext cx="1322388"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8">
            <a:extLst>
              <a:ext uri="{FF2B5EF4-FFF2-40B4-BE49-F238E27FC236}">
                <a16:creationId xmlns:a16="http://schemas.microsoft.com/office/drawing/2014/main" xmlns="" id="{B2A2B581-F8BC-48D4-AF7E-AAF0CE808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4C53FF83-4B1D-4AE3-8AD4-F83CA631845F}"/>
              </a:ext>
            </a:extLst>
          </p:cNvPr>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6" name="Rectangle 11">
            <a:extLst>
              <a:ext uri="{FF2B5EF4-FFF2-40B4-BE49-F238E27FC236}">
                <a16:creationId xmlns:a16="http://schemas.microsoft.com/office/drawing/2014/main" xmlns="" id="{88C73A7D-5780-471E-8BE6-4A42E697E15C}"/>
              </a:ext>
            </a:extLst>
          </p:cNvPr>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sq-AL" sz="1200" b="1">
                <a:solidFill>
                  <a:srgbClr val="FFFFFF"/>
                </a:solidFill>
                <a:latin typeface="Verdana" panose="020B0604030504040204" pitchFamily="34" charset="0"/>
              </a:rPr>
              <a:t>www.coe.int/cybercrime						</a:t>
            </a:r>
          </a:p>
        </p:txBody>
      </p:sp>
      <p:sp>
        <p:nvSpPr>
          <p:cNvPr id="2057" name="Rectangle 2">
            <a:extLst>
              <a:ext uri="{FF2B5EF4-FFF2-40B4-BE49-F238E27FC236}">
                <a16:creationId xmlns:a16="http://schemas.microsoft.com/office/drawing/2014/main" xmlns="" id="{D192EA30-54CE-4062-B518-E86D1D7BEC69}"/>
              </a:ext>
            </a:extLst>
          </p:cNvPr>
          <p:cNvSpPr>
            <a:spLocks noChangeArrowheads="1"/>
          </p:cNvSpPr>
          <p:nvPr/>
        </p:nvSpPr>
        <p:spPr bwMode="auto">
          <a:xfrm>
            <a:off x="290513" y="2352650"/>
            <a:ext cx="8599487"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sq-AL" sz="3600" b="1">
                <a:latin typeface="Verdana" panose="020B0604030504040204" pitchFamily="34" charset="0"/>
              </a:rPr>
              <a:t>Sesioni 1.5:</a:t>
            </a:r>
          </a:p>
          <a:p>
            <a:pPr algn="ctr" eaLnBrk="1" hangingPunct="1">
              <a:spcBef>
                <a:spcPct val="0"/>
              </a:spcBef>
              <a:buFontTx/>
              <a:buNone/>
            </a:pPr>
            <a:r>
              <a:rPr lang="sq-AL" sz="3600" b="1">
                <a:latin typeface="Verdana" panose="020B0604030504040204" pitchFamily="34" charset="0"/>
              </a:rPr>
              <a:t>Bazat e Krimit Kibernetik</a:t>
            </a: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r>
              <a:rPr lang="sq-AL" sz="1800" b="1">
                <a:latin typeface="Verdana" panose="020B0604030504040204" pitchFamily="34" charset="0"/>
              </a:rPr>
              <a:t>Xxxxx XXXXXXXX</a:t>
            </a:r>
          </a:p>
          <a:p>
            <a:pPr algn="ctr" eaLnBrk="1" hangingPunct="1">
              <a:spcBef>
                <a:spcPct val="0"/>
              </a:spcBef>
              <a:buFontTx/>
              <a:buNone/>
            </a:pPr>
            <a:endParaRPr lang="en-GB" altLang="en-US" sz="600" dirty="0">
              <a:latin typeface="Verdana" panose="020B0604030504040204" pitchFamily="34" charset="0"/>
            </a:endParaRPr>
          </a:p>
          <a:p>
            <a:pPr algn="ctr" eaLnBrk="1" hangingPunct="1">
              <a:spcBef>
                <a:spcPct val="0"/>
              </a:spcBef>
              <a:buFontTx/>
              <a:buNone/>
            </a:pPr>
            <a:r>
              <a:rPr lang="sq-AL" sz="1400" i="1">
                <a:latin typeface="Verdana" panose="020B0604030504040204" pitchFamily="34" charset="0"/>
              </a:rPr>
              <a:t>Këshilli i Evropës</a:t>
            </a:r>
          </a:p>
          <a:p>
            <a:pPr algn="ctr" eaLnBrk="1" hangingPunct="1">
              <a:spcBef>
                <a:spcPct val="0"/>
              </a:spcBef>
              <a:buFontTx/>
              <a:buNone/>
            </a:pPr>
            <a:endParaRPr lang="en-GB" altLang="en-US" sz="1400" b="1" dirty="0">
              <a:solidFill>
                <a:srgbClr val="2F618F"/>
              </a:solidFill>
              <a:latin typeface="Verdana" panose="020B0604030504040204" pitchFamily="34" charset="0"/>
              <a:hlinkClick r:id="rId5"/>
            </a:endParaRPr>
          </a:p>
          <a:p>
            <a:pPr algn="ctr" eaLnBrk="1" hangingPunct="1">
              <a:spcBef>
                <a:spcPct val="0"/>
              </a:spcBef>
              <a:buFontTx/>
              <a:buNone/>
            </a:pPr>
            <a:r>
              <a:rPr lang="sq-AL" sz="1200" b="1">
                <a:solidFill>
                  <a:srgbClr val="2F618F"/>
                </a:solidFill>
                <a:latin typeface="Verdana" panose="020B0604030504040204" pitchFamily="34" charset="0"/>
              </a:rPr>
              <a:t>email</a:t>
            </a: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400" b="1" dirty="0">
              <a:latin typeface="Verdana" panose="020B0604030504040204" pitchFamily="34" charset="0"/>
            </a:endParaRPr>
          </a:p>
          <a:p>
            <a:pPr algn="ctr" eaLnBrk="1" hangingPunct="1">
              <a:spcBef>
                <a:spcPct val="0"/>
              </a:spcBef>
              <a:buFontTx/>
              <a:buNone/>
            </a:pPr>
            <a:r>
              <a:rPr lang="sq-AL" sz="1600" b="1">
                <a:latin typeface="Verdana" panose="020B0604030504040204" pitchFamily="34" charset="0"/>
              </a:rPr>
              <a:t>DD Muaji VVVV</a:t>
            </a:r>
          </a:p>
        </p:txBody>
      </p:sp>
      <p:sp>
        <p:nvSpPr>
          <p:cNvPr id="10" name="Rectangle 2">
            <a:extLst>
              <a:ext uri="{FF2B5EF4-FFF2-40B4-BE49-F238E27FC236}">
                <a16:creationId xmlns:a16="http://schemas.microsoft.com/office/drawing/2014/main" xmlns="" id="{DF1503B2-B0B3-4330-9439-3D5954CA1625}"/>
              </a:ext>
            </a:extLst>
          </p:cNvPr>
          <p:cNvSpPr>
            <a:spLocks noChangeArrowheads="1"/>
          </p:cNvSpPr>
          <p:nvPr/>
        </p:nvSpPr>
        <p:spPr bwMode="auto">
          <a:xfrm>
            <a:off x="365125" y="1177588"/>
            <a:ext cx="8599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sq-AL" sz="1400" b="1">
                <a:latin typeface="Verdana" panose="020B0604030504040204" pitchFamily="34" charset="0"/>
              </a:rPr>
              <a:t>Trajnim hyrës gjyqësor për krimin kibernetik dhe provat elektronike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Shoqëria e Informacionit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040311"/>
          </a:xfrm>
        </p:spPr>
        <p:txBody>
          <a:bodyPr/>
          <a:lstStyle/>
          <a:p>
            <a:pPr marL="0" indent="0" eaLnBrk="1" hangingPunct="1">
              <a:buNone/>
            </a:pPr>
            <a:r>
              <a:rPr lang="sq-AL" dirty="0"/>
              <a:t>Ndryshimi i botës?</a:t>
            </a:r>
          </a:p>
          <a:p>
            <a:pPr lvl="1" eaLnBrk="1" hangingPunct="1"/>
            <a:r>
              <a:rPr lang="sq-AL" dirty="0"/>
              <a:t>Ekonomia, arsimi, shëndetësia, mirëqenia, lufta, qeveria dhe demokracia</a:t>
            </a:r>
          </a:p>
          <a:p>
            <a:pPr marL="0" indent="0" eaLnBrk="1" hangingPunct="1">
              <a:buNone/>
            </a:pPr>
            <a:r>
              <a:rPr lang="sq-AL" dirty="0"/>
              <a:t>Ndryshimi i jetës së njerëzve</a:t>
            </a:r>
          </a:p>
          <a:p>
            <a:pPr marL="0" indent="0" eaLnBrk="1" hangingPunct="1">
              <a:buNone/>
            </a:pPr>
            <a:r>
              <a:rPr lang="sq-AL" dirty="0"/>
              <a:t>Krijimi i ‘qytetarit digjital’</a:t>
            </a:r>
          </a:p>
          <a:p>
            <a:pPr lvl="1" eaLnBrk="1" hangingPunct="1"/>
            <a:r>
              <a:rPr lang="sq-AL" dirty="0"/>
              <a:t>vendi i punës</a:t>
            </a:r>
          </a:p>
          <a:p>
            <a:pPr lvl="1" eaLnBrk="1" hangingPunct="1"/>
            <a:r>
              <a:rPr lang="sq-AL" dirty="0"/>
              <a:t>shtëpia </a:t>
            </a:r>
          </a:p>
          <a:p>
            <a:pPr lvl="1" eaLnBrk="1" hangingPunct="1"/>
            <a:r>
              <a:rPr lang="sq-AL" dirty="0"/>
              <a:t>shumica e momenteve të </a:t>
            </a:r>
            <a:r>
              <a:rPr lang="sq-AL" dirty="0" smtClean="0"/>
              <a:t>kohës</a:t>
            </a:r>
            <a:endParaRPr lang="en-US" dirty="0" smtClean="0"/>
          </a:p>
          <a:p>
            <a:pPr marL="457200" lvl="1" indent="0" eaLnBrk="1" hangingPunct="1">
              <a:buNone/>
            </a:pPr>
            <a:r>
              <a:rPr lang="sq-AL" dirty="0" smtClean="0"/>
              <a:t> </a:t>
            </a:r>
            <a:r>
              <a:rPr lang="sq-AL" dirty="0"/>
              <a:t>së lirë të tyre</a:t>
            </a:r>
          </a:p>
        </p:txBody>
      </p:sp>
      <p:pic>
        <p:nvPicPr>
          <p:cNvPr id="13" name="Content Placeholder 10" descr="glowing-world-map-background-1280x960.jpg">
            <a:extLst>
              <a:ext uri="{FF2B5EF4-FFF2-40B4-BE49-F238E27FC236}">
                <a16:creationId xmlns:a16="http://schemas.microsoft.com/office/drawing/2014/main" xmlns="" id="{13065408-C13D-448B-A801-10BC1442EA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489" y="4149080"/>
            <a:ext cx="3073673"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2275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xmlns=""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12" name="Rectangle 11">
            <a:extLst>
              <a:ext uri="{FF2B5EF4-FFF2-40B4-BE49-F238E27FC236}">
                <a16:creationId xmlns:a16="http://schemas.microsoft.com/office/drawing/2014/main" xmlns="" id="{F2E812E5-70E7-496A-A514-625E50D09C58}"/>
              </a:ext>
            </a:extLst>
          </p:cNvPr>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2" name="Picture 4">
            <a:extLst>
              <a:ext uri="{FF2B5EF4-FFF2-40B4-BE49-F238E27FC236}">
                <a16:creationId xmlns:a16="http://schemas.microsoft.com/office/drawing/2014/main" xmlns="" id="{15364E51-4F34-4DA1-8843-ADA973D0B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2225"/>
            <a:ext cx="1322388"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8">
            <a:extLst>
              <a:ext uri="{FF2B5EF4-FFF2-40B4-BE49-F238E27FC236}">
                <a16:creationId xmlns:a16="http://schemas.microsoft.com/office/drawing/2014/main" xmlns="" id="{B2A2B581-F8BC-48D4-AF7E-AAF0CE808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4C53FF83-4B1D-4AE3-8AD4-F83CA631845F}"/>
              </a:ext>
            </a:extLst>
          </p:cNvPr>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6" name="Rectangle 11">
            <a:extLst>
              <a:ext uri="{FF2B5EF4-FFF2-40B4-BE49-F238E27FC236}">
                <a16:creationId xmlns:a16="http://schemas.microsoft.com/office/drawing/2014/main" xmlns="" id="{88C73A7D-5780-471E-8BE6-4A42E697E15C}"/>
              </a:ext>
            </a:extLst>
          </p:cNvPr>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sq-AL" sz="1200" b="1">
                <a:solidFill>
                  <a:srgbClr val="FFFFFF"/>
                </a:solidFill>
                <a:latin typeface="Verdana" panose="020B0604030504040204" pitchFamily="34" charset="0"/>
              </a:rPr>
              <a:t>www.coe.int/cybercrime						                        - -</a:t>
            </a:r>
          </a:p>
        </p:txBody>
      </p:sp>
      <p:sp>
        <p:nvSpPr>
          <p:cNvPr id="2057" name="Rectangle 2">
            <a:extLst>
              <a:ext uri="{FF2B5EF4-FFF2-40B4-BE49-F238E27FC236}">
                <a16:creationId xmlns:a16="http://schemas.microsoft.com/office/drawing/2014/main" xmlns="" id="{D192EA30-54CE-4062-B518-E86D1D7BEC69}"/>
              </a:ext>
            </a:extLst>
          </p:cNvPr>
          <p:cNvSpPr>
            <a:spLocks noChangeArrowheads="1"/>
          </p:cNvSpPr>
          <p:nvPr/>
        </p:nvSpPr>
        <p:spPr bwMode="auto">
          <a:xfrm>
            <a:off x="290513" y="2352650"/>
            <a:ext cx="8599487"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sq-AL" sz="3600" b="1">
                <a:latin typeface="Verdana" panose="020B0604030504040204" pitchFamily="34" charset="0"/>
              </a:rPr>
              <a:t>Faleminderit</a:t>
            </a: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2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r>
              <a:rPr lang="sq-AL" sz="1800" b="1">
                <a:latin typeface="Verdana" panose="020B0604030504040204" pitchFamily="34" charset="0"/>
              </a:rPr>
              <a:t>Xxxxx XXXXXXXX</a:t>
            </a:r>
          </a:p>
          <a:p>
            <a:pPr algn="ctr" eaLnBrk="1" hangingPunct="1">
              <a:spcBef>
                <a:spcPct val="0"/>
              </a:spcBef>
              <a:buFontTx/>
              <a:buNone/>
            </a:pPr>
            <a:endParaRPr lang="en-GB" altLang="en-US" sz="600" dirty="0">
              <a:latin typeface="Verdana" panose="020B0604030504040204" pitchFamily="34" charset="0"/>
            </a:endParaRPr>
          </a:p>
          <a:p>
            <a:pPr algn="ctr" eaLnBrk="1" hangingPunct="1">
              <a:spcBef>
                <a:spcPct val="0"/>
              </a:spcBef>
              <a:buFontTx/>
              <a:buNone/>
            </a:pPr>
            <a:r>
              <a:rPr lang="sq-AL" sz="1400" i="1">
                <a:latin typeface="Verdana" panose="020B0604030504040204" pitchFamily="34" charset="0"/>
              </a:rPr>
              <a:t>Këshilli i Evropës</a:t>
            </a:r>
          </a:p>
          <a:p>
            <a:pPr algn="ctr" eaLnBrk="1" hangingPunct="1">
              <a:spcBef>
                <a:spcPct val="0"/>
              </a:spcBef>
              <a:buFontTx/>
              <a:buNone/>
            </a:pPr>
            <a:endParaRPr lang="en-GB" altLang="en-US" sz="1400" b="1" dirty="0">
              <a:solidFill>
                <a:srgbClr val="2F618F"/>
              </a:solidFill>
              <a:latin typeface="Verdana" panose="020B0604030504040204" pitchFamily="34" charset="0"/>
              <a:hlinkClick r:id="rId4"/>
            </a:endParaRPr>
          </a:p>
          <a:p>
            <a:pPr algn="ctr" eaLnBrk="1" hangingPunct="1">
              <a:spcBef>
                <a:spcPct val="0"/>
              </a:spcBef>
              <a:buFontTx/>
              <a:buNone/>
            </a:pPr>
            <a:r>
              <a:rPr lang="sq-AL" sz="1200" b="1">
                <a:solidFill>
                  <a:srgbClr val="2F618F"/>
                </a:solidFill>
                <a:latin typeface="Verdana" panose="020B0604030504040204" pitchFamily="34" charset="0"/>
              </a:rPr>
              <a:t>email</a:t>
            </a: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600" b="1" dirty="0">
              <a:latin typeface="Verdana" panose="020B0604030504040204" pitchFamily="34" charset="0"/>
            </a:endParaRPr>
          </a:p>
          <a:p>
            <a:pPr algn="ctr" eaLnBrk="1" hangingPunct="1">
              <a:spcBef>
                <a:spcPct val="0"/>
              </a:spcBef>
              <a:buFontTx/>
              <a:buNone/>
            </a:pPr>
            <a:endParaRPr lang="en-GB" altLang="en-US" sz="1400" b="1" dirty="0">
              <a:latin typeface="Verdana" panose="020B0604030504040204" pitchFamily="34" charset="0"/>
            </a:endParaRPr>
          </a:p>
          <a:p>
            <a:pPr algn="ctr" eaLnBrk="1" hangingPunct="1">
              <a:spcBef>
                <a:spcPct val="0"/>
              </a:spcBef>
              <a:buFontTx/>
              <a:buNone/>
            </a:pPr>
            <a:r>
              <a:rPr lang="sq-AL" sz="1600" b="1">
                <a:latin typeface="Verdana" panose="020B0604030504040204" pitchFamily="34" charset="0"/>
              </a:rPr>
              <a:t>DD Muaji VVVV</a:t>
            </a:r>
          </a:p>
        </p:txBody>
      </p:sp>
      <p:sp>
        <p:nvSpPr>
          <p:cNvPr id="10" name="Rectangle 2">
            <a:extLst>
              <a:ext uri="{FF2B5EF4-FFF2-40B4-BE49-F238E27FC236}">
                <a16:creationId xmlns:a16="http://schemas.microsoft.com/office/drawing/2014/main" xmlns="" id="{DF1503B2-B0B3-4330-9439-3D5954CA1625}"/>
              </a:ext>
            </a:extLst>
          </p:cNvPr>
          <p:cNvSpPr>
            <a:spLocks noChangeArrowheads="1"/>
          </p:cNvSpPr>
          <p:nvPr/>
        </p:nvSpPr>
        <p:spPr bwMode="auto">
          <a:xfrm>
            <a:off x="365125" y="1177588"/>
            <a:ext cx="8599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sq-AL" sz="1400" b="1">
                <a:latin typeface="Verdana" panose="020B0604030504040204" pitchFamily="34" charset="0"/>
              </a:rPr>
              <a:t>Trajnim hyrës gjyqësor për krimin kibernetik dhe provat elektronike</a:t>
            </a:r>
          </a:p>
        </p:txBody>
      </p:sp>
    </p:spTree>
    <p:extLst>
      <p:ext uri="{BB962C8B-B14F-4D97-AF65-F5344CB8AC3E}">
        <p14:creationId xmlns:p14="http://schemas.microsoft.com/office/powerpoint/2010/main" val="10643097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69D33C-4A8E-4552-8162-49F5A76E76FA}"/>
              </a:ext>
            </a:extLst>
          </p:cNvPr>
          <p:cNvSpPr>
            <a:spLocks noGrp="1"/>
          </p:cNvSpPr>
          <p:nvPr>
            <p:ph type="title"/>
          </p:nvPr>
        </p:nvSpPr>
        <p:spPr/>
        <p:txBody>
          <a:bodyPr/>
          <a:lstStyle/>
          <a:p>
            <a:r>
              <a:rPr lang="sq-AL"/>
              <a:t>Hequr &amp; ruajtur për referencë</a:t>
            </a:r>
          </a:p>
        </p:txBody>
      </p:sp>
      <p:sp>
        <p:nvSpPr>
          <p:cNvPr id="3" name="Text Placeholder 2">
            <a:extLst>
              <a:ext uri="{FF2B5EF4-FFF2-40B4-BE49-F238E27FC236}">
                <a16:creationId xmlns:a16="http://schemas.microsoft.com/office/drawing/2014/main" xmlns="" id="{AE8E0ED3-4745-4810-948D-46E81F068D8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2434054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Spam</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0" indent="0">
              <a:buNone/>
            </a:pPr>
            <a:r>
              <a:rPr lang="sq-AL"/>
              <a:t>Mesazhe të pakërkuara me email dërguar në miliona</a:t>
            </a:r>
          </a:p>
          <a:p>
            <a:pPr lvl="1"/>
            <a:r>
              <a:rPr lang="sq-AL" sz="2400"/>
              <a:t>Shpesh quhen ‘Junk’</a:t>
            </a:r>
          </a:p>
          <a:p>
            <a:pPr lvl="1"/>
            <a:r>
              <a:rPr lang="sq-AL" sz="2400"/>
              <a:t>Mund të përdoren për marketing</a:t>
            </a:r>
          </a:p>
          <a:p>
            <a:pPr lvl="1"/>
            <a:r>
              <a:rPr lang="sq-AL" sz="2400"/>
              <a:t>Shpesh fshehin malware</a:t>
            </a:r>
          </a:p>
          <a:p>
            <a:pPr lvl="2"/>
            <a:r>
              <a:rPr lang="sq-AL" sz="2000"/>
              <a:t>Ka të ngjarë në dokumente të bashkëngjitura</a:t>
            </a:r>
          </a:p>
          <a:p>
            <a:pPr lvl="1"/>
            <a:r>
              <a:rPr lang="sq-AL" sz="2400"/>
              <a:t>Zakonisht dërguesi nuk dihet</a:t>
            </a:r>
          </a:p>
          <a:p>
            <a:pPr marL="0" indent="0">
              <a:buNone/>
            </a:pPr>
            <a:endParaRPr lang="en-GB" altLang="sr-Latn-RS" dirty="0"/>
          </a:p>
        </p:txBody>
      </p:sp>
      <p:grpSp>
        <p:nvGrpSpPr>
          <p:cNvPr id="7" name="Group 6">
            <a:extLst>
              <a:ext uri="{FF2B5EF4-FFF2-40B4-BE49-F238E27FC236}">
                <a16:creationId xmlns:a16="http://schemas.microsoft.com/office/drawing/2014/main" xmlns="" id="{C8250FE4-0F1F-4A01-BEC1-6D36CB15DDC5}"/>
              </a:ext>
            </a:extLst>
          </p:cNvPr>
          <p:cNvGrpSpPr/>
          <p:nvPr/>
        </p:nvGrpSpPr>
        <p:grpSpPr>
          <a:xfrm>
            <a:off x="4769503" y="2276872"/>
            <a:ext cx="4122977" cy="3678191"/>
            <a:chOff x="4769503" y="2276872"/>
            <a:chExt cx="4122977" cy="3678191"/>
          </a:xfrm>
        </p:grpSpPr>
        <p:pic>
          <p:nvPicPr>
            <p:cNvPr id="5" name="Picture 4">
              <a:extLst>
                <a:ext uri="{FF2B5EF4-FFF2-40B4-BE49-F238E27FC236}">
                  <a16:creationId xmlns:a16="http://schemas.microsoft.com/office/drawing/2014/main" xmlns="" id="{3F62D3D5-327B-4698-9397-EA2433BF83C8}"/>
                </a:ext>
              </a:extLst>
            </p:cNvPr>
            <p:cNvPicPr>
              <a:picLocks noChangeAspect="1"/>
            </p:cNvPicPr>
            <p:nvPr/>
          </p:nvPicPr>
          <p:blipFill>
            <a:blip r:embed="rId4"/>
            <a:stretch>
              <a:fillRect/>
            </a:stretch>
          </p:blipFill>
          <p:spPr>
            <a:xfrm>
              <a:off x="4769503" y="2276872"/>
              <a:ext cx="4122977" cy="3678191"/>
            </a:xfrm>
            <a:prstGeom prst="rect">
              <a:avLst/>
            </a:prstGeom>
            <a:ln>
              <a:solidFill>
                <a:schemeClr val="accent1"/>
              </a:solidFill>
            </a:ln>
          </p:spPr>
        </p:pic>
        <p:sp>
          <p:nvSpPr>
            <p:cNvPr id="6" name="Rectangle 5">
              <a:extLst>
                <a:ext uri="{FF2B5EF4-FFF2-40B4-BE49-F238E27FC236}">
                  <a16:creationId xmlns:a16="http://schemas.microsoft.com/office/drawing/2014/main" xmlns="" id="{660F23E6-D759-437E-A629-254C6E331F22}"/>
                </a:ext>
              </a:extLst>
            </p:cNvPr>
            <p:cNvSpPr/>
            <p:nvPr/>
          </p:nvSpPr>
          <p:spPr>
            <a:xfrm>
              <a:off x="5904592" y="3789040"/>
              <a:ext cx="64807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5505892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Phishing</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57150" indent="0">
              <a:buNone/>
            </a:pPr>
            <a:r>
              <a:rPr lang="sq-AL" sz="3000" dirty="0"/>
              <a:t>Përpjekje për të marrë informacion të ndjeshëm përmes një përgjigjeje</a:t>
            </a:r>
          </a:p>
          <a:p>
            <a:pPr lvl="2"/>
            <a:r>
              <a:rPr lang="sq-AL" dirty="0"/>
              <a:t>emrat e përdoruesit, fjalëkalimet dhe hollësitë e kartelave të kreditit </a:t>
            </a:r>
          </a:p>
          <a:p>
            <a:pPr lvl="2"/>
            <a:r>
              <a:rPr lang="sq-AL" dirty="0"/>
              <a:t>(dhe, jo drejtpërdrejt, para)</a:t>
            </a:r>
          </a:p>
          <a:p>
            <a:pPr lvl="1"/>
            <a:r>
              <a:rPr lang="sq-AL" dirty="0"/>
              <a:t>Shpesh për arsye dashakeqe, duke u maskuar si entitet i besueshëm në një komunikim elektronik</a:t>
            </a:r>
          </a:p>
          <a:p>
            <a:pPr lvl="2"/>
            <a:r>
              <a:rPr lang="sq-AL" sz="2200" dirty="0"/>
              <a:t>faqet sociale e internetit, faqet e ankandit, bankat, përpunuesit e pagesave në internet, kompanitë e shërbimeve, ndërmarrjet korrier, departamentet qeveritare ose administratorët e TI-së</a:t>
            </a:r>
          </a:p>
          <a:p>
            <a:pPr lvl="2"/>
            <a:r>
              <a:rPr lang="sq-AL" sz="2200" dirty="0"/>
              <a:t>Linqet me uebfaqe që përmbajnë malware</a:t>
            </a:r>
          </a:p>
          <a:p>
            <a:pPr lvl="2"/>
            <a:r>
              <a:rPr lang="sq-AL" sz="2200" dirty="0"/>
              <a:t>Gramatika dhe shkrimi i keq shpesh i zbulojnë ato</a:t>
            </a:r>
          </a:p>
        </p:txBody>
      </p:sp>
      <p:pic>
        <p:nvPicPr>
          <p:cNvPr id="4098" name="Picture 2" descr="Off the hook: 6 Tips to avoid Phishing scams">
            <a:extLst>
              <a:ext uri="{FF2B5EF4-FFF2-40B4-BE49-F238E27FC236}">
                <a16:creationId xmlns:a16="http://schemas.microsoft.com/office/drawing/2014/main" xmlns="" id="{DF498DD1-A25E-441A-AEC0-EB1ACCD6E8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19" r="23380" b="20102"/>
          <a:stretch/>
        </p:blipFill>
        <p:spPr bwMode="auto">
          <a:xfrm>
            <a:off x="7884368" y="5494829"/>
            <a:ext cx="1151682" cy="102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4464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Phishing</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xmlns="" id="{F6D9EA34-F57B-43A3-B385-2291BF6A6C96}"/>
              </a:ext>
            </a:extLst>
          </p:cNvPr>
          <p:cNvGrpSpPr/>
          <p:nvPr/>
        </p:nvGrpSpPr>
        <p:grpSpPr>
          <a:xfrm>
            <a:off x="235167" y="1242507"/>
            <a:ext cx="2464625" cy="5183335"/>
            <a:chOff x="235167" y="1242507"/>
            <a:chExt cx="2464625" cy="5183335"/>
          </a:xfrm>
        </p:grpSpPr>
        <p:pic>
          <p:nvPicPr>
            <p:cNvPr id="4" name="Picture 3">
              <a:extLst>
                <a:ext uri="{FF2B5EF4-FFF2-40B4-BE49-F238E27FC236}">
                  <a16:creationId xmlns:a16="http://schemas.microsoft.com/office/drawing/2014/main" xmlns="" id="{796B0A7B-BBFE-4652-AB80-29AE2C215B65}"/>
                </a:ext>
              </a:extLst>
            </p:cNvPr>
            <p:cNvPicPr>
              <a:picLocks noChangeAspect="1"/>
            </p:cNvPicPr>
            <p:nvPr/>
          </p:nvPicPr>
          <p:blipFill>
            <a:blip r:embed="rId4"/>
            <a:stretch>
              <a:fillRect/>
            </a:stretch>
          </p:blipFill>
          <p:spPr>
            <a:xfrm>
              <a:off x="235167" y="1242507"/>
              <a:ext cx="2464625" cy="5183335"/>
            </a:xfrm>
            <a:prstGeom prst="rect">
              <a:avLst/>
            </a:prstGeom>
            <a:ln>
              <a:solidFill>
                <a:srgbClr val="0070C0"/>
              </a:solidFill>
            </a:ln>
          </p:spPr>
        </p:pic>
        <p:sp>
          <p:nvSpPr>
            <p:cNvPr id="6" name="Rectangle 5">
              <a:extLst>
                <a:ext uri="{FF2B5EF4-FFF2-40B4-BE49-F238E27FC236}">
                  <a16:creationId xmlns:a16="http://schemas.microsoft.com/office/drawing/2014/main" xmlns="" id="{BB0FD525-DCB5-4430-A1DD-0F8F8C1C1FDA}"/>
                </a:ext>
              </a:extLst>
            </p:cNvPr>
            <p:cNvSpPr/>
            <p:nvPr/>
          </p:nvSpPr>
          <p:spPr>
            <a:xfrm>
              <a:off x="804560" y="1628800"/>
              <a:ext cx="959127"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xmlns="" id="{93CCE083-07AA-4C67-B35A-8FEFC70FFDBC}"/>
              </a:ext>
            </a:extLst>
          </p:cNvPr>
          <p:cNvPicPr>
            <a:picLocks noChangeAspect="1"/>
          </p:cNvPicPr>
          <p:nvPr/>
        </p:nvPicPr>
        <p:blipFill>
          <a:blip r:embed="rId5"/>
          <a:stretch>
            <a:fillRect/>
          </a:stretch>
        </p:blipFill>
        <p:spPr>
          <a:xfrm>
            <a:off x="1619672" y="1242507"/>
            <a:ext cx="4849221" cy="4228579"/>
          </a:xfrm>
          <a:prstGeom prst="rect">
            <a:avLst/>
          </a:prstGeom>
          <a:ln>
            <a:solidFill>
              <a:schemeClr val="accent5">
                <a:lumMod val="75000"/>
              </a:schemeClr>
            </a:solidFill>
          </a:ln>
        </p:spPr>
      </p:pic>
      <p:pic>
        <p:nvPicPr>
          <p:cNvPr id="3" name="Picture 4">
            <a:extLst>
              <a:ext uri="{FF2B5EF4-FFF2-40B4-BE49-F238E27FC236}">
                <a16:creationId xmlns:a16="http://schemas.microsoft.com/office/drawing/2014/main" xmlns="" id="{8A61148F-183B-443D-8230-A8CD836FBE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1567409"/>
            <a:ext cx="4234011" cy="409121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2E08B5A3-E603-418F-99F7-FD313750CC7E}"/>
              </a:ext>
            </a:extLst>
          </p:cNvPr>
          <p:cNvSpPr txBox="1"/>
          <p:nvPr/>
        </p:nvSpPr>
        <p:spPr>
          <a:xfrm>
            <a:off x="2987824" y="4808025"/>
            <a:ext cx="5976664" cy="1477328"/>
          </a:xfrm>
          <a:prstGeom prst="rect">
            <a:avLst/>
          </a:prstGeom>
          <a:solidFill>
            <a:srgbClr val="F08A34"/>
          </a:solidFill>
        </p:spPr>
        <p:txBody>
          <a:bodyPr wrap="square" rtlCol="0">
            <a:spAutoFit/>
          </a:bodyPr>
          <a:lstStyle/>
          <a:p>
            <a:r>
              <a:rPr lang="sq-AL" dirty="0">
                <a:solidFill>
                  <a:schemeClr val="bg1"/>
                </a:solidFill>
                <a:latin typeface="+mj-lt"/>
              </a:rPr>
              <a:t>Email që përpiqet të bëjë njerëzit të klikojnë në linqet e dhëna</a:t>
            </a:r>
          </a:p>
          <a:p>
            <a:pPr marL="342900" indent="-342900">
              <a:buFont typeface="Arial" panose="020B0604020202020204" pitchFamily="34" charset="0"/>
              <a:buChar char="•"/>
            </a:pPr>
            <a:r>
              <a:rPr lang="sq-AL" dirty="0">
                <a:solidFill>
                  <a:schemeClr val="bg1"/>
                </a:solidFill>
                <a:latin typeface="+mj-lt"/>
              </a:rPr>
              <a:t>Vlerësoni gramatikën dhe drejtshkrimin?</a:t>
            </a:r>
          </a:p>
          <a:p>
            <a:pPr marL="342900" indent="-342900">
              <a:buFont typeface="Arial" panose="020B0604020202020204" pitchFamily="34" charset="0"/>
              <a:buChar char="•"/>
            </a:pPr>
            <a:r>
              <a:rPr lang="sq-AL" dirty="0">
                <a:solidFill>
                  <a:schemeClr val="bg1"/>
                </a:solidFill>
                <a:latin typeface="+mj-lt"/>
              </a:rPr>
              <a:t>Sa ndërmarrje të shërbimeve fillojnë komunikimin e tyre me fjalën ‘Përshëndetje - (Hello)’</a:t>
            </a:r>
          </a:p>
          <a:p>
            <a:pPr marL="342900" indent="-342900">
              <a:buFont typeface="Arial" panose="020B0604020202020204" pitchFamily="34" charset="0"/>
              <a:buChar char="•"/>
            </a:pPr>
            <a:r>
              <a:rPr lang="sq-AL" dirty="0">
                <a:solidFill>
                  <a:schemeClr val="bg1"/>
                </a:solidFill>
                <a:latin typeface="+mj-lt"/>
              </a:rPr>
              <a:t>Vëreni linkun për të parë se ku do të çojë ai</a:t>
            </a:r>
          </a:p>
        </p:txBody>
      </p:sp>
      <p:sp>
        <p:nvSpPr>
          <p:cNvPr id="16" name="Rectangle 15">
            <a:extLst>
              <a:ext uri="{FF2B5EF4-FFF2-40B4-BE49-F238E27FC236}">
                <a16:creationId xmlns:a16="http://schemas.microsoft.com/office/drawing/2014/main" xmlns="" id="{8BF92FFC-8899-4603-9669-E3C5A6995C13}"/>
              </a:ext>
            </a:extLst>
          </p:cNvPr>
          <p:cNvSpPr/>
          <p:nvPr/>
        </p:nvSpPr>
        <p:spPr>
          <a:xfrm>
            <a:off x="3131840" y="4437112"/>
            <a:ext cx="64807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xmlns="" id="{11FF1AF4-2E38-4CCC-B858-F704E3255D42}"/>
              </a:ext>
            </a:extLst>
          </p:cNvPr>
          <p:cNvSpPr/>
          <p:nvPr/>
        </p:nvSpPr>
        <p:spPr>
          <a:xfrm>
            <a:off x="6891216" y="3439584"/>
            <a:ext cx="1655078" cy="4934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descr="Off the hook: 6 Tips to avoid Phishing scams">
            <a:extLst>
              <a:ext uri="{FF2B5EF4-FFF2-40B4-BE49-F238E27FC236}">
                <a16:creationId xmlns:a16="http://schemas.microsoft.com/office/drawing/2014/main" xmlns="" id="{B3024642-9F90-43AC-9B39-0AA3B28208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719" r="23380" b="20102"/>
          <a:stretch/>
        </p:blipFill>
        <p:spPr bwMode="auto">
          <a:xfrm>
            <a:off x="7933904" y="1101995"/>
            <a:ext cx="1151682" cy="102590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xmlns="" id="{5EBFD9CF-3F34-49B5-BF33-93B7D37107CE}"/>
              </a:ext>
            </a:extLst>
          </p:cNvPr>
          <p:cNvSpPr/>
          <p:nvPr/>
        </p:nvSpPr>
        <p:spPr>
          <a:xfrm>
            <a:off x="154660" y="3140968"/>
            <a:ext cx="1465011" cy="9361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xmlns="" id="{F6FB7DCC-A0F0-4C70-8BB8-4462F4DFC875}"/>
              </a:ext>
            </a:extLst>
          </p:cNvPr>
          <p:cNvSpPr/>
          <p:nvPr/>
        </p:nvSpPr>
        <p:spPr>
          <a:xfrm>
            <a:off x="5270896" y="3793354"/>
            <a:ext cx="1101304" cy="2837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124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P spid="19" grpId="0" animBg="1"/>
      <p:bldP spid="2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Phishing</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Off the hook: 6 Tips to avoid Phishing scams">
            <a:extLst>
              <a:ext uri="{FF2B5EF4-FFF2-40B4-BE49-F238E27FC236}">
                <a16:creationId xmlns:a16="http://schemas.microsoft.com/office/drawing/2014/main" xmlns="" id="{DF498DD1-A25E-441A-AEC0-EB1ACCD6E8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19" r="23380" b="20102"/>
          <a:stretch/>
        </p:blipFill>
        <p:spPr bwMode="auto">
          <a:xfrm>
            <a:off x="7884368" y="5494829"/>
            <a:ext cx="1151682" cy="1025902"/>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4">
            <a:extLst>
              <a:ext uri="{FF2B5EF4-FFF2-40B4-BE49-F238E27FC236}">
                <a16:creationId xmlns:a16="http://schemas.microsoft.com/office/drawing/2014/main" xmlns="" id="{6AA898E5-144D-4709-9F55-D9CA15DACE49}"/>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1775953" y="1270001"/>
            <a:ext cx="5592093" cy="5136922"/>
          </a:xfrm>
          <a:ln>
            <a:solidFill>
              <a:schemeClr val="accent1"/>
            </a:solidFill>
            <a:miter lim="800000"/>
            <a:headEnd/>
            <a:tailEnd/>
          </a:ln>
        </p:spPr>
      </p:pic>
    </p:spTree>
    <p:extLst>
      <p:ext uri="{BB962C8B-B14F-4D97-AF65-F5344CB8AC3E}">
        <p14:creationId xmlns:p14="http://schemas.microsoft.com/office/powerpoint/2010/main" val="36367889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Phishing</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Off the hook: 6 Tips to avoid Phishing scams">
            <a:extLst>
              <a:ext uri="{FF2B5EF4-FFF2-40B4-BE49-F238E27FC236}">
                <a16:creationId xmlns:a16="http://schemas.microsoft.com/office/drawing/2014/main" xmlns="" id="{DF498DD1-A25E-441A-AEC0-EB1ACCD6E8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19" r="23380" b="20102"/>
          <a:stretch/>
        </p:blipFill>
        <p:spPr bwMode="auto">
          <a:xfrm>
            <a:off x="7884368" y="5494829"/>
            <a:ext cx="1151682" cy="1025902"/>
          </a:xfrm>
          <a:prstGeom prst="rect">
            <a:avLst/>
          </a:prstGeom>
          <a:noFill/>
          <a:extLst>
            <a:ext uri="{909E8E84-426E-40DD-AFC4-6F175D3DCCD1}">
              <a14:hiddenFill xmlns:a14="http://schemas.microsoft.com/office/drawing/2010/main">
                <a:solidFill>
                  <a:srgbClr val="FFFFFF"/>
                </a:solidFill>
              </a14:hiddenFill>
            </a:ext>
          </a:extLst>
        </p:spPr>
      </p:pic>
      <p:pic>
        <p:nvPicPr>
          <p:cNvPr id="14" name="Content Placeholder 4">
            <a:extLst>
              <a:ext uri="{FF2B5EF4-FFF2-40B4-BE49-F238E27FC236}">
                <a16:creationId xmlns:a16="http://schemas.microsoft.com/office/drawing/2014/main" xmlns="" id="{5F4B612E-8548-4584-877D-0B796AD706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7638" y="1484784"/>
            <a:ext cx="8848725" cy="4104456"/>
          </a:xfrm>
          <a:prstGeom prst="rect">
            <a:avLst/>
          </a:prstGeom>
          <a:noFill/>
          <a:ln>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EF23AC8D-7607-4B3A-A987-C7217BB3B0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5263" y="1876425"/>
            <a:ext cx="6213475" cy="6683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xmlns="" id="{CD1A5597-91F9-491C-8C2B-04F8640BA25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788" y="2700338"/>
            <a:ext cx="8988425" cy="3492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F9ED2870-6CFE-4FA0-A815-A5A4A763754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28788" y="3205163"/>
            <a:ext cx="5686425" cy="509587"/>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88C761F2-10D2-46D2-BCC0-790426C8D0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0000" y="3868738"/>
            <a:ext cx="4064000" cy="5111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5553CEDB-8C6B-417C-88D5-DD94A234FED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788" y="4533900"/>
            <a:ext cx="8988425" cy="4270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98CCF7F5-17BC-46D9-97C7-0E6259F64C2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28650" y="5153025"/>
            <a:ext cx="3079750" cy="3730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FF6CB220-2F8A-408A-9780-687B6D75F40D}"/>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03700" y="5111750"/>
            <a:ext cx="4311650" cy="4270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B77E2DB5-B886-449D-A783-8CA477B3C9E2}"/>
              </a:ext>
            </a:extLst>
          </p:cNvPr>
          <p:cNvSpPr/>
          <p:nvPr/>
        </p:nvSpPr>
        <p:spPr>
          <a:xfrm>
            <a:off x="323528" y="2060848"/>
            <a:ext cx="792088"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4471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Variantet e Phishing</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eaLnBrk="1" hangingPunct="1">
              <a:lnSpc>
                <a:spcPct val="90000"/>
              </a:lnSpc>
            </a:pPr>
            <a:r>
              <a:rPr lang="sq-AL" b="1">
                <a:solidFill>
                  <a:srgbClr val="0070C0"/>
                </a:solidFill>
              </a:rPr>
              <a:t>Spear phishing (phishingu shtizë) </a:t>
            </a:r>
            <a:r>
              <a:rPr lang="sq-AL"/>
              <a:t>- synon individë ose grupe specifike në një organizatë</a:t>
            </a:r>
          </a:p>
          <a:p>
            <a:pPr eaLnBrk="1" hangingPunct="1">
              <a:lnSpc>
                <a:spcPct val="90000"/>
              </a:lnSpc>
            </a:pPr>
            <a:r>
              <a:rPr lang="sq-AL" b="1">
                <a:solidFill>
                  <a:srgbClr val="0070C0"/>
                </a:solidFill>
              </a:rPr>
              <a:t>Whaling (gjueti balenash)</a:t>
            </a:r>
            <a:r>
              <a:rPr lang="sq-AL"/>
              <a:t> - dërgimi i emailit phishing në shënjestra specifike të nivelit të lartë në një organizatë</a:t>
            </a:r>
          </a:p>
          <a:p>
            <a:pPr eaLnBrk="1" hangingPunct="1">
              <a:lnSpc>
                <a:spcPct val="90000"/>
              </a:lnSpc>
            </a:pPr>
            <a:r>
              <a:rPr lang="sq-AL" b="1">
                <a:solidFill>
                  <a:srgbClr val="0070C0"/>
                </a:solidFill>
              </a:rPr>
              <a:t>Vishing</a:t>
            </a:r>
            <a:r>
              <a:rPr lang="sq-AL"/>
              <a:t> - </a:t>
            </a:r>
            <a:r>
              <a:rPr lang="sq-AL" sz="2400"/>
              <a:t>përdorimi i rrjeteve VOIP për të dërguar thirrje telefonike të pakërkuara për të marrë informacion</a:t>
            </a:r>
          </a:p>
          <a:p>
            <a:pPr eaLnBrk="1" hangingPunct="1">
              <a:lnSpc>
                <a:spcPct val="90000"/>
              </a:lnSpc>
            </a:pPr>
            <a:r>
              <a:rPr lang="sq-AL" b="1">
                <a:solidFill>
                  <a:srgbClr val="0070C0"/>
                </a:solidFill>
              </a:rPr>
              <a:t>Pharming</a:t>
            </a:r>
            <a:r>
              <a:rPr lang="sq-AL"/>
              <a:t> - ridrejtimi në një faqe të rreme që duket si e vërtetë</a:t>
            </a:r>
          </a:p>
        </p:txBody>
      </p:sp>
      <p:pic>
        <p:nvPicPr>
          <p:cNvPr id="3" name="Picture 2" descr="Off the hook: 6 Tips to avoid Phishing scams">
            <a:extLst>
              <a:ext uri="{FF2B5EF4-FFF2-40B4-BE49-F238E27FC236}">
                <a16:creationId xmlns:a16="http://schemas.microsoft.com/office/drawing/2014/main" xmlns="" id="{B1977995-43A3-4377-9057-9B7FD64F9E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19" r="23380" b="20102"/>
          <a:stretch/>
        </p:blipFill>
        <p:spPr bwMode="auto">
          <a:xfrm>
            <a:off x="7884368" y="5494829"/>
            <a:ext cx="1151682" cy="102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1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Lloje tjera të sulmit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107504" y="1270001"/>
            <a:ext cx="9036496" cy="5183335"/>
          </a:xfrm>
        </p:spPr>
        <p:txBody>
          <a:bodyPr/>
          <a:lstStyle/>
          <a:p>
            <a:pPr marL="571500" indent="-457200">
              <a:defRPr/>
            </a:pPr>
            <a:r>
              <a:rPr lang="sq-AL" b="1">
                <a:solidFill>
                  <a:srgbClr val="0070C0"/>
                </a:solidFill>
              </a:rPr>
              <a:t>Eskalimi i privilegjit </a:t>
            </a:r>
            <a:r>
              <a:rPr lang="sq-AL"/>
              <a:t>- pasi kanë fituar qasje, hakerët ngrenë privilegjet e tyre të përdoruesit tek administratori</a:t>
            </a:r>
          </a:p>
          <a:p>
            <a:pPr marL="571500" indent="-457200">
              <a:defRPr/>
            </a:pPr>
            <a:r>
              <a:rPr lang="sq-AL" b="1">
                <a:solidFill>
                  <a:srgbClr val="0070C0"/>
                </a:solidFill>
              </a:rPr>
              <a:t>DNS Poisoning (Helmimi i DNS-së) </a:t>
            </a:r>
            <a:r>
              <a:rPr lang="sq-AL"/>
              <a:t>- ndryshimi i parametrave lokale të DNS-së për të drejtuar kërkesat në internet në kopje false të faqeve të internetit</a:t>
            </a:r>
          </a:p>
          <a:p>
            <a:pPr marL="571500" indent="-457200">
              <a:defRPr/>
            </a:pPr>
            <a:r>
              <a:rPr lang="sq-AL" b="1">
                <a:solidFill>
                  <a:srgbClr val="0070C0"/>
                </a:solidFill>
              </a:rPr>
              <a:t>ARP Poisoning (Helmimi ARP) </a:t>
            </a:r>
            <a:r>
              <a:rPr lang="sq-AL"/>
              <a:t>- </a:t>
            </a:r>
            <a:r>
              <a:rPr lang="sq-AL" sz="2400"/>
              <a:t>(Protokolli i Zgjidhjes së Adresës) Sulmi nga njeriu në mes ku cache ARP helmohet kështu që trafiku kalon përmes makinës së sulmuesve </a:t>
            </a:r>
          </a:p>
        </p:txBody>
      </p:sp>
    </p:spTree>
    <p:extLst>
      <p:ext uri="{BB962C8B-B14F-4D97-AF65-F5344CB8AC3E}">
        <p14:creationId xmlns:p14="http://schemas.microsoft.com/office/powerpoint/2010/main" val="235799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Malware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114300" indent="0">
              <a:buNone/>
              <a:defRPr/>
            </a:pPr>
            <a:r>
              <a:rPr lang="sq-AL" b="1">
                <a:solidFill>
                  <a:srgbClr val="0070C0"/>
                </a:solidFill>
              </a:rPr>
              <a:t>Mal</a:t>
            </a:r>
            <a:r>
              <a:rPr lang="sq-AL"/>
              <a:t>icious Soft</a:t>
            </a:r>
            <a:r>
              <a:rPr lang="sq-AL" b="1">
                <a:solidFill>
                  <a:srgbClr val="0070C0"/>
                </a:solidFill>
              </a:rPr>
              <a:t>ware (Softuer me qëllim të keq)</a:t>
            </a:r>
          </a:p>
          <a:p>
            <a:pPr eaLnBrk="1" hangingPunct="1">
              <a:lnSpc>
                <a:spcPct val="90000"/>
              </a:lnSpc>
            </a:pPr>
            <a:r>
              <a:rPr lang="sq-AL"/>
              <a:t>Projektuar me qëllim të qasjes ose kompromentimit të një sistemi kompjuterik me pëlqimin e pronarit</a:t>
            </a:r>
          </a:p>
        </p:txBody>
      </p:sp>
      <p:pic>
        <p:nvPicPr>
          <p:cNvPr id="3" name="Picture 5" descr="C:\Users\B.Stam\Desktop\How-to-identify-Malware-from-computer.jpg">
            <a:extLst>
              <a:ext uri="{FF2B5EF4-FFF2-40B4-BE49-F238E27FC236}">
                <a16:creationId xmlns:a16="http://schemas.microsoft.com/office/drawing/2014/main" xmlns="" id="{EED085A3-B15C-480B-9247-F2F1AD4842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951" y="2943949"/>
            <a:ext cx="5512098" cy="339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13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Interneti</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040311"/>
          </a:xfrm>
        </p:spPr>
        <p:txBody>
          <a:bodyPr/>
          <a:lstStyle/>
          <a:p>
            <a:pPr marL="0" indent="0" eaLnBrk="1" hangingPunct="1">
              <a:buNone/>
            </a:pPr>
            <a:r>
              <a:rPr lang="sq-AL" dirty="0"/>
              <a:t>Problemi i tërë kësaj?</a:t>
            </a:r>
          </a:p>
          <a:p>
            <a:pPr eaLnBrk="1" hangingPunct="1"/>
            <a:r>
              <a:rPr lang="sq-AL" dirty="0"/>
              <a:t>Interneti u jep më shumë mundësi kriminelëve</a:t>
            </a:r>
          </a:p>
          <a:p>
            <a:pPr lvl="1" eaLnBrk="1" hangingPunct="1"/>
            <a:r>
              <a:rPr lang="sq-AL" dirty="0"/>
              <a:t>Krimet mund të kryhen nga distanca</a:t>
            </a:r>
          </a:p>
          <a:p>
            <a:pPr lvl="1" eaLnBrk="1" hangingPunct="1"/>
            <a:r>
              <a:rPr lang="sq-AL" dirty="0"/>
              <a:t>Provat janë të paqëndrueshme*</a:t>
            </a:r>
          </a:p>
          <a:p>
            <a:pPr lvl="1" eaLnBrk="1" hangingPunct="1"/>
            <a:r>
              <a:rPr lang="sq-AL" dirty="0"/>
              <a:t>Zbatimi i ligjit kombëtar i qeverisur nga gjeografia </a:t>
            </a:r>
          </a:p>
        </p:txBody>
      </p:sp>
      <p:pic>
        <p:nvPicPr>
          <p:cNvPr id="13" name="Content Placeholder 10" descr="glowing-world-map-background-1280x960.jpg">
            <a:extLst>
              <a:ext uri="{FF2B5EF4-FFF2-40B4-BE49-F238E27FC236}">
                <a16:creationId xmlns:a16="http://schemas.microsoft.com/office/drawing/2014/main" xmlns="" id="{13065408-C13D-448B-A801-10BC1442EA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489" y="4149080"/>
            <a:ext cx="3073673"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
            <a:extLst>
              <a:ext uri="{FF2B5EF4-FFF2-40B4-BE49-F238E27FC236}">
                <a16:creationId xmlns:a16="http://schemas.microsoft.com/office/drawing/2014/main" xmlns="" id="{CFBBC59A-B2C5-40B0-A6F4-B33B9E9CA788}"/>
              </a:ext>
            </a:extLst>
          </p:cNvPr>
          <p:cNvSpPr txBox="1">
            <a:spLocks/>
          </p:cNvSpPr>
          <p:nvPr/>
        </p:nvSpPr>
        <p:spPr bwMode="auto">
          <a:xfrm>
            <a:off x="253772" y="4005188"/>
            <a:ext cx="5458926" cy="252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r>
              <a:rPr lang="sq-AL" sz="2400" dirty="0"/>
              <a:t>Ndihma ndërkombëtare ka nevojë për kanale të përshtatshme ligjore</a:t>
            </a:r>
          </a:p>
          <a:p>
            <a:pPr lvl="1" eaLnBrk="1" hangingPunct="1"/>
            <a:r>
              <a:rPr lang="sq-AL" sz="2400" dirty="0"/>
              <a:t>Bashkëpunimi merret me vende të ndryshme me korniza të ndryshme ligjore</a:t>
            </a:r>
          </a:p>
        </p:txBody>
      </p:sp>
      <p:sp>
        <p:nvSpPr>
          <p:cNvPr id="14" name="TextBox 13">
            <a:extLst>
              <a:ext uri="{FF2B5EF4-FFF2-40B4-BE49-F238E27FC236}">
                <a16:creationId xmlns:a16="http://schemas.microsoft.com/office/drawing/2014/main" xmlns="" id="{64302D4D-6AB3-41B2-A892-4F6A15D543D3}"/>
              </a:ext>
            </a:extLst>
          </p:cNvPr>
          <p:cNvSpPr txBox="1"/>
          <p:nvPr/>
        </p:nvSpPr>
        <p:spPr>
          <a:xfrm>
            <a:off x="1752304" y="2376506"/>
            <a:ext cx="5639392" cy="2369880"/>
          </a:xfrm>
          <a:prstGeom prst="rect">
            <a:avLst/>
          </a:prstGeom>
          <a:solidFill>
            <a:srgbClr val="F08A34"/>
          </a:solidFill>
        </p:spPr>
        <p:txBody>
          <a:bodyPr wrap="square" rtlCol="0">
            <a:spAutoFit/>
          </a:bodyPr>
          <a:lstStyle/>
          <a:p>
            <a:pPr algn="ctr"/>
            <a:r>
              <a:rPr lang="sq-AL" sz="3600" dirty="0">
                <a:solidFill>
                  <a:schemeClr val="bg1"/>
                </a:solidFill>
                <a:latin typeface="+mj-lt"/>
              </a:rPr>
              <a:t>Ndihma e ndërsjellë juridike e shpejtë është një fakt në luftën bashkëkohore kundër krimit kibernetik </a:t>
            </a:r>
            <a:endParaRPr lang="sq-AL" sz="4000" dirty="0">
              <a:solidFill>
                <a:schemeClr val="bg1"/>
              </a:solidFill>
              <a:latin typeface="+mj-lt"/>
            </a:endParaRPr>
          </a:p>
        </p:txBody>
      </p:sp>
    </p:spTree>
    <p:extLst>
      <p:ext uri="{BB962C8B-B14F-4D97-AF65-F5344CB8AC3E}">
        <p14:creationId xmlns:p14="http://schemas.microsoft.com/office/powerpoint/2010/main" val="27701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Viruset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0" indent="0">
              <a:buNone/>
            </a:pPr>
            <a:r>
              <a:rPr lang="sq-AL"/>
              <a:t>Softuer me aftësinë për të përsëritur vetveten nga një fajl në tjetrin dhe që vendoset në një sistem të veçantë</a:t>
            </a:r>
          </a:p>
          <a:p>
            <a:pPr lvl="1"/>
            <a:r>
              <a:rPr lang="sq-AL"/>
              <a:t>pa pëlqimin (ose njohurinë) e përdoruesit/administratorit të tij</a:t>
            </a:r>
          </a:p>
          <a:p>
            <a:pPr lvl="1"/>
            <a:r>
              <a:rPr lang="sq-AL"/>
              <a:t>me qëllim shkaktimin e dëmit në këtë sistem </a:t>
            </a:r>
          </a:p>
        </p:txBody>
      </p:sp>
      <p:pic>
        <p:nvPicPr>
          <p:cNvPr id="3" name="Picture 5" descr="C:\Users\B.Stam\Desktop\AV7-virus.jpg">
            <a:extLst>
              <a:ext uri="{FF2B5EF4-FFF2-40B4-BE49-F238E27FC236}">
                <a16:creationId xmlns:a16="http://schemas.microsoft.com/office/drawing/2014/main" xmlns="" id="{931F4001-E9CB-464F-8D4F-47ED9F03A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4972" y="4255707"/>
            <a:ext cx="4208623" cy="247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80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Trojanët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0" indent="0">
              <a:buNone/>
            </a:pPr>
            <a:r>
              <a:rPr lang="sq-AL"/>
              <a:t>Softuer që kryen funksione të padëshirueshme për përdoruesin, pa dijeninë e përdoruesit</a:t>
            </a:r>
          </a:p>
          <a:p>
            <a:pPr lvl="1"/>
            <a:r>
              <a:rPr lang="sq-AL"/>
              <a:t>emëruar sipas greqishtes ‘kali i Trojës’</a:t>
            </a:r>
          </a:p>
          <a:p>
            <a:pPr lvl="1"/>
            <a:r>
              <a:rPr lang="sq-AL"/>
              <a:t>shkatërron të dhëna</a:t>
            </a:r>
          </a:p>
          <a:p>
            <a:pPr lvl="1"/>
            <a:r>
              <a:rPr lang="sq-AL"/>
              <a:t>çaktivizon softuerin e sigurisë</a:t>
            </a:r>
          </a:p>
          <a:p>
            <a:pPr lvl="1"/>
            <a:r>
              <a:rPr lang="sq-AL"/>
              <a:t>lejon qasjen në distancë/krijon dyer të pasme (për t'i dhënë dikujt qasje të paautorizuar në një kompjuter) </a:t>
            </a:r>
          </a:p>
          <a:p>
            <a:pPr lvl="1"/>
            <a:r>
              <a:rPr lang="sq-AL"/>
              <a:t>shkarkimi dhe instalimi i malware tjerë</a:t>
            </a:r>
          </a:p>
          <a:p>
            <a:pPr lvl="1"/>
            <a:r>
              <a:rPr lang="sq-AL"/>
              <a:t>Dërgon të dhëna </a:t>
            </a:r>
          </a:p>
          <a:p>
            <a:pPr marL="114300" indent="0">
              <a:buNone/>
              <a:defRPr/>
            </a:pPr>
            <a:endParaRPr lang="en-GB" dirty="0"/>
          </a:p>
        </p:txBody>
      </p:sp>
      <p:pic>
        <p:nvPicPr>
          <p:cNvPr id="6146" name="Picture 2" descr="The Greek Myth of Odysseus and the Trojan Horse">
            <a:extLst>
              <a:ext uri="{FF2B5EF4-FFF2-40B4-BE49-F238E27FC236}">
                <a16:creationId xmlns:a16="http://schemas.microsoft.com/office/drawing/2014/main" xmlns="" id="{DE959E93-C7DA-4204-ACBB-DCB2E6234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5338081"/>
            <a:ext cx="1578898" cy="118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14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Rootkits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114300" indent="0">
              <a:buNone/>
              <a:defRPr/>
            </a:pPr>
            <a:r>
              <a:rPr lang="sq-AL"/>
              <a:t>Softuer që fshihet brenda pjesëve thelbësore të sistemit operativ jo të arritshëm ose të dukshëm nga përdoruesi</a:t>
            </a:r>
          </a:p>
          <a:p>
            <a:pPr marL="857250" lvl="1" indent="-342900">
              <a:defRPr/>
            </a:pPr>
            <a:r>
              <a:rPr lang="sq-AL"/>
              <a:t>fshihet në ‘kernel’ ose në rrënjë</a:t>
            </a:r>
          </a:p>
          <a:p>
            <a:pPr marL="857250" lvl="1" indent="-342900">
              <a:defRPr/>
            </a:pPr>
            <a:r>
              <a:rPr lang="sq-AL"/>
              <a:t>nuk mund të shihet nga programe si menaxheri i detyrave (task manager)</a:t>
            </a:r>
          </a:p>
          <a:p>
            <a:pPr marL="857250" lvl="1" indent="-342900">
              <a:defRPr/>
            </a:pPr>
            <a:r>
              <a:rPr lang="sq-AL"/>
              <a:t>mund të kapë goditje të tasteve ose të përgjojë thirrjet e sistemit - të cilat mund të devijohen ose lejojnë qasje në distancë</a:t>
            </a:r>
          </a:p>
          <a:p>
            <a:pPr marL="857250" lvl="1" indent="-342900">
              <a:defRPr/>
            </a:pPr>
            <a:r>
              <a:rPr lang="sq-AL"/>
              <a:t>vështirë të zbulohet dhe hiqet</a:t>
            </a:r>
          </a:p>
        </p:txBody>
      </p:sp>
      <p:pic>
        <p:nvPicPr>
          <p:cNvPr id="7170" name="Picture 2" descr="How Does Rootkit Work? | SolarWinds MSP">
            <a:extLst>
              <a:ext uri="{FF2B5EF4-FFF2-40B4-BE49-F238E27FC236}">
                <a16:creationId xmlns:a16="http://schemas.microsoft.com/office/drawing/2014/main" xmlns="" id="{61864584-3C58-4599-8887-2A41BD0A6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758" y="5622031"/>
            <a:ext cx="1810004" cy="896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66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Worms (krimbat)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114300" indent="0">
              <a:buNone/>
              <a:defRPr/>
            </a:pPr>
            <a:r>
              <a:rPr lang="sq-AL" dirty="0"/>
              <a:t>Softuer që përhap kopje të vetvetes nga kompjuteri në kompjuter</a:t>
            </a:r>
          </a:p>
          <a:p>
            <a:pPr marL="971550" lvl="1" indent="-457200">
              <a:defRPr/>
            </a:pPr>
            <a:r>
              <a:rPr lang="sq-AL" dirty="0"/>
              <a:t>replikohet pa bashkëveprim ose njohuri njerëzore</a:t>
            </a:r>
          </a:p>
          <a:p>
            <a:pPr marL="971550" lvl="1" indent="-457200">
              <a:defRPr/>
            </a:pPr>
            <a:r>
              <a:rPr lang="sq-AL" dirty="0"/>
              <a:t>mund të arrijë si bashkëngjitje e postës spam ose si mesazh </a:t>
            </a:r>
          </a:p>
          <a:p>
            <a:pPr marL="971550" lvl="1" indent="-457200">
              <a:defRPr/>
            </a:pPr>
            <a:r>
              <a:rPr lang="sq-AL" dirty="0"/>
              <a:t>nuk ka nevojë t'i bashkëngjitet një programi softuerik për të shkaktuar dëme</a:t>
            </a:r>
          </a:p>
          <a:p>
            <a:pPr marL="971550" lvl="1" indent="-457200">
              <a:defRPr/>
            </a:pPr>
            <a:r>
              <a:rPr lang="sq-AL" dirty="0"/>
              <a:t>mund të modifikojë &amp; fshijë fajlat</a:t>
            </a:r>
          </a:p>
          <a:p>
            <a:pPr marL="971550" lvl="1" indent="-457200">
              <a:defRPr/>
            </a:pPr>
            <a:r>
              <a:rPr lang="sq-AL" dirty="0"/>
              <a:t>replikohet duke konsumuar burimet e sistemit</a:t>
            </a:r>
          </a:p>
          <a:p>
            <a:pPr marL="1371600" lvl="2" indent="-457200">
              <a:defRPr/>
            </a:pPr>
            <a:r>
              <a:rPr lang="sq-AL" dirty="0"/>
              <a:t>Hapësirën e hard diskut, bandwidth-in, duke ngarkuar rrjetin</a:t>
            </a:r>
          </a:p>
        </p:txBody>
      </p:sp>
      <p:pic>
        <p:nvPicPr>
          <p:cNvPr id="1026" name="Picture 2" descr="Revealed: How a secret Dutch mole aided the U.S.-Israeli Stuxnet ...">
            <a:extLst>
              <a:ext uri="{FF2B5EF4-FFF2-40B4-BE49-F238E27FC236}">
                <a16:creationId xmlns:a16="http://schemas.microsoft.com/office/drawing/2014/main" xmlns="" id="{CC566FC6-C93C-43F8-AC51-FF8E4FF25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9186" y="5805264"/>
            <a:ext cx="1326864" cy="71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46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Worms (krimbat)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Revealed: How a secret Dutch mole aided the U.S.-Israeli Stuxnet ...">
            <a:extLst>
              <a:ext uri="{FF2B5EF4-FFF2-40B4-BE49-F238E27FC236}">
                <a16:creationId xmlns:a16="http://schemas.microsoft.com/office/drawing/2014/main" xmlns="" id="{CC566FC6-C93C-43F8-AC51-FF8E4FF25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9186" y="5805264"/>
            <a:ext cx="1326864" cy="7154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a:extLst>
              <a:ext uri="{FF2B5EF4-FFF2-40B4-BE49-F238E27FC236}">
                <a16:creationId xmlns:a16="http://schemas.microsoft.com/office/drawing/2014/main" xmlns="" id="{C4E513DD-0ACF-4DA5-98F8-EC26E85FA0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9439" y="1547003"/>
            <a:ext cx="6725121" cy="47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04494" y="1988840"/>
            <a:ext cx="2375818" cy="769441"/>
          </a:xfrm>
          <a:prstGeom prst="rect">
            <a:avLst/>
          </a:prstGeom>
          <a:solidFill>
            <a:schemeClr val="bg1"/>
          </a:solidFill>
        </p:spPr>
        <p:txBody>
          <a:bodyPr wrap="square" rtlCol="0">
            <a:spAutoFit/>
          </a:bodyPr>
          <a:lstStyle/>
          <a:p>
            <a:r>
              <a:rPr lang="en-US" sz="1100" dirty="0" err="1" smtClean="0"/>
              <a:t>Kompjuterë</a:t>
            </a:r>
            <a:r>
              <a:rPr lang="en-US" sz="1100" dirty="0" smtClean="0"/>
              <a:t> </a:t>
            </a:r>
            <a:r>
              <a:rPr lang="en-US" sz="1100" dirty="0" err="1" smtClean="0"/>
              <a:t>brenda</a:t>
            </a:r>
            <a:r>
              <a:rPr lang="en-US" sz="1100" dirty="0" smtClean="0"/>
              <a:t> </a:t>
            </a:r>
            <a:r>
              <a:rPr lang="en-US" sz="1100" dirty="0" err="1" smtClean="0"/>
              <a:t>një</a:t>
            </a:r>
            <a:r>
              <a:rPr lang="en-US" sz="1100" dirty="0" smtClean="0"/>
              <a:t> </a:t>
            </a:r>
            <a:r>
              <a:rPr lang="en-US" sz="1100" dirty="0" err="1" smtClean="0"/>
              <a:t>rrjeti</a:t>
            </a:r>
            <a:r>
              <a:rPr lang="en-US" sz="1100" dirty="0" smtClean="0"/>
              <a:t> </a:t>
            </a:r>
            <a:r>
              <a:rPr lang="en-US" sz="1100" dirty="0" err="1" smtClean="0"/>
              <a:t>që</a:t>
            </a:r>
            <a:r>
              <a:rPr lang="en-US" sz="1100" dirty="0" smtClean="0"/>
              <a:t> </a:t>
            </a:r>
            <a:r>
              <a:rPr lang="en-US" sz="1100" dirty="0" err="1" smtClean="0"/>
              <a:t>kanë</a:t>
            </a:r>
            <a:r>
              <a:rPr lang="en-US" sz="1100" dirty="0" smtClean="0"/>
              <a:t> password </a:t>
            </a:r>
            <a:r>
              <a:rPr lang="en-US" sz="1100" dirty="0" err="1" smtClean="0"/>
              <a:t>të</a:t>
            </a:r>
            <a:r>
              <a:rPr lang="en-US" sz="1100" dirty="0" smtClean="0"/>
              <a:t> </a:t>
            </a:r>
            <a:r>
              <a:rPr lang="en-US" sz="1100" dirty="0" err="1" smtClean="0"/>
              <a:t>dobët</a:t>
            </a:r>
            <a:r>
              <a:rPr lang="en-US" sz="1100" dirty="0" smtClean="0"/>
              <a:t> </a:t>
            </a:r>
            <a:r>
              <a:rPr lang="en-US" sz="1100" dirty="0" err="1" smtClean="0"/>
              <a:t>dhe</a:t>
            </a:r>
            <a:r>
              <a:rPr lang="en-US" sz="1100" dirty="0" smtClean="0"/>
              <a:t> pa </a:t>
            </a:r>
            <a:r>
              <a:rPr lang="en-US" sz="1100" dirty="0" err="1" smtClean="0"/>
              <a:t>azhurnimin</a:t>
            </a:r>
            <a:r>
              <a:rPr lang="en-US" sz="1100" dirty="0" smtClean="0"/>
              <a:t> </a:t>
            </a:r>
            <a:r>
              <a:rPr lang="en-US" sz="1100" dirty="0" err="1" smtClean="0"/>
              <a:t>më</a:t>
            </a:r>
            <a:r>
              <a:rPr lang="en-US" sz="1100" dirty="0" smtClean="0"/>
              <a:t> </a:t>
            </a:r>
            <a:r>
              <a:rPr lang="en-US" sz="1100" dirty="0" err="1" smtClean="0"/>
              <a:t>të</a:t>
            </a:r>
            <a:r>
              <a:rPr lang="en-US" sz="1100" dirty="0" smtClean="0"/>
              <a:t> </a:t>
            </a:r>
            <a:r>
              <a:rPr lang="en-US" sz="1100" dirty="0" err="1" smtClean="0"/>
              <a:t>ri</a:t>
            </a:r>
            <a:r>
              <a:rPr lang="en-US" sz="1100" dirty="0" smtClean="0"/>
              <a:t> </a:t>
            </a:r>
            <a:r>
              <a:rPr lang="en-US" sz="1100" dirty="0" err="1" smtClean="0"/>
              <a:t>të</a:t>
            </a:r>
            <a:r>
              <a:rPr lang="en-US" sz="1100" dirty="0" smtClean="0"/>
              <a:t> </a:t>
            </a:r>
            <a:r>
              <a:rPr lang="en-US" sz="1100" dirty="0" err="1" smtClean="0"/>
              <a:t>sigurisë</a:t>
            </a:r>
            <a:r>
              <a:rPr lang="en-US" sz="1100" dirty="0" smtClean="0"/>
              <a:t>/</a:t>
            </a:r>
            <a:r>
              <a:rPr lang="en-US" sz="1100" dirty="0" err="1" smtClean="0"/>
              <a:t>antivirusin</a:t>
            </a:r>
            <a:r>
              <a:rPr lang="en-US" sz="1100" dirty="0" smtClean="0"/>
              <a:t>, </a:t>
            </a:r>
            <a:r>
              <a:rPr lang="en-US" sz="1100" dirty="0" err="1" smtClean="0"/>
              <a:t>softuerët</a:t>
            </a:r>
            <a:r>
              <a:rPr lang="en-US" sz="1100" dirty="0" smtClean="0"/>
              <a:t> </a:t>
            </a:r>
            <a:r>
              <a:rPr lang="en-US" sz="1100" dirty="0" err="1" smtClean="0"/>
              <a:t>të</a:t>
            </a:r>
            <a:r>
              <a:rPr lang="en-US" sz="1100" dirty="0" smtClean="0"/>
              <a:t> </a:t>
            </a:r>
            <a:r>
              <a:rPr lang="en-US" sz="1100" dirty="0" err="1" smtClean="0"/>
              <a:t>infektuar</a:t>
            </a:r>
            <a:r>
              <a:rPr lang="en-US" sz="1100" dirty="0" smtClean="0"/>
              <a:t> me worm</a:t>
            </a:r>
            <a:endParaRPr lang="en-US" sz="1100" dirty="0"/>
          </a:p>
        </p:txBody>
      </p:sp>
      <p:sp>
        <p:nvSpPr>
          <p:cNvPr id="13" name="TextBox 12"/>
          <p:cNvSpPr txBox="1"/>
          <p:nvPr/>
        </p:nvSpPr>
        <p:spPr>
          <a:xfrm>
            <a:off x="5796136" y="3541272"/>
            <a:ext cx="2375818" cy="769441"/>
          </a:xfrm>
          <a:prstGeom prst="rect">
            <a:avLst/>
          </a:prstGeom>
          <a:solidFill>
            <a:schemeClr val="bg1"/>
          </a:solidFill>
        </p:spPr>
        <p:txBody>
          <a:bodyPr wrap="square" rtlCol="0">
            <a:spAutoFit/>
          </a:bodyPr>
          <a:lstStyle/>
          <a:p>
            <a:r>
              <a:rPr lang="en-US" sz="1100" dirty="0" err="1" smtClean="0"/>
              <a:t>Kompjuterë</a:t>
            </a:r>
            <a:r>
              <a:rPr lang="en-US" sz="1100" dirty="0" smtClean="0"/>
              <a:t> </a:t>
            </a:r>
            <a:r>
              <a:rPr lang="en-US" sz="1100" dirty="0" err="1" smtClean="0"/>
              <a:t>që</a:t>
            </a:r>
            <a:r>
              <a:rPr lang="en-US" sz="1100" dirty="0" smtClean="0"/>
              <a:t> </a:t>
            </a:r>
            <a:r>
              <a:rPr lang="en-US" sz="1100" dirty="0" err="1" smtClean="0"/>
              <a:t>kanë</a:t>
            </a:r>
            <a:r>
              <a:rPr lang="en-US" sz="1100" dirty="0" smtClean="0"/>
              <a:t> </a:t>
            </a:r>
            <a:r>
              <a:rPr lang="en-US" sz="1100" dirty="0" err="1" smtClean="0"/>
              <a:t>folderë</a:t>
            </a:r>
            <a:r>
              <a:rPr lang="en-US" sz="1100" dirty="0" smtClean="0"/>
              <a:t> </a:t>
            </a:r>
            <a:r>
              <a:rPr lang="en-US" sz="1100" dirty="0" err="1" smtClean="0"/>
              <a:t>të</a:t>
            </a:r>
            <a:r>
              <a:rPr lang="en-US" sz="1100" dirty="0" smtClean="0"/>
              <a:t> </a:t>
            </a:r>
            <a:r>
              <a:rPr lang="en-US" sz="1100" dirty="0" err="1" smtClean="0"/>
              <a:t>pasiguruar</a:t>
            </a:r>
            <a:r>
              <a:rPr lang="en-US" sz="1100" dirty="0" smtClean="0"/>
              <a:t> </a:t>
            </a:r>
            <a:r>
              <a:rPr lang="en-US" sz="1100" dirty="0" err="1" smtClean="0"/>
              <a:t>të</a:t>
            </a:r>
            <a:r>
              <a:rPr lang="en-US" sz="1100" dirty="0" smtClean="0"/>
              <a:t> </a:t>
            </a:r>
            <a:r>
              <a:rPr lang="en-US" sz="1100" dirty="0" err="1" smtClean="0"/>
              <a:t>ndarë</a:t>
            </a:r>
            <a:r>
              <a:rPr lang="en-US" sz="1100" dirty="0" smtClean="0"/>
              <a:t> pa </a:t>
            </a:r>
            <a:r>
              <a:rPr lang="en-US" sz="1100" dirty="0" err="1" smtClean="0"/>
              <a:t>azhurnimin</a:t>
            </a:r>
            <a:r>
              <a:rPr lang="en-US" sz="1100" dirty="0" smtClean="0"/>
              <a:t> </a:t>
            </a:r>
            <a:r>
              <a:rPr lang="en-US" sz="1100" dirty="0" err="1" smtClean="0"/>
              <a:t>më</a:t>
            </a:r>
            <a:r>
              <a:rPr lang="en-US" sz="1100" dirty="0" smtClean="0"/>
              <a:t> </a:t>
            </a:r>
            <a:r>
              <a:rPr lang="en-US" sz="1100" dirty="0" err="1" smtClean="0"/>
              <a:t>të</a:t>
            </a:r>
            <a:r>
              <a:rPr lang="en-US" sz="1100" dirty="0" smtClean="0"/>
              <a:t> </a:t>
            </a:r>
            <a:r>
              <a:rPr lang="en-US" sz="1100" dirty="0" err="1" smtClean="0"/>
              <a:t>ri</a:t>
            </a:r>
            <a:r>
              <a:rPr lang="en-US" sz="1100" dirty="0" smtClean="0"/>
              <a:t> </a:t>
            </a:r>
            <a:r>
              <a:rPr lang="en-US" sz="1100" dirty="0" err="1" smtClean="0"/>
              <a:t>të</a:t>
            </a:r>
            <a:r>
              <a:rPr lang="en-US" sz="1100" dirty="0" smtClean="0"/>
              <a:t> </a:t>
            </a:r>
            <a:r>
              <a:rPr lang="en-US" sz="1100" dirty="0" err="1" smtClean="0"/>
              <a:t>sigurisë</a:t>
            </a:r>
            <a:r>
              <a:rPr lang="en-US" sz="1100" dirty="0" smtClean="0"/>
              <a:t>/</a:t>
            </a:r>
            <a:r>
              <a:rPr lang="en-US" sz="1100" dirty="0" err="1" smtClean="0"/>
              <a:t>antivirusin</a:t>
            </a:r>
            <a:r>
              <a:rPr lang="en-US" sz="1100" dirty="0" smtClean="0"/>
              <a:t>, </a:t>
            </a:r>
            <a:r>
              <a:rPr lang="en-US" sz="1100" dirty="0" err="1" smtClean="0"/>
              <a:t>softuerët</a:t>
            </a:r>
            <a:r>
              <a:rPr lang="en-US" sz="1100" dirty="0" smtClean="0"/>
              <a:t> </a:t>
            </a:r>
            <a:r>
              <a:rPr lang="en-US" sz="1100" dirty="0" err="1" smtClean="0"/>
              <a:t>të</a:t>
            </a:r>
            <a:r>
              <a:rPr lang="en-US" sz="1100" dirty="0" smtClean="0"/>
              <a:t> </a:t>
            </a:r>
            <a:r>
              <a:rPr lang="en-US" sz="1100" dirty="0" err="1" smtClean="0"/>
              <a:t>infektuar</a:t>
            </a:r>
            <a:r>
              <a:rPr lang="en-US" sz="1100" dirty="0" smtClean="0"/>
              <a:t> me worm.</a:t>
            </a:r>
            <a:endParaRPr lang="en-US" sz="1100" dirty="0"/>
          </a:p>
        </p:txBody>
      </p:sp>
      <p:sp>
        <p:nvSpPr>
          <p:cNvPr id="15" name="TextBox 14"/>
          <p:cNvSpPr txBox="1"/>
          <p:nvPr/>
        </p:nvSpPr>
        <p:spPr>
          <a:xfrm>
            <a:off x="5482208" y="5157192"/>
            <a:ext cx="2452352" cy="738664"/>
          </a:xfrm>
          <a:prstGeom prst="rect">
            <a:avLst/>
          </a:prstGeom>
          <a:solidFill>
            <a:schemeClr val="bg1"/>
          </a:solidFill>
        </p:spPr>
        <p:txBody>
          <a:bodyPr wrap="square" rtlCol="0">
            <a:spAutoFit/>
          </a:bodyPr>
          <a:lstStyle/>
          <a:p>
            <a:r>
              <a:rPr lang="en-US" sz="1050" dirty="0" err="1" smtClean="0"/>
              <a:t>Kompjuterë</a:t>
            </a:r>
            <a:r>
              <a:rPr lang="en-US" sz="1050" dirty="0" smtClean="0"/>
              <a:t> </a:t>
            </a:r>
            <a:r>
              <a:rPr lang="en-US" sz="1050" dirty="0" err="1" smtClean="0"/>
              <a:t>që</a:t>
            </a:r>
            <a:r>
              <a:rPr lang="en-US" sz="1050" dirty="0" smtClean="0"/>
              <a:t> </a:t>
            </a:r>
            <a:r>
              <a:rPr lang="en-US" sz="1050" dirty="0" err="1" smtClean="0"/>
              <a:t>kanë</a:t>
            </a:r>
            <a:r>
              <a:rPr lang="en-US" sz="1050" dirty="0" smtClean="0"/>
              <a:t> password </a:t>
            </a:r>
            <a:r>
              <a:rPr lang="en-US" sz="1050" dirty="0" err="1" smtClean="0"/>
              <a:t>të</a:t>
            </a:r>
            <a:r>
              <a:rPr lang="en-US" sz="1050" dirty="0" smtClean="0"/>
              <a:t> </a:t>
            </a:r>
            <a:r>
              <a:rPr lang="en-US" sz="1050" dirty="0" err="1" smtClean="0"/>
              <a:t>dobët</a:t>
            </a:r>
            <a:r>
              <a:rPr lang="en-US" sz="1050" dirty="0" smtClean="0"/>
              <a:t> </a:t>
            </a:r>
            <a:r>
              <a:rPr lang="en-US" sz="1050" dirty="0" err="1" smtClean="0"/>
              <a:t>për</a:t>
            </a:r>
            <a:r>
              <a:rPr lang="en-US" sz="1050" dirty="0" smtClean="0"/>
              <a:t> </a:t>
            </a:r>
            <a:r>
              <a:rPr lang="en-US" sz="1050" dirty="0" err="1" smtClean="0"/>
              <a:t>folderë</a:t>
            </a:r>
            <a:r>
              <a:rPr lang="en-US" sz="1050" dirty="0" smtClean="0"/>
              <a:t> </a:t>
            </a:r>
            <a:r>
              <a:rPr lang="en-US" sz="1050" dirty="0" err="1" smtClean="0"/>
              <a:t>të</a:t>
            </a:r>
            <a:r>
              <a:rPr lang="en-US" sz="1050" dirty="0" smtClean="0"/>
              <a:t> </a:t>
            </a:r>
            <a:r>
              <a:rPr lang="en-US" sz="1050" dirty="0" err="1" smtClean="0"/>
              <a:t>ndarë</a:t>
            </a:r>
            <a:r>
              <a:rPr lang="en-US" sz="1050" dirty="0" smtClean="0"/>
              <a:t>, </a:t>
            </a:r>
            <a:r>
              <a:rPr lang="en-US" sz="1050" dirty="0" err="1" smtClean="0"/>
              <a:t>dhe</a:t>
            </a:r>
            <a:r>
              <a:rPr lang="en-US" sz="1050" dirty="0" smtClean="0"/>
              <a:t> </a:t>
            </a:r>
            <a:r>
              <a:rPr lang="en-US" sz="1050" dirty="0" err="1" smtClean="0"/>
              <a:t>azhurnimi</a:t>
            </a:r>
            <a:r>
              <a:rPr lang="en-US" sz="1050" dirty="0" smtClean="0"/>
              <a:t> </a:t>
            </a:r>
            <a:r>
              <a:rPr lang="en-US" sz="1050" dirty="0" err="1" smtClean="0"/>
              <a:t>më</a:t>
            </a:r>
            <a:r>
              <a:rPr lang="en-US" sz="1050" dirty="0" smtClean="0"/>
              <a:t> </a:t>
            </a:r>
            <a:r>
              <a:rPr lang="en-US" sz="1050" dirty="0" err="1" smtClean="0"/>
              <a:t>i</a:t>
            </a:r>
            <a:r>
              <a:rPr lang="en-US" sz="1050" dirty="0" smtClean="0"/>
              <a:t> </a:t>
            </a:r>
            <a:r>
              <a:rPr lang="en-US" sz="1050" dirty="0" err="1" smtClean="0"/>
              <a:t>ri</a:t>
            </a:r>
            <a:r>
              <a:rPr lang="en-US" sz="1050" dirty="0" smtClean="0"/>
              <a:t> </a:t>
            </a:r>
            <a:r>
              <a:rPr lang="en-US" sz="1050" dirty="0" err="1" smtClean="0"/>
              <a:t>i</a:t>
            </a:r>
            <a:r>
              <a:rPr lang="en-US" sz="1050" dirty="0" smtClean="0"/>
              <a:t> </a:t>
            </a:r>
            <a:r>
              <a:rPr lang="en-US" sz="1050" dirty="0" err="1" smtClean="0"/>
              <a:t>sigurisë</a:t>
            </a:r>
            <a:r>
              <a:rPr lang="en-US" sz="1050" dirty="0" smtClean="0"/>
              <a:t>/</a:t>
            </a:r>
            <a:r>
              <a:rPr lang="en-US" sz="1050" dirty="0" err="1" smtClean="0"/>
              <a:t>antivirusi</a:t>
            </a:r>
            <a:r>
              <a:rPr lang="en-US" sz="1050" dirty="0" smtClean="0"/>
              <a:t> </a:t>
            </a:r>
            <a:r>
              <a:rPr lang="en-US" sz="1050" dirty="0" err="1" smtClean="0"/>
              <a:t>i</a:t>
            </a:r>
            <a:r>
              <a:rPr lang="en-US" sz="1050" dirty="0" smtClean="0"/>
              <a:t> </a:t>
            </a:r>
            <a:r>
              <a:rPr lang="en-US" sz="1050" dirty="0" err="1" smtClean="0"/>
              <a:t>infektuar</a:t>
            </a:r>
            <a:r>
              <a:rPr lang="en-US" sz="1050" dirty="0" smtClean="0"/>
              <a:t> me worm.</a:t>
            </a:r>
            <a:endParaRPr lang="en-US" sz="1050" dirty="0"/>
          </a:p>
        </p:txBody>
      </p:sp>
      <p:sp>
        <p:nvSpPr>
          <p:cNvPr id="16" name="TextBox 15"/>
          <p:cNvSpPr txBox="1"/>
          <p:nvPr/>
        </p:nvSpPr>
        <p:spPr>
          <a:xfrm>
            <a:off x="2915816" y="5786680"/>
            <a:ext cx="2591396" cy="738664"/>
          </a:xfrm>
          <a:prstGeom prst="rect">
            <a:avLst/>
          </a:prstGeom>
          <a:solidFill>
            <a:schemeClr val="bg1"/>
          </a:solidFill>
        </p:spPr>
        <p:txBody>
          <a:bodyPr wrap="square" rtlCol="0">
            <a:spAutoFit/>
          </a:bodyPr>
          <a:lstStyle/>
          <a:p>
            <a:r>
              <a:rPr lang="en-US" sz="1050" dirty="0" err="1" smtClean="0"/>
              <a:t>Kompjuterë</a:t>
            </a:r>
            <a:r>
              <a:rPr lang="en-US" sz="1050" dirty="0" smtClean="0"/>
              <a:t> </a:t>
            </a:r>
            <a:r>
              <a:rPr lang="en-US" sz="1050" dirty="0" err="1" smtClean="0"/>
              <a:t>që</a:t>
            </a:r>
            <a:r>
              <a:rPr lang="en-US" sz="1050" dirty="0" smtClean="0"/>
              <a:t> </a:t>
            </a:r>
            <a:r>
              <a:rPr lang="en-US" sz="1050" dirty="0" err="1" smtClean="0"/>
              <a:t>kanë</a:t>
            </a:r>
            <a:r>
              <a:rPr lang="en-US" sz="1050" dirty="0" smtClean="0"/>
              <a:t> password </a:t>
            </a:r>
            <a:r>
              <a:rPr lang="en-US" sz="1050" dirty="0" err="1" smtClean="0"/>
              <a:t>të</a:t>
            </a:r>
            <a:r>
              <a:rPr lang="en-US" sz="1050" dirty="0" smtClean="0"/>
              <a:t> </a:t>
            </a:r>
            <a:r>
              <a:rPr lang="en-US" sz="1050" dirty="0" err="1" smtClean="0"/>
              <a:t>fortë</a:t>
            </a:r>
            <a:r>
              <a:rPr lang="en-US" sz="1050" dirty="0" smtClean="0"/>
              <a:t>, folder </a:t>
            </a:r>
            <a:r>
              <a:rPr lang="en-US" sz="1050" dirty="0" err="1" smtClean="0"/>
              <a:t>të</a:t>
            </a:r>
            <a:r>
              <a:rPr lang="en-US" sz="1050" dirty="0" smtClean="0"/>
              <a:t> </a:t>
            </a:r>
            <a:r>
              <a:rPr lang="en-US" sz="1050" dirty="0" err="1" smtClean="0"/>
              <a:t>përbashkët</a:t>
            </a:r>
            <a:r>
              <a:rPr lang="en-US" sz="1050" dirty="0" smtClean="0"/>
              <a:t> </a:t>
            </a:r>
            <a:r>
              <a:rPr lang="en-US" sz="1050" dirty="0" err="1" smtClean="0"/>
              <a:t>dhe</a:t>
            </a:r>
            <a:r>
              <a:rPr lang="en-US" sz="1050" dirty="0" smtClean="0"/>
              <a:t> me </a:t>
            </a:r>
            <a:r>
              <a:rPr lang="en-US" sz="1050" dirty="0" err="1" smtClean="0"/>
              <a:t>azhurnimin</a:t>
            </a:r>
            <a:r>
              <a:rPr lang="en-US" sz="1050" dirty="0" smtClean="0"/>
              <a:t> </a:t>
            </a:r>
            <a:r>
              <a:rPr lang="en-US" sz="1050" dirty="0" err="1" smtClean="0"/>
              <a:t>më</a:t>
            </a:r>
            <a:r>
              <a:rPr lang="en-US" sz="1050" dirty="0" smtClean="0"/>
              <a:t> </a:t>
            </a:r>
            <a:r>
              <a:rPr lang="en-US" sz="1050" dirty="0" err="1" smtClean="0"/>
              <a:t>të</a:t>
            </a:r>
            <a:r>
              <a:rPr lang="en-US" sz="1050" dirty="0" smtClean="0"/>
              <a:t> </a:t>
            </a:r>
            <a:r>
              <a:rPr lang="en-US" sz="1050" dirty="0" err="1" smtClean="0"/>
              <a:t>ri</a:t>
            </a:r>
            <a:r>
              <a:rPr lang="en-US" sz="1050" dirty="0" smtClean="0"/>
              <a:t> </a:t>
            </a:r>
            <a:r>
              <a:rPr lang="en-US" sz="1050" dirty="0" err="1" smtClean="0"/>
              <a:t>të</a:t>
            </a:r>
            <a:r>
              <a:rPr lang="en-US" sz="1050" dirty="0" smtClean="0"/>
              <a:t> </a:t>
            </a:r>
            <a:r>
              <a:rPr lang="en-US" sz="1050" dirty="0" err="1" smtClean="0"/>
              <a:t>sigurisë</a:t>
            </a:r>
            <a:r>
              <a:rPr lang="en-US" sz="1050" dirty="0" smtClean="0"/>
              <a:t>/</a:t>
            </a:r>
            <a:r>
              <a:rPr lang="en-US" sz="1050" dirty="0" err="1" smtClean="0"/>
              <a:t>antivirusin</a:t>
            </a:r>
            <a:r>
              <a:rPr lang="en-US" sz="1050" dirty="0" smtClean="0"/>
              <a:t>, </a:t>
            </a:r>
            <a:r>
              <a:rPr lang="en-US" sz="1050" dirty="0" err="1" smtClean="0"/>
              <a:t>është</a:t>
            </a:r>
            <a:r>
              <a:rPr lang="en-US" sz="1050" dirty="0" smtClean="0"/>
              <a:t> I </a:t>
            </a:r>
            <a:r>
              <a:rPr lang="en-US" sz="1050" dirty="0" err="1" smtClean="0"/>
              <a:t>mbrojtuer</a:t>
            </a:r>
            <a:r>
              <a:rPr lang="en-US" sz="1050" dirty="0" smtClean="0"/>
              <a:t> </a:t>
            </a:r>
            <a:r>
              <a:rPr lang="en-US" sz="1050" dirty="0" err="1" smtClean="0"/>
              <a:t>nga</a:t>
            </a:r>
            <a:r>
              <a:rPr lang="en-US" sz="1050" dirty="0" smtClean="0"/>
              <a:t> worm</a:t>
            </a:r>
            <a:endParaRPr lang="en-US" sz="1050" dirty="0"/>
          </a:p>
        </p:txBody>
      </p:sp>
    </p:spTree>
    <p:extLst>
      <p:ext uri="{BB962C8B-B14F-4D97-AF65-F5344CB8AC3E}">
        <p14:creationId xmlns:p14="http://schemas.microsoft.com/office/powerpoint/2010/main" val="18943421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Spyware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114300" indent="0">
              <a:buNone/>
              <a:defRPr/>
            </a:pPr>
            <a:r>
              <a:rPr lang="sq-AL"/>
              <a:t>Softuer që lejon transmetimin e informacionit të fshehtë</a:t>
            </a:r>
          </a:p>
          <a:p>
            <a:pPr marL="971550" lvl="1" indent="-457200">
              <a:defRPr/>
            </a:pPr>
            <a:r>
              <a:rPr lang="sq-AL"/>
              <a:t>mund të jetë për marketing</a:t>
            </a:r>
          </a:p>
          <a:p>
            <a:pPr marL="971550" lvl="1" indent="-457200">
              <a:defRPr/>
            </a:pPr>
            <a:r>
              <a:rPr lang="sq-AL"/>
              <a:t>shumica janë me qëllim të keq</a:t>
            </a:r>
          </a:p>
          <a:p>
            <a:pPr marL="1371600" lvl="2" indent="-457200">
              <a:defRPr/>
            </a:pPr>
            <a:r>
              <a:rPr lang="sq-AL"/>
              <a:t>kapje e fjalëkalimeve</a:t>
            </a:r>
          </a:p>
          <a:p>
            <a:pPr marL="1371600" lvl="2" indent="-457200">
              <a:defRPr/>
            </a:pPr>
            <a:r>
              <a:rPr lang="sq-AL"/>
              <a:t>regjistrim i të dhënave të bankimit </a:t>
            </a:r>
          </a:p>
          <a:p>
            <a:pPr marL="1371600" lvl="2" indent="-457200">
              <a:defRPr/>
            </a:pPr>
            <a:r>
              <a:rPr lang="sq-AL"/>
              <a:t>marrja e detajeve të kartelave</a:t>
            </a:r>
          </a:p>
          <a:p>
            <a:pPr marL="971550" lvl="1" indent="-457200">
              <a:defRPr/>
            </a:pPr>
            <a:r>
              <a:rPr lang="sq-AL"/>
              <a:t>dhe dërgimi tek mashtruesit</a:t>
            </a:r>
          </a:p>
        </p:txBody>
      </p:sp>
      <p:pic>
        <p:nvPicPr>
          <p:cNvPr id="2050" name="Picture 2" descr="A pair of binoculars sat next to a laptop computer ">
            <a:extLst>
              <a:ext uri="{FF2B5EF4-FFF2-40B4-BE49-F238E27FC236}">
                <a16:creationId xmlns:a16="http://schemas.microsoft.com/office/drawing/2014/main" xmlns="" id="{EE1B6EF2-24A2-45AD-9FBB-503CD8DA6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5508369"/>
            <a:ext cx="1799754" cy="101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3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Spyware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A pair of binoculars sat next to a laptop computer ">
            <a:extLst>
              <a:ext uri="{FF2B5EF4-FFF2-40B4-BE49-F238E27FC236}">
                <a16:creationId xmlns:a16="http://schemas.microsoft.com/office/drawing/2014/main" xmlns="" id="{EE1B6EF2-24A2-45AD-9FBB-503CD8DA6C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5508369"/>
            <a:ext cx="1799754" cy="10123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B.Stam\Desktop\spyware-alert.jpg">
            <a:extLst>
              <a:ext uri="{FF2B5EF4-FFF2-40B4-BE49-F238E27FC236}">
                <a16:creationId xmlns:a16="http://schemas.microsoft.com/office/drawing/2014/main" xmlns="" id="{46CE91A8-9A8B-487F-BC38-DAEED1F557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664" y="1153680"/>
            <a:ext cx="6156672" cy="427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2082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Crimeware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114300" indent="0">
              <a:buNone/>
              <a:defRPr/>
            </a:pPr>
            <a:r>
              <a:rPr lang="sq-AL"/>
              <a:t>Terminologjia për softuerin e krijuar për të kryer ose lehtësuar dhe automatizuar veprimtari të jashtëligjshme në internet</a:t>
            </a:r>
          </a:p>
          <a:p>
            <a:pPr marL="971550" lvl="1" indent="-457200">
              <a:defRPr/>
            </a:pPr>
            <a:r>
              <a:rPr lang="sq-AL"/>
              <a:t>vjedhja e identitetit përmes inxhinierisë sociale</a:t>
            </a:r>
          </a:p>
          <a:p>
            <a:pPr marL="1371600" lvl="2" indent="-457200">
              <a:defRPr/>
            </a:pPr>
            <a:r>
              <a:rPr lang="sq-AL"/>
              <a:t>potencialisht regjistruesit e tasteve</a:t>
            </a:r>
          </a:p>
          <a:p>
            <a:pPr marL="971550" lvl="1" indent="-457200">
              <a:defRPr/>
            </a:pPr>
            <a:r>
              <a:rPr lang="sq-AL"/>
              <a:t>qasja në shënime financiare dhe të tregtisë</a:t>
            </a:r>
          </a:p>
          <a:p>
            <a:pPr marL="971550" lvl="1" indent="-457200">
              <a:defRPr/>
            </a:pPr>
            <a:r>
              <a:rPr lang="sq-AL"/>
              <a:t>krijimi i mundësisë për të përfunduar transaksione të paautorizuara</a:t>
            </a:r>
          </a:p>
          <a:p>
            <a:pPr marL="1371600" lvl="2" indent="-457200">
              <a:defRPr/>
            </a:pPr>
            <a:r>
              <a:rPr lang="sq-AL"/>
              <a:t>ridrejtimi në uebfaqe të falsifikuar</a:t>
            </a:r>
          </a:p>
        </p:txBody>
      </p:sp>
      <p:pic>
        <p:nvPicPr>
          <p:cNvPr id="3074" name="Picture 2" descr="Ransomware and Crimeware: A Troubling Evolution of Malware ...">
            <a:extLst>
              <a:ext uri="{FF2B5EF4-FFF2-40B4-BE49-F238E27FC236}">
                <a16:creationId xmlns:a16="http://schemas.microsoft.com/office/drawing/2014/main" xmlns="" id="{437F2170-F0FB-4C85-BBF2-70C8FD08D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588" y="5587999"/>
            <a:ext cx="1865462" cy="93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75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Adware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114300" indent="0">
              <a:buNone/>
              <a:defRPr/>
            </a:pPr>
            <a:r>
              <a:rPr lang="sq-AL"/>
              <a:t>Softuer (softuer i mbështetur nga reklamat) i cili shfaq automatikisht ose shkarkon materiale reklamuese kur jeni në internet</a:t>
            </a:r>
          </a:p>
          <a:p>
            <a:pPr marL="971550" lvl="1" indent="-457200">
              <a:defRPr/>
            </a:pPr>
            <a:r>
              <a:rPr lang="sq-AL"/>
              <a:t>banerët</a:t>
            </a:r>
          </a:p>
          <a:p>
            <a:pPr marL="971550" lvl="1" indent="-457200">
              <a:defRPr/>
            </a:pPr>
            <a:r>
              <a:rPr lang="sq-AL"/>
              <a:t>pop-up</a:t>
            </a:r>
          </a:p>
          <a:p>
            <a:pPr marL="971550" lvl="1" indent="-457200">
              <a:defRPr/>
            </a:pPr>
            <a:r>
              <a:rPr lang="sq-AL"/>
              <a:t>krijon të hyra për zhvilluesin</a:t>
            </a:r>
          </a:p>
        </p:txBody>
      </p:sp>
      <p:pic>
        <p:nvPicPr>
          <p:cNvPr id="4" name="Picture 3">
            <a:extLst>
              <a:ext uri="{FF2B5EF4-FFF2-40B4-BE49-F238E27FC236}">
                <a16:creationId xmlns:a16="http://schemas.microsoft.com/office/drawing/2014/main" xmlns="" id="{0DDFDE76-8920-44E6-A15F-FC75BC5DE603}"/>
              </a:ext>
            </a:extLst>
          </p:cNvPr>
          <p:cNvPicPr>
            <a:picLocks noChangeAspect="1"/>
          </p:cNvPicPr>
          <p:nvPr/>
        </p:nvPicPr>
        <p:blipFill>
          <a:blip r:embed="rId4"/>
          <a:stretch>
            <a:fillRect/>
          </a:stretch>
        </p:blipFill>
        <p:spPr>
          <a:xfrm>
            <a:off x="7368110" y="5733257"/>
            <a:ext cx="1703882" cy="787474"/>
          </a:xfrm>
          <a:prstGeom prst="rect">
            <a:avLst/>
          </a:prstGeom>
        </p:spPr>
      </p:pic>
    </p:spTree>
    <p:extLst>
      <p:ext uri="{BB962C8B-B14F-4D97-AF65-F5344CB8AC3E}">
        <p14:creationId xmlns:p14="http://schemas.microsoft.com/office/powerpoint/2010/main" val="242321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Malware tjera</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114300" indent="0">
              <a:buNone/>
              <a:defRPr/>
            </a:pPr>
            <a:r>
              <a:rPr lang="sq-AL" b="1">
                <a:solidFill>
                  <a:srgbClr val="0070C0"/>
                </a:solidFill>
              </a:rPr>
              <a:t>Back Door - Dera e pasme </a:t>
            </a:r>
            <a:r>
              <a:rPr lang="sq-AL"/>
              <a:t>- metoda e lejimit të shërbimeve dhe porteve të qëndrojnë të hapura në mënyrë që të arrihet qasja në distancë dhe të anashkalohet vërtetimi standard</a:t>
            </a:r>
          </a:p>
          <a:p>
            <a:pPr marL="114300" indent="0">
              <a:buNone/>
              <a:defRPr/>
            </a:pPr>
            <a:r>
              <a:rPr lang="sq-AL" b="1">
                <a:solidFill>
                  <a:srgbClr val="0070C0"/>
                </a:solidFill>
              </a:rPr>
              <a:t>Logic Bomb - Bomba logjike </a:t>
            </a:r>
            <a:r>
              <a:rPr lang="sq-AL"/>
              <a:t>- softuer që do të qëndrojë i fjetur dhe do të nisë vetë kur shkaktohet nga një ngjarje - një datë ose kur ekzekutohet një program i veçantë</a:t>
            </a:r>
          </a:p>
        </p:txBody>
      </p:sp>
      <p:pic>
        <p:nvPicPr>
          <p:cNvPr id="9218" name="Picture 2" descr="A logic bomb: What is it and how to prevent it | NordVPN">
            <a:extLst>
              <a:ext uri="{FF2B5EF4-FFF2-40B4-BE49-F238E27FC236}">
                <a16:creationId xmlns:a16="http://schemas.microsoft.com/office/drawing/2014/main" xmlns="" id="{B489CD13-7573-4D04-B420-89DCBC7B42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24" r="19309"/>
          <a:stretch/>
        </p:blipFill>
        <p:spPr bwMode="auto">
          <a:xfrm>
            <a:off x="7309017" y="4874581"/>
            <a:ext cx="180020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Krimet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040311"/>
          </a:xfrm>
        </p:spPr>
        <p:txBody>
          <a:bodyPr/>
          <a:lstStyle/>
          <a:p>
            <a:pPr marL="0" indent="0" eaLnBrk="1" hangingPunct="1">
              <a:buNone/>
            </a:pPr>
            <a:r>
              <a:rPr lang="sq-AL"/>
              <a:t>Një krim global</a:t>
            </a:r>
          </a:p>
          <a:p>
            <a:pPr eaLnBrk="1" hangingPunct="1"/>
            <a:r>
              <a:rPr lang="sq-AL"/>
              <a:t>Që kërkon fokus ndërkombëtar me rritjen e numrit të rasteve</a:t>
            </a:r>
          </a:p>
          <a:p>
            <a:pPr eaLnBrk="1" hangingPunct="1"/>
            <a:r>
              <a:rPr lang="sq-AL"/>
              <a:t>Është qasja e vetme adekuate ndaj natyrës së krimeve pa kufij  </a:t>
            </a:r>
          </a:p>
        </p:txBody>
      </p:sp>
      <p:pic>
        <p:nvPicPr>
          <p:cNvPr id="13" name="Content Placeholder 10" descr="glowing-world-map-background-1280x960.jpg">
            <a:extLst>
              <a:ext uri="{FF2B5EF4-FFF2-40B4-BE49-F238E27FC236}">
                <a16:creationId xmlns:a16="http://schemas.microsoft.com/office/drawing/2014/main" xmlns="" id="{13065408-C13D-448B-A801-10BC1442EA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489" y="4149080"/>
            <a:ext cx="3073673"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1">
            <a:extLst>
              <a:ext uri="{FF2B5EF4-FFF2-40B4-BE49-F238E27FC236}">
                <a16:creationId xmlns:a16="http://schemas.microsoft.com/office/drawing/2014/main" xmlns="" id="{B64D8914-222E-486F-9670-4F9C5B04919D}"/>
              </a:ext>
            </a:extLst>
          </p:cNvPr>
          <p:cNvSpPr txBox="1">
            <a:spLocks/>
          </p:cNvSpPr>
          <p:nvPr/>
        </p:nvSpPr>
        <p:spPr bwMode="auto">
          <a:xfrm>
            <a:off x="251520" y="3993634"/>
            <a:ext cx="5400600" cy="24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r>
              <a:rPr lang="sq-AL" dirty="0"/>
              <a:t>Bashkëpunimi ndërkombëtar mund t'u japë më shumë efektivitet përpjekjeve të brendshme</a:t>
            </a:r>
          </a:p>
          <a:p>
            <a:pPr lvl="1" eaLnBrk="1" hangingPunct="1"/>
            <a:r>
              <a:rPr lang="sq-AL" dirty="0"/>
              <a:t>Apo t’u japë atyre formë!  </a:t>
            </a:r>
          </a:p>
        </p:txBody>
      </p:sp>
    </p:spTree>
    <p:extLst>
      <p:ext uri="{BB962C8B-B14F-4D97-AF65-F5344CB8AC3E}">
        <p14:creationId xmlns:p14="http://schemas.microsoft.com/office/powerpoint/2010/main" val="39760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Man in the Middle - Njeriu në mes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114300" indent="0">
              <a:buNone/>
              <a:defRPr/>
            </a:pPr>
            <a:r>
              <a:rPr lang="sq-AL"/>
              <a:t>Sulm i zakonshëm që përdor rrjete celulare dhe pa tela</a:t>
            </a:r>
          </a:p>
          <a:p>
            <a:pPr marL="971550" lvl="1" indent="-457200">
              <a:defRPr/>
            </a:pPr>
            <a:r>
              <a:rPr lang="sq-AL"/>
              <a:t>sulmuesi futet mes objektivit dhe internetit/serverit</a:t>
            </a:r>
          </a:p>
          <a:p>
            <a:pPr marL="971550" lvl="1" indent="-457200">
              <a:defRPr/>
            </a:pPr>
            <a:r>
              <a:rPr lang="sq-AL"/>
              <a:t>qasje mashtruese - spoof në pikën e qasjes wireless?</a:t>
            </a:r>
          </a:p>
          <a:p>
            <a:pPr marL="971550" lvl="1" indent="-457200">
              <a:defRPr/>
            </a:pPr>
            <a:r>
              <a:rPr lang="sq-AL"/>
              <a:t>viktima nuk është në dijeni</a:t>
            </a:r>
          </a:p>
          <a:p>
            <a:pPr marL="971550" lvl="1" indent="-457200">
              <a:defRPr/>
            </a:pPr>
            <a:r>
              <a:rPr lang="sq-AL"/>
              <a:t>vazhdon si normal</a:t>
            </a:r>
          </a:p>
          <a:p>
            <a:pPr marL="971550" lvl="1" indent="-457200">
              <a:defRPr/>
            </a:pPr>
            <a:r>
              <a:rPr lang="sq-AL"/>
              <a:t>kalon të dhëna</a:t>
            </a:r>
          </a:p>
          <a:p>
            <a:pPr marL="1371600" lvl="2" indent="-457200">
              <a:defRPr/>
            </a:pPr>
            <a:r>
              <a:rPr lang="sq-AL"/>
              <a:t>kredencialet e kyçjes</a:t>
            </a:r>
          </a:p>
          <a:p>
            <a:pPr marL="1371600" lvl="2" indent="-457200">
              <a:defRPr/>
            </a:pPr>
            <a:r>
              <a:rPr lang="sq-AL"/>
              <a:t>të dhënat e kartelës</a:t>
            </a:r>
          </a:p>
          <a:p>
            <a:pPr marL="971550" lvl="1" indent="-457200">
              <a:defRPr/>
            </a:pPr>
            <a:r>
              <a:rPr lang="sq-AL"/>
              <a:t>sulmuesi lexon &amp; ruan ato – dhe i keqpërdor</a:t>
            </a:r>
          </a:p>
        </p:txBody>
      </p:sp>
      <p:pic>
        <p:nvPicPr>
          <p:cNvPr id="3" name="Picture 6">
            <a:extLst>
              <a:ext uri="{FF2B5EF4-FFF2-40B4-BE49-F238E27FC236}">
                <a16:creationId xmlns:a16="http://schemas.microsoft.com/office/drawing/2014/main" xmlns="" id="{C65477E4-393E-40FB-A550-87F580CCD7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462" y="3342053"/>
            <a:ext cx="4176018" cy="231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93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xmlns="" id="{00A72575-92C4-438D-A04D-C060F251B860}"/>
              </a:ext>
            </a:extLst>
          </p:cNvPr>
          <p:cNvPicPr>
            <a:picLocks noChangeAspect="1"/>
          </p:cNvPicPr>
          <p:nvPr/>
        </p:nvPicPr>
        <p:blipFill>
          <a:blip r:embed="rId4"/>
          <a:stretch>
            <a:fillRect/>
          </a:stretch>
        </p:blipFill>
        <p:spPr>
          <a:xfrm>
            <a:off x="917848" y="1494893"/>
            <a:ext cx="7308304" cy="4793359"/>
          </a:xfrm>
          <a:prstGeom prst="rect">
            <a:avLst/>
          </a:prstGeom>
        </p:spPr>
      </p:pic>
    </p:spTree>
    <p:extLst>
      <p:ext uri="{BB962C8B-B14F-4D97-AF65-F5344CB8AC3E}">
        <p14:creationId xmlns:p14="http://schemas.microsoft.com/office/powerpoint/2010/main" val="37463017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628650" indent="-514350">
              <a:buAutoNum type="arabicPeriod"/>
              <a:defRPr/>
            </a:pPr>
            <a:r>
              <a:rPr lang="sq-AL" b="1" dirty="0">
                <a:solidFill>
                  <a:srgbClr val="0070C0"/>
                </a:solidFill>
              </a:rPr>
              <a:t>Platformat mobile</a:t>
            </a:r>
          </a:p>
          <a:p>
            <a:pPr marL="628650" indent="-514350">
              <a:defRPr/>
            </a:pPr>
            <a:r>
              <a:rPr lang="sq-AL" sz="2800" dirty="0"/>
              <a:t>5.15 miliardë të pajisjeve mobile</a:t>
            </a:r>
          </a:p>
          <a:p>
            <a:pPr marL="628650" indent="-514350">
              <a:defRPr/>
            </a:pPr>
            <a:r>
              <a:rPr lang="sq-AL" sz="2800" dirty="0"/>
              <a:t>3.50 miliardë janë telefona të mençur</a:t>
            </a:r>
          </a:p>
          <a:p>
            <a:pPr lvl="1">
              <a:defRPr/>
            </a:pPr>
            <a:r>
              <a:rPr lang="sq-AL" sz="2400" dirty="0"/>
              <a:t>transaksionet mobile në rritje</a:t>
            </a:r>
          </a:p>
          <a:p>
            <a:pPr lvl="1">
              <a:defRPr/>
            </a:pPr>
            <a:r>
              <a:rPr lang="sq-AL" sz="2400" dirty="0"/>
              <a:t>aplikacionet mobile</a:t>
            </a:r>
          </a:p>
          <a:p>
            <a:pPr lvl="1">
              <a:defRPr/>
            </a:pPr>
            <a:r>
              <a:rPr lang="sq-AL" sz="2400" dirty="0"/>
              <a:t>Përdoruesit social të pajisjeve mobile</a:t>
            </a:r>
          </a:p>
          <a:p>
            <a:pPr lvl="1">
              <a:defRPr/>
            </a:pPr>
            <a:r>
              <a:rPr lang="sq-AL" sz="2400" dirty="0"/>
              <a:t>përdorimi korporativ i pajisjeve private</a:t>
            </a:r>
          </a:p>
          <a:p>
            <a:pPr marL="628650" indent="-514350">
              <a:defRPr/>
            </a:pPr>
            <a:r>
              <a:rPr lang="sq-AL" sz="2800" dirty="0"/>
              <a:t>Aplikacionet e paverifikuara nënkuptojnë një kod të mundshëm me qëllim të keq</a:t>
            </a:r>
          </a:p>
          <a:p>
            <a:pPr marL="1028700" lvl="1" indent="-514350">
              <a:defRPr/>
            </a:pPr>
            <a:r>
              <a:rPr lang="sq-AL" sz="2400" dirty="0"/>
              <a:t>ransomware, spyware</a:t>
            </a:r>
          </a:p>
        </p:txBody>
      </p:sp>
      <p:pic>
        <p:nvPicPr>
          <p:cNvPr id="4" name="Picture 3">
            <a:extLst>
              <a:ext uri="{FF2B5EF4-FFF2-40B4-BE49-F238E27FC236}">
                <a16:creationId xmlns:a16="http://schemas.microsoft.com/office/drawing/2014/main" xmlns="" id="{9EF87FD6-82BA-4083-82CD-AD07A9950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915" y="1187302"/>
            <a:ext cx="2016590" cy="3393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0079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628650" indent="-514350">
              <a:buAutoNum type="arabicPeriod"/>
              <a:defRPr/>
            </a:pPr>
            <a:r>
              <a:rPr lang="sq-AL" b="1">
                <a:solidFill>
                  <a:srgbClr val="0070C0"/>
                </a:solidFill>
              </a:rPr>
              <a:t>Platformat mobile</a:t>
            </a:r>
          </a:p>
        </p:txBody>
      </p:sp>
      <p:pic>
        <p:nvPicPr>
          <p:cNvPr id="3" name="Picture 2">
            <a:extLst>
              <a:ext uri="{FF2B5EF4-FFF2-40B4-BE49-F238E27FC236}">
                <a16:creationId xmlns:a16="http://schemas.microsoft.com/office/drawing/2014/main" xmlns="" id="{16C27E3C-4F62-1D4B-BA1B-6D013B129A30}"/>
              </a:ext>
            </a:extLst>
          </p:cNvPr>
          <p:cNvPicPr>
            <a:picLocks noChangeAspect="1"/>
          </p:cNvPicPr>
          <p:nvPr/>
        </p:nvPicPr>
        <p:blipFill>
          <a:blip r:embed="rId4"/>
          <a:stretch>
            <a:fillRect/>
          </a:stretch>
        </p:blipFill>
        <p:spPr>
          <a:xfrm>
            <a:off x="917325" y="2060848"/>
            <a:ext cx="7309349" cy="3870672"/>
          </a:xfrm>
          <a:prstGeom prst="rect">
            <a:avLst/>
          </a:prstGeom>
        </p:spPr>
      </p:pic>
    </p:spTree>
    <p:extLst>
      <p:ext uri="{BB962C8B-B14F-4D97-AF65-F5344CB8AC3E}">
        <p14:creationId xmlns:p14="http://schemas.microsoft.com/office/powerpoint/2010/main" val="338138335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114300" indent="0">
              <a:buNone/>
              <a:defRPr/>
            </a:pPr>
            <a:r>
              <a:rPr lang="sq-AL" b="1" dirty="0">
                <a:solidFill>
                  <a:srgbClr val="0070C0"/>
                </a:solidFill>
              </a:rPr>
              <a:t>2. Emailat e rrejshëm - fake</a:t>
            </a:r>
          </a:p>
          <a:p>
            <a:pPr marL="571500" indent="-457200">
              <a:defRPr/>
            </a:pPr>
            <a:r>
              <a:rPr lang="sq-AL" dirty="0"/>
              <a:t>6.5 miliardë emaila spam në ditë</a:t>
            </a:r>
          </a:p>
          <a:p>
            <a:pPr marL="571500" indent="-457200">
              <a:defRPr/>
            </a:pPr>
            <a:r>
              <a:rPr lang="sq-AL" dirty="0"/>
              <a:t>Phishing është % e madhe nga këto</a:t>
            </a:r>
          </a:p>
        </p:txBody>
      </p:sp>
      <p:pic>
        <p:nvPicPr>
          <p:cNvPr id="11266" name="Picture 2" descr="Cybercrime phishing trend">
            <a:extLst>
              <a:ext uri="{FF2B5EF4-FFF2-40B4-BE49-F238E27FC236}">
                <a16:creationId xmlns:a16="http://schemas.microsoft.com/office/drawing/2014/main" xmlns="" id="{01012668-E868-43C0-A226-B34B1FF57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068960"/>
            <a:ext cx="5280282" cy="144016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ybercrime phishing trend">
            <a:extLst>
              <a:ext uri="{FF2B5EF4-FFF2-40B4-BE49-F238E27FC236}">
                <a16:creationId xmlns:a16="http://schemas.microsoft.com/office/drawing/2014/main" xmlns="" id="{AD58A378-FDEB-4A93-B9BC-AB43D1421C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2200" y="4662343"/>
            <a:ext cx="5280280" cy="14401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83768" y="3327375"/>
            <a:ext cx="2735932" cy="923330"/>
          </a:xfrm>
          <a:prstGeom prst="rect">
            <a:avLst/>
          </a:prstGeom>
          <a:solidFill>
            <a:srgbClr val="00B0F0"/>
          </a:solidFill>
        </p:spPr>
        <p:txBody>
          <a:bodyPr wrap="square" rtlCol="0">
            <a:spAutoFit/>
          </a:bodyPr>
          <a:lstStyle/>
          <a:p>
            <a:r>
              <a:rPr lang="en-US" b="1" dirty="0" smtClean="0">
                <a:solidFill>
                  <a:schemeClr val="bg1"/>
                </a:solidFill>
              </a:rPr>
              <a:t>PHISHING </a:t>
            </a:r>
            <a:r>
              <a:rPr lang="en-US" b="1" dirty="0" err="1" smtClean="0">
                <a:solidFill>
                  <a:schemeClr val="bg1"/>
                </a:solidFill>
              </a:rPr>
              <a:t>është</a:t>
            </a:r>
            <a:r>
              <a:rPr lang="en-US" b="1" dirty="0" smtClean="0">
                <a:solidFill>
                  <a:schemeClr val="bg1"/>
                </a:solidFill>
              </a:rPr>
              <a:t> </a:t>
            </a:r>
            <a:r>
              <a:rPr lang="en-US" b="1" dirty="0" err="1" smtClean="0">
                <a:solidFill>
                  <a:schemeClr val="bg1"/>
                </a:solidFill>
              </a:rPr>
              <a:t>shkaku</a:t>
            </a:r>
            <a:r>
              <a:rPr lang="en-US" b="1" dirty="0" smtClean="0">
                <a:solidFill>
                  <a:schemeClr val="bg1"/>
                </a:solidFill>
              </a:rPr>
              <a:t> </a:t>
            </a:r>
            <a:r>
              <a:rPr lang="en-US" b="1" dirty="0" err="1" smtClean="0">
                <a:solidFill>
                  <a:schemeClr val="bg1"/>
                </a:solidFill>
              </a:rPr>
              <a:t>i</a:t>
            </a:r>
            <a:r>
              <a:rPr lang="en-US" b="1" dirty="0" smtClean="0">
                <a:solidFill>
                  <a:schemeClr val="bg1"/>
                </a:solidFill>
              </a:rPr>
              <a:t> TRETË MË I MADH </a:t>
            </a:r>
            <a:r>
              <a:rPr lang="en-US" b="1" dirty="0" err="1" smtClean="0">
                <a:solidFill>
                  <a:schemeClr val="bg1"/>
                </a:solidFill>
              </a:rPr>
              <a:t>për</a:t>
            </a:r>
            <a:r>
              <a:rPr lang="en-US" b="1" dirty="0" smtClean="0">
                <a:solidFill>
                  <a:schemeClr val="bg1"/>
                </a:solidFill>
              </a:rPr>
              <a:t> </a:t>
            </a:r>
            <a:r>
              <a:rPr lang="en-US" b="1" dirty="0" err="1" smtClean="0">
                <a:solidFill>
                  <a:schemeClr val="bg1"/>
                </a:solidFill>
              </a:rPr>
              <a:t>dëmtim</a:t>
            </a:r>
            <a:r>
              <a:rPr lang="en-US" b="1" dirty="0" smtClean="0">
                <a:solidFill>
                  <a:schemeClr val="bg1"/>
                </a:solidFill>
              </a:rPr>
              <a:t> </a:t>
            </a:r>
            <a:r>
              <a:rPr lang="en-US" b="1" dirty="0" err="1" smtClean="0">
                <a:solidFill>
                  <a:schemeClr val="bg1"/>
                </a:solidFill>
              </a:rPr>
              <a:t>të</a:t>
            </a:r>
            <a:r>
              <a:rPr lang="en-US" b="1" dirty="0" smtClean="0">
                <a:solidFill>
                  <a:schemeClr val="bg1"/>
                </a:solidFill>
              </a:rPr>
              <a:t> </a:t>
            </a:r>
            <a:r>
              <a:rPr lang="en-US" b="1" dirty="0" err="1" smtClean="0">
                <a:solidFill>
                  <a:schemeClr val="bg1"/>
                </a:solidFill>
              </a:rPr>
              <a:t>të</a:t>
            </a:r>
            <a:r>
              <a:rPr lang="en-US" b="1" dirty="0" smtClean="0">
                <a:solidFill>
                  <a:schemeClr val="bg1"/>
                </a:solidFill>
              </a:rPr>
              <a:t> </a:t>
            </a:r>
            <a:r>
              <a:rPr lang="en-US" b="1" dirty="0" err="1" smtClean="0">
                <a:solidFill>
                  <a:schemeClr val="bg1"/>
                </a:solidFill>
              </a:rPr>
              <a:t>dhënave</a:t>
            </a:r>
            <a:endParaRPr lang="en-US" b="1" dirty="0">
              <a:solidFill>
                <a:schemeClr val="bg1"/>
              </a:solidFill>
            </a:endParaRPr>
          </a:p>
        </p:txBody>
      </p:sp>
      <p:sp>
        <p:nvSpPr>
          <p:cNvPr id="13" name="TextBox 12"/>
          <p:cNvSpPr txBox="1"/>
          <p:nvPr/>
        </p:nvSpPr>
        <p:spPr>
          <a:xfrm>
            <a:off x="4884374" y="5157192"/>
            <a:ext cx="2735932" cy="646331"/>
          </a:xfrm>
          <a:prstGeom prst="rect">
            <a:avLst/>
          </a:prstGeom>
          <a:solidFill>
            <a:srgbClr val="00B0F0"/>
          </a:solidFill>
        </p:spPr>
        <p:txBody>
          <a:bodyPr wrap="square" rtlCol="0">
            <a:spAutoFit/>
          </a:bodyPr>
          <a:lstStyle/>
          <a:p>
            <a:r>
              <a:rPr lang="en-US" b="1" dirty="0" smtClean="0">
                <a:solidFill>
                  <a:schemeClr val="bg1"/>
                </a:solidFill>
              </a:rPr>
              <a:t>9 </a:t>
            </a:r>
            <a:r>
              <a:rPr lang="en-US" b="1" dirty="0" err="1" smtClean="0">
                <a:solidFill>
                  <a:schemeClr val="bg1"/>
                </a:solidFill>
              </a:rPr>
              <a:t>nga</a:t>
            </a:r>
            <a:r>
              <a:rPr lang="en-US" b="1" dirty="0" smtClean="0">
                <a:solidFill>
                  <a:schemeClr val="bg1"/>
                </a:solidFill>
              </a:rPr>
              <a:t> 10 </a:t>
            </a:r>
            <a:r>
              <a:rPr lang="en-US" b="1" dirty="0" err="1" smtClean="0">
                <a:solidFill>
                  <a:schemeClr val="bg1"/>
                </a:solidFill>
              </a:rPr>
              <a:t>sulmet</a:t>
            </a:r>
            <a:r>
              <a:rPr lang="en-US" b="1" dirty="0" smtClean="0">
                <a:solidFill>
                  <a:schemeClr val="bg1"/>
                </a:solidFill>
              </a:rPr>
              <a:t> </a:t>
            </a:r>
            <a:r>
              <a:rPr lang="en-US" b="1" dirty="0" err="1" smtClean="0">
                <a:solidFill>
                  <a:schemeClr val="bg1"/>
                </a:solidFill>
              </a:rPr>
              <a:t>fillinë</a:t>
            </a:r>
            <a:r>
              <a:rPr lang="en-US" b="1" dirty="0" smtClean="0">
                <a:solidFill>
                  <a:schemeClr val="bg1"/>
                </a:solidFill>
              </a:rPr>
              <a:t> me email phishing.</a:t>
            </a:r>
            <a:endParaRPr lang="en-US" b="1" dirty="0">
              <a:solidFill>
                <a:schemeClr val="bg1"/>
              </a:solidFill>
            </a:endParaRPr>
          </a:p>
        </p:txBody>
      </p:sp>
    </p:spTree>
    <p:extLst>
      <p:ext uri="{BB962C8B-B14F-4D97-AF65-F5344CB8AC3E}">
        <p14:creationId xmlns:p14="http://schemas.microsoft.com/office/powerpoint/2010/main" val="428407665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114300" indent="0">
              <a:buNone/>
              <a:defRPr/>
            </a:pPr>
            <a:r>
              <a:rPr lang="sq-AL" b="1">
                <a:solidFill>
                  <a:srgbClr val="0070C0"/>
                </a:solidFill>
              </a:rPr>
              <a:t>2. Emailat e rrejshëm - fake</a:t>
            </a:r>
          </a:p>
        </p:txBody>
      </p:sp>
      <p:pic>
        <p:nvPicPr>
          <p:cNvPr id="3" name="Picture 2">
            <a:extLst>
              <a:ext uri="{FF2B5EF4-FFF2-40B4-BE49-F238E27FC236}">
                <a16:creationId xmlns:a16="http://schemas.microsoft.com/office/drawing/2014/main" xmlns="" id="{2F57A04F-58AC-CE46-8184-3F6097C38935}"/>
              </a:ext>
            </a:extLst>
          </p:cNvPr>
          <p:cNvPicPr>
            <a:picLocks noChangeAspect="1"/>
          </p:cNvPicPr>
          <p:nvPr/>
        </p:nvPicPr>
        <p:blipFill>
          <a:blip r:embed="rId4"/>
          <a:stretch>
            <a:fillRect/>
          </a:stretch>
        </p:blipFill>
        <p:spPr>
          <a:xfrm>
            <a:off x="925909" y="1961527"/>
            <a:ext cx="7292182" cy="4289518"/>
          </a:xfrm>
          <a:prstGeom prst="rect">
            <a:avLst/>
          </a:prstGeom>
        </p:spPr>
      </p:pic>
      <p:sp>
        <p:nvSpPr>
          <p:cNvPr id="4" name="TextBox 3"/>
          <p:cNvSpPr txBox="1"/>
          <p:nvPr/>
        </p:nvSpPr>
        <p:spPr>
          <a:xfrm>
            <a:off x="925908" y="1844824"/>
            <a:ext cx="7174483" cy="3970318"/>
          </a:xfrm>
          <a:prstGeom prst="rect">
            <a:avLst/>
          </a:prstGeom>
          <a:solidFill>
            <a:schemeClr val="bg1"/>
          </a:solidFill>
        </p:spPr>
        <p:txBody>
          <a:bodyPr wrap="square" rtlCol="0">
            <a:spAutoFit/>
          </a:bodyPr>
          <a:lstStyle/>
          <a:p>
            <a:r>
              <a:rPr lang="sq-AL" dirty="0"/>
              <a:t>Gjetjet e Raportit të Inteligjencës për Kërcënim NETSCOUT nga 2H 2019</a:t>
            </a:r>
            <a:endParaRPr lang="en-US" dirty="0"/>
          </a:p>
          <a:p>
            <a:r>
              <a:rPr lang="sq-AL" b="1" dirty="0"/>
              <a:t>Sulmet phishing arrijnë nivelin më të lartë për tri vite</a:t>
            </a:r>
            <a:endParaRPr lang="en-US" dirty="0"/>
          </a:p>
          <a:p>
            <a:r>
              <a:rPr lang="sq-AL" dirty="0"/>
              <a:t>Hakerët keqbërës dhe skamerët po bëhen më të zotë dhe po dërgojnë emaila phishing që mashtrojnë madje edhe përdoruesit më të kujdesshëm. Të dhënat tregojnë se ky është shkak i vazhdueshëm për shqetësimin se </a:t>
            </a:r>
            <a:r>
              <a:rPr lang="sq-AL" b="1" dirty="0"/>
              <a:t>nuk ka shenja të ngadalësimit</a:t>
            </a:r>
            <a:r>
              <a:rPr lang="sq-AL" dirty="0"/>
              <a:t> sa i përket efektivitetit.</a:t>
            </a:r>
            <a:endParaRPr lang="en-US" dirty="0"/>
          </a:p>
          <a:p>
            <a:pPr marL="285750" lvl="0" indent="-285750">
              <a:buFont typeface="Arial" panose="020B0604020202020204" pitchFamily="34" charset="0"/>
              <a:buChar char="•"/>
            </a:pPr>
            <a:r>
              <a:rPr lang="sq-AL" dirty="0"/>
              <a:t>Në TM3 të vitit 2019, APWG ka vërejtur më shumë se 260,000 sulme phishing. (</a:t>
            </a:r>
            <a:r>
              <a:rPr lang="sq-AL" dirty="0">
                <a:solidFill>
                  <a:srgbClr val="00B0F0"/>
                </a:solidFill>
              </a:rPr>
              <a:t>Raporti nga APWG për trendet e aktivitetit të phishing për TM3 2019</a:t>
            </a:r>
            <a:r>
              <a:rPr lang="sq-AL" dirty="0"/>
              <a:t>)</a:t>
            </a:r>
            <a:endParaRPr lang="en-US" dirty="0"/>
          </a:p>
          <a:p>
            <a:pPr marL="285750" lvl="0" indent="-285750">
              <a:buFont typeface="Arial" panose="020B0604020202020204" pitchFamily="34" charset="0"/>
              <a:buChar char="•"/>
            </a:pPr>
            <a:r>
              <a:rPr lang="sq-AL" b="1" dirty="0"/>
              <a:t>Gati 74% e sulmeve phishing përfshijnë phishing të kredencialeve</a:t>
            </a:r>
            <a:r>
              <a:rPr lang="sq-AL" dirty="0"/>
              <a:t>. (</a:t>
            </a:r>
            <a:r>
              <a:rPr lang="sq-AL" dirty="0">
                <a:solidFill>
                  <a:srgbClr val="00B0F0"/>
                </a:solidFill>
              </a:rPr>
              <a:t>Përmbledhje e sulmeve phishing dhe malware për 2019</a:t>
            </a:r>
            <a:r>
              <a:rPr lang="sq-AL" dirty="0"/>
              <a:t>)</a:t>
            </a:r>
            <a:endParaRPr lang="en-US" dirty="0"/>
          </a:p>
          <a:p>
            <a:pPr marL="285750" lvl="0" indent="-285750">
              <a:buFont typeface="Arial" panose="020B0604020202020204" pitchFamily="34" charset="0"/>
              <a:buChar char="•"/>
            </a:pPr>
            <a:r>
              <a:rPr lang="sq-AL" dirty="0"/>
              <a:t>Vektori më i shpeshtë i sulmeve të shënjestruara është spear phishing. (</a:t>
            </a:r>
            <a:r>
              <a:rPr lang="sq-AL" dirty="0">
                <a:solidFill>
                  <a:srgbClr val="00B0F0"/>
                </a:solidFill>
              </a:rPr>
              <a:t>Raporti nga Symantec për sigurinë në internet për 2019</a:t>
            </a:r>
            <a:r>
              <a:rPr lang="sq-AL" dirty="0"/>
              <a:t>)</a:t>
            </a:r>
            <a:endParaRPr lang="en-US" dirty="0"/>
          </a:p>
          <a:p>
            <a:endParaRPr lang="en-US" dirty="0"/>
          </a:p>
        </p:txBody>
      </p:sp>
    </p:spTree>
    <p:extLst>
      <p:ext uri="{BB962C8B-B14F-4D97-AF65-F5344CB8AC3E}">
        <p14:creationId xmlns:p14="http://schemas.microsoft.com/office/powerpoint/2010/main" val="8056693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114300" indent="0">
              <a:buNone/>
              <a:defRPr/>
            </a:pPr>
            <a:r>
              <a:rPr lang="sq-AL" b="1">
                <a:solidFill>
                  <a:srgbClr val="0070C0"/>
                </a:solidFill>
              </a:rPr>
              <a:t>3. Malware me bankim, ransomware &amp; BEC</a:t>
            </a:r>
          </a:p>
          <a:p>
            <a:pPr marL="571500" indent="-457200">
              <a:defRPr/>
            </a:pPr>
            <a:r>
              <a:rPr lang="sq-AL"/>
              <a:t>Malware në bankim</a:t>
            </a:r>
          </a:p>
          <a:p>
            <a:pPr lvl="1" algn="just">
              <a:defRPr/>
            </a:pPr>
            <a:r>
              <a:rPr lang="sq-AL"/>
              <a:t>Trojanët e bazuar në Zeus dhe Zeus, </a:t>
            </a:r>
          </a:p>
          <a:p>
            <a:pPr lvl="1" algn="just">
              <a:defRPr/>
            </a:pPr>
            <a:r>
              <a:rPr lang="sq-AL"/>
              <a:t>Citadel, </a:t>
            </a:r>
          </a:p>
          <a:p>
            <a:pPr lvl="1" algn="just">
              <a:defRPr/>
            </a:pPr>
            <a:r>
              <a:rPr lang="sq-AL"/>
              <a:t>SpyEye, etj.)</a:t>
            </a:r>
          </a:p>
          <a:p>
            <a:pPr algn="just">
              <a:defRPr/>
            </a:pPr>
            <a:r>
              <a:rPr lang="sq-AL"/>
              <a:t>Ransomware</a:t>
            </a:r>
          </a:p>
          <a:p>
            <a:pPr algn="just">
              <a:defRPr/>
            </a:pPr>
            <a:r>
              <a:rPr lang="sq-AL"/>
              <a:t>Mashtrimi me kartela kreditore</a:t>
            </a:r>
          </a:p>
          <a:p>
            <a:pPr>
              <a:defRPr/>
            </a:pPr>
            <a:r>
              <a:rPr lang="sq-AL"/>
              <a:t>Komprometimi i e-mailit të biznesit</a:t>
            </a:r>
          </a:p>
        </p:txBody>
      </p:sp>
    </p:spTree>
    <p:extLst>
      <p:ext uri="{BB962C8B-B14F-4D97-AF65-F5344CB8AC3E}">
        <p14:creationId xmlns:p14="http://schemas.microsoft.com/office/powerpoint/2010/main" val="259727298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114300" indent="0">
              <a:buNone/>
              <a:defRPr/>
            </a:pPr>
            <a:r>
              <a:rPr lang="sq-AL" b="1">
                <a:solidFill>
                  <a:srgbClr val="0070C0"/>
                </a:solidFill>
              </a:rPr>
              <a:t>3. Malware me bankim, ransomware &amp; BEC</a:t>
            </a:r>
          </a:p>
        </p:txBody>
      </p:sp>
      <p:sp>
        <p:nvSpPr>
          <p:cNvPr id="4" name="TextBox 3"/>
          <p:cNvSpPr txBox="1"/>
          <p:nvPr/>
        </p:nvSpPr>
        <p:spPr>
          <a:xfrm>
            <a:off x="827584" y="2063810"/>
            <a:ext cx="7632848" cy="4524315"/>
          </a:xfrm>
          <a:prstGeom prst="rect">
            <a:avLst/>
          </a:prstGeom>
          <a:noFill/>
        </p:spPr>
        <p:txBody>
          <a:bodyPr wrap="square" rtlCol="0">
            <a:spAutoFit/>
          </a:bodyPr>
          <a:lstStyle/>
          <a:p>
            <a:r>
              <a:rPr lang="sq-AL" dirty="0"/>
              <a:t>Raporti nga Coveware për TM4 2019 për tregun e Ransomware</a:t>
            </a:r>
            <a:endParaRPr lang="en-US" dirty="0"/>
          </a:p>
          <a:p>
            <a:pPr marL="285750" lvl="0" indent="-285750">
              <a:buFont typeface="Arial" panose="020B0604020202020204" pitchFamily="34" charset="0"/>
              <a:buChar char="•"/>
            </a:pPr>
            <a:r>
              <a:rPr lang="sq-AL" dirty="0"/>
              <a:t>Sulmet Ransomware mund të jenë shumë të kushtueshme. Për shembull një sulm që përfshin NotPetya ransomware </a:t>
            </a:r>
            <a:r>
              <a:rPr lang="sq-AL" b="1" dirty="0"/>
              <a:t>i ka kushtuar firmës transportuese Maersk më shumë se 200 milion dollarë amerikanë.</a:t>
            </a:r>
            <a:endParaRPr lang="en-US" dirty="0"/>
          </a:p>
          <a:p>
            <a:pPr marL="285750" lvl="0" indent="-285750">
              <a:buFont typeface="Arial" panose="020B0604020202020204" pitchFamily="34" charset="0"/>
              <a:buChar char="•"/>
            </a:pPr>
            <a:r>
              <a:rPr lang="sq-AL" dirty="0"/>
              <a:t>Në vitin 2018, enterprise ransomware u rrit me 12%, duke përfaqësuar kështu 81% të të gjitha infektimeve të suksesshme ransomware. (</a:t>
            </a:r>
            <a:r>
              <a:rPr lang="sq-AL" dirty="0">
                <a:solidFill>
                  <a:srgbClr val="00B0F0"/>
                </a:solidFill>
              </a:rPr>
              <a:t>Raporti nga Symantec për sigurinë në internet për 2019</a:t>
            </a:r>
            <a:r>
              <a:rPr lang="sq-AL" dirty="0"/>
              <a:t>)</a:t>
            </a:r>
            <a:endParaRPr lang="en-US" dirty="0"/>
          </a:p>
          <a:p>
            <a:pPr marL="285750" lvl="0" indent="-285750">
              <a:buFont typeface="Arial" panose="020B0604020202020204" pitchFamily="34" charset="0"/>
              <a:buChar char="•"/>
            </a:pPr>
            <a:r>
              <a:rPr lang="sq-AL" dirty="0"/>
              <a:t>SHBA, Brazili, India, Vietnami dhe Turqia janë vende me sulmet më të mëdha ransomware. (</a:t>
            </a:r>
            <a:r>
              <a:rPr lang="sq-AL" dirty="0">
                <a:solidFill>
                  <a:srgbClr val="00B0F0"/>
                </a:solidFill>
              </a:rPr>
              <a:t>Raporti për teendin e fakteve mikro fast</a:t>
            </a:r>
            <a:r>
              <a:rPr lang="sq-AL" dirty="0"/>
              <a:t>)</a:t>
            </a:r>
            <a:endParaRPr lang="en-US" dirty="0"/>
          </a:p>
          <a:p>
            <a:pPr marL="285750" lvl="0" indent="-285750">
              <a:buFont typeface="Arial" panose="020B0604020202020204" pitchFamily="34" charset="0"/>
              <a:buChar char="•"/>
            </a:pPr>
            <a:r>
              <a:rPr lang="sq-AL" dirty="0"/>
              <a:t>Numri i trojanëve ransomware të reja mobile është rritur në vitin 2019 kundrejt vitit 2018, por ka pasur rënie gjatë vitit 2019. (</a:t>
            </a:r>
            <a:r>
              <a:rPr lang="sq-AL" dirty="0">
                <a:solidFill>
                  <a:srgbClr val="00B0F0"/>
                </a:solidFill>
              </a:rPr>
              <a:t>Laboratorët Kaspersky</a:t>
            </a:r>
            <a:r>
              <a:rPr lang="sq-AL" dirty="0"/>
              <a:t>)</a:t>
            </a:r>
            <a:endParaRPr lang="en-US" dirty="0"/>
          </a:p>
          <a:p>
            <a:pPr marL="285750" lvl="0" indent="-285750">
              <a:buFont typeface="Arial" panose="020B0604020202020204" pitchFamily="34" charset="0"/>
              <a:buChar char="•"/>
            </a:pPr>
            <a:r>
              <a:rPr lang="sq-AL" dirty="0"/>
              <a:t>SHBA, Kazakistani dhe Irani janë më së larti në listë të vendeve të sulmuara nga ransomware mobile në raport me numrin e përdoruesve. (</a:t>
            </a:r>
            <a:r>
              <a:rPr lang="sq-AL" dirty="0">
                <a:solidFill>
                  <a:srgbClr val="00B0F0"/>
                </a:solidFill>
              </a:rPr>
              <a:t>Laboratorët Kaspersky</a:t>
            </a:r>
            <a:r>
              <a:rPr lang="sq-AL" dirty="0"/>
              <a:t>)</a:t>
            </a:r>
            <a:endParaRPr lang="en-US" dirty="0"/>
          </a:p>
          <a:p>
            <a:endParaRPr lang="en-US" dirty="0"/>
          </a:p>
        </p:txBody>
      </p:sp>
    </p:spTree>
    <p:extLst>
      <p:ext uri="{BB962C8B-B14F-4D97-AF65-F5344CB8AC3E}">
        <p14:creationId xmlns:p14="http://schemas.microsoft.com/office/powerpoint/2010/main" val="295821634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114300" indent="0">
              <a:buNone/>
              <a:defRPr/>
            </a:pPr>
            <a:r>
              <a:rPr lang="sq-AL" b="1">
                <a:solidFill>
                  <a:srgbClr val="0070C0"/>
                </a:solidFill>
              </a:rPr>
              <a:t>4. Hacktivizmi &amp; Abuzimi i rrjetit social</a:t>
            </a:r>
          </a:p>
          <a:p>
            <a:pPr marL="571500" indent="-457200">
              <a:defRPr/>
            </a:pPr>
            <a:r>
              <a:rPr lang="sq-AL"/>
              <a:t>Anonim &amp; grupe tjera</a:t>
            </a:r>
          </a:p>
          <a:p>
            <a:pPr marL="971550" lvl="1" indent="-457200">
              <a:defRPr/>
            </a:pPr>
            <a:r>
              <a:rPr lang="sq-AL"/>
              <a:t>Sulmet ndaj disponueshmërisë së shërbimeve të shënjestruara në internet</a:t>
            </a:r>
          </a:p>
          <a:p>
            <a:pPr marL="571500" indent="-457200">
              <a:defRPr/>
            </a:pPr>
            <a:r>
              <a:rPr lang="sq-AL"/>
              <a:t>Doxing</a:t>
            </a:r>
          </a:p>
          <a:p>
            <a:pPr marL="571500" indent="-457200">
              <a:defRPr/>
            </a:pPr>
            <a:r>
              <a:rPr lang="sq-AL"/>
              <a:t>Hakimi i lojërave</a:t>
            </a:r>
          </a:p>
          <a:p>
            <a:pPr marL="571500" indent="-457200">
              <a:defRPr/>
            </a:pPr>
            <a:r>
              <a:rPr lang="sq-AL"/>
              <a:t>Kërcënimet, ngacmimi kibernetik</a:t>
            </a:r>
          </a:p>
          <a:p>
            <a:pPr marL="571500" indent="-457200">
              <a:defRPr/>
            </a:pPr>
            <a:r>
              <a:rPr lang="sq-AL"/>
              <a:t>Lajme të rreme për shkaktimin e panikut dhe çrregullimit</a:t>
            </a:r>
          </a:p>
        </p:txBody>
      </p:sp>
      <p:pic>
        <p:nvPicPr>
          <p:cNvPr id="3" name="Content Placeholder 3">
            <a:extLst>
              <a:ext uri="{FF2B5EF4-FFF2-40B4-BE49-F238E27FC236}">
                <a16:creationId xmlns:a16="http://schemas.microsoft.com/office/drawing/2014/main" xmlns="" id="{8EC87805-B4DA-4129-8807-8751C2FB58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5518" y="2991125"/>
            <a:ext cx="2456962" cy="163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4038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dirty="0">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114300" indent="0">
              <a:buNone/>
              <a:defRPr/>
            </a:pPr>
            <a:r>
              <a:rPr lang="sq-AL" b="1">
                <a:solidFill>
                  <a:srgbClr val="0070C0"/>
                </a:solidFill>
              </a:rPr>
              <a:t>4. Hacktivizmi &amp; Abuzimi i rrjetit social</a:t>
            </a:r>
          </a:p>
        </p:txBody>
      </p:sp>
      <p:sp>
        <p:nvSpPr>
          <p:cNvPr id="3" name="TextBox 2"/>
          <p:cNvSpPr txBox="1"/>
          <p:nvPr/>
        </p:nvSpPr>
        <p:spPr>
          <a:xfrm>
            <a:off x="395536" y="1772816"/>
            <a:ext cx="8640514" cy="5109091"/>
          </a:xfrm>
          <a:prstGeom prst="rect">
            <a:avLst/>
          </a:prstGeom>
          <a:noFill/>
        </p:spPr>
        <p:txBody>
          <a:bodyPr wrap="square" rtlCol="0">
            <a:spAutoFit/>
          </a:bodyPr>
          <a:lstStyle/>
          <a:p>
            <a:pPr marL="285750" lvl="0" indent="-285750">
              <a:buFont typeface="Arial" panose="020B0604020202020204" pitchFamily="34" charset="0"/>
              <a:buChar char="•"/>
            </a:pPr>
            <a:r>
              <a:rPr lang="sq-AL" sz="1400" dirty="0"/>
              <a:t>Në vitin 2019 kanë qenë </a:t>
            </a:r>
            <a:r>
              <a:rPr lang="sq-AL" sz="1400" b="1" dirty="0"/>
              <a:t>në total 1473 ndërhyrje në të dhëna</a:t>
            </a:r>
            <a:r>
              <a:rPr lang="sq-AL" sz="1400" dirty="0"/>
              <a:t> janë bërë që kanë prekur konsumatorët amerikanë. Kjo është rreth 200 më shumë sesa që ishte në vitin 2018 – 1257. (Qendra burimore për vjedhje identiteti)</a:t>
            </a:r>
            <a:endParaRPr lang="en-US" sz="1400" dirty="0"/>
          </a:p>
          <a:p>
            <a:pPr marL="285750" lvl="0" indent="-285750">
              <a:buFont typeface="Arial" panose="020B0604020202020204" pitchFamily="34" charset="0"/>
              <a:buChar char="•"/>
            </a:pPr>
            <a:r>
              <a:rPr lang="sq-AL" sz="1400" dirty="0"/>
              <a:t>Ndëryrja më e madhe në të dhëna deri më tani në vitin ka përfshirë </a:t>
            </a:r>
            <a:r>
              <a:rPr lang="sq-AL" sz="1400" b="1" dirty="0"/>
              <a:t>rrjedhën e 120 milion shënimeve </a:t>
            </a:r>
            <a:r>
              <a:rPr lang="sq-AL" sz="1400" dirty="0"/>
              <a:t>nga Tetra, firmë për analizimin e tregut. (Upguard)</a:t>
            </a:r>
            <a:endParaRPr lang="en-US" sz="1400" dirty="0"/>
          </a:p>
          <a:p>
            <a:pPr marL="285750" lvl="0" indent="-285750">
              <a:buFont typeface="Arial" panose="020B0604020202020204" pitchFamily="34" charset="0"/>
              <a:buChar char="•"/>
            </a:pPr>
            <a:r>
              <a:rPr lang="sq-AL" sz="1400" dirty="0"/>
              <a:t>Ndërhyrje tjera të mëdha kanë ndikuar LimeLeads (49 milionë shënime), Wawa (30 milionë), dhe MGM (10.6 milionë). (Comparitech)</a:t>
            </a:r>
            <a:endParaRPr lang="en-US" sz="1400" dirty="0"/>
          </a:p>
          <a:p>
            <a:pPr marL="285750" lvl="0" indent="-285750">
              <a:buFont typeface="Arial" panose="020B0604020202020204" pitchFamily="34" charset="0"/>
              <a:buChar char="•"/>
            </a:pPr>
            <a:r>
              <a:rPr lang="sq-AL" sz="1400" dirty="0"/>
              <a:t>“Mashtrimi dhe vjedhja e madhe e të dhënave” u rendit si </a:t>
            </a:r>
            <a:r>
              <a:rPr lang="sq-AL" sz="1400" b="1" dirty="0"/>
              <a:t>rreziku i katërt më i madh global për 10 vitet tjera</a:t>
            </a:r>
            <a:r>
              <a:rPr lang="sq-AL" sz="1400" dirty="0"/>
              <a:t>, pasuar nga sulmet kibernetike në numrin pesë (Raporti i rrezikut global 2019 – Forumi Ekonomik Botëror)</a:t>
            </a:r>
            <a:endParaRPr lang="en-US" sz="1400" dirty="0"/>
          </a:p>
          <a:p>
            <a:pPr marL="285750" lvl="0" indent="-285750">
              <a:buFont typeface="Arial" panose="020B0604020202020204" pitchFamily="34" charset="0"/>
              <a:buChar char="•"/>
            </a:pPr>
            <a:r>
              <a:rPr lang="sq-AL" sz="1400" dirty="0"/>
              <a:t>Kompania e sigurisë kibernetike RSA parashikon </a:t>
            </a:r>
            <a:r>
              <a:rPr lang="sq-AL" sz="1400" b="1" dirty="0"/>
              <a:t>ndërhyrje masive në të dhëna të vazhdojnë të luajnë rol të madh në kërcënimet në sigurinë kibernetike. </a:t>
            </a:r>
            <a:r>
              <a:rPr lang="sq-AL" sz="1400" dirty="0"/>
              <a:t>(RSA)</a:t>
            </a:r>
            <a:endParaRPr lang="en-US" sz="1400" dirty="0"/>
          </a:p>
          <a:p>
            <a:pPr marL="285750" lvl="0" indent="-285750">
              <a:buFont typeface="Arial" panose="020B0604020202020204" pitchFamily="34" charset="0"/>
              <a:buChar char="•"/>
            </a:pPr>
            <a:r>
              <a:rPr lang="sq-AL" sz="1400" b="1" dirty="0"/>
              <a:t>28% përfshinin ndërhyrje në biznese të vogla </a:t>
            </a:r>
            <a:r>
              <a:rPr lang="sq-AL" sz="1400" dirty="0"/>
              <a:t>si viktima (Verizon 2020 – Raporti për hulumtimin e ndërhyrjeve në të dhëna)</a:t>
            </a:r>
            <a:endParaRPr lang="en-US" sz="1400" dirty="0"/>
          </a:p>
          <a:p>
            <a:pPr marL="285750" lvl="0" indent="-285750">
              <a:buFont typeface="Arial" panose="020B0604020202020204" pitchFamily="34" charset="0"/>
              <a:buChar char="•"/>
            </a:pPr>
            <a:r>
              <a:rPr lang="sq-AL" sz="1400" b="1" dirty="0"/>
              <a:t>22% përfshinin sulme të ingjinierisë sociale, </a:t>
            </a:r>
            <a:r>
              <a:rPr lang="sq-AL" sz="1400" dirty="0"/>
              <a:t>me phishing, para-tekstim dhe ryshfetin si veprimet më të shpeshta keqdashëse. (Verizon 2020 – Raporti për hulumtimin e ndërhyrjeve në të dhëna)</a:t>
            </a:r>
            <a:endParaRPr lang="en-US" sz="1400" dirty="0"/>
          </a:p>
          <a:p>
            <a:pPr marL="285750" lvl="0" indent="-285750">
              <a:buFont typeface="Arial" panose="020B0604020202020204" pitchFamily="34" charset="0"/>
              <a:buChar char="•"/>
            </a:pPr>
            <a:r>
              <a:rPr lang="sq-AL" sz="1400" b="1" dirty="0"/>
              <a:t>86% e ndërhyrjeve ishin të motivuara financiarisht. </a:t>
            </a:r>
            <a:r>
              <a:rPr lang="sq-AL" sz="1400" dirty="0"/>
              <a:t>(Verizon 2020 – Raporti për hulumtimin e ndërhyrjeve në të dhëna)</a:t>
            </a:r>
            <a:endParaRPr lang="en-US" sz="1400" dirty="0"/>
          </a:p>
          <a:p>
            <a:pPr marL="285750" lvl="0" indent="-285750">
              <a:buFont typeface="Arial" panose="020B0604020202020204" pitchFamily="34" charset="0"/>
              <a:buChar char="•"/>
            </a:pPr>
            <a:r>
              <a:rPr lang="sq-AL" sz="1400" b="1" dirty="0"/>
              <a:t>Gabimet shkaktuan 22% të ndërhyrjeve në vitin 2018. </a:t>
            </a:r>
            <a:r>
              <a:rPr lang="sq-AL" sz="1400" dirty="0"/>
              <a:t>(Verizon 2020 – Raporti për hulumtimin e ndërhyrjeve në të dhëna)</a:t>
            </a:r>
            <a:endParaRPr lang="en-US" sz="1400" dirty="0"/>
          </a:p>
          <a:p>
            <a:pPr marL="285750" lvl="0" indent="-285750">
              <a:buFont typeface="Arial" panose="020B0604020202020204" pitchFamily="34" charset="0"/>
              <a:buChar char="•"/>
            </a:pPr>
            <a:r>
              <a:rPr lang="sq-AL" sz="1400" dirty="0"/>
              <a:t>Pakot më të shpeshta të komprometuara të të dhënave janë </a:t>
            </a:r>
            <a:r>
              <a:rPr lang="sq-AL" sz="1400" b="1" dirty="0"/>
              <a:t>informatat e brendshme, keredencialet, të dhënat personale, të dhënat shëndetësore dhe të dhënat e pagesave. </a:t>
            </a:r>
            <a:r>
              <a:rPr lang="sq-AL" sz="1400" dirty="0"/>
              <a:t>(Verizon 2020 – Raporti për hulumtimin e ndërhyrjeve në të dhëna)</a:t>
            </a:r>
            <a:endParaRPr lang="en-US" sz="1400" dirty="0"/>
          </a:p>
          <a:p>
            <a:r>
              <a:rPr lang="sq-AL" dirty="0"/>
              <a:t> </a:t>
            </a:r>
            <a:endParaRPr lang="en-US" dirty="0"/>
          </a:p>
        </p:txBody>
      </p:sp>
    </p:spTree>
    <p:extLst>
      <p:ext uri="{BB962C8B-B14F-4D97-AF65-F5344CB8AC3E}">
        <p14:creationId xmlns:p14="http://schemas.microsoft.com/office/powerpoint/2010/main" val="4002464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Fenomenet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040311"/>
          </a:xfrm>
        </p:spPr>
        <p:txBody>
          <a:bodyPr/>
          <a:lstStyle/>
          <a:p>
            <a:pPr marL="0" indent="0" eaLnBrk="1" hangingPunct="1">
              <a:buNone/>
            </a:pPr>
            <a:r>
              <a:rPr lang="sq-AL" sz="3000" dirty="0"/>
              <a:t>Njerëzit në përgjithësi mendojnë se kemi të bëjmë me </a:t>
            </a:r>
          </a:p>
          <a:p>
            <a:pPr eaLnBrk="1" hangingPunct="1"/>
            <a:r>
              <a:rPr lang="sq-AL" dirty="0"/>
              <a:t>Hakim, viruse, krimba (worm), malware</a:t>
            </a:r>
          </a:p>
          <a:p>
            <a:pPr eaLnBrk="1" hangingPunct="1"/>
            <a:r>
              <a:rPr lang="sq-AL" dirty="0"/>
              <a:t>DoS, DDoS</a:t>
            </a:r>
          </a:p>
          <a:p>
            <a:pPr marL="0" indent="0" eaLnBrk="1" hangingPunct="1">
              <a:buNone/>
            </a:pPr>
            <a:r>
              <a:rPr lang="sq-AL" dirty="0"/>
              <a:t>Gjithnjë e më shumë është krim që po ‘orientohet në fitim’</a:t>
            </a:r>
          </a:p>
          <a:p>
            <a:pPr eaLnBrk="1" hangingPunct="1"/>
            <a:r>
              <a:rPr lang="sq-AL" dirty="0"/>
              <a:t>Komprometimi i e-mailit të biznesit *</a:t>
            </a:r>
          </a:p>
          <a:p>
            <a:pPr eaLnBrk="1" hangingPunct="1"/>
            <a:r>
              <a:rPr lang="sq-AL" dirty="0"/>
              <a:t>Ransomware *</a:t>
            </a:r>
          </a:p>
          <a:p>
            <a:pPr marL="0" indent="0" eaLnBrk="1" hangingPunct="1">
              <a:buNone/>
            </a:pPr>
            <a:r>
              <a:rPr lang="sq-AL" dirty="0"/>
              <a:t>Apo shfrytëzimi i rrjetit</a:t>
            </a:r>
          </a:p>
          <a:p>
            <a:pPr eaLnBrk="1" hangingPunct="1"/>
            <a:r>
              <a:rPr lang="sq-AL" dirty="0"/>
              <a:t>Për kryerje apo lehtësim të krimit</a:t>
            </a:r>
          </a:p>
        </p:txBody>
      </p:sp>
      <p:pic>
        <p:nvPicPr>
          <p:cNvPr id="13" name="Content Placeholder 10" descr="glowing-world-map-background-1280x960.jpg">
            <a:extLst>
              <a:ext uri="{FF2B5EF4-FFF2-40B4-BE49-F238E27FC236}">
                <a16:creationId xmlns:a16="http://schemas.microsoft.com/office/drawing/2014/main" xmlns="" id="{13065408-C13D-448B-A801-10BC1442EA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489" y="4149080"/>
            <a:ext cx="3073673"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56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114300" indent="0">
              <a:buNone/>
              <a:defRPr/>
            </a:pPr>
            <a:r>
              <a:rPr lang="sq-AL" b="1">
                <a:solidFill>
                  <a:srgbClr val="0070C0"/>
                </a:solidFill>
              </a:rPr>
              <a:t>5. Shkeljet IPR (Mallrat e rrejshme)</a:t>
            </a:r>
          </a:p>
          <a:p>
            <a:pPr marL="571500" indent="-457200">
              <a:defRPr/>
            </a:pPr>
            <a:r>
              <a:rPr lang="sq-AL"/>
              <a:t>Shpërndarja e falsifikimeve në internet</a:t>
            </a:r>
          </a:p>
          <a:p>
            <a:pPr marL="571500" indent="-457200">
              <a:defRPr/>
            </a:pPr>
            <a:r>
              <a:rPr lang="sq-AL"/>
              <a:t>Shpërndarja ose rishpërndarja e jashtëligjshme e TV/sistemit kabllor</a:t>
            </a:r>
          </a:p>
          <a:p>
            <a:pPr marL="571500" indent="-457200">
              <a:defRPr/>
            </a:pPr>
            <a:r>
              <a:rPr lang="sq-AL"/>
              <a:t>Barërat/droga në rritje në  %</a:t>
            </a:r>
          </a:p>
        </p:txBody>
      </p:sp>
      <p:pic>
        <p:nvPicPr>
          <p:cNvPr id="4" name="Picture 8" descr="C:\Users\B.Stam\Desktop\Affiches_V-80x120-IRACM-300x450.jpg">
            <a:extLst>
              <a:ext uri="{FF2B5EF4-FFF2-40B4-BE49-F238E27FC236}">
                <a16:creationId xmlns:a16="http://schemas.microsoft.com/office/drawing/2014/main" xmlns="" id="{FC1FD89C-34F4-4FD3-A8CC-BE021C9A57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937"/>
          <a:stretch/>
        </p:blipFill>
        <p:spPr bwMode="auto">
          <a:xfrm>
            <a:off x="6122493" y="3140968"/>
            <a:ext cx="2736304" cy="32445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39042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183335"/>
          </a:xfrm>
        </p:spPr>
        <p:txBody>
          <a:bodyPr/>
          <a:lstStyle/>
          <a:p>
            <a:pPr marL="114300" indent="0">
              <a:buNone/>
              <a:defRPr/>
            </a:pPr>
            <a:r>
              <a:rPr lang="sq-AL" b="1">
                <a:solidFill>
                  <a:srgbClr val="0070C0"/>
                </a:solidFill>
              </a:rPr>
              <a:t>5. Shkeljet IPR (Mallrat e rrejshme)</a:t>
            </a:r>
          </a:p>
        </p:txBody>
      </p:sp>
      <p:pic>
        <p:nvPicPr>
          <p:cNvPr id="3" name="Picture 2">
            <a:extLst>
              <a:ext uri="{FF2B5EF4-FFF2-40B4-BE49-F238E27FC236}">
                <a16:creationId xmlns:a16="http://schemas.microsoft.com/office/drawing/2014/main" xmlns="" id="{40C3B36D-1C1F-BB40-ACD7-B0DC153B49F5}"/>
              </a:ext>
            </a:extLst>
          </p:cNvPr>
          <p:cNvPicPr>
            <a:picLocks noChangeAspect="1"/>
          </p:cNvPicPr>
          <p:nvPr/>
        </p:nvPicPr>
        <p:blipFill>
          <a:blip r:embed="rId4"/>
          <a:stretch>
            <a:fillRect/>
          </a:stretch>
        </p:blipFill>
        <p:spPr>
          <a:xfrm>
            <a:off x="2370581" y="1890012"/>
            <a:ext cx="4402838" cy="4422626"/>
          </a:xfrm>
          <a:prstGeom prst="rect">
            <a:avLst/>
          </a:prstGeom>
        </p:spPr>
      </p:pic>
    </p:spTree>
    <p:extLst>
      <p:ext uri="{BB962C8B-B14F-4D97-AF65-F5344CB8AC3E}">
        <p14:creationId xmlns:p14="http://schemas.microsoft.com/office/powerpoint/2010/main" val="12828104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5112568" cy="5183335"/>
          </a:xfrm>
        </p:spPr>
        <p:txBody>
          <a:bodyPr/>
          <a:lstStyle/>
          <a:p>
            <a:pPr marL="114300" indent="0">
              <a:buNone/>
              <a:defRPr/>
            </a:pPr>
            <a:r>
              <a:rPr lang="sq-AL" b="1">
                <a:solidFill>
                  <a:srgbClr val="0070C0"/>
                </a:solidFill>
              </a:rPr>
              <a:t>6. Rritja e APT-së</a:t>
            </a:r>
          </a:p>
          <a:p>
            <a:pPr marL="571500" indent="-457200">
              <a:defRPr/>
            </a:pPr>
            <a:r>
              <a:rPr lang="sq-AL"/>
              <a:t>Kërcënimi i avancuar i vazhdueshëm (APT)</a:t>
            </a:r>
          </a:p>
          <a:p>
            <a:pPr marL="971550" lvl="1" indent="-457200">
              <a:defRPr/>
            </a:pPr>
            <a:r>
              <a:rPr lang="sq-AL"/>
              <a:t>fitimi i qasjes dhe mbetja me pasoja shkatërruese</a:t>
            </a:r>
          </a:p>
          <a:p>
            <a:pPr marL="971550" lvl="1" indent="-457200">
              <a:defRPr/>
            </a:pPr>
            <a:r>
              <a:rPr lang="sq-AL"/>
              <a:t>zakonisht në caqe të nivelit të lartë</a:t>
            </a:r>
          </a:p>
          <a:p>
            <a:pPr marL="971550" lvl="1" indent="-457200">
              <a:defRPr/>
            </a:pPr>
            <a:r>
              <a:rPr lang="sq-AL"/>
              <a:t>korporatat e mëdha, organizatat ose kombet</a:t>
            </a:r>
          </a:p>
          <a:p>
            <a:pPr marL="971550" lvl="1" indent="-457200">
              <a:defRPr/>
            </a:pPr>
            <a:r>
              <a:rPr lang="sq-AL"/>
              <a:t>periudhë më e gjatë kohore</a:t>
            </a:r>
          </a:p>
        </p:txBody>
      </p:sp>
      <p:pic>
        <p:nvPicPr>
          <p:cNvPr id="3" name="Picture 3" descr="C:\Users\Branko Stamenkovic\Desktop\Advanced-Persistent-Threat.png">
            <a:extLst>
              <a:ext uri="{FF2B5EF4-FFF2-40B4-BE49-F238E27FC236}">
                <a16:creationId xmlns:a16="http://schemas.microsoft.com/office/drawing/2014/main" xmlns="" id="{99F1AFBF-E5E3-4D4B-9AB1-377D525B15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3282535"/>
            <a:ext cx="3599954" cy="319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3323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5112568" cy="5183335"/>
          </a:xfrm>
        </p:spPr>
        <p:txBody>
          <a:bodyPr/>
          <a:lstStyle/>
          <a:p>
            <a:pPr marL="114300" indent="0">
              <a:buNone/>
              <a:defRPr/>
            </a:pPr>
            <a:r>
              <a:rPr lang="sq-AL" b="1">
                <a:solidFill>
                  <a:srgbClr val="0070C0"/>
                </a:solidFill>
              </a:rPr>
              <a:t>6. Rritja e APT-së</a:t>
            </a:r>
          </a:p>
        </p:txBody>
      </p:sp>
      <p:pic>
        <p:nvPicPr>
          <p:cNvPr id="4" name="Picture 3">
            <a:extLst>
              <a:ext uri="{FF2B5EF4-FFF2-40B4-BE49-F238E27FC236}">
                <a16:creationId xmlns:a16="http://schemas.microsoft.com/office/drawing/2014/main" xmlns="" id="{4053BC03-8E89-3746-9B4C-73E94DE3207A}"/>
              </a:ext>
            </a:extLst>
          </p:cNvPr>
          <p:cNvPicPr>
            <a:picLocks noChangeAspect="1"/>
          </p:cNvPicPr>
          <p:nvPr/>
        </p:nvPicPr>
        <p:blipFill>
          <a:blip r:embed="rId4"/>
          <a:stretch>
            <a:fillRect/>
          </a:stretch>
        </p:blipFill>
        <p:spPr>
          <a:xfrm>
            <a:off x="668004" y="2060239"/>
            <a:ext cx="4248472" cy="2265852"/>
          </a:xfrm>
          <a:prstGeom prst="rect">
            <a:avLst/>
          </a:prstGeom>
        </p:spPr>
      </p:pic>
      <p:pic>
        <p:nvPicPr>
          <p:cNvPr id="5" name="Picture 4">
            <a:extLst>
              <a:ext uri="{FF2B5EF4-FFF2-40B4-BE49-F238E27FC236}">
                <a16:creationId xmlns:a16="http://schemas.microsoft.com/office/drawing/2014/main" xmlns="" id="{16C02501-670E-BD4B-BDCD-333C0BB88FCA}"/>
              </a:ext>
            </a:extLst>
          </p:cNvPr>
          <p:cNvPicPr>
            <a:picLocks noChangeAspect="1"/>
          </p:cNvPicPr>
          <p:nvPr/>
        </p:nvPicPr>
        <p:blipFill>
          <a:blip r:embed="rId5"/>
          <a:stretch>
            <a:fillRect/>
          </a:stretch>
        </p:blipFill>
        <p:spPr>
          <a:xfrm>
            <a:off x="5580112" y="3193165"/>
            <a:ext cx="2895884" cy="2895884"/>
          </a:xfrm>
          <a:prstGeom prst="rect">
            <a:avLst/>
          </a:prstGeom>
        </p:spPr>
      </p:pic>
    </p:spTree>
    <p:extLst>
      <p:ext uri="{BB962C8B-B14F-4D97-AF65-F5344CB8AC3E}">
        <p14:creationId xmlns:p14="http://schemas.microsoft.com/office/powerpoint/2010/main" val="3288722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568952" cy="5183335"/>
          </a:xfrm>
        </p:spPr>
        <p:txBody>
          <a:bodyPr/>
          <a:lstStyle/>
          <a:p>
            <a:pPr marL="114300" indent="0">
              <a:buNone/>
              <a:defRPr/>
            </a:pPr>
            <a:r>
              <a:rPr lang="sq-AL" b="1" dirty="0">
                <a:solidFill>
                  <a:srgbClr val="0070C0"/>
                </a:solidFill>
              </a:rPr>
              <a:t>7. IOT – Interneti i gjërave</a:t>
            </a:r>
          </a:p>
          <a:p>
            <a:pPr marL="114300" indent="0">
              <a:buNone/>
              <a:defRPr/>
            </a:pPr>
            <a:r>
              <a:rPr lang="sq-AL" dirty="0"/>
              <a:t>Me gjithçka të lidhur, më shumë mundësi</a:t>
            </a:r>
          </a:p>
          <a:p>
            <a:pPr marL="971550" lvl="1" indent="-457200">
              <a:defRPr/>
            </a:pPr>
            <a:r>
              <a:rPr lang="sq-AL" dirty="0"/>
              <a:t>sulme të qasjes nga distanca</a:t>
            </a:r>
          </a:p>
          <a:p>
            <a:pPr marL="971550" lvl="1" indent="-457200">
              <a:defRPr/>
            </a:pPr>
            <a:r>
              <a:rPr lang="sq-AL" dirty="0"/>
              <a:t>pajisje të pasigurta</a:t>
            </a:r>
          </a:p>
        </p:txBody>
      </p:sp>
      <p:pic>
        <p:nvPicPr>
          <p:cNvPr id="3" name="Picture 2">
            <a:extLst>
              <a:ext uri="{FF2B5EF4-FFF2-40B4-BE49-F238E27FC236}">
                <a16:creationId xmlns:a16="http://schemas.microsoft.com/office/drawing/2014/main" xmlns="" id="{AAF9F584-16EE-C54C-869F-964CCD991EFA}"/>
              </a:ext>
            </a:extLst>
          </p:cNvPr>
          <p:cNvPicPr>
            <a:picLocks noChangeAspect="1"/>
          </p:cNvPicPr>
          <p:nvPr/>
        </p:nvPicPr>
        <p:blipFill>
          <a:blip r:embed="rId4"/>
          <a:stretch>
            <a:fillRect/>
          </a:stretch>
        </p:blipFill>
        <p:spPr>
          <a:xfrm>
            <a:off x="2006853" y="3573016"/>
            <a:ext cx="5163010" cy="2624024"/>
          </a:xfrm>
          <a:prstGeom prst="rect">
            <a:avLst/>
          </a:prstGeom>
        </p:spPr>
      </p:pic>
      <p:sp>
        <p:nvSpPr>
          <p:cNvPr id="4" name="TextBox 3"/>
          <p:cNvSpPr txBox="1"/>
          <p:nvPr/>
        </p:nvSpPr>
        <p:spPr>
          <a:xfrm>
            <a:off x="2006853" y="3636313"/>
            <a:ext cx="5163010" cy="584775"/>
          </a:xfrm>
          <a:prstGeom prst="rect">
            <a:avLst/>
          </a:prstGeom>
          <a:solidFill>
            <a:schemeClr val="tx2">
              <a:lumMod val="75000"/>
            </a:schemeClr>
          </a:solidFill>
        </p:spPr>
        <p:txBody>
          <a:bodyPr wrap="square" rtlCol="0">
            <a:spAutoFit/>
          </a:bodyPr>
          <a:lstStyle/>
          <a:p>
            <a:r>
              <a:rPr lang="en-US" sz="1600" dirty="0" smtClean="0">
                <a:solidFill>
                  <a:schemeClr val="bg1"/>
                </a:solidFill>
              </a:rPr>
              <a:t>TOP 10 KATEGORITË E PAJISJEVE ME TENTIMET MË TË SHUMTA PËR QASJE NGA DISTANCA</a:t>
            </a:r>
            <a:endParaRPr lang="en-US" sz="1600" dirty="0">
              <a:solidFill>
                <a:schemeClr val="bg1"/>
              </a:solidFill>
            </a:endParaRPr>
          </a:p>
        </p:txBody>
      </p:sp>
      <p:sp>
        <p:nvSpPr>
          <p:cNvPr id="13" name="TextBox 12"/>
          <p:cNvSpPr txBox="1"/>
          <p:nvPr/>
        </p:nvSpPr>
        <p:spPr>
          <a:xfrm>
            <a:off x="2032753" y="4454141"/>
            <a:ext cx="955071" cy="430887"/>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Kompjuterët</a:t>
            </a:r>
            <a:r>
              <a:rPr lang="en-US" sz="1100" dirty="0" smtClean="0">
                <a:solidFill>
                  <a:schemeClr val="bg1"/>
                </a:solidFill>
              </a:rPr>
              <a:t> </a:t>
            </a:r>
          </a:p>
          <a:p>
            <a:pPr algn="ctr"/>
            <a:r>
              <a:rPr lang="en-US" sz="1100" dirty="0" smtClean="0">
                <a:solidFill>
                  <a:schemeClr val="bg1"/>
                </a:solidFill>
              </a:rPr>
              <a:t>1</a:t>
            </a:r>
            <a:endParaRPr lang="en-US" sz="1100" dirty="0">
              <a:solidFill>
                <a:schemeClr val="bg1"/>
              </a:solidFill>
            </a:endParaRPr>
          </a:p>
        </p:txBody>
      </p:sp>
      <p:sp>
        <p:nvSpPr>
          <p:cNvPr id="14" name="TextBox 13"/>
          <p:cNvSpPr txBox="1"/>
          <p:nvPr/>
        </p:nvSpPr>
        <p:spPr>
          <a:xfrm>
            <a:off x="2977346" y="4442608"/>
            <a:ext cx="955071" cy="430887"/>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Kamerat</a:t>
            </a:r>
            <a:endParaRPr lang="en-US" sz="1100" dirty="0" smtClean="0">
              <a:solidFill>
                <a:schemeClr val="bg1"/>
              </a:solidFill>
            </a:endParaRPr>
          </a:p>
          <a:p>
            <a:pPr algn="ctr"/>
            <a:r>
              <a:rPr lang="en-US" sz="1100" dirty="0" smtClean="0">
                <a:solidFill>
                  <a:schemeClr val="bg1"/>
                </a:solidFill>
              </a:rPr>
              <a:t>3</a:t>
            </a:r>
            <a:endParaRPr lang="en-US" sz="1100" dirty="0">
              <a:solidFill>
                <a:schemeClr val="bg1"/>
              </a:solidFill>
            </a:endParaRPr>
          </a:p>
        </p:txBody>
      </p:sp>
      <p:sp>
        <p:nvSpPr>
          <p:cNvPr id="15" name="TextBox 14"/>
          <p:cNvSpPr txBox="1"/>
          <p:nvPr/>
        </p:nvSpPr>
        <p:spPr>
          <a:xfrm>
            <a:off x="5868144" y="4454141"/>
            <a:ext cx="955071" cy="430887"/>
          </a:xfrm>
          <a:prstGeom prst="rect">
            <a:avLst/>
          </a:prstGeom>
          <a:solidFill>
            <a:schemeClr val="tx2">
              <a:lumMod val="75000"/>
            </a:schemeClr>
          </a:solidFill>
        </p:spPr>
        <p:txBody>
          <a:bodyPr wrap="square" rtlCol="0">
            <a:spAutoFit/>
          </a:bodyPr>
          <a:lstStyle/>
          <a:p>
            <a:pPr algn="ctr"/>
            <a:r>
              <a:rPr lang="en-US" sz="1100" dirty="0" smtClean="0">
                <a:solidFill>
                  <a:schemeClr val="bg1"/>
                </a:solidFill>
              </a:rPr>
              <a:t>Access point</a:t>
            </a:r>
          </a:p>
          <a:p>
            <a:pPr algn="ctr"/>
            <a:r>
              <a:rPr lang="en-US" sz="1100" dirty="0">
                <a:solidFill>
                  <a:schemeClr val="bg1"/>
                </a:solidFill>
              </a:rPr>
              <a:t>9</a:t>
            </a:r>
          </a:p>
        </p:txBody>
      </p:sp>
      <p:sp>
        <p:nvSpPr>
          <p:cNvPr id="16" name="TextBox 15"/>
          <p:cNvSpPr txBox="1"/>
          <p:nvPr/>
        </p:nvSpPr>
        <p:spPr>
          <a:xfrm>
            <a:off x="2411760" y="5229200"/>
            <a:ext cx="955071" cy="600164"/>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Pajisje</a:t>
            </a:r>
            <a:r>
              <a:rPr lang="en-US" sz="1100" dirty="0" smtClean="0">
                <a:solidFill>
                  <a:schemeClr val="bg1"/>
                </a:solidFill>
              </a:rPr>
              <a:t> </a:t>
            </a:r>
            <a:r>
              <a:rPr lang="en-US" sz="1100" dirty="0" err="1" smtClean="0">
                <a:solidFill>
                  <a:schemeClr val="bg1"/>
                </a:solidFill>
              </a:rPr>
              <a:t>memorie</a:t>
            </a:r>
            <a:r>
              <a:rPr lang="en-US" sz="1100" dirty="0" smtClean="0">
                <a:solidFill>
                  <a:schemeClr val="bg1"/>
                </a:solidFill>
              </a:rPr>
              <a:t> NAS</a:t>
            </a:r>
            <a:endParaRPr lang="en-US" sz="1100" dirty="0">
              <a:solidFill>
                <a:schemeClr val="bg1"/>
              </a:solidFill>
            </a:endParaRPr>
          </a:p>
        </p:txBody>
      </p:sp>
      <p:sp>
        <p:nvSpPr>
          <p:cNvPr id="17" name="TextBox 16"/>
          <p:cNvSpPr txBox="1"/>
          <p:nvPr/>
        </p:nvSpPr>
        <p:spPr>
          <a:xfrm>
            <a:off x="3429836" y="5229200"/>
            <a:ext cx="955071" cy="600164"/>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Pajisje</a:t>
            </a:r>
            <a:r>
              <a:rPr lang="en-US" sz="1100" dirty="0" smtClean="0">
                <a:solidFill>
                  <a:schemeClr val="bg1"/>
                </a:solidFill>
              </a:rPr>
              <a:t> </a:t>
            </a:r>
            <a:r>
              <a:rPr lang="en-US" sz="1100" dirty="0" err="1" smtClean="0">
                <a:solidFill>
                  <a:schemeClr val="bg1"/>
                </a:solidFill>
              </a:rPr>
              <a:t>për</a:t>
            </a:r>
            <a:r>
              <a:rPr lang="en-US" sz="1100" dirty="0" smtClean="0">
                <a:solidFill>
                  <a:schemeClr val="bg1"/>
                </a:solidFill>
              </a:rPr>
              <a:t> video streaming</a:t>
            </a:r>
            <a:endParaRPr lang="en-US" sz="1100" dirty="0">
              <a:solidFill>
                <a:schemeClr val="bg1"/>
              </a:solidFill>
            </a:endParaRPr>
          </a:p>
        </p:txBody>
      </p:sp>
      <p:sp>
        <p:nvSpPr>
          <p:cNvPr id="18" name="TextBox 17"/>
          <p:cNvSpPr txBox="1"/>
          <p:nvPr/>
        </p:nvSpPr>
        <p:spPr>
          <a:xfrm>
            <a:off x="5390822" y="5229200"/>
            <a:ext cx="955071" cy="261610"/>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Termostate</a:t>
            </a:r>
            <a:endParaRPr lang="en-US" sz="1100" dirty="0">
              <a:solidFill>
                <a:schemeClr val="bg1"/>
              </a:solidFill>
            </a:endParaRPr>
          </a:p>
        </p:txBody>
      </p:sp>
    </p:spTree>
    <p:extLst>
      <p:ext uri="{BB962C8B-B14F-4D97-AF65-F5344CB8AC3E}">
        <p14:creationId xmlns:p14="http://schemas.microsoft.com/office/powerpoint/2010/main" val="14675047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568952" cy="5183335"/>
          </a:xfrm>
        </p:spPr>
        <p:txBody>
          <a:bodyPr/>
          <a:lstStyle/>
          <a:p>
            <a:pPr marL="114300" indent="0">
              <a:buNone/>
              <a:defRPr/>
            </a:pPr>
            <a:r>
              <a:rPr lang="sq-AL" b="1" dirty="0">
                <a:solidFill>
                  <a:srgbClr val="0070C0"/>
                </a:solidFill>
              </a:rPr>
              <a:t>7. IOT – Interneti i gjërave</a:t>
            </a:r>
          </a:p>
        </p:txBody>
      </p:sp>
      <p:pic>
        <p:nvPicPr>
          <p:cNvPr id="6" name="Picture 5">
            <a:extLst>
              <a:ext uri="{FF2B5EF4-FFF2-40B4-BE49-F238E27FC236}">
                <a16:creationId xmlns:a16="http://schemas.microsoft.com/office/drawing/2014/main" xmlns="" id="{9AE85C6C-141A-F441-94E8-934E9BB35710}"/>
              </a:ext>
            </a:extLst>
          </p:cNvPr>
          <p:cNvPicPr>
            <a:picLocks noChangeAspect="1"/>
          </p:cNvPicPr>
          <p:nvPr/>
        </p:nvPicPr>
        <p:blipFill>
          <a:blip r:embed="rId4"/>
          <a:stretch>
            <a:fillRect/>
          </a:stretch>
        </p:blipFill>
        <p:spPr>
          <a:xfrm>
            <a:off x="1703958" y="2492896"/>
            <a:ext cx="5736083" cy="2928776"/>
          </a:xfrm>
          <a:prstGeom prst="rect">
            <a:avLst/>
          </a:prstGeom>
        </p:spPr>
      </p:pic>
      <p:sp>
        <p:nvSpPr>
          <p:cNvPr id="8" name="TextBox 7"/>
          <p:cNvSpPr txBox="1"/>
          <p:nvPr/>
        </p:nvSpPr>
        <p:spPr>
          <a:xfrm>
            <a:off x="1907704" y="2708920"/>
            <a:ext cx="5163010" cy="584775"/>
          </a:xfrm>
          <a:prstGeom prst="rect">
            <a:avLst/>
          </a:prstGeom>
          <a:solidFill>
            <a:schemeClr val="tx2">
              <a:lumMod val="75000"/>
            </a:schemeClr>
          </a:solidFill>
        </p:spPr>
        <p:txBody>
          <a:bodyPr wrap="square" rtlCol="0">
            <a:spAutoFit/>
          </a:bodyPr>
          <a:lstStyle/>
          <a:p>
            <a:r>
              <a:rPr lang="en-US" sz="1600" dirty="0" smtClean="0">
                <a:solidFill>
                  <a:schemeClr val="bg1"/>
                </a:solidFill>
              </a:rPr>
              <a:t>PAJISJET AUTOMATIKE SHTËPIAKE QË KANË PRANUAR MË SË SHUMTI TENTIME PËR SULME</a:t>
            </a:r>
            <a:endParaRPr lang="en-US" sz="1600" dirty="0">
              <a:solidFill>
                <a:schemeClr val="bg1"/>
              </a:solidFill>
            </a:endParaRPr>
          </a:p>
        </p:txBody>
      </p:sp>
      <p:sp>
        <p:nvSpPr>
          <p:cNvPr id="13" name="TextBox 12"/>
          <p:cNvSpPr txBox="1"/>
          <p:nvPr/>
        </p:nvSpPr>
        <p:spPr>
          <a:xfrm>
            <a:off x="1692304" y="3501008"/>
            <a:ext cx="955071" cy="261610"/>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Termostat</a:t>
            </a:r>
            <a:endParaRPr lang="en-US" sz="1100" dirty="0">
              <a:solidFill>
                <a:schemeClr val="bg1"/>
              </a:solidFill>
            </a:endParaRPr>
          </a:p>
        </p:txBody>
      </p:sp>
      <p:sp>
        <p:nvSpPr>
          <p:cNvPr id="14" name="TextBox 13"/>
          <p:cNvSpPr txBox="1"/>
          <p:nvPr/>
        </p:nvSpPr>
        <p:spPr>
          <a:xfrm>
            <a:off x="2811076" y="3358153"/>
            <a:ext cx="955071" cy="430887"/>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Detektor</a:t>
            </a:r>
            <a:r>
              <a:rPr lang="en-US" sz="1100" dirty="0" smtClean="0">
                <a:solidFill>
                  <a:schemeClr val="bg1"/>
                </a:solidFill>
              </a:rPr>
              <a:t> </a:t>
            </a:r>
            <a:r>
              <a:rPr lang="en-US" sz="1100" dirty="0" err="1" smtClean="0">
                <a:solidFill>
                  <a:schemeClr val="bg1"/>
                </a:solidFill>
              </a:rPr>
              <a:t>tymi</a:t>
            </a:r>
            <a:endParaRPr lang="en-US" sz="1100" dirty="0">
              <a:solidFill>
                <a:schemeClr val="bg1"/>
              </a:solidFill>
            </a:endParaRPr>
          </a:p>
        </p:txBody>
      </p:sp>
      <p:sp>
        <p:nvSpPr>
          <p:cNvPr id="15" name="TextBox 14"/>
          <p:cNvSpPr txBox="1"/>
          <p:nvPr/>
        </p:nvSpPr>
        <p:spPr>
          <a:xfrm>
            <a:off x="3832953" y="3358153"/>
            <a:ext cx="955071" cy="430887"/>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Derë</a:t>
            </a:r>
            <a:r>
              <a:rPr lang="en-US" sz="1100" dirty="0" smtClean="0">
                <a:solidFill>
                  <a:schemeClr val="bg1"/>
                </a:solidFill>
              </a:rPr>
              <a:t> </a:t>
            </a:r>
          </a:p>
          <a:p>
            <a:pPr algn="ctr"/>
            <a:r>
              <a:rPr lang="en-US" sz="1100" dirty="0" err="1" smtClean="0">
                <a:solidFill>
                  <a:schemeClr val="bg1"/>
                </a:solidFill>
              </a:rPr>
              <a:t>garazhe</a:t>
            </a:r>
            <a:endParaRPr lang="en-US" sz="1100" dirty="0">
              <a:solidFill>
                <a:schemeClr val="bg1"/>
              </a:solidFill>
            </a:endParaRPr>
          </a:p>
        </p:txBody>
      </p:sp>
      <p:sp>
        <p:nvSpPr>
          <p:cNvPr id="16" name="TextBox 15"/>
          <p:cNvSpPr txBox="1"/>
          <p:nvPr/>
        </p:nvSpPr>
        <p:spPr>
          <a:xfrm>
            <a:off x="4841065" y="3358153"/>
            <a:ext cx="955071" cy="430887"/>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Çelës</a:t>
            </a:r>
            <a:r>
              <a:rPr lang="en-US" sz="1100" dirty="0" smtClean="0">
                <a:solidFill>
                  <a:schemeClr val="bg1"/>
                </a:solidFill>
              </a:rPr>
              <a:t> </a:t>
            </a:r>
            <a:r>
              <a:rPr lang="en-US" sz="1100" dirty="0" err="1" smtClean="0">
                <a:solidFill>
                  <a:schemeClr val="bg1"/>
                </a:solidFill>
              </a:rPr>
              <a:t>dere</a:t>
            </a:r>
            <a:r>
              <a:rPr lang="en-US" sz="1100" dirty="0" smtClean="0">
                <a:solidFill>
                  <a:schemeClr val="bg1"/>
                </a:solidFill>
              </a:rPr>
              <a:t> </a:t>
            </a:r>
            <a:r>
              <a:rPr lang="en-US" sz="1100" dirty="0" err="1" smtClean="0">
                <a:solidFill>
                  <a:schemeClr val="bg1"/>
                </a:solidFill>
              </a:rPr>
              <a:t>dhe</a:t>
            </a:r>
            <a:r>
              <a:rPr lang="en-US" sz="1100" dirty="0" smtClean="0">
                <a:solidFill>
                  <a:schemeClr val="bg1"/>
                </a:solidFill>
              </a:rPr>
              <a:t> </a:t>
            </a:r>
            <a:r>
              <a:rPr lang="en-US" sz="1100" dirty="0" err="1" smtClean="0">
                <a:solidFill>
                  <a:schemeClr val="bg1"/>
                </a:solidFill>
              </a:rPr>
              <a:t>zile</a:t>
            </a:r>
            <a:endParaRPr lang="en-US" sz="1100" dirty="0">
              <a:solidFill>
                <a:schemeClr val="bg1"/>
              </a:solidFill>
            </a:endParaRPr>
          </a:p>
        </p:txBody>
      </p:sp>
      <p:sp>
        <p:nvSpPr>
          <p:cNvPr id="17" name="TextBox 16"/>
          <p:cNvSpPr txBox="1"/>
          <p:nvPr/>
        </p:nvSpPr>
        <p:spPr>
          <a:xfrm>
            <a:off x="5940152" y="3358153"/>
            <a:ext cx="955071" cy="430887"/>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Menaxhim</a:t>
            </a:r>
            <a:r>
              <a:rPr lang="en-US" sz="1100" dirty="0" smtClean="0">
                <a:solidFill>
                  <a:schemeClr val="bg1"/>
                </a:solidFill>
              </a:rPr>
              <a:t> </a:t>
            </a:r>
            <a:r>
              <a:rPr lang="en-US" sz="1100" dirty="0" err="1" smtClean="0">
                <a:solidFill>
                  <a:schemeClr val="bg1"/>
                </a:solidFill>
              </a:rPr>
              <a:t>i</a:t>
            </a:r>
            <a:r>
              <a:rPr lang="en-US" sz="1100" dirty="0" smtClean="0">
                <a:solidFill>
                  <a:schemeClr val="bg1"/>
                </a:solidFill>
              </a:rPr>
              <a:t> </a:t>
            </a:r>
            <a:r>
              <a:rPr lang="en-US" sz="1100" dirty="0" err="1" smtClean="0">
                <a:solidFill>
                  <a:schemeClr val="bg1"/>
                </a:solidFill>
              </a:rPr>
              <a:t>energjisë</a:t>
            </a:r>
            <a:endParaRPr lang="en-US" sz="1100" dirty="0">
              <a:solidFill>
                <a:schemeClr val="bg1"/>
              </a:solidFill>
            </a:endParaRPr>
          </a:p>
        </p:txBody>
      </p:sp>
      <p:sp>
        <p:nvSpPr>
          <p:cNvPr id="18" name="TextBox 17"/>
          <p:cNvSpPr txBox="1"/>
          <p:nvPr/>
        </p:nvSpPr>
        <p:spPr>
          <a:xfrm>
            <a:off x="2169839" y="4365104"/>
            <a:ext cx="955071" cy="261610"/>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Sistem</a:t>
            </a:r>
            <a:r>
              <a:rPr lang="en-US" sz="1100" dirty="0" smtClean="0">
                <a:solidFill>
                  <a:schemeClr val="bg1"/>
                </a:solidFill>
              </a:rPr>
              <a:t> </a:t>
            </a:r>
            <a:r>
              <a:rPr lang="en-US" sz="1100" dirty="0" err="1" smtClean="0">
                <a:solidFill>
                  <a:schemeClr val="bg1"/>
                </a:solidFill>
              </a:rPr>
              <a:t>alarmi</a:t>
            </a:r>
            <a:endParaRPr lang="en-US" sz="1100" dirty="0">
              <a:solidFill>
                <a:schemeClr val="bg1"/>
              </a:solidFill>
            </a:endParaRPr>
          </a:p>
        </p:txBody>
      </p:sp>
      <p:sp>
        <p:nvSpPr>
          <p:cNvPr id="19" name="TextBox 18"/>
          <p:cNvSpPr txBox="1"/>
          <p:nvPr/>
        </p:nvSpPr>
        <p:spPr>
          <a:xfrm>
            <a:off x="3275856" y="4366265"/>
            <a:ext cx="955071" cy="430887"/>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Kontroll</a:t>
            </a:r>
            <a:r>
              <a:rPr lang="en-US" sz="1100" dirty="0" smtClean="0">
                <a:solidFill>
                  <a:schemeClr val="bg1"/>
                </a:solidFill>
              </a:rPr>
              <a:t> me </a:t>
            </a:r>
            <a:r>
              <a:rPr lang="en-US" sz="1100" dirty="0" err="1" smtClean="0">
                <a:solidFill>
                  <a:schemeClr val="bg1"/>
                </a:solidFill>
              </a:rPr>
              <a:t>zë</a:t>
            </a:r>
            <a:endParaRPr lang="en-US" sz="1100" dirty="0">
              <a:solidFill>
                <a:schemeClr val="bg1"/>
              </a:solidFill>
            </a:endParaRPr>
          </a:p>
        </p:txBody>
      </p:sp>
      <p:sp>
        <p:nvSpPr>
          <p:cNvPr id="20" name="TextBox 19"/>
          <p:cNvSpPr txBox="1"/>
          <p:nvPr/>
        </p:nvSpPr>
        <p:spPr>
          <a:xfrm>
            <a:off x="4363529" y="4366265"/>
            <a:ext cx="955071" cy="430887"/>
          </a:xfrm>
          <a:prstGeom prst="rect">
            <a:avLst/>
          </a:prstGeom>
          <a:solidFill>
            <a:schemeClr val="tx2">
              <a:lumMod val="75000"/>
            </a:schemeClr>
          </a:solidFill>
        </p:spPr>
        <p:txBody>
          <a:bodyPr wrap="square" rtlCol="0">
            <a:spAutoFit/>
          </a:bodyPr>
          <a:lstStyle/>
          <a:p>
            <a:pPr algn="ctr"/>
            <a:r>
              <a:rPr lang="en-US" sz="1050" dirty="0" err="1" smtClean="0">
                <a:solidFill>
                  <a:schemeClr val="bg1"/>
                </a:solidFill>
              </a:rPr>
              <a:t>Sistem</a:t>
            </a:r>
            <a:r>
              <a:rPr lang="en-US" sz="1050" dirty="0" smtClean="0">
                <a:solidFill>
                  <a:schemeClr val="bg1"/>
                </a:solidFill>
              </a:rPr>
              <a:t> </a:t>
            </a:r>
            <a:r>
              <a:rPr lang="en-US" sz="1050" dirty="0" err="1" smtClean="0">
                <a:solidFill>
                  <a:schemeClr val="bg1"/>
                </a:solidFill>
              </a:rPr>
              <a:t>spërkatje</a:t>
            </a:r>
            <a:endParaRPr lang="en-US" sz="1050" dirty="0">
              <a:solidFill>
                <a:schemeClr val="bg1"/>
              </a:solidFill>
            </a:endParaRPr>
          </a:p>
        </p:txBody>
      </p:sp>
      <p:sp>
        <p:nvSpPr>
          <p:cNvPr id="21" name="TextBox 20"/>
          <p:cNvSpPr txBox="1"/>
          <p:nvPr/>
        </p:nvSpPr>
        <p:spPr>
          <a:xfrm>
            <a:off x="5453662" y="4365104"/>
            <a:ext cx="955071" cy="430887"/>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Pajisje</a:t>
            </a:r>
            <a:r>
              <a:rPr lang="en-US" sz="1100" dirty="0" smtClean="0">
                <a:solidFill>
                  <a:schemeClr val="bg1"/>
                </a:solidFill>
              </a:rPr>
              <a:t> </a:t>
            </a:r>
            <a:r>
              <a:rPr lang="en-US" sz="1100" dirty="0" err="1" smtClean="0">
                <a:solidFill>
                  <a:schemeClr val="bg1"/>
                </a:solidFill>
              </a:rPr>
              <a:t>kuzhine</a:t>
            </a:r>
            <a:endParaRPr lang="en-US" sz="1100" dirty="0">
              <a:solidFill>
                <a:schemeClr val="bg1"/>
              </a:solidFill>
            </a:endParaRPr>
          </a:p>
        </p:txBody>
      </p:sp>
      <p:sp>
        <p:nvSpPr>
          <p:cNvPr id="22" name="TextBox 21"/>
          <p:cNvSpPr txBox="1"/>
          <p:nvPr/>
        </p:nvSpPr>
        <p:spPr>
          <a:xfrm>
            <a:off x="6484970" y="4303221"/>
            <a:ext cx="955071" cy="261610"/>
          </a:xfrm>
          <a:prstGeom prst="rect">
            <a:avLst/>
          </a:prstGeom>
          <a:solidFill>
            <a:schemeClr val="tx2">
              <a:lumMod val="75000"/>
            </a:schemeClr>
          </a:solidFill>
        </p:spPr>
        <p:txBody>
          <a:bodyPr wrap="square" rtlCol="0">
            <a:spAutoFit/>
          </a:bodyPr>
          <a:lstStyle/>
          <a:p>
            <a:pPr algn="ctr"/>
            <a:r>
              <a:rPr lang="en-US" sz="1100" dirty="0" err="1" smtClean="0">
                <a:solidFill>
                  <a:schemeClr val="bg1"/>
                </a:solidFill>
              </a:rPr>
              <a:t>Ndriçim</a:t>
            </a:r>
            <a:endParaRPr lang="en-US" sz="1100" dirty="0">
              <a:solidFill>
                <a:schemeClr val="bg1"/>
              </a:solidFill>
            </a:endParaRPr>
          </a:p>
        </p:txBody>
      </p:sp>
    </p:spTree>
    <p:extLst>
      <p:ext uri="{BB962C8B-B14F-4D97-AF65-F5344CB8AC3E}">
        <p14:creationId xmlns:p14="http://schemas.microsoft.com/office/powerpoint/2010/main" val="27835011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Trendet në krime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568952" cy="5183335"/>
          </a:xfrm>
        </p:spPr>
        <p:txBody>
          <a:bodyPr/>
          <a:lstStyle/>
          <a:p>
            <a:pPr marL="114300" indent="0">
              <a:buNone/>
              <a:defRPr/>
            </a:pPr>
            <a:r>
              <a:rPr lang="sq-AL" b="1">
                <a:solidFill>
                  <a:srgbClr val="0070C0"/>
                </a:solidFill>
              </a:rPr>
              <a:t>8. Kriptovalutat</a:t>
            </a:r>
          </a:p>
          <a:p>
            <a:pPr marL="114300" indent="0">
              <a:buNone/>
              <a:defRPr/>
            </a:pPr>
            <a:r>
              <a:rPr lang="sq-AL"/>
              <a:t>Përdorimi dhe vjedhja e ……</a:t>
            </a:r>
          </a:p>
          <a:p>
            <a:pPr marL="971550" lvl="1" indent="-457200">
              <a:defRPr/>
            </a:pPr>
            <a:r>
              <a:rPr lang="sq-AL"/>
              <a:t>‘cryptojacking’</a:t>
            </a:r>
          </a:p>
        </p:txBody>
      </p:sp>
      <p:pic>
        <p:nvPicPr>
          <p:cNvPr id="3" name="Picture 2">
            <a:extLst>
              <a:ext uri="{FF2B5EF4-FFF2-40B4-BE49-F238E27FC236}">
                <a16:creationId xmlns:a16="http://schemas.microsoft.com/office/drawing/2014/main" xmlns="" id="{2D0659FD-ADE1-B843-A26F-2ACCA225C6C9}"/>
              </a:ext>
            </a:extLst>
          </p:cNvPr>
          <p:cNvPicPr>
            <a:picLocks noChangeAspect="1"/>
          </p:cNvPicPr>
          <p:nvPr/>
        </p:nvPicPr>
        <p:blipFill>
          <a:blip r:embed="rId4"/>
          <a:stretch>
            <a:fillRect/>
          </a:stretch>
        </p:blipFill>
        <p:spPr>
          <a:xfrm>
            <a:off x="7229243" y="5288730"/>
            <a:ext cx="1794644" cy="1194777"/>
          </a:xfrm>
          <a:prstGeom prst="rect">
            <a:avLst/>
          </a:prstGeom>
        </p:spPr>
      </p:pic>
      <p:pic>
        <p:nvPicPr>
          <p:cNvPr id="4" name="Picture 3">
            <a:extLst>
              <a:ext uri="{FF2B5EF4-FFF2-40B4-BE49-F238E27FC236}">
                <a16:creationId xmlns:a16="http://schemas.microsoft.com/office/drawing/2014/main" xmlns="" id="{EB52A29A-80CA-F54C-AD67-A3D4A4CED767}"/>
              </a:ext>
            </a:extLst>
          </p:cNvPr>
          <p:cNvPicPr>
            <a:picLocks noChangeAspect="1"/>
          </p:cNvPicPr>
          <p:nvPr/>
        </p:nvPicPr>
        <p:blipFill>
          <a:blip r:embed="rId5"/>
          <a:stretch>
            <a:fillRect/>
          </a:stretch>
        </p:blipFill>
        <p:spPr>
          <a:xfrm>
            <a:off x="2260600" y="3140968"/>
            <a:ext cx="4622800" cy="2933700"/>
          </a:xfrm>
          <a:prstGeom prst="rect">
            <a:avLst/>
          </a:prstGeom>
        </p:spPr>
      </p:pic>
    </p:spTree>
    <p:extLst>
      <p:ext uri="{BB962C8B-B14F-4D97-AF65-F5344CB8AC3E}">
        <p14:creationId xmlns:p14="http://schemas.microsoft.com/office/powerpoint/2010/main" val="19187673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Stam\Desktop\DDoS-network-map.jpg">
            <a:extLst>
              <a:ext uri="{FF2B5EF4-FFF2-40B4-BE49-F238E27FC236}">
                <a16:creationId xmlns:a16="http://schemas.microsoft.com/office/drawing/2014/main" xmlns="" id="{F8AE5F97-AAAC-49CB-922F-7E9BBAF0C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73100"/>
            <a:ext cx="90170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DB8CDDF5-2199-44D6-ACF5-68D0F70C66BB}"/>
              </a:ext>
            </a:extLst>
          </p:cNvPr>
          <p:cNvSpPr txBox="1"/>
          <p:nvPr/>
        </p:nvSpPr>
        <p:spPr>
          <a:xfrm>
            <a:off x="179512" y="6275199"/>
            <a:ext cx="8784976" cy="461665"/>
          </a:xfrm>
          <a:prstGeom prst="rect">
            <a:avLst/>
          </a:prstGeom>
          <a:solidFill>
            <a:schemeClr val="tx1">
              <a:lumMod val="65000"/>
              <a:lumOff val="35000"/>
            </a:schemeClr>
          </a:solidFill>
        </p:spPr>
        <p:txBody>
          <a:bodyPr wrap="square" rtlCol="0">
            <a:spAutoFit/>
          </a:bodyPr>
          <a:lstStyle/>
          <a:p>
            <a:pPr algn="ctr"/>
            <a:r>
              <a:rPr lang="sq-AL" sz="2400">
                <a:solidFill>
                  <a:schemeClr val="bg1"/>
                </a:solidFill>
                <a:latin typeface="+mj-lt"/>
              </a:rPr>
              <a:t>Sulm DDOS * – duhet pasur parasysh natyrën globale</a:t>
            </a:r>
          </a:p>
        </p:txBody>
      </p:sp>
    </p:spTree>
    <p:extLst>
      <p:ext uri="{BB962C8B-B14F-4D97-AF65-F5344CB8AC3E}">
        <p14:creationId xmlns:p14="http://schemas.microsoft.com/office/powerpoint/2010/main" val="2605205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11">
            <a:extLst>
              <a:ext uri="{FF2B5EF4-FFF2-40B4-BE49-F238E27FC236}">
                <a16:creationId xmlns:a16="http://schemas.microsoft.com/office/drawing/2014/main" xmlns="" id="{912D9373-29D1-4F26-A5A7-A8A97451C0FD}"/>
              </a:ext>
            </a:extLst>
          </p:cNvPr>
          <p:cNvSpPr>
            <a:spLocks noGrp="1"/>
          </p:cNvSpPr>
          <p:nvPr>
            <p:ph sz="half" idx="2"/>
          </p:nvPr>
        </p:nvSpPr>
        <p:spPr/>
        <p:txBody>
          <a:bodyPr/>
          <a:lstStyle/>
          <a:p>
            <a:pPr eaLnBrk="1" hangingPunct="1"/>
            <a:endParaRPr lang="en-US" altLang="en-US"/>
          </a:p>
          <a:p>
            <a:pPr eaLnBrk="1" hangingPunct="1"/>
            <a:endParaRPr lang="en-US" altLang="en-US"/>
          </a:p>
          <a:p>
            <a:pPr eaLnBrk="1" hangingPunct="1"/>
            <a:endParaRPr lang="en-US" altLang="en-US"/>
          </a:p>
        </p:txBody>
      </p:sp>
      <p:sp>
        <p:nvSpPr>
          <p:cNvPr id="13315" name="Content Placeholder 9">
            <a:extLst>
              <a:ext uri="{FF2B5EF4-FFF2-40B4-BE49-F238E27FC236}">
                <a16:creationId xmlns:a16="http://schemas.microsoft.com/office/drawing/2014/main" xmlns="" id="{6E0BB113-51AF-4DE2-B201-111EC7152193}"/>
              </a:ext>
            </a:extLst>
          </p:cNvPr>
          <p:cNvSpPr>
            <a:spLocks noGrp="1"/>
          </p:cNvSpPr>
          <p:nvPr>
            <p:ph sz="quarter" idx="4294967295"/>
          </p:nvPr>
        </p:nvSpPr>
        <p:spPr>
          <a:xfrm>
            <a:off x="4787900" y="2205038"/>
            <a:ext cx="4038600" cy="4235450"/>
          </a:xfrm>
        </p:spPr>
        <p:txBody>
          <a:bodyPr/>
          <a:lstStyle/>
          <a:p>
            <a:pPr eaLnBrk="1" hangingPunct="1"/>
            <a:endParaRPr lang="sr-Latn-CS" altLang="en-US"/>
          </a:p>
          <a:p>
            <a:pPr eaLnBrk="1" hangingPunct="1"/>
            <a:endParaRPr lang="sr-Latn-CS" altLang="en-US"/>
          </a:p>
          <a:p>
            <a:pPr eaLnBrk="1" hangingPunct="1">
              <a:buFont typeface="Wingdings" panose="05000000000000000000" pitchFamily="2" charset="2"/>
              <a:buNone/>
            </a:pPr>
            <a:endParaRPr lang="en-GB" altLang="en-US"/>
          </a:p>
          <a:p>
            <a:pPr eaLnBrk="1" hangingPunct="1"/>
            <a:endParaRPr lang="en-US" altLang="en-US"/>
          </a:p>
        </p:txBody>
      </p:sp>
      <p:pic>
        <p:nvPicPr>
          <p:cNvPr id="38914" name="Picture 2" descr="C:\Users\Benchmark\Desktop\Barcelona PPT\P1-AX461A_CYBER_G_20100930190600.jpg">
            <a:extLst>
              <a:ext uri="{FF2B5EF4-FFF2-40B4-BE49-F238E27FC236}">
                <a16:creationId xmlns:a16="http://schemas.microsoft.com/office/drawing/2014/main" xmlns="" id="{44518AF6-6E3F-4CCD-94B5-94AA8493C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5500"/>
            <a:ext cx="91440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Čuvar mesta za broj slajda 1">
            <a:extLst>
              <a:ext uri="{FF2B5EF4-FFF2-40B4-BE49-F238E27FC236}">
                <a16:creationId xmlns:a16="http://schemas.microsoft.com/office/drawing/2014/main" xmlns="" id="{334E3D0F-5AC4-40F1-976D-F9EC8D46EF8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fld id="{29C77911-76FF-413D-8DB7-79CBA16181D8}" type="slidenum">
              <a:rPr lang="en-US" altLang="en-US" sz="1200">
                <a:solidFill>
                  <a:srgbClr val="898989"/>
                </a:solidFill>
              </a:rPr>
              <a:pPr eaLnBrk="1" hangingPunct="1">
                <a:spcBef>
                  <a:spcPct val="0"/>
                </a:spcBef>
                <a:buFontTx/>
                <a:buNone/>
              </a:pPr>
              <a:t>138</a:t>
            </a:fld>
            <a:endParaRPr lang="en-US" altLang="en-US" sz="1200">
              <a:solidFill>
                <a:srgbClr val="898989"/>
              </a:solidFill>
            </a:endParaRPr>
          </a:p>
        </p:txBody>
      </p:sp>
      <p:sp>
        <p:nvSpPr>
          <p:cNvPr id="2" name="TextBox 1"/>
          <p:cNvSpPr txBox="1"/>
          <p:nvPr/>
        </p:nvSpPr>
        <p:spPr>
          <a:xfrm>
            <a:off x="0" y="836712"/>
            <a:ext cx="1835696" cy="400110"/>
          </a:xfrm>
          <a:prstGeom prst="rect">
            <a:avLst/>
          </a:prstGeom>
          <a:solidFill>
            <a:schemeClr val="tx1">
              <a:lumMod val="85000"/>
              <a:lumOff val="15000"/>
            </a:schemeClr>
          </a:solidFill>
        </p:spPr>
        <p:txBody>
          <a:bodyPr wrap="square" rtlCol="0">
            <a:spAutoFit/>
          </a:bodyPr>
          <a:lstStyle/>
          <a:p>
            <a:r>
              <a:rPr lang="en-US" b="1" dirty="0" err="1" smtClean="0">
                <a:solidFill>
                  <a:schemeClr val="bg1"/>
                </a:solidFill>
              </a:rPr>
              <a:t>Arkë</a:t>
            </a:r>
            <a:r>
              <a:rPr lang="en-US" b="1" dirty="0" smtClean="0">
                <a:solidFill>
                  <a:schemeClr val="bg1"/>
                </a:solidFill>
              </a:rPr>
              <a:t> </a:t>
            </a:r>
            <a:r>
              <a:rPr lang="en-US" b="1" dirty="0" err="1" smtClean="0">
                <a:solidFill>
                  <a:schemeClr val="bg1"/>
                </a:solidFill>
              </a:rPr>
              <a:t>automatike</a:t>
            </a:r>
            <a:endParaRPr lang="en-US" sz="2000" b="1" dirty="0">
              <a:solidFill>
                <a:schemeClr val="bg1"/>
              </a:solidFill>
            </a:endParaRPr>
          </a:p>
        </p:txBody>
      </p:sp>
      <p:sp>
        <p:nvSpPr>
          <p:cNvPr id="7" name="TextBox 6"/>
          <p:cNvSpPr txBox="1"/>
          <p:nvPr/>
        </p:nvSpPr>
        <p:spPr>
          <a:xfrm>
            <a:off x="1835696" y="858198"/>
            <a:ext cx="7349182" cy="338554"/>
          </a:xfrm>
          <a:prstGeom prst="rect">
            <a:avLst/>
          </a:prstGeom>
          <a:solidFill>
            <a:schemeClr val="tx1">
              <a:lumMod val="85000"/>
              <a:lumOff val="15000"/>
            </a:schemeClr>
          </a:solidFill>
        </p:spPr>
        <p:txBody>
          <a:bodyPr wrap="square" rtlCol="0">
            <a:spAutoFit/>
          </a:bodyPr>
          <a:lstStyle/>
          <a:p>
            <a:r>
              <a:rPr lang="en-US" sz="1600" b="1" dirty="0" smtClean="0">
                <a:solidFill>
                  <a:schemeClr val="bg1"/>
                </a:solidFill>
              </a:rPr>
              <a:t>Si </a:t>
            </a:r>
            <a:r>
              <a:rPr lang="en-US" sz="1600" b="1" dirty="0" err="1" smtClean="0">
                <a:solidFill>
                  <a:schemeClr val="bg1"/>
                </a:solidFill>
              </a:rPr>
              <a:t>dyshohet</a:t>
            </a:r>
            <a:r>
              <a:rPr lang="en-US" sz="1600" b="1" dirty="0" smtClean="0">
                <a:solidFill>
                  <a:schemeClr val="bg1"/>
                </a:solidFill>
              </a:rPr>
              <a:t> se </a:t>
            </a:r>
            <a:r>
              <a:rPr lang="en-US" sz="1600" b="1" dirty="0" err="1" smtClean="0">
                <a:solidFill>
                  <a:schemeClr val="bg1"/>
                </a:solidFill>
              </a:rPr>
              <a:t>kanë</a:t>
            </a:r>
            <a:r>
              <a:rPr lang="en-US" sz="1600" b="1" dirty="0" smtClean="0">
                <a:solidFill>
                  <a:schemeClr val="bg1"/>
                </a:solidFill>
              </a:rPr>
              <a:t> </a:t>
            </a:r>
            <a:r>
              <a:rPr lang="en-US" sz="1600" b="1" dirty="0" err="1" smtClean="0">
                <a:solidFill>
                  <a:schemeClr val="bg1"/>
                </a:solidFill>
              </a:rPr>
              <a:t>kanalizuar</a:t>
            </a:r>
            <a:r>
              <a:rPr lang="en-US" sz="1600" b="1" dirty="0" smtClean="0">
                <a:solidFill>
                  <a:schemeClr val="bg1"/>
                </a:solidFill>
              </a:rPr>
              <a:t> </a:t>
            </a:r>
            <a:r>
              <a:rPr lang="en-US" sz="1600" b="1" dirty="0" err="1" smtClean="0">
                <a:solidFill>
                  <a:schemeClr val="bg1"/>
                </a:solidFill>
              </a:rPr>
              <a:t>kriminel</a:t>
            </a:r>
            <a:r>
              <a:rPr lang="en-US" sz="1600" b="1" dirty="0" err="1">
                <a:solidFill>
                  <a:schemeClr val="bg1"/>
                </a:solidFill>
              </a:rPr>
              <a:t>ë</a:t>
            </a:r>
            <a:r>
              <a:rPr lang="en-US" sz="1600" b="1" dirty="0" err="1" smtClean="0">
                <a:solidFill>
                  <a:schemeClr val="bg1"/>
                </a:solidFill>
              </a:rPr>
              <a:t>t</a:t>
            </a:r>
            <a:r>
              <a:rPr lang="en-US" sz="1600" b="1" dirty="0" smtClean="0">
                <a:solidFill>
                  <a:schemeClr val="bg1"/>
                </a:solidFill>
              </a:rPr>
              <a:t> </a:t>
            </a:r>
            <a:r>
              <a:rPr lang="en-US" sz="1600" b="1" dirty="0" err="1" smtClean="0">
                <a:solidFill>
                  <a:schemeClr val="bg1"/>
                </a:solidFill>
              </a:rPr>
              <a:t>miliona</a:t>
            </a:r>
            <a:r>
              <a:rPr lang="en-US" sz="1600" b="1" dirty="0" smtClean="0">
                <a:solidFill>
                  <a:schemeClr val="bg1"/>
                </a:solidFill>
              </a:rPr>
              <a:t> </a:t>
            </a:r>
            <a:r>
              <a:rPr lang="en-US" sz="1600" b="1" dirty="0" err="1" smtClean="0">
                <a:solidFill>
                  <a:schemeClr val="bg1"/>
                </a:solidFill>
              </a:rPr>
              <a:t>dollar</a:t>
            </a:r>
            <a:r>
              <a:rPr lang="en-US" sz="1600" b="1" dirty="0" err="1">
                <a:solidFill>
                  <a:schemeClr val="bg1"/>
                </a:solidFill>
              </a:rPr>
              <a:t>ë</a:t>
            </a:r>
            <a:r>
              <a:rPr lang="en-US" sz="1600" b="1" dirty="0" smtClean="0">
                <a:solidFill>
                  <a:schemeClr val="bg1"/>
                </a:solidFill>
              </a:rPr>
              <a:t> </a:t>
            </a:r>
            <a:r>
              <a:rPr lang="en-US" sz="1600" b="1" dirty="0" err="1" smtClean="0">
                <a:solidFill>
                  <a:schemeClr val="bg1"/>
                </a:solidFill>
              </a:rPr>
              <a:t>jasht</a:t>
            </a:r>
            <a:r>
              <a:rPr lang="en-US" sz="1600" b="1" dirty="0" err="1">
                <a:solidFill>
                  <a:schemeClr val="bg1"/>
                </a:solidFill>
              </a:rPr>
              <a:t>ë</a:t>
            </a:r>
            <a:r>
              <a:rPr lang="en-US" sz="1600" b="1" dirty="0" smtClean="0">
                <a:solidFill>
                  <a:schemeClr val="bg1"/>
                </a:solidFill>
              </a:rPr>
              <a:t> </a:t>
            </a:r>
            <a:r>
              <a:rPr lang="en-US" sz="1600" b="1" dirty="0" err="1" smtClean="0">
                <a:solidFill>
                  <a:schemeClr val="bg1"/>
                </a:solidFill>
              </a:rPr>
              <a:t>bankave</a:t>
            </a:r>
            <a:r>
              <a:rPr lang="en-US" sz="1600" b="1" dirty="0" smtClean="0">
                <a:solidFill>
                  <a:schemeClr val="bg1"/>
                </a:solidFill>
              </a:rPr>
              <a:t> </a:t>
            </a:r>
            <a:r>
              <a:rPr lang="en-US" sz="1600" b="1" dirty="0" err="1" smtClean="0">
                <a:solidFill>
                  <a:schemeClr val="bg1"/>
                </a:solidFill>
              </a:rPr>
              <a:t>t</a:t>
            </a:r>
            <a:r>
              <a:rPr lang="en-US" sz="1600" b="1" dirty="0" err="1">
                <a:solidFill>
                  <a:schemeClr val="bg1"/>
                </a:solidFill>
              </a:rPr>
              <a:t>ë</a:t>
            </a:r>
            <a:r>
              <a:rPr lang="en-US" sz="1600" b="1" dirty="0" smtClean="0">
                <a:solidFill>
                  <a:schemeClr val="bg1"/>
                </a:solidFill>
              </a:rPr>
              <a:t> SHBA-</a:t>
            </a:r>
            <a:r>
              <a:rPr lang="en-US" sz="1600" b="1" dirty="0" err="1" smtClean="0">
                <a:solidFill>
                  <a:schemeClr val="bg1"/>
                </a:solidFill>
              </a:rPr>
              <a:t>s</a:t>
            </a:r>
            <a:r>
              <a:rPr lang="en-US" sz="1600" b="1" dirty="0" err="1">
                <a:solidFill>
                  <a:schemeClr val="bg1"/>
                </a:solidFill>
              </a:rPr>
              <a:t>ë</a:t>
            </a:r>
            <a:r>
              <a:rPr lang="en-US" sz="1600" b="1" dirty="0" smtClean="0">
                <a:solidFill>
                  <a:schemeClr val="bg1"/>
                </a:solidFill>
              </a:rPr>
              <a:t> </a:t>
            </a:r>
            <a:endParaRPr lang="en-US" b="1" dirty="0">
              <a:solidFill>
                <a:schemeClr val="bg1"/>
              </a:solidFill>
            </a:endParaRPr>
          </a:p>
        </p:txBody>
      </p:sp>
      <p:sp>
        <p:nvSpPr>
          <p:cNvPr id="3" name="TextBox 2"/>
          <p:cNvSpPr txBox="1"/>
          <p:nvPr/>
        </p:nvSpPr>
        <p:spPr>
          <a:xfrm>
            <a:off x="107504" y="1340768"/>
            <a:ext cx="1795834" cy="1107996"/>
          </a:xfrm>
          <a:prstGeom prst="rect">
            <a:avLst/>
          </a:prstGeom>
          <a:solidFill>
            <a:schemeClr val="bg1"/>
          </a:solidFill>
        </p:spPr>
        <p:txBody>
          <a:bodyPr wrap="square" rtlCol="0">
            <a:spAutoFit/>
          </a:bodyPr>
          <a:lstStyle/>
          <a:p>
            <a:r>
              <a:rPr lang="en-US" sz="1400" b="1" dirty="0" smtClean="0"/>
              <a:t>1</a:t>
            </a:r>
            <a:r>
              <a:rPr lang="en-US" b="1" dirty="0" smtClean="0"/>
              <a:t> </a:t>
            </a:r>
            <a:r>
              <a:rPr lang="en-US" sz="1200" dirty="0" err="1" smtClean="0"/>
              <a:t>Kriminelët</a:t>
            </a:r>
            <a:r>
              <a:rPr lang="en-US" sz="1200" dirty="0" smtClean="0"/>
              <a:t> </a:t>
            </a:r>
            <a:r>
              <a:rPr lang="en-US" sz="1200" dirty="0" err="1" smtClean="0"/>
              <a:t>në</a:t>
            </a:r>
            <a:r>
              <a:rPr lang="en-US" sz="1200" dirty="0" smtClean="0"/>
              <a:t> </a:t>
            </a:r>
            <a:r>
              <a:rPr lang="en-US" sz="1200" dirty="0" err="1" smtClean="0"/>
              <a:t>Evropën</a:t>
            </a:r>
            <a:r>
              <a:rPr lang="en-US" sz="1200" dirty="0" smtClean="0"/>
              <a:t> </a:t>
            </a:r>
            <a:r>
              <a:rPr lang="en-US" sz="1200" dirty="0" err="1" smtClean="0"/>
              <a:t>lindore</a:t>
            </a:r>
            <a:r>
              <a:rPr lang="en-US" sz="1200" dirty="0" smtClean="0"/>
              <a:t> </a:t>
            </a:r>
            <a:r>
              <a:rPr lang="en-US" sz="1200" dirty="0" err="1" smtClean="0"/>
              <a:t>duket</a:t>
            </a:r>
            <a:r>
              <a:rPr lang="en-US" sz="1200" dirty="0" smtClean="0"/>
              <a:t> se </a:t>
            </a:r>
            <a:r>
              <a:rPr lang="en-US" sz="1200" dirty="0" err="1" smtClean="0"/>
              <a:t>dërgojnë</a:t>
            </a:r>
            <a:r>
              <a:rPr lang="en-US" sz="1200" dirty="0" smtClean="0"/>
              <a:t> </a:t>
            </a:r>
            <a:r>
              <a:rPr lang="en-US" sz="1200" dirty="0" err="1" smtClean="0"/>
              <a:t>emaila</a:t>
            </a:r>
            <a:r>
              <a:rPr lang="en-US" sz="1200" dirty="0" smtClean="0"/>
              <a:t> </a:t>
            </a:r>
            <a:r>
              <a:rPr lang="en-US" sz="1200" dirty="0" err="1" smtClean="0"/>
              <a:t>të</a:t>
            </a:r>
            <a:r>
              <a:rPr lang="en-US" sz="1200" dirty="0" smtClean="0"/>
              <a:t> </a:t>
            </a:r>
            <a:r>
              <a:rPr lang="en-US" sz="1200" dirty="0" err="1" smtClean="0"/>
              <a:t>padëmshëm</a:t>
            </a:r>
            <a:r>
              <a:rPr lang="en-US" sz="1200" dirty="0" smtClean="0"/>
              <a:t> </a:t>
            </a:r>
            <a:r>
              <a:rPr lang="en-US" sz="1200" dirty="0" err="1" smtClean="0"/>
              <a:t>tek</a:t>
            </a:r>
            <a:r>
              <a:rPr lang="en-US" sz="1200" dirty="0" smtClean="0"/>
              <a:t> </a:t>
            </a:r>
            <a:r>
              <a:rPr lang="en-US" sz="1200" dirty="0" err="1" smtClean="0"/>
              <a:t>bizneset</a:t>
            </a:r>
            <a:r>
              <a:rPr lang="en-US" sz="1200" dirty="0" smtClean="0"/>
              <a:t> e </a:t>
            </a:r>
            <a:r>
              <a:rPr lang="en-US" sz="1200" dirty="0" err="1" smtClean="0"/>
              <a:t>vogla</a:t>
            </a:r>
            <a:r>
              <a:rPr lang="en-US" sz="1200" dirty="0" smtClean="0"/>
              <a:t> </a:t>
            </a:r>
            <a:r>
              <a:rPr lang="en-US" sz="1200" dirty="0" err="1" smtClean="0"/>
              <a:t>dhe</a:t>
            </a:r>
            <a:r>
              <a:rPr lang="en-US" sz="1200" dirty="0" smtClean="0"/>
              <a:t> </a:t>
            </a:r>
            <a:r>
              <a:rPr lang="en-US" sz="1200" dirty="0" err="1" smtClean="0"/>
              <a:t>komunat</a:t>
            </a:r>
            <a:r>
              <a:rPr lang="en-US" sz="1200" dirty="0" smtClean="0"/>
              <a:t> </a:t>
            </a:r>
            <a:r>
              <a:rPr lang="en-US" sz="1200" dirty="0" err="1" smtClean="0"/>
              <a:t>në</a:t>
            </a:r>
            <a:r>
              <a:rPr lang="en-US" sz="1200" dirty="0" smtClean="0"/>
              <a:t> SHBA.</a:t>
            </a:r>
            <a:endParaRPr lang="en-US" b="1" dirty="0"/>
          </a:p>
        </p:txBody>
      </p:sp>
      <p:sp>
        <p:nvSpPr>
          <p:cNvPr id="9" name="TextBox 8"/>
          <p:cNvSpPr txBox="1"/>
          <p:nvPr/>
        </p:nvSpPr>
        <p:spPr>
          <a:xfrm>
            <a:off x="35496" y="4509120"/>
            <a:ext cx="1651988" cy="1292662"/>
          </a:xfrm>
          <a:prstGeom prst="rect">
            <a:avLst/>
          </a:prstGeom>
          <a:solidFill>
            <a:schemeClr val="bg1"/>
          </a:solidFill>
        </p:spPr>
        <p:txBody>
          <a:bodyPr wrap="square" rtlCol="0">
            <a:spAutoFit/>
          </a:bodyPr>
          <a:lstStyle/>
          <a:p>
            <a:r>
              <a:rPr lang="en-US" sz="1400" b="1" dirty="0" smtClean="0"/>
              <a:t>2</a:t>
            </a:r>
            <a:r>
              <a:rPr lang="en-US" b="1" dirty="0" smtClean="0"/>
              <a:t> </a:t>
            </a:r>
            <a:r>
              <a:rPr lang="en-US" sz="1200" dirty="0" err="1" smtClean="0"/>
              <a:t>Këta</a:t>
            </a:r>
            <a:r>
              <a:rPr lang="en-US" sz="1200" dirty="0" smtClean="0"/>
              <a:t> </a:t>
            </a:r>
            <a:r>
              <a:rPr lang="en-US" sz="1200" dirty="0" err="1" smtClean="0"/>
              <a:t>emaila</a:t>
            </a:r>
            <a:r>
              <a:rPr lang="en-US" sz="1200" dirty="0" smtClean="0"/>
              <a:t> </a:t>
            </a:r>
            <a:r>
              <a:rPr lang="en-US" sz="1200" dirty="0" err="1" smtClean="0"/>
              <a:t>përmbajnë</a:t>
            </a:r>
            <a:r>
              <a:rPr lang="en-US" sz="1200" dirty="0" smtClean="0"/>
              <a:t> malware Zeus Trojan. </a:t>
            </a:r>
            <a:r>
              <a:rPr lang="en-US" sz="1200" dirty="0" err="1" smtClean="0"/>
              <a:t>Sapo</a:t>
            </a:r>
            <a:r>
              <a:rPr lang="en-US" sz="1200" dirty="0" smtClean="0"/>
              <a:t> </a:t>
            </a:r>
            <a:r>
              <a:rPr lang="en-US" sz="1200" dirty="0" err="1" smtClean="0"/>
              <a:t>të</a:t>
            </a:r>
            <a:r>
              <a:rPr lang="en-US" sz="1200" dirty="0" smtClean="0"/>
              <a:t> happen </a:t>
            </a:r>
            <a:r>
              <a:rPr lang="en-US" sz="1200" dirty="0" err="1" smtClean="0"/>
              <a:t>emailat</a:t>
            </a:r>
            <a:r>
              <a:rPr lang="en-US" sz="1200" dirty="0" smtClean="0"/>
              <a:t>, malware </a:t>
            </a:r>
            <a:r>
              <a:rPr lang="en-US" sz="1200" dirty="0" err="1" smtClean="0"/>
              <a:t>futet</a:t>
            </a:r>
            <a:r>
              <a:rPr lang="en-US" sz="1200" dirty="0" smtClean="0"/>
              <a:t> </a:t>
            </a:r>
            <a:r>
              <a:rPr lang="en-US" sz="1200" dirty="0" err="1" smtClean="0"/>
              <a:t>në</a:t>
            </a:r>
            <a:r>
              <a:rPr lang="en-US" sz="1200" dirty="0" smtClean="0"/>
              <a:t> </a:t>
            </a:r>
            <a:r>
              <a:rPr lang="en-US" sz="1200" dirty="0" err="1" smtClean="0"/>
              <a:t>kompjuterin</a:t>
            </a:r>
            <a:r>
              <a:rPr lang="en-US" sz="1200" dirty="0" smtClean="0"/>
              <a:t> e </a:t>
            </a:r>
            <a:r>
              <a:rPr lang="en-US" sz="1200" dirty="0" err="1" smtClean="0"/>
              <a:t>viktimës</a:t>
            </a:r>
            <a:r>
              <a:rPr lang="en-US" sz="1200" dirty="0" smtClean="0"/>
              <a:t>.</a:t>
            </a:r>
            <a:endParaRPr lang="en-US" b="1" dirty="0"/>
          </a:p>
        </p:txBody>
      </p:sp>
      <p:sp>
        <p:nvSpPr>
          <p:cNvPr id="10" name="TextBox 9"/>
          <p:cNvSpPr txBox="1"/>
          <p:nvPr/>
        </p:nvSpPr>
        <p:spPr>
          <a:xfrm>
            <a:off x="3419872" y="4653136"/>
            <a:ext cx="2232248" cy="1107996"/>
          </a:xfrm>
          <a:prstGeom prst="rect">
            <a:avLst/>
          </a:prstGeom>
          <a:solidFill>
            <a:schemeClr val="bg1"/>
          </a:solidFill>
        </p:spPr>
        <p:txBody>
          <a:bodyPr wrap="square" rtlCol="0">
            <a:spAutoFit/>
          </a:bodyPr>
          <a:lstStyle/>
          <a:p>
            <a:r>
              <a:rPr lang="en-US" sz="1400" b="1" dirty="0" smtClean="0"/>
              <a:t>3</a:t>
            </a:r>
            <a:r>
              <a:rPr lang="en-US" b="1" dirty="0" smtClean="0"/>
              <a:t> </a:t>
            </a:r>
            <a:r>
              <a:rPr lang="en-US" sz="1200" dirty="0" smtClean="0"/>
              <a:t>Malware </a:t>
            </a:r>
            <a:r>
              <a:rPr lang="en-US" sz="1200" dirty="0" err="1" smtClean="0"/>
              <a:t>regjistron</a:t>
            </a:r>
            <a:r>
              <a:rPr lang="en-US" sz="1200" dirty="0" smtClean="0"/>
              <a:t> </a:t>
            </a:r>
            <a:r>
              <a:rPr lang="en-US" sz="1200" dirty="0" err="1" smtClean="0"/>
              <a:t>goditjet</a:t>
            </a:r>
            <a:r>
              <a:rPr lang="en-US" sz="1200" dirty="0" smtClean="0"/>
              <a:t> e </a:t>
            </a:r>
            <a:r>
              <a:rPr lang="en-US" sz="1200" dirty="0" err="1" smtClean="0"/>
              <a:t>tastjerës</a:t>
            </a:r>
            <a:r>
              <a:rPr lang="en-US" sz="1200" dirty="0" smtClean="0"/>
              <a:t> </a:t>
            </a:r>
            <a:r>
              <a:rPr lang="en-US" sz="1200" dirty="0" err="1" smtClean="0"/>
              <a:t>nga</a:t>
            </a:r>
            <a:r>
              <a:rPr lang="en-US" sz="1200" dirty="0" smtClean="0"/>
              <a:t> </a:t>
            </a:r>
            <a:r>
              <a:rPr lang="en-US" sz="1200" dirty="0" err="1" smtClean="0"/>
              <a:t>viktima</a:t>
            </a:r>
            <a:r>
              <a:rPr lang="en-US" sz="1200" dirty="0" smtClean="0"/>
              <a:t>, </a:t>
            </a:r>
            <a:r>
              <a:rPr lang="en-US" sz="1200" dirty="0" err="1" smtClean="0"/>
              <a:t>që</a:t>
            </a:r>
            <a:r>
              <a:rPr lang="en-US" sz="1200" dirty="0" smtClean="0"/>
              <a:t> </a:t>
            </a:r>
            <a:r>
              <a:rPr lang="en-US" sz="1200" dirty="0" err="1" smtClean="0"/>
              <a:t>iu</a:t>
            </a:r>
            <a:r>
              <a:rPr lang="en-US" sz="1200" dirty="0" smtClean="0"/>
              <a:t> </a:t>
            </a:r>
            <a:r>
              <a:rPr lang="en-US" sz="1200" dirty="0" err="1" smtClean="0"/>
              <a:t>japë</a:t>
            </a:r>
            <a:r>
              <a:rPr lang="en-US" sz="1200" dirty="0" smtClean="0"/>
              <a:t> </a:t>
            </a:r>
            <a:r>
              <a:rPr lang="en-US" sz="1200" dirty="0" err="1" smtClean="0"/>
              <a:t>kriminelëve</a:t>
            </a:r>
            <a:r>
              <a:rPr lang="en-US" sz="1200" dirty="0" smtClean="0"/>
              <a:t> </a:t>
            </a:r>
            <a:r>
              <a:rPr lang="en-US" sz="1200" dirty="0" err="1" smtClean="0"/>
              <a:t>qasje</a:t>
            </a:r>
            <a:r>
              <a:rPr lang="en-US" sz="1200" dirty="0" smtClean="0"/>
              <a:t> </a:t>
            </a:r>
            <a:r>
              <a:rPr lang="en-US" sz="1200" dirty="0" err="1" smtClean="0"/>
              <a:t>në</a:t>
            </a:r>
            <a:r>
              <a:rPr lang="en-US" sz="1200" dirty="0" smtClean="0"/>
              <a:t> </a:t>
            </a:r>
            <a:r>
              <a:rPr lang="en-US" sz="1200" dirty="0" err="1" smtClean="0"/>
              <a:t>numra</a:t>
            </a:r>
            <a:r>
              <a:rPr lang="en-US" sz="1200" dirty="0" smtClean="0"/>
              <a:t> </a:t>
            </a:r>
            <a:r>
              <a:rPr lang="en-US" sz="1200" dirty="0" err="1" smtClean="0"/>
              <a:t>të</a:t>
            </a:r>
            <a:r>
              <a:rPr lang="en-US" sz="1200" dirty="0" smtClean="0"/>
              <a:t> </a:t>
            </a:r>
            <a:r>
              <a:rPr lang="en-US" sz="1200" dirty="0" err="1" smtClean="0"/>
              <a:t>llogarive</a:t>
            </a:r>
            <a:r>
              <a:rPr lang="en-US" sz="1200" dirty="0" smtClean="0"/>
              <a:t>, </a:t>
            </a:r>
            <a:r>
              <a:rPr lang="en-US" sz="1200" dirty="0" err="1" smtClean="0"/>
              <a:t>fjalëkalime</a:t>
            </a:r>
            <a:r>
              <a:rPr lang="en-US" sz="1200" dirty="0" smtClean="0"/>
              <a:t> </a:t>
            </a:r>
            <a:r>
              <a:rPr lang="en-US" sz="1200" dirty="0" err="1" smtClean="0"/>
              <a:t>dhe</a:t>
            </a:r>
            <a:r>
              <a:rPr lang="en-US" sz="1200" dirty="0" smtClean="0"/>
              <a:t> </a:t>
            </a:r>
            <a:r>
              <a:rPr lang="en-US" sz="1200" dirty="0" err="1" smtClean="0"/>
              <a:t>të</a:t>
            </a:r>
            <a:r>
              <a:rPr lang="en-US" sz="1200" dirty="0" smtClean="0"/>
              <a:t> </a:t>
            </a:r>
            <a:r>
              <a:rPr lang="en-US" sz="1200" dirty="0" err="1" smtClean="0"/>
              <a:t>dhëna</a:t>
            </a:r>
            <a:r>
              <a:rPr lang="en-US" sz="1200" dirty="0" smtClean="0"/>
              <a:t> </a:t>
            </a:r>
            <a:r>
              <a:rPr lang="en-US" sz="1200" dirty="0" err="1" smtClean="0"/>
              <a:t>tjera</a:t>
            </a:r>
            <a:r>
              <a:rPr lang="en-US" sz="1200" dirty="0" smtClean="0"/>
              <a:t> </a:t>
            </a:r>
            <a:r>
              <a:rPr lang="en-US" sz="1200" dirty="0" err="1" smtClean="0"/>
              <a:t>personale</a:t>
            </a:r>
            <a:r>
              <a:rPr lang="en-US" sz="1200" dirty="0" smtClean="0"/>
              <a:t>.</a:t>
            </a:r>
            <a:endParaRPr lang="en-US" b="1" dirty="0"/>
          </a:p>
        </p:txBody>
      </p:sp>
      <p:sp>
        <p:nvSpPr>
          <p:cNvPr id="11" name="TextBox 10"/>
          <p:cNvSpPr txBox="1"/>
          <p:nvPr/>
        </p:nvSpPr>
        <p:spPr>
          <a:xfrm>
            <a:off x="3779912" y="1987099"/>
            <a:ext cx="1800200" cy="923330"/>
          </a:xfrm>
          <a:prstGeom prst="rect">
            <a:avLst/>
          </a:prstGeom>
          <a:solidFill>
            <a:schemeClr val="bg1"/>
          </a:solidFill>
        </p:spPr>
        <p:txBody>
          <a:bodyPr wrap="square" rtlCol="0">
            <a:spAutoFit/>
          </a:bodyPr>
          <a:lstStyle/>
          <a:p>
            <a:r>
              <a:rPr lang="en-US" sz="1400" b="1" dirty="0" smtClean="0"/>
              <a:t>4</a:t>
            </a:r>
            <a:r>
              <a:rPr lang="en-US" b="1" dirty="0" smtClean="0"/>
              <a:t> </a:t>
            </a:r>
            <a:r>
              <a:rPr lang="en-US" sz="1200" dirty="0" err="1" smtClean="0"/>
              <a:t>Kriminelët</a:t>
            </a:r>
            <a:r>
              <a:rPr lang="en-US" sz="1200" dirty="0" smtClean="0"/>
              <a:t> </a:t>
            </a:r>
            <a:r>
              <a:rPr lang="en-US" sz="1200" dirty="0" err="1" smtClean="0"/>
              <a:t>kibernetikë</a:t>
            </a:r>
            <a:r>
              <a:rPr lang="en-US" sz="1200" dirty="0" smtClean="0"/>
              <a:t> </a:t>
            </a:r>
            <a:r>
              <a:rPr lang="en-US" sz="1200" dirty="0" err="1" smtClean="0"/>
              <a:t>përdorin</a:t>
            </a:r>
            <a:r>
              <a:rPr lang="en-US" sz="1200" dirty="0" smtClean="0"/>
              <a:t> </a:t>
            </a:r>
            <a:r>
              <a:rPr lang="en-US" sz="1200" dirty="0" err="1" smtClean="0"/>
              <a:t>informatat</a:t>
            </a:r>
            <a:r>
              <a:rPr lang="en-US" sz="1200" dirty="0" smtClean="0"/>
              <a:t> </a:t>
            </a:r>
            <a:r>
              <a:rPr lang="en-US" sz="1200" dirty="0" err="1" smtClean="0"/>
              <a:t>për</a:t>
            </a:r>
            <a:r>
              <a:rPr lang="en-US" sz="1200" dirty="0" smtClean="0"/>
              <a:t> </a:t>
            </a:r>
            <a:r>
              <a:rPr lang="en-US" sz="1200" dirty="0" err="1" smtClean="0"/>
              <a:t>të</a:t>
            </a:r>
            <a:r>
              <a:rPr lang="en-US" sz="1200" dirty="0" smtClean="0"/>
              <a:t> </a:t>
            </a:r>
            <a:r>
              <a:rPr lang="en-US" sz="1200" dirty="0" err="1" smtClean="0"/>
              <a:t>menaxhuar</a:t>
            </a:r>
            <a:r>
              <a:rPr lang="en-US" sz="1200" dirty="0" smtClean="0"/>
              <a:t> </a:t>
            </a:r>
            <a:r>
              <a:rPr lang="en-US" sz="1200" dirty="0" err="1" smtClean="0"/>
              <a:t>llogaritë</a:t>
            </a:r>
            <a:r>
              <a:rPr lang="en-US" sz="1200" dirty="0" smtClean="0"/>
              <a:t> </a:t>
            </a:r>
            <a:r>
              <a:rPr lang="en-US" sz="1200" dirty="0" err="1" smtClean="0"/>
              <a:t>bankare</a:t>
            </a:r>
            <a:r>
              <a:rPr lang="en-US" sz="1200" dirty="0" smtClean="0"/>
              <a:t> </a:t>
            </a:r>
            <a:r>
              <a:rPr lang="en-US" sz="1200" dirty="0" err="1" smtClean="0"/>
              <a:t>të</a:t>
            </a:r>
            <a:r>
              <a:rPr lang="en-US" sz="1200" dirty="0" smtClean="0"/>
              <a:t> </a:t>
            </a:r>
            <a:r>
              <a:rPr lang="en-US" sz="1200" dirty="0" err="1" smtClean="0"/>
              <a:t>viktimave</a:t>
            </a:r>
            <a:r>
              <a:rPr lang="en-US" sz="1200" dirty="0" smtClean="0"/>
              <a:t>.</a:t>
            </a:r>
            <a:endParaRPr lang="en-US" b="1" dirty="0"/>
          </a:p>
        </p:txBody>
      </p:sp>
      <p:sp>
        <p:nvSpPr>
          <p:cNvPr id="12" name="TextBox 11"/>
          <p:cNvSpPr txBox="1"/>
          <p:nvPr/>
        </p:nvSpPr>
        <p:spPr>
          <a:xfrm>
            <a:off x="7092280" y="1196752"/>
            <a:ext cx="2051720" cy="1292662"/>
          </a:xfrm>
          <a:prstGeom prst="rect">
            <a:avLst/>
          </a:prstGeom>
          <a:solidFill>
            <a:schemeClr val="bg1"/>
          </a:solidFill>
        </p:spPr>
        <p:txBody>
          <a:bodyPr wrap="square" rtlCol="0">
            <a:spAutoFit/>
          </a:bodyPr>
          <a:lstStyle/>
          <a:p>
            <a:r>
              <a:rPr lang="en-US" sz="1400" b="1" dirty="0" smtClean="0"/>
              <a:t>5</a:t>
            </a:r>
            <a:r>
              <a:rPr lang="en-US" b="1" dirty="0" smtClean="0"/>
              <a:t> </a:t>
            </a:r>
            <a:r>
              <a:rPr lang="en-US" sz="1200" dirty="0" err="1" smtClean="0"/>
              <a:t>Kriminelët</a:t>
            </a:r>
            <a:r>
              <a:rPr lang="en-US" sz="1200" dirty="0" smtClean="0"/>
              <a:t> </a:t>
            </a:r>
            <a:r>
              <a:rPr lang="en-US" sz="1200" dirty="0" err="1" smtClean="0"/>
              <a:t>kibernetikë</a:t>
            </a:r>
            <a:r>
              <a:rPr lang="en-US" sz="1200" dirty="0" smtClean="0"/>
              <a:t> </a:t>
            </a:r>
            <a:r>
              <a:rPr lang="en-US" sz="1200" dirty="0" err="1" smtClean="0"/>
              <a:t>transferojnë</a:t>
            </a:r>
            <a:r>
              <a:rPr lang="en-US" sz="1200" dirty="0" smtClean="0"/>
              <a:t> </a:t>
            </a:r>
            <a:r>
              <a:rPr lang="en-US" sz="1200" dirty="0" err="1" smtClean="0"/>
              <a:t>paratë</a:t>
            </a:r>
            <a:r>
              <a:rPr lang="en-US" sz="1200" dirty="0" smtClean="0"/>
              <a:t> </a:t>
            </a:r>
            <a:r>
              <a:rPr lang="en-US" sz="1200" dirty="0" err="1" smtClean="0"/>
              <a:t>në</a:t>
            </a:r>
            <a:r>
              <a:rPr lang="en-US" sz="1200" dirty="0" smtClean="0"/>
              <a:t> </a:t>
            </a:r>
            <a:r>
              <a:rPr lang="en-US" sz="1200" dirty="0" err="1" smtClean="0"/>
              <a:t>llogaritë</a:t>
            </a:r>
            <a:r>
              <a:rPr lang="en-US" sz="1200" dirty="0" smtClean="0"/>
              <a:t> e </a:t>
            </a:r>
            <a:r>
              <a:rPr lang="en-US" sz="1200" dirty="0" err="1" smtClean="0"/>
              <a:t>krijuara</a:t>
            </a:r>
            <a:r>
              <a:rPr lang="en-US" sz="1200" dirty="0" smtClean="0"/>
              <a:t> me ID </a:t>
            </a:r>
            <a:r>
              <a:rPr lang="en-US" sz="1200" dirty="0" err="1" smtClean="0"/>
              <a:t>të</a:t>
            </a:r>
            <a:r>
              <a:rPr lang="en-US" sz="1200" dirty="0" smtClean="0"/>
              <a:t> </a:t>
            </a:r>
            <a:r>
              <a:rPr lang="en-US" sz="1200" dirty="0" err="1" smtClean="0"/>
              <a:t>rrejshme</a:t>
            </a:r>
            <a:r>
              <a:rPr lang="en-US" sz="1200" dirty="0" smtClean="0"/>
              <a:t> ‘mule’ – </a:t>
            </a:r>
            <a:r>
              <a:rPr lang="en-US" sz="1200" dirty="0" err="1" smtClean="0"/>
              <a:t>njerëzit</a:t>
            </a:r>
            <a:r>
              <a:rPr lang="en-US" sz="1200" dirty="0" smtClean="0"/>
              <a:t> </a:t>
            </a:r>
            <a:r>
              <a:rPr lang="en-US" sz="1200" dirty="0" err="1" smtClean="0"/>
              <a:t>që</a:t>
            </a:r>
            <a:r>
              <a:rPr lang="en-US" sz="1200" dirty="0" smtClean="0"/>
              <a:t> </a:t>
            </a:r>
            <a:r>
              <a:rPr lang="en-US" sz="1200" dirty="0" err="1" smtClean="0"/>
              <a:t>udhëtojnë</a:t>
            </a:r>
            <a:r>
              <a:rPr lang="en-US" sz="1200" dirty="0" smtClean="0"/>
              <a:t> </a:t>
            </a:r>
            <a:r>
              <a:rPr lang="en-US" sz="1200" dirty="0" err="1" smtClean="0"/>
              <a:t>në</a:t>
            </a:r>
            <a:r>
              <a:rPr lang="en-US" sz="1200" dirty="0" smtClean="0"/>
              <a:t> SHBA </a:t>
            </a:r>
            <a:r>
              <a:rPr lang="en-US" sz="1200" dirty="0" err="1" smtClean="0"/>
              <a:t>apo</a:t>
            </a:r>
            <a:r>
              <a:rPr lang="en-US" sz="1200" dirty="0" smtClean="0"/>
              <a:t> </a:t>
            </a:r>
            <a:r>
              <a:rPr lang="en-US" sz="1200" dirty="0" err="1" smtClean="0"/>
              <a:t>në</a:t>
            </a:r>
            <a:r>
              <a:rPr lang="en-US" sz="1200" dirty="0" smtClean="0"/>
              <a:t> vend </a:t>
            </a:r>
            <a:r>
              <a:rPr lang="en-US" sz="1200" dirty="0" err="1" smtClean="0"/>
              <a:t>për</a:t>
            </a:r>
            <a:r>
              <a:rPr lang="en-US" sz="1200" dirty="0" smtClean="0"/>
              <a:t> </a:t>
            </a:r>
            <a:r>
              <a:rPr lang="en-US" sz="1200" dirty="0" err="1" smtClean="0"/>
              <a:t>viza</a:t>
            </a:r>
            <a:r>
              <a:rPr lang="en-US" sz="1200" dirty="0" smtClean="0"/>
              <a:t> </a:t>
            </a:r>
            <a:r>
              <a:rPr lang="en-US" sz="1200" dirty="0" err="1" smtClean="0"/>
              <a:t>studentore</a:t>
            </a:r>
            <a:r>
              <a:rPr lang="en-US" sz="1200" dirty="0"/>
              <a:t>.</a:t>
            </a:r>
            <a:endParaRPr lang="en-US" b="1" dirty="0"/>
          </a:p>
        </p:txBody>
      </p:sp>
      <p:sp>
        <p:nvSpPr>
          <p:cNvPr id="13" name="TextBox 12"/>
          <p:cNvSpPr txBox="1"/>
          <p:nvPr/>
        </p:nvSpPr>
        <p:spPr>
          <a:xfrm>
            <a:off x="5868144" y="3789040"/>
            <a:ext cx="2304256" cy="861774"/>
          </a:xfrm>
          <a:prstGeom prst="rect">
            <a:avLst/>
          </a:prstGeom>
          <a:solidFill>
            <a:schemeClr val="bg1"/>
          </a:solidFill>
        </p:spPr>
        <p:txBody>
          <a:bodyPr wrap="square" rtlCol="0">
            <a:spAutoFit/>
          </a:bodyPr>
          <a:lstStyle/>
          <a:p>
            <a:r>
              <a:rPr lang="en-US" sz="1400" b="1" dirty="0" smtClean="0"/>
              <a:t>6 </a:t>
            </a:r>
            <a:r>
              <a:rPr lang="en-US" sz="1200" dirty="0" smtClean="0"/>
              <a:t>‘mule-t’</a:t>
            </a:r>
            <a:r>
              <a:rPr lang="en-US" sz="1200" b="1" dirty="0" smtClean="0"/>
              <a:t> </a:t>
            </a:r>
            <a:r>
              <a:rPr lang="en-US" sz="1200" dirty="0" err="1" smtClean="0"/>
              <a:t>mbajnë</a:t>
            </a:r>
            <a:r>
              <a:rPr lang="en-US" sz="1200" dirty="0" smtClean="0"/>
              <a:t> </a:t>
            </a:r>
            <a:r>
              <a:rPr lang="en-US" sz="1200" dirty="0" err="1" smtClean="0"/>
              <a:t>një</a:t>
            </a:r>
            <a:r>
              <a:rPr lang="en-US" sz="1200" dirty="0" smtClean="0"/>
              <a:t> </a:t>
            </a:r>
            <a:r>
              <a:rPr lang="en-US" sz="1200" dirty="0" err="1" smtClean="0"/>
              <a:t>përqindje</a:t>
            </a:r>
            <a:r>
              <a:rPr lang="en-US" sz="1200" dirty="0" smtClean="0"/>
              <a:t> </a:t>
            </a:r>
            <a:r>
              <a:rPr lang="en-US" sz="1200" dirty="0" err="1" smtClean="0"/>
              <a:t>të</a:t>
            </a:r>
            <a:r>
              <a:rPr lang="en-US" sz="1200" dirty="0" smtClean="0"/>
              <a:t> </a:t>
            </a:r>
            <a:r>
              <a:rPr lang="en-US" sz="1200" dirty="0" err="1" smtClean="0"/>
              <a:t>parave</a:t>
            </a:r>
            <a:r>
              <a:rPr lang="en-US" sz="1200" dirty="0" smtClean="0"/>
              <a:t> – </a:t>
            </a:r>
            <a:r>
              <a:rPr lang="en-US" sz="1200" dirty="0" err="1" smtClean="0"/>
              <a:t>kryesisht</a:t>
            </a:r>
            <a:r>
              <a:rPr lang="en-US" sz="1200" dirty="0" smtClean="0"/>
              <a:t> 10% - </a:t>
            </a:r>
            <a:r>
              <a:rPr lang="en-US" sz="1200" dirty="0" err="1" smtClean="0"/>
              <a:t>dhe</a:t>
            </a:r>
            <a:r>
              <a:rPr lang="en-US" sz="1200" dirty="0" smtClean="0"/>
              <a:t> </a:t>
            </a:r>
            <a:r>
              <a:rPr lang="en-US" sz="1200" dirty="0" err="1" smtClean="0"/>
              <a:t>transferojnë</a:t>
            </a:r>
            <a:r>
              <a:rPr lang="en-US" sz="1200" dirty="0" smtClean="0"/>
              <a:t> </a:t>
            </a:r>
            <a:r>
              <a:rPr lang="en-US" sz="1200" dirty="0" err="1" smtClean="0"/>
              <a:t>pjesën</a:t>
            </a:r>
            <a:r>
              <a:rPr lang="en-US" sz="1200" dirty="0" smtClean="0"/>
              <a:t> </a:t>
            </a:r>
            <a:r>
              <a:rPr lang="en-US" sz="1200" dirty="0" err="1" smtClean="0"/>
              <a:t>tjetër</a:t>
            </a:r>
            <a:r>
              <a:rPr lang="en-US" sz="1200" dirty="0" smtClean="0"/>
              <a:t> </a:t>
            </a:r>
            <a:r>
              <a:rPr lang="en-US" sz="1200" dirty="0" err="1" smtClean="0"/>
              <a:t>tek</a:t>
            </a:r>
            <a:r>
              <a:rPr lang="en-US" sz="1200" dirty="0" smtClean="0"/>
              <a:t> </a:t>
            </a:r>
            <a:r>
              <a:rPr lang="en-US" sz="1200" dirty="0" err="1" smtClean="0"/>
              <a:t>kriminelët</a:t>
            </a:r>
            <a:r>
              <a:rPr lang="en-US" sz="1200" dirty="0" smtClean="0"/>
              <a:t> </a:t>
            </a:r>
            <a:r>
              <a:rPr lang="en-US" sz="1200" dirty="0" err="1" smtClean="0"/>
              <a:t>kibernetikë</a:t>
            </a:r>
            <a:r>
              <a:rPr lang="en-US" sz="1200" dirty="0" smtClean="0"/>
              <a:t>.</a:t>
            </a:r>
            <a:endParaRPr lang="en-US" b="1" dirty="0"/>
          </a:p>
        </p:txBody>
      </p:sp>
    </p:spTree>
    <p:extLst>
      <p:ext uri="{BB962C8B-B14F-4D97-AF65-F5344CB8AC3E}">
        <p14:creationId xmlns:p14="http://schemas.microsoft.com/office/powerpoint/2010/main" val="290298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randombar(horizontal)">
                                      <p:cBhvr>
                                        <p:cTn id="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Sfidat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5040311"/>
          </a:xfrm>
        </p:spPr>
        <p:txBody>
          <a:bodyPr/>
          <a:lstStyle/>
          <a:p>
            <a:pPr marL="0" indent="0" eaLnBrk="1" hangingPunct="1">
              <a:buNone/>
            </a:pPr>
            <a:r>
              <a:rPr lang="sq-AL"/>
              <a:t>Siguria kibernetike – përpjekja për të ndaluar kriminelin kibernetik</a:t>
            </a:r>
          </a:p>
          <a:p>
            <a:pPr marL="0" indent="0" eaLnBrk="1" hangingPunct="1">
              <a:buNone/>
            </a:pPr>
            <a:r>
              <a:rPr lang="sq-AL"/>
              <a:t>Lufta kibernetike – gara ndërkombëtare e armëve tani është në internet (online) më shumë sesa jashtë internetit (offline)</a:t>
            </a:r>
          </a:p>
        </p:txBody>
      </p:sp>
      <p:pic>
        <p:nvPicPr>
          <p:cNvPr id="13" name="Content Placeholder 10" descr="glowing-world-map-background-1280x960.jpg">
            <a:extLst>
              <a:ext uri="{FF2B5EF4-FFF2-40B4-BE49-F238E27FC236}">
                <a16:creationId xmlns:a16="http://schemas.microsoft.com/office/drawing/2014/main" xmlns="" id="{13065408-C13D-448B-A801-10BC1442EA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489" y="4149080"/>
            <a:ext cx="3073673"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1">
            <a:extLst>
              <a:ext uri="{FF2B5EF4-FFF2-40B4-BE49-F238E27FC236}">
                <a16:creationId xmlns:a16="http://schemas.microsoft.com/office/drawing/2014/main" xmlns="" id="{B64D8914-222E-486F-9670-4F9C5B04919D}"/>
              </a:ext>
            </a:extLst>
          </p:cNvPr>
          <p:cNvSpPr txBox="1">
            <a:spLocks/>
          </p:cNvSpPr>
          <p:nvPr/>
        </p:nvSpPr>
        <p:spPr bwMode="auto">
          <a:xfrm>
            <a:off x="-180529" y="3717032"/>
            <a:ext cx="6013017" cy="24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eaLnBrk="1" hangingPunct="1"/>
            <a:r>
              <a:rPr lang="sq-AL" sz="3000" dirty="0"/>
              <a:t>Lufta Kibernetike është përdorimi i teknologjisë për të sulmuar një komb, duke shkaktuar dëme të krahasueshme në luftën e vërtetë</a:t>
            </a:r>
          </a:p>
          <a:p>
            <a:pPr lvl="1" algn="r" eaLnBrk="1" hangingPunct="1"/>
            <a:r>
              <a:rPr lang="sq-AL" sz="1400" dirty="0"/>
              <a:t>Wikopedia</a:t>
            </a:r>
          </a:p>
        </p:txBody>
      </p:sp>
    </p:spTree>
    <p:extLst>
      <p:ext uri="{BB962C8B-B14F-4D97-AF65-F5344CB8AC3E}">
        <p14:creationId xmlns:p14="http://schemas.microsoft.com/office/powerpoint/2010/main" val="21662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Lufta kibernetike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xmlns="" id="{BF090CC1-24DF-4D49-9587-433130833718}"/>
              </a:ext>
            </a:extLst>
          </p:cNvPr>
          <p:cNvPicPr>
            <a:picLocks noChangeAspect="1"/>
          </p:cNvPicPr>
          <p:nvPr/>
        </p:nvPicPr>
        <p:blipFill>
          <a:blip r:embed="rId4"/>
          <a:stretch>
            <a:fillRect/>
          </a:stretch>
        </p:blipFill>
        <p:spPr>
          <a:xfrm>
            <a:off x="171450" y="1519014"/>
            <a:ext cx="8801100" cy="4286250"/>
          </a:xfrm>
          <a:prstGeom prst="rect">
            <a:avLst/>
          </a:prstGeom>
        </p:spPr>
      </p:pic>
      <p:pic>
        <p:nvPicPr>
          <p:cNvPr id="13314" name="Picture 2" descr="GRA Quantum">
            <a:extLst>
              <a:ext uri="{FF2B5EF4-FFF2-40B4-BE49-F238E27FC236}">
                <a16:creationId xmlns:a16="http://schemas.microsoft.com/office/drawing/2014/main" xmlns="" id="{95002EAE-C2F3-4C02-B783-83F3617855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920" y="5445224"/>
            <a:ext cx="2857500"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381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4">
            <a:extLst>
              <a:ext uri="{FF2B5EF4-FFF2-40B4-BE49-F238E27FC236}">
                <a16:creationId xmlns:a16="http://schemas.microsoft.com/office/drawing/2014/main" xmlns=""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sking questions | TeachingEnglish | British Council | BBC">
            <a:extLst>
              <a:ext uri="{FF2B5EF4-FFF2-40B4-BE49-F238E27FC236}">
                <a16:creationId xmlns:a16="http://schemas.microsoft.com/office/drawing/2014/main" xmlns="" id="{2146A725-2752-493B-B89A-F4AA62525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33149BE1-5990-4AA1-A02A-66E63B8F1545}"/>
              </a:ext>
            </a:extLst>
          </p:cNvPr>
          <p:cNvSpPr txBox="1"/>
          <p:nvPr/>
        </p:nvSpPr>
        <p:spPr>
          <a:xfrm>
            <a:off x="3221850" y="4951834"/>
            <a:ext cx="2700300" cy="769441"/>
          </a:xfrm>
          <a:prstGeom prst="rect">
            <a:avLst/>
          </a:prstGeom>
          <a:noFill/>
        </p:spPr>
        <p:txBody>
          <a:bodyPr wrap="square" rtlCol="0">
            <a:spAutoFit/>
          </a:bodyPr>
          <a:lstStyle/>
          <a:p>
            <a:pPr algn="ctr"/>
            <a:r>
              <a:rPr lang="sq-AL" sz="4400"/>
              <a:t>Pyetje</a:t>
            </a:r>
          </a:p>
        </p:txBody>
      </p:sp>
    </p:spTree>
    <p:extLst>
      <p:ext uri="{BB962C8B-B14F-4D97-AF65-F5344CB8AC3E}">
        <p14:creationId xmlns:p14="http://schemas.microsoft.com/office/powerpoint/2010/main" val="102100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Çfarë është krimi kibernetik?</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Bazat e Krimit Kibernetik</a:t>
            </a:r>
          </a:p>
        </p:txBody>
      </p:sp>
      <p:sp>
        <p:nvSpPr>
          <p:cNvPr id="4" name="Rectangle 3">
            <a:extLst>
              <a:ext uri="{FF2B5EF4-FFF2-40B4-BE49-F238E27FC236}">
                <a16:creationId xmlns:a16="http://schemas.microsoft.com/office/drawing/2014/main" xmlns=""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2</a:t>
            </a:r>
          </a:p>
        </p:txBody>
      </p:sp>
      <p:pic>
        <p:nvPicPr>
          <p:cNvPr id="7" name="Picture 4">
            <a:extLst>
              <a:ext uri="{FF2B5EF4-FFF2-40B4-BE49-F238E27FC236}">
                <a16:creationId xmlns:a16="http://schemas.microsoft.com/office/drawing/2014/main" xmlns=""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764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Çfarë është krimi kibernetik?</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0" indent="0" eaLnBrk="1" hangingPunct="1">
              <a:buNone/>
            </a:pPr>
            <a:r>
              <a:rPr lang="sq-AL"/>
              <a:t>Shumë terme të përdorura!</a:t>
            </a:r>
          </a:p>
          <a:p>
            <a:pPr eaLnBrk="1" hangingPunct="1"/>
            <a:r>
              <a:rPr lang="sq-AL"/>
              <a:t>Krim kibernetik, krim kompjuterik, krim i teknologjisë së lartë, krim në internet, krim në TI, krim teknologjik</a:t>
            </a:r>
          </a:p>
          <a:p>
            <a:pPr lvl="1" eaLnBrk="1" hangingPunct="1"/>
            <a:r>
              <a:rPr lang="sq-AL"/>
              <a:t>që të gjithë përdoren në zëvendësim të njëri tjetrit</a:t>
            </a:r>
          </a:p>
          <a:p>
            <a:pPr lvl="1" eaLnBrk="1" hangingPunct="1"/>
            <a:r>
              <a:rPr lang="sq-AL"/>
              <a:t>është ngatërruese dhe hutuese!</a:t>
            </a:r>
          </a:p>
          <a:p>
            <a:pPr lvl="1" eaLnBrk="1" hangingPunct="1"/>
            <a:endParaRPr lang="en-GB" altLang="sr-Latn-RS" dirty="0"/>
          </a:p>
          <a:p>
            <a:pPr eaLnBrk="1" hangingPunct="1"/>
            <a:r>
              <a:rPr lang="sq-AL"/>
              <a:t>Kështu që mbase mund ta shqyrtojmë në pjesë ….</a:t>
            </a:r>
          </a:p>
        </p:txBody>
      </p:sp>
      <p:pic>
        <p:nvPicPr>
          <p:cNvPr id="2050" name="Picture 2" descr="Sony makes cybercrime even more dangerous | Computerworld">
            <a:extLst>
              <a:ext uri="{FF2B5EF4-FFF2-40B4-BE49-F238E27FC236}">
                <a16:creationId xmlns:a16="http://schemas.microsoft.com/office/drawing/2014/main" xmlns="" id="{EDF87724-40F1-4997-8B09-DA2B14465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1" y="5339234"/>
            <a:ext cx="1919932" cy="118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73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Çfarë është krimi kibernetik?</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026448"/>
            <a:ext cx="8892480" cy="5535389"/>
          </a:xfrm>
        </p:spPr>
        <p:txBody>
          <a:bodyPr/>
          <a:lstStyle/>
          <a:p>
            <a:pPr eaLnBrk="1" hangingPunct="1"/>
            <a:r>
              <a:rPr lang="sq-AL" sz="2400" b="1" dirty="0">
                <a:solidFill>
                  <a:srgbClr val="0070C0"/>
                </a:solidFill>
              </a:rPr>
              <a:t>Teknologjia si viktimë e krimit</a:t>
            </a:r>
            <a:r>
              <a:rPr lang="sq-AL" sz="2800" dirty="0"/>
              <a:t> </a:t>
            </a:r>
          </a:p>
          <a:p>
            <a:pPr lvl="1" eaLnBrk="1" hangingPunct="1"/>
            <a:r>
              <a:rPr lang="sq-AL" sz="2000" dirty="0"/>
              <a:t>një haker i krimit kompjuterik ‘i vërtetë’, DDoS, virus, malware</a:t>
            </a:r>
          </a:p>
          <a:p>
            <a:pPr eaLnBrk="1" hangingPunct="1"/>
            <a:r>
              <a:rPr lang="sq-AL" sz="2400" b="1" dirty="0">
                <a:solidFill>
                  <a:srgbClr val="0070C0"/>
                </a:solidFill>
              </a:rPr>
              <a:t>Teknologjia si ndihmë e krimit</a:t>
            </a:r>
          </a:p>
          <a:p>
            <a:pPr lvl="1" eaLnBrk="1" hangingPunct="1"/>
            <a:r>
              <a:rPr lang="sq-AL" sz="2000" dirty="0"/>
              <a:t>ndihmon kryerjen e krimit ‘tradicional’ siç janë falsifikimi, kërcënimet, shantazhet, imazhet e pahijshme</a:t>
            </a:r>
          </a:p>
          <a:p>
            <a:pPr eaLnBrk="1" hangingPunct="1"/>
            <a:r>
              <a:rPr lang="sq-AL" sz="2400" b="1" dirty="0">
                <a:solidFill>
                  <a:srgbClr val="0070C0"/>
                </a:solidFill>
              </a:rPr>
              <a:t>Teknologjia si mjet komunikimi në krim</a:t>
            </a:r>
          </a:p>
          <a:p>
            <a:pPr lvl="1" eaLnBrk="1" hangingPunct="1"/>
            <a:r>
              <a:rPr lang="sq-AL" sz="2000" dirty="0"/>
              <a:t>kriminelët komunikojnë për të zvogëluar mundësinë e zbulimit, përfshirë edhe enkriptimin</a:t>
            </a:r>
          </a:p>
          <a:p>
            <a:pPr eaLnBrk="1" hangingPunct="1"/>
            <a:r>
              <a:rPr lang="sq-AL" sz="2400" b="1" dirty="0">
                <a:solidFill>
                  <a:srgbClr val="0070C0"/>
                </a:solidFill>
              </a:rPr>
              <a:t>Teknologjia si mjet ruajtje për kriminalitetin</a:t>
            </a:r>
          </a:p>
          <a:p>
            <a:pPr lvl="1" eaLnBrk="1" hangingPunct="1"/>
            <a:r>
              <a:rPr lang="sq-AL" sz="2000" dirty="0"/>
              <a:t>Ruajtja e qëllimshme/e paqëllimshme e të dhënave të dobishme për hetim</a:t>
            </a:r>
          </a:p>
          <a:p>
            <a:pPr eaLnBrk="1" hangingPunct="1"/>
            <a:r>
              <a:rPr lang="sq-AL" sz="2400" b="1" dirty="0">
                <a:solidFill>
                  <a:srgbClr val="0070C0"/>
                </a:solidFill>
              </a:rPr>
              <a:t>Teknologjia si dëshmitar i krimit</a:t>
            </a:r>
          </a:p>
          <a:p>
            <a:pPr lvl="1" eaLnBrk="1" hangingPunct="1"/>
            <a:r>
              <a:rPr lang="sq-AL" sz="2000" dirty="0"/>
              <a:t>Dëshmi për të mbështetur/mohuar prova tjera, të tilla si një alibi</a:t>
            </a:r>
          </a:p>
        </p:txBody>
      </p:sp>
    </p:spTree>
    <p:extLst>
      <p:ext uri="{BB962C8B-B14F-4D97-AF65-F5344CB8AC3E}">
        <p14:creationId xmlns:p14="http://schemas.microsoft.com/office/powerpoint/2010/main" val="383203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Përmbajtja e seancës</a:t>
            </a: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q-AL" sz="1200" b="1">
                <a:solidFill>
                  <a:srgbClr val="FFFFFF"/>
                </a:solidFill>
                <a:latin typeface="Verdana" charset="0"/>
                <a:cs typeface="Verdana" charset="0"/>
              </a:rPr>
              <a:t>www.coe.int/cybercrime						</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1"/>
          </p:nvPr>
        </p:nvSpPr>
        <p:spPr>
          <a:xfrm>
            <a:off x="323528" y="1340767"/>
            <a:ext cx="8568952" cy="5240233"/>
          </a:xfrm>
        </p:spPr>
        <p:txBody>
          <a:bodyPr>
            <a:normAutofit/>
          </a:bodyPr>
          <a:lstStyle/>
          <a:p>
            <a:pPr marL="514350" indent="-514350">
              <a:lnSpc>
                <a:spcPct val="150000"/>
              </a:lnSpc>
              <a:buFont typeface="+mj-lt"/>
              <a:buAutoNum type="arabicPeriod"/>
            </a:pPr>
            <a:r>
              <a:rPr lang="sq-AL"/>
              <a:t>‘Shoqëria e Informacionit’</a:t>
            </a:r>
          </a:p>
          <a:p>
            <a:pPr marL="514350" indent="-514350">
              <a:lnSpc>
                <a:spcPct val="150000"/>
              </a:lnSpc>
              <a:buFont typeface="+mj-lt"/>
              <a:buAutoNum type="arabicPeriod"/>
            </a:pPr>
            <a:r>
              <a:rPr lang="sq-AL"/>
              <a:t>Çfarë është krimi kibernetik?</a:t>
            </a:r>
          </a:p>
          <a:p>
            <a:pPr marL="514350" indent="-514350">
              <a:lnSpc>
                <a:spcPct val="150000"/>
              </a:lnSpc>
              <a:buFont typeface="+mj-lt"/>
              <a:buAutoNum type="arabicPeriod"/>
            </a:pPr>
            <a:r>
              <a:rPr lang="sq-AL"/>
              <a:t>Konventa e Budapestit</a:t>
            </a:r>
          </a:p>
          <a:p>
            <a:pPr marL="514350" indent="-514350">
              <a:lnSpc>
                <a:spcPct val="150000"/>
              </a:lnSpc>
              <a:buFont typeface="+mj-lt"/>
              <a:buAutoNum type="arabicPeriod"/>
            </a:pPr>
            <a:r>
              <a:rPr lang="sq-AL"/>
              <a:t>Organizatat ndërkombëtare për krimin kibernetik</a:t>
            </a:r>
          </a:p>
          <a:p>
            <a:pPr marL="514350" indent="-514350">
              <a:lnSpc>
                <a:spcPct val="150000"/>
              </a:lnSpc>
              <a:buFont typeface="+mj-lt"/>
              <a:buAutoNum type="arabicPeriod"/>
            </a:pPr>
            <a:r>
              <a:rPr lang="sq-AL"/>
              <a:t>Krime kibernetike &amp; Raste studimore</a:t>
            </a:r>
          </a:p>
        </p:txBody>
      </p:sp>
    </p:spTree>
    <p:extLst>
      <p:ext uri="{BB962C8B-B14F-4D97-AF65-F5344CB8AC3E}">
        <p14:creationId xmlns:p14="http://schemas.microsoft.com/office/powerpoint/2010/main" val="273572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Një përkufizim?</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0" indent="0" eaLnBrk="1" hangingPunct="1">
              <a:buNone/>
            </a:pPr>
            <a:r>
              <a:rPr lang="sq-AL"/>
              <a:t>Më vjen keq! Nuk ka një që u përshtatet të gjithëve!</a:t>
            </a:r>
          </a:p>
          <a:p>
            <a:pPr marL="0" indent="0" eaLnBrk="1" hangingPunct="1">
              <a:buNone/>
            </a:pPr>
            <a:endParaRPr lang="en-GB" altLang="sr-Latn-RS" dirty="0"/>
          </a:p>
          <a:p>
            <a:pPr eaLnBrk="1" hangingPunct="1"/>
            <a:r>
              <a:rPr lang="sq-AL"/>
              <a:t>1984  – William Gibson, në novelën </a:t>
            </a:r>
            <a:r>
              <a:rPr lang="sq-AL" i="1"/>
              <a:t>Neuromancer</a:t>
            </a:r>
            <a:r>
              <a:rPr lang="sq-AL"/>
              <a:t> ka përdorur HAPËSIRËN KIBERNETIKE (duke iu referuar internetit &amp; rrjeteve tjera) ….</a:t>
            </a:r>
          </a:p>
          <a:p>
            <a:pPr eaLnBrk="1" hangingPunct="1"/>
            <a:r>
              <a:rPr lang="sq-AL"/>
              <a:t>35 vjet pas dhe ende nuk kemi një përkufizim</a:t>
            </a:r>
          </a:p>
          <a:p>
            <a:pPr eaLnBrk="1" hangingPunct="1"/>
            <a:r>
              <a:rPr lang="sq-AL"/>
              <a:t>Në fakt nuk pajtohemi nëse 'krimi kibernetik' është me të vërtetë një fushë e re dhe e veçantë e ligjit!</a:t>
            </a:r>
          </a:p>
          <a:p>
            <a:pPr marL="0" indent="0" eaLnBrk="1" hangingPunct="1">
              <a:buNone/>
            </a:pPr>
            <a:endParaRPr lang="en-GB" altLang="sr-Latn-RS" dirty="0"/>
          </a:p>
          <a:p>
            <a:pPr marL="0" indent="0" eaLnBrk="1" hangingPunct="1">
              <a:buNone/>
            </a:pPr>
            <a:endParaRPr lang="en-GB" altLang="sr-Latn-RS" dirty="0"/>
          </a:p>
        </p:txBody>
      </p:sp>
      <p:pic>
        <p:nvPicPr>
          <p:cNvPr id="3" name="Picture 2" descr="Sony makes cybercrime even more dangerous | Computerworld">
            <a:extLst>
              <a:ext uri="{FF2B5EF4-FFF2-40B4-BE49-F238E27FC236}">
                <a16:creationId xmlns:a16="http://schemas.microsoft.com/office/drawing/2014/main" xmlns="" id="{7188CA54-70C2-429D-8C9F-5EFC43690E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1" y="5339234"/>
            <a:ext cx="1919932" cy="118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160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Në jetën policore &amp; prokuroriale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0" indent="0" eaLnBrk="1" hangingPunct="1">
              <a:buNone/>
            </a:pPr>
            <a:r>
              <a:rPr lang="sq-AL"/>
              <a:t>Tani ekzistojnë njësi/grupe specifike për t'u marrë me krimet e llojit të internetit dhe kompjuterit:</a:t>
            </a:r>
          </a:p>
          <a:p>
            <a:pPr lvl="1" eaLnBrk="1" hangingPunct="1"/>
            <a:r>
              <a:rPr lang="sq-AL"/>
              <a:t>Njësia për Krimet e Teknologjisë së Lartë</a:t>
            </a:r>
          </a:p>
          <a:p>
            <a:pPr lvl="1" eaLnBrk="1" hangingPunct="1"/>
            <a:r>
              <a:rPr lang="sq-AL"/>
              <a:t>Njësia e krimit kibernetik</a:t>
            </a:r>
          </a:p>
          <a:p>
            <a:pPr lvl="1" eaLnBrk="1" hangingPunct="1"/>
            <a:r>
              <a:rPr lang="sq-AL"/>
              <a:t>Njësia e Forenzikës Kompjuterike</a:t>
            </a:r>
          </a:p>
          <a:p>
            <a:pPr lvl="1" eaLnBrk="1" hangingPunct="1"/>
            <a:r>
              <a:rPr lang="sq-AL"/>
              <a:t>Hetimi i Pedofilisë Online</a:t>
            </a:r>
          </a:p>
          <a:p>
            <a:pPr lvl="1" eaLnBrk="1" hangingPunct="1"/>
            <a:r>
              <a:rPr lang="sq-AL"/>
              <a:t>Hetimet e Burimeve të Hapura</a:t>
            </a:r>
          </a:p>
          <a:p>
            <a:pPr lvl="1" eaLnBrk="1" hangingPunct="1"/>
            <a:r>
              <a:rPr lang="sq-AL"/>
              <a:t>Operacionet e Fshehta Online</a:t>
            </a:r>
          </a:p>
          <a:p>
            <a:pPr marL="0" indent="0" eaLnBrk="1" hangingPunct="1">
              <a:buNone/>
            </a:pPr>
            <a:r>
              <a:rPr lang="sq-AL"/>
              <a:t>Vendi i juaji do ta ketë të veten!</a:t>
            </a:r>
          </a:p>
          <a:p>
            <a:pPr marL="0" indent="0" eaLnBrk="1" hangingPunct="1">
              <a:buNone/>
            </a:pPr>
            <a:endParaRPr lang="en-GB" altLang="sr-Latn-RS" dirty="0"/>
          </a:p>
        </p:txBody>
      </p:sp>
      <p:pic>
        <p:nvPicPr>
          <p:cNvPr id="3" name="Picture 2" descr="Sony makes cybercrime even more dangerous | Computerworld">
            <a:extLst>
              <a:ext uri="{FF2B5EF4-FFF2-40B4-BE49-F238E27FC236}">
                <a16:creationId xmlns:a16="http://schemas.microsoft.com/office/drawing/2014/main" xmlns="" id="{F0CF4CD7-7887-4629-BEA0-732969AED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1" y="5339234"/>
            <a:ext cx="1919932" cy="118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992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Pra, përfundimisht tek një përkufizim …</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0" indent="0" algn="l">
              <a:buNone/>
            </a:pPr>
            <a:r>
              <a:rPr lang="sq-AL" b="1">
                <a:solidFill>
                  <a:srgbClr val="0070C0"/>
                </a:solidFill>
              </a:rPr>
              <a:t>Krimi i varur në kibernetikë </a:t>
            </a:r>
            <a:r>
              <a:rPr lang="sq-AL"/>
              <a:t>- çdo krim që mund të kryhet vetëm duke përdorur kompjuterë, rrjete kompjuterike ose forma tjera të teknologjisë së informacionit dhe komunikimit (TIK)</a:t>
            </a:r>
          </a:p>
          <a:p>
            <a:pPr marL="0" indent="0" algn="r">
              <a:buNone/>
            </a:pPr>
            <a:r>
              <a:rPr lang="sq-AL" sz="1600"/>
              <a:t>‘Krimi kibernetik: Një përmbledhje e dëshmive (McGuire &amp; Dowling) 2013’</a:t>
            </a:r>
          </a:p>
          <a:p>
            <a:pPr lvl="1"/>
            <a:endParaRPr lang="en-US" sz="2400" dirty="0"/>
          </a:p>
          <a:p>
            <a:pPr lvl="1"/>
            <a:r>
              <a:rPr lang="sq-AL" sz="2400"/>
              <a:t>Krime të tilla zakonisht drejtohen ndaj kompjuterëve, rrjeteve ose burimeve tjera të TIK-ut.</a:t>
            </a:r>
          </a:p>
          <a:p>
            <a:pPr lvl="1"/>
            <a:r>
              <a:rPr lang="sq-AL" sz="2400"/>
              <a:t>Në esencë, pa internet kriminelët nuk do të mund t'i kryenin këto krime</a:t>
            </a:r>
          </a:p>
          <a:p>
            <a:pPr marL="0" indent="0" eaLnBrk="1" hangingPunct="1">
              <a:buNone/>
            </a:pPr>
            <a:endParaRPr lang="en-GB" altLang="sr-Latn-RS" dirty="0"/>
          </a:p>
        </p:txBody>
      </p:sp>
      <p:pic>
        <p:nvPicPr>
          <p:cNvPr id="3" name="Picture 2" descr="Sony makes cybercrime even more dangerous | Computerworld">
            <a:extLst>
              <a:ext uri="{FF2B5EF4-FFF2-40B4-BE49-F238E27FC236}">
                <a16:creationId xmlns:a16="http://schemas.microsoft.com/office/drawing/2014/main" xmlns="" id="{56E2FF29-3D95-482D-A98F-140C53399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1" y="5339234"/>
            <a:ext cx="1919932" cy="118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502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4">
            <a:extLst>
              <a:ext uri="{FF2B5EF4-FFF2-40B4-BE49-F238E27FC236}">
                <a16:creationId xmlns:a16="http://schemas.microsoft.com/office/drawing/2014/main" xmlns=""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sking questions | TeachingEnglish | British Council | BBC">
            <a:extLst>
              <a:ext uri="{FF2B5EF4-FFF2-40B4-BE49-F238E27FC236}">
                <a16:creationId xmlns:a16="http://schemas.microsoft.com/office/drawing/2014/main" xmlns="" id="{2146A725-2752-493B-B89A-F4AA62525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33149BE1-5990-4AA1-A02A-66E63B8F1545}"/>
              </a:ext>
            </a:extLst>
          </p:cNvPr>
          <p:cNvSpPr txBox="1"/>
          <p:nvPr/>
        </p:nvSpPr>
        <p:spPr>
          <a:xfrm>
            <a:off x="3221850" y="4951834"/>
            <a:ext cx="2700300" cy="769441"/>
          </a:xfrm>
          <a:prstGeom prst="rect">
            <a:avLst/>
          </a:prstGeom>
          <a:noFill/>
        </p:spPr>
        <p:txBody>
          <a:bodyPr wrap="square" rtlCol="0">
            <a:spAutoFit/>
          </a:bodyPr>
          <a:lstStyle/>
          <a:p>
            <a:pPr algn="ctr"/>
            <a:r>
              <a:rPr lang="sq-AL" sz="4400"/>
              <a:t>Pyetje</a:t>
            </a:r>
          </a:p>
        </p:txBody>
      </p:sp>
    </p:spTree>
    <p:extLst>
      <p:ext uri="{BB962C8B-B14F-4D97-AF65-F5344CB8AC3E}">
        <p14:creationId xmlns:p14="http://schemas.microsoft.com/office/powerpoint/2010/main" val="3839228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Konventa e Budapestit</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Bazat e Krimit Kibernetik</a:t>
            </a:r>
          </a:p>
        </p:txBody>
      </p:sp>
      <p:sp>
        <p:nvSpPr>
          <p:cNvPr id="4" name="Rectangle 3">
            <a:extLst>
              <a:ext uri="{FF2B5EF4-FFF2-40B4-BE49-F238E27FC236}">
                <a16:creationId xmlns:a16="http://schemas.microsoft.com/office/drawing/2014/main" xmlns=""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3</a:t>
            </a:r>
          </a:p>
        </p:txBody>
      </p:sp>
      <p:pic>
        <p:nvPicPr>
          <p:cNvPr id="7" name="Picture 4">
            <a:extLst>
              <a:ext uri="{FF2B5EF4-FFF2-40B4-BE49-F238E27FC236}">
                <a16:creationId xmlns:a16="http://schemas.microsoft.com/office/drawing/2014/main" xmlns="" id="{F59A7F22-9657-4005-8851-8F5F6E1D88A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515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227"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Qasja e Këshillit të Evropës</a:t>
            </a:r>
          </a:p>
        </p:txBody>
      </p:sp>
      <p:pic>
        <p:nvPicPr>
          <p:cNvPr id="5222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Isosceles Triangle 11"/>
          <p:cNvSpPr/>
          <p:nvPr/>
        </p:nvSpPr>
        <p:spPr>
          <a:xfrm>
            <a:off x="2484438" y="2017713"/>
            <a:ext cx="3948112" cy="3095625"/>
          </a:xfrm>
          <a:prstGeom prst="triangle">
            <a:avLst/>
          </a:prstGeom>
          <a:solidFill>
            <a:srgbClr val="2F618F"/>
          </a:solidFill>
          <a:ln>
            <a:solidFill>
              <a:srgbClr val="2F618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400">
              <a:latin typeface="Verdana"/>
              <a:cs typeface="Verdana"/>
            </a:endParaRPr>
          </a:p>
        </p:txBody>
      </p:sp>
      <p:sp>
        <p:nvSpPr>
          <p:cNvPr id="52230" name="TextBox 12"/>
          <p:cNvSpPr txBox="1">
            <a:spLocks noChangeArrowheads="1"/>
          </p:cNvSpPr>
          <p:nvPr/>
        </p:nvSpPr>
        <p:spPr bwMode="auto">
          <a:xfrm>
            <a:off x="3317875" y="3544888"/>
            <a:ext cx="2262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r>
              <a:rPr lang="sq-AL" sz="1800" b="1">
                <a:solidFill>
                  <a:schemeClr val="bg1"/>
                </a:solidFill>
                <a:latin typeface="Verdana" charset="0"/>
                <a:cs typeface="Verdana" charset="0"/>
              </a:rPr>
              <a:t>“Mbrojtja juaj dhe e të drejtave tuaja në hapësirën kibernetike”</a:t>
            </a:r>
          </a:p>
        </p:txBody>
      </p:sp>
      <p:sp>
        <p:nvSpPr>
          <p:cNvPr id="52231" name="TextBox 13"/>
          <p:cNvSpPr txBox="1">
            <a:spLocks noChangeArrowheads="1"/>
          </p:cNvSpPr>
          <p:nvPr/>
        </p:nvSpPr>
        <p:spPr bwMode="auto">
          <a:xfrm>
            <a:off x="1547813" y="1144588"/>
            <a:ext cx="5832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a:r>
              <a:rPr lang="sq-AL" sz="1800" b="1">
                <a:latin typeface="Verdana" charset="0"/>
                <a:cs typeface="Verdana" charset="0"/>
              </a:rPr>
              <a:t>1 Standardet e përbashkëta: Konventa e Budapestit për krimin kibernetik dhe standardet e ndërlidhura</a:t>
            </a:r>
          </a:p>
        </p:txBody>
      </p:sp>
      <p:sp>
        <p:nvSpPr>
          <p:cNvPr id="52232" name="TextBox 15"/>
          <p:cNvSpPr txBox="1">
            <a:spLocks noChangeArrowheads="1"/>
          </p:cNvSpPr>
          <p:nvPr/>
        </p:nvSpPr>
        <p:spPr bwMode="auto">
          <a:xfrm>
            <a:off x="107950" y="4184873"/>
            <a:ext cx="29908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sq-AL" sz="1800" b="1" dirty="0">
                <a:latin typeface="Verdana" charset="0"/>
                <a:cs typeface="Verdana" charset="0"/>
              </a:rPr>
              <a:t>2 Përcjellja dhe vlerësimet:</a:t>
            </a:r>
          </a:p>
          <a:p>
            <a:r>
              <a:rPr lang="sq-AL" sz="1800" b="1" dirty="0">
                <a:latin typeface="Verdana" charset="0"/>
                <a:cs typeface="Verdana" charset="0"/>
              </a:rPr>
              <a:t>Komiteti i Konventës së Krimit Kibernetik (T-CY)</a:t>
            </a:r>
          </a:p>
        </p:txBody>
      </p:sp>
      <p:cxnSp>
        <p:nvCxnSpPr>
          <p:cNvPr id="17" name="Straight Arrow Connector 16"/>
          <p:cNvCxnSpPr/>
          <p:nvPr/>
        </p:nvCxnSpPr>
        <p:spPr>
          <a:xfrm flipH="1">
            <a:off x="2268538" y="2076450"/>
            <a:ext cx="1871662" cy="2892425"/>
          </a:xfrm>
          <a:prstGeom prst="straightConnector1">
            <a:avLst/>
          </a:prstGeom>
          <a:ln w="76200">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771775" y="5387975"/>
            <a:ext cx="3384550" cy="0"/>
          </a:xfrm>
          <a:prstGeom prst="straightConnector1">
            <a:avLst/>
          </a:prstGeom>
          <a:ln w="76200">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799013" y="2068513"/>
            <a:ext cx="1860550" cy="2892425"/>
          </a:xfrm>
          <a:prstGeom prst="straightConnector1">
            <a:avLst/>
          </a:prstGeom>
          <a:ln w="76200">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236" name="TextBox 19"/>
          <p:cNvSpPr txBox="1">
            <a:spLocks noChangeArrowheads="1"/>
          </p:cNvSpPr>
          <p:nvPr/>
        </p:nvSpPr>
        <p:spPr bwMode="auto">
          <a:xfrm>
            <a:off x="6156325" y="5119688"/>
            <a:ext cx="302418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sq-AL" sz="1800" b="1" dirty="0">
                <a:latin typeface="Verdana" charset="0"/>
                <a:cs typeface="Verdana" charset="0"/>
              </a:rPr>
              <a:t>3 Ndërtimi i kapaciteteve:</a:t>
            </a:r>
          </a:p>
          <a:p>
            <a:r>
              <a:rPr lang="sq-AL" sz="1800" b="1" dirty="0">
                <a:latin typeface="Verdana" charset="0"/>
                <a:cs typeface="Verdana" charset="0"/>
                <a:sym typeface="Wingdings 3" charset="0"/>
              </a:rPr>
              <a:t>C-PROC </a:t>
            </a:r>
          </a:p>
          <a:p>
            <a:r>
              <a:rPr lang="sq-AL" sz="1800" b="1" dirty="0">
                <a:latin typeface="Verdana" charset="0"/>
                <a:cs typeface="Verdana" charset="0"/>
              </a:rPr>
              <a:t>Programet e bashkëpunimit teknik</a:t>
            </a:r>
          </a:p>
        </p:txBody>
      </p:sp>
      <p:sp>
        <p:nvSpPr>
          <p:cNvPr id="21" name="Rectangle 20"/>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238" name="Rectangle 21"/>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a:t>
            </a:r>
          </a:p>
        </p:txBody>
      </p:sp>
    </p:spTree>
    <p:extLst>
      <p:ext uri="{BB962C8B-B14F-4D97-AF65-F5344CB8AC3E}">
        <p14:creationId xmlns:p14="http://schemas.microsoft.com/office/powerpoint/2010/main" val="3536087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Rectangle 2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48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485" name="TextBox 15"/>
          <p:cNvSpPr txBox="1">
            <a:spLocks noChangeArrowheads="1"/>
          </p:cNvSpPr>
          <p:nvPr/>
        </p:nvSpPr>
        <p:spPr bwMode="auto">
          <a:xfrm>
            <a:off x="1258888" y="44624"/>
            <a:ext cx="77771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Konventa e Këshillit të Evropës për Krimin Kibernetik - Konventa e Budapestit</a:t>
            </a:r>
          </a:p>
        </p:txBody>
      </p:sp>
      <p:sp>
        <p:nvSpPr>
          <p:cNvPr id="22" name="Rectangle 21"/>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9"/>
          <p:cNvSpPr/>
          <p:nvPr/>
        </p:nvSpPr>
        <p:spPr>
          <a:xfrm>
            <a:off x="395536" y="1412776"/>
            <a:ext cx="8352928" cy="4154984"/>
          </a:xfrm>
          <a:prstGeom prst="rect">
            <a:avLst/>
          </a:prstGeom>
          <a:ln>
            <a:solidFill>
              <a:srgbClr val="0000FF"/>
            </a:solidFill>
          </a:ln>
        </p:spPr>
        <p:txBody>
          <a:bodyPr wrap="square">
            <a:spAutoFit/>
          </a:bodyPr>
          <a:lstStyle/>
          <a:p>
            <a:pPr marL="361950" indent="-361950">
              <a:lnSpc>
                <a:spcPct val="150000"/>
              </a:lnSpc>
              <a:buFont typeface="Wingdings 3" pitchFamily="18" charset="2"/>
              <a:buChar char="u"/>
            </a:pPr>
            <a:r>
              <a:rPr lang="sq-AL" sz="1600" b="1" dirty="0">
                <a:latin typeface="Verdana" panose="020B0604030504040204" pitchFamily="34" charset="0"/>
                <a:ea typeface="Verdana" panose="020B0604030504040204" pitchFamily="34" charset="0"/>
                <a:cs typeface="Verdana" panose="020B0604030504040204" pitchFamily="34" charset="0"/>
              </a:rPr>
              <a:t>Negociuar nga Këshilli i Evropës (47 anëtarë), Kanadaja, Japonia, Afrika e Jugut dhe SHBA</a:t>
            </a:r>
          </a:p>
          <a:p>
            <a:pPr marL="361950" indent="-361950">
              <a:lnSpc>
                <a:spcPct val="150000"/>
              </a:lnSpc>
              <a:buFont typeface="Wingdings 3" pitchFamily="18" charset="2"/>
              <a:buChar char="u"/>
            </a:pPr>
            <a:r>
              <a:rPr lang="sq-AL" sz="1600" b="1" dirty="0">
                <a:latin typeface="Verdana" panose="020B0604030504040204" pitchFamily="34" charset="0"/>
                <a:ea typeface="Verdana" panose="020B0604030504040204" pitchFamily="34" charset="0"/>
                <a:cs typeface="Verdana" panose="020B0604030504040204" pitchFamily="34" charset="0"/>
              </a:rPr>
              <a:t>Hapur për nënshkrim më 23 nëntor 2001 në Budapest</a:t>
            </a:r>
          </a:p>
          <a:p>
            <a:pPr marL="361950" indent="-361950">
              <a:lnSpc>
                <a:spcPct val="150000"/>
              </a:lnSpc>
              <a:buFont typeface="Wingdings 3" pitchFamily="18" charset="2"/>
              <a:buChar char="u"/>
            </a:pPr>
            <a:r>
              <a:rPr lang="sq-AL" sz="1600" b="1" dirty="0">
                <a:latin typeface="Verdana" panose="020B0604030504040204" pitchFamily="34" charset="0"/>
                <a:ea typeface="Verdana" panose="020B0604030504040204" pitchFamily="34" charset="0"/>
                <a:cs typeface="Verdana" panose="020B0604030504040204" pitchFamily="34" charset="0"/>
              </a:rPr>
              <a:t>Protokolli mbi Ksenofobinë dhe Racizmin përmes sistemeve kompjuterike (2003)</a:t>
            </a:r>
          </a:p>
          <a:p>
            <a:pPr marL="361950" indent="-361950">
              <a:lnSpc>
                <a:spcPct val="150000"/>
              </a:lnSpc>
              <a:buFont typeface="Wingdings 3" pitchFamily="18" charset="2"/>
              <a:buChar char="u"/>
            </a:pPr>
            <a:r>
              <a:rPr lang="sq-AL" sz="1600" b="1" dirty="0">
                <a:latin typeface="Verdana" panose="020B0604030504040204" pitchFamily="34" charset="0"/>
                <a:ea typeface="Verdana" panose="020B0604030504040204" pitchFamily="34" charset="0"/>
                <a:cs typeface="Verdana" panose="020B0604030504040204" pitchFamily="34" charset="0"/>
              </a:rPr>
              <a:t>Përcjellë nga Komiteti i Konventës së Krimit Kibernetik (T-CY) </a:t>
            </a:r>
            <a:r>
              <a:rPr lang="sq-AL" sz="1600" dirty="0">
                <a:latin typeface="Verdana" panose="020B0604030504040204" pitchFamily="34" charset="0"/>
                <a:ea typeface="Verdana" panose="020B0604030504040204" pitchFamily="34" charset="0"/>
                <a:cs typeface="Verdana" panose="020B0604030504040204" pitchFamily="34" charset="0"/>
              </a:rPr>
              <a:t>– Shënime udhëzuese, Interpretimi, Monitorimi</a:t>
            </a:r>
          </a:p>
          <a:p>
            <a:pPr marL="361950" indent="-361950">
              <a:lnSpc>
                <a:spcPct val="150000"/>
              </a:lnSpc>
              <a:buFont typeface="Wingdings 3" pitchFamily="18" charset="2"/>
              <a:buChar char="u"/>
            </a:pPr>
            <a:r>
              <a:rPr lang="sq-AL" sz="1600" b="1" dirty="0">
                <a:latin typeface="Verdana" panose="020B0604030504040204" pitchFamily="34" charset="0"/>
                <a:ea typeface="Verdana" panose="020B0604030504040204" pitchFamily="34" charset="0"/>
                <a:cs typeface="Verdana" panose="020B0604030504040204" pitchFamily="34" charset="0"/>
              </a:rPr>
              <a:t>E hapur për aderim nga çdo shtet - 65 aderime/ratifikime</a:t>
            </a:r>
          </a:p>
          <a:p>
            <a:pPr marL="361950" indent="-361950">
              <a:lnSpc>
                <a:spcPct val="150000"/>
              </a:lnSpc>
              <a:buFont typeface="Wingdings 3" pitchFamily="18" charset="2"/>
              <a:buChar char="u"/>
            </a:pPr>
            <a:r>
              <a:rPr lang="sq-AL" sz="1600" b="1" dirty="0">
                <a:latin typeface="Verdana" panose="020B0604030504040204" pitchFamily="34" charset="0"/>
                <a:ea typeface="Verdana" panose="020B0604030504040204" pitchFamily="34" charset="0"/>
                <a:cs typeface="Verdana" panose="020B0604030504040204" pitchFamily="34" charset="0"/>
              </a:rPr>
              <a:t>Protokolli i dytë shtesë në negocim</a:t>
            </a:r>
          </a:p>
          <a:p>
            <a:pPr marL="361950" indent="-361950">
              <a:lnSpc>
                <a:spcPct val="150000"/>
              </a:lnSpc>
              <a:buFont typeface="Wingdings 3" pitchFamily="18" charset="2"/>
              <a:buChar char="u"/>
            </a:pPr>
            <a:r>
              <a:rPr lang="sq-AL" sz="1600" b="1" dirty="0">
                <a:latin typeface="Verdana" panose="020B0604030504040204" pitchFamily="34" charset="0"/>
                <a:ea typeface="Verdana" panose="020B0604030504040204" pitchFamily="34" charset="0"/>
                <a:cs typeface="Verdana" panose="020B0604030504040204" pitchFamily="34" charset="0"/>
              </a:rPr>
              <a:t>Që nga sot, i vetmi Traktat ndërkombëtar për krimin kibernetik dhe provat elektronike</a:t>
            </a:r>
          </a:p>
        </p:txBody>
      </p:sp>
      <p:sp>
        <p:nvSpPr>
          <p:cNvPr id="2" name="Rectangle 1">
            <a:extLst>
              <a:ext uri="{FF2B5EF4-FFF2-40B4-BE49-F238E27FC236}">
                <a16:creationId xmlns:a16="http://schemas.microsoft.com/office/drawing/2014/main" xmlns="" id="{024E913E-613F-4F3F-99EC-CA9CF457A0C1}"/>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Tree>
    <p:extLst>
      <p:ext uri="{BB962C8B-B14F-4D97-AF65-F5344CB8AC3E}">
        <p14:creationId xmlns:p14="http://schemas.microsoft.com/office/powerpoint/2010/main" val="3797813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7" name="Rectangle 2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48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20485" name="TextBox 15"/>
          <p:cNvSpPr txBox="1">
            <a:spLocks noChangeArrowheads="1"/>
          </p:cNvSpPr>
          <p:nvPr/>
        </p:nvSpPr>
        <p:spPr bwMode="auto">
          <a:xfrm>
            <a:off x="1258888" y="179388"/>
            <a:ext cx="77771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Konventa e Budapestit: fushëveprimi</a:t>
            </a:r>
          </a:p>
        </p:txBody>
      </p:sp>
      <p:sp>
        <p:nvSpPr>
          <p:cNvPr id="21" name="Textfeld 4"/>
          <p:cNvSpPr txBox="1"/>
          <p:nvPr/>
        </p:nvSpPr>
        <p:spPr>
          <a:xfrm>
            <a:off x="6394450" y="1364580"/>
            <a:ext cx="2571750" cy="4062651"/>
          </a:xfrm>
          <a:prstGeom prst="rect">
            <a:avLst/>
          </a:prstGeom>
          <a:noFill/>
          <a:ln>
            <a:solidFill>
              <a:schemeClr val="bg1">
                <a:lumMod val="50000"/>
              </a:schemeClr>
            </a:solidFill>
          </a:ln>
        </p:spPr>
        <p:txBody>
          <a:bodyPr>
            <a:spAutoFit/>
          </a:bodyPr>
          <a:lstStyle/>
          <a:p>
            <a:pPr fontAlgn="auto">
              <a:spcBef>
                <a:spcPts val="0"/>
              </a:spcBef>
              <a:spcAft>
                <a:spcPts val="0"/>
              </a:spcAft>
              <a:defRPr/>
            </a:pPr>
            <a:r>
              <a:rPr lang="sq-AL" sz="2000" b="1">
                <a:latin typeface="Verdana"/>
                <a:cs typeface="Verdana"/>
              </a:rPr>
              <a:t>Bashkëpunimi ndërkombëtar</a:t>
            </a:r>
          </a:p>
          <a:p>
            <a:pPr marL="361950" indent="-361950" fontAlgn="auto">
              <a:spcBef>
                <a:spcPts val="0"/>
              </a:spcBef>
              <a:spcAft>
                <a:spcPts val="0"/>
              </a:spcAft>
              <a:buFont typeface="Wingdings" pitchFamily="2" charset="2"/>
              <a:buChar char="§"/>
              <a:defRPr/>
            </a:pPr>
            <a:endParaRPr lang="en-GB" dirty="0">
              <a:latin typeface="Verdana"/>
              <a:cs typeface="Verdana"/>
            </a:endParaRPr>
          </a:p>
          <a:p>
            <a:pPr marL="361950" indent="-361950" fontAlgn="auto">
              <a:spcBef>
                <a:spcPts val="0"/>
              </a:spcBef>
              <a:spcAft>
                <a:spcPts val="0"/>
              </a:spcAft>
              <a:buFont typeface="Wingdings" pitchFamily="2" charset="2"/>
              <a:buChar char="§"/>
              <a:defRPr/>
            </a:pPr>
            <a:r>
              <a:rPr lang="sq-AL" sz="1600">
                <a:latin typeface="Verdana"/>
                <a:cs typeface="Verdana"/>
              </a:rPr>
              <a:t>Ekstradimi</a:t>
            </a:r>
          </a:p>
          <a:p>
            <a:pPr marL="361950" indent="-361950" fontAlgn="auto">
              <a:spcBef>
                <a:spcPts val="0"/>
              </a:spcBef>
              <a:spcAft>
                <a:spcPts val="0"/>
              </a:spcAft>
              <a:buFont typeface="Wingdings" pitchFamily="2" charset="2"/>
              <a:buChar char="§"/>
              <a:defRPr/>
            </a:pPr>
            <a:r>
              <a:rPr lang="sq-AL" sz="1600">
                <a:latin typeface="Verdana"/>
                <a:cs typeface="Verdana"/>
              </a:rPr>
              <a:t>NJN (Ndihma Juridike e Ndërsjellë)</a:t>
            </a:r>
          </a:p>
          <a:p>
            <a:pPr marL="361950" indent="-361950" fontAlgn="auto">
              <a:spcBef>
                <a:spcPts val="0"/>
              </a:spcBef>
              <a:spcAft>
                <a:spcPts val="0"/>
              </a:spcAft>
              <a:buFont typeface="Wingdings" pitchFamily="2" charset="2"/>
              <a:buChar char="§"/>
              <a:defRPr/>
            </a:pPr>
            <a:r>
              <a:rPr lang="sq-AL" sz="1600">
                <a:latin typeface="Verdana"/>
                <a:cs typeface="Verdana"/>
              </a:rPr>
              <a:t>Informimi spontan</a:t>
            </a:r>
          </a:p>
          <a:p>
            <a:pPr marL="361950" indent="-361950" fontAlgn="auto">
              <a:spcBef>
                <a:spcPts val="0"/>
              </a:spcBef>
              <a:spcAft>
                <a:spcPts val="0"/>
              </a:spcAft>
              <a:buFont typeface="Wingdings" pitchFamily="2" charset="2"/>
              <a:buChar char="§"/>
              <a:defRPr/>
            </a:pPr>
            <a:r>
              <a:rPr lang="sq-AL" sz="1600">
                <a:latin typeface="Verdana"/>
                <a:cs typeface="Verdana"/>
              </a:rPr>
              <a:t>Ruajtja e përshpejtuar</a:t>
            </a:r>
          </a:p>
          <a:p>
            <a:pPr marL="361950" indent="-361950" fontAlgn="auto">
              <a:spcBef>
                <a:spcPts val="0"/>
              </a:spcBef>
              <a:spcAft>
                <a:spcPts val="0"/>
              </a:spcAft>
              <a:buFont typeface="Wingdings" pitchFamily="2" charset="2"/>
              <a:buChar char="§"/>
              <a:defRPr/>
            </a:pPr>
            <a:r>
              <a:rPr lang="sq-AL" sz="1600">
                <a:latin typeface="Verdana"/>
                <a:cs typeface="Verdana"/>
              </a:rPr>
              <a:t>NJN për qasje në të dhëna kompjuterike</a:t>
            </a:r>
          </a:p>
          <a:p>
            <a:pPr marL="361950" indent="-361950" fontAlgn="auto">
              <a:spcBef>
                <a:spcPts val="0"/>
              </a:spcBef>
              <a:spcAft>
                <a:spcPts val="0"/>
              </a:spcAft>
              <a:buFont typeface="Wingdings" pitchFamily="2" charset="2"/>
              <a:buChar char="§"/>
              <a:defRPr/>
            </a:pPr>
            <a:r>
              <a:rPr lang="sq-AL" sz="1600">
                <a:latin typeface="Verdana"/>
                <a:cs typeface="Verdana"/>
              </a:rPr>
              <a:t>NJN për përgjime</a:t>
            </a:r>
          </a:p>
          <a:p>
            <a:pPr marL="361950" indent="-361950" fontAlgn="auto">
              <a:spcBef>
                <a:spcPts val="0"/>
              </a:spcBef>
              <a:spcAft>
                <a:spcPts val="0"/>
              </a:spcAft>
              <a:buFont typeface="Wingdings" pitchFamily="2" charset="2"/>
              <a:buChar char="§"/>
              <a:defRPr/>
            </a:pPr>
            <a:r>
              <a:rPr lang="sq-AL" sz="1600">
                <a:latin typeface="Verdana"/>
                <a:cs typeface="Verdana"/>
              </a:rPr>
              <a:t>Pikat e kontaktit 24/7</a:t>
            </a:r>
          </a:p>
        </p:txBody>
      </p:sp>
      <p:sp>
        <p:nvSpPr>
          <p:cNvPr id="20489" name="Textfeld 16"/>
          <p:cNvSpPr txBox="1">
            <a:spLocks noChangeArrowheads="1"/>
          </p:cNvSpPr>
          <p:nvPr/>
        </p:nvSpPr>
        <p:spPr bwMode="auto">
          <a:xfrm>
            <a:off x="2894013" y="1340768"/>
            <a:ext cx="6429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sq-AL" sz="4400" b="1">
                <a:latin typeface="Verdana" charset="0"/>
                <a:cs typeface="Verdana" charset="0"/>
              </a:rPr>
              <a:t>+</a:t>
            </a:r>
          </a:p>
        </p:txBody>
      </p:sp>
      <p:sp>
        <p:nvSpPr>
          <p:cNvPr id="20490" name="Textfeld 17"/>
          <p:cNvSpPr txBox="1">
            <a:spLocks noChangeArrowheads="1"/>
          </p:cNvSpPr>
          <p:nvPr/>
        </p:nvSpPr>
        <p:spPr bwMode="auto">
          <a:xfrm>
            <a:off x="5822950" y="1340768"/>
            <a:ext cx="6429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sq-AL" sz="4400" b="1">
                <a:latin typeface="Verdana" charset="0"/>
                <a:cs typeface="Verdana" charset="0"/>
              </a:rPr>
              <a:t>+</a:t>
            </a:r>
          </a:p>
        </p:txBody>
      </p:sp>
      <p:sp>
        <p:nvSpPr>
          <p:cNvPr id="24" name="Textfeld 18"/>
          <p:cNvSpPr txBox="1"/>
          <p:nvPr/>
        </p:nvSpPr>
        <p:spPr>
          <a:xfrm>
            <a:off x="1600150" y="4869160"/>
            <a:ext cx="1963738" cy="339725"/>
          </a:xfrm>
          <a:prstGeom prst="rect">
            <a:avLst/>
          </a:prstGeom>
          <a:noFill/>
        </p:spPr>
        <p:txBody>
          <a:bodyPr>
            <a:spAutoFit/>
          </a:bodyPr>
          <a:lstStyle/>
          <a:p>
            <a:pPr fontAlgn="auto">
              <a:spcBef>
                <a:spcPts val="0"/>
              </a:spcBef>
              <a:spcAft>
                <a:spcPts val="0"/>
              </a:spcAft>
              <a:defRPr/>
            </a:pPr>
            <a:r>
              <a:rPr lang="sq-AL" sz="1600" b="1">
                <a:solidFill>
                  <a:schemeClr val="tx1">
                    <a:lumMod val="65000"/>
                    <a:lumOff val="35000"/>
                  </a:schemeClr>
                </a:solidFill>
                <a:latin typeface="Verdana"/>
                <a:cs typeface="Verdana"/>
              </a:rPr>
              <a:t>Harmonizimi </a:t>
            </a:r>
          </a:p>
        </p:txBody>
      </p:sp>
      <p:cxnSp>
        <p:nvCxnSpPr>
          <p:cNvPr id="25" name="Form 20"/>
          <p:cNvCxnSpPr/>
          <p:nvPr/>
        </p:nvCxnSpPr>
        <p:spPr>
          <a:xfrm rot="16200000" flipH="1">
            <a:off x="3451761" y="2341747"/>
            <a:ext cx="1063347" cy="4822030"/>
          </a:xfrm>
          <a:prstGeom prst="bentConnector2">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Gerade Verbindung 27"/>
          <p:cNvCxnSpPr/>
          <p:nvPr/>
        </p:nvCxnSpPr>
        <p:spPr>
          <a:xfrm>
            <a:off x="4608513" y="3786664"/>
            <a:ext cx="0" cy="14977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ectangle 11"/>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27</a:t>
            </a:fld>
            <a:r>
              <a:rPr lang="sq-AL" sz="1200" b="1">
                <a:solidFill>
                  <a:srgbClr val="FFFFFF"/>
                </a:solidFill>
                <a:latin typeface="Verdana" charset="0"/>
                <a:cs typeface="Verdana" charset="0"/>
              </a:rPr>
              <a:t> -</a:t>
            </a:r>
          </a:p>
        </p:txBody>
      </p:sp>
      <p:sp>
        <p:nvSpPr>
          <p:cNvPr id="20" name="Textfeld 3"/>
          <p:cNvSpPr txBox="1"/>
          <p:nvPr/>
        </p:nvSpPr>
        <p:spPr>
          <a:xfrm>
            <a:off x="3465513" y="1401093"/>
            <a:ext cx="2428875" cy="3447098"/>
          </a:xfrm>
          <a:prstGeom prst="rect">
            <a:avLst/>
          </a:prstGeom>
          <a:solidFill>
            <a:srgbClr val="FFFFFF"/>
          </a:solidFill>
          <a:ln>
            <a:solidFill>
              <a:schemeClr val="bg1">
                <a:lumMod val="50000"/>
              </a:schemeClr>
            </a:solidFill>
          </a:ln>
        </p:spPr>
        <p:txBody>
          <a:bodyPr>
            <a:spAutoFit/>
          </a:bodyPr>
          <a:lstStyle/>
          <a:p>
            <a:pPr fontAlgn="auto">
              <a:spcBef>
                <a:spcPts val="0"/>
              </a:spcBef>
              <a:spcAft>
                <a:spcPts val="0"/>
              </a:spcAft>
              <a:defRPr/>
            </a:pPr>
            <a:r>
              <a:rPr lang="sq-AL" sz="2000" b="1">
                <a:latin typeface="Verdana"/>
                <a:cs typeface="Verdana"/>
              </a:rPr>
              <a:t>Mjetet procedurale</a:t>
            </a:r>
          </a:p>
          <a:p>
            <a:pPr marL="361950" indent="-361950" fontAlgn="auto">
              <a:spcBef>
                <a:spcPts val="0"/>
              </a:spcBef>
              <a:spcAft>
                <a:spcPts val="0"/>
              </a:spcAft>
              <a:buFont typeface="Wingdings" pitchFamily="2" charset="2"/>
              <a:buChar char="§"/>
              <a:defRPr/>
            </a:pPr>
            <a:endParaRPr lang="en-GB" dirty="0">
              <a:latin typeface="Verdana"/>
              <a:cs typeface="Verdana"/>
            </a:endParaRPr>
          </a:p>
          <a:p>
            <a:pPr marL="361950" indent="-361950" fontAlgn="auto">
              <a:spcBef>
                <a:spcPts val="0"/>
              </a:spcBef>
              <a:spcAft>
                <a:spcPts val="0"/>
              </a:spcAft>
              <a:buFont typeface="Wingdings" pitchFamily="2" charset="2"/>
              <a:buChar char="§"/>
              <a:defRPr/>
            </a:pPr>
            <a:r>
              <a:rPr lang="sq-AL" sz="1600">
                <a:latin typeface="Verdana"/>
                <a:cs typeface="Verdana"/>
              </a:rPr>
              <a:t>Ruajtja e përshpejtuar</a:t>
            </a:r>
          </a:p>
          <a:p>
            <a:pPr marL="361950" indent="-361950" fontAlgn="auto">
              <a:spcBef>
                <a:spcPts val="0"/>
              </a:spcBef>
              <a:spcAft>
                <a:spcPts val="0"/>
              </a:spcAft>
              <a:buFont typeface="Wingdings" pitchFamily="2" charset="2"/>
              <a:buChar char="§"/>
              <a:defRPr/>
            </a:pPr>
            <a:r>
              <a:rPr lang="sq-AL" sz="1600">
                <a:latin typeface="Verdana"/>
                <a:cs typeface="Verdana"/>
              </a:rPr>
              <a:t>Bastisja dhe konfiskimi</a:t>
            </a:r>
          </a:p>
          <a:p>
            <a:pPr marL="361950" indent="-361950" fontAlgn="auto">
              <a:spcBef>
                <a:spcPts val="0"/>
              </a:spcBef>
              <a:spcAft>
                <a:spcPts val="0"/>
              </a:spcAft>
              <a:buFont typeface="Wingdings" pitchFamily="2" charset="2"/>
              <a:buChar char="§"/>
              <a:defRPr/>
            </a:pPr>
            <a:r>
              <a:rPr lang="sq-AL" sz="1600">
                <a:latin typeface="Verdana"/>
                <a:cs typeface="Verdana"/>
              </a:rPr>
              <a:t>Urdhri i paraqitjes së të dhënave</a:t>
            </a:r>
          </a:p>
          <a:p>
            <a:pPr marL="361950" indent="-361950" fontAlgn="auto">
              <a:spcBef>
                <a:spcPts val="0"/>
              </a:spcBef>
              <a:spcAft>
                <a:spcPts val="0"/>
              </a:spcAft>
              <a:buFont typeface="Wingdings" pitchFamily="2" charset="2"/>
              <a:buChar char="§"/>
              <a:defRPr/>
            </a:pPr>
            <a:r>
              <a:rPr lang="sq-AL" sz="1600">
                <a:latin typeface="Verdana"/>
                <a:cs typeface="Verdana"/>
              </a:rPr>
              <a:t>Përgjimi i të dhënave kompjuterike.</a:t>
            </a:r>
          </a:p>
          <a:p>
            <a:pPr marL="361950" indent="-361950" fontAlgn="auto">
              <a:spcBef>
                <a:spcPts val="0"/>
              </a:spcBef>
              <a:spcAft>
                <a:spcPts val="0"/>
              </a:spcAft>
              <a:buFont typeface="Wingdings" pitchFamily="2" charset="2"/>
              <a:buChar char="§"/>
              <a:defRPr/>
            </a:pPr>
            <a:endParaRPr lang="en-GB" sz="1600" dirty="0">
              <a:latin typeface="Verdana"/>
              <a:cs typeface="Verdana"/>
            </a:endParaRPr>
          </a:p>
          <a:p>
            <a:pPr marL="361950" indent="-361950" fontAlgn="auto">
              <a:spcBef>
                <a:spcPts val="0"/>
              </a:spcBef>
              <a:spcAft>
                <a:spcPts val="0"/>
              </a:spcAft>
              <a:buFont typeface="Wingdings" pitchFamily="2" charset="2"/>
              <a:buChar char="§"/>
              <a:defRPr/>
            </a:pPr>
            <a:r>
              <a:rPr lang="sq-AL" sz="1600" b="1">
                <a:latin typeface="Verdana"/>
                <a:cs typeface="Verdana"/>
              </a:rPr>
              <a:t>Kushtet, mbrojtjet</a:t>
            </a:r>
          </a:p>
        </p:txBody>
      </p:sp>
      <p:sp>
        <p:nvSpPr>
          <p:cNvPr id="19" name="Textfeld 12"/>
          <p:cNvSpPr txBox="1"/>
          <p:nvPr/>
        </p:nvSpPr>
        <p:spPr>
          <a:xfrm>
            <a:off x="179388" y="1412205"/>
            <a:ext cx="2786062" cy="2985433"/>
          </a:xfrm>
          <a:prstGeom prst="rect">
            <a:avLst/>
          </a:prstGeom>
          <a:solidFill>
            <a:schemeClr val="bg1"/>
          </a:solidFill>
          <a:ln>
            <a:solidFill>
              <a:schemeClr val="bg1">
                <a:lumMod val="50000"/>
              </a:schemeClr>
            </a:solidFill>
          </a:ln>
        </p:spPr>
        <p:txBody>
          <a:bodyPr>
            <a:spAutoFit/>
          </a:bodyPr>
          <a:lstStyle/>
          <a:p>
            <a:pPr fontAlgn="auto">
              <a:spcBef>
                <a:spcPts val="0"/>
              </a:spcBef>
              <a:spcAft>
                <a:spcPts val="0"/>
              </a:spcAft>
              <a:defRPr/>
            </a:pPr>
            <a:r>
              <a:rPr lang="sq-AL" sz="2000" b="1" dirty="0">
                <a:latin typeface="Verdana"/>
                <a:cs typeface="Verdana"/>
              </a:rPr>
              <a:t>Sjellje kriminalizuese</a:t>
            </a:r>
          </a:p>
          <a:p>
            <a:pPr fontAlgn="auto">
              <a:spcBef>
                <a:spcPts val="0"/>
              </a:spcBef>
              <a:spcAft>
                <a:spcPts val="0"/>
              </a:spcAft>
              <a:defRPr/>
            </a:pPr>
            <a:endParaRPr lang="en-GB" sz="2000" b="1" dirty="0">
              <a:latin typeface="Verdana"/>
              <a:cs typeface="Verdana"/>
            </a:endParaRPr>
          </a:p>
          <a:p>
            <a:pPr marL="342900" indent="-342900" fontAlgn="auto">
              <a:spcBef>
                <a:spcPts val="0"/>
              </a:spcBef>
              <a:spcAft>
                <a:spcPts val="0"/>
              </a:spcAft>
              <a:buFont typeface="Wingdings" pitchFamily="2" charset="2"/>
              <a:buChar char="§"/>
              <a:defRPr/>
            </a:pPr>
            <a:r>
              <a:rPr lang="sq-AL" sz="1600" dirty="0">
                <a:latin typeface="Verdana"/>
                <a:cs typeface="Verdana"/>
              </a:rPr>
              <a:t>Qasja e paligjshme</a:t>
            </a:r>
          </a:p>
          <a:p>
            <a:pPr marL="342900" indent="-342900" fontAlgn="auto">
              <a:spcBef>
                <a:spcPts val="0"/>
              </a:spcBef>
              <a:spcAft>
                <a:spcPts val="0"/>
              </a:spcAft>
              <a:buFont typeface="Wingdings" pitchFamily="2" charset="2"/>
              <a:buChar char="§"/>
              <a:defRPr/>
            </a:pPr>
            <a:r>
              <a:rPr lang="sq-AL" sz="1600" dirty="0">
                <a:latin typeface="Verdana"/>
                <a:cs typeface="Verdana"/>
              </a:rPr>
              <a:t>Përgjimi i paligjshëm</a:t>
            </a:r>
          </a:p>
          <a:p>
            <a:pPr marL="342900" indent="-342900" fontAlgn="auto">
              <a:spcBef>
                <a:spcPts val="0"/>
              </a:spcBef>
              <a:spcAft>
                <a:spcPts val="0"/>
              </a:spcAft>
              <a:buFont typeface="Wingdings" pitchFamily="2" charset="2"/>
              <a:buChar char="§"/>
              <a:defRPr/>
            </a:pPr>
            <a:r>
              <a:rPr lang="sq-AL" sz="1600" dirty="0">
                <a:latin typeface="Verdana"/>
                <a:cs typeface="Verdana"/>
              </a:rPr>
              <a:t>Ndërhyrja në të dhëna</a:t>
            </a:r>
          </a:p>
          <a:p>
            <a:pPr marL="342900" indent="-342900" fontAlgn="auto">
              <a:spcBef>
                <a:spcPts val="0"/>
              </a:spcBef>
              <a:spcAft>
                <a:spcPts val="0"/>
              </a:spcAft>
              <a:buFont typeface="Wingdings" pitchFamily="2" charset="2"/>
              <a:buChar char="§"/>
              <a:defRPr/>
            </a:pPr>
            <a:r>
              <a:rPr lang="sq-AL" sz="1600" dirty="0">
                <a:latin typeface="Verdana"/>
                <a:cs typeface="Verdana"/>
              </a:rPr>
              <a:t>Ndërhyrja në sistem</a:t>
            </a:r>
          </a:p>
          <a:p>
            <a:pPr marL="342900" indent="-342900" fontAlgn="auto">
              <a:spcBef>
                <a:spcPts val="0"/>
              </a:spcBef>
              <a:spcAft>
                <a:spcPts val="0"/>
              </a:spcAft>
              <a:buFont typeface="Wingdings" pitchFamily="2" charset="2"/>
              <a:buChar char="§"/>
              <a:defRPr/>
            </a:pPr>
            <a:r>
              <a:rPr lang="sq-AL" sz="1600" dirty="0">
                <a:latin typeface="Verdana"/>
                <a:cs typeface="Verdana"/>
              </a:rPr>
              <a:t>Keqpërdorimi i pajisjeve</a:t>
            </a:r>
          </a:p>
          <a:p>
            <a:pPr marL="342900" indent="-342900" fontAlgn="auto">
              <a:spcBef>
                <a:spcPts val="0"/>
              </a:spcBef>
              <a:spcAft>
                <a:spcPts val="0"/>
              </a:spcAft>
              <a:buFont typeface="Wingdings" pitchFamily="2" charset="2"/>
              <a:buChar char="§"/>
              <a:defRPr/>
            </a:pPr>
            <a:r>
              <a:rPr lang="sq-AL" sz="1600" dirty="0">
                <a:latin typeface="Verdana"/>
                <a:cs typeface="Verdana"/>
              </a:rPr>
              <a:t>Mashtrimi dhe falsifikimi</a:t>
            </a:r>
          </a:p>
          <a:p>
            <a:pPr marL="342900" indent="-342900" fontAlgn="auto">
              <a:spcBef>
                <a:spcPts val="0"/>
              </a:spcBef>
              <a:spcAft>
                <a:spcPts val="0"/>
              </a:spcAft>
              <a:buFont typeface="Wingdings" pitchFamily="2" charset="2"/>
              <a:buChar char="§"/>
              <a:defRPr/>
            </a:pPr>
            <a:r>
              <a:rPr lang="sq-AL" sz="1600" dirty="0">
                <a:latin typeface="Verdana"/>
                <a:cs typeface="Verdana"/>
              </a:rPr>
              <a:t>Pornografia me fëmijë</a:t>
            </a:r>
          </a:p>
          <a:p>
            <a:pPr marL="342900" indent="-342900" fontAlgn="auto">
              <a:spcBef>
                <a:spcPts val="0"/>
              </a:spcBef>
              <a:spcAft>
                <a:spcPts val="0"/>
              </a:spcAft>
              <a:buFont typeface="Wingdings" pitchFamily="2" charset="2"/>
              <a:buChar char="§"/>
              <a:defRPr/>
            </a:pPr>
            <a:r>
              <a:rPr lang="sq-AL" sz="1600" dirty="0">
                <a:latin typeface="Verdana"/>
                <a:cs typeface="Verdana"/>
              </a:rPr>
              <a:t>Veprat IPR (kundër pronës intelektuale)</a:t>
            </a:r>
          </a:p>
        </p:txBody>
      </p:sp>
      <p:sp>
        <p:nvSpPr>
          <p:cNvPr id="18" name="TextBox 17"/>
          <p:cNvSpPr txBox="1"/>
          <p:nvPr/>
        </p:nvSpPr>
        <p:spPr>
          <a:xfrm>
            <a:off x="3465513" y="5622339"/>
            <a:ext cx="5500688" cy="830997"/>
          </a:xfrm>
          <a:prstGeom prst="rect">
            <a:avLst/>
          </a:prstGeom>
          <a:noFill/>
        </p:spPr>
        <p:txBody>
          <a:bodyPr wrap="square" rtlCol="0">
            <a:spAutoFit/>
          </a:bodyPr>
          <a:lstStyle/>
          <a:p>
            <a:r>
              <a:rPr lang="sq-AL" sz="1600" b="1" i="1">
                <a:solidFill>
                  <a:schemeClr val="tx2"/>
                </a:solidFill>
                <a:latin typeface="Verdana" panose="020B0604030504040204" pitchFamily="34" charset="0"/>
                <a:ea typeface="Verdana" panose="020B0604030504040204" pitchFamily="34" charset="0"/>
                <a:cs typeface="Verdana" panose="020B0604030504040204" pitchFamily="34" charset="0"/>
              </a:rPr>
              <a:t>Kompetencat procedurale dhe bashkëpunimi ndërkombëtar për ÇDO VEPËR PENALE që përfshin prova në një sistem kompjuterik!</a:t>
            </a:r>
          </a:p>
        </p:txBody>
      </p:sp>
    </p:spTree>
    <p:extLst>
      <p:ext uri="{BB962C8B-B14F-4D97-AF65-F5344CB8AC3E}">
        <p14:creationId xmlns:p14="http://schemas.microsoft.com/office/powerpoint/2010/main" val="1616150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5" name="TextBox 143"/>
          <p:cNvSpPr txBox="1">
            <a:spLocks noChangeArrowheads="1"/>
          </p:cNvSpPr>
          <p:nvPr/>
        </p:nvSpPr>
        <p:spPr bwMode="auto">
          <a:xfrm>
            <a:off x="323850" y="3625850"/>
            <a:ext cx="21955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sq-AL" b="1">
                <a:latin typeface="Verdana" charset="0"/>
                <a:cs typeface="Verdana" charset="0"/>
              </a:rPr>
              <a:t>130+</a:t>
            </a:r>
          </a:p>
        </p:txBody>
      </p:sp>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Shtrirja e Konventës së Budapestit</a:t>
            </a: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53255" name="Group 13"/>
          <p:cNvGrpSpPr>
            <a:grpSpLocks/>
          </p:cNvGrpSpPr>
          <p:nvPr/>
        </p:nvGrpSpPr>
        <p:grpSpPr bwMode="auto">
          <a:xfrm>
            <a:off x="395288" y="1184275"/>
            <a:ext cx="8424862" cy="3757613"/>
            <a:chOff x="-30650" y="0"/>
            <a:chExt cx="9372924" cy="4653136"/>
          </a:xfrm>
        </p:grpSpPr>
        <p:pic>
          <p:nvPicPr>
            <p:cNvPr id="53275" name="Picture 14" descr="C:\Users\alexander\Documents\as maps\large-size-blank-world-map.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650" y="0"/>
              <a:ext cx="9372924" cy="4653136"/>
            </a:xfrm>
            <a:prstGeom prst="rect">
              <a:avLst/>
            </a:prstGeom>
            <a:solidFill>
              <a:srgbClr val="FFFFFF"/>
            </a:solidFill>
            <a:ln w="3175">
              <a:solidFill>
                <a:schemeClr val="tx1"/>
              </a:solidFill>
              <a:miter lim="800000"/>
              <a:headEnd/>
              <a:tailEnd/>
            </a:ln>
          </p:spPr>
        </p:pic>
        <p:sp>
          <p:nvSpPr>
            <p:cNvPr id="16" name="Oval 15"/>
            <p:cNvSpPr/>
            <p:nvPr/>
          </p:nvSpPr>
          <p:spPr>
            <a:xfrm>
              <a:off x="3741833" y="1262067"/>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7" name="Oval 16"/>
            <p:cNvSpPr/>
            <p:nvPr/>
          </p:nvSpPr>
          <p:spPr>
            <a:xfrm>
              <a:off x="3563452" y="1299419"/>
              <a:ext cx="72412"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8" name="Oval 17"/>
            <p:cNvSpPr/>
            <p:nvPr/>
          </p:nvSpPr>
          <p:spPr>
            <a:xfrm>
              <a:off x="3860164" y="1053688"/>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9" name="Oval 18"/>
            <p:cNvSpPr/>
            <p:nvPr/>
          </p:nvSpPr>
          <p:spPr>
            <a:xfrm>
              <a:off x="4087997" y="1171639"/>
              <a:ext cx="72411"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0" name="Oval 19"/>
            <p:cNvSpPr/>
            <p:nvPr/>
          </p:nvSpPr>
          <p:spPr>
            <a:xfrm>
              <a:off x="3743599" y="837446"/>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1" name="Oval 20"/>
            <p:cNvSpPr/>
            <p:nvPr/>
          </p:nvSpPr>
          <p:spPr>
            <a:xfrm>
              <a:off x="3420395" y="548469"/>
              <a:ext cx="70646"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2" name="Oval 21"/>
            <p:cNvSpPr/>
            <p:nvPr/>
          </p:nvSpPr>
          <p:spPr>
            <a:xfrm>
              <a:off x="3923745" y="908217"/>
              <a:ext cx="72412"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3" name="Oval 22"/>
            <p:cNvSpPr/>
            <p:nvPr/>
          </p:nvSpPr>
          <p:spPr>
            <a:xfrm>
              <a:off x="3895487" y="945568"/>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4" name="Oval 23"/>
            <p:cNvSpPr/>
            <p:nvPr/>
          </p:nvSpPr>
          <p:spPr>
            <a:xfrm>
              <a:off x="4042077" y="908217"/>
              <a:ext cx="72411"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5" name="Oval 24"/>
            <p:cNvSpPr/>
            <p:nvPr/>
          </p:nvSpPr>
          <p:spPr>
            <a:xfrm>
              <a:off x="3996158" y="1057620"/>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6" name="Oval 25"/>
            <p:cNvSpPr/>
            <p:nvPr/>
          </p:nvSpPr>
          <p:spPr>
            <a:xfrm>
              <a:off x="4619606" y="1016338"/>
              <a:ext cx="72412"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7" name="Oval 26"/>
            <p:cNvSpPr/>
            <p:nvPr/>
          </p:nvSpPr>
          <p:spPr>
            <a:xfrm>
              <a:off x="5004625" y="1267965"/>
              <a:ext cx="70646"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8" name="Oval 27"/>
            <p:cNvSpPr/>
            <p:nvPr/>
          </p:nvSpPr>
          <p:spPr>
            <a:xfrm>
              <a:off x="4859801" y="1197195"/>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9" name="Oval 28"/>
            <p:cNvSpPr/>
            <p:nvPr/>
          </p:nvSpPr>
          <p:spPr>
            <a:xfrm>
              <a:off x="4932214" y="1244375"/>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0" name="Oval 29"/>
            <p:cNvSpPr/>
            <p:nvPr/>
          </p:nvSpPr>
          <p:spPr>
            <a:xfrm>
              <a:off x="4428862" y="1100869"/>
              <a:ext cx="70646"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1" name="Oval 30"/>
            <p:cNvSpPr/>
            <p:nvPr/>
          </p:nvSpPr>
          <p:spPr>
            <a:xfrm>
              <a:off x="4497742" y="1059587"/>
              <a:ext cx="70646"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2" name="Oval 31"/>
            <p:cNvSpPr/>
            <p:nvPr/>
          </p:nvSpPr>
          <p:spPr>
            <a:xfrm>
              <a:off x="4421798" y="1195229"/>
              <a:ext cx="72412"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3" name="Oval 32"/>
            <p:cNvSpPr/>
            <p:nvPr/>
          </p:nvSpPr>
          <p:spPr>
            <a:xfrm>
              <a:off x="4349386" y="1224717"/>
              <a:ext cx="72411"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4" name="Oval 33"/>
            <p:cNvSpPr/>
            <p:nvPr/>
          </p:nvSpPr>
          <p:spPr>
            <a:xfrm>
              <a:off x="4211627" y="1136254"/>
              <a:ext cx="72411"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5" name="Oval 34"/>
            <p:cNvSpPr/>
            <p:nvPr/>
          </p:nvSpPr>
          <p:spPr>
            <a:xfrm>
              <a:off x="4148046" y="1093005"/>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6" name="Oval 35"/>
            <p:cNvSpPr/>
            <p:nvPr/>
          </p:nvSpPr>
          <p:spPr>
            <a:xfrm>
              <a:off x="4314063" y="1144117"/>
              <a:ext cx="72411"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7" name="Oval 36"/>
            <p:cNvSpPr/>
            <p:nvPr/>
          </p:nvSpPr>
          <p:spPr>
            <a:xfrm>
              <a:off x="4125086" y="1051723"/>
              <a:ext cx="72412"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8" name="Oval 37"/>
            <p:cNvSpPr/>
            <p:nvPr/>
          </p:nvSpPr>
          <p:spPr>
            <a:xfrm>
              <a:off x="4276974" y="992748"/>
              <a:ext cx="72412"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39" name="Oval 38"/>
            <p:cNvSpPr/>
            <p:nvPr/>
          </p:nvSpPr>
          <p:spPr>
            <a:xfrm>
              <a:off x="4276974" y="1053688"/>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0" name="Oval 39"/>
            <p:cNvSpPr/>
            <p:nvPr/>
          </p:nvSpPr>
          <p:spPr>
            <a:xfrm>
              <a:off x="4268144" y="1189332"/>
              <a:ext cx="72411"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1" name="Oval 40"/>
            <p:cNvSpPr/>
            <p:nvPr/>
          </p:nvSpPr>
          <p:spPr>
            <a:xfrm>
              <a:off x="4308764" y="1244375"/>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2" name="Oval 41"/>
            <p:cNvSpPr/>
            <p:nvPr/>
          </p:nvSpPr>
          <p:spPr>
            <a:xfrm>
              <a:off x="4020884" y="621204"/>
              <a:ext cx="70646"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3" name="Oval 42"/>
            <p:cNvSpPr/>
            <p:nvPr/>
          </p:nvSpPr>
          <p:spPr>
            <a:xfrm>
              <a:off x="4386475" y="613341"/>
              <a:ext cx="70646"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4" name="Oval 43"/>
            <p:cNvSpPr/>
            <p:nvPr/>
          </p:nvSpPr>
          <p:spPr>
            <a:xfrm>
              <a:off x="4391774" y="699838"/>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5" name="Oval 44"/>
            <p:cNvSpPr/>
            <p:nvPr/>
          </p:nvSpPr>
          <p:spPr>
            <a:xfrm>
              <a:off x="4388242" y="760779"/>
              <a:ext cx="70646" cy="72735"/>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6" name="Oval 45"/>
            <p:cNvSpPr/>
            <p:nvPr/>
          </p:nvSpPr>
          <p:spPr>
            <a:xfrm>
              <a:off x="4342322" y="780438"/>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7" name="Oval 46"/>
            <p:cNvSpPr/>
            <p:nvPr/>
          </p:nvSpPr>
          <p:spPr>
            <a:xfrm>
              <a:off x="4020884" y="770608"/>
              <a:ext cx="70646"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8" name="Oval 47"/>
            <p:cNvSpPr/>
            <p:nvPr/>
          </p:nvSpPr>
          <p:spPr>
            <a:xfrm>
              <a:off x="4254015" y="872831"/>
              <a:ext cx="70646"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49" name="Oval 48"/>
            <p:cNvSpPr/>
            <p:nvPr/>
          </p:nvSpPr>
          <p:spPr>
            <a:xfrm>
              <a:off x="4163941" y="957363"/>
              <a:ext cx="72412"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0" name="Oval 49"/>
            <p:cNvSpPr/>
            <p:nvPr/>
          </p:nvSpPr>
          <p:spPr>
            <a:xfrm>
              <a:off x="4148046" y="648726"/>
              <a:ext cx="72411" cy="72737"/>
            </a:xfrm>
            <a:prstGeom prst="ellipse">
              <a:avLst/>
            </a:prstGeom>
            <a:solidFill>
              <a:srgbClr val="6699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1" name="Oval 50"/>
            <p:cNvSpPr/>
            <p:nvPr/>
          </p:nvSpPr>
          <p:spPr>
            <a:xfrm>
              <a:off x="3600541" y="870866"/>
              <a:ext cx="70646" cy="72735"/>
            </a:xfrm>
            <a:prstGeom prst="ellipse">
              <a:avLst/>
            </a:prstGeom>
            <a:solidFill>
              <a:srgbClr val="6699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2" name="Oval 51"/>
            <p:cNvSpPr/>
            <p:nvPr/>
          </p:nvSpPr>
          <p:spPr>
            <a:xfrm>
              <a:off x="4658461" y="1317111"/>
              <a:ext cx="70646" cy="70770"/>
            </a:xfrm>
            <a:prstGeom prst="ellipse">
              <a:avLst/>
            </a:prstGeom>
            <a:solidFill>
              <a:srgbClr val="0000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3" name="Oval 52"/>
            <p:cNvSpPr/>
            <p:nvPr/>
          </p:nvSpPr>
          <p:spPr>
            <a:xfrm>
              <a:off x="1115577" y="1317111"/>
              <a:ext cx="72412" cy="70770"/>
            </a:xfrm>
            <a:prstGeom prst="ellipse">
              <a:avLst/>
            </a:prstGeom>
            <a:solidFill>
              <a:srgbClr val="000099"/>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4" name="Oval 53"/>
            <p:cNvSpPr/>
            <p:nvPr/>
          </p:nvSpPr>
          <p:spPr>
            <a:xfrm>
              <a:off x="1763752" y="1989427"/>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5" name="Oval 54"/>
            <p:cNvSpPr/>
            <p:nvPr/>
          </p:nvSpPr>
          <p:spPr>
            <a:xfrm>
              <a:off x="7452500" y="1413437"/>
              <a:ext cx="72412"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6" name="Oval 55"/>
            <p:cNvSpPr/>
            <p:nvPr/>
          </p:nvSpPr>
          <p:spPr>
            <a:xfrm>
              <a:off x="7480759" y="3357649"/>
              <a:ext cx="70646"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7" name="Oval 56"/>
            <p:cNvSpPr/>
            <p:nvPr/>
          </p:nvSpPr>
          <p:spPr>
            <a:xfrm>
              <a:off x="4428862" y="3501156"/>
              <a:ext cx="70646" cy="72735"/>
            </a:xfrm>
            <a:prstGeom prst="ellipse">
              <a:avLst/>
            </a:prstGeom>
            <a:solidFill>
              <a:srgbClr val="6699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8" name="Oval 57"/>
            <p:cNvSpPr/>
            <p:nvPr/>
          </p:nvSpPr>
          <p:spPr>
            <a:xfrm>
              <a:off x="1260400" y="796164"/>
              <a:ext cx="70646" cy="72735"/>
            </a:xfrm>
            <a:prstGeom prst="ellipse">
              <a:avLst/>
            </a:prstGeom>
            <a:solidFill>
              <a:srgbClr val="000099"/>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9" name="Oval 58"/>
            <p:cNvSpPr/>
            <p:nvPr/>
          </p:nvSpPr>
          <p:spPr>
            <a:xfrm>
              <a:off x="3932576" y="980953"/>
              <a:ext cx="72411" cy="72735"/>
            </a:xfrm>
            <a:prstGeom prst="ellipse">
              <a:avLst/>
            </a:prstGeom>
            <a:solidFill>
              <a:srgbClr val="0000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0" name="Oval 59"/>
            <p:cNvSpPr/>
            <p:nvPr/>
          </p:nvSpPr>
          <p:spPr>
            <a:xfrm>
              <a:off x="4359983" y="1317111"/>
              <a:ext cx="72411"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1" name="Oval 60"/>
            <p:cNvSpPr/>
            <p:nvPr/>
          </p:nvSpPr>
          <p:spPr>
            <a:xfrm>
              <a:off x="970753" y="1952076"/>
              <a:ext cx="72412" cy="72735"/>
            </a:xfrm>
            <a:prstGeom prst="ellipse">
              <a:avLst/>
            </a:prstGeom>
            <a:solidFill>
              <a:srgbClr val="00B0F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2" name="Oval 61"/>
            <p:cNvSpPr/>
            <p:nvPr/>
          </p:nvSpPr>
          <p:spPr>
            <a:xfrm>
              <a:off x="1475870" y="2290200"/>
              <a:ext cx="72412"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3" name="Oval 62"/>
            <p:cNvSpPr/>
            <p:nvPr/>
          </p:nvSpPr>
          <p:spPr>
            <a:xfrm>
              <a:off x="1339878" y="2254815"/>
              <a:ext cx="72411"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4" name="Oval 63"/>
            <p:cNvSpPr/>
            <p:nvPr/>
          </p:nvSpPr>
          <p:spPr>
            <a:xfrm>
              <a:off x="2051633" y="3788168"/>
              <a:ext cx="72412"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5" name="Oval 64"/>
            <p:cNvSpPr/>
            <p:nvPr/>
          </p:nvSpPr>
          <p:spPr>
            <a:xfrm>
              <a:off x="1836163" y="3829450"/>
              <a:ext cx="72412" cy="72737"/>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6" name="Oval 65"/>
            <p:cNvSpPr/>
            <p:nvPr/>
          </p:nvSpPr>
          <p:spPr>
            <a:xfrm>
              <a:off x="3563452" y="1556943"/>
              <a:ext cx="72412" cy="72737"/>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7" name="Oval 66"/>
            <p:cNvSpPr/>
            <p:nvPr/>
          </p:nvSpPr>
          <p:spPr>
            <a:xfrm>
              <a:off x="3275571" y="2132933"/>
              <a:ext cx="72411"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8" name="Oval 67"/>
            <p:cNvSpPr/>
            <p:nvPr/>
          </p:nvSpPr>
          <p:spPr>
            <a:xfrm>
              <a:off x="7164619" y="2097548"/>
              <a:ext cx="72411"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69" name="Oval 68"/>
            <p:cNvSpPr/>
            <p:nvPr/>
          </p:nvSpPr>
          <p:spPr>
            <a:xfrm>
              <a:off x="1982754" y="2058232"/>
              <a:ext cx="72411" cy="72735"/>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0" name="Oval 69"/>
            <p:cNvSpPr/>
            <p:nvPr/>
          </p:nvSpPr>
          <p:spPr>
            <a:xfrm>
              <a:off x="1912108" y="1987461"/>
              <a:ext cx="70646" cy="72735"/>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1" name="Oval 70"/>
            <p:cNvSpPr/>
            <p:nvPr/>
          </p:nvSpPr>
          <p:spPr>
            <a:xfrm>
              <a:off x="1979222" y="2014983"/>
              <a:ext cx="72411" cy="72735"/>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2" name="Oval 71"/>
            <p:cNvSpPr/>
            <p:nvPr/>
          </p:nvSpPr>
          <p:spPr>
            <a:xfrm>
              <a:off x="5940681" y="1843955"/>
              <a:ext cx="70646" cy="72737"/>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3" name="Oval 72"/>
            <p:cNvSpPr/>
            <p:nvPr/>
          </p:nvSpPr>
          <p:spPr>
            <a:xfrm>
              <a:off x="1982754" y="2138830"/>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4" name="Oval 73"/>
            <p:cNvSpPr/>
            <p:nvPr/>
          </p:nvSpPr>
          <p:spPr>
            <a:xfrm>
              <a:off x="1551815" y="2022847"/>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5" name="Oval 74"/>
            <p:cNvSpPr/>
            <p:nvPr/>
          </p:nvSpPr>
          <p:spPr>
            <a:xfrm>
              <a:off x="5652800" y="1627713"/>
              <a:ext cx="70646"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6" name="Oval 75"/>
            <p:cNvSpPr/>
            <p:nvPr/>
          </p:nvSpPr>
          <p:spPr>
            <a:xfrm>
              <a:off x="7019796" y="2419946"/>
              <a:ext cx="72411" cy="72735"/>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7" name="Oval 76"/>
            <p:cNvSpPr/>
            <p:nvPr/>
          </p:nvSpPr>
          <p:spPr>
            <a:xfrm>
              <a:off x="2124045" y="3345854"/>
              <a:ext cx="72411"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8" name="Oval 77"/>
            <p:cNvSpPr/>
            <p:nvPr/>
          </p:nvSpPr>
          <p:spPr>
            <a:xfrm>
              <a:off x="6731914" y="2708923"/>
              <a:ext cx="72412" cy="72737"/>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79" name="Oval 78"/>
            <p:cNvSpPr/>
            <p:nvPr/>
          </p:nvSpPr>
          <p:spPr>
            <a:xfrm>
              <a:off x="4425330" y="3282947"/>
              <a:ext cx="72412"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0" name="Oval 79"/>
            <p:cNvSpPr/>
            <p:nvPr/>
          </p:nvSpPr>
          <p:spPr>
            <a:xfrm>
              <a:off x="6083739" y="2341312"/>
              <a:ext cx="72411" cy="72735"/>
            </a:xfrm>
            <a:prstGeom prst="ellipse">
              <a:avLst/>
            </a:prstGeom>
            <a:solidFill>
              <a:srgbClr val="000099"/>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1" name="Oval 80"/>
            <p:cNvSpPr/>
            <p:nvPr/>
          </p:nvSpPr>
          <p:spPr>
            <a:xfrm>
              <a:off x="6588857" y="2130967"/>
              <a:ext cx="70646"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2" name="Oval 81"/>
            <p:cNvSpPr/>
            <p:nvPr/>
          </p:nvSpPr>
          <p:spPr>
            <a:xfrm>
              <a:off x="6696591" y="2482852"/>
              <a:ext cx="72412" cy="72735"/>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3" name="Oval 82"/>
            <p:cNvSpPr/>
            <p:nvPr/>
          </p:nvSpPr>
          <p:spPr>
            <a:xfrm>
              <a:off x="6659502" y="2394389"/>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4" name="Oval 83"/>
            <p:cNvSpPr/>
            <p:nvPr/>
          </p:nvSpPr>
          <p:spPr>
            <a:xfrm>
              <a:off x="3729469" y="2321654"/>
              <a:ext cx="70646"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5" name="Oval 84"/>
            <p:cNvSpPr/>
            <p:nvPr/>
          </p:nvSpPr>
          <p:spPr>
            <a:xfrm>
              <a:off x="8316145" y="3919878"/>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6" name="Oval 85"/>
            <p:cNvSpPr/>
            <p:nvPr/>
          </p:nvSpPr>
          <p:spPr>
            <a:xfrm>
              <a:off x="4084465" y="2447467"/>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7" name="Oval 86"/>
            <p:cNvSpPr/>
            <p:nvPr/>
          </p:nvSpPr>
          <p:spPr>
            <a:xfrm>
              <a:off x="3948471" y="2087719"/>
              <a:ext cx="72412" cy="72737"/>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8" name="Oval 87"/>
            <p:cNvSpPr/>
            <p:nvPr/>
          </p:nvSpPr>
          <p:spPr>
            <a:xfrm>
              <a:off x="3842503" y="1594294"/>
              <a:ext cx="70646"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89" name="Oval 88"/>
            <p:cNvSpPr/>
            <p:nvPr/>
          </p:nvSpPr>
          <p:spPr>
            <a:xfrm>
              <a:off x="6625945" y="1963871"/>
              <a:ext cx="70646"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0" name="Oval 89"/>
            <p:cNvSpPr/>
            <p:nvPr/>
          </p:nvSpPr>
          <p:spPr>
            <a:xfrm>
              <a:off x="1703703" y="1963871"/>
              <a:ext cx="72411"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1" name="Oval 90"/>
            <p:cNvSpPr/>
            <p:nvPr/>
          </p:nvSpPr>
          <p:spPr>
            <a:xfrm>
              <a:off x="8173087" y="2744308"/>
              <a:ext cx="70646"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2" name="Oval 91"/>
            <p:cNvSpPr/>
            <p:nvPr/>
          </p:nvSpPr>
          <p:spPr>
            <a:xfrm>
              <a:off x="4580751" y="1698483"/>
              <a:ext cx="70646"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3" name="Oval 92"/>
            <p:cNvSpPr/>
            <p:nvPr/>
          </p:nvSpPr>
          <p:spPr>
            <a:xfrm>
              <a:off x="1260400" y="2146694"/>
              <a:ext cx="72412"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4" name="Oval 93"/>
            <p:cNvSpPr/>
            <p:nvPr/>
          </p:nvSpPr>
          <p:spPr>
            <a:xfrm>
              <a:off x="1346942" y="2166352"/>
              <a:ext cx="70646"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5" name="Oval 94"/>
            <p:cNvSpPr/>
            <p:nvPr/>
          </p:nvSpPr>
          <p:spPr>
            <a:xfrm>
              <a:off x="2267102" y="3644661"/>
              <a:ext cx="72412"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6" name="Oval 95"/>
            <p:cNvSpPr/>
            <p:nvPr/>
          </p:nvSpPr>
          <p:spPr>
            <a:xfrm>
              <a:off x="6371620" y="1089074"/>
              <a:ext cx="72412"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7" name="Oval 96"/>
            <p:cNvSpPr/>
            <p:nvPr/>
          </p:nvSpPr>
          <p:spPr>
            <a:xfrm>
              <a:off x="3588178" y="2341312"/>
              <a:ext cx="72412"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8" name="Oval 97"/>
            <p:cNvSpPr/>
            <p:nvPr/>
          </p:nvSpPr>
          <p:spPr>
            <a:xfrm>
              <a:off x="6094336" y="1663098"/>
              <a:ext cx="72411"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99" name="Oval 98"/>
            <p:cNvSpPr/>
            <p:nvPr/>
          </p:nvSpPr>
          <p:spPr>
            <a:xfrm>
              <a:off x="5239523" y="1800706"/>
              <a:ext cx="70646"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0" name="Oval 99"/>
            <p:cNvSpPr/>
            <p:nvPr/>
          </p:nvSpPr>
          <p:spPr>
            <a:xfrm>
              <a:off x="4967537" y="1529421"/>
              <a:ext cx="72411"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1" name="Oval 100"/>
            <p:cNvSpPr/>
            <p:nvPr/>
          </p:nvSpPr>
          <p:spPr>
            <a:xfrm>
              <a:off x="8243733" y="2862258"/>
              <a:ext cx="72412"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2" name="Oval 101"/>
            <p:cNvSpPr/>
            <p:nvPr/>
          </p:nvSpPr>
          <p:spPr>
            <a:xfrm>
              <a:off x="8388556" y="2925165"/>
              <a:ext cx="72412"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3" name="Oval 102"/>
            <p:cNvSpPr/>
            <p:nvPr/>
          </p:nvSpPr>
          <p:spPr>
            <a:xfrm>
              <a:off x="4693784" y="2555588"/>
              <a:ext cx="72412"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4" name="Oval 103"/>
            <p:cNvSpPr/>
            <p:nvPr/>
          </p:nvSpPr>
          <p:spPr>
            <a:xfrm>
              <a:off x="3397434" y="2231225"/>
              <a:ext cx="72412"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5" name="Oval 104"/>
            <p:cNvSpPr/>
            <p:nvPr/>
          </p:nvSpPr>
          <p:spPr>
            <a:xfrm>
              <a:off x="8280822" y="2744308"/>
              <a:ext cx="72411"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6" name="Oval 105"/>
            <p:cNvSpPr/>
            <p:nvPr/>
          </p:nvSpPr>
          <p:spPr>
            <a:xfrm>
              <a:off x="4199264" y="3273119"/>
              <a:ext cx="70646"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7" name="Oval 106"/>
            <p:cNvSpPr/>
            <p:nvPr/>
          </p:nvSpPr>
          <p:spPr>
            <a:xfrm>
              <a:off x="7878141" y="2791488"/>
              <a:ext cx="72411"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8" name="Oval 107"/>
            <p:cNvSpPr/>
            <p:nvPr/>
          </p:nvSpPr>
          <p:spPr>
            <a:xfrm>
              <a:off x="6809624" y="2101480"/>
              <a:ext cx="72412"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09" name="Oval 108"/>
            <p:cNvSpPr/>
            <p:nvPr/>
          </p:nvSpPr>
          <p:spPr>
            <a:xfrm>
              <a:off x="4838608" y="2590973"/>
              <a:ext cx="70646"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0" name="Oval 109"/>
            <p:cNvSpPr/>
            <p:nvPr/>
          </p:nvSpPr>
          <p:spPr>
            <a:xfrm>
              <a:off x="7812794" y="2172250"/>
              <a:ext cx="72412"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1" name="Oval 110"/>
            <p:cNvSpPr/>
            <p:nvPr/>
          </p:nvSpPr>
          <p:spPr>
            <a:xfrm>
              <a:off x="4211627" y="1663098"/>
              <a:ext cx="72411"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2" name="Oval 111"/>
            <p:cNvSpPr/>
            <p:nvPr/>
          </p:nvSpPr>
          <p:spPr>
            <a:xfrm>
              <a:off x="4766196" y="1492071"/>
              <a:ext cx="72411" cy="72735"/>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3" name="Oval 112"/>
            <p:cNvSpPr/>
            <p:nvPr/>
          </p:nvSpPr>
          <p:spPr>
            <a:xfrm>
              <a:off x="5940681" y="2465159"/>
              <a:ext cx="70646"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4" name="Oval 113"/>
            <p:cNvSpPr/>
            <p:nvPr/>
          </p:nvSpPr>
          <p:spPr>
            <a:xfrm>
              <a:off x="7380089" y="2852430"/>
              <a:ext cx="72411"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5" name="Oval 114"/>
            <p:cNvSpPr/>
            <p:nvPr/>
          </p:nvSpPr>
          <p:spPr>
            <a:xfrm>
              <a:off x="4766196" y="1440959"/>
              <a:ext cx="72411"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6" name="Oval 115"/>
            <p:cNvSpPr/>
            <p:nvPr/>
          </p:nvSpPr>
          <p:spPr>
            <a:xfrm>
              <a:off x="9107377" y="3033287"/>
              <a:ext cx="72411"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7" name="Oval 116"/>
            <p:cNvSpPr/>
            <p:nvPr/>
          </p:nvSpPr>
          <p:spPr>
            <a:xfrm>
              <a:off x="3805414" y="2317722"/>
              <a:ext cx="72411" cy="72735"/>
            </a:xfrm>
            <a:prstGeom prst="ellipse">
              <a:avLst/>
            </a:prstGeom>
            <a:solidFill>
              <a:srgbClr val="00B0F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8" name="Oval 117"/>
            <p:cNvSpPr/>
            <p:nvPr/>
          </p:nvSpPr>
          <p:spPr>
            <a:xfrm>
              <a:off x="3959068" y="2296097"/>
              <a:ext cx="72412" cy="72737"/>
            </a:xfrm>
            <a:prstGeom prst="ellipse">
              <a:avLst/>
            </a:prstGeom>
            <a:solidFill>
              <a:srgbClr val="00B0F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19" name="Oval 118"/>
            <p:cNvSpPr/>
            <p:nvPr/>
          </p:nvSpPr>
          <p:spPr>
            <a:xfrm>
              <a:off x="1548282" y="2781659"/>
              <a:ext cx="70646"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0" name="Oval 119"/>
            <p:cNvSpPr/>
            <p:nvPr/>
          </p:nvSpPr>
          <p:spPr>
            <a:xfrm>
              <a:off x="5274846" y="1521558"/>
              <a:ext cx="72411"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1" name="Oval 120"/>
            <p:cNvSpPr/>
            <p:nvPr/>
          </p:nvSpPr>
          <p:spPr>
            <a:xfrm>
              <a:off x="1276296" y="2073958"/>
              <a:ext cx="72411" cy="70770"/>
            </a:xfrm>
            <a:prstGeom prst="ellipse">
              <a:avLst/>
            </a:prstGeom>
            <a:solidFill>
              <a:srgbClr val="0000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2" name="Oval 121"/>
            <p:cNvSpPr/>
            <p:nvPr/>
          </p:nvSpPr>
          <p:spPr>
            <a:xfrm>
              <a:off x="4464185" y="884626"/>
              <a:ext cx="72412" cy="72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4" name="Oval 123"/>
            <p:cNvSpPr/>
            <p:nvPr/>
          </p:nvSpPr>
          <p:spPr>
            <a:xfrm>
              <a:off x="2411926" y="2997902"/>
              <a:ext cx="72412"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5" name="Oval 124"/>
            <p:cNvSpPr/>
            <p:nvPr/>
          </p:nvSpPr>
          <p:spPr>
            <a:xfrm>
              <a:off x="4591347" y="3237734"/>
              <a:ext cx="72412"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6" name="Oval 125"/>
            <p:cNvSpPr/>
            <p:nvPr/>
          </p:nvSpPr>
          <p:spPr>
            <a:xfrm>
              <a:off x="3717107" y="2184045"/>
              <a:ext cx="70646" cy="7077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7" name="Oval 126"/>
            <p:cNvSpPr/>
            <p:nvPr/>
          </p:nvSpPr>
          <p:spPr>
            <a:xfrm>
              <a:off x="4015585" y="1446856"/>
              <a:ext cx="72412" cy="72737"/>
            </a:xfrm>
            <a:prstGeom prst="ellipse">
              <a:avLst/>
            </a:prstGeom>
            <a:solidFill>
              <a:srgbClr val="00B0F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8" name="Oval 127"/>
            <p:cNvSpPr/>
            <p:nvPr/>
          </p:nvSpPr>
          <p:spPr>
            <a:xfrm>
              <a:off x="3907850" y="2561486"/>
              <a:ext cx="72411" cy="72735"/>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29" name="Oval 128"/>
            <p:cNvSpPr/>
            <p:nvPr/>
          </p:nvSpPr>
          <p:spPr>
            <a:xfrm>
              <a:off x="7199942" y="1413437"/>
              <a:ext cx="72411" cy="7077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30" name="Oval 129"/>
            <p:cNvSpPr/>
            <p:nvPr/>
          </p:nvSpPr>
          <p:spPr>
            <a:xfrm>
              <a:off x="8748850" y="3172860"/>
              <a:ext cx="72412"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31" name="Oval 130"/>
            <p:cNvSpPr/>
            <p:nvPr/>
          </p:nvSpPr>
          <p:spPr>
            <a:xfrm>
              <a:off x="4218692" y="1444891"/>
              <a:ext cx="72411" cy="7077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32" name="Oval 131"/>
            <p:cNvSpPr/>
            <p:nvPr/>
          </p:nvSpPr>
          <p:spPr>
            <a:xfrm>
              <a:off x="4651396" y="1458651"/>
              <a:ext cx="72412" cy="72737"/>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33" name="Oval 132"/>
            <p:cNvSpPr/>
            <p:nvPr/>
          </p:nvSpPr>
          <p:spPr>
            <a:xfrm>
              <a:off x="3943173" y="1167707"/>
              <a:ext cx="72411" cy="72737"/>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34" name="Oval 133"/>
            <p:cNvSpPr/>
            <p:nvPr/>
          </p:nvSpPr>
          <p:spPr>
            <a:xfrm>
              <a:off x="3805414" y="1193263"/>
              <a:ext cx="72411" cy="70770"/>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grpSp>
      <p:sp>
        <p:nvSpPr>
          <p:cNvPr id="53256" name="TextBox 134"/>
          <p:cNvSpPr txBox="1">
            <a:spLocks noChangeArrowheads="1"/>
          </p:cNvSpPr>
          <p:nvPr/>
        </p:nvSpPr>
        <p:spPr bwMode="auto">
          <a:xfrm>
            <a:off x="179388" y="5067300"/>
            <a:ext cx="27590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sq-AL" sz="1400" b="1">
                <a:latin typeface="Verdana" charset="0"/>
                <a:cs typeface="Verdana" charset="0"/>
              </a:rPr>
              <a:t>Konventa e Budapestit</a:t>
            </a:r>
          </a:p>
          <a:p>
            <a:r>
              <a:rPr lang="sq-AL" sz="1400" b="1">
                <a:latin typeface="Verdana" charset="0"/>
                <a:cs typeface="Verdana" charset="0"/>
              </a:rPr>
              <a:t>Ratifikuar/aderuar: </a:t>
            </a:r>
            <a:r>
              <a:rPr lang="sq-AL" sz="2800" b="1">
                <a:solidFill>
                  <a:srgbClr val="FF0000"/>
                </a:solidFill>
                <a:latin typeface="Verdana" charset="0"/>
                <a:cs typeface="Verdana" charset="0"/>
              </a:rPr>
              <a:t>65</a:t>
            </a:r>
          </a:p>
        </p:txBody>
      </p:sp>
      <p:sp>
        <p:nvSpPr>
          <p:cNvPr id="53257" name="TextBox 135"/>
          <p:cNvSpPr txBox="1">
            <a:spLocks noChangeArrowheads="1"/>
          </p:cNvSpPr>
          <p:nvPr/>
        </p:nvSpPr>
        <p:spPr bwMode="auto">
          <a:xfrm>
            <a:off x="179388" y="5785321"/>
            <a:ext cx="2759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sq-AL" sz="1400" b="1">
                <a:latin typeface="Verdana" charset="0"/>
                <a:cs typeface="Verdana" charset="0"/>
              </a:rPr>
              <a:t>Nënshkruar: 3</a:t>
            </a:r>
          </a:p>
        </p:txBody>
      </p:sp>
      <p:sp>
        <p:nvSpPr>
          <p:cNvPr id="53258" name="TextBox 136"/>
          <p:cNvSpPr txBox="1">
            <a:spLocks noChangeArrowheads="1"/>
          </p:cNvSpPr>
          <p:nvPr/>
        </p:nvSpPr>
        <p:spPr bwMode="auto">
          <a:xfrm>
            <a:off x="179388" y="6217567"/>
            <a:ext cx="2759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sq-AL" sz="1400" b="1">
                <a:latin typeface="Verdana" charset="0"/>
                <a:cs typeface="Verdana" charset="0"/>
              </a:rPr>
              <a:t>Të ftuara për aderim:  8</a:t>
            </a:r>
          </a:p>
        </p:txBody>
      </p:sp>
      <p:sp>
        <p:nvSpPr>
          <p:cNvPr id="53259" name="TextBox 137"/>
          <p:cNvSpPr txBox="1">
            <a:spLocks noChangeArrowheads="1"/>
          </p:cNvSpPr>
          <p:nvPr/>
        </p:nvSpPr>
        <p:spPr bwMode="auto">
          <a:xfrm>
            <a:off x="3795713" y="5210175"/>
            <a:ext cx="4981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sq-AL" sz="1400" b="1">
                <a:latin typeface="Verdana" charset="0"/>
                <a:cs typeface="Verdana" charset="0"/>
              </a:rPr>
              <a:t>Shtetet tjera me ligje/projektligje kryesisht në përputhje me Konventën e Budapestit = 20</a:t>
            </a:r>
          </a:p>
        </p:txBody>
      </p:sp>
      <p:sp>
        <p:nvSpPr>
          <p:cNvPr id="139" name="Oval 138"/>
          <p:cNvSpPr/>
          <p:nvPr/>
        </p:nvSpPr>
        <p:spPr>
          <a:xfrm>
            <a:off x="2843213" y="5733256"/>
            <a:ext cx="360362" cy="360362"/>
          </a:xfrm>
          <a:prstGeom prst="ellipse">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0" name="Oval 139"/>
          <p:cNvSpPr/>
          <p:nvPr/>
        </p:nvSpPr>
        <p:spPr>
          <a:xfrm>
            <a:off x="2843213" y="5280248"/>
            <a:ext cx="360362" cy="381000"/>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1" name="Oval 140"/>
          <p:cNvSpPr/>
          <p:nvPr/>
        </p:nvSpPr>
        <p:spPr>
          <a:xfrm>
            <a:off x="2843213" y="6164982"/>
            <a:ext cx="366712" cy="360362"/>
          </a:xfrm>
          <a:prstGeom prst="ellipse">
            <a:avLst/>
          </a:prstGeom>
          <a:solidFill>
            <a:srgbClr val="00B0F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2" name="Oval 141"/>
          <p:cNvSpPr/>
          <p:nvPr/>
        </p:nvSpPr>
        <p:spPr>
          <a:xfrm>
            <a:off x="8388350" y="5318125"/>
            <a:ext cx="354013" cy="384175"/>
          </a:xfrm>
          <a:prstGeom prst="ellipse">
            <a:avLst/>
          </a:prstGeom>
          <a:solidFill>
            <a:srgbClr val="00B05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53264" name="TextBox 142"/>
          <p:cNvSpPr txBox="1">
            <a:spLocks noChangeArrowheads="1"/>
          </p:cNvSpPr>
          <p:nvPr/>
        </p:nvSpPr>
        <p:spPr bwMode="auto">
          <a:xfrm>
            <a:off x="3832225" y="5805488"/>
            <a:ext cx="49815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r>
              <a:rPr lang="sq-AL" sz="1400" b="1">
                <a:latin typeface="Verdana" charset="0"/>
                <a:cs typeface="Verdana" charset="0"/>
              </a:rPr>
              <a:t>Shtete tjera që mbështeten në Konventën e Budapestit për legjislacionin = 45+</a:t>
            </a:r>
          </a:p>
        </p:txBody>
      </p:sp>
      <p:sp>
        <p:nvSpPr>
          <p:cNvPr id="145" name="Oval 144"/>
          <p:cNvSpPr/>
          <p:nvPr/>
        </p:nvSpPr>
        <p:spPr>
          <a:xfrm>
            <a:off x="8388350" y="5886450"/>
            <a:ext cx="354013" cy="358775"/>
          </a:xfrm>
          <a:prstGeom prst="ellipse">
            <a:avLst/>
          </a:prstGeom>
          <a:solidFill>
            <a:srgbClr val="FFFF00"/>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6" name="Oval 145"/>
          <p:cNvSpPr/>
          <p:nvPr/>
        </p:nvSpPr>
        <p:spPr>
          <a:xfrm>
            <a:off x="1901825" y="2868613"/>
            <a:ext cx="65088" cy="57150"/>
          </a:xfrm>
          <a:prstGeom prst="ellipse">
            <a:avLst/>
          </a:prstGeom>
          <a:solidFill>
            <a:srgbClr val="9966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7" name="Oval 146"/>
          <p:cNvSpPr/>
          <p:nvPr/>
        </p:nvSpPr>
        <p:spPr>
          <a:xfrm>
            <a:off x="5235575" y="3492500"/>
            <a:ext cx="63500" cy="57150"/>
          </a:xfrm>
          <a:prstGeom prst="ellipse">
            <a:avLst/>
          </a:prstGeom>
          <a:solidFill>
            <a:srgbClr val="000099"/>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8" name="Oval 147"/>
          <p:cNvSpPr/>
          <p:nvPr/>
        </p:nvSpPr>
        <p:spPr>
          <a:xfrm>
            <a:off x="4070350" y="1719263"/>
            <a:ext cx="63500" cy="57150"/>
          </a:xfrm>
          <a:prstGeom prst="ellipse">
            <a:avLst/>
          </a:prstGeom>
          <a:solidFill>
            <a:srgbClr val="0000CC"/>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49" name="Oval 148"/>
          <p:cNvSpPr/>
          <p:nvPr/>
        </p:nvSpPr>
        <p:spPr>
          <a:xfrm>
            <a:off x="4675188" y="2044700"/>
            <a:ext cx="63500" cy="57150"/>
          </a:xfrm>
          <a:prstGeom prst="ellipse">
            <a:avLst/>
          </a:prstGeom>
          <a:solidFill>
            <a:srgbClr val="9966FF"/>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0" name="Oval 149"/>
          <p:cNvSpPr/>
          <p:nvPr/>
        </p:nvSpPr>
        <p:spPr>
          <a:xfrm>
            <a:off x="4866952" y="3092450"/>
            <a:ext cx="65088" cy="57150"/>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1" name="Oval 150"/>
          <p:cNvSpPr/>
          <p:nvPr/>
        </p:nvSpPr>
        <p:spPr>
          <a:xfrm>
            <a:off x="6465888" y="2635250"/>
            <a:ext cx="65087" cy="57150"/>
          </a:xfrm>
          <a:prstGeom prst="ellipse">
            <a:avLst/>
          </a:prstGeom>
          <a:solidFill>
            <a:srgbClr val="00B05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3" name="Oval 152"/>
          <p:cNvSpPr/>
          <p:nvPr/>
        </p:nvSpPr>
        <p:spPr>
          <a:xfrm>
            <a:off x="5435600" y="2074863"/>
            <a:ext cx="65088" cy="58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4" name="Oval 153"/>
          <p:cNvSpPr/>
          <p:nvPr/>
        </p:nvSpPr>
        <p:spPr bwMode="auto">
          <a:xfrm>
            <a:off x="3203848" y="2780928"/>
            <a:ext cx="65087" cy="58737"/>
          </a:xfrm>
          <a:prstGeom prst="ellipse">
            <a:avLst/>
          </a:prstGeom>
          <a:solidFill>
            <a:schemeClr val="tx2"/>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2" name="Oval 151"/>
          <p:cNvSpPr/>
          <p:nvPr/>
        </p:nvSpPr>
        <p:spPr bwMode="auto">
          <a:xfrm>
            <a:off x="1914624" y="3140968"/>
            <a:ext cx="65088" cy="58737"/>
          </a:xfrm>
          <a:prstGeom prst="ellipse">
            <a:avLst/>
          </a:prstGeom>
          <a:solidFill>
            <a:srgbClr val="00B0F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155" name="Oval 154"/>
          <p:cNvSpPr/>
          <p:nvPr/>
        </p:nvSpPr>
        <p:spPr bwMode="auto">
          <a:xfrm>
            <a:off x="4290889" y="3586287"/>
            <a:ext cx="65087" cy="58737"/>
          </a:xfrm>
          <a:prstGeom prst="ellipse">
            <a:avLst/>
          </a:prstGeom>
          <a:solidFill>
            <a:srgbClr val="FFFF00"/>
          </a:solidFill>
          <a:ln w="31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100">
              <a:latin typeface="Verdana"/>
              <a:cs typeface="Verdana"/>
            </a:endParaRPr>
          </a:p>
        </p:txBody>
      </p:sp>
      <p:sp>
        <p:nvSpPr>
          <p:cNvPr id="2" name="Rectangle 1">
            <a:extLst>
              <a:ext uri="{FF2B5EF4-FFF2-40B4-BE49-F238E27FC236}">
                <a16:creationId xmlns:a16="http://schemas.microsoft.com/office/drawing/2014/main" xmlns="" id="{18D9AB64-66EA-408A-A06E-E9DE2472EA1D}"/>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Tree>
    <p:extLst>
      <p:ext uri="{BB962C8B-B14F-4D97-AF65-F5344CB8AC3E}">
        <p14:creationId xmlns:p14="http://schemas.microsoft.com/office/powerpoint/2010/main" val="3524987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6"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TextBox 19">
            <a:extLst>
              <a:ext uri="{FF2B5EF4-FFF2-40B4-BE49-F238E27FC236}">
                <a16:creationId xmlns:a16="http://schemas.microsoft.com/office/drawing/2014/main" xmlns="" id="{7D742FC9-9703-4874-9AF6-932F686F069B}"/>
              </a:ext>
            </a:extLst>
          </p:cNvPr>
          <p:cNvSpPr txBox="1"/>
          <p:nvPr/>
        </p:nvSpPr>
        <p:spPr>
          <a:xfrm>
            <a:off x="448967" y="1135350"/>
            <a:ext cx="5832648" cy="5452775"/>
          </a:xfrm>
          <a:prstGeom prst="rect">
            <a:avLst/>
          </a:prstGeom>
          <a:solidFill>
            <a:srgbClr val="2B5D8F"/>
          </a:solidFill>
          <a:ln>
            <a:solidFill>
              <a:schemeClr val="accent1"/>
            </a:solidFill>
          </a:ln>
        </p:spPr>
        <p:txBody>
          <a:bodyPr wrap="square" rtlCol="0">
            <a:spAutoFit/>
          </a:bodyPr>
          <a:lstStyle/>
          <a:p>
            <a:pPr marL="457200" lvl="0" indent="-457200">
              <a:spcAft>
                <a:spcPts val="800"/>
              </a:spcAft>
              <a:buAutoNum type="alphaUcPeriod"/>
            </a:pPr>
            <a:r>
              <a:rPr lang="sq-AL" sz="2000" b="1" dirty="0">
                <a:solidFill>
                  <a:schemeClr val="bg1"/>
                </a:solidFill>
                <a:latin typeface="Verdana" panose="020B0604030504040204" pitchFamily="34" charset="0"/>
                <a:ea typeface="Verdana" panose="020B0604030504040204" pitchFamily="34" charset="0"/>
                <a:cs typeface="Verdana" panose="020B0604030504040204" pitchFamily="34" charset="0"/>
              </a:rPr>
              <a:t>Dispozitat për NJN-në më efikase</a:t>
            </a:r>
          </a:p>
          <a:p>
            <a:pPr marL="457200" lvl="0" indent="-457200">
              <a:spcAft>
                <a:spcPts val="800"/>
              </a:spcAft>
              <a:buFont typeface="Arial" panose="020B0604020202020204" pitchFamily="34" charset="0"/>
              <a:buChar char="•"/>
            </a:pPr>
            <a:r>
              <a:rPr lang="sq-AL" sz="2000" b="1" dirty="0">
                <a:solidFill>
                  <a:schemeClr val="bg1"/>
                </a:solidFill>
                <a:latin typeface="Verdana" panose="020B0604030504040204" pitchFamily="34" charset="0"/>
                <a:ea typeface="Verdana" panose="020B0604030504040204" pitchFamily="34" charset="0"/>
                <a:cs typeface="Verdana" panose="020B0604030504040204" pitchFamily="34" charset="0"/>
              </a:rPr>
              <a:t>NJN për Emergjenca</a:t>
            </a:r>
          </a:p>
          <a:p>
            <a:pPr marL="457200" lvl="0" indent="-457200">
              <a:spcAft>
                <a:spcPts val="800"/>
              </a:spcAft>
              <a:buFont typeface="Arial" panose="020B0604020202020204" pitchFamily="34" charset="0"/>
              <a:buChar char="•"/>
            </a:pPr>
            <a:r>
              <a:rPr lang="sq-AL" sz="2000" b="1" dirty="0">
                <a:solidFill>
                  <a:schemeClr val="bg1"/>
                </a:solidFill>
                <a:latin typeface="Verdana" panose="020B0604030504040204" pitchFamily="34" charset="0"/>
                <a:ea typeface="Verdana" panose="020B0604030504040204" pitchFamily="34" charset="0"/>
                <a:cs typeface="Verdana" panose="020B0604030504040204" pitchFamily="34" charset="0"/>
              </a:rPr>
              <a:t>Hetimet e përbashkëta</a:t>
            </a:r>
          </a:p>
          <a:p>
            <a:pPr marL="457200" lvl="0" indent="-457200">
              <a:spcAft>
                <a:spcPts val="800"/>
              </a:spcAft>
              <a:buFont typeface="Arial" panose="020B0604020202020204" pitchFamily="34" charset="0"/>
              <a:buChar char="•"/>
            </a:pPr>
            <a:r>
              <a:rPr lang="sq-AL" sz="2000" b="1" dirty="0">
                <a:solidFill>
                  <a:schemeClr val="bg1"/>
                </a:solidFill>
                <a:latin typeface="Verdana" panose="020B0604030504040204" pitchFamily="34" charset="0"/>
                <a:ea typeface="Verdana" panose="020B0604030504040204" pitchFamily="34" charset="0"/>
                <a:cs typeface="Verdana" panose="020B0604030504040204" pitchFamily="34" charset="0"/>
              </a:rPr>
              <a:t>Video konferencat</a:t>
            </a:r>
          </a:p>
          <a:p>
            <a:pPr marL="457200" lvl="0" indent="-457200">
              <a:spcAft>
                <a:spcPts val="800"/>
              </a:spcAft>
              <a:buFont typeface="Arial" panose="020B0604020202020204" pitchFamily="34" charset="0"/>
              <a:buChar char="•"/>
            </a:pPr>
            <a:r>
              <a:rPr lang="sq-AL" sz="2000" b="1" dirty="0">
                <a:solidFill>
                  <a:schemeClr val="bg1"/>
                </a:solidFill>
                <a:latin typeface="Verdana" panose="020B0604030504040204" pitchFamily="34" charset="0"/>
                <a:ea typeface="Verdana" panose="020B0604030504040204" pitchFamily="34" charset="0"/>
                <a:cs typeface="Verdana" panose="020B0604030504040204" pitchFamily="34" charset="0"/>
              </a:rPr>
              <a:t>Gjuha e kërkesave</a:t>
            </a:r>
          </a:p>
          <a:p>
            <a:pPr marL="457200" lvl="0" indent="-457200">
              <a:spcAft>
                <a:spcPts val="800"/>
              </a:spcAft>
              <a:buFont typeface="Arial" panose="020B0604020202020204" pitchFamily="34" charset="0"/>
              <a:buChar char="•"/>
            </a:pPr>
            <a:r>
              <a:rPr lang="sq-AL" sz="2000" b="1" dirty="0">
                <a:solidFill>
                  <a:schemeClr val="bg1"/>
                </a:solidFill>
                <a:latin typeface="Verdana" panose="020B0604030504040204" pitchFamily="34" charset="0"/>
                <a:ea typeface="Verdana" panose="020B0604030504040204" pitchFamily="34" charset="0"/>
                <a:cs typeface="Verdana" panose="020B0604030504040204" pitchFamily="34" charset="0"/>
              </a:rPr>
              <a:t>etj.</a:t>
            </a:r>
          </a:p>
          <a:p>
            <a:pPr lvl="0">
              <a:spcBef>
                <a:spcPts val="600"/>
              </a:spcBef>
              <a:spcAft>
                <a:spcPts val="800"/>
              </a:spcAft>
            </a:pPr>
            <a:r>
              <a:rPr lang="sq-AL" sz="2000" b="1" dirty="0">
                <a:solidFill>
                  <a:schemeClr val="bg1"/>
                </a:solidFill>
                <a:latin typeface="Verdana" panose="020B0604030504040204" pitchFamily="34" charset="0"/>
                <a:ea typeface="Verdana" panose="020B0604030504040204" pitchFamily="34" charset="0"/>
                <a:cs typeface="Verdana" panose="020B0604030504040204" pitchFamily="34" charset="0"/>
              </a:rPr>
              <a:t>B. Dispozitat për bashkëpunim të drejtpërdrejtë me ofruesit në juridiksione të tjera</a:t>
            </a:r>
          </a:p>
          <a:p>
            <a:pPr>
              <a:spcBef>
                <a:spcPts val="600"/>
              </a:spcBef>
              <a:spcAft>
                <a:spcPts val="800"/>
              </a:spcAft>
            </a:pPr>
            <a:r>
              <a:rPr lang="sq-AL" sz="2000" b="1" dirty="0">
                <a:solidFill>
                  <a:schemeClr val="bg1"/>
                </a:solidFill>
                <a:latin typeface="Verdana" panose="020B0604030504040204" pitchFamily="34" charset="0"/>
                <a:ea typeface="Verdana" panose="020B0604030504040204" pitchFamily="34" charset="0"/>
                <a:cs typeface="Verdana" panose="020B0604030504040204" pitchFamily="34" charset="0"/>
              </a:rPr>
              <a:t>C. Korniza dhe masat mbrojtëse për praktikat ekzistuese të zgjerimit të kontrolleve ndërkufitare</a:t>
            </a:r>
          </a:p>
          <a:p>
            <a:pPr>
              <a:spcBef>
                <a:spcPts val="600"/>
              </a:spcBef>
              <a:spcAft>
                <a:spcPts val="800"/>
              </a:spcAft>
            </a:pPr>
            <a:r>
              <a:rPr lang="sq-AL" sz="2000" b="1" dirty="0">
                <a:solidFill>
                  <a:schemeClr val="bg1"/>
                </a:solidFill>
                <a:latin typeface="Verdana" panose="020B0604030504040204" pitchFamily="34" charset="0"/>
                <a:ea typeface="Verdana" panose="020B0604030504040204" pitchFamily="34" charset="0"/>
                <a:cs typeface="Verdana" panose="020B0604030504040204" pitchFamily="34" charset="0"/>
              </a:rPr>
              <a:t>D. Masat mbrojtëse/mbrojtja e të dhënave</a:t>
            </a:r>
          </a:p>
        </p:txBody>
      </p:sp>
      <p:sp>
        <p:nvSpPr>
          <p:cNvPr id="19" name="ZoneTexte 11">
            <a:extLst>
              <a:ext uri="{FF2B5EF4-FFF2-40B4-BE49-F238E27FC236}">
                <a16:creationId xmlns:a16="http://schemas.microsoft.com/office/drawing/2014/main" xmlns="" id="{4981128A-14A1-4C8D-B222-9CF59A34FADB}"/>
              </a:ext>
            </a:extLst>
          </p:cNvPr>
          <p:cNvSpPr txBox="1"/>
          <p:nvPr/>
        </p:nvSpPr>
        <p:spPr>
          <a:xfrm>
            <a:off x="6372200" y="2242607"/>
            <a:ext cx="2353305" cy="2554545"/>
          </a:xfrm>
          <a:prstGeom prst="rect">
            <a:avLst/>
          </a:prstGeom>
          <a:noFill/>
          <a:ln>
            <a:solidFill>
              <a:schemeClr val="accent1">
                <a:lumMod val="75000"/>
              </a:schemeClr>
            </a:solidFill>
          </a:ln>
        </p:spPr>
        <p:txBody>
          <a:bodyPr wrap="square" rtlCol="0">
            <a:spAutoFit/>
          </a:bodyPr>
          <a:lstStyle/>
          <a:p>
            <a:r>
              <a:rPr lang="sq-AL" sz="2000" b="1">
                <a:solidFill>
                  <a:srgbClr val="2B5D8F"/>
                </a:solidFill>
                <a:latin typeface="Verdana" panose="020B0604030504040204" pitchFamily="34" charset="0"/>
                <a:ea typeface="Verdana" panose="020B0604030504040204" pitchFamily="34" charset="0"/>
                <a:cs typeface="Verdana" panose="020B0604030504040204" pitchFamily="34" charset="0"/>
              </a:rPr>
              <a:t>Termet e referencës të miratuara në qershor 2017.</a:t>
            </a:r>
          </a:p>
          <a:p>
            <a:endParaRPr lang="en-GB" sz="2000" b="1" dirty="0">
              <a:solidFill>
                <a:srgbClr val="2B5D8F"/>
              </a:solidFill>
              <a:latin typeface="Verdana" panose="020B0604030504040204" pitchFamily="34" charset="0"/>
              <a:ea typeface="Verdana" panose="020B0604030504040204" pitchFamily="34" charset="0"/>
              <a:cs typeface="Verdana" panose="020B0604030504040204" pitchFamily="34" charset="0"/>
            </a:endParaRPr>
          </a:p>
          <a:p>
            <a:r>
              <a:rPr lang="sq-AL" sz="2000" b="1">
                <a:solidFill>
                  <a:srgbClr val="2B5D8F"/>
                </a:solidFill>
                <a:latin typeface="Verdana" panose="020B0604030504040204" pitchFamily="34" charset="0"/>
                <a:ea typeface="Verdana" panose="020B0604030504040204" pitchFamily="34" charset="0"/>
                <a:cs typeface="Verdana" panose="020B0604030504040204" pitchFamily="34" charset="0"/>
              </a:rPr>
              <a:t>Negociatat:  Shtator 2017 – Dhjetor 2020</a:t>
            </a:r>
          </a:p>
        </p:txBody>
      </p:sp>
      <p:sp>
        <p:nvSpPr>
          <p:cNvPr id="9" name="Rectangle 8"/>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13" name="Rectangle 12"/>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a:extLst>
              <a:ext uri="{FF2B5EF4-FFF2-40B4-BE49-F238E27FC236}">
                <a16:creationId xmlns:a16="http://schemas.microsoft.com/office/drawing/2014/main" xmlns="" id="{748608A9-869B-4480-B5BB-CB157CC0721B}"/>
              </a:ext>
            </a:extLst>
          </p:cNvPr>
          <p:cNvSpPr txBox="1"/>
          <p:nvPr/>
        </p:nvSpPr>
        <p:spPr>
          <a:xfrm>
            <a:off x="1064938" y="-24482"/>
            <a:ext cx="80486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r">
              <a:defRPr sz="3200">
                <a:solidFill>
                  <a:schemeClr val="bg1"/>
                </a:solidFill>
                <a:latin typeface="Verdana" charset="0"/>
                <a:ea typeface="MS PGothic" charset="0"/>
                <a:cs typeface="Verdana" charset="0"/>
              </a:defRPr>
            </a:lvl1pPr>
            <a:lvl2pPr marL="742950" indent="-285750">
              <a:defRPr sz="2400">
                <a:latin typeface="Calibri" charset="0"/>
                <a:ea typeface="MS PGothic" charset="0"/>
                <a:cs typeface="MS PGothic" charset="0"/>
              </a:defRPr>
            </a:lvl2pPr>
            <a:lvl3pPr marL="1143000" indent="-228600">
              <a:defRPr sz="2400">
                <a:latin typeface="Calibri" charset="0"/>
                <a:ea typeface="MS PGothic" charset="0"/>
                <a:cs typeface="MS PGothic" charset="0"/>
              </a:defRPr>
            </a:lvl3pPr>
            <a:lvl4pPr marL="1600200" indent="-228600">
              <a:defRPr sz="2400">
                <a:latin typeface="Calibri" charset="0"/>
                <a:ea typeface="MS PGothic" charset="0"/>
                <a:cs typeface="MS PGothic" charset="0"/>
              </a:defRPr>
            </a:lvl4pPr>
            <a:lvl5pPr marL="2057400" indent="-228600">
              <a:defRPr sz="2400">
                <a:latin typeface="Calibri" charset="0"/>
                <a:ea typeface="MS PGothic" charset="0"/>
                <a:cs typeface="MS PGothic" charset="0"/>
              </a:defRPr>
            </a:lvl5pPr>
            <a:lvl6pPr marL="2514600" indent="-228600" eaLnBrk="0" fontAlgn="base" hangingPunct="0">
              <a:spcBef>
                <a:spcPct val="0"/>
              </a:spcBef>
              <a:spcAft>
                <a:spcPct val="0"/>
              </a:spcAft>
              <a:defRPr sz="2400">
                <a:latin typeface="Calibri" charset="0"/>
                <a:ea typeface="MS PGothic" charset="0"/>
                <a:cs typeface="MS PGothic" charset="0"/>
              </a:defRPr>
            </a:lvl6pPr>
            <a:lvl7pPr marL="2971800" indent="-228600" eaLnBrk="0" fontAlgn="base" hangingPunct="0">
              <a:spcBef>
                <a:spcPct val="0"/>
              </a:spcBef>
              <a:spcAft>
                <a:spcPct val="0"/>
              </a:spcAft>
              <a:defRPr sz="2400">
                <a:latin typeface="Calibri" charset="0"/>
                <a:ea typeface="MS PGothic" charset="0"/>
                <a:cs typeface="MS PGothic" charset="0"/>
              </a:defRPr>
            </a:lvl7pPr>
            <a:lvl8pPr marL="3429000" indent="-228600" eaLnBrk="0" fontAlgn="base" hangingPunct="0">
              <a:spcBef>
                <a:spcPct val="0"/>
              </a:spcBef>
              <a:spcAft>
                <a:spcPct val="0"/>
              </a:spcAft>
              <a:defRPr sz="2400">
                <a:latin typeface="Calibri" charset="0"/>
                <a:ea typeface="MS PGothic" charset="0"/>
                <a:cs typeface="MS PGothic" charset="0"/>
              </a:defRPr>
            </a:lvl8pPr>
            <a:lvl9pPr marL="3886200" indent="-228600" eaLnBrk="0" fontAlgn="base" hangingPunct="0">
              <a:spcBef>
                <a:spcPct val="0"/>
              </a:spcBef>
              <a:spcAft>
                <a:spcPct val="0"/>
              </a:spcAft>
              <a:defRPr sz="2400">
                <a:latin typeface="Calibri" charset="0"/>
                <a:ea typeface="MS PGothic" charset="0"/>
                <a:cs typeface="MS PGothic" charset="0"/>
              </a:defRPr>
            </a:lvl9pPr>
          </a:lstStyle>
          <a:p>
            <a:r>
              <a:rPr lang="sq-AL"/>
              <a:t>Protokolli shtesë i Konventës së Budapestit Krimin Kibernetik</a:t>
            </a:r>
          </a:p>
        </p:txBody>
      </p:sp>
      <p:sp>
        <p:nvSpPr>
          <p:cNvPr id="2" name="Rectangle 1">
            <a:extLst>
              <a:ext uri="{FF2B5EF4-FFF2-40B4-BE49-F238E27FC236}">
                <a16:creationId xmlns:a16="http://schemas.microsoft.com/office/drawing/2014/main" xmlns="" id="{C1CC6179-98DB-422D-B262-99F5DF8E03E6}"/>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Tree>
    <p:extLst>
      <p:ext uri="{BB962C8B-B14F-4D97-AF65-F5344CB8AC3E}">
        <p14:creationId xmlns:p14="http://schemas.microsoft.com/office/powerpoint/2010/main" val="4074867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Qëllimi i seancës</a:t>
            </a: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q-AL" sz="1200" b="1">
                <a:solidFill>
                  <a:srgbClr val="FFFFFF"/>
                </a:solidFill>
                <a:latin typeface="Verdana" charset="0"/>
                <a:cs typeface="Verdana" charset="0"/>
              </a:rPr>
              <a:t>www.coe.int/cybercrime						</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1"/>
          </p:nvPr>
        </p:nvSpPr>
        <p:spPr>
          <a:xfrm>
            <a:off x="323528" y="1340767"/>
            <a:ext cx="8712522" cy="5240233"/>
          </a:xfrm>
        </p:spPr>
        <p:txBody>
          <a:bodyPr>
            <a:normAutofit/>
          </a:bodyPr>
          <a:lstStyle/>
          <a:p>
            <a:r>
              <a:rPr lang="sq-AL"/>
              <a:t>Ofrimi për pjesëmarrësit i një hyrjeje për shoqërinë e informacionit dhe krimin kibernetik dhe identifikimi i organizatave ndërkombëtare dhe përpjekjeve të tyre për të luftuar këtë lloj modern të kriminalitetit</a:t>
            </a:r>
          </a:p>
          <a:p>
            <a:r>
              <a:rPr lang="sq-AL"/>
              <a:t>Dhënia e përkufizimeve themelore të krimit kibernetik, të merret parasysh Konventa e KiE-së e Budapestit dhe përcaktimi i formave bashkëkohore të krimit kibernetik</a:t>
            </a:r>
          </a:p>
        </p:txBody>
      </p:sp>
    </p:spTree>
    <p:extLst>
      <p:ext uri="{BB962C8B-B14F-4D97-AF65-F5344CB8AC3E}">
        <p14:creationId xmlns:p14="http://schemas.microsoft.com/office/powerpoint/2010/main" val="1786502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758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590"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Anëtarësimi në Konventën e Budapestit</a:t>
            </a:r>
          </a:p>
        </p:txBody>
      </p:sp>
      <p:sp>
        <p:nvSpPr>
          <p:cNvPr id="9" name="TextBox 8"/>
          <p:cNvSpPr txBox="1"/>
          <p:nvPr/>
        </p:nvSpPr>
        <p:spPr>
          <a:xfrm>
            <a:off x="323529" y="2183373"/>
            <a:ext cx="4248472" cy="3477875"/>
          </a:xfrm>
          <a:prstGeom prst="rect">
            <a:avLst/>
          </a:prstGeom>
          <a:noFill/>
          <a:ln>
            <a:solidFill>
              <a:schemeClr val="accent1"/>
            </a:solidFill>
          </a:ln>
        </p:spPr>
        <p:txBody>
          <a:bodyPr wrap="square" rtlCol="0">
            <a:spAutoFit/>
          </a:bodyPr>
          <a:lstStyle/>
          <a:p>
            <a:r>
              <a:rPr lang="sq-AL" sz="2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Faza 1: </a:t>
            </a:r>
          </a:p>
          <a:p>
            <a:pPr marL="342900" indent="-342900">
              <a:buFont typeface="Wingdings" pitchFamily="2" charset="2"/>
              <a:buChar char="§"/>
            </a:pPr>
            <a:r>
              <a:rPr lang="sq-AL" sz="2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Një vend me legjislacion në fuqi ose fazë të përparuar</a:t>
            </a:r>
          </a:p>
          <a:p>
            <a:pPr marL="342900" indent="-342900">
              <a:buFont typeface="Wingdings" pitchFamily="2" charset="2"/>
              <a:buChar char="§"/>
            </a:pPr>
            <a:r>
              <a:rPr lang="sq-AL" sz="2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Letër nga qeveria për KiE-në për shprehjen e interesit për pranim</a:t>
            </a:r>
          </a:p>
          <a:p>
            <a:pPr marL="342900" indent="-342900">
              <a:buFont typeface="Wingdings" pitchFamily="2" charset="2"/>
              <a:buChar char="§"/>
            </a:pPr>
            <a:r>
              <a:rPr lang="sq-AL" sz="2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Konsultimet (KiE/Palët) në pikëpamje të vendimit për ftesë</a:t>
            </a:r>
          </a:p>
          <a:p>
            <a:pPr marL="342900" indent="-342900">
              <a:buFont typeface="Wingdings" pitchFamily="2" charset="2"/>
              <a:buChar char="§"/>
            </a:pPr>
            <a:r>
              <a:rPr lang="sq-AL" sz="2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Ftesa për aderim</a:t>
            </a:r>
          </a:p>
        </p:txBody>
      </p:sp>
      <p:sp>
        <p:nvSpPr>
          <p:cNvPr id="11" name="Rectangle 10"/>
          <p:cNvSpPr/>
          <p:nvPr/>
        </p:nvSpPr>
        <p:spPr>
          <a:xfrm>
            <a:off x="4788024" y="2183373"/>
            <a:ext cx="3923431" cy="2246769"/>
          </a:xfrm>
          <a:prstGeom prst="rect">
            <a:avLst/>
          </a:prstGeom>
          <a:ln>
            <a:solidFill>
              <a:schemeClr val="accent1"/>
            </a:solidFill>
          </a:ln>
        </p:spPr>
        <p:txBody>
          <a:bodyPr wrap="square">
            <a:spAutoFit/>
          </a:bodyPr>
          <a:lstStyle/>
          <a:p>
            <a:r>
              <a:rPr lang="sq-AL" sz="2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Faza 2: </a:t>
            </a:r>
          </a:p>
          <a:p>
            <a:pPr marL="342900" indent="-342900">
              <a:buFont typeface="Wingdings" pitchFamily="2" charset="2"/>
              <a:buChar char="§"/>
            </a:pPr>
            <a:r>
              <a:rPr lang="sq-AL" sz="2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Procedura vendore (p.sh. Vendimi nga parlamenti i vendit)</a:t>
            </a:r>
          </a:p>
          <a:p>
            <a:pPr marL="342900" indent="-342900">
              <a:buFont typeface="Wingdings" pitchFamily="2" charset="2"/>
              <a:buChar char="§"/>
            </a:pPr>
            <a:r>
              <a:rPr lang="sq-AL" sz="2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Depozitimi i instrumentit për anëtarësim</a:t>
            </a:r>
          </a:p>
        </p:txBody>
      </p:sp>
      <p:sp>
        <p:nvSpPr>
          <p:cNvPr id="12" name="Rectangle 11"/>
          <p:cNvSpPr/>
          <p:nvPr/>
        </p:nvSpPr>
        <p:spPr>
          <a:xfrm>
            <a:off x="339454" y="1376695"/>
            <a:ext cx="6819496" cy="461665"/>
          </a:xfrm>
          <a:prstGeom prst="rect">
            <a:avLst/>
          </a:prstGeom>
        </p:spPr>
        <p:txBody>
          <a:bodyPr wrap="none">
            <a:spAutoFit/>
          </a:bodyPr>
          <a:lstStyle/>
          <a:p>
            <a:r>
              <a:rPr lang="sq-AL" sz="2400" b="1">
                <a:solidFill>
                  <a:srgbClr val="2F618F"/>
                </a:solidFill>
                <a:latin typeface="Verdana" panose="020B0604030504040204" pitchFamily="34" charset="0"/>
                <a:ea typeface="Verdana" panose="020B0604030504040204" pitchFamily="34" charset="0"/>
                <a:cs typeface="Verdana" panose="020B0604030504040204" pitchFamily="34" charset="0"/>
              </a:rPr>
              <a:t>Traktati i hapur për aderim (neni 37)</a:t>
            </a:r>
          </a:p>
        </p:txBody>
      </p:sp>
      <p:sp>
        <p:nvSpPr>
          <p:cNvPr id="2" name="Rectangle 1">
            <a:extLst>
              <a:ext uri="{FF2B5EF4-FFF2-40B4-BE49-F238E27FC236}">
                <a16:creationId xmlns:a16="http://schemas.microsoft.com/office/drawing/2014/main" xmlns="" id="{658B7C67-531F-42C3-8B12-8C082CC62878}"/>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Tree>
    <p:extLst>
      <p:ext uri="{BB962C8B-B14F-4D97-AF65-F5344CB8AC3E}">
        <p14:creationId xmlns:p14="http://schemas.microsoft.com/office/powerpoint/2010/main" val="256926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758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590"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Lidhjet me Konventën e Budapestit</a:t>
            </a:r>
          </a:p>
        </p:txBody>
      </p:sp>
      <p:graphicFrame>
        <p:nvGraphicFramePr>
          <p:cNvPr id="13" name="Table 12">
            <a:extLst>
              <a:ext uri="{FF2B5EF4-FFF2-40B4-BE49-F238E27FC236}">
                <a16:creationId xmlns:a16="http://schemas.microsoft.com/office/drawing/2014/main" xmlns="" id="{F3ADBFFC-BD40-49F9-B237-21408C8E7C18}"/>
              </a:ext>
            </a:extLst>
          </p:cNvPr>
          <p:cNvGraphicFramePr>
            <a:graphicFrameLocks noGrp="1"/>
          </p:cNvGraphicFramePr>
          <p:nvPr/>
        </p:nvGraphicFramePr>
        <p:xfrm>
          <a:off x="323528" y="2663160"/>
          <a:ext cx="8320113" cy="2544390"/>
        </p:xfrm>
        <a:graphic>
          <a:graphicData uri="http://schemas.openxmlformats.org/drawingml/2006/table">
            <a:tbl>
              <a:tblPr firstRow="1" firstCol="1" bandRow="1">
                <a:tableStyleId>{5C22544A-7EE6-4342-B048-85BDC9FD1C3A}</a:tableStyleId>
              </a:tblPr>
              <a:tblGrid>
                <a:gridCol w="2088232">
                  <a:extLst>
                    <a:ext uri="{9D8B030D-6E8A-4147-A177-3AD203B41FA5}">
                      <a16:colId xmlns:a16="http://schemas.microsoft.com/office/drawing/2014/main" xmlns="" val="3578159110"/>
                    </a:ext>
                  </a:extLst>
                </a:gridCol>
                <a:gridCol w="936104">
                  <a:extLst>
                    <a:ext uri="{9D8B030D-6E8A-4147-A177-3AD203B41FA5}">
                      <a16:colId xmlns:a16="http://schemas.microsoft.com/office/drawing/2014/main" xmlns="" val="2958008849"/>
                    </a:ext>
                  </a:extLst>
                </a:gridCol>
                <a:gridCol w="987149">
                  <a:extLst>
                    <a:ext uri="{9D8B030D-6E8A-4147-A177-3AD203B41FA5}">
                      <a16:colId xmlns:a16="http://schemas.microsoft.com/office/drawing/2014/main" xmlns="" val="3830085833"/>
                    </a:ext>
                  </a:extLst>
                </a:gridCol>
                <a:gridCol w="1262874">
                  <a:extLst>
                    <a:ext uri="{9D8B030D-6E8A-4147-A177-3AD203B41FA5}">
                      <a16:colId xmlns:a16="http://schemas.microsoft.com/office/drawing/2014/main" xmlns="" val="897791399"/>
                    </a:ext>
                  </a:extLst>
                </a:gridCol>
                <a:gridCol w="1560021">
                  <a:extLst>
                    <a:ext uri="{9D8B030D-6E8A-4147-A177-3AD203B41FA5}">
                      <a16:colId xmlns:a16="http://schemas.microsoft.com/office/drawing/2014/main" xmlns="" val="1068517895"/>
                    </a:ext>
                  </a:extLst>
                </a:gridCol>
                <a:gridCol w="1485733">
                  <a:extLst>
                    <a:ext uri="{9D8B030D-6E8A-4147-A177-3AD203B41FA5}">
                      <a16:colId xmlns:a16="http://schemas.microsoft.com/office/drawing/2014/main" xmlns="" val="3878177491"/>
                    </a:ext>
                  </a:extLst>
                </a:gridCol>
              </a:tblGrid>
              <a:tr h="537147">
                <a:tc>
                  <a:txBody>
                    <a:bodyPr/>
                    <a:lstStyle/>
                    <a:p>
                      <a:pPr algn="l" rtl="0">
                        <a:lnSpc>
                          <a:spcPct val="100000"/>
                        </a:lnSpc>
                      </a:pPr>
                      <a:endParaRPr lang="en-GB" sz="2400" b="1" dirty="0">
                        <a:effectLst/>
                        <a:latin typeface="Arial Narrow" panose="020B0606020202030204" pitchFamily="34" charset="0"/>
                        <a:cs typeface="Times New Roman" panose="02020603050405020304" pitchFamily="18" charset="0"/>
                      </a:endParaRPr>
                    </a:p>
                  </a:txBody>
                  <a:tcPr marL="68580" marR="68580" marT="0" marB="0" anchor="b">
                    <a:solidFill>
                      <a:srgbClr val="326496"/>
                    </a:solidFill>
                  </a:tcPr>
                </a:tc>
                <a:tc>
                  <a:txBody>
                    <a:bodyPr/>
                    <a:lstStyle/>
                    <a:p>
                      <a:pPr algn="l">
                        <a:lnSpc>
                          <a:spcPct val="100000"/>
                        </a:lnSpc>
                        <a:spcAft>
                          <a:spcPts val="0"/>
                        </a:spcAft>
                      </a:pPr>
                      <a:r>
                        <a:rPr lang="sq-AL" sz="1600" b="1">
                          <a:latin typeface="Verdana" panose="020B0604030504040204" pitchFamily="34" charset="0"/>
                          <a:ea typeface="Verdana" panose="020B0604030504040204" pitchFamily="34" charset="0"/>
                          <a:cs typeface="Verdana" panose="020B0604030504040204" pitchFamily="34" charset="0"/>
                        </a:rPr>
                        <a:t>Shtetet</a:t>
                      </a:r>
                    </a:p>
                  </a:txBody>
                  <a:tcPr marL="68580" marR="68580" marT="0" marB="0">
                    <a:solidFill>
                      <a:srgbClr val="326496"/>
                    </a:solidFill>
                  </a:tcPr>
                </a:tc>
                <a:tc gridSpan="2">
                  <a:txBody>
                    <a:bodyPr/>
                    <a:lstStyle/>
                    <a:p>
                      <a:pPr algn="ctr">
                        <a:lnSpc>
                          <a:spcPct val="100000"/>
                        </a:lnSpc>
                        <a:spcAft>
                          <a:spcPts val="0"/>
                        </a:spcAft>
                      </a:pPr>
                      <a:r>
                        <a:rPr lang="sq-AL" sz="1600" b="1">
                          <a:latin typeface="Verdana" panose="020B0604030504040204" pitchFamily="34" charset="0"/>
                          <a:ea typeface="Verdana" panose="020B0604030504040204" pitchFamily="34" charset="0"/>
                          <a:cs typeface="Verdana" panose="020B0604030504040204" pitchFamily="34" charset="0"/>
                        </a:rPr>
                        <a:t>Kryesisht në fuqi </a:t>
                      </a:r>
                    </a:p>
                    <a:p>
                      <a:pPr algn="ctr">
                        <a:lnSpc>
                          <a:spcPct val="100000"/>
                        </a:lnSpc>
                        <a:spcAft>
                          <a:spcPts val="0"/>
                        </a:spcAft>
                      </a:pPr>
                      <a:r>
                        <a:rPr lang="sq-AL" sz="1600" b="1">
                          <a:latin typeface="Verdana" panose="020B0604030504040204" pitchFamily="34" charset="0"/>
                          <a:ea typeface="Verdana" panose="020B0604030504040204" pitchFamily="34" charset="0"/>
                          <a:cs typeface="Verdana" panose="020B0604030504040204" pitchFamily="34" charset="0"/>
                        </a:rPr>
                        <a:t>deri në janar 2013</a:t>
                      </a:r>
                    </a:p>
                  </a:txBody>
                  <a:tcPr marL="68580" marR="68580" marT="0" marB="0">
                    <a:solidFill>
                      <a:srgbClr val="326496"/>
                    </a:solidFill>
                  </a:tcPr>
                </a:tc>
                <a:tc hMerge="1">
                  <a:txBody>
                    <a:bodyPr/>
                    <a:lstStyle/>
                    <a:p>
                      <a:endParaRPr lang="en-GB"/>
                    </a:p>
                  </a:txBody>
                  <a:tcPr/>
                </a:tc>
                <a:tc gridSpan="2">
                  <a:txBody>
                    <a:bodyPr/>
                    <a:lstStyle/>
                    <a:p>
                      <a:pPr algn="ctr">
                        <a:lnSpc>
                          <a:spcPct val="100000"/>
                        </a:lnSpc>
                        <a:spcAft>
                          <a:spcPts val="0"/>
                        </a:spcAft>
                      </a:pPr>
                      <a:r>
                        <a:rPr lang="sq-AL" sz="1600" b="1">
                          <a:latin typeface="Verdana" panose="020B0604030504040204" pitchFamily="34" charset="0"/>
                          <a:ea typeface="Verdana" panose="020B0604030504040204" pitchFamily="34" charset="0"/>
                          <a:cs typeface="Verdana" panose="020B0604030504040204" pitchFamily="34" charset="0"/>
                        </a:rPr>
                        <a:t>Kryesisht në fuqi </a:t>
                      </a:r>
                    </a:p>
                    <a:p>
                      <a:pPr algn="ctr">
                        <a:lnSpc>
                          <a:spcPct val="100000"/>
                        </a:lnSpc>
                        <a:spcAft>
                          <a:spcPts val="0"/>
                        </a:spcAft>
                      </a:pPr>
                      <a:r>
                        <a:rPr lang="sq-AL" sz="1600" b="1">
                          <a:latin typeface="Verdana" panose="020B0604030504040204" pitchFamily="34" charset="0"/>
                          <a:ea typeface="Verdana" panose="020B0604030504040204" pitchFamily="34" charset="0"/>
                          <a:cs typeface="Verdana" panose="020B0604030504040204" pitchFamily="34" charset="0"/>
                        </a:rPr>
                        <a:t>deri në maj 2020</a:t>
                      </a:r>
                    </a:p>
                  </a:txBody>
                  <a:tcPr marL="68580" marR="68580" marT="0" marB="0">
                    <a:solidFill>
                      <a:srgbClr val="326496"/>
                    </a:solidFill>
                  </a:tcPr>
                </a:tc>
                <a:tc hMerge="1">
                  <a:txBody>
                    <a:bodyPr/>
                    <a:lstStyle/>
                    <a:p>
                      <a:endParaRPr lang="en-GB"/>
                    </a:p>
                  </a:txBody>
                  <a:tcPr/>
                </a:tc>
                <a:extLst>
                  <a:ext uri="{0D108BD9-81ED-4DB2-BD59-A6C34878D82A}">
                    <a16:rowId xmlns:a16="http://schemas.microsoft.com/office/drawing/2014/main" xmlns="" val="2122549328"/>
                  </a:ext>
                </a:extLst>
              </a:tr>
              <a:tr h="302145">
                <a:tc>
                  <a:txBody>
                    <a:bodyPr/>
                    <a:lstStyle/>
                    <a:p>
                      <a:pPr algn="just">
                        <a:lnSpc>
                          <a:spcPct val="100000"/>
                        </a:lnSpc>
                        <a:spcAft>
                          <a:spcPts val="0"/>
                        </a:spcAft>
                      </a:pPr>
                      <a:r>
                        <a:rPr lang="sq-AL" sz="1800" b="1">
                          <a:solidFill>
                            <a:schemeClr val="bg1"/>
                          </a:solidFill>
                          <a:latin typeface="Verdana" panose="020B0604030504040204" pitchFamily="34" charset="0"/>
                          <a:ea typeface="Verdana" panose="020B0604030504040204" pitchFamily="34" charset="0"/>
                          <a:cs typeface="Verdana" panose="020B0604030504040204" pitchFamily="34" charset="0"/>
                        </a:rPr>
                        <a:t>E tërë Afrika</a:t>
                      </a:r>
                    </a:p>
                  </a:txBody>
                  <a:tcPr marL="68580" marR="68580" marT="0" marB="0" anchor="b">
                    <a:solidFill>
                      <a:srgbClr val="326496"/>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54</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6</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11%</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18</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33%</a:t>
                      </a:r>
                    </a:p>
                  </a:txBody>
                  <a:tcPr marL="68580" marR="68580" marT="0" marB="0" anchor="b">
                    <a:noFill/>
                  </a:tcPr>
                </a:tc>
                <a:extLst>
                  <a:ext uri="{0D108BD9-81ED-4DB2-BD59-A6C34878D82A}">
                    <a16:rowId xmlns:a16="http://schemas.microsoft.com/office/drawing/2014/main" xmlns="" val="2041422289"/>
                  </a:ext>
                </a:extLst>
              </a:tr>
              <a:tr h="302145">
                <a:tc>
                  <a:txBody>
                    <a:bodyPr/>
                    <a:lstStyle/>
                    <a:p>
                      <a:pPr algn="just">
                        <a:lnSpc>
                          <a:spcPct val="100000"/>
                        </a:lnSpc>
                        <a:spcAft>
                          <a:spcPts val="0"/>
                        </a:spcAft>
                      </a:pPr>
                      <a:r>
                        <a:rPr lang="sq-AL" sz="1800" b="1">
                          <a:solidFill>
                            <a:schemeClr val="bg1"/>
                          </a:solidFill>
                          <a:latin typeface="Verdana" panose="020B0604030504040204" pitchFamily="34" charset="0"/>
                          <a:ea typeface="Verdana" panose="020B0604030504040204" pitchFamily="34" charset="0"/>
                          <a:cs typeface="Verdana" panose="020B0604030504040204" pitchFamily="34" charset="0"/>
                        </a:rPr>
                        <a:t>E tërë Amerika</a:t>
                      </a:r>
                    </a:p>
                  </a:txBody>
                  <a:tcPr marL="68580" marR="68580" marT="0" marB="0" anchor="b">
                    <a:solidFill>
                      <a:srgbClr val="326496"/>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35</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10</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29%</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15</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43%</a:t>
                      </a:r>
                    </a:p>
                  </a:txBody>
                  <a:tcPr marL="68580" marR="68580" marT="0" marB="0" anchor="b">
                    <a:solidFill>
                      <a:schemeClr val="accent1">
                        <a:lumMod val="20000"/>
                        <a:lumOff val="80000"/>
                      </a:schemeClr>
                    </a:solidFill>
                  </a:tcPr>
                </a:tc>
                <a:extLst>
                  <a:ext uri="{0D108BD9-81ED-4DB2-BD59-A6C34878D82A}">
                    <a16:rowId xmlns:a16="http://schemas.microsoft.com/office/drawing/2014/main" xmlns="" val="1661776069"/>
                  </a:ext>
                </a:extLst>
              </a:tr>
              <a:tr h="302145">
                <a:tc>
                  <a:txBody>
                    <a:bodyPr/>
                    <a:lstStyle/>
                    <a:p>
                      <a:pPr algn="just">
                        <a:lnSpc>
                          <a:spcPct val="100000"/>
                        </a:lnSpc>
                        <a:spcAft>
                          <a:spcPts val="0"/>
                        </a:spcAft>
                      </a:pPr>
                      <a:r>
                        <a:rPr lang="sq-AL" sz="1800" b="1">
                          <a:solidFill>
                            <a:schemeClr val="bg1"/>
                          </a:solidFill>
                          <a:latin typeface="Verdana" panose="020B0604030504040204" pitchFamily="34" charset="0"/>
                          <a:ea typeface="Verdana" panose="020B0604030504040204" pitchFamily="34" charset="0"/>
                          <a:cs typeface="Verdana" panose="020B0604030504040204" pitchFamily="34" charset="0"/>
                        </a:rPr>
                        <a:t>E tërë Azia</a:t>
                      </a:r>
                    </a:p>
                  </a:txBody>
                  <a:tcPr marL="68580" marR="68580" marT="0" marB="0" anchor="b">
                    <a:solidFill>
                      <a:srgbClr val="326496"/>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42</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13</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31%</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18</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43%</a:t>
                      </a:r>
                    </a:p>
                  </a:txBody>
                  <a:tcPr marL="68580" marR="68580" marT="0" marB="0" anchor="b">
                    <a:noFill/>
                  </a:tcPr>
                </a:tc>
                <a:extLst>
                  <a:ext uri="{0D108BD9-81ED-4DB2-BD59-A6C34878D82A}">
                    <a16:rowId xmlns:a16="http://schemas.microsoft.com/office/drawing/2014/main" xmlns="" val="3670560417"/>
                  </a:ext>
                </a:extLst>
              </a:tr>
              <a:tr h="302145">
                <a:tc>
                  <a:txBody>
                    <a:bodyPr/>
                    <a:lstStyle/>
                    <a:p>
                      <a:pPr algn="just">
                        <a:lnSpc>
                          <a:spcPct val="100000"/>
                        </a:lnSpc>
                        <a:spcAft>
                          <a:spcPts val="0"/>
                        </a:spcAft>
                      </a:pPr>
                      <a:r>
                        <a:rPr lang="sq-AL" sz="1800" b="1">
                          <a:solidFill>
                            <a:schemeClr val="bg1"/>
                          </a:solidFill>
                          <a:latin typeface="Verdana" panose="020B0604030504040204" pitchFamily="34" charset="0"/>
                          <a:ea typeface="Verdana" panose="020B0604030504040204" pitchFamily="34" charset="0"/>
                          <a:cs typeface="Verdana" panose="020B0604030504040204" pitchFamily="34" charset="0"/>
                        </a:rPr>
                        <a:t>E tërë Evropa</a:t>
                      </a:r>
                    </a:p>
                  </a:txBody>
                  <a:tcPr marL="68580" marR="68580" marT="0" marB="0" anchor="b">
                    <a:solidFill>
                      <a:srgbClr val="326496"/>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48</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38</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79%</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45</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94%</a:t>
                      </a:r>
                    </a:p>
                  </a:txBody>
                  <a:tcPr marL="68580" marR="68580" marT="0" marB="0" anchor="b">
                    <a:solidFill>
                      <a:schemeClr val="accent1">
                        <a:lumMod val="20000"/>
                        <a:lumOff val="80000"/>
                      </a:schemeClr>
                    </a:solidFill>
                  </a:tcPr>
                </a:tc>
                <a:extLst>
                  <a:ext uri="{0D108BD9-81ED-4DB2-BD59-A6C34878D82A}">
                    <a16:rowId xmlns:a16="http://schemas.microsoft.com/office/drawing/2014/main" xmlns="" val="2668002655"/>
                  </a:ext>
                </a:extLst>
              </a:tr>
              <a:tr h="302145">
                <a:tc>
                  <a:txBody>
                    <a:bodyPr/>
                    <a:lstStyle/>
                    <a:p>
                      <a:pPr algn="just">
                        <a:lnSpc>
                          <a:spcPct val="100000"/>
                        </a:lnSpc>
                        <a:spcAft>
                          <a:spcPts val="0"/>
                        </a:spcAft>
                      </a:pPr>
                      <a:r>
                        <a:rPr lang="sq-AL" sz="1800" b="1">
                          <a:solidFill>
                            <a:schemeClr val="bg1"/>
                          </a:solidFill>
                          <a:latin typeface="Verdana" panose="020B0604030504040204" pitchFamily="34" charset="0"/>
                          <a:ea typeface="Verdana" panose="020B0604030504040204" pitchFamily="34" charset="0"/>
                          <a:cs typeface="Verdana" panose="020B0604030504040204" pitchFamily="34" charset="0"/>
                        </a:rPr>
                        <a:t>E tërë Oqeania</a:t>
                      </a:r>
                    </a:p>
                  </a:txBody>
                  <a:tcPr marL="68580" marR="68580" marT="0" marB="0" anchor="b">
                    <a:solidFill>
                      <a:srgbClr val="326496"/>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14</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3</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21%</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4</a:t>
                      </a:r>
                    </a:p>
                  </a:txBody>
                  <a:tcPr marL="68580" marR="68580" marT="0" marB="0" anchor="b">
                    <a:no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29%</a:t>
                      </a:r>
                    </a:p>
                  </a:txBody>
                  <a:tcPr marL="68580" marR="68580" marT="0" marB="0" anchor="b">
                    <a:noFill/>
                  </a:tcPr>
                </a:tc>
                <a:extLst>
                  <a:ext uri="{0D108BD9-81ED-4DB2-BD59-A6C34878D82A}">
                    <a16:rowId xmlns:a16="http://schemas.microsoft.com/office/drawing/2014/main" xmlns="" val="2675414985"/>
                  </a:ext>
                </a:extLst>
              </a:tr>
              <a:tr h="302145">
                <a:tc>
                  <a:txBody>
                    <a:bodyPr/>
                    <a:lstStyle/>
                    <a:p>
                      <a:pPr algn="just">
                        <a:lnSpc>
                          <a:spcPct val="100000"/>
                        </a:lnSpc>
                        <a:spcAft>
                          <a:spcPts val="0"/>
                        </a:spcAft>
                      </a:pPr>
                      <a:r>
                        <a:rPr lang="sq-AL" sz="1800" b="1">
                          <a:solidFill>
                            <a:schemeClr val="bg1"/>
                          </a:solidFill>
                          <a:latin typeface="Verdana" panose="020B0604030504040204" pitchFamily="34" charset="0"/>
                          <a:ea typeface="Verdana" panose="020B0604030504040204" pitchFamily="34" charset="0"/>
                          <a:cs typeface="Verdana" panose="020B0604030504040204" pitchFamily="34" charset="0"/>
                        </a:rPr>
                        <a:t>Të gjitha</a:t>
                      </a:r>
                    </a:p>
                  </a:txBody>
                  <a:tcPr marL="68580" marR="68580" marT="0" marB="0" anchor="b">
                    <a:solidFill>
                      <a:srgbClr val="326496"/>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193</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70</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36%</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100</a:t>
                      </a:r>
                    </a:p>
                  </a:txBody>
                  <a:tcPr marL="68580" marR="68580" marT="0" marB="0" anchor="b">
                    <a:solidFill>
                      <a:schemeClr val="accent1">
                        <a:lumMod val="20000"/>
                        <a:lumOff val="80000"/>
                      </a:schemeClr>
                    </a:solidFill>
                  </a:tcPr>
                </a:tc>
                <a:tc>
                  <a:txBody>
                    <a:bodyPr/>
                    <a:lstStyle/>
                    <a:p>
                      <a:pPr algn="r">
                        <a:lnSpc>
                          <a:spcPct val="10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52%</a:t>
                      </a:r>
                    </a:p>
                  </a:txBody>
                  <a:tcPr marL="68580" marR="68580" marT="0" marB="0" anchor="b">
                    <a:solidFill>
                      <a:schemeClr val="accent1">
                        <a:lumMod val="20000"/>
                        <a:lumOff val="80000"/>
                      </a:schemeClr>
                    </a:solidFill>
                  </a:tcPr>
                </a:tc>
                <a:extLst>
                  <a:ext uri="{0D108BD9-81ED-4DB2-BD59-A6C34878D82A}">
                    <a16:rowId xmlns:a16="http://schemas.microsoft.com/office/drawing/2014/main" xmlns="" val="2629051196"/>
                  </a:ext>
                </a:extLst>
              </a:tr>
            </a:tbl>
          </a:graphicData>
        </a:graphic>
      </p:graphicFrame>
      <p:sp>
        <p:nvSpPr>
          <p:cNvPr id="14" name="TextBox 13">
            <a:extLst>
              <a:ext uri="{FF2B5EF4-FFF2-40B4-BE49-F238E27FC236}">
                <a16:creationId xmlns:a16="http://schemas.microsoft.com/office/drawing/2014/main" xmlns="" id="{71872171-5E0B-4291-A3DD-E732D7508F50}"/>
              </a:ext>
            </a:extLst>
          </p:cNvPr>
          <p:cNvSpPr txBox="1"/>
          <p:nvPr/>
        </p:nvSpPr>
        <p:spPr>
          <a:xfrm>
            <a:off x="503128" y="1352962"/>
            <a:ext cx="8461360" cy="830997"/>
          </a:xfrm>
          <a:prstGeom prst="rect">
            <a:avLst/>
          </a:prstGeom>
          <a:noFill/>
        </p:spPr>
        <p:txBody>
          <a:bodyPr wrap="square" rtlCol="0">
            <a:spAutoFit/>
          </a:bodyPr>
          <a:lstStyle/>
          <a:p>
            <a:r>
              <a:rPr lang="sq-AL" sz="2400" b="1">
                <a:solidFill>
                  <a:schemeClr val="tx2"/>
                </a:solidFill>
                <a:latin typeface="Verdana" panose="020B0604030504040204" pitchFamily="34" charset="0"/>
                <a:ea typeface="Verdana" panose="020B0604030504040204" pitchFamily="34" charset="0"/>
                <a:cs typeface="Verdana" panose="020B0604030504040204" pitchFamily="34" charset="0"/>
              </a:rPr>
              <a:t>E drejta materiale penale </a:t>
            </a:r>
          </a:p>
          <a:p>
            <a:r>
              <a:rPr lang="sq-AL" sz="2400" b="1">
                <a:solidFill>
                  <a:schemeClr val="tx2"/>
                </a:solidFill>
                <a:latin typeface="Verdana" panose="020B0604030504040204" pitchFamily="34" charset="0"/>
                <a:ea typeface="Verdana" panose="020B0604030504040204" pitchFamily="34" charset="0"/>
                <a:cs typeface="Verdana" panose="020B0604030504040204" pitchFamily="34" charset="0"/>
              </a:rPr>
              <a:t>në pajtim me Konventën e Budapestit</a:t>
            </a:r>
          </a:p>
        </p:txBody>
      </p:sp>
      <p:sp>
        <p:nvSpPr>
          <p:cNvPr id="2" name="Rectangle 1">
            <a:extLst>
              <a:ext uri="{FF2B5EF4-FFF2-40B4-BE49-F238E27FC236}">
                <a16:creationId xmlns:a16="http://schemas.microsoft.com/office/drawing/2014/main" xmlns="" id="{09F7A6FD-253A-4BFE-8782-B4D911D6B35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Tree>
    <p:extLst>
      <p:ext uri="{BB962C8B-B14F-4D97-AF65-F5344CB8AC3E}">
        <p14:creationId xmlns:p14="http://schemas.microsoft.com/office/powerpoint/2010/main" val="384227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6758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8"/>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9" name="Rectangle 17"/>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						                      - </a:t>
            </a:r>
            <a:fld id="{465FF75B-1C1D-7A47-B702-07177D24373E}" type="slidenum">
              <a:rPr lang="en-US" sz="1200" b="1">
                <a:solidFill>
                  <a:srgbClr val="FFFFFF"/>
                </a:solidFill>
                <a:latin typeface="Verdana" charset="0"/>
                <a:cs typeface="Verdana" charset="0"/>
              </a:rPr>
              <a:pPr/>
              <a:t>32</a:t>
            </a:fld>
            <a:r>
              <a:rPr lang="sq-AL" sz="1200" b="1">
                <a:solidFill>
                  <a:srgbClr val="FFFFFF"/>
                </a:solidFill>
                <a:latin typeface="Verdana" charset="0"/>
                <a:cs typeface="Verdana" charset="0"/>
              </a:rPr>
              <a:t> -</a:t>
            </a:r>
          </a:p>
        </p:txBody>
      </p:sp>
      <p:sp>
        <p:nvSpPr>
          <p:cNvPr id="67590"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Lidhjet me Konventën e Budapestit</a:t>
            </a:r>
          </a:p>
        </p:txBody>
      </p:sp>
      <p:graphicFrame>
        <p:nvGraphicFramePr>
          <p:cNvPr id="10" name="Table 9"/>
          <p:cNvGraphicFramePr>
            <a:graphicFrameLocks noGrp="1"/>
          </p:cNvGraphicFramePr>
          <p:nvPr>
            <p:extLst>
              <p:ext uri="{D42A27DB-BD31-4B8C-83A1-F6EECF244321}">
                <p14:modId xmlns:p14="http://schemas.microsoft.com/office/powerpoint/2010/main" val="3617886908"/>
              </p:ext>
            </p:extLst>
          </p:nvPr>
        </p:nvGraphicFramePr>
        <p:xfrm>
          <a:off x="503549" y="1340768"/>
          <a:ext cx="8136902" cy="4815322"/>
        </p:xfrm>
        <a:graphic>
          <a:graphicData uri="http://schemas.openxmlformats.org/drawingml/2006/table">
            <a:tbl>
              <a:tblPr firstRow="1" firstCol="1" bandRow="1">
                <a:tableStyleId>{5C22544A-7EE6-4342-B048-85BDC9FD1C3A}</a:tableStyleId>
              </a:tblPr>
              <a:tblGrid>
                <a:gridCol w="1985179">
                  <a:extLst>
                    <a:ext uri="{9D8B030D-6E8A-4147-A177-3AD203B41FA5}">
                      <a16:colId xmlns:a16="http://schemas.microsoft.com/office/drawing/2014/main" xmlns="" val="20000"/>
                    </a:ext>
                  </a:extLst>
                </a:gridCol>
                <a:gridCol w="1331239">
                  <a:extLst>
                    <a:ext uri="{9D8B030D-6E8A-4147-A177-3AD203B41FA5}">
                      <a16:colId xmlns:a16="http://schemas.microsoft.com/office/drawing/2014/main" xmlns="" val="20001"/>
                    </a:ext>
                  </a:extLst>
                </a:gridCol>
                <a:gridCol w="1160747">
                  <a:extLst>
                    <a:ext uri="{9D8B030D-6E8A-4147-A177-3AD203B41FA5}">
                      <a16:colId xmlns:a16="http://schemas.microsoft.com/office/drawing/2014/main" xmlns="" val="20002"/>
                    </a:ext>
                  </a:extLst>
                </a:gridCol>
                <a:gridCol w="1158411">
                  <a:extLst>
                    <a:ext uri="{9D8B030D-6E8A-4147-A177-3AD203B41FA5}">
                      <a16:colId xmlns:a16="http://schemas.microsoft.com/office/drawing/2014/main" xmlns="" val="20003"/>
                    </a:ext>
                  </a:extLst>
                </a:gridCol>
                <a:gridCol w="1159578">
                  <a:extLst>
                    <a:ext uri="{9D8B030D-6E8A-4147-A177-3AD203B41FA5}">
                      <a16:colId xmlns:a16="http://schemas.microsoft.com/office/drawing/2014/main" xmlns="" val="20004"/>
                    </a:ext>
                  </a:extLst>
                </a:gridCol>
                <a:gridCol w="1341748">
                  <a:extLst>
                    <a:ext uri="{9D8B030D-6E8A-4147-A177-3AD203B41FA5}">
                      <a16:colId xmlns:a16="http://schemas.microsoft.com/office/drawing/2014/main" xmlns="" val="20005"/>
                    </a:ext>
                  </a:extLst>
                </a:gridCol>
              </a:tblGrid>
              <a:tr h="720080">
                <a:tc>
                  <a:txBody>
                    <a:bodyPr/>
                    <a:lstStyle/>
                    <a:p>
                      <a:pPr algn="l" rtl="0">
                        <a:lnSpc>
                          <a:spcPct val="150000"/>
                        </a:lnSpc>
                      </a:pPr>
                      <a:endParaRPr lang="en-GB" sz="1800" dirty="0">
                        <a:effectLst/>
                        <a:latin typeface="Arial Narrow" panose="020B0606020202030204" pitchFamily="34" charset="0"/>
                      </a:endParaRPr>
                    </a:p>
                  </a:txBody>
                  <a:tcPr marL="68580" marR="68580" marT="0" marB="0" anchor="b">
                    <a:solidFill>
                      <a:srgbClr val="2F618F"/>
                    </a:solidFill>
                  </a:tcPr>
                </a:tc>
                <a:tc gridSpan="5">
                  <a:txBody>
                    <a:bodyPr/>
                    <a:lstStyle/>
                    <a:p>
                      <a:pPr algn="ctr">
                        <a:lnSpc>
                          <a:spcPct val="100000"/>
                        </a:lnSpc>
                        <a:spcBef>
                          <a:spcPts val="600"/>
                        </a:spcBef>
                        <a:spcAft>
                          <a:spcPts val="600"/>
                        </a:spcAft>
                      </a:pPr>
                      <a:r>
                        <a:rPr lang="sq-AL" sz="1800">
                          <a:latin typeface="Verdana" panose="020B0604030504040204" pitchFamily="34" charset="0"/>
                          <a:ea typeface="Verdana" panose="020B0604030504040204" pitchFamily="34" charset="0"/>
                          <a:cs typeface="Verdana" panose="020B0604030504040204" pitchFamily="34" charset="0"/>
                        </a:rPr>
                        <a:t>Palët, nënshkruesit apo të ftuarit për aderim në Konventën e Budapestit</a:t>
                      </a:r>
                    </a:p>
                  </a:txBody>
                  <a:tcPr marL="68580" marR="68580" marT="0" marB="0" anchor="ctr">
                    <a:solidFill>
                      <a:srgbClr val="2F618F"/>
                    </a:solidFill>
                  </a:tcPr>
                </a:tc>
                <a:tc hMerge="1">
                  <a:txBody>
                    <a:bodyPr/>
                    <a:lstStyle/>
                    <a:p>
                      <a:pPr algn="l" rtl="0">
                        <a:lnSpc>
                          <a:spcPct val="150000"/>
                        </a:lnSpc>
                        <a:spcAft>
                          <a:spcPts val="0"/>
                        </a:spcAft>
                      </a:pPr>
                      <a:endParaRPr lang="en-GB" sz="1800" dirty="0">
                        <a:effectLst/>
                        <a:latin typeface="Arial Narrow" panose="020B0606020202030204" pitchFamily="34" charset="0"/>
                        <a:ea typeface="Calibri"/>
                        <a:cs typeface="Times New Roman"/>
                      </a:endParaRPr>
                    </a:p>
                  </a:txBody>
                  <a:tcPr marL="68580" marR="68580" marT="0" marB="0" anchor="ctr">
                    <a:solidFill>
                      <a:srgbClr val="2F618F"/>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0"/>
                  </a:ext>
                </a:extLst>
              </a:tr>
              <a:tr h="190500">
                <a:tc>
                  <a:txBody>
                    <a:bodyPr/>
                    <a:lstStyle/>
                    <a:p>
                      <a:pPr algn="l" rtl="0">
                        <a:lnSpc>
                          <a:spcPct val="150000"/>
                        </a:lnSpc>
                      </a:pPr>
                      <a:endParaRPr lang="en-GB" sz="1800" dirty="0">
                        <a:effectLst/>
                        <a:latin typeface="Arial Narrow" panose="020B0606020202030204" pitchFamily="34" charset="0"/>
                      </a:endParaRPr>
                    </a:p>
                  </a:txBody>
                  <a:tcPr marL="68580" marR="68580" marT="0" marB="0" anchor="b">
                    <a:solidFill>
                      <a:srgbClr val="2F618F"/>
                    </a:solidFill>
                  </a:tcPr>
                </a:tc>
                <a:tc>
                  <a:txBody>
                    <a:bodyPr/>
                    <a:lstStyle/>
                    <a:p>
                      <a:pPr algn="just">
                        <a:lnSpc>
                          <a:spcPct val="15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Shtetet</a:t>
                      </a:r>
                    </a:p>
                  </a:txBody>
                  <a:tcPr marL="68580" marR="68580" marT="0" marB="0" anchor="b"/>
                </a:tc>
                <a:tc gridSpan="2">
                  <a:txBody>
                    <a:bodyPr/>
                    <a:lstStyle/>
                    <a:p>
                      <a:pPr algn="ctr">
                        <a:lnSpc>
                          <a:spcPct val="15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deri në janar 2013</a:t>
                      </a:r>
                    </a:p>
                  </a:txBody>
                  <a:tcPr marL="68580" marR="68580" marT="0" marB="0" anchor="ctr"/>
                </a:tc>
                <a:tc hMerge="1">
                  <a:txBody>
                    <a:bodyPr/>
                    <a:lstStyle/>
                    <a:p>
                      <a:endParaRPr lang="en-GB"/>
                    </a:p>
                  </a:txBody>
                  <a:tcPr/>
                </a:tc>
                <a:tc gridSpan="2">
                  <a:txBody>
                    <a:bodyPr/>
                    <a:lstStyle/>
                    <a:p>
                      <a:pPr algn="ctr">
                        <a:lnSpc>
                          <a:spcPct val="15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deri në maj 2020</a:t>
                      </a:r>
                    </a:p>
                  </a:txBody>
                  <a:tcPr marL="68580" marR="68580" marT="0" marB="0" anchor="ctr"/>
                </a:tc>
                <a:tc hMerge="1">
                  <a:txBody>
                    <a:bodyPr/>
                    <a:lstStyle/>
                    <a:p>
                      <a:endParaRPr lang="en-GB"/>
                    </a:p>
                  </a:txBody>
                  <a:tcPr/>
                </a:tc>
                <a:extLst>
                  <a:ext uri="{0D108BD9-81ED-4DB2-BD59-A6C34878D82A}">
                    <a16:rowId xmlns:a16="http://schemas.microsoft.com/office/drawing/2014/main" xmlns="" val="10001"/>
                  </a:ext>
                </a:extLst>
              </a:tr>
              <a:tr h="190500">
                <a:tc>
                  <a:txBody>
                    <a:bodyPr/>
                    <a:lstStyle/>
                    <a:p>
                      <a:pPr algn="l">
                        <a:lnSpc>
                          <a:spcPct val="150000"/>
                        </a:lnSpc>
                        <a:spcAft>
                          <a:spcPts val="0"/>
                        </a:spcAft>
                      </a:pPr>
                      <a:r>
                        <a:rPr lang="sq-AL" sz="1800" dirty="0">
                          <a:solidFill>
                            <a:schemeClr val="bg1"/>
                          </a:solidFill>
                          <a:latin typeface="Verdana" panose="020B0604030504040204" pitchFamily="34" charset="0"/>
                          <a:ea typeface="Verdana" panose="020B0604030504040204" pitchFamily="34" charset="0"/>
                          <a:cs typeface="Verdana" panose="020B0604030504040204" pitchFamily="34" charset="0"/>
                        </a:rPr>
                        <a:t>E tërë Afrika</a:t>
                      </a:r>
                    </a:p>
                  </a:txBody>
                  <a:tcPr marL="68580" marR="68580" marT="0" marB="0" anchor="b">
                    <a:solidFill>
                      <a:srgbClr val="2F618F"/>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54</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3</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6%</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10</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19%</a:t>
                      </a:r>
                    </a:p>
                  </a:txBody>
                  <a:tcPr marL="68580" marR="68580" marT="0" marB="0" anchor="b">
                    <a:noFill/>
                  </a:tcPr>
                </a:tc>
                <a:extLst>
                  <a:ext uri="{0D108BD9-81ED-4DB2-BD59-A6C34878D82A}">
                    <a16:rowId xmlns:a16="http://schemas.microsoft.com/office/drawing/2014/main" xmlns="" val="10002"/>
                  </a:ext>
                </a:extLst>
              </a:tr>
              <a:tr h="190500">
                <a:tc>
                  <a:txBody>
                    <a:bodyPr/>
                    <a:lstStyle/>
                    <a:p>
                      <a:pPr algn="l">
                        <a:lnSpc>
                          <a:spcPct val="150000"/>
                        </a:lnSpc>
                        <a:spcAft>
                          <a:spcPts val="0"/>
                        </a:spcAft>
                      </a:pPr>
                      <a:r>
                        <a:rPr lang="sq-AL" sz="1800" dirty="0">
                          <a:solidFill>
                            <a:schemeClr val="bg1"/>
                          </a:solidFill>
                          <a:latin typeface="Verdana" panose="020B0604030504040204" pitchFamily="34" charset="0"/>
                          <a:ea typeface="Verdana" panose="020B0604030504040204" pitchFamily="34" charset="0"/>
                          <a:cs typeface="Verdana" panose="020B0604030504040204" pitchFamily="34" charset="0"/>
                        </a:rPr>
                        <a:t>E tërë Amerika</a:t>
                      </a:r>
                    </a:p>
                  </a:txBody>
                  <a:tcPr marL="68580" marR="68580" marT="0" marB="0" anchor="b">
                    <a:solidFill>
                      <a:srgbClr val="2F618F"/>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35</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8</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23%</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13</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37%</a:t>
                      </a:r>
                    </a:p>
                  </a:txBody>
                  <a:tcPr marL="68580" marR="68580" marT="0" marB="0" anchor="b">
                    <a:solidFill>
                      <a:schemeClr val="accent1">
                        <a:lumMod val="20000"/>
                        <a:lumOff val="80000"/>
                      </a:schemeClr>
                    </a:solidFill>
                  </a:tcPr>
                </a:tc>
                <a:extLst>
                  <a:ext uri="{0D108BD9-81ED-4DB2-BD59-A6C34878D82A}">
                    <a16:rowId xmlns:a16="http://schemas.microsoft.com/office/drawing/2014/main" xmlns="" val="10003"/>
                  </a:ext>
                </a:extLst>
              </a:tr>
              <a:tr h="190500">
                <a:tc>
                  <a:txBody>
                    <a:bodyPr/>
                    <a:lstStyle/>
                    <a:p>
                      <a:pPr algn="l">
                        <a:lnSpc>
                          <a:spcPct val="150000"/>
                        </a:lnSpc>
                        <a:spcAft>
                          <a:spcPts val="0"/>
                        </a:spcAft>
                      </a:pPr>
                      <a:r>
                        <a:rPr lang="sq-AL" sz="1800" dirty="0">
                          <a:solidFill>
                            <a:schemeClr val="bg1"/>
                          </a:solidFill>
                          <a:latin typeface="Verdana" panose="020B0604030504040204" pitchFamily="34" charset="0"/>
                          <a:ea typeface="Verdana" panose="020B0604030504040204" pitchFamily="34" charset="0"/>
                          <a:cs typeface="Verdana" panose="020B0604030504040204" pitchFamily="34" charset="0"/>
                        </a:rPr>
                        <a:t>E tërë Azia</a:t>
                      </a:r>
                    </a:p>
                  </a:txBody>
                  <a:tcPr marL="68580" marR="68580" marT="0" marB="0" anchor="b">
                    <a:solidFill>
                      <a:srgbClr val="2F618F"/>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42</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2</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5%</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4</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10%</a:t>
                      </a:r>
                    </a:p>
                  </a:txBody>
                  <a:tcPr marL="68580" marR="68580" marT="0" marB="0" anchor="b">
                    <a:noFill/>
                  </a:tcPr>
                </a:tc>
                <a:extLst>
                  <a:ext uri="{0D108BD9-81ED-4DB2-BD59-A6C34878D82A}">
                    <a16:rowId xmlns:a16="http://schemas.microsoft.com/office/drawing/2014/main" xmlns="" val="10004"/>
                  </a:ext>
                </a:extLst>
              </a:tr>
              <a:tr h="190500">
                <a:tc>
                  <a:txBody>
                    <a:bodyPr/>
                    <a:lstStyle/>
                    <a:p>
                      <a:pPr algn="l">
                        <a:lnSpc>
                          <a:spcPct val="150000"/>
                        </a:lnSpc>
                        <a:spcAft>
                          <a:spcPts val="0"/>
                        </a:spcAft>
                      </a:pPr>
                      <a:r>
                        <a:rPr lang="sq-AL" sz="1800" dirty="0">
                          <a:latin typeface="Verdana" panose="020B0604030504040204" pitchFamily="34" charset="0"/>
                          <a:ea typeface="Verdana" panose="020B0604030504040204" pitchFamily="34" charset="0"/>
                          <a:cs typeface="Verdana" panose="020B0604030504040204" pitchFamily="34" charset="0"/>
                        </a:rPr>
                        <a:t>E tërë Evropa</a:t>
                      </a:r>
                    </a:p>
                  </a:txBody>
                  <a:tcPr marL="68580" marR="68580" marT="0" marB="0" anchor="b">
                    <a:solidFill>
                      <a:srgbClr val="2F618F"/>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48</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43</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90%</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46</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96%</a:t>
                      </a:r>
                    </a:p>
                  </a:txBody>
                  <a:tcPr marL="68580" marR="68580" marT="0" marB="0" anchor="b">
                    <a:solidFill>
                      <a:schemeClr val="accent1">
                        <a:lumMod val="20000"/>
                        <a:lumOff val="80000"/>
                      </a:schemeClr>
                    </a:solidFill>
                  </a:tcPr>
                </a:tc>
                <a:extLst>
                  <a:ext uri="{0D108BD9-81ED-4DB2-BD59-A6C34878D82A}">
                    <a16:rowId xmlns:a16="http://schemas.microsoft.com/office/drawing/2014/main" xmlns="" val="10005"/>
                  </a:ext>
                </a:extLst>
              </a:tr>
              <a:tr h="190500">
                <a:tc>
                  <a:txBody>
                    <a:bodyPr/>
                    <a:lstStyle/>
                    <a:p>
                      <a:pPr algn="l">
                        <a:lnSpc>
                          <a:spcPct val="150000"/>
                        </a:lnSpc>
                        <a:spcAft>
                          <a:spcPts val="0"/>
                        </a:spcAft>
                      </a:pPr>
                      <a:r>
                        <a:rPr lang="sq-AL" sz="1800" dirty="0">
                          <a:latin typeface="Verdana" panose="020B0604030504040204" pitchFamily="34" charset="0"/>
                          <a:ea typeface="Verdana" panose="020B0604030504040204" pitchFamily="34" charset="0"/>
                          <a:cs typeface="Verdana" panose="020B0604030504040204" pitchFamily="34" charset="0"/>
                        </a:rPr>
                        <a:t>E tërë Oqeania</a:t>
                      </a:r>
                    </a:p>
                  </a:txBody>
                  <a:tcPr marL="68580" marR="68580" marT="0" marB="0" anchor="b">
                    <a:solidFill>
                      <a:srgbClr val="2F618F"/>
                    </a:solid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14</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1</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7%</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2</a:t>
                      </a:r>
                    </a:p>
                  </a:txBody>
                  <a:tcPr marL="68580" marR="68580" marT="0" marB="0" anchor="b">
                    <a:noFill/>
                  </a:tcPr>
                </a:tc>
                <a:tc>
                  <a:txBody>
                    <a:bodyPr/>
                    <a:lstStyle/>
                    <a:p>
                      <a:pPr algn="r">
                        <a:lnSpc>
                          <a:spcPct val="150000"/>
                        </a:lnSpc>
                        <a:spcAft>
                          <a:spcPts val="0"/>
                        </a:spcAft>
                      </a:pPr>
                      <a:r>
                        <a:rPr lang="sq-AL" sz="1800">
                          <a:latin typeface="Verdana" panose="020B0604030504040204" pitchFamily="34" charset="0"/>
                          <a:ea typeface="Verdana" panose="020B0604030504040204" pitchFamily="34" charset="0"/>
                          <a:cs typeface="Verdana" panose="020B0604030504040204" pitchFamily="34" charset="0"/>
                        </a:rPr>
                        <a:t>14%</a:t>
                      </a:r>
                    </a:p>
                  </a:txBody>
                  <a:tcPr marL="68580" marR="68580" marT="0" marB="0" anchor="b">
                    <a:noFill/>
                  </a:tcPr>
                </a:tc>
                <a:extLst>
                  <a:ext uri="{0D108BD9-81ED-4DB2-BD59-A6C34878D82A}">
                    <a16:rowId xmlns:a16="http://schemas.microsoft.com/office/drawing/2014/main" xmlns="" val="10006"/>
                  </a:ext>
                </a:extLst>
              </a:tr>
              <a:tr h="190500">
                <a:tc>
                  <a:txBody>
                    <a:bodyPr/>
                    <a:lstStyle/>
                    <a:p>
                      <a:pPr algn="just">
                        <a:lnSpc>
                          <a:spcPct val="150000"/>
                        </a:lnSpc>
                        <a:spcAft>
                          <a:spcPts val="0"/>
                        </a:spcAft>
                      </a:pPr>
                      <a:r>
                        <a:rPr lang="sq-AL" sz="1800" dirty="0">
                          <a:latin typeface="Verdana" panose="020B0604030504040204" pitchFamily="34" charset="0"/>
                          <a:ea typeface="Verdana" panose="020B0604030504040204" pitchFamily="34" charset="0"/>
                          <a:cs typeface="Verdana" panose="020B0604030504040204" pitchFamily="34" charset="0"/>
                        </a:rPr>
                        <a:t>Të gjitha</a:t>
                      </a:r>
                    </a:p>
                  </a:txBody>
                  <a:tcPr marL="68580" marR="68580" marT="0" marB="0" anchor="b">
                    <a:solidFill>
                      <a:srgbClr val="2F618F"/>
                    </a:solidFill>
                  </a:tcPr>
                </a:tc>
                <a:tc>
                  <a:txBody>
                    <a:bodyPr/>
                    <a:lstStyle/>
                    <a:p>
                      <a:pPr algn="r">
                        <a:lnSpc>
                          <a:spcPct val="15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193</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57</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1800" b="1">
                          <a:latin typeface="Verdana" panose="020B0604030504040204" pitchFamily="34" charset="0"/>
                          <a:ea typeface="Verdana" panose="020B0604030504040204" pitchFamily="34" charset="0"/>
                          <a:cs typeface="Verdana" panose="020B0604030504040204" pitchFamily="34" charset="0"/>
                        </a:rPr>
                        <a:t>30%</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2200" b="1">
                          <a:latin typeface="Verdana" panose="020B0604030504040204" pitchFamily="34" charset="0"/>
                          <a:ea typeface="Verdana" panose="020B0604030504040204" pitchFamily="34" charset="0"/>
                          <a:cs typeface="Verdana" panose="020B0604030504040204" pitchFamily="34" charset="0"/>
                        </a:rPr>
                        <a:t>76</a:t>
                      </a:r>
                    </a:p>
                  </a:txBody>
                  <a:tcPr marL="68580" marR="68580" marT="0" marB="0" anchor="b">
                    <a:solidFill>
                      <a:schemeClr val="accent1">
                        <a:lumMod val="20000"/>
                        <a:lumOff val="80000"/>
                      </a:schemeClr>
                    </a:solidFill>
                  </a:tcPr>
                </a:tc>
                <a:tc>
                  <a:txBody>
                    <a:bodyPr/>
                    <a:lstStyle/>
                    <a:p>
                      <a:pPr algn="r">
                        <a:lnSpc>
                          <a:spcPct val="150000"/>
                        </a:lnSpc>
                        <a:spcAft>
                          <a:spcPts val="0"/>
                        </a:spcAft>
                      </a:pPr>
                      <a:r>
                        <a:rPr lang="sq-AL" sz="2200" b="1" dirty="0">
                          <a:latin typeface="Verdana" panose="020B0604030504040204" pitchFamily="34" charset="0"/>
                          <a:ea typeface="Verdana" panose="020B0604030504040204" pitchFamily="34" charset="0"/>
                          <a:cs typeface="Verdana" panose="020B0604030504040204" pitchFamily="34" charset="0"/>
                        </a:rPr>
                        <a:t>39%</a:t>
                      </a:r>
                    </a:p>
                  </a:txBody>
                  <a:tcPr marL="68580" marR="68580" marT="0" marB="0" anchor="b">
                    <a:solidFill>
                      <a:schemeClr val="accent1">
                        <a:lumMod val="20000"/>
                        <a:lumOff val="80000"/>
                      </a:schemeClr>
                    </a:solidFill>
                  </a:tcPr>
                </a:tc>
                <a:extLst>
                  <a:ext uri="{0D108BD9-81ED-4DB2-BD59-A6C34878D82A}">
                    <a16:rowId xmlns:a16="http://schemas.microsoft.com/office/drawing/2014/main" xmlns="" val="10007"/>
                  </a:ext>
                </a:extLst>
              </a:tr>
            </a:tbl>
          </a:graphicData>
        </a:graphic>
      </p:graphicFrame>
      <p:sp>
        <p:nvSpPr>
          <p:cNvPr id="2" name="Rectangle 1">
            <a:extLst>
              <a:ext uri="{FF2B5EF4-FFF2-40B4-BE49-F238E27FC236}">
                <a16:creationId xmlns:a16="http://schemas.microsoft.com/office/drawing/2014/main" xmlns="" id="{00D9AF7A-6909-4E72-B77C-4FB7081A2DCC}"/>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Tree>
    <p:extLst>
      <p:ext uri="{BB962C8B-B14F-4D97-AF65-F5344CB8AC3E}">
        <p14:creationId xmlns:p14="http://schemas.microsoft.com/office/powerpoint/2010/main" val="429045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4">
            <a:extLst>
              <a:ext uri="{FF2B5EF4-FFF2-40B4-BE49-F238E27FC236}">
                <a16:creationId xmlns:a16="http://schemas.microsoft.com/office/drawing/2014/main" xmlns=""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sking questions | TeachingEnglish | British Council | BBC">
            <a:extLst>
              <a:ext uri="{FF2B5EF4-FFF2-40B4-BE49-F238E27FC236}">
                <a16:creationId xmlns:a16="http://schemas.microsoft.com/office/drawing/2014/main" xmlns="" id="{2146A725-2752-493B-B89A-F4AA62525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33149BE1-5990-4AA1-A02A-66E63B8F1545}"/>
              </a:ext>
            </a:extLst>
          </p:cNvPr>
          <p:cNvSpPr txBox="1"/>
          <p:nvPr/>
        </p:nvSpPr>
        <p:spPr>
          <a:xfrm>
            <a:off x="3221850" y="4951834"/>
            <a:ext cx="2700300" cy="769441"/>
          </a:xfrm>
          <a:prstGeom prst="rect">
            <a:avLst/>
          </a:prstGeom>
          <a:noFill/>
        </p:spPr>
        <p:txBody>
          <a:bodyPr wrap="square" rtlCol="0">
            <a:spAutoFit/>
          </a:bodyPr>
          <a:lstStyle/>
          <a:p>
            <a:pPr algn="ctr"/>
            <a:r>
              <a:rPr lang="sq-AL" sz="4400"/>
              <a:t>Pyetje</a:t>
            </a:r>
          </a:p>
        </p:txBody>
      </p:sp>
    </p:spTree>
    <p:extLst>
      <p:ext uri="{BB962C8B-B14F-4D97-AF65-F5344CB8AC3E}">
        <p14:creationId xmlns:p14="http://schemas.microsoft.com/office/powerpoint/2010/main" val="3918314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Organizatat ndërkombëtare për krimin kibernetik</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Bazat e Krimit Kibernetik</a:t>
            </a:r>
          </a:p>
        </p:txBody>
      </p:sp>
      <p:sp>
        <p:nvSpPr>
          <p:cNvPr id="4" name="Rectangle 3">
            <a:extLst>
              <a:ext uri="{FF2B5EF4-FFF2-40B4-BE49-F238E27FC236}">
                <a16:creationId xmlns:a16="http://schemas.microsoft.com/office/drawing/2014/main" xmlns="" id="{592ABD5F-08FB-4136-A76F-07AC20DAB91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E48A760C-C5E8-484E-AE27-CC97BE067C28}"/>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xmlns="" id="{D3FF185F-D1F2-46C0-8941-FE80F33430C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4</a:t>
            </a:r>
          </a:p>
        </p:txBody>
      </p:sp>
      <p:pic>
        <p:nvPicPr>
          <p:cNvPr id="7" name="Picture 4">
            <a:extLst>
              <a:ext uri="{FF2B5EF4-FFF2-40B4-BE49-F238E27FC236}">
                <a16:creationId xmlns:a16="http://schemas.microsoft.com/office/drawing/2014/main" xmlns="" id="{0999E604-E88D-4D07-B64F-C99CD4214B5C}"/>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2579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35</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35</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cs typeface="ＭＳ Ｐゴシック" charset="0"/>
              </a:rPr>
              <a:t>Dimensioni dhe reagimi ndërkombëtar ndaj krimit kibernetik</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xmlns="" id="{D6858E7F-F8F6-F645-B08A-5A0BB30DDA54}"/>
              </a:ext>
            </a:extLst>
          </p:cNvPr>
          <p:cNvSpPr txBox="1">
            <a:spLocks/>
          </p:cNvSpPr>
          <p:nvPr/>
        </p:nvSpPr>
        <p:spPr>
          <a:xfrm>
            <a:off x="457200" y="1296103"/>
            <a:ext cx="8229600" cy="7731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eaLnBrk="1" hangingPunct="1"/>
            <a:r>
              <a:rPr lang="sq-AL" sz="3200" b="1">
                <a:ea typeface="ＭＳ Ｐゴシック" pitchFamily="34" charset="-128"/>
              </a:rPr>
              <a:t>Shembujt e reagimeve ndërkombëtare</a:t>
            </a:r>
          </a:p>
        </p:txBody>
      </p:sp>
      <p:pic>
        <p:nvPicPr>
          <p:cNvPr id="5" name="Picture 4">
            <a:extLst>
              <a:ext uri="{FF2B5EF4-FFF2-40B4-BE49-F238E27FC236}">
                <a16:creationId xmlns:a16="http://schemas.microsoft.com/office/drawing/2014/main" xmlns="" id="{833B8C6F-025E-9640-A84D-EF83449CC12C}"/>
              </a:ext>
            </a:extLst>
          </p:cNvPr>
          <p:cNvPicPr>
            <a:picLocks noChangeAspect="1"/>
          </p:cNvPicPr>
          <p:nvPr/>
        </p:nvPicPr>
        <p:blipFill>
          <a:blip r:embed="rId4"/>
          <a:stretch>
            <a:fillRect/>
          </a:stretch>
        </p:blipFill>
        <p:spPr>
          <a:xfrm>
            <a:off x="6286383" y="1971204"/>
            <a:ext cx="2534089" cy="2027271"/>
          </a:xfrm>
          <a:prstGeom prst="rect">
            <a:avLst/>
          </a:prstGeom>
        </p:spPr>
      </p:pic>
      <p:pic>
        <p:nvPicPr>
          <p:cNvPr id="6" name="Picture 5">
            <a:extLst>
              <a:ext uri="{FF2B5EF4-FFF2-40B4-BE49-F238E27FC236}">
                <a16:creationId xmlns:a16="http://schemas.microsoft.com/office/drawing/2014/main" xmlns="" id="{9F5D591F-43D2-8B4D-96C7-1050D23145CA}"/>
              </a:ext>
            </a:extLst>
          </p:cNvPr>
          <p:cNvPicPr>
            <a:picLocks noChangeAspect="1"/>
          </p:cNvPicPr>
          <p:nvPr/>
        </p:nvPicPr>
        <p:blipFill>
          <a:blip r:embed="rId5"/>
          <a:stretch>
            <a:fillRect/>
          </a:stretch>
        </p:blipFill>
        <p:spPr>
          <a:xfrm>
            <a:off x="431467" y="2168077"/>
            <a:ext cx="2379916" cy="1580820"/>
          </a:xfrm>
          <a:prstGeom prst="rect">
            <a:avLst/>
          </a:prstGeom>
        </p:spPr>
      </p:pic>
      <p:pic>
        <p:nvPicPr>
          <p:cNvPr id="27" name="Picture 26">
            <a:extLst>
              <a:ext uri="{FF2B5EF4-FFF2-40B4-BE49-F238E27FC236}">
                <a16:creationId xmlns:a16="http://schemas.microsoft.com/office/drawing/2014/main" xmlns="" id="{622E6FB5-9758-BD45-8495-D6A8C4D9812B}"/>
              </a:ext>
            </a:extLst>
          </p:cNvPr>
          <p:cNvPicPr>
            <a:picLocks noChangeAspect="1"/>
          </p:cNvPicPr>
          <p:nvPr/>
        </p:nvPicPr>
        <p:blipFill>
          <a:blip r:embed="rId6"/>
          <a:stretch>
            <a:fillRect/>
          </a:stretch>
        </p:blipFill>
        <p:spPr>
          <a:xfrm>
            <a:off x="492102" y="4069722"/>
            <a:ext cx="2258646" cy="2258646"/>
          </a:xfrm>
          <a:prstGeom prst="rect">
            <a:avLst/>
          </a:prstGeom>
        </p:spPr>
      </p:pic>
      <p:pic>
        <p:nvPicPr>
          <p:cNvPr id="28" name="Picture 27">
            <a:extLst>
              <a:ext uri="{FF2B5EF4-FFF2-40B4-BE49-F238E27FC236}">
                <a16:creationId xmlns:a16="http://schemas.microsoft.com/office/drawing/2014/main" xmlns="" id="{AAD3A13B-7085-7B44-A2D8-5202FBFACE90}"/>
              </a:ext>
            </a:extLst>
          </p:cNvPr>
          <p:cNvPicPr>
            <a:picLocks noChangeAspect="1"/>
          </p:cNvPicPr>
          <p:nvPr/>
        </p:nvPicPr>
        <p:blipFill>
          <a:blip r:embed="rId7"/>
          <a:stretch>
            <a:fillRect/>
          </a:stretch>
        </p:blipFill>
        <p:spPr>
          <a:xfrm>
            <a:off x="6381058" y="4046146"/>
            <a:ext cx="2344740" cy="2106292"/>
          </a:xfrm>
          <a:prstGeom prst="rect">
            <a:avLst/>
          </a:prstGeom>
        </p:spPr>
      </p:pic>
      <p:pic>
        <p:nvPicPr>
          <p:cNvPr id="7" name="Picture 6">
            <a:extLst>
              <a:ext uri="{FF2B5EF4-FFF2-40B4-BE49-F238E27FC236}">
                <a16:creationId xmlns:a16="http://schemas.microsoft.com/office/drawing/2014/main" xmlns="" id="{E23F68DB-37C9-5B4D-99C8-67B07818FF75}"/>
              </a:ext>
            </a:extLst>
          </p:cNvPr>
          <p:cNvPicPr>
            <a:picLocks noChangeAspect="1"/>
          </p:cNvPicPr>
          <p:nvPr/>
        </p:nvPicPr>
        <p:blipFill>
          <a:blip r:embed="rId8"/>
          <a:stretch>
            <a:fillRect/>
          </a:stretch>
        </p:blipFill>
        <p:spPr>
          <a:xfrm>
            <a:off x="3490173" y="2168077"/>
            <a:ext cx="2379916" cy="1580820"/>
          </a:xfrm>
          <a:prstGeom prst="rect">
            <a:avLst/>
          </a:prstGeom>
        </p:spPr>
      </p:pic>
      <p:pic>
        <p:nvPicPr>
          <p:cNvPr id="8" name="Picture 7">
            <a:extLst>
              <a:ext uri="{FF2B5EF4-FFF2-40B4-BE49-F238E27FC236}">
                <a16:creationId xmlns:a16="http://schemas.microsoft.com/office/drawing/2014/main" xmlns="" id="{E7A1B1BC-F932-9445-A572-2188BD54E7EB}"/>
              </a:ext>
            </a:extLst>
          </p:cNvPr>
          <p:cNvPicPr>
            <a:picLocks noChangeAspect="1"/>
          </p:cNvPicPr>
          <p:nvPr/>
        </p:nvPicPr>
        <p:blipFill>
          <a:blip r:embed="rId9"/>
          <a:stretch>
            <a:fillRect/>
          </a:stretch>
        </p:blipFill>
        <p:spPr>
          <a:xfrm>
            <a:off x="3550808" y="4126316"/>
            <a:ext cx="2258645" cy="2065598"/>
          </a:xfrm>
          <a:prstGeom prst="rect">
            <a:avLst/>
          </a:prstGeom>
        </p:spPr>
      </p:pic>
      <p:sp>
        <p:nvSpPr>
          <p:cNvPr id="9" name="Rectangle 8">
            <a:extLst>
              <a:ext uri="{FF2B5EF4-FFF2-40B4-BE49-F238E27FC236}">
                <a16:creationId xmlns:a16="http://schemas.microsoft.com/office/drawing/2014/main" xmlns="" id="{10FDF0CA-B20B-4BE9-BBD2-EE793219D3F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Tree>
    <p:extLst>
      <p:ext uri="{BB962C8B-B14F-4D97-AF65-F5344CB8AC3E}">
        <p14:creationId xmlns:p14="http://schemas.microsoft.com/office/powerpoint/2010/main" val="1569168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36</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36</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KOMBET E BASHKUARA</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logos-download.com/wp-content/uploads/2016/07/U...">
            <a:extLst>
              <a:ext uri="{FF2B5EF4-FFF2-40B4-BE49-F238E27FC236}">
                <a16:creationId xmlns:a16="http://schemas.microsoft.com/office/drawing/2014/main" xmlns="" id="{7415C628-D0CB-4F28-AF88-471BEFA80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3" y="5299256"/>
            <a:ext cx="1285665" cy="10907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960D0148-8797-458B-ABBC-8D41505E7BB2}"/>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9" name="Content Placeholder 1">
            <a:extLst>
              <a:ext uri="{FF2B5EF4-FFF2-40B4-BE49-F238E27FC236}">
                <a16:creationId xmlns:a16="http://schemas.microsoft.com/office/drawing/2014/main" xmlns="" id="{9862464D-8B1B-4FD5-AEAC-0662CE90FB58}"/>
              </a:ext>
            </a:extLst>
          </p:cNvPr>
          <p:cNvSpPr txBox="1">
            <a:spLocks/>
          </p:cNvSpPr>
          <p:nvPr/>
        </p:nvSpPr>
        <p:spPr>
          <a:xfrm>
            <a:off x="251520" y="980728"/>
            <a:ext cx="8784530" cy="518333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sq-AL" dirty="0"/>
              <a:t>Grupi Ndërkombëtar i Ekspertëve të OKB-së për krimin kibernetik (IEG) – est. 2010</a:t>
            </a:r>
          </a:p>
          <a:p>
            <a:pPr marL="400050" lvl="1" indent="0" eaLnBrk="1" hangingPunct="1">
              <a:buNone/>
            </a:pPr>
            <a:r>
              <a:rPr lang="sq-AL" sz="2400" dirty="0">
                <a:latin typeface="Calibri" panose="020F0502020204030204" pitchFamily="34" charset="0"/>
                <a:ea typeface="Times New Roman" panose="02020603050405020304" pitchFamily="18" charset="0"/>
              </a:rPr>
              <a:t>“të kryhet një studim gjithëpërfshirës i problemit të krimit kibernetik dhe përgjigjet ndaj tij nga shtetet anëtare, komuniteti ndërkombëtar dhe sektori privat, duke përfshirë shkëmbimin e informacionit mbi legjislacionin kombëtar, praktikat më të mira, asistencën teknike dhe bashkëpunimin ndërkombëtar, me qëllim ekzaminimin e opsioneve për të forcuar ekzistencën dhe për të propozuar përgjigje të reja ligjore dhe ndërkombëtare ose të tjera ndaj krimit kibernetik”</a:t>
            </a:r>
          </a:p>
          <a:p>
            <a:pPr marL="0" indent="0" eaLnBrk="1" hangingPunct="1">
              <a:buFont typeface="Arial" panose="020B0604020202020204" pitchFamily="34" charset="0"/>
              <a:buNone/>
            </a:pPr>
            <a:r>
              <a:rPr lang="sq-AL" dirty="0"/>
              <a:t>UNODC Programi Global për Krimin Kibernetik</a:t>
            </a:r>
          </a:p>
          <a:p>
            <a:pPr eaLnBrk="1" hangingPunct="1"/>
            <a:r>
              <a:rPr lang="sq-AL" sz="2400" dirty="0">
                <a:latin typeface="Calibri" panose="020F0502020204030204" pitchFamily="34" charset="0"/>
              </a:rPr>
              <a:t>Përgjigja fleksibile ndaj nevojave të vendeve në zhvillim</a:t>
            </a:r>
          </a:p>
          <a:p>
            <a:pPr eaLnBrk="1" hangingPunct="1"/>
            <a:r>
              <a:rPr lang="sq-AL" sz="2400" dirty="0">
                <a:latin typeface="Calibri" panose="020F0502020204030204" pitchFamily="34" charset="0"/>
              </a:rPr>
              <a:t>Efikasiteti dhe efektiviteti i rritur</a:t>
            </a:r>
          </a:p>
        </p:txBody>
      </p:sp>
      <p:sp>
        <p:nvSpPr>
          <p:cNvPr id="16" name="TextBox 15">
            <a:extLst>
              <a:ext uri="{FF2B5EF4-FFF2-40B4-BE49-F238E27FC236}">
                <a16:creationId xmlns:a16="http://schemas.microsoft.com/office/drawing/2014/main" xmlns="" id="{6F8A8EAD-F300-4A85-8D4E-6ADA3B6D2B03}"/>
              </a:ext>
            </a:extLst>
          </p:cNvPr>
          <p:cNvSpPr txBox="1"/>
          <p:nvPr/>
        </p:nvSpPr>
        <p:spPr>
          <a:xfrm>
            <a:off x="-36512" y="6228020"/>
            <a:ext cx="7987040" cy="369332"/>
          </a:xfrm>
          <a:prstGeom prst="rect">
            <a:avLst/>
          </a:prstGeom>
          <a:noFill/>
        </p:spPr>
        <p:txBody>
          <a:bodyPr wrap="square">
            <a:spAutoFit/>
          </a:bodyPr>
          <a:lstStyle/>
          <a:p>
            <a:pPr marL="0" lvl="0" indent="0">
              <a:buFont typeface="Wingdings" panose="05000000000000000000" pitchFamily="2" charset="2"/>
              <a:buNone/>
            </a:pPr>
            <a:r>
              <a:rPr lang="sq-AL" sz="1800" u="sng">
                <a:solidFill>
                  <a:srgbClr val="0000FF"/>
                </a:solidFill>
                <a:latin typeface="Calibri" panose="020F0502020204030204" pitchFamily="34" charset="0"/>
                <a:ea typeface="Times New Roman" panose="02020603050405020304" pitchFamily="18" charset="0"/>
                <a:hlinkClick r:id="rId5"/>
              </a:rPr>
              <a:t>https://www.unodc.org/unodc/en/cybercrime/global-programme-cybercrime.html</a:t>
            </a:r>
          </a:p>
        </p:txBody>
      </p:sp>
    </p:spTree>
    <p:extLst>
      <p:ext uri="{BB962C8B-B14F-4D97-AF65-F5344CB8AC3E}">
        <p14:creationId xmlns:p14="http://schemas.microsoft.com/office/powerpoint/2010/main" val="37496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37</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37</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United Nations General Assembly</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xmlns="" id="{1FCE5F71-B62F-4840-AD46-7690CB1F70D4}"/>
              </a:ext>
            </a:extLst>
          </p:cNvPr>
          <p:cNvSpPr/>
          <p:nvPr/>
        </p:nvSpPr>
        <p:spPr>
          <a:xfrm>
            <a:off x="88522" y="1085294"/>
            <a:ext cx="8933934" cy="4647426"/>
          </a:xfrm>
          <a:prstGeom prst="rect">
            <a:avLst/>
          </a:prstGeom>
        </p:spPr>
        <p:txBody>
          <a:bodyPr wrap="square">
            <a:spAutoFit/>
          </a:bodyPr>
          <a:lstStyle/>
          <a:p>
            <a:pPr eaLnBrk="1" hangingPunct="1"/>
            <a:r>
              <a:rPr lang="sq-AL" sz="3200"/>
              <a:t>Rezolutat për luftimin e keqpërdorimit kriminal të teknologjive informative (Rezolutat 55/63 dhe 56/121): </a:t>
            </a:r>
          </a:p>
          <a:p>
            <a:pPr marL="342900" indent="-342900" eaLnBrk="1" hangingPunct="1">
              <a:buFont typeface="Arial" panose="020B0604020202020204" pitchFamily="34" charset="0"/>
              <a:buChar char="•"/>
            </a:pPr>
            <a:r>
              <a:rPr lang="sq-AL" sz="2800"/>
              <a:t>Nevoja për të siguruar që çdo shtet të miratojë një ligj të duhur për krimin kibernetik - për të eliminuar </a:t>
            </a:r>
            <a:r>
              <a:rPr lang="sq-AL" sz="2800" i="1"/>
              <a:t>parajsat e sigurta</a:t>
            </a:r>
          </a:p>
          <a:p>
            <a:pPr marL="342900" indent="-342900" eaLnBrk="1" hangingPunct="1">
              <a:buFont typeface="Arial" panose="020B0604020202020204" pitchFamily="34" charset="0"/>
              <a:buChar char="•"/>
            </a:pPr>
            <a:r>
              <a:rPr lang="sq-AL" sz="2800"/>
              <a:t>Nevoja për shkëmbim informacioni, bashkëpunim dhe koordinim ndërmjet të gjitha shteteve në lidhje me disa hetime konkrete penale në rastet ndërkombëtare të keqpërdorimit penal të teknologjive të informacionit.</a:t>
            </a:r>
          </a:p>
          <a:p>
            <a:pPr lvl="1"/>
            <a:endParaRPr lang="en-GB" sz="3200" dirty="0"/>
          </a:p>
        </p:txBody>
      </p:sp>
      <p:pic>
        <p:nvPicPr>
          <p:cNvPr id="5" name="Picture 4">
            <a:extLst>
              <a:ext uri="{FF2B5EF4-FFF2-40B4-BE49-F238E27FC236}">
                <a16:creationId xmlns:a16="http://schemas.microsoft.com/office/drawing/2014/main" xmlns="" id="{4CD58A2B-12F1-204C-9E9D-A9BAC29904D5}"/>
              </a:ext>
            </a:extLst>
          </p:cNvPr>
          <p:cNvPicPr>
            <a:picLocks noChangeAspect="1"/>
          </p:cNvPicPr>
          <p:nvPr/>
        </p:nvPicPr>
        <p:blipFill>
          <a:blip r:embed="rId4"/>
          <a:stretch>
            <a:fillRect/>
          </a:stretch>
        </p:blipFill>
        <p:spPr>
          <a:xfrm>
            <a:off x="6888856" y="5248657"/>
            <a:ext cx="2133600" cy="1194816"/>
          </a:xfrm>
          <a:prstGeom prst="rect">
            <a:avLst/>
          </a:prstGeom>
        </p:spPr>
      </p:pic>
      <p:sp>
        <p:nvSpPr>
          <p:cNvPr id="6" name="Rectangle 5">
            <a:extLst>
              <a:ext uri="{FF2B5EF4-FFF2-40B4-BE49-F238E27FC236}">
                <a16:creationId xmlns:a16="http://schemas.microsoft.com/office/drawing/2014/main" xmlns="" id="{77BF08AE-84F8-4F7D-817A-5889FBA34340}"/>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6" name="TextBox 15">
            <a:extLst>
              <a:ext uri="{FF2B5EF4-FFF2-40B4-BE49-F238E27FC236}">
                <a16:creationId xmlns:a16="http://schemas.microsoft.com/office/drawing/2014/main" xmlns="" id="{86E86C30-1AE3-45B1-BBD9-4AD829B73096}"/>
              </a:ext>
            </a:extLst>
          </p:cNvPr>
          <p:cNvSpPr txBox="1"/>
          <p:nvPr/>
        </p:nvSpPr>
        <p:spPr>
          <a:xfrm>
            <a:off x="0" y="6162280"/>
            <a:ext cx="6287640" cy="369332"/>
          </a:xfrm>
          <a:prstGeom prst="rect">
            <a:avLst/>
          </a:prstGeom>
          <a:noFill/>
        </p:spPr>
        <p:txBody>
          <a:bodyPr wrap="square">
            <a:spAutoFit/>
          </a:bodyPr>
          <a:lstStyle/>
          <a:p>
            <a:r>
              <a:rPr lang="sq-AL">
                <a:hlinkClick r:id="rId5"/>
              </a:rPr>
              <a:t>https://www.un.org/press/en/2000/20001204.ga9842.doc.html</a:t>
            </a:r>
            <a:r>
              <a:rPr lang="sq-AL"/>
              <a:t> </a:t>
            </a:r>
          </a:p>
        </p:txBody>
      </p:sp>
    </p:spTree>
    <p:extLst>
      <p:ext uri="{BB962C8B-B14F-4D97-AF65-F5344CB8AC3E}">
        <p14:creationId xmlns:p14="http://schemas.microsoft.com/office/powerpoint/2010/main" val="864112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38</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38</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INTERPOL</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xmlns="" id="{7FA81925-418B-D44C-9255-2AEBBFBC0ADA}"/>
              </a:ext>
            </a:extLst>
          </p:cNvPr>
          <p:cNvSpPr/>
          <p:nvPr/>
        </p:nvSpPr>
        <p:spPr>
          <a:xfrm>
            <a:off x="121544" y="1018017"/>
            <a:ext cx="9022456" cy="5147563"/>
          </a:xfrm>
          <a:prstGeom prst="rect">
            <a:avLst/>
          </a:prstGeom>
        </p:spPr>
        <p:txBody>
          <a:bodyPr wrap="square">
            <a:spAutoFit/>
          </a:bodyPr>
          <a:lstStyle/>
          <a:p>
            <a:r>
              <a:rPr lang="sq-AL" sz="2800" dirty="0"/>
              <a:t>194 anëtarë (që prej 2020)</a:t>
            </a:r>
          </a:p>
          <a:p>
            <a:r>
              <a:rPr lang="sq-AL" sz="2800" dirty="0"/>
              <a:t>Agjencitë e zbatimit të ligjit nga e gjithë bota</a:t>
            </a:r>
          </a:p>
          <a:p>
            <a:endParaRPr lang="en-GB" sz="1400" dirty="0"/>
          </a:p>
          <a:p>
            <a:r>
              <a:rPr lang="sq-AL" sz="2800" dirty="0"/>
              <a:t>Objektivi</a:t>
            </a:r>
          </a:p>
          <a:p>
            <a:pPr marL="800100" lvl="1" indent="-342900">
              <a:buFont typeface="Arial" panose="020B0604020202020204" pitchFamily="34" charset="0"/>
              <a:buChar char="•"/>
            </a:pPr>
            <a:r>
              <a:rPr lang="sq-AL" sz="2400" dirty="0"/>
              <a:t>për të rritur dhe lehtësuar bashkëpunimin policor ndërkombëtar</a:t>
            </a:r>
          </a:p>
          <a:p>
            <a:pPr marL="800100" lvl="1" indent="-342900">
              <a:buFont typeface="Arial" panose="020B0604020202020204" pitchFamily="34" charset="0"/>
              <a:buChar char="•"/>
            </a:pPr>
            <a:r>
              <a:rPr lang="sq-AL" sz="2400" dirty="0"/>
              <a:t>për të organizuar një sistem global të komunikimit policor </a:t>
            </a:r>
          </a:p>
          <a:p>
            <a:pPr marL="800100" lvl="1" indent="-342900">
              <a:buFont typeface="Arial" panose="020B0604020202020204" pitchFamily="34" charset="0"/>
              <a:buChar char="•"/>
            </a:pPr>
            <a:r>
              <a:rPr lang="sq-AL" sz="2400" dirty="0"/>
              <a:t>për të zhvilluar baza specifike të të dhënave dhe analiza të informacionit policor</a:t>
            </a:r>
          </a:p>
          <a:p>
            <a:endParaRPr lang="en-GB" sz="1050" dirty="0"/>
          </a:p>
          <a:p>
            <a:pPr eaLnBrk="1" fontAlgn="auto" hangingPunct="1">
              <a:spcAft>
                <a:spcPts val="0"/>
              </a:spcAft>
              <a:defRPr/>
            </a:pPr>
            <a:r>
              <a:rPr lang="sq-AL" sz="2800" dirty="0"/>
              <a:t>Njëri prej tri programeve të krimit të INTERPOL-it</a:t>
            </a:r>
          </a:p>
          <a:p>
            <a:pPr marL="457200" indent="-457200" eaLnBrk="1" fontAlgn="auto" hangingPunct="1">
              <a:spcAft>
                <a:spcPts val="0"/>
              </a:spcAft>
              <a:buFont typeface="Arial" panose="020B0604020202020204" pitchFamily="34" charset="0"/>
              <a:buChar char="•"/>
              <a:defRPr/>
            </a:pPr>
            <a:r>
              <a:rPr lang="sq-AL" sz="2400" dirty="0"/>
              <a:t>Përqendrimi në krimin kibernetik, me theks në Darknet dhe kripto valuta, duke përfshirë prova digjitale, domene me qëllim të keq, ransomware, malware për mbledhjen e të dhënave, botnet, kriptojacking dhe të tjera</a:t>
            </a:r>
          </a:p>
        </p:txBody>
      </p:sp>
      <p:sp>
        <p:nvSpPr>
          <p:cNvPr id="6" name="Rectangle 5">
            <a:extLst>
              <a:ext uri="{FF2B5EF4-FFF2-40B4-BE49-F238E27FC236}">
                <a16:creationId xmlns:a16="http://schemas.microsoft.com/office/drawing/2014/main" xmlns="" id="{524B6456-681F-2F44-A01A-AD3514E81BD2}"/>
              </a:ext>
            </a:extLst>
          </p:cNvPr>
          <p:cNvSpPr/>
          <p:nvPr/>
        </p:nvSpPr>
        <p:spPr>
          <a:xfrm>
            <a:off x="9615351" y="1412776"/>
            <a:ext cx="4880433" cy="3416320"/>
          </a:xfrm>
          <a:prstGeom prst="rect">
            <a:avLst/>
          </a:prstGeom>
        </p:spPr>
        <p:txBody>
          <a:bodyPr wrap="square">
            <a:spAutoFit/>
          </a:bodyPr>
          <a:lstStyle/>
          <a:p>
            <a:pPr marL="342900" indent="-342900">
              <a:buFont typeface="Wingdings" pitchFamily="2" charset="2"/>
              <a:buChar char="ü"/>
            </a:pPr>
            <a:r>
              <a:rPr lang="sq-AL" sz="2400" b="1"/>
              <a:t>Objektivi:</a:t>
            </a:r>
          </a:p>
          <a:p>
            <a:pPr marL="800100" lvl="1" indent="-342900">
              <a:buFont typeface="Arial" panose="020B0604020202020204" pitchFamily="34" charset="0"/>
              <a:buChar char="•"/>
            </a:pPr>
            <a:r>
              <a:rPr lang="sq-AL" sz="2400"/>
              <a:t>për të rritur dhe lehtësuar bashkëpunimin policor ndërkombëtar</a:t>
            </a:r>
          </a:p>
          <a:p>
            <a:pPr marL="800100" lvl="1" indent="-342900">
              <a:buFont typeface="Arial" panose="020B0604020202020204" pitchFamily="34" charset="0"/>
              <a:buChar char="•"/>
            </a:pPr>
            <a:r>
              <a:rPr lang="sq-AL" sz="2400"/>
              <a:t>për të organizuar një sistem global të komunikimit policor </a:t>
            </a:r>
          </a:p>
          <a:p>
            <a:pPr marL="800100" lvl="1" indent="-342900">
              <a:buFont typeface="Arial" panose="020B0604020202020204" pitchFamily="34" charset="0"/>
              <a:buChar char="•"/>
            </a:pPr>
            <a:r>
              <a:rPr lang="sq-AL" sz="2400"/>
              <a:t>për të zhvilluar baza specifike të të dhënave dhe analiza të informacionit policor</a:t>
            </a:r>
          </a:p>
        </p:txBody>
      </p:sp>
      <p:pic>
        <p:nvPicPr>
          <p:cNvPr id="7" name="Picture 6">
            <a:extLst>
              <a:ext uri="{FF2B5EF4-FFF2-40B4-BE49-F238E27FC236}">
                <a16:creationId xmlns:a16="http://schemas.microsoft.com/office/drawing/2014/main" xmlns="" id="{B6FE6FEC-CDC3-EE40-929E-90B31C914D37}"/>
              </a:ext>
            </a:extLst>
          </p:cNvPr>
          <p:cNvPicPr>
            <a:picLocks noChangeAspect="1"/>
          </p:cNvPicPr>
          <p:nvPr/>
        </p:nvPicPr>
        <p:blipFill>
          <a:blip r:embed="rId4"/>
          <a:stretch>
            <a:fillRect/>
          </a:stretch>
        </p:blipFill>
        <p:spPr>
          <a:xfrm>
            <a:off x="7680775" y="963112"/>
            <a:ext cx="1341681" cy="921587"/>
          </a:xfrm>
          <a:prstGeom prst="rect">
            <a:avLst/>
          </a:prstGeom>
        </p:spPr>
      </p:pic>
      <p:sp>
        <p:nvSpPr>
          <p:cNvPr id="8" name="Rectangle 7">
            <a:extLst>
              <a:ext uri="{FF2B5EF4-FFF2-40B4-BE49-F238E27FC236}">
                <a16:creationId xmlns:a16="http://schemas.microsoft.com/office/drawing/2014/main" xmlns="" id="{85701227-5DE0-46B0-97BF-FABBE5AD5341}"/>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6" name="TextBox 15">
            <a:extLst>
              <a:ext uri="{FF2B5EF4-FFF2-40B4-BE49-F238E27FC236}">
                <a16:creationId xmlns:a16="http://schemas.microsoft.com/office/drawing/2014/main" xmlns="" id="{3B78DA13-E6F2-4E08-BB57-8393753C7713}"/>
              </a:ext>
            </a:extLst>
          </p:cNvPr>
          <p:cNvSpPr txBox="1"/>
          <p:nvPr/>
        </p:nvSpPr>
        <p:spPr>
          <a:xfrm>
            <a:off x="23754" y="6277906"/>
            <a:ext cx="7252138" cy="319446"/>
          </a:xfrm>
          <a:prstGeom prst="rect">
            <a:avLst/>
          </a:prstGeom>
          <a:noFill/>
        </p:spPr>
        <p:txBody>
          <a:bodyPr wrap="square">
            <a:spAutoFit/>
          </a:bodyPr>
          <a:lstStyle/>
          <a:p>
            <a:pPr marL="0" indent="0" eaLnBrk="1" hangingPunct="1">
              <a:lnSpc>
                <a:spcPct val="80000"/>
              </a:lnSpc>
              <a:buNone/>
            </a:pPr>
            <a:r>
              <a:rPr lang="sq-AL">
                <a:hlinkClick r:id="rId5"/>
              </a:rPr>
              <a:t>https://www.interpol.int/en/Crimes/Cybercrime</a:t>
            </a:r>
            <a:r>
              <a:rPr lang="sq-AL"/>
              <a:t> </a:t>
            </a:r>
          </a:p>
        </p:txBody>
      </p:sp>
    </p:spTree>
    <p:extLst>
      <p:ext uri="{BB962C8B-B14F-4D97-AF65-F5344CB8AC3E}">
        <p14:creationId xmlns:p14="http://schemas.microsoft.com/office/powerpoint/2010/main" val="2050124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39</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39</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Bashkimi Evropian</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xmlns="" id="{CA5F1098-6BC9-F149-A8C7-19F6CA26897B}"/>
              </a:ext>
            </a:extLst>
          </p:cNvPr>
          <p:cNvPicPr>
            <a:picLocks noChangeAspect="1"/>
          </p:cNvPicPr>
          <p:nvPr/>
        </p:nvPicPr>
        <p:blipFill>
          <a:blip r:embed="rId4"/>
          <a:stretch>
            <a:fillRect/>
          </a:stretch>
        </p:blipFill>
        <p:spPr>
          <a:xfrm>
            <a:off x="6516216" y="5056490"/>
            <a:ext cx="2506240" cy="1412914"/>
          </a:xfrm>
          <a:prstGeom prst="rect">
            <a:avLst/>
          </a:prstGeom>
        </p:spPr>
      </p:pic>
      <p:sp>
        <p:nvSpPr>
          <p:cNvPr id="8" name="Rectangle 7">
            <a:extLst>
              <a:ext uri="{FF2B5EF4-FFF2-40B4-BE49-F238E27FC236}">
                <a16:creationId xmlns:a16="http://schemas.microsoft.com/office/drawing/2014/main" xmlns="" id="{49067721-6A61-4AD0-A591-955F18B6EECD}"/>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9" name="Content Placeholder 1">
            <a:extLst>
              <a:ext uri="{FF2B5EF4-FFF2-40B4-BE49-F238E27FC236}">
                <a16:creationId xmlns:a16="http://schemas.microsoft.com/office/drawing/2014/main" xmlns="" id="{FA148ADD-5604-49B1-8940-F8255D65E771}"/>
              </a:ext>
            </a:extLst>
          </p:cNvPr>
          <p:cNvSpPr txBox="1">
            <a:spLocks/>
          </p:cNvSpPr>
          <p:nvPr/>
        </p:nvSpPr>
        <p:spPr>
          <a:xfrm>
            <a:off x="121545" y="894204"/>
            <a:ext cx="9022456" cy="5271101"/>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sq-AL" sz="2800" dirty="0"/>
              <a:t>Krijimi i politikave për -</a:t>
            </a:r>
          </a:p>
          <a:p>
            <a:pPr eaLnBrk="1" hangingPunct="1"/>
            <a:r>
              <a:rPr lang="sq-AL" sz="2400" dirty="0">
                <a:latin typeface="Calibri" panose="020F0502020204030204" pitchFamily="34" charset="0"/>
              </a:rPr>
              <a:t>E-provat, enkriptimi, mashtrimi me pagesë jo kesh, abuzimi seksual i fëmijëve</a:t>
            </a:r>
          </a:p>
          <a:p>
            <a:pPr marL="0" indent="0" eaLnBrk="1" hangingPunct="1">
              <a:buNone/>
            </a:pPr>
            <a:r>
              <a:rPr lang="sq-AL" sz="2800" dirty="0">
                <a:latin typeface="Calibri" panose="020F0502020204030204" pitchFamily="34" charset="0"/>
              </a:rPr>
              <a:t>Veprimet për – </a:t>
            </a:r>
          </a:p>
          <a:p>
            <a:pPr eaLnBrk="1" hangingPunct="1"/>
            <a:r>
              <a:rPr lang="sq-AL" sz="2800" dirty="0">
                <a:latin typeface="Calibri" panose="020F0502020204030204" pitchFamily="34" charset="0"/>
              </a:rPr>
              <a:t>Ligji</a:t>
            </a:r>
          </a:p>
          <a:p>
            <a:pPr lvl="1" eaLnBrk="1" hangingPunct="1"/>
            <a:r>
              <a:rPr lang="sq-AL" sz="2400" dirty="0">
                <a:latin typeface="Calibri" panose="020F0502020204030204" pitchFamily="34" charset="0"/>
              </a:rPr>
              <a:t>Monitorimi &amp; azhurnimi i ligjit të BE-së për krimin kibernetik</a:t>
            </a:r>
          </a:p>
          <a:p>
            <a:pPr lvl="1" eaLnBrk="1" hangingPunct="1"/>
            <a:r>
              <a:rPr lang="sq-AL" sz="2400" dirty="0">
                <a:latin typeface="Calibri" panose="020F0502020204030204" pitchFamily="34" charset="0"/>
              </a:rPr>
              <a:t>Krijimi i direktivave</a:t>
            </a:r>
          </a:p>
          <a:p>
            <a:pPr eaLnBrk="1" hangingPunct="1"/>
            <a:r>
              <a:rPr lang="sq-AL" sz="2800" dirty="0">
                <a:latin typeface="Calibri" panose="020F0502020204030204" pitchFamily="34" charset="0"/>
              </a:rPr>
              <a:t>Koordinimi</a:t>
            </a:r>
          </a:p>
          <a:p>
            <a:pPr lvl="1" eaLnBrk="1" hangingPunct="1"/>
            <a:r>
              <a:rPr lang="sq-AL" sz="2400" dirty="0">
                <a:latin typeface="Calibri" panose="020F0502020204030204" pitchFamily="34" charset="0"/>
              </a:rPr>
              <a:t>Mbështetja për agjencitë</a:t>
            </a:r>
          </a:p>
          <a:p>
            <a:pPr lvl="1" eaLnBrk="1" hangingPunct="1"/>
            <a:r>
              <a:rPr lang="sq-AL" sz="2400" dirty="0">
                <a:latin typeface="Calibri" panose="020F0502020204030204" pitchFamily="34" charset="0"/>
              </a:rPr>
              <a:t>Qendra evropiane kundër krimit kibernetik</a:t>
            </a:r>
          </a:p>
          <a:p>
            <a:pPr lvl="1" eaLnBrk="1" hangingPunct="1"/>
            <a:r>
              <a:rPr lang="sq-AL" sz="2400" dirty="0">
                <a:latin typeface="Calibri" panose="020F0502020204030204" pitchFamily="34" charset="0"/>
              </a:rPr>
              <a:t>WeProtect</a:t>
            </a:r>
          </a:p>
          <a:p>
            <a:pPr lvl="1" eaLnBrk="1" hangingPunct="1"/>
            <a:r>
              <a:rPr lang="sq-AL" sz="2400" dirty="0">
                <a:latin typeface="Calibri" panose="020F0502020204030204" pitchFamily="34" charset="0"/>
              </a:rPr>
              <a:t>Grupi i punës për sigurinë publike</a:t>
            </a:r>
          </a:p>
        </p:txBody>
      </p:sp>
      <p:sp>
        <p:nvSpPr>
          <p:cNvPr id="16" name="TextBox 15">
            <a:extLst>
              <a:ext uri="{FF2B5EF4-FFF2-40B4-BE49-F238E27FC236}">
                <a16:creationId xmlns:a16="http://schemas.microsoft.com/office/drawing/2014/main" xmlns="" id="{0BA9BBE0-8814-4084-A5DC-7FD0DD658D3E}"/>
              </a:ext>
            </a:extLst>
          </p:cNvPr>
          <p:cNvSpPr txBox="1"/>
          <p:nvPr/>
        </p:nvSpPr>
        <p:spPr>
          <a:xfrm>
            <a:off x="0" y="6175012"/>
            <a:ext cx="6857976" cy="369332"/>
          </a:xfrm>
          <a:prstGeom prst="rect">
            <a:avLst/>
          </a:prstGeom>
          <a:noFill/>
        </p:spPr>
        <p:txBody>
          <a:bodyPr wrap="square">
            <a:spAutoFit/>
          </a:bodyPr>
          <a:lstStyle/>
          <a:p>
            <a:pPr algn="l"/>
            <a:r>
              <a:rPr lang="sq-AL" sz="1800" u="sng">
                <a:solidFill>
                  <a:srgbClr val="0000FF"/>
                </a:solidFill>
                <a:latin typeface="Calibri" panose="020F0502020204030204" pitchFamily="34" charset="0"/>
                <a:ea typeface="Times New Roman" panose="02020603050405020304" pitchFamily="18" charset="0"/>
                <a:hlinkClick r:id="rId5"/>
              </a:rPr>
              <a:t>https://ec.europa.eu/home-affairs/what-we-do/policies/cybercrime_en</a:t>
            </a:r>
          </a:p>
        </p:txBody>
      </p:sp>
    </p:spTree>
    <p:extLst>
      <p:ext uri="{BB962C8B-B14F-4D97-AF65-F5344CB8AC3E}">
        <p14:creationId xmlns:p14="http://schemas.microsoft.com/office/powerpoint/2010/main" val="118904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Objektivat e seancës</a:t>
            </a: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q-AL" sz="1200" b="1">
                <a:solidFill>
                  <a:srgbClr val="FFFFFF"/>
                </a:solidFill>
                <a:latin typeface="Verdana" charset="0"/>
                <a:cs typeface="Verdana" charset="0"/>
              </a:rPr>
              <a:t>www.coe.int/cybercrime						</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1"/>
          </p:nvPr>
        </p:nvSpPr>
        <p:spPr>
          <a:xfrm>
            <a:off x="301824" y="1079501"/>
            <a:ext cx="8712522" cy="5240233"/>
          </a:xfrm>
        </p:spPr>
        <p:txBody>
          <a:bodyPr>
            <a:normAutofit lnSpcReduction="10000"/>
          </a:bodyPr>
          <a:lstStyle/>
          <a:p>
            <a:pPr marL="0" indent="0">
              <a:buNone/>
            </a:pPr>
            <a:r>
              <a:rPr lang="sq-AL" dirty="0"/>
              <a:t>Deri në fund të kësaj seance, pjesëmarrësit do të jenë në gjendje:</a:t>
            </a:r>
          </a:p>
          <a:p>
            <a:r>
              <a:rPr lang="sq-AL" sz="2800" dirty="0"/>
              <a:t>Identifikojnë llojet e ndryshme të krimit kibernetik dhe ndikimin e tyre</a:t>
            </a:r>
          </a:p>
          <a:p>
            <a:r>
              <a:rPr lang="sq-AL" sz="2800" dirty="0"/>
              <a:t>Renditin kërcënimet, trendet dhe mjetet e krimit kibernetik dhe përgjigjet ndaj fenomenit</a:t>
            </a:r>
          </a:p>
          <a:p>
            <a:r>
              <a:rPr lang="sq-AL" sz="2800" dirty="0"/>
              <a:t>Shpjegojnë konceptet e krimit kibernetik që konsiderohen lloje të krimit sipas shumicës së legjislacionit dhe standardeve ndërkombëtare</a:t>
            </a:r>
          </a:p>
          <a:p>
            <a:r>
              <a:rPr lang="sq-AL" sz="2800" dirty="0"/>
              <a:t>Analizojnë nevojat dhe përparësitë e harmonizimit ndërmjet legjislacionit kombëtar dhe instrumenteve ndërkombëtare, në veçanti të Konventës së Budapestit</a:t>
            </a:r>
          </a:p>
        </p:txBody>
      </p:sp>
    </p:spTree>
    <p:extLst>
      <p:ext uri="{BB962C8B-B14F-4D97-AF65-F5344CB8AC3E}">
        <p14:creationId xmlns:p14="http://schemas.microsoft.com/office/powerpoint/2010/main" val="543462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40</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40</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EUROPOL</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xmlns="" id="{1FCE5F71-B62F-4840-AD46-7690CB1F70D4}"/>
              </a:ext>
            </a:extLst>
          </p:cNvPr>
          <p:cNvSpPr/>
          <p:nvPr/>
        </p:nvSpPr>
        <p:spPr>
          <a:xfrm>
            <a:off x="88522" y="1085294"/>
            <a:ext cx="8688926" cy="4031873"/>
          </a:xfrm>
          <a:prstGeom prst="rect">
            <a:avLst/>
          </a:prstGeom>
        </p:spPr>
        <p:txBody>
          <a:bodyPr wrap="square">
            <a:spAutoFit/>
          </a:bodyPr>
          <a:lstStyle/>
          <a:p>
            <a:r>
              <a:rPr lang="sq-AL" sz="3200"/>
              <a:t>Roli i Bashkimit Evropian </a:t>
            </a:r>
          </a:p>
          <a:p>
            <a:pPr marL="457200" indent="-457200">
              <a:buFont typeface="Arial" panose="020B0604020202020204" pitchFamily="34" charset="0"/>
              <a:buChar char="•"/>
            </a:pPr>
            <a:r>
              <a:rPr lang="sq-AL" sz="2800"/>
              <a:t>Për të përmirësuar efektivitetin e bashkëpunimit ndërmjet autoriteteve të zbatimit të ligjit nga çdo shtet anëtar i Bashkimit Evropian</a:t>
            </a:r>
          </a:p>
          <a:p>
            <a:pPr marL="457200" indent="-457200">
              <a:buFont typeface="Arial" panose="020B0604020202020204" pitchFamily="34" charset="0"/>
              <a:buChar char="•"/>
            </a:pPr>
            <a:r>
              <a:rPr lang="sq-AL" sz="2800"/>
              <a:t>Funksional që nga viti 1999 duke lehtësuar analizën e ndarjes së informacionit penal të të dhënave ndërmjet shteteve anëtare </a:t>
            </a:r>
          </a:p>
          <a:p>
            <a:pPr marL="457200" indent="-457200">
              <a:buFont typeface="Arial" panose="020B0604020202020204" pitchFamily="34" charset="0"/>
              <a:buChar char="•"/>
            </a:pPr>
            <a:r>
              <a:rPr lang="sq-AL" sz="2800"/>
              <a:t>Qendra evropiane kundër krimit kibernetik, EC3 (hapur në janar 2013) </a:t>
            </a:r>
          </a:p>
        </p:txBody>
      </p:sp>
      <p:pic>
        <p:nvPicPr>
          <p:cNvPr id="9" name="Picture 8">
            <a:extLst>
              <a:ext uri="{FF2B5EF4-FFF2-40B4-BE49-F238E27FC236}">
                <a16:creationId xmlns:a16="http://schemas.microsoft.com/office/drawing/2014/main" xmlns="" id="{446F5AEA-AC88-7C43-A4FA-4C9F8B7EEF8A}"/>
              </a:ext>
            </a:extLst>
          </p:cNvPr>
          <p:cNvPicPr>
            <a:picLocks noChangeAspect="1"/>
          </p:cNvPicPr>
          <p:nvPr/>
        </p:nvPicPr>
        <p:blipFill>
          <a:blip r:embed="rId4"/>
          <a:stretch>
            <a:fillRect/>
          </a:stretch>
        </p:blipFill>
        <p:spPr>
          <a:xfrm>
            <a:off x="5942200" y="5232923"/>
            <a:ext cx="3067568" cy="743243"/>
          </a:xfrm>
          <a:prstGeom prst="rect">
            <a:avLst/>
          </a:prstGeom>
        </p:spPr>
      </p:pic>
      <p:sp>
        <p:nvSpPr>
          <p:cNvPr id="5" name="Rectangle 4">
            <a:extLst>
              <a:ext uri="{FF2B5EF4-FFF2-40B4-BE49-F238E27FC236}">
                <a16:creationId xmlns:a16="http://schemas.microsoft.com/office/drawing/2014/main" xmlns="" id="{44CF4247-95BF-4BC6-A0D4-E504581313C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6" name="TextBox 15">
            <a:extLst>
              <a:ext uri="{FF2B5EF4-FFF2-40B4-BE49-F238E27FC236}">
                <a16:creationId xmlns:a16="http://schemas.microsoft.com/office/drawing/2014/main" xmlns="" id="{27DF62E9-29E1-483C-92B6-BB1491F32CA1}"/>
              </a:ext>
            </a:extLst>
          </p:cNvPr>
          <p:cNvSpPr txBox="1"/>
          <p:nvPr/>
        </p:nvSpPr>
        <p:spPr>
          <a:xfrm>
            <a:off x="29844" y="6228020"/>
            <a:ext cx="8022923" cy="369332"/>
          </a:xfrm>
          <a:prstGeom prst="rect">
            <a:avLst/>
          </a:prstGeom>
          <a:noFill/>
        </p:spPr>
        <p:txBody>
          <a:bodyPr wrap="square">
            <a:spAutoFit/>
          </a:bodyPr>
          <a:lstStyle/>
          <a:p>
            <a:r>
              <a:rPr lang="sq-AL">
                <a:hlinkClick r:id="rId5"/>
              </a:rPr>
              <a:t>https://www.europol.europa.eu/about-europol/european-cybercrime-centre-ec3</a:t>
            </a:r>
            <a:r>
              <a:rPr lang="sq-AL"/>
              <a:t> </a:t>
            </a:r>
          </a:p>
        </p:txBody>
      </p:sp>
    </p:spTree>
    <p:extLst>
      <p:ext uri="{BB962C8B-B14F-4D97-AF65-F5344CB8AC3E}">
        <p14:creationId xmlns:p14="http://schemas.microsoft.com/office/powerpoint/2010/main" val="261974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41</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41</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EUROJUST</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xmlns="" id="{1FCE5F71-B62F-4840-AD46-7690CB1F70D4}"/>
              </a:ext>
            </a:extLst>
          </p:cNvPr>
          <p:cNvSpPr/>
          <p:nvPr/>
        </p:nvSpPr>
        <p:spPr>
          <a:xfrm>
            <a:off x="88522" y="1085294"/>
            <a:ext cx="8933934" cy="4928722"/>
          </a:xfrm>
          <a:prstGeom prst="rect">
            <a:avLst/>
          </a:prstGeom>
        </p:spPr>
        <p:txBody>
          <a:bodyPr wrap="square">
            <a:spAutoFit/>
          </a:bodyPr>
          <a:lstStyle/>
          <a:p>
            <a:pPr>
              <a:lnSpc>
                <a:spcPct val="150000"/>
              </a:lnSpc>
            </a:pPr>
            <a:r>
              <a:rPr lang="sq-AL" sz="3200"/>
              <a:t>Bashkëpunimi në luftën kundër krimit</a:t>
            </a:r>
          </a:p>
          <a:p>
            <a:pPr marL="457200" indent="-457200">
              <a:lnSpc>
                <a:spcPct val="150000"/>
              </a:lnSpc>
              <a:buFont typeface="Arial" panose="020B0604020202020204" pitchFamily="34" charset="0"/>
              <a:buChar char="•"/>
            </a:pPr>
            <a:r>
              <a:rPr lang="sq-AL" sz="2800"/>
              <a:t>Koordinimi i aktiviteteve të kryera nga autoritetet kombëtare përgjegjëse për ndjekjen penale dhe hetimin</a:t>
            </a:r>
          </a:p>
          <a:p>
            <a:pPr marL="457200" indent="-457200">
              <a:lnSpc>
                <a:spcPct val="150000"/>
              </a:lnSpc>
              <a:buFont typeface="Arial" panose="020B0604020202020204" pitchFamily="34" charset="0"/>
              <a:buChar char="•"/>
            </a:pPr>
            <a:r>
              <a:rPr lang="sq-AL" sz="2800"/>
              <a:t>Kompetenca për:</a:t>
            </a:r>
          </a:p>
          <a:p>
            <a:pPr marL="914400" lvl="1" indent="-457200">
              <a:lnSpc>
                <a:spcPct val="150000"/>
              </a:lnSpc>
              <a:buFont typeface="Arial" panose="020B0604020202020204" pitchFamily="34" charset="0"/>
              <a:buChar char="•"/>
            </a:pPr>
            <a:r>
              <a:rPr lang="sq-AL" sz="2400"/>
              <a:t>Promovimi i koordinimit në mes të autoriteteve kompetente të shteteve të ndryshme anëtare</a:t>
            </a:r>
          </a:p>
          <a:p>
            <a:pPr marL="914400" lvl="1" indent="-457200">
              <a:lnSpc>
                <a:spcPct val="150000"/>
              </a:lnSpc>
              <a:buFont typeface="Arial" panose="020B0604020202020204" pitchFamily="34" charset="0"/>
              <a:buChar char="•"/>
            </a:pPr>
            <a:r>
              <a:rPr lang="sq-AL" sz="2400"/>
              <a:t>Lehtësimi i zbatimit të ndihmës juridike të ndërsjellë ndërkombëtare dhe kërkesave të ekstradimit</a:t>
            </a:r>
          </a:p>
        </p:txBody>
      </p:sp>
      <p:pic>
        <p:nvPicPr>
          <p:cNvPr id="8" name="Picture 7">
            <a:extLst>
              <a:ext uri="{FF2B5EF4-FFF2-40B4-BE49-F238E27FC236}">
                <a16:creationId xmlns:a16="http://schemas.microsoft.com/office/drawing/2014/main" xmlns="" id="{703B605D-4F67-B74B-8AEC-100E479C2F1C}"/>
              </a:ext>
            </a:extLst>
          </p:cNvPr>
          <p:cNvPicPr>
            <a:picLocks noChangeAspect="1"/>
          </p:cNvPicPr>
          <p:nvPr/>
        </p:nvPicPr>
        <p:blipFill>
          <a:blip r:embed="rId4"/>
          <a:stretch>
            <a:fillRect/>
          </a:stretch>
        </p:blipFill>
        <p:spPr>
          <a:xfrm>
            <a:off x="7668343" y="5468908"/>
            <a:ext cx="1373097" cy="1032484"/>
          </a:xfrm>
          <a:prstGeom prst="rect">
            <a:avLst/>
          </a:prstGeom>
        </p:spPr>
      </p:pic>
      <p:sp>
        <p:nvSpPr>
          <p:cNvPr id="6" name="Rectangle 5">
            <a:extLst>
              <a:ext uri="{FF2B5EF4-FFF2-40B4-BE49-F238E27FC236}">
                <a16:creationId xmlns:a16="http://schemas.microsoft.com/office/drawing/2014/main" xmlns="" id="{25F023F8-F8AF-4F22-8383-9A9850EFB2E8}"/>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6" name="TextBox 15">
            <a:extLst>
              <a:ext uri="{FF2B5EF4-FFF2-40B4-BE49-F238E27FC236}">
                <a16:creationId xmlns:a16="http://schemas.microsoft.com/office/drawing/2014/main" xmlns="" id="{8484EFA7-B493-4375-862A-78034620BA57}"/>
              </a:ext>
            </a:extLst>
          </p:cNvPr>
          <p:cNvSpPr txBox="1"/>
          <p:nvPr/>
        </p:nvSpPr>
        <p:spPr>
          <a:xfrm>
            <a:off x="35496" y="6228020"/>
            <a:ext cx="5807968" cy="369332"/>
          </a:xfrm>
          <a:prstGeom prst="rect">
            <a:avLst/>
          </a:prstGeom>
          <a:noFill/>
        </p:spPr>
        <p:txBody>
          <a:bodyPr wrap="square">
            <a:spAutoFit/>
          </a:bodyPr>
          <a:lstStyle/>
          <a:p>
            <a:r>
              <a:rPr lang="sq-AL">
                <a:hlinkClick r:id="rId5"/>
              </a:rPr>
              <a:t>http://www.eurojust.europa.eu/pages/home.aspx</a:t>
            </a:r>
            <a:r>
              <a:rPr lang="sq-AL"/>
              <a:t> </a:t>
            </a:r>
          </a:p>
        </p:txBody>
      </p:sp>
    </p:spTree>
    <p:extLst>
      <p:ext uri="{BB962C8B-B14F-4D97-AF65-F5344CB8AC3E}">
        <p14:creationId xmlns:p14="http://schemas.microsoft.com/office/powerpoint/2010/main" val="4204927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42</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42</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Rrjeti Evropian Gjyqësor për Krimin Kibernetik</a:t>
            </a:r>
          </a:p>
          <a:p>
            <a:pPr algn="r"/>
            <a:r>
              <a:rPr lang="sq-AL" sz="2800">
                <a:latin typeface="Verdana" panose="020B0604030504040204" pitchFamily="34" charset="0"/>
                <a:ea typeface="Verdana" panose="020B0604030504040204" pitchFamily="34" charset="0"/>
              </a:rPr>
              <a:t>EJCN</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xmlns="" id="{1CAE5D1B-C7CD-DD44-B0C3-576B01C85806}"/>
              </a:ext>
            </a:extLst>
          </p:cNvPr>
          <p:cNvSpPr/>
          <p:nvPr/>
        </p:nvSpPr>
        <p:spPr>
          <a:xfrm>
            <a:off x="88522" y="1120348"/>
            <a:ext cx="8803958" cy="4118948"/>
          </a:xfrm>
          <a:prstGeom prst="rect">
            <a:avLst/>
          </a:prstGeom>
        </p:spPr>
        <p:txBody>
          <a:bodyPr wrap="square">
            <a:spAutoFit/>
          </a:bodyPr>
          <a:lstStyle/>
          <a:p>
            <a:pPr>
              <a:spcAft>
                <a:spcPts val="0"/>
              </a:spcAft>
            </a:pPr>
            <a:r>
              <a:rPr lang="sq-AL" sz="2800" b="1"/>
              <a:t>Rrjeti gjyqësor Eurojust kundër krimeve kibernetike (EJCN)</a:t>
            </a:r>
            <a:r>
              <a:rPr lang="sq-AL" sz="2800"/>
              <a:t>:</a:t>
            </a:r>
          </a:p>
          <a:p>
            <a:pPr>
              <a:spcAft>
                <a:spcPts val="0"/>
              </a:spcAft>
              <a:buFont typeface="Wingdings" pitchFamily="2" charset="2"/>
              <a:buChar char="Ø"/>
            </a:pPr>
            <a:endParaRPr lang="en-GB" sz="2800" dirty="0"/>
          </a:p>
          <a:p>
            <a:pPr marL="457200" indent="-457200" eaLnBrk="1" fontAlgn="auto" hangingPunct="1">
              <a:lnSpc>
                <a:spcPct val="150000"/>
              </a:lnSpc>
              <a:spcAft>
                <a:spcPts val="0"/>
              </a:spcAft>
              <a:buFont typeface="Arial" panose="020B0604020202020204" pitchFamily="34" charset="0"/>
              <a:buChar char="•"/>
              <a:defRPr/>
            </a:pPr>
            <a:r>
              <a:rPr lang="sq-AL" sz="2800"/>
              <a:t>Themeluar në vitin 2016</a:t>
            </a:r>
          </a:p>
          <a:p>
            <a:pPr marL="457200" indent="-457200" eaLnBrk="1" fontAlgn="auto" hangingPunct="1">
              <a:lnSpc>
                <a:spcPct val="150000"/>
              </a:lnSpc>
              <a:spcAft>
                <a:spcPts val="0"/>
              </a:spcAft>
              <a:buFont typeface="Arial" panose="020B0604020202020204" pitchFamily="34" charset="0"/>
              <a:buChar char="•"/>
              <a:defRPr/>
            </a:pPr>
            <a:r>
              <a:rPr lang="sq-AL" sz="2800"/>
              <a:t>Nxitja e kontakteve ndërmjet praktikuesve të specializuar në kundërshtimin e sfidave të paraqitura nga krimi kibernetik, krimi i mundësuar nga kibernetika dhe hetimet në hapësirën kibernetike dhe rritja e efikasitetit të hetimeve dhe ndjekjes penale</a:t>
            </a:r>
          </a:p>
        </p:txBody>
      </p:sp>
      <p:pic>
        <p:nvPicPr>
          <p:cNvPr id="5" name="Picture 4">
            <a:extLst>
              <a:ext uri="{FF2B5EF4-FFF2-40B4-BE49-F238E27FC236}">
                <a16:creationId xmlns:a16="http://schemas.microsoft.com/office/drawing/2014/main" xmlns="" id="{31F9D497-259E-ED4C-B6FF-68AA10F47355}"/>
              </a:ext>
            </a:extLst>
          </p:cNvPr>
          <p:cNvPicPr>
            <a:picLocks noChangeAspect="1"/>
          </p:cNvPicPr>
          <p:nvPr/>
        </p:nvPicPr>
        <p:blipFill>
          <a:blip r:embed="rId4"/>
          <a:stretch>
            <a:fillRect/>
          </a:stretch>
        </p:blipFill>
        <p:spPr>
          <a:xfrm>
            <a:off x="7608450" y="1061099"/>
            <a:ext cx="1414006" cy="1458194"/>
          </a:xfrm>
          <a:prstGeom prst="rect">
            <a:avLst/>
          </a:prstGeom>
        </p:spPr>
      </p:pic>
      <p:sp>
        <p:nvSpPr>
          <p:cNvPr id="6" name="Rectangle 5">
            <a:extLst>
              <a:ext uri="{FF2B5EF4-FFF2-40B4-BE49-F238E27FC236}">
                <a16:creationId xmlns:a16="http://schemas.microsoft.com/office/drawing/2014/main" xmlns="" id="{04BB183F-77EE-4FCC-AB9D-4D55DADCEBC8}"/>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6" name="TextBox 15">
            <a:extLst>
              <a:ext uri="{FF2B5EF4-FFF2-40B4-BE49-F238E27FC236}">
                <a16:creationId xmlns:a16="http://schemas.microsoft.com/office/drawing/2014/main" xmlns="" id="{4BCD9585-36D1-469F-ACB8-BD5F4420357E}"/>
              </a:ext>
            </a:extLst>
          </p:cNvPr>
          <p:cNvSpPr txBox="1"/>
          <p:nvPr/>
        </p:nvSpPr>
        <p:spPr>
          <a:xfrm>
            <a:off x="62212" y="6214075"/>
            <a:ext cx="6336704" cy="369332"/>
          </a:xfrm>
          <a:prstGeom prst="rect">
            <a:avLst/>
          </a:prstGeom>
          <a:noFill/>
        </p:spPr>
        <p:txBody>
          <a:bodyPr wrap="square">
            <a:spAutoFit/>
          </a:bodyPr>
          <a:lstStyle/>
          <a:p>
            <a:r>
              <a:rPr lang="sq-AL">
                <a:hlinkClick r:id="rId5"/>
              </a:rPr>
              <a:t>https://www.ejn-crimjust.europa.eu/ejn/Ejn_Home/EN</a:t>
            </a:r>
            <a:r>
              <a:rPr lang="sq-AL"/>
              <a:t> </a:t>
            </a:r>
          </a:p>
        </p:txBody>
      </p:sp>
    </p:spTree>
    <p:extLst>
      <p:ext uri="{BB962C8B-B14F-4D97-AF65-F5344CB8AC3E}">
        <p14:creationId xmlns:p14="http://schemas.microsoft.com/office/powerpoint/2010/main" val="3882375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43</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43</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EJN - Rrjeti Gjyqësor Evropian</a:t>
            </a:r>
            <a:br>
              <a:rPr lang="sq-AL" sz="2800">
                <a:latin typeface="Verdana" panose="020B0604030504040204" pitchFamily="34" charset="0"/>
                <a:ea typeface="Verdana" panose="020B0604030504040204" pitchFamily="34" charset="0"/>
              </a:rPr>
            </a:br>
            <a:r>
              <a:rPr lang="sq-AL" sz="2800">
                <a:latin typeface="Verdana" panose="020B0604030504040204" pitchFamily="34" charset="0"/>
                <a:ea typeface="Verdana" panose="020B0604030504040204" pitchFamily="34" charset="0"/>
              </a:rPr>
              <a:t>për Çështje Penale</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xmlns="" id="{1FCE5F71-B62F-4840-AD46-7690CB1F70D4}"/>
              </a:ext>
            </a:extLst>
          </p:cNvPr>
          <p:cNvSpPr/>
          <p:nvPr/>
        </p:nvSpPr>
        <p:spPr>
          <a:xfrm>
            <a:off x="209985" y="1067824"/>
            <a:ext cx="8828922" cy="4642168"/>
          </a:xfrm>
          <a:prstGeom prst="rect">
            <a:avLst/>
          </a:prstGeom>
        </p:spPr>
        <p:txBody>
          <a:bodyPr wrap="square">
            <a:spAutoFit/>
          </a:bodyPr>
          <a:lstStyle/>
          <a:p>
            <a:pPr>
              <a:lnSpc>
                <a:spcPct val="150000"/>
              </a:lnSpc>
            </a:pPr>
            <a:r>
              <a:rPr lang="sq-AL" sz="3200">
                <a:latin typeface="+mn-lt"/>
              </a:rPr>
              <a:t>Një rrjet i pikave të kontaktit gjyqësor </a:t>
            </a:r>
          </a:p>
          <a:p>
            <a:pPr marL="457200" indent="-457200">
              <a:lnSpc>
                <a:spcPct val="150000"/>
              </a:lnSpc>
              <a:buFont typeface="Arial" panose="020B0604020202020204" pitchFamily="34" charset="0"/>
              <a:buChar char="•"/>
            </a:pPr>
            <a:r>
              <a:rPr lang="sq-AL" sz="2800">
                <a:latin typeface="+mn-lt"/>
              </a:rPr>
              <a:t>Atlasi lejon praktikuesit që menjëherë të identifikojnë autoritetin lokal kompetent në secilin shtet anëtar për të marrë dhe ekzekutuar një kërkesë të ndihmës juridike të ndërsjellë</a:t>
            </a:r>
          </a:p>
          <a:p>
            <a:pPr marL="457200" indent="-457200">
              <a:lnSpc>
                <a:spcPct val="150000"/>
              </a:lnSpc>
              <a:buFont typeface="Arial" panose="020B0604020202020204" pitchFamily="34" charset="0"/>
              <a:buChar char="•"/>
            </a:pPr>
            <a:r>
              <a:rPr lang="sq-AL" sz="2800">
                <a:latin typeface="+mn-lt"/>
              </a:rPr>
              <a:t>Pikat e kontaktit janë ndërmjetës aktiv me detyrën për të lehtësuar bashkëpunimin gjyqësor ndërmjet shteteve anëtare</a:t>
            </a:r>
          </a:p>
        </p:txBody>
      </p:sp>
      <p:pic>
        <p:nvPicPr>
          <p:cNvPr id="6" name="Picture 5">
            <a:extLst>
              <a:ext uri="{FF2B5EF4-FFF2-40B4-BE49-F238E27FC236}">
                <a16:creationId xmlns:a16="http://schemas.microsoft.com/office/drawing/2014/main" xmlns="" id="{A14B789D-8119-AB42-B91C-406E78A98632}"/>
              </a:ext>
            </a:extLst>
          </p:cNvPr>
          <p:cNvPicPr>
            <a:picLocks noChangeAspect="1"/>
          </p:cNvPicPr>
          <p:nvPr/>
        </p:nvPicPr>
        <p:blipFill>
          <a:blip r:embed="rId4"/>
          <a:stretch>
            <a:fillRect/>
          </a:stretch>
        </p:blipFill>
        <p:spPr>
          <a:xfrm>
            <a:off x="7524328" y="4923671"/>
            <a:ext cx="1531149" cy="1531149"/>
          </a:xfrm>
          <a:prstGeom prst="rect">
            <a:avLst/>
          </a:prstGeom>
        </p:spPr>
      </p:pic>
      <p:sp>
        <p:nvSpPr>
          <p:cNvPr id="8" name="Rectangle 7">
            <a:extLst>
              <a:ext uri="{FF2B5EF4-FFF2-40B4-BE49-F238E27FC236}">
                <a16:creationId xmlns:a16="http://schemas.microsoft.com/office/drawing/2014/main" xmlns="" id="{835942B9-40A4-4AB8-B10F-104CE249B161}"/>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TextBox 4">
            <a:extLst>
              <a:ext uri="{FF2B5EF4-FFF2-40B4-BE49-F238E27FC236}">
                <a16:creationId xmlns:a16="http://schemas.microsoft.com/office/drawing/2014/main" xmlns="" id="{05B27831-83F6-4C5E-A0CA-EAD2C57CB88E}"/>
              </a:ext>
            </a:extLst>
          </p:cNvPr>
          <p:cNvSpPr txBox="1"/>
          <p:nvPr/>
        </p:nvSpPr>
        <p:spPr>
          <a:xfrm>
            <a:off x="62212" y="6214075"/>
            <a:ext cx="6336704" cy="369332"/>
          </a:xfrm>
          <a:prstGeom prst="rect">
            <a:avLst/>
          </a:prstGeom>
          <a:noFill/>
        </p:spPr>
        <p:txBody>
          <a:bodyPr wrap="square">
            <a:spAutoFit/>
          </a:bodyPr>
          <a:lstStyle/>
          <a:p>
            <a:r>
              <a:rPr lang="sq-AL">
                <a:hlinkClick r:id="rId5"/>
              </a:rPr>
              <a:t>https://www.ejn-crimjust.europa.eu/ejn/Ejn_Home/EN</a:t>
            </a:r>
            <a:r>
              <a:rPr lang="sq-AL"/>
              <a:t> </a:t>
            </a:r>
          </a:p>
        </p:txBody>
      </p:sp>
    </p:spTree>
    <p:extLst>
      <p:ext uri="{BB962C8B-B14F-4D97-AF65-F5344CB8AC3E}">
        <p14:creationId xmlns:p14="http://schemas.microsoft.com/office/powerpoint/2010/main" val="777433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44</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44</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Këshilli i Evropës</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xmlns="" id="{6CC25CFB-1463-3A4D-B7FC-36AB86077322}"/>
              </a:ext>
            </a:extLst>
          </p:cNvPr>
          <p:cNvPicPr>
            <a:picLocks noChangeAspect="1"/>
          </p:cNvPicPr>
          <p:nvPr/>
        </p:nvPicPr>
        <p:blipFill>
          <a:blip r:embed="rId4"/>
          <a:stretch>
            <a:fillRect/>
          </a:stretch>
        </p:blipFill>
        <p:spPr>
          <a:xfrm>
            <a:off x="6888856" y="5231307"/>
            <a:ext cx="2133600" cy="1194816"/>
          </a:xfrm>
          <a:prstGeom prst="rect">
            <a:avLst/>
          </a:prstGeom>
        </p:spPr>
      </p:pic>
      <p:sp>
        <p:nvSpPr>
          <p:cNvPr id="6" name="Rectangle 5">
            <a:extLst>
              <a:ext uri="{FF2B5EF4-FFF2-40B4-BE49-F238E27FC236}">
                <a16:creationId xmlns:a16="http://schemas.microsoft.com/office/drawing/2014/main" xmlns="" id="{089D15D4-7DCA-43C9-8719-B2058D26AC57}"/>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8" name="Content Placeholder 1">
            <a:extLst>
              <a:ext uri="{FF2B5EF4-FFF2-40B4-BE49-F238E27FC236}">
                <a16:creationId xmlns:a16="http://schemas.microsoft.com/office/drawing/2014/main" xmlns="" id="{8F3004C3-EB53-4F66-BE83-724D781FA14A}"/>
              </a:ext>
            </a:extLst>
          </p:cNvPr>
          <p:cNvSpPr txBox="1">
            <a:spLocks/>
          </p:cNvSpPr>
          <p:nvPr/>
        </p:nvSpPr>
        <p:spPr>
          <a:xfrm>
            <a:off x="179735" y="1027450"/>
            <a:ext cx="8784530" cy="521075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sq-AL" sz="2800"/>
              <a:t>1959 Konventa Evropiane për Ndihmën e Ndërsjellë në Çështjet Penale - </a:t>
            </a:r>
          </a:p>
          <a:p>
            <a:pPr eaLnBrk="1" hangingPunct="1"/>
            <a:r>
              <a:rPr lang="sq-AL" sz="2800">
                <a:latin typeface="Calibri" panose="020F0502020204030204" pitchFamily="34" charset="0"/>
              </a:rPr>
              <a:t>Historiku i Konventës për Krimin Kibernetik (Budapest)</a:t>
            </a:r>
          </a:p>
          <a:p>
            <a:pPr lvl="1" eaLnBrk="1" hangingPunct="1"/>
            <a:r>
              <a:rPr lang="sq-AL" sz="2400">
                <a:latin typeface="Calibri" panose="020F0502020204030204" pitchFamily="34" charset="0"/>
              </a:rPr>
              <a:t>Të gjitha shtetet anëtare e kanë ratifikuar atë</a:t>
            </a:r>
          </a:p>
          <a:p>
            <a:pPr eaLnBrk="1" hangingPunct="1"/>
            <a:r>
              <a:rPr lang="sq-AL" sz="2800">
                <a:latin typeface="Calibri" panose="020F0502020204030204" pitchFamily="34" charset="0"/>
              </a:rPr>
              <a:t>Zyra e Programit për Krimet Kibernetike (C-PROC)</a:t>
            </a:r>
          </a:p>
          <a:p>
            <a:pPr lvl="1" eaLnBrk="1" hangingPunct="1"/>
            <a:r>
              <a:rPr lang="sq-AL" sz="2400">
                <a:latin typeface="Calibri" panose="020F0502020204030204" pitchFamily="34" charset="0"/>
              </a:rPr>
              <a:t>Ndihma për vendet në tërë botën</a:t>
            </a:r>
          </a:p>
          <a:p>
            <a:pPr lvl="1" eaLnBrk="1" hangingPunct="1"/>
            <a:r>
              <a:rPr lang="sq-AL" sz="2400">
                <a:latin typeface="Calibri" panose="020F0502020204030204" pitchFamily="34" charset="0"/>
              </a:rPr>
              <a:t>Fuqizimi i legjislacionit</a:t>
            </a:r>
          </a:p>
          <a:p>
            <a:pPr lvl="1" eaLnBrk="1" hangingPunct="1"/>
            <a:r>
              <a:rPr lang="sq-AL" sz="2400">
                <a:latin typeface="Calibri" panose="020F0502020204030204" pitchFamily="34" charset="0"/>
              </a:rPr>
              <a:t>Trajnimi</a:t>
            </a:r>
          </a:p>
          <a:p>
            <a:pPr lvl="1" eaLnBrk="1" hangingPunct="1"/>
            <a:r>
              <a:rPr lang="sq-AL" sz="2400">
                <a:latin typeface="Calibri" panose="020F0502020204030204" pitchFamily="34" charset="0"/>
              </a:rPr>
              <a:t>Themelimi i njësive të specializuara</a:t>
            </a:r>
          </a:p>
          <a:p>
            <a:pPr lvl="1" eaLnBrk="1" hangingPunct="1"/>
            <a:r>
              <a:rPr lang="sq-AL" sz="2400">
                <a:latin typeface="Calibri" panose="020F0502020204030204" pitchFamily="34" charset="0"/>
              </a:rPr>
              <a:t>Mbrojtja e fëmijëve</a:t>
            </a:r>
          </a:p>
          <a:p>
            <a:pPr lvl="1" eaLnBrk="1" hangingPunct="1"/>
            <a:r>
              <a:rPr lang="sq-AL" sz="2400">
                <a:latin typeface="Calibri" panose="020F0502020204030204" pitchFamily="34" charset="0"/>
              </a:rPr>
              <a:t>Avancimi i efektivitetit</a:t>
            </a:r>
          </a:p>
        </p:txBody>
      </p:sp>
      <p:sp>
        <p:nvSpPr>
          <p:cNvPr id="16" name="TextBox 15">
            <a:extLst>
              <a:ext uri="{FF2B5EF4-FFF2-40B4-BE49-F238E27FC236}">
                <a16:creationId xmlns:a16="http://schemas.microsoft.com/office/drawing/2014/main" xmlns="" id="{BE0EC077-25B7-47D6-8464-AFB555FAA933}"/>
              </a:ext>
            </a:extLst>
          </p:cNvPr>
          <p:cNvSpPr txBox="1"/>
          <p:nvPr/>
        </p:nvSpPr>
        <p:spPr>
          <a:xfrm>
            <a:off x="35496" y="6228020"/>
            <a:ext cx="6678790" cy="369332"/>
          </a:xfrm>
          <a:prstGeom prst="rect">
            <a:avLst/>
          </a:prstGeom>
          <a:noFill/>
        </p:spPr>
        <p:txBody>
          <a:bodyPr wrap="square">
            <a:spAutoFit/>
          </a:bodyPr>
          <a:lstStyle/>
          <a:p>
            <a:pPr algn="l"/>
            <a:r>
              <a:rPr lang="sq-AL" sz="1800">
                <a:latin typeface="Calibri" panose="020F0502020204030204" pitchFamily="34" charset="0"/>
                <a:ea typeface="Calibri" panose="020F0502020204030204" pitchFamily="34" charset="0"/>
                <a:hlinkClick r:id="rId5"/>
              </a:rPr>
              <a:t>https://www.coe.int/en/web/cybercrime/cybercrime-office-c-proc</a:t>
            </a:r>
            <a:r>
              <a:rPr lang="sq-AL" sz="180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25306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45</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45</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G8 (Nëngrupi për Krimet e Teknologjisë së Lartë)</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xmlns="" id="{F0509D3C-7A0B-B143-8C24-FB6A84458076}"/>
              </a:ext>
            </a:extLst>
          </p:cNvPr>
          <p:cNvPicPr>
            <a:picLocks noChangeAspect="1"/>
          </p:cNvPicPr>
          <p:nvPr/>
        </p:nvPicPr>
        <p:blipFill>
          <a:blip r:embed="rId4"/>
          <a:stretch>
            <a:fillRect/>
          </a:stretch>
        </p:blipFill>
        <p:spPr>
          <a:xfrm>
            <a:off x="7596335" y="962586"/>
            <a:ext cx="1427729" cy="1427729"/>
          </a:xfrm>
          <a:prstGeom prst="rect">
            <a:avLst/>
          </a:prstGeom>
        </p:spPr>
      </p:pic>
      <p:sp>
        <p:nvSpPr>
          <p:cNvPr id="5" name="Rectangle 4">
            <a:extLst>
              <a:ext uri="{FF2B5EF4-FFF2-40B4-BE49-F238E27FC236}">
                <a16:creationId xmlns:a16="http://schemas.microsoft.com/office/drawing/2014/main" xmlns="" id="{5A111AE0-3B23-4BE0-8250-CB50DF25E62B}"/>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6" name="Content Placeholder 1">
            <a:extLst>
              <a:ext uri="{FF2B5EF4-FFF2-40B4-BE49-F238E27FC236}">
                <a16:creationId xmlns:a16="http://schemas.microsoft.com/office/drawing/2014/main" xmlns="" id="{6F5E60C4-1136-4EE0-A61C-DB785E05444C}"/>
              </a:ext>
            </a:extLst>
          </p:cNvPr>
          <p:cNvSpPr txBox="1">
            <a:spLocks/>
          </p:cNvSpPr>
          <p:nvPr/>
        </p:nvSpPr>
        <p:spPr>
          <a:xfrm>
            <a:off x="179735" y="1027450"/>
            <a:ext cx="8784530" cy="521075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sq-AL"/>
              <a:t>Opsione më proaktive</a:t>
            </a:r>
          </a:p>
          <a:p>
            <a:pPr eaLnBrk="1" hangingPunct="1"/>
            <a:r>
              <a:rPr lang="sq-AL" sz="2800">
                <a:latin typeface="Calibri" panose="020F0502020204030204" pitchFamily="34" charset="0"/>
              </a:rPr>
              <a:t>G8 ka krijuar rrjetin e pikave të kontaktit</a:t>
            </a:r>
          </a:p>
          <a:p>
            <a:pPr eaLnBrk="1" hangingPunct="1"/>
            <a:r>
              <a:rPr lang="sq-AL" sz="2800">
                <a:latin typeface="Calibri" panose="020F0502020204030204" pitchFamily="34" charset="0"/>
              </a:rPr>
              <a:t>Është bërë referencë e bashkëpunimit ndërkombëtar</a:t>
            </a:r>
          </a:p>
          <a:p>
            <a:pPr lvl="1" eaLnBrk="1" hangingPunct="1"/>
            <a:r>
              <a:rPr lang="sq-AL">
                <a:latin typeface="Calibri" panose="020F0502020204030204" pitchFamily="34" charset="0"/>
              </a:rPr>
              <a:t>‘Rrjeti 24/7’</a:t>
            </a:r>
          </a:p>
          <a:p>
            <a:pPr eaLnBrk="1" hangingPunct="1"/>
            <a:r>
              <a:rPr lang="sq-AL" sz="2800">
                <a:latin typeface="Calibri" panose="020F0502020204030204" pitchFamily="34" charset="0"/>
              </a:rPr>
              <a:t>Lista e emrave - mund të arrihet dhe lehtësojë veprimin e menjëhershëm aty ku është e nevojshme</a:t>
            </a:r>
          </a:p>
          <a:p>
            <a:pPr eaLnBrk="1" hangingPunct="1"/>
            <a:r>
              <a:rPr lang="sq-AL" sz="2800">
                <a:latin typeface="Calibri" panose="020F0502020204030204" pitchFamily="34" charset="0"/>
              </a:rPr>
              <a:t>Avancimi &amp; plotësimi i metodave tradicionale për marrjen e asistencës</a:t>
            </a:r>
          </a:p>
          <a:p>
            <a:pPr eaLnBrk="1" hangingPunct="1"/>
            <a:r>
              <a:rPr lang="sq-AL" sz="2800">
                <a:latin typeface="Calibri" panose="020F0502020204030204" pitchFamily="34" charset="0"/>
              </a:rPr>
              <a:t>Nuk zëvendëson kërkesën e traktateve të ndihmës juridike të ndërsjellë</a:t>
            </a:r>
          </a:p>
        </p:txBody>
      </p:sp>
    </p:spTree>
    <p:extLst>
      <p:ext uri="{BB962C8B-B14F-4D97-AF65-F5344CB8AC3E}">
        <p14:creationId xmlns:p14="http://schemas.microsoft.com/office/powerpoint/2010/main" val="3892377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46</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OAS (OShA - Organizata e Shteteve Amerikane)</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xmlns="" id="{5A111AE0-3B23-4BE0-8250-CB50DF25E62B}"/>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pic>
        <p:nvPicPr>
          <p:cNvPr id="10" name="Picture 9">
            <a:extLst>
              <a:ext uri="{FF2B5EF4-FFF2-40B4-BE49-F238E27FC236}">
                <a16:creationId xmlns:a16="http://schemas.microsoft.com/office/drawing/2014/main" xmlns="" id="{77543411-88C8-4996-A37B-563E935FF03B}"/>
              </a:ext>
            </a:extLst>
          </p:cNvPr>
          <p:cNvPicPr>
            <a:picLocks noChangeAspect="1"/>
          </p:cNvPicPr>
          <p:nvPr/>
        </p:nvPicPr>
        <p:blipFill>
          <a:blip r:embed="rId4"/>
          <a:stretch>
            <a:fillRect/>
          </a:stretch>
        </p:blipFill>
        <p:spPr>
          <a:xfrm>
            <a:off x="113025" y="1052736"/>
            <a:ext cx="5323072" cy="4089247"/>
          </a:xfrm>
          <a:prstGeom prst="rect">
            <a:avLst/>
          </a:prstGeom>
          <a:ln>
            <a:solidFill>
              <a:srgbClr val="0070C0"/>
            </a:solidFill>
          </a:ln>
        </p:spPr>
      </p:pic>
      <p:pic>
        <p:nvPicPr>
          <p:cNvPr id="12" name="Picture 11">
            <a:extLst>
              <a:ext uri="{FF2B5EF4-FFF2-40B4-BE49-F238E27FC236}">
                <a16:creationId xmlns:a16="http://schemas.microsoft.com/office/drawing/2014/main" xmlns="" id="{5ADB615E-6774-4774-AE2C-94489CF6F843}"/>
              </a:ext>
            </a:extLst>
          </p:cNvPr>
          <p:cNvPicPr>
            <a:picLocks noChangeAspect="1"/>
          </p:cNvPicPr>
          <p:nvPr/>
        </p:nvPicPr>
        <p:blipFill>
          <a:blip r:embed="rId5"/>
          <a:stretch>
            <a:fillRect/>
          </a:stretch>
        </p:blipFill>
        <p:spPr>
          <a:xfrm>
            <a:off x="3698503" y="2751290"/>
            <a:ext cx="5323072" cy="3477942"/>
          </a:xfrm>
          <a:prstGeom prst="rect">
            <a:avLst/>
          </a:prstGeom>
          <a:ln>
            <a:solidFill>
              <a:srgbClr val="0070C0"/>
            </a:solidFill>
          </a:ln>
        </p:spPr>
      </p:pic>
      <p:sp>
        <p:nvSpPr>
          <p:cNvPr id="16" name="TextBox 15">
            <a:extLst>
              <a:ext uri="{FF2B5EF4-FFF2-40B4-BE49-F238E27FC236}">
                <a16:creationId xmlns:a16="http://schemas.microsoft.com/office/drawing/2014/main" xmlns="" id="{67D49CEC-BAF6-4423-93F1-FD441079E3CB}"/>
              </a:ext>
            </a:extLst>
          </p:cNvPr>
          <p:cNvSpPr txBox="1"/>
          <p:nvPr/>
        </p:nvSpPr>
        <p:spPr>
          <a:xfrm>
            <a:off x="35496" y="6201331"/>
            <a:ext cx="4642944" cy="369332"/>
          </a:xfrm>
          <a:prstGeom prst="rect">
            <a:avLst/>
          </a:prstGeom>
          <a:noFill/>
        </p:spPr>
        <p:txBody>
          <a:bodyPr wrap="square">
            <a:spAutoFit/>
          </a:bodyPr>
          <a:lstStyle/>
          <a:p>
            <a:r>
              <a:rPr lang="sq-AL">
                <a:hlinkClick r:id="rId6"/>
              </a:rPr>
              <a:t>http://www.oas.org/juridico/english/cyber.htm</a:t>
            </a:r>
            <a:r>
              <a:rPr lang="sq-AL"/>
              <a:t> </a:t>
            </a:r>
          </a:p>
        </p:txBody>
      </p:sp>
    </p:spTree>
    <p:extLst>
      <p:ext uri="{BB962C8B-B14F-4D97-AF65-F5344CB8AC3E}">
        <p14:creationId xmlns:p14="http://schemas.microsoft.com/office/powerpoint/2010/main" val="1153210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47</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47</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Unioni Afrikan</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xmlns="" id="{E06BE0DD-D9FE-6B4C-9374-CFA294050F53}"/>
              </a:ext>
            </a:extLst>
          </p:cNvPr>
          <p:cNvPicPr>
            <a:picLocks noChangeAspect="1"/>
          </p:cNvPicPr>
          <p:nvPr/>
        </p:nvPicPr>
        <p:blipFill>
          <a:blip r:embed="rId4"/>
          <a:stretch>
            <a:fillRect/>
          </a:stretch>
        </p:blipFill>
        <p:spPr>
          <a:xfrm>
            <a:off x="7297737" y="4690509"/>
            <a:ext cx="1666528" cy="1497051"/>
          </a:xfrm>
          <a:prstGeom prst="rect">
            <a:avLst/>
          </a:prstGeom>
        </p:spPr>
      </p:pic>
      <p:sp>
        <p:nvSpPr>
          <p:cNvPr id="6" name="Rectangle 5">
            <a:extLst>
              <a:ext uri="{FF2B5EF4-FFF2-40B4-BE49-F238E27FC236}">
                <a16:creationId xmlns:a16="http://schemas.microsoft.com/office/drawing/2014/main" xmlns="" id="{A176FB23-43DE-4BCB-B5F2-4BD0E39AABEA}"/>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8" name="Content Placeholder 1">
            <a:extLst>
              <a:ext uri="{FF2B5EF4-FFF2-40B4-BE49-F238E27FC236}">
                <a16:creationId xmlns:a16="http://schemas.microsoft.com/office/drawing/2014/main" xmlns="" id="{F97FF257-27F5-42C0-8A34-AC046C2EBF44}"/>
              </a:ext>
            </a:extLst>
          </p:cNvPr>
          <p:cNvSpPr txBox="1">
            <a:spLocks/>
          </p:cNvSpPr>
          <p:nvPr/>
        </p:nvSpPr>
        <p:spPr>
          <a:xfrm>
            <a:off x="179735" y="1027450"/>
            <a:ext cx="8784530" cy="521075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defRPr/>
            </a:pPr>
            <a:r>
              <a:rPr lang="sq-AL"/>
              <a:t>Konventa për Sigurinë Kibernetike dhe Mbrojtjen e të Dhënave Personale</a:t>
            </a:r>
          </a:p>
          <a:p>
            <a:pPr eaLnBrk="1" hangingPunct="1">
              <a:defRPr/>
            </a:pPr>
            <a:r>
              <a:rPr lang="sq-AL" sz="2800"/>
              <a:t>Një traktat shumëpalësh i nënshkruar nga anëtarët e Unionit Afrikan</a:t>
            </a:r>
          </a:p>
          <a:p>
            <a:pPr eaLnBrk="1" hangingPunct="1">
              <a:defRPr/>
            </a:pPr>
            <a:r>
              <a:rPr lang="sq-AL"/>
              <a:t>Parasheh parimet legjislative sa u përket:</a:t>
            </a:r>
          </a:p>
          <a:p>
            <a:pPr lvl="1" eaLnBrk="1" hangingPunct="1">
              <a:defRPr/>
            </a:pPr>
            <a:r>
              <a:rPr lang="sq-AL"/>
              <a:t>transaksioneve elektronike</a:t>
            </a:r>
          </a:p>
          <a:p>
            <a:pPr lvl="1" eaLnBrk="1" hangingPunct="1">
              <a:defRPr/>
            </a:pPr>
            <a:r>
              <a:rPr lang="sq-AL"/>
              <a:t>mbrojtjes së të dhënave personale</a:t>
            </a:r>
          </a:p>
          <a:p>
            <a:pPr lvl="1" eaLnBrk="1" hangingPunct="1">
              <a:defRPr/>
            </a:pPr>
            <a:r>
              <a:rPr lang="sq-AL"/>
              <a:t>sigurisë kibernetike dhe krimit kibernetik</a:t>
            </a:r>
          </a:p>
          <a:p>
            <a:pPr marL="0" indent="0" eaLnBrk="1" hangingPunct="1">
              <a:buNone/>
              <a:defRPr/>
            </a:pPr>
            <a:endParaRPr lang="en-GB" dirty="0"/>
          </a:p>
        </p:txBody>
      </p:sp>
      <p:sp>
        <p:nvSpPr>
          <p:cNvPr id="16" name="TextBox 15">
            <a:extLst>
              <a:ext uri="{FF2B5EF4-FFF2-40B4-BE49-F238E27FC236}">
                <a16:creationId xmlns:a16="http://schemas.microsoft.com/office/drawing/2014/main" xmlns="" id="{D66A837E-A79A-40AE-8899-248280605289}"/>
              </a:ext>
            </a:extLst>
          </p:cNvPr>
          <p:cNvSpPr txBox="1"/>
          <p:nvPr/>
        </p:nvSpPr>
        <p:spPr>
          <a:xfrm>
            <a:off x="-36512" y="6228020"/>
            <a:ext cx="9297535" cy="369332"/>
          </a:xfrm>
          <a:prstGeom prst="rect">
            <a:avLst/>
          </a:prstGeom>
          <a:noFill/>
        </p:spPr>
        <p:txBody>
          <a:bodyPr wrap="square">
            <a:spAutoFit/>
          </a:bodyPr>
          <a:lstStyle/>
          <a:p>
            <a:r>
              <a:rPr lang="sq-AL">
                <a:hlinkClick r:id="rId5"/>
              </a:rPr>
              <a:t>https://au.int/en/treaties/african-union-convention-cyber-security-and-personal-data-protection</a:t>
            </a:r>
            <a:r>
              <a:rPr lang="sq-AL"/>
              <a:t> </a:t>
            </a:r>
          </a:p>
        </p:txBody>
      </p:sp>
    </p:spTree>
    <p:extLst>
      <p:ext uri="{BB962C8B-B14F-4D97-AF65-F5344CB8AC3E}">
        <p14:creationId xmlns:p14="http://schemas.microsoft.com/office/powerpoint/2010/main" val="3986460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48</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48</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Commonwealth (Komonuelthi)</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xmlns="" id="{1FCE5F71-B62F-4840-AD46-7690CB1F70D4}"/>
              </a:ext>
            </a:extLst>
          </p:cNvPr>
          <p:cNvSpPr/>
          <p:nvPr/>
        </p:nvSpPr>
        <p:spPr>
          <a:xfrm>
            <a:off x="88522" y="1085294"/>
            <a:ext cx="8803958" cy="5170646"/>
          </a:xfrm>
          <a:prstGeom prst="rect">
            <a:avLst/>
          </a:prstGeom>
        </p:spPr>
        <p:txBody>
          <a:bodyPr wrap="square">
            <a:spAutoFit/>
          </a:bodyPr>
          <a:lstStyle/>
          <a:p>
            <a:pPr marL="0" lvl="2" eaLnBrk="1" hangingPunct="1">
              <a:spcAft>
                <a:spcPts val="1200"/>
              </a:spcAft>
              <a:defRPr/>
            </a:pPr>
            <a:r>
              <a:rPr lang="sq-AL" sz="2800" b="1"/>
              <a:t>Ligji model</a:t>
            </a:r>
          </a:p>
          <a:p>
            <a:pPr marL="0" lvl="2" eaLnBrk="1" hangingPunct="1">
              <a:spcAft>
                <a:spcPts val="1200"/>
              </a:spcAft>
              <a:defRPr/>
            </a:pPr>
            <a:r>
              <a:rPr lang="sq-AL" sz="2800" i="1"/>
              <a:t>Skema Harare </a:t>
            </a:r>
            <a:r>
              <a:rPr lang="sq-AL" sz="2800"/>
              <a:t>mundëson një nivel dhe fushëveprim të shtuar të bashkëpunimit ndërmjet qeverive të Komonuelthit në çështjet penale, përfshirë çështjet e krimit kibernetik</a:t>
            </a:r>
          </a:p>
          <a:p>
            <a:pPr marL="0" lvl="2" eaLnBrk="1" hangingPunct="1">
              <a:spcAft>
                <a:spcPts val="1200"/>
              </a:spcAft>
              <a:defRPr/>
            </a:pPr>
            <a:r>
              <a:rPr lang="sq-AL" sz="2800"/>
              <a:t>Këtu përfshihet</a:t>
            </a:r>
          </a:p>
          <a:p>
            <a:pPr marL="1028700" lvl="3" indent="-571500" eaLnBrk="1" hangingPunct="1">
              <a:spcAft>
                <a:spcPts val="1200"/>
              </a:spcAft>
              <a:buFont typeface="Arial" panose="020B0604020202020204" pitchFamily="34" charset="0"/>
              <a:buChar char="•"/>
              <a:defRPr/>
            </a:pPr>
            <a:r>
              <a:rPr lang="sq-AL" sz="2800"/>
              <a:t>Identifikimi dhe gjetja e personave, shërbimi i dokumenteve, kërkimi dhe sekuestrimi, marrja e provave, gjurmimi, sekuestrimi dhe konfiskimi i të ardhurave të mjeteve të krimit</a:t>
            </a:r>
          </a:p>
          <a:p>
            <a:pPr marL="0" lvl="2" eaLnBrk="1" hangingPunct="1">
              <a:spcAft>
                <a:spcPts val="1200"/>
              </a:spcAft>
              <a:defRPr/>
            </a:pPr>
            <a:endParaRPr lang="en-GB" sz="2800" dirty="0"/>
          </a:p>
        </p:txBody>
      </p:sp>
      <p:pic>
        <p:nvPicPr>
          <p:cNvPr id="6" name="Picture 5">
            <a:extLst>
              <a:ext uri="{FF2B5EF4-FFF2-40B4-BE49-F238E27FC236}">
                <a16:creationId xmlns:a16="http://schemas.microsoft.com/office/drawing/2014/main" xmlns="" id="{D944D14F-C982-C74B-9E8F-DD0D4C41E9D3}"/>
              </a:ext>
            </a:extLst>
          </p:cNvPr>
          <p:cNvPicPr>
            <a:picLocks noChangeAspect="1"/>
          </p:cNvPicPr>
          <p:nvPr/>
        </p:nvPicPr>
        <p:blipFill>
          <a:blip r:embed="rId4"/>
          <a:stretch>
            <a:fillRect/>
          </a:stretch>
        </p:blipFill>
        <p:spPr>
          <a:xfrm>
            <a:off x="6811453" y="5127297"/>
            <a:ext cx="2193627" cy="1316176"/>
          </a:xfrm>
          <a:prstGeom prst="rect">
            <a:avLst/>
          </a:prstGeom>
        </p:spPr>
      </p:pic>
      <p:sp>
        <p:nvSpPr>
          <p:cNvPr id="8" name="Rectangle 7">
            <a:extLst>
              <a:ext uri="{FF2B5EF4-FFF2-40B4-BE49-F238E27FC236}">
                <a16:creationId xmlns:a16="http://schemas.microsoft.com/office/drawing/2014/main" xmlns="" id="{39925A32-809D-4143-BC17-C798C6EB139F}"/>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Tree>
    <p:extLst>
      <p:ext uri="{BB962C8B-B14F-4D97-AF65-F5344CB8AC3E}">
        <p14:creationId xmlns:p14="http://schemas.microsoft.com/office/powerpoint/2010/main" val="354691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49</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49</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Banka Botërore</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xmlns="" id="{960D0148-8797-458B-ABBC-8D41505E7BB2}"/>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9" name="Content Placeholder 1">
            <a:extLst>
              <a:ext uri="{FF2B5EF4-FFF2-40B4-BE49-F238E27FC236}">
                <a16:creationId xmlns:a16="http://schemas.microsoft.com/office/drawing/2014/main" xmlns="" id="{9862464D-8B1B-4FD5-AEAC-0662CE90FB58}"/>
              </a:ext>
            </a:extLst>
          </p:cNvPr>
          <p:cNvSpPr txBox="1">
            <a:spLocks/>
          </p:cNvSpPr>
          <p:nvPr/>
        </p:nvSpPr>
        <p:spPr>
          <a:xfrm>
            <a:off x="251520" y="980728"/>
            <a:ext cx="4680520" cy="518333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sq-AL"/>
              <a:t>Luftimi i krimit kibernetik</a:t>
            </a:r>
          </a:p>
          <a:p>
            <a:pPr eaLnBrk="1" hangingPunct="1"/>
            <a:r>
              <a:rPr lang="sq-AL" sz="2800">
                <a:latin typeface="Calibri" panose="020F0502020204030204" pitchFamily="34" charset="0"/>
              </a:rPr>
              <a:t>Krijimi i veglave dhe ndërtimi i kapaciteteve</a:t>
            </a:r>
          </a:p>
          <a:p>
            <a:pPr eaLnBrk="1" hangingPunct="1"/>
            <a:r>
              <a:rPr lang="sq-AL" sz="2800">
                <a:latin typeface="Calibri" panose="020F0502020204030204" pitchFamily="34" charset="0"/>
              </a:rPr>
              <a:t>Manual – </a:t>
            </a:r>
          </a:p>
          <a:p>
            <a:pPr lvl="1" eaLnBrk="1" hangingPunct="1"/>
            <a:r>
              <a:rPr lang="sq-AL">
                <a:latin typeface="Calibri" panose="020F0502020204030204" pitchFamily="34" charset="0"/>
              </a:rPr>
              <a:t>‘burim që sintetizon praktika të mira në luftimin e krimit kibernetik dhe është i organizuar në dimensione ose kapituj’</a:t>
            </a:r>
          </a:p>
        </p:txBody>
      </p:sp>
      <p:pic>
        <p:nvPicPr>
          <p:cNvPr id="2050" name="Picture 2" descr="India slips to 7th largest economy in 2018">
            <a:extLst>
              <a:ext uri="{FF2B5EF4-FFF2-40B4-BE49-F238E27FC236}">
                <a16:creationId xmlns:a16="http://schemas.microsoft.com/office/drawing/2014/main" xmlns="" id="{40C77A70-5BD8-484F-88FD-6155EBD5BB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038"/>
          <a:stretch/>
        </p:blipFill>
        <p:spPr bwMode="auto">
          <a:xfrm>
            <a:off x="7380312" y="4992109"/>
            <a:ext cx="1763688" cy="15337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B123928-80CB-4610-B55A-B23EDB4033F1}"/>
              </a:ext>
            </a:extLst>
          </p:cNvPr>
          <p:cNvPicPr>
            <a:picLocks noChangeAspect="1"/>
          </p:cNvPicPr>
          <p:nvPr/>
        </p:nvPicPr>
        <p:blipFill>
          <a:blip r:embed="rId5"/>
          <a:stretch>
            <a:fillRect/>
          </a:stretch>
        </p:blipFill>
        <p:spPr>
          <a:xfrm>
            <a:off x="5130054" y="1174110"/>
            <a:ext cx="3647394" cy="3789040"/>
          </a:xfrm>
          <a:prstGeom prst="rect">
            <a:avLst/>
          </a:prstGeom>
        </p:spPr>
      </p:pic>
      <p:sp>
        <p:nvSpPr>
          <p:cNvPr id="16" name="TextBox 15">
            <a:extLst>
              <a:ext uri="{FF2B5EF4-FFF2-40B4-BE49-F238E27FC236}">
                <a16:creationId xmlns:a16="http://schemas.microsoft.com/office/drawing/2014/main" xmlns="" id="{A2E13060-E61F-411C-AF8B-4551095D2609}"/>
              </a:ext>
            </a:extLst>
          </p:cNvPr>
          <p:cNvSpPr txBox="1"/>
          <p:nvPr/>
        </p:nvSpPr>
        <p:spPr>
          <a:xfrm>
            <a:off x="88522" y="6208891"/>
            <a:ext cx="4642944" cy="369332"/>
          </a:xfrm>
          <a:prstGeom prst="rect">
            <a:avLst/>
          </a:prstGeom>
          <a:noFill/>
        </p:spPr>
        <p:txBody>
          <a:bodyPr wrap="square">
            <a:spAutoFit/>
          </a:bodyPr>
          <a:lstStyle/>
          <a:p>
            <a:r>
              <a:rPr lang="sq-AL">
                <a:hlinkClick r:id="rId6"/>
              </a:rPr>
              <a:t>http://www.combattingcybercrime.org/</a:t>
            </a:r>
            <a:r>
              <a:rPr lang="sq-AL"/>
              <a:t> </a:t>
            </a:r>
          </a:p>
        </p:txBody>
      </p:sp>
    </p:spTree>
    <p:extLst>
      <p:ext uri="{BB962C8B-B14F-4D97-AF65-F5344CB8AC3E}">
        <p14:creationId xmlns:p14="http://schemas.microsoft.com/office/powerpoint/2010/main" val="1494525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‘Shoqëria e Informacionit’</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Bazat e Krimit Kibernetik</a:t>
            </a:r>
          </a:p>
        </p:txBody>
      </p:sp>
      <p:sp>
        <p:nvSpPr>
          <p:cNvPr id="5" name="Rectangle 11">
            <a:extLst>
              <a:ext uri="{FF2B5EF4-FFF2-40B4-BE49-F238E27FC236}">
                <a16:creationId xmlns:a16="http://schemas.microsoft.com/office/drawing/2014/main" xmlns=""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5</a:t>
            </a:fld>
            <a:r>
              <a:rPr lang="sq-AL" sz="1200" b="1">
                <a:solidFill>
                  <a:srgbClr val="FFFFFF"/>
                </a:solidFill>
                <a:latin typeface="Verdana" charset="0"/>
                <a:cs typeface="Verdana" charset="0"/>
              </a:rPr>
              <a:t> -</a:t>
            </a:r>
          </a:p>
        </p:txBody>
      </p:sp>
      <p:sp>
        <p:nvSpPr>
          <p:cNvPr id="6" name="Rectangle 5">
            <a:extLst>
              <a:ext uri="{FF2B5EF4-FFF2-40B4-BE49-F238E27FC236}">
                <a16:creationId xmlns:a16="http://schemas.microsoft.com/office/drawing/2014/main" xmlns=""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8" name="Rectangle 7">
            <a:extLst>
              <a:ext uri="{FF2B5EF4-FFF2-40B4-BE49-F238E27FC236}">
                <a16:creationId xmlns:a16="http://schemas.microsoft.com/office/drawing/2014/main" xmlns=""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TextBox 7">
            <a:extLst>
              <a:ext uri="{FF2B5EF4-FFF2-40B4-BE49-F238E27FC236}">
                <a16:creationId xmlns:a16="http://schemas.microsoft.com/office/drawing/2014/main" xmlns=""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1</a:t>
            </a:r>
          </a:p>
        </p:txBody>
      </p:sp>
      <p:pic>
        <p:nvPicPr>
          <p:cNvPr id="10" name="Picture 4">
            <a:extLst>
              <a:ext uri="{FF2B5EF4-FFF2-40B4-BE49-F238E27FC236}">
                <a16:creationId xmlns:a16="http://schemas.microsoft.com/office/drawing/2014/main" xmlns=""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8175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409184" y="6495281"/>
            <a:ext cx="2133600" cy="365125"/>
          </a:xfrm>
        </p:spPr>
        <p:txBody>
          <a:bodyPr/>
          <a:lstStyle/>
          <a:p>
            <a:fld id="{B517EF97-6CC0-48A9-BC0E-433EC7B55211}" type="slidenum">
              <a:rPr lang="en-GB" smtClean="0"/>
              <a:pPr/>
              <a:t>50</a:t>
            </a:fld>
            <a:endParaRPr lang="en-GB" smtClean="0"/>
          </a:p>
        </p:txBody>
      </p:sp>
      <p:sp>
        <p:nvSpPr>
          <p:cNvPr id="3" name="TextBox 2"/>
          <p:cNvSpPr txBox="1"/>
          <p:nvPr/>
        </p:nvSpPr>
        <p:spPr>
          <a:xfrm>
            <a:off x="88522" y="6557282"/>
            <a:ext cx="3672408" cy="400110"/>
          </a:xfrm>
          <a:prstGeom prst="rect">
            <a:avLst/>
          </a:prstGeom>
          <a:noFill/>
        </p:spPr>
        <p:txBody>
          <a:bodyPr wrap="square" rtlCol="0">
            <a:spAutoFit/>
          </a:bodyPr>
          <a:lstStyle/>
          <a:p>
            <a:r>
              <a:rPr lang="sq-AL" sz="2000" b="1">
                <a:solidFill>
                  <a:schemeClr val="bg1"/>
                </a:solidFill>
                <a:latin typeface="Segoe UI" pitchFamily="34" charset="0"/>
                <a:ea typeface="Segoe UI" pitchFamily="34" charset="0"/>
                <a:cs typeface="Segoe UI" pitchFamily="34" charset="0"/>
              </a:rPr>
              <a:t>www.coe.int/cybercrime</a:t>
            </a:r>
          </a:p>
        </p:txBody>
      </p:sp>
      <p:sp>
        <p:nvSpPr>
          <p:cNvPr id="4" name="Slide Number Placeholder 4"/>
          <p:cNvSpPr txBox="1">
            <a:spLocks/>
          </p:cNvSpPr>
          <p:nvPr/>
        </p:nvSpPr>
        <p:spPr>
          <a:xfrm>
            <a:off x="8532440" y="6521212"/>
            <a:ext cx="490016" cy="436180"/>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7EF97-6CC0-48A9-BC0E-433EC7B55211}" type="slidenum">
              <a:rPr lang="en-GB" smtClean="0">
                <a:solidFill>
                  <a:schemeClr val="tx1"/>
                </a:solidFill>
              </a:rPr>
              <a:pPr/>
              <a:t>50</a:t>
            </a:fld>
            <a:endParaRPr lang="en-GB" smtClean="0">
              <a:solidFill>
                <a:schemeClr val="tx1"/>
              </a:solidFill>
            </a:endParaRPr>
          </a:p>
        </p:txBody>
      </p:sp>
      <p:sp>
        <p:nvSpPr>
          <p:cNvPr id="13" name="Rectangle 12"/>
          <p:cNvSpPr/>
          <p:nvPr/>
        </p:nvSpPr>
        <p:spPr>
          <a:xfrm>
            <a:off x="0" y="6553200"/>
            <a:ext cx="9144000" cy="363732"/>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4"/>
          <p:cNvSpPr/>
          <p:nvPr/>
        </p:nvSpPr>
        <p:spPr>
          <a:xfrm>
            <a:off x="0" y="-27384"/>
            <a:ext cx="9144000" cy="921588"/>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sq-AL" sz="2800">
                <a:latin typeface="Verdana" panose="020B0604030504040204" pitchFamily="34" charset="0"/>
                <a:ea typeface="Verdana" panose="020B0604030504040204" pitchFamily="34" charset="0"/>
              </a:rPr>
              <a:t>PILON</a:t>
            </a: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7384"/>
            <a:ext cx="1064938"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xmlns="" id="{960D0148-8797-458B-ABBC-8D41505E7BB2}"/>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9" name="Content Placeholder 1">
            <a:extLst>
              <a:ext uri="{FF2B5EF4-FFF2-40B4-BE49-F238E27FC236}">
                <a16:creationId xmlns:a16="http://schemas.microsoft.com/office/drawing/2014/main" xmlns="" id="{9862464D-8B1B-4FD5-AEAC-0662CE90FB58}"/>
              </a:ext>
            </a:extLst>
          </p:cNvPr>
          <p:cNvSpPr txBox="1">
            <a:spLocks/>
          </p:cNvSpPr>
          <p:nvPr/>
        </p:nvSpPr>
        <p:spPr>
          <a:xfrm>
            <a:off x="251520" y="980728"/>
            <a:ext cx="8496944" cy="518333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pPr>
            <a:r>
              <a:rPr lang="sq-AL"/>
              <a:t>Rrjeti i Zyrtarëve të Ligjit në Ishullin Paqësor</a:t>
            </a:r>
          </a:p>
          <a:p>
            <a:pPr marL="0" indent="0" eaLnBrk="1" hangingPunct="1">
              <a:buFont typeface="Arial" panose="020B0604020202020204" pitchFamily="34" charset="0"/>
              <a:buNone/>
            </a:pPr>
            <a:endParaRPr lang="en-GB" altLang="sr-Latn-RS" dirty="0">
              <a:latin typeface="Calibri" panose="020F0502020204030204" pitchFamily="34" charset="0"/>
            </a:endParaRPr>
          </a:p>
        </p:txBody>
      </p:sp>
      <p:pic>
        <p:nvPicPr>
          <p:cNvPr id="7" name="Picture 6">
            <a:extLst>
              <a:ext uri="{FF2B5EF4-FFF2-40B4-BE49-F238E27FC236}">
                <a16:creationId xmlns:a16="http://schemas.microsoft.com/office/drawing/2014/main" xmlns="" id="{FE63792F-B0D3-4535-90EF-EE8C50491581}"/>
              </a:ext>
            </a:extLst>
          </p:cNvPr>
          <p:cNvPicPr>
            <a:picLocks noChangeAspect="1"/>
          </p:cNvPicPr>
          <p:nvPr/>
        </p:nvPicPr>
        <p:blipFill>
          <a:blip r:embed="rId4"/>
          <a:stretch>
            <a:fillRect/>
          </a:stretch>
        </p:blipFill>
        <p:spPr>
          <a:xfrm>
            <a:off x="1370010" y="1561573"/>
            <a:ext cx="6259963" cy="4538041"/>
          </a:xfrm>
          <a:prstGeom prst="rect">
            <a:avLst/>
          </a:prstGeom>
          <a:ln>
            <a:solidFill>
              <a:srgbClr val="0070C0"/>
            </a:solidFill>
          </a:ln>
        </p:spPr>
      </p:pic>
      <p:sp>
        <p:nvSpPr>
          <p:cNvPr id="16" name="TextBox 15">
            <a:extLst>
              <a:ext uri="{FF2B5EF4-FFF2-40B4-BE49-F238E27FC236}">
                <a16:creationId xmlns:a16="http://schemas.microsoft.com/office/drawing/2014/main" xmlns="" id="{B1FA651F-1AE4-4020-9D11-A1272DE845D3}"/>
              </a:ext>
            </a:extLst>
          </p:cNvPr>
          <p:cNvSpPr txBox="1"/>
          <p:nvPr/>
        </p:nvSpPr>
        <p:spPr>
          <a:xfrm>
            <a:off x="35496" y="6228020"/>
            <a:ext cx="5851698" cy="369332"/>
          </a:xfrm>
          <a:prstGeom prst="rect">
            <a:avLst/>
          </a:prstGeom>
          <a:noFill/>
        </p:spPr>
        <p:txBody>
          <a:bodyPr wrap="square">
            <a:spAutoFit/>
          </a:bodyPr>
          <a:lstStyle/>
          <a:p>
            <a:pPr algn="l"/>
            <a:r>
              <a:rPr lang="sq-AL" sz="1800" b="0" i="0">
                <a:solidFill>
                  <a:srgbClr val="D8DADD"/>
                </a:solidFill>
                <a:latin typeface="Source Sans Pro" panose="020B0503030403020204" pitchFamily="34" charset="0"/>
                <a:hlinkClick r:id="rId5"/>
              </a:rPr>
              <a:t>http://pilonsec.org/strategicplan/cybercrime-pilon</a:t>
            </a:r>
            <a:r>
              <a:rPr lang="sq-AL" sz="1800" b="0" i="0">
                <a:solidFill>
                  <a:srgbClr val="D8DADD"/>
                </a:solidFill>
                <a:latin typeface="Source Sans Pro" panose="020B0503030403020204" pitchFamily="34" charset="0"/>
              </a:rPr>
              <a:t> </a:t>
            </a:r>
          </a:p>
        </p:txBody>
      </p:sp>
    </p:spTree>
    <p:extLst>
      <p:ext uri="{BB962C8B-B14F-4D97-AF65-F5344CB8AC3E}">
        <p14:creationId xmlns:p14="http://schemas.microsoft.com/office/powerpoint/2010/main" val="1899273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4">
            <a:extLst>
              <a:ext uri="{FF2B5EF4-FFF2-40B4-BE49-F238E27FC236}">
                <a16:creationId xmlns:a16="http://schemas.microsoft.com/office/drawing/2014/main" xmlns=""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sking questions | TeachingEnglish | British Council | BBC">
            <a:extLst>
              <a:ext uri="{FF2B5EF4-FFF2-40B4-BE49-F238E27FC236}">
                <a16:creationId xmlns:a16="http://schemas.microsoft.com/office/drawing/2014/main" xmlns="" id="{2146A725-2752-493B-B89A-F4AA62525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33149BE1-5990-4AA1-A02A-66E63B8F1545}"/>
              </a:ext>
            </a:extLst>
          </p:cNvPr>
          <p:cNvSpPr txBox="1"/>
          <p:nvPr/>
        </p:nvSpPr>
        <p:spPr>
          <a:xfrm>
            <a:off x="3221850" y="4951834"/>
            <a:ext cx="2700300" cy="769441"/>
          </a:xfrm>
          <a:prstGeom prst="rect">
            <a:avLst/>
          </a:prstGeom>
          <a:noFill/>
        </p:spPr>
        <p:txBody>
          <a:bodyPr wrap="square" rtlCol="0">
            <a:spAutoFit/>
          </a:bodyPr>
          <a:lstStyle/>
          <a:p>
            <a:pPr algn="ctr"/>
            <a:r>
              <a:rPr lang="sq-AL" sz="4400"/>
              <a:t>Pyetje</a:t>
            </a:r>
          </a:p>
        </p:txBody>
      </p:sp>
    </p:spTree>
    <p:extLst>
      <p:ext uri="{BB962C8B-B14F-4D97-AF65-F5344CB8AC3E}">
        <p14:creationId xmlns:p14="http://schemas.microsoft.com/office/powerpoint/2010/main" val="4136707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t>Krime kibernetike &amp; Raste studimore</a:t>
            </a:r>
          </a:p>
        </p:txBody>
      </p:sp>
      <p:sp>
        <p:nvSpPr>
          <p:cNvPr id="3" name="Text Placeholder 2">
            <a:extLst>
              <a:ext uri="{FF2B5EF4-FFF2-40B4-BE49-F238E27FC236}">
                <a16:creationId xmlns:a16="http://schemas.microsoft.com/office/drawing/2014/main" xmlns="" id="{E380FE40-902C-48A0-8E4E-962AA387FB67}"/>
              </a:ext>
            </a:extLst>
          </p:cNvPr>
          <p:cNvSpPr>
            <a:spLocks noGrp="1"/>
          </p:cNvSpPr>
          <p:nvPr>
            <p:ph type="body" idx="1"/>
          </p:nvPr>
        </p:nvSpPr>
        <p:spPr/>
        <p:txBody>
          <a:bodyPr/>
          <a:lstStyle/>
          <a:p>
            <a:r>
              <a:rPr lang="sq-AL"/>
              <a:t>Bazat e Krimit Kibernetik</a:t>
            </a:r>
          </a:p>
        </p:txBody>
      </p:sp>
      <p:sp>
        <p:nvSpPr>
          <p:cNvPr id="5" name="Rectangle 11">
            <a:extLst>
              <a:ext uri="{FF2B5EF4-FFF2-40B4-BE49-F238E27FC236}">
                <a16:creationId xmlns:a16="http://schemas.microsoft.com/office/drawing/2014/main" xmlns=""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52</a:t>
            </a:fld>
            <a:r>
              <a:rPr lang="sq-AL" sz="1200" b="1">
                <a:solidFill>
                  <a:srgbClr val="FFFFFF"/>
                </a:solidFill>
                <a:latin typeface="Verdana" charset="0"/>
                <a:cs typeface="Verdana" charset="0"/>
              </a:rPr>
              <a:t> -</a:t>
            </a:r>
          </a:p>
        </p:txBody>
      </p:sp>
      <p:sp>
        <p:nvSpPr>
          <p:cNvPr id="6" name="Rectangle 5">
            <a:extLst>
              <a:ext uri="{FF2B5EF4-FFF2-40B4-BE49-F238E27FC236}">
                <a16:creationId xmlns:a16="http://schemas.microsoft.com/office/drawing/2014/main" xmlns=""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8" name="Rectangle 7">
            <a:extLst>
              <a:ext uri="{FF2B5EF4-FFF2-40B4-BE49-F238E27FC236}">
                <a16:creationId xmlns:a16="http://schemas.microsoft.com/office/drawing/2014/main" xmlns=""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TextBox 7">
            <a:extLst>
              <a:ext uri="{FF2B5EF4-FFF2-40B4-BE49-F238E27FC236}">
                <a16:creationId xmlns:a16="http://schemas.microsoft.com/office/drawing/2014/main" xmlns="" id="{7B9BC96D-6AC8-4249-9F3D-D92372DB1900}"/>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Seksioni 5</a:t>
            </a:r>
          </a:p>
        </p:txBody>
      </p:sp>
      <p:pic>
        <p:nvPicPr>
          <p:cNvPr id="10" name="Picture 4">
            <a:extLst>
              <a:ext uri="{FF2B5EF4-FFF2-40B4-BE49-F238E27FC236}">
                <a16:creationId xmlns:a16="http://schemas.microsoft.com/office/drawing/2014/main" xmlns=""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536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solidFill>
                  <a:schemeClr val="tx2">
                    <a:lumMod val="60000"/>
                    <a:lumOff val="40000"/>
                  </a:schemeClr>
                </a:solidFill>
              </a:rPr>
              <a:t>Krimet varura nga kibernetika</a:t>
            </a:r>
          </a:p>
        </p:txBody>
      </p:sp>
      <p:sp>
        <p:nvSpPr>
          <p:cNvPr id="5" name="Rectangle 11">
            <a:extLst>
              <a:ext uri="{FF2B5EF4-FFF2-40B4-BE49-F238E27FC236}">
                <a16:creationId xmlns:a16="http://schemas.microsoft.com/office/drawing/2014/main" xmlns=""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53</a:t>
            </a:fld>
            <a:r>
              <a:rPr lang="sq-AL" sz="1200" b="1">
                <a:solidFill>
                  <a:srgbClr val="FFFFFF"/>
                </a:solidFill>
                <a:latin typeface="Verdana" charset="0"/>
                <a:cs typeface="Verdana" charset="0"/>
              </a:rPr>
              <a:t> -</a:t>
            </a:r>
          </a:p>
        </p:txBody>
      </p:sp>
      <p:sp>
        <p:nvSpPr>
          <p:cNvPr id="6" name="Rectangle 5">
            <a:extLst>
              <a:ext uri="{FF2B5EF4-FFF2-40B4-BE49-F238E27FC236}">
                <a16:creationId xmlns:a16="http://schemas.microsoft.com/office/drawing/2014/main" xmlns=""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8" name="Rectangle 7">
            <a:extLst>
              <a:ext uri="{FF2B5EF4-FFF2-40B4-BE49-F238E27FC236}">
                <a16:creationId xmlns:a16="http://schemas.microsoft.com/office/drawing/2014/main" xmlns=""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xmlns=""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450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Ransomware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12968" cy="5183335"/>
          </a:xfrm>
        </p:spPr>
        <p:txBody>
          <a:bodyPr/>
          <a:lstStyle/>
          <a:p>
            <a:pPr marL="0" indent="0">
              <a:buNone/>
              <a:defRPr/>
            </a:pPr>
            <a:r>
              <a:rPr lang="sq-AL"/>
              <a:t>Program kompjuterik i cili bllokon qasjen në të dhënat e viktimës ose kërcënon t'i publikojë ose fshijë ato derisa të paguhet një shpërblim</a:t>
            </a:r>
          </a:p>
          <a:p>
            <a:pPr lvl="1">
              <a:defRPr/>
            </a:pPr>
            <a:r>
              <a:rPr lang="sq-AL"/>
              <a:t>zakonisht kryhet duke përdorur një Trojan të maskuar si fajl i ligjshëm në email ose Protokollin e Punës në Distancë</a:t>
            </a:r>
          </a:p>
          <a:p>
            <a:pPr lvl="1">
              <a:defRPr/>
            </a:pPr>
            <a:r>
              <a:rPr lang="sq-AL"/>
              <a:t>përdoruesi mashtrohet për të shkarkuar ose hapur kur mbërrin si një bashkëngjitje në e-mail</a:t>
            </a:r>
          </a:p>
          <a:p>
            <a:pPr lvl="1">
              <a:defRPr/>
            </a:pPr>
            <a:r>
              <a:rPr lang="sq-AL"/>
              <a:t>Kalimi nga sulmet e ‘qytetarëve’ pa ndonjë shënjestrim, në sektorin privat/publik të shënjestruar</a:t>
            </a:r>
          </a:p>
          <a:p>
            <a:pPr lvl="1">
              <a:defRPr/>
            </a:pPr>
            <a:r>
              <a:rPr lang="sq-AL"/>
              <a:t>Kërcënimet kibernetike më të njohura </a:t>
            </a:r>
          </a:p>
          <a:p>
            <a:pPr marL="457200" lvl="1" indent="0">
              <a:buNone/>
              <a:defRPr/>
            </a:pPr>
            <a:r>
              <a:rPr lang="sq-AL" sz="1600"/>
              <a:t>					(IOCTA 2019)</a:t>
            </a:r>
          </a:p>
        </p:txBody>
      </p:sp>
      <p:pic>
        <p:nvPicPr>
          <p:cNvPr id="10242" name="Picture 2" descr="Ransomware 101: What Is Ransomware and How Can You Protect Your ...">
            <a:extLst>
              <a:ext uri="{FF2B5EF4-FFF2-40B4-BE49-F238E27FC236}">
                <a16:creationId xmlns:a16="http://schemas.microsoft.com/office/drawing/2014/main" xmlns="" id="{DBC1CD49-8B18-4BC3-B4C7-4E7ED92A1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978" y="5229200"/>
            <a:ext cx="2320601" cy="122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53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Ransomware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descr="C:\Users\B.Stam\Desktop\wannacry_05_1024x774.png">
            <a:extLst>
              <a:ext uri="{FF2B5EF4-FFF2-40B4-BE49-F238E27FC236}">
                <a16:creationId xmlns:a16="http://schemas.microsoft.com/office/drawing/2014/main" xmlns="" id="{2DFD966A-C42A-43DD-AA87-5E45E26D6C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149" y="1216149"/>
            <a:ext cx="6064219" cy="430195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xmlns="" id="{D9A608DB-370D-4709-9E2A-B1E4965AA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43266"/>
            <a:ext cx="4161755" cy="53732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219F8F5A-2942-45E3-A523-B56391431B1C}"/>
              </a:ext>
            </a:extLst>
          </p:cNvPr>
          <p:cNvGrpSpPr/>
          <p:nvPr/>
        </p:nvGrpSpPr>
        <p:grpSpPr>
          <a:xfrm>
            <a:off x="4499992" y="1287792"/>
            <a:ext cx="4176464" cy="5016696"/>
            <a:chOff x="4499992" y="1287792"/>
            <a:chExt cx="4176464" cy="5016696"/>
          </a:xfrm>
        </p:grpSpPr>
        <p:pic>
          <p:nvPicPr>
            <p:cNvPr id="7" name="Picture 6">
              <a:extLst>
                <a:ext uri="{FF2B5EF4-FFF2-40B4-BE49-F238E27FC236}">
                  <a16:creationId xmlns:a16="http://schemas.microsoft.com/office/drawing/2014/main" xmlns="" id="{ACBECBE1-D2E2-4B1F-B775-4B0E0B7133E1}"/>
                </a:ext>
              </a:extLst>
            </p:cNvPr>
            <p:cNvPicPr>
              <a:picLocks noChangeAspect="1"/>
            </p:cNvPicPr>
            <p:nvPr/>
          </p:nvPicPr>
          <p:blipFill>
            <a:blip r:embed="rId6"/>
            <a:stretch>
              <a:fillRect/>
            </a:stretch>
          </p:blipFill>
          <p:spPr>
            <a:xfrm>
              <a:off x="4499992" y="1287792"/>
              <a:ext cx="4095467" cy="5016696"/>
            </a:xfrm>
            <a:prstGeom prst="rect">
              <a:avLst/>
            </a:prstGeom>
            <a:ln>
              <a:solidFill>
                <a:srgbClr val="0070C0"/>
              </a:solidFill>
            </a:ln>
          </p:spPr>
        </p:pic>
        <p:sp>
          <p:nvSpPr>
            <p:cNvPr id="14" name="TextBox 13">
              <a:extLst>
                <a:ext uri="{FF2B5EF4-FFF2-40B4-BE49-F238E27FC236}">
                  <a16:creationId xmlns:a16="http://schemas.microsoft.com/office/drawing/2014/main" xmlns="" id="{F8182BE8-C081-4016-8D8B-08E4A46ED6EE}"/>
                </a:ext>
              </a:extLst>
            </p:cNvPr>
            <p:cNvSpPr txBox="1"/>
            <p:nvPr/>
          </p:nvSpPr>
          <p:spPr>
            <a:xfrm>
              <a:off x="7020272" y="1916832"/>
              <a:ext cx="1656184" cy="369332"/>
            </a:xfrm>
            <a:prstGeom prst="rect">
              <a:avLst/>
            </a:prstGeom>
            <a:solidFill>
              <a:schemeClr val="accent1">
                <a:lumMod val="40000"/>
                <a:lumOff val="60000"/>
              </a:schemeClr>
            </a:solidFill>
          </p:spPr>
          <p:txBody>
            <a:bodyPr wrap="square" rtlCol="0">
              <a:spAutoFit/>
            </a:bodyPr>
            <a:lstStyle/>
            <a:p>
              <a:pPr algn="ctr"/>
              <a:r>
                <a:rPr lang="sq-AL"/>
                <a:t>14 gusht 2020</a:t>
              </a:r>
            </a:p>
          </p:txBody>
        </p:sp>
      </p:grpSp>
    </p:spTree>
    <p:extLst>
      <p:ext uri="{BB962C8B-B14F-4D97-AF65-F5344CB8AC3E}">
        <p14:creationId xmlns:p14="http://schemas.microsoft.com/office/powerpoint/2010/main" val="23808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Krimi kibernetik si shërbim</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12968" cy="5183335"/>
          </a:xfrm>
        </p:spPr>
        <p:txBody>
          <a:bodyPr/>
          <a:lstStyle/>
          <a:p>
            <a:pPr marL="0" indent="0">
              <a:buNone/>
              <a:defRPr/>
            </a:pPr>
            <a:r>
              <a:rPr lang="sq-AL"/>
              <a:t>Rritja e modularizimit të krimit kibernetik</a:t>
            </a:r>
          </a:p>
          <a:p>
            <a:pPr marL="0" indent="0">
              <a:buNone/>
              <a:defRPr/>
            </a:pPr>
            <a:r>
              <a:rPr lang="sq-AL"/>
              <a:t>Kryer nga grupe të specializuara</a:t>
            </a:r>
          </a:p>
          <a:p>
            <a:pPr marL="0" indent="0">
              <a:buNone/>
              <a:defRPr/>
            </a:pPr>
            <a:r>
              <a:rPr lang="sq-AL"/>
              <a:t>Vështirë për të provuar qëllimin kriminal të aktorëve të vetëm në zinxhir</a:t>
            </a:r>
          </a:p>
          <a:p>
            <a:pPr marL="0" indent="0">
              <a:buNone/>
              <a:defRPr/>
            </a:pPr>
            <a:r>
              <a:rPr lang="sq-AL"/>
              <a:t>Kërkohet ngarkesë e madhe provash</a:t>
            </a:r>
          </a:p>
        </p:txBody>
      </p:sp>
      <p:pic>
        <p:nvPicPr>
          <p:cNvPr id="3" name="Picture 2">
            <a:extLst>
              <a:ext uri="{FF2B5EF4-FFF2-40B4-BE49-F238E27FC236}">
                <a16:creationId xmlns:a16="http://schemas.microsoft.com/office/drawing/2014/main" xmlns="" id="{9626F3EE-3E95-4D8B-9911-72BA42F8E330}"/>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3317" t="4176" r="1826"/>
          <a:stretch/>
        </p:blipFill>
        <p:spPr bwMode="auto">
          <a:xfrm>
            <a:off x="4463072" y="4531967"/>
            <a:ext cx="4501416" cy="192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7">
            <a:extLst>
              <a:ext uri="{FF2B5EF4-FFF2-40B4-BE49-F238E27FC236}">
                <a16:creationId xmlns:a16="http://schemas.microsoft.com/office/drawing/2014/main" xmlns="" id="{ADCF8F31-4868-4947-BF8B-321880239E85}"/>
              </a:ext>
            </a:extLst>
          </p:cNvPr>
          <p:cNvSpPr>
            <a:spLocks noChangeArrowheads="1"/>
          </p:cNvSpPr>
          <p:nvPr/>
        </p:nvSpPr>
        <p:spPr bwMode="auto">
          <a:xfrm>
            <a:off x="572226" y="4234908"/>
            <a:ext cx="3744416" cy="221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ts val="600"/>
              </a:spcBef>
              <a:spcAft>
                <a:spcPts val="600"/>
              </a:spcAft>
            </a:pPr>
            <a:r>
              <a:rPr lang="sq-AL" b="1" u="sng">
                <a:latin typeface="+mn-lt"/>
                <a:cs typeface="Verdana" charset="0"/>
              </a:rPr>
              <a:t>Shembull</a:t>
            </a:r>
          </a:p>
          <a:p>
            <a:pPr>
              <a:lnSpc>
                <a:spcPct val="120000"/>
              </a:lnSpc>
              <a:spcBef>
                <a:spcPts val="600"/>
              </a:spcBef>
              <a:spcAft>
                <a:spcPts val="600"/>
              </a:spcAft>
            </a:pPr>
            <a:r>
              <a:rPr lang="sq-AL" b="1">
                <a:latin typeface="+mn-lt"/>
                <a:cs typeface="Verdana" charset="0"/>
              </a:rPr>
              <a:t>Bandat ndërkombëtare kriminale kibernetike</a:t>
            </a:r>
            <a:r>
              <a:rPr lang="sq-AL">
                <a:latin typeface="+mn-lt"/>
                <a:cs typeface="Verdana" charset="0"/>
              </a:rPr>
              <a:t> dyshohet se ka vjedhur </a:t>
            </a:r>
            <a:r>
              <a:rPr lang="sq-AL" b="1">
                <a:latin typeface="+mn-lt"/>
                <a:cs typeface="Verdana" charset="0"/>
              </a:rPr>
              <a:t>100 milion dollarë</a:t>
            </a:r>
            <a:r>
              <a:rPr lang="sq-AL">
                <a:latin typeface="+mn-lt"/>
                <a:cs typeface="Verdana" charset="0"/>
              </a:rPr>
              <a:t> nga </a:t>
            </a:r>
            <a:r>
              <a:rPr lang="sq-AL" b="1">
                <a:latin typeface="+mn-lt"/>
                <a:cs typeface="Verdana" charset="0"/>
              </a:rPr>
              <a:t>më shumë se 41,000 viktima</a:t>
            </a:r>
            <a:r>
              <a:rPr lang="sq-AL">
                <a:latin typeface="+mn-lt"/>
                <a:cs typeface="Verdana" charset="0"/>
              </a:rPr>
              <a:t> me ndihmën e </a:t>
            </a:r>
            <a:r>
              <a:rPr lang="sq-AL" b="1">
                <a:latin typeface="+mn-lt"/>
                <a:cs typeface="Verdana" charset="0"/>
              </a:rPr>
              <a:t>një trojani bankar të fshehtë</a:t>
            </a:r>
            <a:r>
              <a:rPr lang="sq-AL">
                <a:latin typeface="+mn-lt"/>
                <a:cs typeface="Verdana" charset="0"/>
              </a:rPr>
              <a:t> të quajtur </a:t>
            </a:r>
            <a:r>
              <a:rPr lang="sq-AL" b="1">
                <a:solidFill>
                  <a:srgbClr val="FF0000"/>
                </a:solidFill>
                <a:latin typeface="+mn-lt"/>
                <a:cs typeface="Verdana" charset="0"/>
              </a:rPr>
              <a:t>GozNym</a:t>
            </a:r>
          </a:p>
        </p:txBody>
      </p:sp>
    </p:spTree>
    <p:extLst>
      <p:ext uri="{BB962C8B-B14F-4D97-AF65-F5344CB8AC3E}">
        <p14:creationId xmlns:p14="http://schemas.microsoft.com/office/powerpoint/2010/main" val="353356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Komprometimi i të dhënave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12968" cy="5183335"/>
          </a:xfrm>
        </p:spPr>
        <p:txBody>
          <a:bodyPr/>
          <a:lstStyle/>
          <a:p>
            <a:pPr marL="0" indent="0">
              <a:buNone/>
              <a:defRPr/>
            </a:pPr>
            <a:r>
              <a:rPr lang="sq-AL"/>
              <a:t>Blerja e jashtëligjshme e të dhënave financiare dhe të tjera</a:t>
            </a:r>
          </a:p>
          <a:p>
            <a:pPr lvl="1">
              <a:defRPr/>
            </a:pPr>
            <a:r>
              <a:rPr lang="sq-AL"/>
              <a:t>Të dhënat e kartelave të kreditit</a:t>
            </a:r>
          </a:p>
          <a:p>
            <a:pPr lvl="1">
              <a:defRPr/>
            </a:pPr>
            <a:r>
              <a:rPr lang="sq-AL"/>
              <a:t>Të dhënat e bankimit online</a:t>
            </a:r>
          </a:p>
          <a:p>
            <a:pPr lvl="1">
              <a:defRPr/>
            </a:pPr>
            <a:r>
              <a:rPr lang="sq-AL"/>
              <a:t>Kuletat e kriptovalutave</a:t>
            </a:r>
          </a:p>
          <a:p>
            <a:pPr lvl="1">
              <a:defRPr/>
            </a:pPr>
            <a:r>
              <a:rPr lang="sq-AL"/>
              <a:t>Të dhënat personale dhe kredencialet për qasje</a:t>
            </a:r>
          </a:p>
          <a:p>
            <a:pPr>
              <a:defRPr/>
            </a:pPr>
            <a:r>
              <a:rPr lang="sq-AL" sz="2800"/>
              <a:t>Të mbledhura përmes phishing, thyerjes së të dhënave &amp; malware tjerë</a:t>
            </a:r>
          </a:p>
        </p:txBody>
      </p:sp>
      <p:pic>
        <p:nvPicPr>
          <p:cNvPr id="1026" name="Picture 2" descr="Personal Data Theft - CyberInsurance.com">
            <a:extLst>
              <a:ext uri="{FF2B5EF4-FFF2-40B4-BE49-F238E27FC236}">
                <a16:creationId xmlns:a16="http://schemas.microsoft.com/office/drawing/2014/main" xmlns="" id="{6FE29A3D-3286-4D5F-B363-AE76AA7DE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322" y="5038624"/>
            <a:ext cx="2123728" cy="1414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6724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Komprometimi i të dhënave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Personal Data Theft - CyberInsurance.com">
            <a:extLst>
              <a:ext uri="{FF2B5EF4-FFF2-40B4-BE49-F238E27FC236}">
                <a16:creationId xmlns:a16="http://schemas.microsoft.com/office/drawing/2014/main" xmlns="" id="{6FE29A3D-3286-4D5F-B363-AE76AA7DE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322" y="5038624"/>
            <a:ext cx="2123728" cy="14147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93F8C88A-D874-44DD-BC15-EC1D0DAAFACC}"/>
              </a:ext>
            </a:extLst>
          </p:cNvPr>
          <p:cNvPicPr>
            <a:picLocks noChangeAspect="1"/>
          </p:cNvPicPr>
          <p:nvPr/>
        </p:nvPicPr>
        <p:blipFill>
          <a:blip r:embed="rId5"/>
          <a:stretch>
            <a:fillRect/>
          </a:stretch>
        </p:blipFill>
        <p:spPr>
          <a:xfrm>
            <a:off x="179512" y="1270001"/>
            <a:ext cx="6588224" cy="1445429"/>
          </a:xfrm>
          <a:prstGeom prst="rect">
            <a:avLst/>
          </a:prstGeom>
          <a:ln>
            <a:solidFill>
              <a:schemeClr val="accent1"/>
            </a:solidFill>
          </a:ln>
        </p:spPr>
      </p:pic>
      <p:pic>
        <p:nvPicPr>
          <p:cNvPr id="6" name="Picture 5">
            <a:extLst>
              <a:ext uri="{FF2B5EF4-FFF2-40B4-BE49-F238E27FC236}">
                <a16:creationId xmlns:a16="http://schemas.microsoft.com/office/drawing/2014/main" xmlns="" id="{095F735A-1E31-4DB3-B1EC-17942D486F19}"/>
              </a:ext>
            </a:extLst>
          </p:cNvPr>
          <p:cNvPicPr>
            <a:picLocks noChangeAspect="1"/>
          </p:cNvPicPr>
          <p:nvPr/>
        </p:nvPicPr>
        <p:blipFill>
          <a:blip r:embed="rId6"/>
          <a:stretch>
            <a:fillRect/>
          </a:stretch>
        </p:blipFill>
        <p:spPr>
          <a:xfrm>
            <a:off x="395536" y="2854176"/>
            <a:ext cx="2952328" cy="3548050"/>
          </a:xfrm>
          <a:prstGeom prst="rect">
            <a:avLst/>
          </a:prstGeom>
          <a:ln>
            <a:solidFill>
              <a:schemeClr val="accent1"/>
            </a:solidFill>
          </a:ln>
        </p:spPr>
      </p:pic>
      <p:pic>
        <p:nvPicPr>
          <p:cNvPr id="8" name="Picture 7">
            <a:extLst>
              <a:ext uri="{FF2B5EF4-FFF2-40B4-BE49-F238E27FC236}">
                <a16:creationId xmlns:a16="http://schemas.microsoft.com/office/drawing/2014/main" xmlns="" id="{FDDEECD8-ABAE-4533-85CA-383A920B4425}"/>
              </a:ext>
            </a:extLst>
          </p:cNvPr>
          <p:cNvPicPr>
            <a:picLocks noChangeAspect="1"/>
          </p:cNvPicPr>
          <p:nvPr/>
        </p:nvPicPr>
        <p:blipFill>
          <a:blip r:embed="rId7"/>
          <a:stretch>
            <a:fillRect/>
          </a:stretch>
        </p:blipFill>
        <p:spPr>
          <a:xfrm>
            <a:off x="3851920" y="2952340"/>
            <a:ext cx="4716016" cy="1859777"/>
          </a:xfrm>
          <a:prstGeom prst="rect">
            <a:avLst/>
          </a:prstGeom>
          <a:ln>
            <a:solidFill>
              <a:schemeClr val="accent1"/>
            </a:solidFill>
          </a:ln>
        </p:spPr>
      </p:pic>
    </p:spTree>
    <p:extLst>
      <p:ext uri="{BB962C8B-B14F-4D97-AF65-F5344CB8AC3E}">
        <p14:creationId xmlns:p14="http://schemas.microsoft.com/office/powerpoint/2010/main" val="2560140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DoS/DDoS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107504" y="1270001"/>
            <a:ext cx="8928546" cy="5183335"/>
          </a:xfrm>
        </p:spPr>
        <p:txBody>
          <a:bodyPr/>
          <a:lstStyle/>
          <a:p>
            <a:pPr marL="114300" indent="0">
              <a:buNone/>
              <a:defRPr/>
            </a:pPr>
            <a:r>
              <a:rPr lang="sq-AL" b="1" dirty="0">
                <a:solidFill>
                  <a:srgbClr val="0070C0"/>
                </a:solidFill>
              </a:rPr>
              <a:t>Mohimi i shërbimit </a:t>
            </a:r>
            <a:r>
              <a:rPr lang="sq-AL" dirty="0"/>
              <a:t>or </a:t>
            </a:r>
            <a:r>
              <a:rPr lang="sq-AL" b="1" dirty="0">
                <a:solidFill>
                  <a:srgbClr val="0070C0"/>
                </a:solidFill>
              </a:rPr>
              <a:t>Shpërndarja e mohimit të shërbimit</a:t>
            </a:r>
          </a:p>
          <a:p>
            <a:pPr marL="971550" lvl="1" indent="-457200">
              <a:defRPr/>
            </a:pPr>
            <a:r>
              <a:rPr lang="sq-AL" sz="2600" dirty="0"/>
              <a:t>Sulmi kibernetik kur shkelësi kërkon të bëjë që një pajisje ose burim të mos jetë i disponueshëm</a:t>
            </a:r>
          </a:p>
          <a:p>
            <a:pPr marL="971550" lvl="1" indent="-457200">
              <a:defRPr/>
            </a:pPr>
            <a:r>
              <a:rPr lang="sq-AL" sz="2600" dirty="0"/>
              <a:t>Përkohësisht apo pakufi</a:t>
            </a:r>
          </a:p>
          <a:p>
            <a:pPr marL="971550" lvl="1" indent="-457200">
              <a:defRPr/>
            </a:pPr>
            <a:r>
              <a:rPr lang="sq-AL" sz="2600" dirty="0"/>
              <a:t>Shërbimet përçarëse</a:t>
            </a:r>
          </a:p>
          <a:p>
            <a:pPr marL="971550" lvl="1" indent="-457200">
              <a:defRPr/>
            </a:pPr>
            <a:r>
              <a:rPr lang="sq-AL" sz="2600" dirty="0"/>
              <a:t>Në mënyrë tipike duke vërshuar me </a:t>
            </a:r>
            <a:r>
              <a:rPr lang="sq-AL" sz="2600" dirty="0" smtClean="0"/>
              <a:t>kërkesa</a:t>
            </a:r>
            <a:endParaRPr lang="en-GB" sz="2600" dirty="0"/>
          </a:p>
          <a:p>
            <a:pPr marL="571500" indent="-457200">
              <a:defRPr/>
            </a:pPr>
            <a:r>
              <a:rPr lang="sq-AL" sz="2600" dirty="0"/>
              <a:t>Shpërndarë (DDOS)</a:t>
            </a:r>
          </a:p>
          <a:p>
            <a:pPr marL="971550" lvl="1" indent="-457200">
              <a:defRPr/>
            </a:pPr>
            <a:r>
              <a:rPr lang="sq-AL" sz="2600" dirty="0"/>
              <a:t>Vërshimet kanë origjinë nga shumë burime</a:t>
            </a:r>
          </a:p>
          <a:p>
            <a:pPr marL="971550" lvl="1" indent="-457200">
              <a:defRPr/>
            </a:pPr>
            <a:r>
              <a:rPr lang="sq-AL" sz="2600" dirty="0"/>
              <a:t>Burime të ndryshme e bëjnë ndaljen e tij më të vështirë</a:t>
            </a:r>
          </a:p>
        </p:txBody>
      </p:sp>
      <p:pic>
        <p:nvPicPr>
          <p:cNvPr id="4098" name="Picture 2">
            <a:extLst>
              <a:ext uri="{FF2B5EF4-FFF2-40B4-BE49-F238E27FC236}">
                <a16:creationId xmlns:a16="http://schemas.microsoft.com/office/drawing/2014/main" xmlns="" id="{E9282261-6DB0-4627-B6CB-880003CD87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263" y="2422183"/>
            <a:ext cx="2221217"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08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Pamje digjitale globale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a:extLst>
              <a:ext uri="{FF2B5EF4-FFF2-40B4-BE49-F238E27FC236}">
                <a16:creationId xmlns:a16="http://schemas.microsoft.com/office/drawing/2014/main" xmlns="" id="{0BFF1385-515B-400B-8D53-51B693E620E9}"/>
              </a:ext>
            </a:extLst>
          </p:cNvPr>
          <p:cNvPicPr>
            <a:picLocks noGrp="1" noChangeAspect="1"/>
          </p:cNvPicPr>
          <p:nvPr>
            <p:ph idx="1"/>
          </p:nvPr>
        </p:nvPicPr>
        <p:blipFill>
          <a:blip r:embed="rId4"/>
          <a:stretch>
            <a:fillRect/>
          </a:stretch>
        </p:blipFill>
        <p:spPr>
          <a:xfrm>
            <a:off x="548922" y="1600200"/>
            <a:ext cx="8046156" cy="4525963"/>
          </a:xfrm>
          <a:prstGeom prst="rect">
            <a:avLst/>
          </a:prstGeom>
        </p:spPr>
      </p:pic>
      <p:sp>
        <p:nvSpPr>
          <p:cNvPr id="5" name="Rectangle 3">
            <a:extLst>
              <a:ext uri="{FF2B5EF4-FFF2-40B4-BE49-F238E27FC236}">
                <a16:creationId xmlns:a16="http://schemas.microsoft.com/office/drawing/2014/main" xmlns="" id="{DD080C1D-F3C9-4F4F-9EA2-708A72782F5B}"/>
              </a:ext>
            </a:extLst>
          </p:cNvPr>
          <p:cNvSpPr>
            <a:spLocks noChangeArrowheads="1"/>
          </p:cNvSpPr>
          <p:nvPr/>
        </p:nvSpPr>
        <p:spPr bwMode="auto">
          <a:xfrm>
            <a:off x="1951496" y="6271972"/>
            <a:ext cx="7192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q-AL" sz="1600" b="1">
                <a:solidFill>
                  <a:srgbClr val="2F618F"/>
                </a:solidFill>
              </a:rPr>
              <a:t>https://wearesocial.com/uk/blog/2020/04/digital-around-the-world-in-april-2020</a:t>
            </a:r>
          </a:p>
        </p:txBody>
      </p:sp>
      <p:sp>
        <p:nvSpPr>
          <p:cNvPr id="2" name="TextBox 1"/>
          <p:cNvSpPr txBox="1"/>
          <p:nvPr/>
        </p:nvSpPr>
        <p:spPr>
          <a:xfrm>
            <a:off x="1515802" y="1628800"/>
            <a:ext cx="6872622" cy="830997"/>
          </a:xfrm>
          <a:prstGeom prst="rect">
            <a:avLst/>
          </a:prstGeom>
          <a:solidFill>
            <a:schemeClr val="tx1">
              <a:lumMod val="75000"/>
              <a:lumOff val="25000"/>
            </a:schemeClr>
          </a:solidFill>
        </p:spPr>
        <p:txBody>
          <a:bodyPr wrap="square" rtlCol="0">
            <a:spAutoFit/>
          </a:bodyPr>
          <a:lstStyle/>
          <a:p>
            <a:r>
              <a:rPr lang="en-US" sz="2400" b="1" dirty="0" smtClean="0">
                <a:solidFill>
                  <a:srgbClr val="92D050"/>
                </a:solidFill>
              </a:rPr>
              <a:t>PASQYRA DIGJITALE RRETH BOTËS NË PRILL 2020</a:t>
            </a:r>
          </a:p>
          <a:p>
            <a:r>
              <a:rPr lang="en-US" sz="1200" b="1" dirty="0" smtClean="0">
                <a:solidFill>
                  <a:schemeClr val="bg1"/>
                </a:solidFill>
              </a:rPr>
              <a:t>TË DHËNAT THELBËSORE TË TITULLIT QË NEVOJITEN PËR TË KUPTUAR INTERNETIN NË CELULAR, DHE PËRDORIMIN E MEDIAVE SOCIALE</a:t>
            </a:r>
            <a:endParaRPr lang="en-US" b="1" dirty="0">
              <a:solidFill>
                <a:schemeClr val="bg1"/>
              </a:solidFill>
            </a:endParaRPr>
          </a:p>
        </p:txBody>
      </p:sp>
      <p:sp>
        <p:nvSpPr>
          <p:cNvPr id="3" name="TextBox 2"/>
          <p:cNvSpPr txBox="1"/>
          <p:nvPr/>
        </p:nvSpPr>
        <p:spPr>
          <a:xfrm>
            <a:off x="588962" y="1628800"/>
            <a:ext cx="909292" cy="400110"/>
          </a:xfrm>
          <a:prstGeom prst="rect">
            <a:avLst/>
          </a:prstGeom>
          <a:solidFill>
            <a:srgbClr val="92D050"/>
          </a:solidFill>
        </p:spPr>
        <p:txBody>
          <a:bodyPr wrap="square" rtlCol="0">
            <a:spAutoFit/>
          </a:bodyPr>
          <a:lstStyle/>
          <a:p>
            <a:pPr algn="ctr"/>
            <a:r>
              <a:rPr lang="en-US" sz="2000" b="1" dirty="0" smtClean="0"/>
              <a:t>PRILL</a:t>
            </a:r>
            <a:endParaRPr lang="en-US" sz="2000" b="1" dirty="0"/>
          </a:p>
        </p:txBody>
      </p:sp>
      <p:sp>
        <p:nvSpPr>
          <p:cNvPr id="13" name="TextBox 12"/>
          <p:cNvSpPr txBox="1"/>
          <p:nvPr/>
        </p:nvSpPr>
        <p:spPr>
          <a:xfrm>
            <a:off x="1259632" y="2492896"/>
            <a:ext cx="1125316" cy="400110"/>
          </a:xfrm>
          <a:prstGeom prst="rect">
            <a:avLst/>
          </a:prstGeom>
          <a:solidFill>
            <a:schemeClr val="tx1">
              <a:lumMod val="75000"/>
              <a:lumOff val="25000"/>
            </a:schemeClr>
          </a:solidFill>
        </p:spPr>
        <p:txBody>
          <a:bodyPr wrap="square" rtlCol="0">
            <a:spAutoFit/>
          </a:bodyPr>
          <a:lstStyle/>
          <a:p>
            <a:pPr algn="ctr"/>
            <a:r>
              <a:rPr lang="en-US" sz="1000" b="1" dirty="0" smtClean="0">
                <a:solidFill>
                  <a:schemeClr val="bg1"/>
                </a:solidFill>
              </a:rPr>
              <a:t>POPULLATA E PËRGJITHSHME</a:t>
            </a:r>
            <a:endParaRPr lang="en-US" sz="2000" b="1" dirty="0">
              <a:solidFill>
                <a:schemeClr val="bg1"/>
              </a:solidFill>
            </a:endParaRPr>
          </a:p>
        </p:txBody>
      </p:sp>
      <p:sp>
        <p:nvSpPr>
          <p:cNvPr id="14" name="TextBox 13"/>
          <p:cNvSpPr txBox="1"/>
          <p:nvPr/>
        </p:nvSpPr>
        <p:spPr>
          <a:xfrm>
            <a:off x="2987824" y="2495844"/>
            <a:ext cx="1440160" cy="400110"/>
          </a:xfrm>
          <a:prstGeom prst="rect">
            <a:avLst/>
          </a:prstGeom>
          <a:solidFill>
            <a:schemeClr val="tx1">
              <a:lumMod val="75000"/>
              <a:lumOff val="25000"/>
            </a:schemeClr>
          </a:solidFill>
        </p:spPr>
        <p:txBody>
          <a:bodyPr wrap="square" rtlCol="0">
            <a:spAutoFit/>
          </a:bodyPr>
          <a:lstStyle/>
          <a:p>
            <a:pPr algn="ctr"/>
            <a:r>
              <a:rPr lang="en-US" sz="1000" b="1" dirty="0" smtClean="0">
                <a:solidFill>
                  <a:schemeClr val="bg1"/>
                </a:solidFill>
              </a:rPr>
              <a:t>PËRDORUES UNIK TË TELEFONAVE MOBILË</a:t>
            </a:r>
            <a:endParaRPr lang="en-US" sz="2000" b="1" dirty="0">
              <a:solidFill>
                <a:schemeClr val="bg1"/>
              </a:solidFill>
            </a:endParaRPr>
          </a:p>
        </p:txBody>
      </p:sp>
      <p:sp>
        <p:nvSpPr>
          <p:cNvPr id="15" name="TextBox 14"/>
          <p:cNvSpPr txBox="1"/>
          <p:nvPr/>
        </p:nvSpPr>
        <p:spPr>
          <a:xfrm>
            <a:off x="4952113" y="2500107"/>
            <a:ext cx="1125316" cy="400110"/>
          </a:xfrm>
          <a:prstGeom prst="rect">
            <a:avLst/>
          </a:prstGeom>
          <a:solidFill>
            <a:schemeClr val="tx1">
              <a:lumMod val="75000"/>
              <a:lumOff val="25000"/>
            </a:schemeClr>
          </a:solidFill>
        </p:spPr>
        <p:txBody>
          <a:bodyPr wrap="square" rtlCol="0">
            <a:spAutoFit/>
          </a:bodyPr>
          <a:lstStyle/>
          <a:p>
            <a:pPr algn="ctr"/>
            <a:r>
              <a:rPr lang="en-US" sz="1000" b="1" dirty="0" smtClean="0">
                <a:solidFill>
                  <a:schemeClr val="bg1"/>
                </a:solidFill>
              </a:rPr>
              <a:t>PËRDORUES TË INTERNETIT</a:t>
            </a:r>
            <a:endParaRPr lang="en-US" sz="2000" b="1" dirty="0">
              <a:solidFill>
                <a:schemeClr val="bg1"/>
              </a:solidFill>
            </a:endParaRPr>
          </a:p>
        </p:txBody>
      </p:sp>
      <p:sp>
        <p:nvSpPr>
          <p:cNvPr id="16" name="TextBox 15"/>
          <p:cNvSpPr txBox="1"/>
          <p:nvPr/>
        </p:nvSpPr>
        <p:spPr>
          <a:xfrm>
            <a:off x="6660232" y="2500107"/>
            <a:ext cx="1368152" cy="400110"/>
          </a:xfrm>
          <a:prstGeom prst="rect">
            <a:avLst/>
          </a:prstGeom>
          <a:solidFill>
            <a:schemeClr val="tx1">
              <a:lumMod val="75000"/>
              <a:lumOff val="25000"/>
            </a:schemeClr>
          </a:solidFill>
        </p:spPr>
        <p:txBody>
          <a:bodyPr wrap="square" rtlCol="0">
            <a:spAutoFit/>
          </a:bodyPr>
          <a:lstStyle/>
          <a:p>
            <a:pPr algn="ctr"/>
            <a:r>
              <a:rPr lang="en-US" sz="1000" b="1" dirty="0" smtClean="0">
                <a:solidFill>
                  <a:schemeClr val="bg1"/>
                </a:solidFill>
              </a:rPr>
              <a:t>PËRDORUES AKTIVË MEDIAVE SOCIALE</a:t>
            </a:r>
            <a:endParaRPr lang="en-US" sz="2000" b="1" dirty="0">
              <a:solidFill>
                <a:schemeClr val="bg1"/>
              </a:solidFill>
            </a:endParaRPr>
          </a:p>
        </p:txBody>
      </p:sp>
      <p:sp>
        <p:nvSpPr>
          <p:cNvPr id="17" name="TextBox 16"/>
          <p:cNvSpPr txBox="1"/>
          <p:nvPr/>
        </p:nvSpPr>
        <p:spPr>
          <a:xfrm>
            <a:off x="1331640" y="4736177"/>
            <a:ext cx="909292" cy="276999"/>
          </a:xfrm>
          <a:prstGeom prst="rect">
            <a:avLst/>
          </a:prstGeom>
          <a:solidFill>
            <a:schemeClr val="tx1">
              <a:lumMod val="75000"/>
              <a:lumOff val="25000"/>
            </a:schemeClr>
          </a:solidFill>
        </p:spPr>
        <p:txBody>
          <a:bodyPr wrap="square" rtlCol="0">
            <a:spAutoFit/>
          </a:bodyPr>
          <a:lstStyle/>
          <a:p>
            <a:pPr algn="ctr"/>
            <a:r>
              <a:rPr lang="en-US" sz="1200" b="1" dirty="0" smtClean="0">
                <a:solidFill>
                  <a:srgbClr val="FFC000"/>
                </a:solidFill>
              </a:rPr>
              <a:t>MILIARDË</a:t>
            </a:r>
            <a:endParaRPr lang="en-US" sz="2000" b="1" dirty="0">
              <a:solidFill>
                <a:srgbClr val="FFC000"/>
              </a:solidFill>
            </a:endParaRPr>
          </a:p>
        </p:txBody>
      </p:sp>
      <p:sp>
        <p:nvSpPr>
          <p:cNvPr id="18" name="TextBox 17"/>
          <p:cNvSpPr txBox="1"/>
          <p:nvPr/>
        </p:nvSpPr>
        <p:spPr>
          <a:xfrm>
            <a:off x="3203848" y="4750077"/>
            <a:ext cx="909292" cy="276999"/>
          </a:xfrm>
          <a:prstGeom prst="rect">
            <a:avLst/>
          </a:prstGeom>
          <a:solidFill>
            <a:schemeClr val="tx1">
              <a:lumMod val="75000"/>
              <a:lumOff val="25000"/>
            </a:schemeClr>
          </a:solidFill>
        </p:spPr>
        <p:txBody>
          <a:bodyPr wrap="square" rtlCol="0">
            <a:spAutoFit/>
          </a:bodyPr>
          <a:lstStyle/>
          <a:p>
            <a:pPr algn="ctr"/>
            <a:r>
              <a:rPr lang="en-US" sz="1200" b="1" dirty="0" smtClean="0">
                <a:solidFill>
                  <a:srgbClr val="FFC000"/>
                </a:solidFill>
              </a:rPr>
              <a:t>MILIARDË</a:t>
            </a:r>
            <a:endParaRPr lang="en-US" sz="2000" b="1" dirty="0">
              <a:solidFill>
                <a:srgbClr val="FFC000"/>
              </a:solidFill>
            </a:endParaRPr>
          </a:p>
        </p:txBody>
      </p:sp>
      <p:sp>
        <p:nvSpPr>
          <p:cNvPr id="19" name="TextBox 18"/>
          <p:cNvSpPr txBox="1"/>
          <p:nvPr/>
        </p:nvSpPr>
        <p:spPr>
          <a:xfrm>
            <a:off x="5004048" y="4750077"/>
            <a:ext cx="909292" cy="276999"/>
          </a:xfrm>
          <a:prstGeom prst="rect">
            <a:avLst/>
          </a:prstGeom>
          <a:solidFill>
            <a:schemeClr val="tx1">
              <a:lumMod val="75000"/>
              <a:lumOff val="25000"/>
            </a:schemeClr>
          </a:solidFill>
        </p:spPr>
        <p:txBody>
          <a:bodyPr wrap="square" rtlCol="0">
            <a:spAutoFit/>
          </a:bodyPr>
          <a:lstStyle/>
          <a:p>
            <a:pPr algn="ctr"/>
            <a:r>
              <a:rPr lang="en-US" sz="1200" b="1" dirty="0" smtClean="0">
                <a:solidFill>
                  <a:srgbClr val="FFC000"/>
                </a:solidFill>
              </a:rPr>
              <a:t>MILIARDË</a:t>
            </a:r>
            <a:endParaRPr lang="en-US" sz="2000" b="1" dirty="0">
              <a:solidFill>
                <a:srgbClr val="FFC000"/>
              </a:solidFill>
            </a:endParaRPr>
          </a:p>
        </p:txBody>
      </p:sp>
      <p:sp>
        <p:nvSpPr>
          <p:cNvPr id="20" name="TextBox 19"/>
          <p:cNvSpPr txBox="1"/>
          <p:nvPr/>
        </p:nvSpPr>
        <p:spPr>
          <a:xfrm>
            <a:off x="6804248" y="4736177"/>
            <a:ext cx="909292" cy="276999"/>
          </a:xfrm>
          <a:prstGeom prst="rect">
            <a:avLst/>
          </a:prstGeom>
          <a:solidFill>
            <a:schemeClr val="tx1">
              <a:lumMod val="75000"/>
              <a:lumOff val="25000"/>
            </a:schemeClr>
          </a:solidFill>
        </p:spPr>
        <p:txBody>
          <a:bodyPr wrap="square" rtlCol="0">
            <a:spAutoFit/>
          </a:bodyPr>
          <a:lstStyle/>
          <a:p>
            <a:pPr algn="ctr"/>
            <a:r>
              <a:rPr lang="en-US" sz="1200" b="1" dirty="0" smtClean="0">
                <a:solidFill>
                  <a:srgbClr val="FFC000"/>
                </a:solidFill>
              </a:rPr>
              <a:t>MILIARDË</a:t>
            </a:r>
            <a:endParaRPr lang="en-US" sz="2000" b="1" dirty="0">
              <a:solidFill>
                <a:srgbClr val="FFC000"/>
              </a:solidFill>
            </a:endParaRPr>
          </a:p>
        </p:txBody>
      </p:sp>
      <p:sp>
        <p:nvSpPr>
          <p:cNvPr id="21" name="TextBox 20"/>
          <p:cNvSpPr txBox="1"/>
          <p:nvPr/>
        </p:nvSpPr>
        <p:spPr>
          <a:xfrm>
            <a:off x="1331640" y="5008373"/>
            <a:ext cx="954488" cy="276999"/>
          </a:xfrm>
          <a:prstGeom prst="rect">
            <a:avLst/>
          </a:prstGeom>
          <a:solidFill>
            <a:schemeClr val="tx1">
              <a:lumMod val="75000"/>
              <a:lumOff val="25000"/>
            </a:schemeClr>
          </a:solidFill>
        </p:spPr>
        <p:txBody>
          <a:bodyPr wrap="square" rtlCol="0">
            <a:spAutoFit/>
          </a:bodyPr>
          <a:lstStyle/>
          <a:p>
            <a:pPr algn="ctr"/>
            <a:r>
              <a:rPr lang="en-US" sz="1200" dirty="0" smtClean="0">
                <a:solidFill>
                  <a:schemeClr val="bg1">
                    <a:lumMod val="85000"/>
                  </a:schemeClr>
                </a:solidFill>
              </a:rPr>
              <a:t>URBANIZIM:</a:t>
            </a:r>
            <a:endParaRPr lang="en-US" sz="2000" dirty="0">
              <a:solidFill>
                <a:schemeClr val="bg1">
                  <a:lumMod val="85000"/>
                </a:schemeClr>
              </a:solidFill>
            </a:endParaRPr>
          </a:p>
        </p:txBody>
      </p:sp>
      <p:sp>
        <p:nvSpPr>
          <p:cNvPr id="22" name="TextBox 21"/>
          <p:cNvSpPr txBox="1"/>
          <p:nvPr/>
        </p:nvSpPr>
        <p:spPr>
          <a:xfrm>
            <a:off x="3203848" y="5027076"/>
            <a:ext cx="954488" cy="276999"/>
          </a:xfrm>
          <a:prstGeom prst="rect">
            <a:avLst/>
          </a:prstGeom>
          <a:solidFill>
            <a:schemeClr val="tx1">
              <a:lumMod val="75000"/>
              <a:lumOff val="25000"/>
            </a:schemeClr>
          </a:solidFill>
        </p:spPr>
        <p:txBody>
          <a:bodyPr wrap="square" rtlCol="0">
            <a:spAutoFit/>
          </a:bodyPr>
          <a:lstStyle/>
          <a:p>
            <a:pPr algn="ctr"/>
            <a:r>
              <a:rPr lang="en-US" sz="1200" dirty="0" smtClean="0">
                <a:solidFill>
                  <a:schemeClr val="bg1">
                    <a:lumMod val="85000"/>
                  </a:schemeClr>
                </a:solidFill>
              </a:rPr>
              <a:t>DEPËRTIM:</a:t>
            </a:r>
            <a:endParaRPr lang="en-US" sz="2000" dirty="0">
              <a:solidFill>
                <a:schemeClr val="bg1">
                  <a:lumMod val="85000"/>
                </a:schemeClr>
              </a:solidFill>
            </a:endParaRPr>
          </a:p>
        </p:txBody>
      </p:sp>
      <p:sp>
        <p:nvSpPr>
          <p:cNvPr id="23" name="TextBox 22"/>
          <p:cNvSpPr txBox="1"/>
          <p:nvPr/>
        </p:nvSpPr>
        <p:spPr>
          <a:xfrm>
            <a:off x="4985664" y="5020057"/>
            <a:ext cx="954488" cy="276999"/>
          </a:xfrm>
          <a:prstGeom prst="rect">
            <a:avLst/>
          </a:prstGeom>
          <a:solidFill>
            <a:schemeClr val="tx1">
              <a:lumMod val="75000"/>
              <a:lumOff val="25000"/>
            </a:schemeClr>
          </a:solidFill>
        </p:spPr>
        <p:txBody>
          <a:bodyPr wrap="square" rtlCol="0">
            <a:spAutoFit/>
          </a:bodyPr>
          <a:lstStyle/>
          <a:p>
            <a:pPr algn="ctr"/>
            <a:r>
              <a:rPr lang="en-US" sz="1200" dirty="0" smtClean="0">
                <a:solidFill>
                  <a:schemeClr val="bg1">
                    <a:lumMod val="85000"/>
                  </a:schemeClr>
                </a:solidFill>
              </a:rPr>
              <a:t>DEPËRTIM:</a:t>
            </a:r>
            <a:endParaRPr lang="en-US" sz="2000" dirty="0">
              <a:solidFill>
                <a:schemeClr val="bg1">
                  <a:lumMod val="85000"/>
                </a:schemeClr>
              </a:solidFill>
            </a:endParaRPr>
          </a:p>
        </p:txBody>
      </p:sp>
      <p:sp>
        <p:nvSpPr>
          <p:cNvPr id="24" name="TextBox 23"/>
          <p:cNvSpPr txBox="1"/>
          <p:nvPr/>
        </p:nvSpPr>
        <p:spPr>
          <a:xfrm>
            <a:off x="6785864" y="5013176"/>
            <a:ext cx="954488" cy="276999"/>
          </a:xfrm>
          <a:prstGeom prst="rect">
            <a:avLst/>
          </a:prstGeom>
          <a:solidFill>
            <a:schemeClr val="tx1">
              <a:lumMod val="75000"/>
              <a:lumOff val="25000"/>
            </a:schemeClr>
          </a:solidFill>
        </p:spPr>
        <p:txBody>
          <a:bodyPr wrap="square" rtlCol="0">
            <a:spAutoFit/>
          </a:bodyPr>
          <a:lstStyle/>
          <a:p>
            <a:pPr algn="ctr"/>
            <a:r>
              <a:rPr lang="en-US" sz="1200" dirty="0" smtClean="0">
                <a:solidFill>
                  <a:schemeClr val="bg1">
                    <a:lumMod val="85000"/>
                  </a:schemeClr>
                </a:solidFill>
              </a:rPr>
              <a:t>DEPËRTIM:</a:t>
            </a:r>
            <a:endParaRPr lang="en-US" sz="2000" dirty="0">
              <a:solidFill>
                <a:schemeClr val="bg1">
                  <a:lumMod val="85000"/>
                </a:schemeClr>
              </a:solidFill>
            </a:endParaRPr>
          </a:p>
        </p:txBody>
      </p:sp>
    </p:spTree>
    <p:extLst>
      <p:ext uri="{BB962C8B-B14F-4D97-AF65-F5344CB8AC3E}">
        <p14:creationId xmlns:p14="http://schemas.microsoft.com/office/powerpoint/2010/main" val="21839053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DoS/DDoS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982992"/>
            <a:ext cx="8784530" cy="5605133"/>
          </a:xfrm>
        </p:spPr>
        <p:txBody>
          <a:bodyPr/>
          <a:lstStyle/>
          <a:p>
            <a:pPr marL="114300" indent="0">
              <a:buNone/>
              <a:defRPr/>
            </a:pPr>
            <a:r>
              <a:rPr lang="sq-AL" dirty="0"/>
              <a:t>Pse?</a:t>
            </a:r>
          </a:p>
          <a:p>
            <a:pPr marL="971550" lvl="1" indent="-457200">
              <a:defRPr/>
            </a:pPr>
            <a:r>
              <a:rPr lang="sq-AL" dirty="0"/>
              <a:t>Zhvatja është më e përhapura</a:t>
            </a:r>
          </a:p>
          <a:p>
            <a:pPr marL="971550" lvl="1" indent="-457200">
              <a:defRPr/>
            </a:pPr>
            <a:r>
              <a:rPr lang="sq-AL" dirty="0"/>
              <a:t>Ideologjike &amp; politike</a:t>
            </a:r>
          </a:p>
          <a:p>
            <a:pPr marL="971550" lvl="1" indent="-457200">
              <a:defRPr/>
            </a:pPr>
            <a:r>
              <a:rPr lang="sq-AL" dirty="0"/>
              <a:t>Qartë për qëllime të këqija</a:t>
            </a:r>
          </a:p>
          <a:p>
            <a:pPr marL="114300" indent="0">
              <a:buNone/>
              <a:defRPr/>
            </a:pPr>
            <a:endParaRPr lang="en-GB" sz="1400" dirty="0"/>
          </a:p>
          <a:p>
            <a:pPr marL="114300" indent="0">
              <a:buNone/>
              <a:defRPr/>
            </a:pPr>
            <a:r>
              <a:rPr lang="sq-AL" dirty="0"/>
              <a:t>Shënjestrat</a:t>
            </a:r>
          </a:p>
          <a:p>
            <a:pPr marL="971550" lvl="1" indent="-457200">
              <a:defRPr/>
            </a:pPr>
            <a:r>
              <a:rPr lang="sq-AL" dirty="0"/>
              <a:t>Institucionet financiare</a:t>
            </a:r>
          </a:p>
          <a:p>
            <a:pPr marL="971550" lvl="1" indent="-457200">
              <a:defRPr/>
            </a:pPr>
            <a:r>
              <a:rPr lang="sq-AL" dirty="0"/>
              <a:t>Subjektet e sektorit publik (policia/qeveria)</a:t>
            </a:r>
          </a:p>
          <a:p>
            <a:pPr marL="971550" lvl="1" indent="-457200">
              <a:defRPr/>
            </a:pPr>
            <a:r>
              <a:rPr lang="sq-AL" dirty="0"/>
              <a:t>Agjentë të udhëtimit, infrastruktura e internetit/kritike</a:t>
            </a:r>
          </a:p>
          <a:p>
            <a:pPr marL="971550" lvl="1" indent="-457200">
              <a:defRPr/>
            </a:pPr>
            <a:r>
              <a:rPr lang="sq-AL" dirty="0"/>
              <a:t>Lojërat/lojërat e fatit online</a:t>
            </a:r>
          </a:p>
        </p:txBody>
      </p:sp>
      <p:pic>
        <p:nvPicPr>
          <p:cNvPr id="4098" name="Picture 2">
            <a:extLst>
              <a:ext uri="{FF2B5EF4-FFF2-40B4-BE49-F238E27FC236}">
                <a16:creationId xmlns:a16="http://schemas.microsoft.com/office/drawing/2014/main" xmlns="" id="{E9282261-6DB0-4627-B6CB-880003CD87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9785" y="1556792"/>
            <a:ext cx="2221217"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60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Botnets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892480" cy="5183335"/>
          </a:xfrm>
        </p:spPr>
        <p:txBody>
          <a:bodyPr/>
          <a:lstStyle/>
          <a:p>
            <a:pPr marL="0" indent="0">
              <a:buNone/>
              <a:defRPr/>
            </a:pPr>
            <a:r>
              <a:rPr lang="sq-AL"/>
              <a:t>Një rrjet robotik - Ro</a:t>
            </a:r>
            <a:r>
              <a:rPr lang="sq-AL" b="1">
                <a:solidFill>
                  <a:srgbClr val="0070C0"/>
                </a:solidFill>
              </a:rPr>
              <a:t>bot</a:t>
            </a:r>
            <a:r>
              <a:rPr lang="sq-AL"/>
              <a:t> </a:t>
            </a:r>
            <a:r>
              <a:rPr lang="sq-AL" b="1">
                <a:solidFill>
                  <a:srgbClr val="0070C0"/>
                </a:solidFill>
              </a:rPr>
              <a:t>Net</a:t>
            </a:r>
            <a:r>
              <a:rPr lang="sq-AL"/>
              <a:t>work - Rrjetet e kompjuterëve të kompromentuar (zombi)</a:t>
            </a:r>
          </a:p>
          <a:p>
            <a:pPr lvl="1">
              <a:defRPr/>
            </a:pPr>
            <a:r>
              <a:rPr lang="sq-AL"/>
              <a:t>Kontrolluar nga një person ose organizatë</a:t>
            </a:r>
          </a:p>
          <a:p>
            <a:pPr lvl="1">
              <a:defRPr/>
            </a:pPr>
            <a:r>
              <a:rPr lang="sq-AL"/>
              <a:t>Synon të përdoret për aktivitete të jashtëligjshme</a:t>
            </a:r>
          </a:p>
          <a:p>
            <a:pPr lvl="1">
              <a:defRPr/>
            </a:pPr>
            <a:r>
              <a:rPr lang="sq-AL"/>
              <a:t>Kompjuterët e infektuar kontrollohen nga softueri që lejon automatizimin e operacioneve në të gjithë rrjetin</a:t>
            </a:r>
          </a:p>
          <a:p>
            <a:pPr lvl="1">
              <a:defRPr/>
            </a:pPr>
            <a:r>
              <a:rPr lang="sq-AL"/>
              <a:t>Jo aktiv derisa të jetë e nevojshme</a:t>
            </a:r>
          </a:p>
        </p:txBody>
      </p:sp>
    </p:spTree>
    <p:extLst>
      <p:ext uri="{BB962C8B-B14F-4D97-AF65-F5344CB8AC3E}">
        <p14:creationId xmlns:p14="http://schemas.microsoft.com/office/powerpoint/2010/main" val="421986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Botnets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
            <a:extLst>
              <a:ext uri="{FF2B5EF4-FFF2-40B4-BE49-F238E27FC236}">
                <a16:creationId xmlns:a16="http://schemas.microsoft.com/office/drawing/2014/main" xmlns="" id="{D3574013-EB7D-4349-9203-3493452034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8427" y="1196752"/>
            <a:ext cx="6507146" cy="502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3559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DoS/DDoS</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052513"/>
            <a:ext cx="8784530" cy="5183335"/>
          </a:xfrm>
        </p:spPr>
        <p:txBody>
          <a:bodyPr/>
          <a:lstStyle/>
          <a:p>
            <a:pPr marL="114300" indent="0">
              <a:buNone/>
              <a:defRPr/>
            </a:pPr>
            <a:r>
              <a:rPr lang="sq-AL" dirty="0"/>
              <a:t>Shtrirja e problemit</a:t>
            </a:r>
          </a:p>
          <a:p>
            <a:pPr marL="571500" indent="-457200">
              <a:defRPr/>
            </a:pPr>
            <a:r>
              <a:rPr lang="sq-AL" dirty="0"/>
              <a:t>2018</a:t>
            </a:r>
          </a:p>
          <a:p>
            <a:pPr marL="971550" lvl="1" indent="-457200">
              <a:defRPr/>
            </a:pPr>
            <a:r>
              <a:rPr lang="sq-AL" sz="2400" dirty="0"/>
              <a:t>Dy sulmet më të mëdha DDOS përdorin ‘memcache’, shfrytëzojnë</a:t>
            </a:r>
          </a:p>
          <a:p>
            <a:pPr marL="971550" lvl="1" indent="-457200">
              <a:defRPr/>
            </a:pPr>
            <a:r>
              <a:rPr lang="sq-AL" sz="2400" dirty="0"/>
              <a:t>Sulmet e ndara 1.35 &amp; 1.7 terabajt/sekondë të nisura në GitHub (platforma online e zhvilluesve)</a:t>
            </a:r>
          </a:p>
          <a:p>
            <a:pPr marL="514350" lvl="1" indent="0">
              <a:buNone/>
              <a:defRPr/>
            </a:pPr>
            <a:r>
              <a:rPr lang="sq-AL" sz="2400" dirty="0"/>
              <a:t>		(Conteksti – në vitin 2017 Facebook ka gëlltitur 0.35TB/minutë!)</a:t>
            </a:r>
          </a:p>
          <a:p>
            <a:pPr marL="571500" indent="-457200">
              <a:defRPr/>
            </a:pPr>
            <a:r>
              <a:rPr lang="sq-AL" dirty="0"/>
              <a:t>2019</a:t>
            </a:r>
          </a:p>
          <a:p>
            <a:pPr marL="971550" lvl="1" indent="-457200">
              <a:defRPr/>
            </a:pPr>
            <a:r>
              <a:rPr lang="sq-AL" sz="2400" dirty="0"/>
              <a:t>Një sistem i mbrojtjes DDoS zvogëloi sasinë prej 580 milion pako/sekondë</a:t>
            </a:r>
          </a:p>
          <a:p>
            <a:pPr marL="971550" lvl="1" indent="-457200">
              <a:defRPr/>
            </a:pPr>
            <a:r>
              <a:rPr lang="sq-AL" sz="2400" b="1" dirty="0">
                <a:solidFill>
                  <a:srgbClr val="FF0000"/>
                </a:solidFill>
              </a:rPr>
              <a:t>4 herë sa vëllimi </a:t>
            </a:r>
            <a:r>
              <a:rPr lang="sq-AL" sz="2400" dirty="0"/>
              <a:t>i sulmit GitHub</a:t>
            </a:r>
          </a:p>
        </p:txBody>
      </p:sp>
    </p:spTree>
    <p:extLst>
      <p:ext uri="{BB962C8B-B14F-4D97-AF65-F5344CB8AC3E}">
        <p14:creationId xmlns:p14="http://schemas.microsoft.com/office/powerpoint/2010/main" val="211396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Sulmet në Infrastrukturën Kritike (CI)</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0" indent="0">
              <a:buNone/>
            </a:pPr>
            <a:r>
              <a:rPr lang="sq-AL" sz="3000" dirty="0"/>
              <a:t>Sulmet që përçajnë ose prishin funksionet e brendshme të një ose më shumë infrastrukturave kritike</a:t>
            </a:r>
          </a:p>
          <a:p>
            <a:pPr lvl="1"/>
            <a:r>
              <a:rPr lang="sq-AL" dirty="0"/>
              <a:t>Mbivendosen me shfrytëzimet e mëparshme (DDoS, etj.)</a:t>
            </a:r>
          </a:p>
          <a:p>
            <a:pPr lvl="1"/>
            <a:r>
              <a:rPr lang="sq-AL" dirty="0"/>
              <a:t>Energjia, transporti, uji, shëndetësia, etj</a:t>
            </a:r>
            <a:r>
              <a:rPr lang="sq-AL" dirty="0" smtClean="0"/>
              <a:t>.</a:t>
            </a:r>
            <a:endParaRPr lang="en-GB" dirty="0"/>
          </a:p>
          <a:p>
            <a:pPr marL="57150" indent="0">
              <a:buNone/>
            </a:pPr>
            <a:r>
              <a:rPr lang="sq-AL" dirty="0"/>
              <a:t>Kush?</a:t>
            </a:r>
          </a:p>
          <a:p>
            <a:pPr lvl="1"/>
            <a:r>
              <a:rPr lang="sq-AL" dirty="0"/>
              <a:t>Shtetet kombëtare</a:t>
            </a:r>
          </a:p>
          <a:p>
            <a:pPr lvl="1"/>
            <a:r>
              <a:rPr lang="sq-AL" dirty="0"/>
              <a:t>Pjesët e skriptave</a:t>
            </a:r>
          </a:p>
          <a:p>
            <a:pPr lvl="2"/>
            <a:r>
              <a:rPr lang="sq-AL" dirty="0"/>
              <a:t>Disponueshmëria e ‘Krimit si Shërbim’ - blerja e mjeteve për të kryer krimin në internet</a:t>
            </a:r>
          </a:p>
        </p:txBody>
      </p:sp>
      <p:pic>
        <p:nvPicPr>
          <p:cNvPr id="1026" name="Picture 2" descr="National Infrastructure Tower">
            <a:extLst>
              <a:ext uri="{FF2B5EF4-FFF2-40B4-BE49-F238E27FC236}">
                <a16:creationId xmlns:a16="http://schemas.microsoft.com/office/drawing/2014/main" xmlns="" id="{5D744812-0D86-4666-AEFD-96A3D0537B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2924944"/>
            <a:ext cx="2447826" cy="244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0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899592" y="190500"/>
            <a:ext cx="83529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dirty="0">
                <a:solidFill>
                  <a:schemeClr val="bg1"/>
                </a:solidFill>
                <a:latin typeface="Verdana" charset="0"/>
                <a:cs typeface="Verdana" charset="0"/>
              </a:rPr>
              <a:t>Sulmet në Infrastrukturën </a:t>
            </a:r>
            <a:r>
              <a:rPr lang="sq-AL" sz="3200" dirty="0" smtClean="0">
                <a:solidFill>
                  <a:schemeClr val="bg1"/>
                </a:solidFill>
                <a:latin typeface="Verdana" charset="0"/>
                <a:cs typeface="Verdana" charset="0"/>
              </a:rPr>
              <a:t>Kritike</a:t>
            </a:r>
            <a:r>
              <a:rPr lang="en-US" sz="3200" dirty="0" smtClean="0">
                <a:solidFill>
                  <a:schemeClr val="bg1"/>
                </a:solidFill>
                <a:latin typeface="Verdana" charset="0"/>
                <a:cs typeface="Verdana" charset="0"/>
              </a:rPr>
              <a:t> </a:t>
            </a:r>
            <a:r>
              <a:rPr lang="sq-AL" sz="3200" dirty="0" smtClean="0">
                <a:solidFill>
                  <a:schemeClr val="bg1"/>
                </a:solidFill>
                <a:latin typeface="Verdana" charset="0"/>
                <a:cs typeface="Verdana" charset="0"/>
              </a:rPr>
              <a:t>(CI</a:t>
            </a:r>
            <a:r>
              <a:rPr lang="sq-AL" sz="3200" dirty="0">
                <a:solidFill>
                  <a:schemeClr val="bg1"/>
                </a:solidFill>
                <a:latin typeface="Verdana" charset="0"/>
                <a:cs typeface="Verdana" charset="0"/>
              </a:rPr>
              <a: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xmlns="" id="{F4D9BA63-50A2-4FFB-B6F6-C6B4C98FFDAE}"/>
              </a:ext>
            </a:extLst>
          </p:cNvPr>
          <p:cNvPicPr>
            <a:picLocks noChangeAspect="1"/>
          </p:cNvPicPr>
          <p:nvPr/>
        </p:nvPicPr>
        <p:blipFill>
          <a:blip r:embed="rId4"/>
          <a:stretch>
            <a:fillRect/>
          </a:stretch>
        </p:blipFill>
        <p:spPr>
          <a:xfrm>
            <a:off x="2100262" y="1414115"/>
            <a:ext cx="4943475" cy="4867275"/>
          </a:xfrm>
          <a:prstGeom prst="rect">
            <a:avLst/>
          </a:prstGeom>
        </p:spPr>
      </p:pic>
      <p:sp>
        <p:nvSpPr>
          <p:cNvPr id="8" name="TextBox 7">
            <a:extLst>
              <a:ext uri="{FF2B5EF4-FFF2-40B4-BE49-F238E27FC236}">
                <a16:creationId xmlns:a16="http://schemas.microsoft.com/office/drawing/2014/main" xmlns="" id="{BCC343E1-AD9B-453A-AADD-50968F3F1460}"/>
              </a:ext>
            </a:extLst>
          </p:cNvPr>
          <p:cNvSpPr txBox="1"/>
          <p:nvPr/>
        </p:nvSpPr>
        <p:spPr>
          <a:xfrm>
            <a:off x="7037675" y="1430774"/>
            <a:ext cx="2070829" cy="2862322"/>
          </a:xfrm>
          <a:prstGeom prst="rect">
            <a:avLst/>
          </a:prstGeom>
          <a:solidFill>
            <a:schemeClr val="tx1">
              <a:lumMod val="65000"/>
              <a:lumOff val="35000"/>
            </a:schemeClr>
          </a:solidFill>
        </p:spPr>
        <p:txBody>
          <a:bodyPr wrap="square" rtlCol="0">
            <a:spAutoFit/>
          </a:bodyPr>
          <a:lstStyle/>
          <a:p>
            <a:pPr algn="ctr"/>
            <a:r>
              <a:rPr lang="sq-AL" sz="2000" dirty="0">
                <a:solidFill>
                  <a:schemeClr val="bg1"/>
                </a:solidFill>
                <a:latin typeface="+mj-lt"/>
              </a:rPr>
              <a:t>Propozimi i BE-së për përgjigjen e koordinuar ndaj incidenteve dhe krizave të sigurimit kibernetik ndërkufitar në shkallë të gjerë</a:t>
            </a:r>
          </a:p>
        </p:txBody>
      </p:sp>
      <p:sp>
        <p:nvSpPr>
          <p:cNvPr id="2" name="TextBox 1"/>
          <p:cNvSpPr txBox="1"/>
          <p:nvPr/>
        </p:nvSpPr>
        <p:spPr>
          <a:xfrm>
            <a:off x="3923928" y="3462099"/>
            <a:ext cx="1296144" cy="830997"/>
          </a:xfrm>
          <a:prstGeom prst="rect">
            <a:avLst/>
          </a:prstGeom>
          <a:solidFill>
            <a:schemeClr val="bg1">
              <a:lumMod val="85000"/>
            </a:schemeClr>
          </a:solidFill>
        </p:spPr>
        <p:txBody>
          <a:bodyPr wrap="square" rtlCol="0">
            <a:spAutoFit/>
          </a:bodyPr>
          <a:lstStyle/>
          <a:p>
            <a:pPr algn="ctr"/>
            <a:r>
              <a:rPr lang="en-US" sz="1600" i="1" dirty="0" smtClean="0">
                <a:solidFill>
                  <a:schemeClr val="accent1">
                    <a:lumMod val="75000"/>
                  </a:schemeClr>
                </a:solidFill>
              </a:rPr>
              <a:t>OSINT </a:t>
            </a:r>
            <a:r>
              <a:rPr lang="en-US" sz="1600" i="1" dirty="0" err="1" smtClean="0">
                <a:solidFill>
                  <a:schemeClr val="accent1">
                    <a:lumMod val="75000"/>
                  </a:schemeClr>
                </a:solidFill>
              </a:rPr>
              <a:t>dhe</a:t>
            </a:r>
            <a:r>
              <a:rPr lang="en-US" sz="1600" i="1" dirty="0" smtClean="0">
                <a:solidFill>
                  <a:schemeClr val="accent1">
                    <a:lumMod val="75000"/>
                  </a:schemeClr>
                </a:solidFill>
              </a:rPr>
              <a:t> </a:t>
            </a:r>
            <a:r>
              <a:rPr lang="en-US" sz="1600" i="1" dirty="0" err="1" smtClean="0">
                <a:solidFill>
                  <a:schemeClr val="accent1">
                    <a:lumMod val="75000"/>
                  </a:schemeClr>
                </a:solidFill>
              </a:rPr>
              <a:t>Koordinimi</a:t>
            </a:r>
            <a:r>
              <a:rPr lang="en-US" sz="1600" i="1" dirty="0" smtClean="0">
                <a:solidFill>
                  <a:schemeClr val="accent1">
                    <a:lumMod val="75000"/>
                  </a:schemeClr>
                </a:solidFill>
              </a:rPr>
              <a:t> </a:t>
            </a:r>
            <a:r>
              <a:rPr lang="en-US" sz="1600" i="1" dirty="0" err="1" smtClean="0">
                <a:solidFill>
                  <a:schemeClr val="accent1">
                    <a:lumMod val="75000"/>
                  </a:schemeClr>
                </a:solidFill>
              </a:rPr>
              <a:t>taktik</a:t>
            </a:r>
            <a:endParaRPr lang="en-US" sz="1600" i="1" dirty="0">
              <a:solidFill>
                <a:schemeClr val="accent1">
                  <a:lumMod val="75000"/>
                </a:schemeClr>
              </a:solidFill>
            </a:endParaRPr>
          </a:p>
        </p:txBody>
      </p:sp>
      <p:sp>
        <p:nvSpPr>
          <p:cNvPr id="13" name="TextBox 12"/>
          <p:cNvSpPr txBox="1"/>
          <p:nvPr/>
        </p:nvSpPr>
        <p:spPr>
          <a:xfrm>
            <a:off x="4595400" y="2204864"/>
            <a:ext cx="1296144" cy="523220"/>
          </a:xfrm>
          <a:prstGeom prst="rect">
            <a:avLst/>
          </a:prstGeom>
          <a:solidFill>
            <a:schemeClr val="bg1">
              <a:lumMod val="85000"/>
            </a:schemeClr>
          </a:solidFill>
        </p:spPr>
        <p:txBody>
          <a:bodyPr wrap="square" rtlCol="0">
            <a:spAutoFit/>
          </a:bodyPr>
          <a:lstStyle/>
          <a:p>
            <a:r>
              <a:rPr lang="en-US" sz="1400" dirty="0" err="1" smtClean="0">
                <a:solidFill>
                  <a:schemeClr val="accent1">
                    <a:lumMod val="75000"/>
                  </a:schemeClr>
                </a:solidFill>
              </a:rPr>
              <a:t>Klasifikimi</a:t>
            </a:r>
            <a:r>
              <a:rPr lang="en-US" sz="1400" dirty="0" smtClean="0">
                <a:solidFill>
                  <a:schemeClr val="accent1">
                    <a:lumMod val="75000"/>
                  </a:schemeClr>
                </a:solidFill>
              </a:rPr>
              <a:t> </a:t>
            </a:r>
            <a:r>
              <a:rPr lang="en-US" sz="1400" dirty="0" err="1" smtClean="0">
                <a:solidFill>
                  <a:schemeClr val="accent1">
                    <a:lumMod val="75000"/>
                  </a:schemeClr>
                </a:solidFill>
              </a:rPr>
              <a:t>i</a:t>
            </a:r>
            <a:r>
              <a:rPr lang="en-US" sz="1400" dirty="0" smtClean="0">
                <a:solidFill>
                  <a:schemeClr val="accent1">
                    <a:lumMod val="75000"/>
                  </a:schemeClr>
                </a:solidFill>
              </a:rPr>
              <a:t> </a:t>
            </a:r>
            <a:r>
              <a:rPr lang="en-US" sz="1400" dirty="0" err="1" smtClean="0">
                <a:solidFill>
                  <a:schemeClr val="accent1">
                    <a:lumMod val="75000"/>
                  </a:schemeClr>
                </a:solidFill>
              </a:rPr>
              <a:t>rrezikut</a:t>
            </a:r>
            <a:endParaRPr lang="en-US" sz="1400" dirty="0">
              <a:solidFill>
                <a:schemeClr val="accent1">
                  <a:lumMod val="75000"/>
                </a:schemeClr>
              </a:solidFill>
            </a:endParaRPr>
          </a:p>
        </p:txBody>
      </p:sp>
      <p:sp>
        <p:nvSpPr>
          <p:cNvPr id="14" name="TextBox 13"/>
          <p:cNvSpPr txBox="1"/>
          <p:nvPr/>
        </p:nvSpPr>
        <p:spPr>
          <a:xfrm>
            <a:off x="5580112" y="3102059"/>
            <a:ext cx="1080120" cy="830997"/>
          </a:xfrm>
          <a:prstGeom prst="rect">
            <a:avLst/>
          </a:prstGeom>
          <a:solidFill>
            <a:schemeClr val="bg1">
              <a:lumMod val="85000"/>
            </a:schemeClr>
          </a:solidFill>
        </p:spPr>
        <p:txBody>
          <a:bodyPr wrap="square" rtlCol="0">
            <a:spAutoFit/>
          </a:bodyPr>
          <a:lstStyle/>
          <a:p>
            <a:r>
              <a:rPr lang="en-US" sz="1200" dirty="0" err="1" smtClean="0">
                <a:solidFill>
                  <a:schemeClr val="accent1">
                    <a:lumMod val="75000"/>
                  </a:schemeClr>
                </a:solidFill>
              </a:rPr>
              <a:t>Qendra</a:t>
            </a:r>
            <a:r>
              <a:rPr lang="en-US" sz="1200" dirty="0" smtClean="0">
                <a:solidFill>
                  <a:schemeClr val="accent1">
                    <a:lumMod val="75000"/>
                  </a:schemeClr>
                </a:solidFill>
              </a:rPr>
              <a:t> </a:t>
            </a:r>
            <a:r>
              <a:rPr lang="en-US" sz="1200" dirty="0" err="1" smtClean="0">
                <a:solidFill>
                  <a:schemeClr val="accent1">
                    <a:lumMod val="75000"/>
                  </a:schemeClr>
                </a:solidFill>
              </a:rPr>
              <a:t>për</a:t>
            </a:r>
            <a:r>
              <a:rPr lang="en-US" sz="1200" dirty="0" smtClean="0">
                <a:solidFill>
                  <a:schemeClr val="accent1">
                    <a:lumMod val="75000"/>
                  </a:schemeClr>
                </a:solidFill>
              </a:rPr>
              <a:t> </a:t>
            </a:r>
            <a:r>
              <a:rPr lang="en-US" sz="1200" dirty="0" err="1" smtClean="0">
                <a:solidFill>
                  <a:schemeClr val="accent1">
                    <a:lumMod val="75000"/>
                  </a:schemeClr>
                </a:solidFill>
              </a:rPr>
              <a:t>Koordinimin</a:t>
            </a:r>
            <a:r>
              <a:rPr lang="en-US" sz="1200" dirty="0" smtClean="0">
                <a:solidFill>
                  <a:schemeClr val="accent1">
                    <a:lumMod val="75000"/>
                  </a:schemeClr>
                </a:solidFill>
              </a:rPr>
              <a:t> e </a:t>
            </a:r>
            <a:r>
              <a:rPr lang="en-US" sz="1200" dirty="0" err="1" smtClean="0">
                <a:solidFill>
                  <a:schemeClr val="accent1">
                    <a:lumMod val="75000"/>
                  </a:schemeClr>
                </a:solidFill>
              </a:rPr>
              <a:t>Reagimit</a:t>
            </a:r>
            <a:r>
              <a:rPr lang="en-US" sz="1200" dirty="0" smtClean="0">
                <a:solidFill>
                  <a:schemeClr val="accent1">
                    <a:lumMod val="75000"/>
                  </a:schemeClr>
                </a:solidFill>
              </a:rPr>
              <a:t> </a:t>
            </a:r>
            <a:r>
              <a:rPr lang="en-US" sz="1200" dirty="0" err="1" smtClean="0">
                <a:solidFill>
                  <a:schemeClr val="accent1">
                    <a:lumMod val="75000"/>
                  </a:schemeClr>
                </a:solidFill>
              </a:rPr>
              <a:t>Emergjent</a:t>
            </a:r>
            <a:r>
              <a:rPr lang="en-US" sz="1200" dirty="0" smtClean="0">
                <a:solidFill>
                  <a:schemeClr val="accent1">
                    <a:lumMod val="75000"/>
                  </a:schemeClr>
                </a:solidFill>
              </a:rPr>
              <a:t> </a:t>
            </a:r>
            <a:endParaRPr lang="en-US" sz="1200" dirty="0">
              <a:solidFill>
                <a:schemeClr val="accent1">
                  <a:lumMod val="75000"/>
                </a:schemeClr>
              </a:solidFill>
            </a:endParaRPr>
          </a:p>
        </p:txBody>
      </p:sp>
      <p:sp>
        <p:nvSpPr>
          <p:cNvPr id="15" name="TextBox 14"/>
          <p:cNvSpPr txBox="1"/>
          <p:nvPr/>
        </p:nvSpPr>
        <p:spPr>
          <a:xfrm>
            <a:off x="5004048" y="4509120"/>
            <a:ext cx="1224136" cy="646331"/>
          </a:xfrm>
          <a:prstGeom prst="rect">
            <a:avLst/>
          </a:prstGeom>
          <a:solidFill>
            <a:schemeClr val="bg1">
              <a:lumMod val="85000"/>
            </a:schemeClr>
          </a:solidFill>
        </p:spPr>
        <p:txBody>
          <a:bodyPr wrap="square" rtlCol="0">
            <a:spAutoFit/>
          </a:bodyPr>
          <a:lstStyle/>
          <a:p>
            <a:r>
              <a:rPr lang="en-US" sz="1200" dirty="0" err="1" smtClean="0">
                <a:solidFill>
                  <a:schemeClr val="accent1">
                    <a:lumMod val="75000"/>
                  </a:schemeClr>
                </a:solidFill>
              </a:rPr>
              <a:t>Njoftimi</a:t>
            </a:r>
            <a:r>
              <a:rPr lang="en-US" sz="1200" dirty="0" smtClean="0">
                <a:solidFill>
                  <a:schemeClr val="accent1">
                    <a:lumMod val="75000"/>
                  </a:schemeClr>
                </a:solidFill>
              </a:rPr>
              <a:t> </a:t>
            </a:r>
            <a:r>
              <a:rPr lang="en-US" sz="1200" dirty="0" err="1" smtClean="0">
                <a:solidFill>
                  <a:schemeClr val="accent1">
                    <a:lumMod val="75000"/>
                  </a:schemeClr>
                </a:solidFill>
              </a:rPr>
              <a:t>i</a:t>
            </a:r>
            <a:r>
              <a:rPr lang="en-US" sz="1200" dirty="0" smtClean="0">
                <a:solidFill>
                  <a:schemeClr val="accent1">
                    <a:lumMod val="75000"/>
                  </a:schemeClr>
                </a:solidFill>
              </a:rPr>
              <a:t> </a:t>
            </a:r>
            <a:r>
              <a:rPr lang="en-US" sz="1200" dirty="0" err="1" smtClean="0">
                <a:solidFill>
                  <a:schemeClr val="accent1">
                    <a:lumMod val="75000"/>
                  </a:schemeClr>
                </a:solidFill>
              </a:rPr>
              <a:t>paralajmërimit</a:t>
            </a:r>
            <a:r>
              <a:rPr lang="en-US" sz="1200" dirty="0" smtClean="0">
                <a:solidFill>
                  <a:schemeClr val="accent1">
                    <a:lumMod val="75000"/>
                  </a:schemeClr>
                </a:solidFill>
              </a:rPr>
              <a:t> </a:t>
            </a:r>
            <a:r>
              <a:rPr lang="en-US" sz="1200" dirty="0" err="1" smtClean="0">
                <a:solidFill>
                  <a:schemeClr val="accent1">
                    <a:lumMod val="75000"/>
                  </a:schemeClr>
                </a:solidFill>
              </a:rPr>
              <a:t>të</a:t>
            </a:r>
            <a:r>
              <a:rPr lang="en-US" sz="1200" dirty="0" smtClean="0">
                <a:solidFill>
                  <a:schemeClr val="accent1">
                    <a:lumMod val="75000"/>
                  </a:schemeClr>
                </a:solidFill>
              </a:rPr>
              <a:t> </a:t>
            </a:r>
            <a:r>
              <a:rPr lang="en-US" sz="1200" dirty="0" err="1" smtClean="0">
                <a:solidFill>
                  <a:schemeClr val="accent1">
                    <a:lumMod val="75000"/>
                  </a:schemeClr>
                </a:solidFill>
              </a:rPr>
              <a:t>hershëm</a:t>
            </a:r>
            <a:r>
              <a:rPr lang="en-US" sz="1200" dirty="0" smtClean="0">
                <a:solidFill>
                  <a:schemeClr val="accent1">
                    <a:lumMod val="75000"/>
                  </a:schemeClr>
                </a:solidFill>
              </a:rPr>
              <a:t> </a:t>
            </a:r>
            <a:endParaRPr lang="en-US" sz="1200" dirty="0">
              <a:solidFill>
                <a:schemeClr val="accent1">
                  <a:lumMod val="75000"/>
                </a:schemeClr>
              </a:solidFill>
            </a:endParaRPr>
          </a:p>
        </p:txBody>
      </p:sp>
      <p:sp>
        <p:nvSpPr>
          <p:cNvPr id="16" name="TextBox 15"/>
          <p:cNvSpPr txBox="1"/>
          <p:nvPr/>
        </p:nvSpPr>
        <p:spPr>
          <a:xfrm>
            <a:off x="4067944" y="5013176"/>
            <a:ext cx="936211" cy="1015663"/>
          </a:xfrm>
          <a:prstGeom prst="rect">
            <a:avLst/>
          </a:prstGeom>
          <a:solidFill>
            <a:schemeClr val="bg1">
              <a:lumMod val="85000"/>
            </a:schemeClr>
          </a:solidFill>
        </p:spPr>
        <p:txBody>
          <a:bodyPr wrap="square" rtlCol="0">
            <a:spAutoFit/>
          </a:bodyPr>
          <a:lstStyle/>
          <a:p>
            <a:r>
              <a:rPr lang="en-US" sz="1200" dirty="0" err="1" smtClean="0">
                <a:solidFill>
                  <a:schemeClr val="accent1">
                    <a:lumMod val="75000"/>
                  </a:schemeClr>
                </a:solidFill>
              </a:rPr>
              <a:t>Plani</a:t>
            </a:r>
            <a:r>
              <a:rPr lang="en-US" sz="1200" dirty="0" smtClean="0">
                <a:solidFill>
                  <a:schemeClr val="accent1">
                    <a:lumMod val="75000"/>
                  </a:schemeClr>
                </a:solidFill>
              </a:rPr>
              <a:t> </a:t>
            </a:r>
            <a:r>
              <a:rPr lang="en-US" sz="1200" dirty="0" err="1" smtClean="0">
                <a:solidFill>
                  <a:schemeClr val="accent1">
                    <a:lumMod val="75000"/>
                  </a:schemeClr>
                </a:solidFill>
              </a:rPr>
              <a:t>i</a:t>
            </a:r>
            <a:r>
              <a:rPr lang="en-US" sz="1200" dirty="0" smtClean="0">
                <a:solidFill>
                  <a:schemeClr val="accent1">
                    <a:lumMod val="75000"/>
                  </a:schemeClr>
                </a:solidFill>
              </a:rPr>
              <a:t> </a:t>
            </a:r>
            <a:r>
              <a:rPr lang="en-US" sz="1200" dirty="0" err="1" smtClean="0">
                <a:solidFill>
                  <a:schemeClr val="accent1">
                    <a:lumMod val="75000"/>
                  </a:schemeClr>
                </a:solidFill>
              </a:rPr>
              <a:t>veprimit</a:t>
            </a:r>
            <a:r>
              <a:rPr lang="en-US" sz="1200" dirty="0" smtClean="0">
                <a:solidFill>
                  <a:schemeClr val="accent1">
                    <a:lumMod val="75000"/>
                  </a:schemeClr>
                </a:solidFill>
              </a:rPr>
              <a:t> </a:t>
            </a:r>
            <a:r>
              <a:rPr lang="en-US" sz="1200" dirty="0" err="1" smtClean="0">
                <a:solidFill>
                  <a:schemeClr val="accent1">
                    <a:lumMod val="75000"/>
                  </a:schemeClr>
                </a:solidFill>
              </a:rPr>
              <a:t>aksional</a:t>
            </a:r>
            <a:r>
              <a:rPr lang="en-US" sz="1200" dirty="0" smtClean="0">
                <a:solidFill>
                  <a:schemeClr val="accent1">
                    <a:lumMod val="75000"/>
                  </a:schemeClr>
                </a:solidFill>
              </a:rPr>
              <a:t> </a:t>
            </a:r>
            <a:r>
              <a:rPr lang="en-US" sz="1200" dirty="0" err="1" smtClean="0">
                <a:solidFill>
                  <a:schemeClr val="accent1">
                    <a:lumMod val="75000"/>
                  </a:schemeClr>
                </a:solidFill>
              </a:rPr>
              <a:t>i</a:t>
            </a:r>
            <a:r>
              <a:rPr lang="en-US" sz="1200" dirty="0" smtClean="0">
                <a:solidFill>
                  <a:schemeClr val="accent1">
                    <a:lumMod val="75000"/>
                  </a:schemeClr>
                </a:solidFill>
              </a:rPr>
              <a:t> </a:t>
            </a:r>
            <a:r>
              <a:rPr lang="en-US" sz="1200" dirty="0" err="1" smtClean="0">
                <a:solidFill>
                  <a:schemeClr val="accent1">
                    <a:lumMod val="75000"/>
                  </a:schemeClr>
                </a:solidFill>
              </a:rPr>
              <a:t>zbatimit</a:t>
            </a:r>
            <a:r>
              <a:rPr lang="en-US" sz="1200" dirty="0" smtClean="0">
                <a:solidFill>
                  <a:schemeClr val="accent1">
                    <a:lumMod val="75000"/>
                  </a:schemeClr>
                </a:solidFill>
              </a:rPr>
              <a:t> </a:t>
            </a:r>
            <a:r>
              <a:rPr lang="en-US" sz="1200" dirty="0" err="1" smtClean="0">
                <a:solidFill>
                  <a:schemeClr val="accent1">
                    <a:lumMod val="75000"/>
                  </a:schemeClr>
                </a:solidFill>
              </a:rPr>
              <a:t>të</a:t>
            </a:r>
            <a:r>
              <a:rPr lang="en-US" sz="1200" dirty="0" smtClean="0">
                <a:solidFill>
                  <a:schemeClr val="accent1">
                    <a:lumMod val="75000"/>
                  </a:schemeClr>
                </a:solidFill>
              </a:rPr>
              <a:t> </a:t>
            </a:r>
            <a:r>
              <a:rPr lang="en-US" sz="1200" dirty="0" err="1" smtClean="0">
                <a:solidFill>
                  <a:schemeClr val="accent1">
                    <a:lumMod val="75000"/>
                  </a:schemeClr>
                </a:solidFill>
              </a:rPr>
              <a:t>ligjit</a:t>
            </a:r>
            <a:endParaRPr lang="en-US" sz="1200" dirty="0">
              <a:solidFill>
                <a:schemeClr val="accent1">
                  <a:lumMod val="75000"/>
                </a:schemeClr>
              </a:solidFill>
            </a:endParaRPr>
          </a:p>
        </p:txBody>
      </p:sp>
      <p:sp>
        <p:nvSpPr>
          <p:cNvPr id="17" name="TextBox 16"/>
          <p:cNvSpPr txBox="1"/>
          <p:nvPr/>
        </p:nvSpPr>
        <p:spPr>
          <a:xfrm>
            <a:off x="2771800" y="4510861"/>
            <a:ext cx="1224136" cy="646331"/>
          </a:xfrm>
          <a:prstGeom prst="rect">
            <a:avLst/>
          </a:prstGeom>
          <a:solidFill>
            <a:schemeClr val="bg1">
              <a:lumMod val="85000"/>
            </a:schemeClr>
          </a:solidFill>
        </p:spPr>
        <p:txBody>
          <a:bodyPr wrap="square" rtlCol="0">
            <a:spAutoFit/>
          </a:bodyPr>
          <a:lstStyle/>
          <a:p>
            <a:r>
              <a:rPr lang="en-US" sz="1200" dirty="0" err="1" smtClean="0">
                <a:solidFill>
                  <a:schemeClr val="accent1">
                    <a:lumMod val="75000"/>
                  </a:schemeClr>
                </a:solidFill>
              </a:rPr>
              <a:t>Hetimi</a:t>
            </a:r>
            <a:r>
              <a:rPr lang="en-US" sz="1200" dirty="0" smtClean="0">
                <a:solidFill>
                  <a:schemeClr val="accent1">
                    <a:lumMod val="75000"/>
                  </a:schemeClr>
                </a:solidFill>
              </a:rPr>
              <a:t> </a:t>
            </a:r>
            <a:r>
              <a:rPr lang="en-US" sz="1200" dirty="0" err="1" smtClean="0">
                <a:solidFill>
                  <a:schemeClr val="accent1">
                    <a:lumMod val="75000"/>
                  </a:schemeClr>
                </a:solidFill>
              </a:rPr>
              <a:t>dhe</a:t>
            </a:r>
            <a:r>
              <a:rPr lang="en-US" sz="1200" dirty="0" smtClean="0">
                <a:solidFill>
                  <a:schemeClr val="accent1">
                    <a:lumMod val="75000"/>
                  </a:schemeClr>
                </a:solidFill>
              </a:rPr>
              <a:t> </a:t>
            </a:r>
            <a:r>
              <a:rPr lang="en-US" sz="1200" dirty="0" err="1" smtClean="0">
                <a:solidFill>
                  <a:schemeClr val="accent1">
                    <a:lumMod val="75000"/>
                  </a:schemeClr>
                </a:solidFill>
              </a:rPr>
              <a:t>analiza</a:t>
            </a:r>
            <a:r>
              <a:rPr lang="en-US" sz="1200" dirty="0" smtClean="0">
                <a:solidFill>
                  <a:schemeClr val="accent1">
                    <a:lumMod val="75000"/>
                  </a:schemeClr>
                </a:solidFill>
              </a:rPr>
              <a:t> </a:t>
            </a:r>
            <a:r>
              <a:rPr lang="en-US" sz="1200" dirty="0" err="1" smtClean="0">
                <a:solidFill>
                  <a:schemeClr val="accent1">
                    <a:lumMod val="75000"/>
                  </a:schemeClr>
                </a:solidFill>
              </a:rPr>
              <a:t>shumështresore</a:t>
            </a:r>
            <a:endParaRPr lang="en-US" sz="1200" dirty="0">
              <a:solidFill>
                <a:schemeClr val="accent1">
                  <a:lumMod val="75000"/>
                </a:schemeClr>
              </a:solidFill>
            </a:endParaRPr>
          </a:p>
        </p:txBody>
      </p:sp>
      <p:sp>
        <p:nvSpPr>
          <p:cNvPr id="18" name="TextBox 17"/>
          <p:cNvSpPr txBox="1"/>
          <p:nvPr/>
        </p:nvSpPr>
        <p:spPr>
          <a:xfrm>
            <a:off x="2483768" y="3102059"/>
            <a:ext cx="1152128" cy="830997"/>
          </a:xfrm>
          <a:prstGeom prst="rect">
            <a:avLst/>
          </a:prstGeom>
          <a:solidFill>
            <a:schemeClr val="bg1">
              <a:lumMod val="85000"/>
            </a:schemeClr>
          </a:solidFill>
        </p:spPr>
        <p:txBody>
          <a:bodyPr wrap="square" rtlCol="0">
            <a:spAutoFit/>
          </a:bodyPr>
          <a:lstStyle/>
          <a:p>
            <a:r>
              <a:rPr lang="en-US" sz="1200" dirty="0" err="1" smtClean="0">
                <a:solidFill>
                  <a:schemeClr val="accent1">
                    <a:lumMod val="75000"/>
                  </a:schemeClr>
                </a:solidFill>
              </a:rPr>
              <a:t>Mbyllja</a:t>
            </a:r>
            <a:r>
              <a:rPr lang="en-US" sz="1200" dirty="0" smtClean="0">
                <a:solidFill>
                  <a:schemeClr val="accent1">
                    <a:lumMod val="75000"/>
                  </a:schemeClr>
                </a:solidFill>
              </a:rPr>
              <a:t> e </a:t>
            </a:r>
            <a:r>
              <a:rPr lang="en-US" sz="1200" dirty="0" err="1" smtClean="0">
                <a:solidFill>
                  <a:schemeClr val="accent1">
                    <a:lumMod val="75000"/>
                  </a:schemeClr>
                </a:solidFill>
              </a:rPr>
              <a:t>protokollit</a:t>
            </a:r>
            <a:r>
              <a:rPr lang="en-US" sz="1200" dirty="0" smtClean="0">
                <a:solidFill>
                  <a:schemeClr val="accent1">
                    <a:lumMod val="75000"/>
                  </a:schemeClr>
                </a:solidFill>
              </a:rPr>
              <a:t> </a:t>
            </a:r>
            <a:r>
              <a:rPr lang="en-US" sz="1200" dirty="0" err="1" smtClean="0">
                <a:solidFill>
                  <a:schemeClr val="accent1">
                    <a:lumMod val="75000"/>
                  </a:schemeClr>
                </a:solidFill>
              </a:rPr>
              <a:t>të</a:t>
            </a:r>
            <a:r>
              <a:rPr lang="en-US" sz="1200" dirty="0" smtClean="0">
                <a:solidFill>
                  <a:schemeClr val="accent1">
                    <a:lumMod val="75000"/>
                  </a:schemeClr>
                </a:solidFill>
              </a:rPr>
              <a:t> </a:t>
            </a:r>
            <a:r>
              <a:rPr lang="en-US" sz="1200" dirty="0" err="1" smtClean="0">
                <a:solidFill>
                  <a:schemeClr val="accent1">
                    <a:lumMod val="75000"/>
                  </a:schemeClr>
                </a:solidFill>
              </a:rPr>
              <a:t>reagimit</a:t>
            </a:r>
            <a:r>
              <a:rPr lang="en-US" sz="1200" dirty="0" smtClean="0">
                <a:solidFill>
                  <a:schemeClr val="accent1">
                    <a:lumMod val="75000"/>
                  </a:schemeClr>
                </a:solidFill>
              </a:rPr>
              <a:t> </a:t>
            </a:r>
            <a:r>
              <a:rPr lang="en-US" sz="1200" dirty="0" err="1" smtClean="0">
                <a:solidFill>
                  <a:schemeClr val="accent1">
                    <a:lumMod val="75000"/>
                  </a:schemeClr>
                </a:solidFill>
              </a:rPr>
              <a:t>emergjent</a:t>
            </a:r>
            <a:endParaRPr lang="en-US" sz="1200" dirty="0">
              <a:solidFill>
                <a:schemeClr val="accent1">
                  <a:lumMod val="75000"/>
                </a:schemeClr>
              </a:solidFill>
            </a:endParaRPr>
          </a:p>
        </p:txBody>
      </p:sp>
      <p:sp>
        <p:nvSpPr>
          <p:cNvPr id="19" name="TextBox 18"/>
          <p:cNvSpPr txBox="1"/>
          <p:nvPr/>
        </p:nvSpPr>
        <p:spPr>
          <a:xfrm>
            <a:off x="3275856" y="1916832"/>
            <a:ext cx="1296144" cy="1015663"/>
          </a:xfrm>
          <a:prstGeom prst="rect">
            <a:avLst/>
          </a:prstGeom>
          <a:solidFill>
            <a:schemeClr val="bg1">
              <a:lumMod val="85000"/>
            </a:schemeClr>
          </a:solidFill>
        </p:spPr>
        <p:txBody>
          <a:bodyPr wrap="square" rtlCol="0">
            <a:spAutoFit/>
          </a:bodyPr>
          <a:lstStyle/>
          <a:p>
            <a:r>
              <a:rPr lang="en-US" sz="1200" dirty="0" err="1" smtClean="0">
                <a:solidFill>
                  <a:schemeClr val="accent1">
                    <a:lumMod val="75000"/>
                  </a:schemeClr>
                </a:solidFill>
              </a:rPr>
              <a:t>Zbulimi</a:t>
            </a:r>
            <a:r>
              <a:rPr lang="en-US" sz="1200" dirty="0" smtClean="0">
                <a:solidFill>
                  <a:schemeClr val="accent1">
                    <a:lumMod val="75000"/>
                  </a:schemeClr>
                </a:solidFill>
              </a:rPr>
              <a:t> </a:t>
            </a:r>
            <a:r>
              <a:rPr lang="en-US" sz="1200" dirty="0" err="1" smtClean="0">
                <a:solidFill>
                  <a:schemeClr val="accent1">
                    <a:lumMod val="75000"/>
                  </a:schemeClr>
                </a:solidFill>
              </a:rPr>
              <a:t>i</a:t>
            </a:r>
            <a:r>
              <a:rPr lang="en-US" sz="1200" dirty="0" smtClean="0">
                <a:solidFill>
                  <a:schemeClr val="accent1">
                    <a:lumMod val="75000"/>
                  </a:schemeClr>
                </a:solidFill>
              </a:rPr>
              <a:t> </a:t>
            </a:r>
            <a:r>
              <a:rPr lang="en-US" sz="1200" dirty="0" err="1" smtClean="0">
                <a:solidFill>
                  <a:schemeClr val="accent1">
                    <a:lumMod val="75000"/>
                  </a:schemeClr>
                </a:solidFill>
              </a:rPr>
              <a:t>hershëm</a:t>
            </a:r>
            <a:r>
              <a:rPr lang="en-US" sz="1200" dirty="0" smtClean="0">
                <a:solidFill>
                  <a:schemeClr val="accent1">
                    <a:lumMod val="75000"/>
                  </a:schemeClr>
                </a:solidFill>
              </a:rPr>
              <a:t> </a:t>
            </a:r>
            <a:r>
              <a:rPr lang="en-US" sz="1200" dirty="0" err="1" smtClean="0">
                <a:solidFill>
                  <a:schemeClr val="accent1">
                    <a:lumMod val="75000"/>
                  </a:schemeClr>
                </a:solidFill>
              </a:rPr>
              <a:t>dhe</a:t>
            </a:r>
            <a:r>
              <a:rPr lang="en-US" sz="1200" dirty="0" smtClean="0">
                <a:solidFill>
                  <a:schemeClr val="accent1">
                    <a:lumMod val="75000"/>
                  </a:schemeClr>
                </a:solidFill>
              </a:rPr>
              <a:t> </a:t>
            </a:r>
            <a:r>
              <a:rPr lang="en-US" sz="1200" dirty="0" err="1" smtClean="0">
                <a:solidFill>
                  <a:schemeClr val="accent1">
                    <a:lumMod val="75000"/>
                  </a:schemeClr>
                </a:solidFill>
              </a:rPr>
              <a:t>identifikimi</a:t>
            </a:r>
            <a:r>
              <a:rPr lang="en-US" sz="1200" dirty="0" smtClean="0">
                <a:solidFill>
                  <a:schemeClr val="accent1">
                    <a:lumMod val="75000"/>
                  </a:schemeClr>
                </a:solidFill>
              </a:rPr>
              <a:t> </a:t>
            </a:r>
            <a:r>
              <a:rPr lang="en-US" sz="1200" dirty="0" err="1" smtClean="0">
                <a:solidFill>
                  <a:schemeClr val="accent1">
                    <a:lumMod val="75000"/>
                  </a:schemeClr>
                </a:solidFill>
              </a:rPr>
              <a:t>i</a:t>
            </a:r>
            <a:r>
              <a:rPr lang="en-US" sz="1200" dirty="0" smtClean="0">
                <a:solidFill>
                  <a:schemeClr val="accent1">
                    <a:lumMod val="75000"/>
                  </a:schemeClr>
                </a:solidFill>
              </a:rPr>
              <a:t> </a:t>
            </a:r>
            <a:r>
              <a:rPr lang="en-US" sz="1200" dirty="0" err="1" smtClean="0">
                <a:solidFill>
                  <a:schemeClr val="accent1">
                    <a:lumMod val="75000"/>
                  </a:schemeClr>
                </a:solidFill>
              </a:rPr>
              <a:t>sulmeve</a:t>
            </a:r>
            <a:r>
              <a:rPr lang="en-US" sz="1200" dirty="0" smtClean="0">
                <a:solidFill>
                  <a:schemeClr val="accent1">
                    <a:lumMod val="75000"/>
                  </a:schemeClr>
                </a:solidFill>
              </a:rPr>
              <a:t> </a:t>
            </a:r>
            <a:r>
              <a:rPr lang="en-US" sz="1200" dirty="0" err="1" smtClean="0">
                <a:solidFill>
                  <a:schemeClr val="accent1">
                    <a:lumMod val="75000"/>
                  </a:schemeClr>
                </a:solidFill>
              </a:rPr>
              <a:t>të</a:t>
            </a:r>
            <a:r>
              <a:rPr lang="en-US" sz="1200" dirty="0" smtClean="0">
                <a:solidFill>
                  <a:schemeClr val="accent1">
                    <a:lumMod val="75000"/>
                  </a:schemeClr>
                </a:solidFill>
              </a:rPr>
              <a:t> </a:t>
            </a:r>
            <a:r>
              <a:rPr lang="en-US" sz="1200" dirty="0" err="1" smtClean="0">
                <a:solidFill>
                  <a:schemeClr val="accent1">
                    <a:lumMod val="75000"/>
                  </a:schemeClr>
                </a:solidFill>
              </a:rPr>
              <a:t>mëdha</a:t>
            </a:r>
            <a:r>
              <a:rPr lang="en-US" sz="1200" dirty="0" smtClean="0">
                <a:solidFill>
                  <a:schemeClr val="accent1">
                    <a:lumMod val="75000"/>
                  </a:schemeClr>
                </a:solidFill>
              </a:rPr>
              <a:t> </a:t>
            </a:r>
            <a:r>
              <a:rPr lang="en-US" sz="1200" dirty="0" err="1" smtClean="0">
                <a:solidFill>
                  <a:schemeClr val="accent1">
                    <a:lumMod val="75000"/>
                  </a:schemeClr>
                </a:solidFill>
              </a:rPr>
              <a:t>kibernetike</a:t>
            </a:r>
            <a:r>
              <a:rPr lang="en-US" sz="1200" dirty="0" smtClean="0">
                <a:solidFill>
                  <a:schemeClr val="accent1">
                    <a:lumMod val="75000"/>
                  </a:schemeClr>
                </a:solidFill>
              </a:rPr>
              <a:t> </a:t>
            </a:r>
            <a:endParaRPr lang="en-US" sz="1200" dirty="0">
              <a:solidFill>
                <a:schemeClr val="accent1">
                  <a:lumMod val="75000"/>
                </a:schemeClr>
              </a:solidFill>
            </a:endParaRPr>
          </a:p>
        </p:txBody>
      </p:sp>
    </p:spTree>
    <p:extLst>
      <p:ext uri="{BB962C8B-B14F-4D97-AF65-F5344CB8AC3E}">
        <p14:creationId xmlns:p14="http://schemas.microsoft.com/office/powerpoint/2010/main" val="40866063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Sulmet në Infrastrukturën Kritike (CI)</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xmlns="" id="{2912D98C-0E2A-42AC-A5A6-41965990473B}"/>
              </a:ext>
            </a:extLst>
          </p:cNvPr>
          <p:cNvPicPr>
            <a:picLocks noChangeAspect="1"/>
          </p:cNvPicPr>
          <p:nvPr/>
        </p:nvPicPr>
        <p:blipFill>
          <a:blip r:embed="rId4"/>
          <a:stretch>
            <a:fillRect/>
          </a:stretch>
        </p:blipFill>
        <p:spPr>
          <a:xfrm>
            <a:off x="179512" y="1230293"/>
            <a:ext cx="4016475" cy="4070915"/>
          </a:xfrm>
          <a:prstGeom prst="rect">
            <a:avLst/>
          </a:prstGeom>
          <a:ln>
            <a:solidFill>
              <a:schemeClr val="accent1"/>
            </a:solidFill>
          </a:ln>
        </p:spPr>
      </p:pic>
      <p:sp>
        <p:nvSpPr>
          <p:cNvPr id="4" name="Rectangle: Rounded Corners 3">
            <a:extLst>
              <a:ext uri="{FF2B5EF4-FFF2-40B4-BE49-F238E27FC236}">
                <a16:creationId xmlns:a16="http://schemas.microsoft.com/office/drawing/2014/main" xmlns="" id="{7FC3758D-799B-441B-8988-C23E49F0FDE3}"/>
              </a:ext>
            </a:extLst>
          </p:cNvPr>
          <p:cNvSpPr/>
          <p:nvPr/>
        </p:nvSpPr>
        <p:spPr>
          <a:xfrm>
            <a:off x="177282" y="3645024"/>
            <a:ext cx="4018705" cy="648072"/>
          </a:xfrm>
          <a:prstGeom prst="roundRect">
            <a:avLst/>
          </a:prstGeom>
          <a:solidFill>
            <a:srgbClr val="FFFF99">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xmlns="" id="{8354287C-3138-4A58-A598-81456FF36654}"/>
              </a:ext>
            </a:extLst>
          </p:cNvPr>
          <p:cNvSpPr txBox="1"/>
          <p:nvPr/>
        </p:nvSpPr>
        <p:spPr>
          <a:xfrm>
            <a:off x="2483768" y="3070304"/>
            <a:ext cx="1993363" cy="2862322"/>
          </a:xfrm>
          <a:prstGeom prst="rect">
            <a:avLst/>
          </a:prstGeom>
          <a:solidFill>
            <a:srgbClr val="BDD8F3"/>
          </a:solidFill>
        </p:spPr>
        <p:txBody>
          <a:bodyPr wrap="square" rtlCol="0">
            <a:spAutoFit/>
          </a:bodyPr>
          <a:lstStyle/>
          <a:p>
            <a:pPr algn="ctr"/>
            <a:r>
              <a:rPr lang="sq-AL" sz="2000" dirty="0">
                <a:solidFill>
                  <a:schemeClr val="tx1">
                    <a:lumMod val="65000"/>
                    <a:lumOff val="35000"/>
                  </a:schemeClr>
                </a:solidFill>
                <a:latin typeface="+mj-lt"/>
              </a:rPr>
              <a:t>LockerGoga ransomware infrastrukturë e mbyllur pune</a:t>
            </a:r>
          </a:p>
          <a:p>
            <a:pPr algn="ctr"/>
            <a:endParaRPr lang="en-GB" sz="2000" dirty="0">
              <a:solidFill>
                <a:schemeClr val="tx1">
                  <a:lumMod val="65000"/>
                  <a:lumOff val="35000"/>
                </a:schemeClr>
              </a:solidFill>
              <a:latin typeface="+mj-lt"/>
            </a:endParaRPr>
          </a:p>
          <a:p>
            <a:pPr algn="ctr"/>
            <a:r>
              <a:rPr lang="sq-AL" sz="2000" dirty="0">
                <a:solidFill>
                  <a:schemeClr val="tx1">
                    <a:lumMod val="65000"/>
                    <a:lumOff val="35000"/>
                  </a:schemeClr>
                </a:solidFill>
                <a:latin typeface="+mj-lt"/>
              </a:rPr>
              <a:t>Shpenzimet e projektuara janë deri në 35 milion €</a:t>
            </a:r>
          </a:p>
        </p:txBody>
      </p:sp>
      <p:pic>
        <p:nvPicPr>
          <p:cNvPr id="2050" name="Picture 2" descr="Windows PCs vulnerable to Stuxnet attack - five years after patch -  ExtremeTech">
            <a:extLst>
              <a:ext uri="{FF2B5EF4-FFF2-40B4-BE49-F238E27FC236}">
                <a16:creationId xmlns:a16="http://schemas.microsoft.com/office/drawing/2014/main" xmlns="" id="{3353F4C9-1DA7-4030-8FB3-034519940A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6871" y="1484209"/>
            <a:ext cx="4264149" cy="27441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uxnet: The smart person's guide - TechRepublic">
            <a:extLst>
              <a:ext uri="{FF2B5EF4-FFF2-40B4-BE49-F238E27FC236}">
                <a16:creationId xmlns:a16="http://schemas.microsoft.com/office/drawing/2014/main" xmlns="" id="{3764B981-A803-40B0-93D7-C40477AAC5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0195" y="4344467"/>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50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Shtrembërimi i faqes së internetit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0" indent="0">
              <a:buNone/>
            </a:pPr>
            <a:r>
              <a:rPr lang="sq-AL"/>
              <a:t>Sulmet në një faqe në internet që ndryshon pamjen vizuale të faqes ose një faqe në internet</a:t>
            </a:r>
          </a:p>
          <a:p>
            <a:pPr lvl="1"/>
            <a:r>
              <a:rPr lang="sq-AL"/>
              <a:t>Zakonisht puna e depërtuesve të sistemit</a:t>
            </a:r>
          </a:p>
          <a:p>
            <a:pPr lvl="1"/>
            <a:r>
              <a:rPr lang="sq-AL"/>
              <a:t>Hyrja në ueb server</a:t>
            </a:r>
          </a:p>
          <a:p>
            <a:pPr lvl="1"/>
            <a:r>
              <a:rPr lang="sq-AL"/>
              <a:t>Zëvendësimi i faqes së tyre të internetit host</a:t>
            </a:r>
          </a:p>
          <a:p>
            <a:pPr marL="0" indent="0">
              <a:buNone/>
            </a:pPr>
            <a:r>
              <a:rPr lang="sq-AL"/>
              <a:t>Pse?</a:t>
            </a:r>
          </a:p>
          <a:p>
            <a:pPr lvl="1"/>
            <a:r>
              <a:rPr lang="sq-AL"/>
              <a:t>Arsye politike/ideologjike</a:t>
            </a:r>
          </a:p>
          <a:p>
            <a:pPr lvl="1"/>
            <a:r>
              <a:rPr lang="sq-AL"/>
              <a:t>Me qëllim të keq</a:t>
            </a:r>
          </a:p>
          <a:p>
            <a:pPr lvl="1"/>
            <a:r>
              <a:rPr lang="sq-AL"/>
              <a:t>Monetare</a:t>
            </a:r>
          </a:p>
        </p:txBody>
      </p:sp>
      <p:pic>
        <p:nvPicPr>
          <p:cNvPr id="2050" name="Picture 2" descr="SPUZ : WikiLeaks defaced">
            <a:extLst>
              <a:ext uri="{FF2B5EF4-FFF2-40B4-BE49-F238E27FC236}">
                <a16:creationId xmlns:a16="http://schemas.microsoft.com/office/drawing/2014/main" xmlns="" id="{E030045C-FAD7-4A73-8ADA-7123AE468B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0808" y="4077072"/>
            <a:ext cx="3473645" cy="1899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63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Krimi i mundësuar nga kibernetika – e ardhmja</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57150" indent="0">
              <a:buNone/>
            </a:pPr>
            <a:r>
              <a:rPr lang="sq-AL"/>
              <a:t>Sulmet ekzistuese mund të kalojnë te viktimat e pashfrytëzuara</a:t>
            </a:r>
          </a:p>
          <a:p>
            <a:pPr lvl="1"/>
            <a:r>
              <a:rPr lang="sq-AL"/>
              <a:t>Ransomware në qendra të të dhënave &amp; serverë backup</a:t>
            </a:r>
          </a:p>
          <a:p>
            <a:pPr lvl="1"/>
            <a:r>
              <a:rPr lang="sq-AL"/>
              <a:t>Do të zhvillohen mjete ekzistuese të sulmit si trojanë</a:t>
            </a:r>
          </a:p>
          <a:p>
            <a:pPr lvl="2"/>
            <a:r>
              <a:rPr lang="sq-AL"/>
              <a:t>Me krimba që përhapen vetë?</a:t>
            </a:r>
          </a:p>
          <a:p>
            <a:pPr lvl="1"/>
            <a:r>
              <a:rPr lang="sq-AL"/>
              <a:t>Kërcënime të reja nga dobësitë para-ekzistuese në teknologjitë para-ekzistuese</a:t>
            </a:r>
          </a:p>
          <a:p>
            <a:pPr lvl="1"/>
            <a:r>
              <a:rPr lang="sq-AL"/>
              <a:t>Sulmet e zinxhirit të furnizimit me më shumë ndërmarrje të shërbimeve informatike</a:t>
            </a:r>
          </a:p>
          <a:p>
            <a:pPr lvl="1"/>
            <a:endParaRPr lang="en-US" dirty="0"/>
          </a:p>
        </p:txBody>
      </p:sp>
      <p:pic>
        <p:nvPicPr>
          <p:cNvPr id="4098" name="Picture 2" descr="A Crystal Ball for HPC - HPCwire">
            <a:extLst>
              <a:ext uri="{FF2B5EF4-FFF2-40B4-BE49-F238E27FC236}">
                <a16:creationId xmlns:a16="http://schemas.microsoft.com/office/drawing/2014/main" xmlns="" id="{DD6338CA-007F-447B-8624-869A32570D2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64" t="5482" r="11412" b="9534"/>
          <a:stretch/>
        </p:blipFill>
        <p:spPr bwMode="auto">
          <a:xfrm>
            <a:off x="6958311" y="5065401"/>
            <a:ext cx="1966712" cy="138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252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Krimi i mundësuar nga kibernetika – e ardhmja</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57150" indent="0">
              <a:buNone/>
            </a:pPr>
            <a:r>
              <a:rPr lang="sq-AL"/>
              <a:t>Sulmet ekzistuese mund të kalojnë te viktimat e pashfrytëzuara</a:t>
            </a:r>
          </a:p>
          <a:p>
            <a:pPr lvl="1"/>
            <a:r>
              <a:rPr lang="sq-AL"/>
              <a:t>Sulmet në Cloud (re) - një kompani ruan shumë klientë, kështu që bëhet një shënjestër e vlefshme për kriminelët e motivuar nga financat</a:t>
            </a:r>
          </a:p>
          <a:p>
            <a:pPr lvl="1"/>
            <a:r>
              <a:rPr lang="sq-AL"/>
              <a:t>Sulmimi i aplikacioneve bankare në rrjedhën e sipërme që gjenerojnë transferime</a:t>
            </a:r>
          </a:p>
          <a:p>
            <a:pPr lvl="1"/>
            <a:r>
              <a:rPr lang="sq-AL"/>
              <a:t>Lëvizni nga shënjestrimi i monedhave fiat në kriptovaluta dhe ato me asete të mëdha me kriptomonedha</a:t>
            </a:r>
          </a:p>
          <a:p>
            <a:pPr lvl="1"/>
            <a:r>
              <a:rPr lang="sq-AL"/>
              <a:t>Sulmet DNS - ridrejtimi dhe spoofing (mashtrimet)</a:t>
            </a:r>
          </a:p>
        </p:txBody>
      </p:sp>
      <p:pic>
        <p:nvPicPr>
          <p:cNvPr id="3" name="Picture 2" descr="A Crystal Ball for HPC - HPCwire">
            <a:extLst>
              <a:ext uri="{FF2B5EF4-FFF2-40B4-BE49-F238E27FC236}">
                <a16:creationId xmlns:a16="http://schemas.microsoft.com/office/drawing/2014/main" xmlns="" id="{DC8C860C-D6D4-48DE-B53E-662FAE4C8D3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64" t="5482" r="11412" b="9534"/>
          <a:stretch/>
        </p:blipFill>
        <p:spPr bwMode="auto">
          <a:xfrm>
            <a:off x="6958311" y="5065401"/>
            <a:ext cx="1966712" cy="138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682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Pamje digjitale globale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a:extLst>
              <a:ext uri="{FF2B5EF4-FFF2-40B4-BE49-F238E27FC236}">
                <a16:creationId xmlns:a16="http://schemas.microsoft.com/office/drawing/2014/main" xmlns="" id="{DD080C1D-F3C9-4F4F-9EA2-708A72782F5B}"/>
              </a:ext>
            </a:extLst>
          </p:cNvPr>
          <p:cNvSpPr>
            <a:spLocks noChangeArrowheads="1"/>
          </p:cNvSpPr>
          <p:nvPr/>
        </p:nvSpPr>
        <p:spPr bwMode="auto">
          <a:xfrm>
            <a:off x="1951496" y="6271972"/>
            <a:ext cx="7192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q-AL" sz="1600" b="1">
                <a:solidFill>
                  <a:srgbClr val="2F618F"/>
                </a:solidFill>
              </a:rPr>
              <a:t>https://wearesocial.com/uk/blog/2020/04/digital-around-the-world-in-april-2020</a:t>
            </a:r>
          </a:p>
        </p:txBody>
      </p:sp>
      <p:pic>
        <p:nvPicPr>
          <p:cNvPr id="3" name="Content Placeholder 2">
            <a:extLst>
              <a:ext uri="{FF2B5EF4-FFF2-40B4-BE49-F238E27FC236}">
                <a16:creationId xmlns:a16="http://schemas.microsoft.com/office/drawing/2014/main" xmlns="" id="{B958BF59-CEC5-4B63-AD92-D273FB237FAA}"/>
              </a:ext>
            </a:extLst>
          </p:cNvPr>
          <p:cNvPicPr>
            <a:picLocks noGrp="1" noChangeAspect="1"/>
          </p:cNvPicPr>
          <p:nvPr>
            <p:ph idx="1"/>
          </p:nvPr>
        </p:nvPicPr>
        <p:blipFill>
          <a:blip r:embed="rId4"/>
          <a:stretch>
            <a:fillRect/>
          </a:stretch>
        </p:blipFill>
        <p:spPr>
          <a:xfrm>
            <a:off x="548922" y="1600200"/>
            <a:ext cx="8046156" cy="4525963"/>
          </a:xfrm>
          <a:prstGeom prst="rect">
            <a:avLst/>
          </a:prstGeom>
        </p:spPr>
      </p:pic>
      <p:sp>
        <p:nvSpPr>
          <p:cNvPr id="8" name="TextBox 7"/>
          <p:cNvSpPr txBox="1"/>
          <p:nvPr/>
        </p:nvSpPr>
        <p:spPr>
          <a:xfrm>
            <a:off x="1453392" y="1628800"/>
            <a:ext cx="6863024" cy="707886"/>
          </a:xfrm>
          <a:prstGeom prst="rect">
            <a:avLst/>
          </a:prstGeom>
          <a:solidFill>
            <a:schemeClr val="tx1">
              <a:lumMod val="75000"/>
              <a:lumOff val="25000"/>
            </a:schemeClr>
          </a:solidFill>
        </p:spPr>
        <p:txBody>
          <a:bodyPr wrap="square" rtlCol="0">
            <a:spAutoFit/>
          </a:bodyPr>
          <a:lstStyle/>
          <a:p>
            <a:r>
              <a:rPr lang="en-US" b="1" dirty="0" smtClean="0">
                <a:solidFill>
                  <a:srgbClr val="FFC000"/>
                </a:solidFill>
              </a:rPr>
              <a:t>PËRDORIMI I MEDIAVE SOCIALE NË TËRË BOTËN</a:t>
            </a:r>
          </a:p>
          <a:p>
            <a:r>
              <a:rPr lang="en-US" sz="1100" b="1" dirty="0" smtClean="0">
                <a:solidFill>
                  <a:schemeClr val="bg1"/>
                </a:solidFill>
              </a:rPr>
              <a:t>BAZUAR NË NUMRIN E NJERËZVE QË PËRDORIN NË MËNYRË AKTIVE RRJETEVE KRYESORE SOCIALE NË SECILIN VEND APO TERRITOR </a:t>
            </a:r>
            <a:endParaRPr lang="en-US" sz="1100" b="1" dirty="0">
              <a:solidFill>
                <a:schemeClr val="bg1"/>
              </a:solidFill>
            </a:endParaRPr>
          </a:p>
        </p:txBody>
      </p:sp>
      <p:sp>
        <p:nvSpPr>
          <p:cNvPr id="13" name="TextBox 12"/>
          <p:cNvSpPr txBox="1"/>
          <p:nvPr/>
        </p:nvSpPr>
        <p:spPr>
          <a:xfrm>
            <a:off x="570274" y="1628800"/>
            <a:ext cx="944544" cy="369332"/>
          </a:xfrm>
          <a:prstGeom prst="rect">
            <a:avLst/>
          </a:prstGeom>
          <a:solidFill>
            <a:schemeClr val="accent6">
              <a:lumMod val="60000"/>
              <a:lumOff val="40000"/>
            </a:schemeClr>
          </a:solidFill>
        </p:spPr>
        <p:txBody>
          <a:bodyPr wrap="square" rtlCol="0">
            <a:spAutoFit/>
          </a:bodyPr>
          <a:lstStyle/>
          <a:p>
            <a:pPr algn="ctr"/>
            <a:r>
              <a:rPr lang="en-US" b="1" dirty="0" smtClean="0"/>
              <a:t>PRILL</a:t>
            </a:r>
            <a:endParaRPr lang="en-US" b="1" dirty="0"/>
          </a:p>
        </p:txBody>
      </p:sp>
      <p:sp>
        <p:nvSpPr>
          <p:cNvPr id="14" name="TextBox 13"/>
          <p:cNvSpPr txBox="1"/>
          <p:nvPr/>
        </p:nvSpPr>
        <p:spPr>
          <a:xfrm>
            <a:off x="1004557" y="2384738"/>
            <a:ext cx="1346475" cy="900246"/>
          </a:xfrm>
          <a:prstGeom prst="rect">
            <a:avLst/>
          </a:prstGeom>
          <a:solidFill>
            <a:schemeClr val="tx1">
              <a:lumMod val="75000"/>
              <a:lumOff val="25000"/>
            </a:schemeClr>
          </a:solidFill>
        </p:spPr>
        <p:txBody>
          <a:bodyPr wrap="square" rtlCol="0">
            <a:spAutoFit/>
          </a:bodyPr>
          <a:lstStyle/>
          <a:p>
            <a:pPr algn="ctr"/>
            <a:r>
              <a:rPr lang="en-US" sz="1050" b="1" dirty="0" smtClean="0">
                <a:solidFill>
                  <a:schemeClr val="bg1"/>
                </a:solidFill>
              </a:rPr>
              <a:t>NUMRI I PËRGJITHSHËM I PËRDORUESVE AKTIVË NË MEDIA SOCIALE</a:t>
            </a:r>
            <a:endParaRPr lang="en-US" sz="1050" b="1" dirty="0">
              <a:solidFill>
                <a:schemeClr val="bg1"/>
              </a:solidFill>
            </a:endParaRPr>
          </a:p>
        </p:txBody>
      </p:sp>
      <p:sp>
        <p:nvSpPr>
          <p:cNvPr id="15" name="TextBox 14"/>
          <p:cNvSpPr txBox="1"/>
          <p:nvPr/>
        </p:nvSpPr>
        <p:spPr>
          <a:xfrm>
            <a:off x="2463239" y="2374690"/>
            <a:ext cx="1346475" cy="900246"/>
          </a:xfrm>
          <a:prstGeom prst="rect">
            <a:avLst/>
          </a:prstGeom>
          <a:solidFill>
            <a:schemeClr val="tx1">
              <a:lumMod val="75000"/>
              <a:lumOff val="25000"/>
            </a:schemeClr>
          </a:solidFill>
        </p:spPr>
        <p:txBody>
          <a:bodyPr wrap="square" rtlCol="0">
            <a:spAutoFit/>
          </a:bodyPr>
          <a:lstStyle/>
          <a:p>
            <a:pPr algn="ctr"/>
            <a:r>
              <a:rPr lang="en-US" sz="1050" b="1" dirty="0" smtClean="0">
                <a:solidFill>
                  <a:schemeClr val="bg1"/>
                </a:solidFill>
              </a:rPr>
              <a:t>DEPËRTIMI NË MEDIA SOCIALE (PËRDORUESIT vs. POPULLATA E PËRGJITHSHME</a:t>
            </a:r>
            <a:r>
              <a:rPr lang="en-US" sz="1050" b="1" dirty="0" smtClean="0">
                <a:solidFill>
                  <a:schemeClr val="accent2"/>
                </a:solidFill>
              </a:rPr>
              <a:t>*</a:t>
            </a:r>
            <a:endParaRPr lang="en-US" sz="1050" b="1" dirty="0">
              <a:solidFill>
                <a:schemeClr val="accent2"/>
              </a:solidFill>
            </a:endParaRPr>
          </a:p>
        </p:txBody>
      </p:sp>
      <p:sp>
        <p:nvSpPr>
          <p:cNvPr id="16" name="TextBox 15"/>
          <p:cNvSpPr txBox="1"/>
          <p:nvPr/>
        </p:nvSpPr>
        <p:spPr>
          <a:xfrm>
            <a:off x="3903092" y="2376374"/>
            <a:ext cx="1346475" cy="900246"/>
          </a:xfrm>
          <a:prstGeom prst="rect">
            <a:avLst/>
          </a:prstGeom>
          <a:solidFill>
            <a:schemeClr val="tx1">
              <a:lumMod val="75000"/>
              <a:lumOff val="25000"/>
            </a:schemeClr>
          </a:solidFill>
        </p:spPr>
        <p:txBody>
          <a:bodyPr wrap="square" rtlCol="0">
            <a:spAutoFit/>
          </a:bodyPr>
          <a:lstStyle/>
          <a:p>
            <a:pPr algn="ctr"/>
            <a:r>
              <a:rPr lang="en-US" sz="1050" b="1" dirty="0" smtClean="0">
                <a:solidFill>
                  <a:schemeClr val="bg1"/>
                </a:solidFill>
              </a:rPr>
              <a:t>RRITJA VJETORE NË NUMRIN E PËRGJITHSHËM TË PËRDORUESVE TË MEDIAVE SOCIALE</a:t>
            </a:r>
            <a:endParaRPr lang="en-US" sz="1050" b="1" dirty="0">
              <a:solidFill>
                <a:schemeClr val="bg1"/>
              </a:solidFill>
            </a:endParaRPr>
          </a:p>
        </p:txBody>
      </p:sp>
      <p:sp>
        <p:nvSpPr>
          <p:cNvPr id="17" name="TextBox 16"/>
          <p:cNvSpPr txBox="1"/>
          <p:nvPr/>
        </p:nvSpPr>
        <p:spPr>
          <a:xfrm>
            <a:off x="5286830" y="2353681"/>
            <a:ext cx="1565868" cy="900246"/>
          </a:xfrm>
          <a:prstGeom prst="rect">
            <a:avLst/>
          </a:prstGeom>
          <a:solidFill>
            <a:schemeClr val="tx1">
              <a:lumMod val="75000"/>
              <a:lumOff val="25000"/>
            </a:schemeClr>
          </a:solidFill>
        </p:spPr>
        <p:txBody>
          <a:bodyPr wrap="square" rtlCol="0">
            <a:spAutoFit/>
          </a:bodyPr>
          <a:lstStyle/>
          <a:p>
            <a:pPr algn="ctr"/>
            <a:r>
              <a:rPr lang="en-US" sz="1050" b="1" dirty="0" smtClean="0">
                <a:solidFill>
                  <a:schemeClr val="bg1"/>
                </a:solidFill>
              </a:rPr>
              <a:t>NUMRI I PËRGJITHSHËM I PËRDORUESVE TË MEDIAVE SOCIALE PËRMES TELEFONAVE CELULARË</a:t>
            </a:r>
            <a:endParaRPr lang="en-US" sz="1050" b="1" dirty="0">
              <a:solidFill>
                <a:schemeClr val="bg1"/>
              </a:solidFill>
            </a:endParaRPr>
          </a:p>
        </p:txBody>
      </p:sp>
      <p:sp>
        <p:nvSpPr>
          <p:cNvPr id="18" name="TextBox 17"/>
          <p:cNvSpPr txBox="1"/>
          <p:nvPr/>
        </p:nvSpPr>
        <p:spPr>
          <a:xfrm>
            <a:off x="6902937" y="2333585"/>
            <a:ext cx="1557495" cy="900246"/>
          </a:xfrm>
          <a:prstGeom prst="rect">
            <a:avLst/>
          </a:prstGeom>
          <a:solidFill>
            <a:schemeClr val="tx1">
              <a:lumMod val="75000"/>
              <a:lumOff val="25000"/>
            </a:schemeClr>
          </a:solidFill>
        </p:spPr>
        <p:txBody>
          <a:bodyPr wrap="square" rtlCol="0">
            <a:spAutoFit/>
          </a:bodyPr>
          <a:lstStyle/>
          <a:p>
            <a:pPr algn="ctr"/>
            <a:r>
              <a:rPr lang="en-US" sz="1050" b="1" dirty="0" smtClean="0">
                <a:solidFill>
                  <a:schemeClr val="bg1"/>
                </a:solidFill>
              </a:rPr>
              <a:t>PËRQINDJA E TË GJITHË PËRDORUESVE TË MEDIAVE SOCIALE QË QASEN PËRMES CELULARËVE</a:t>
            </a:r>
            <a:endParaRPr lang="en-US" sz="1050" b="1" dirty="0">
              <a:solidFill>
                <a:schemeClr val="bg1"/>
              </a:solidFill>
            </a:endParaRPr>
          </a:p>
        </p:txBody>
      </p:sp>
      <p:sp>
        <p:nvSpPr>
          <p:cNvPr id="19" name="TextBox 18"/>
          <p:cNvSpPr txBox="1"/>
          <p:nvPr/>
        </p:nvSpPr>
        <p:spPr>
          <a:xfrm>
            <a:off x="1115616" y="5034662"/>
            <a:ext cx="1145510" cy="338554"/>
          </a:xfrm>
          <a:prstGeom prst="rect">
            <a:avLst/>
          </a:prstGeom>
          <a:solidFill>
            <a:schemeClr val="tx1">
              <a:lumMod val="75000"/>
              <a:lumOff val="25000"/>
            </a:schemeClr>
          </a:solidFill>
        </p:spPr>
        <p:txBody>
          <a:bodyPr wrap="square" rtlCol="0">
            <a:spAutoFit/>
          </a:bodyPr>
          <a:lstStyle/>
          <a:p>
            <a:r>
              <a:rPr lang="en-US" sz="1600" b="1" dirty="0" smtClean="0">
                <a:solidFill>
                  <a:schemeClr val="accent6">
                    <a:lumMod val="60000"/>
                    <a:lumOff val="40000"/>
                  </a:schemeClr>
                </a:solidFill>
              </a:rPr>
              <a:t>MILIARDË</a:t>
            </a:r>
            <a:endParaRPr lang="en-US" sz="1600" b="1" dirty="0">
              <a:solidFill>
                <a:schemeClr val="accent6">
                  <a:lumMod val="60000"/>
                  <a:lumOff val="40000"/>
                </a:schemeClr>
              </a:solidFill>
            </a:endParaRPr>
          </a:p>
        </p:txBody>
      </p:sp>
      <p:sp>
        <p:nvSpPr>
          <p:cNvPr id="20" name="TextBox 19"/>
          <p:cNvSpPr txBox="1"/>
          <p:nvPr/>
        </p:nvSpPr>
        <p:spPr>
          <a:xfrm>
            <a:off x="4434602" y="5013176"/>
            <a:ext cx="1145510" cy="338554"/>
          </a:xfrm>
          <a:prstGeom prst="rect">
            <a:avLst/>
          </a:prstGeom>
          <a:solidFill>
            <a:schemeClr val="tx1">
              <a:lumMod val="75000"/>
              <a:lumOff val="25000"/>
            </a:schemeClr>
          </a:solidFill>
        </p:spPr>
        <p:txBody>
          <a:bodyPr wrap="square" rtlCol="0">
            <a:spAutoFit/>
          </a:bodyPr>
          <a:lstStyle/>
          <a:p>
            <a:r>
              <a:rPr lang="en-US" sz="1600" b="1" dirty="0" smtClean="0">
                <a:solidFill>
                  <a:schemeClr val="accent6">
                    <a:lumMod val="60000"/>
                    <a:lumOff val="40000"/>
                  </a:schemeClr>
                </a:solidFill>
              </a:rPr>
              <a:t>MILIONË</a:t>
            </a:r>
            <a:endParaRPr lang="en-US" sz="1600" b="1" dirty="0">
              <a:solidFill>
                <a:schemeClr val="accent6">
                  <a:lumMod val="60000"/>
                  <a:lumOff val="40000"/>
                </a:schemeClr>
              </a:solidFill>
            </a:endParaRPr>
          </a:p>
        </p:txBody>
      </p:sp>
      <p:sp>
        <p:nvSpPr>
          <p:cNvPr id="21" name="TextBox 20"/>
          <p:cNvSpPr txBox="1"/>
          <p:nvPr/>
        </p:nvSpPr>
        <p:spPr>
          <a:xfrm>
            <a:off x="5658738" y="5013176"/>
            <a:ext cx="1145510" cy="338554"/>
          </a:xfrm>
          <a:prstGeom prst="rect">
            <a:avLst/>
          </a:prstGeom>
          <a:solidFill>
            <a:schemeClr val="tx1">
              <a:lumMod val="75000"/>
              <a:lumOff val="25000"/>
            </a:schemeClr>
          </a:solidFill>
        </p:spPr>
        <p:txBody>
          <a:bodyPr wrap="square" rtlCol="0">
            <a:spAutoFit/>
          </a:bodyPr>
          <a:lstStyle/>
          <a:p>
            <a:r>
              <a:rPr lang="en-US" sz="1600" b="1" dirty="0" smtClean="0">
                <a:solidFill>
                  <a:schemeClr val="accent6">
                    <a:lumMod val="60000"/>
                    <a:lumOff val="40000"/>
                  </a:schemeClr>
                </a:solidFill>
              </a:rPr>
              <a:t>MILIARDË</a:t>
            </a:r>
            <a:endParaRPr lang="en-US" sz="1600" b="1" dirty="0">
              <a:solidFill>
                <a:schemeClr val="accent6">
                  <a:lumMod val="60000"/>
                  <a:lumOff val="40000"/>
                </a:schemeClr>
              </a:solidFill>
            </a:endParaRPr>
          </a:p>
        </p:txBody>
      </p:sp>
    </p:spTree>
    <p:extLst>
      <p:ext uri="{BB962C8B-B14F-4D97-AF65-F5344CB8AC3E}">
        <p14:creationId xmlns:p14="http://schemas.microsoft.com/office/powerpoint/2010/main" val="68188780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solidFill>
                  <a:schemeClr val="tx2">
                    <a:lumMod val="60000"/>
                    <a:lumOff val="40000"/>
                  </a:schemeClr>
                </a:solidFill>
              </a:rPr>
              <a:t>Shfrytëzimi seksual i fëmijëve</a:t>
            </a:r>
          </a:p>
        </p:txBody>
      </p:sp>
      <p:sp>
        <p:nvSpPr>
          <p:cNvPr id="5" name="Rectangle 11">
            <a:extLst>
              <a:ext uri="{FF2B5EF4-FFF2-40B4-BE49-F238E27FC236}">
                <a16:creationId xmlns:a16="http://schemas.microsoft.com/office/drawing/2014/main" xmlns=""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70</a:t>
            </a:fld>
            <a:r>
              <a:rPr lang="sq-AL" sz="1200" b="1">
                <a:solidFill>
                  <a:srgbClr val="FFFFFF"/>
                </a:solidFill>
                <a:latin typeface="Verdana" charset="0"/>
                <a:cs typeface="Verdana" charset="0"/>
              </a:rPr>
              <a:t> -</a:t>
            </a:r>
          </a:p>
        </p:txBody>
      </p:sp>
      <p:sp>
        <p:nvSpPr>
          <p:cNvPr id="6" name="Rectangle 5">
            <a:extLst>
              <a:ext uri="{FF2B5EF4-FFF2-40B4-BE49-F238E27FC236}">
                <a16:creationId xmlns:a16="http://schemas.microsoft.com/office/drawing/2014/main" xmlns=""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8" name="Rectangle 7">
            <a:extLst>
              <a:ext uri="{FF2B5EF4-FFF2-40B4-BE49-F238E27FC236}">
                <a16:creationId xmlns:a16="http://schemas.microsoft.com/office/drawing/2014/main" xmlns=""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xmlns=""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5052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Shfrytëzimi seksual i fëmijëve online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57150" indent="0">
              <a:buNone/>
            </a:pPr>
            <a:r>
              <a:rPr lang="sq-AL" b="1">
                <a:solidFill>
                  <a:srgbClr val="0070C0"/>
                </a:solidFill>
              </a:rPr>
              <a:t>Shfrytëzimi dhe abuzimi seksual i fëmijëve online (OCSEA)</a:t>
            </a:r>
          </a:p>
          <a:p>
            <a:pPr lvl="1"/>
            <a:r>
              <a:rPr lang="sq-AL"/>
              <a:t>Krijimi &amp; shpërndarja e videove &amp; imazheve</a:t>
            </a:r>
          </a:p>
          <a:p>
            <a:pPr marL="1314450" lvl="4" indent="-342900"/>
            <a:r>
              <a:rPr lang="sq-AL" sz="2800"/>
              <a:t>Materialet e shfrytëzimit seksual të fëmijëve </a:t>
            </a:r>
            <a:r>
              <a:rPr lang="sq-AL" sz="2800" b="1">
                <a:solidFill>
                  <a:srgbClr val="0070C0"/>
                </a:solidFill>
              </a:rPr>
              <a:t>(CSEM)</a:t>
            </a:r>
          </a:p>
          <a:p>
            <a:pPr marL="1314450" lvl="4" indent="-342900"/>
            <a:r>
              <a:rPr lang="sq-AL" sz="2800"/>
              <a:t>Materiale të abuzimit seksual të fëmijëve </a:t>
            </a:r>
            <a:r>
              <a:rPr lang="sq-AL" sz="2800" b="1">
                <a:solidFill>
                  <a:srgbClr val="0070C0"/>
                </a:solidFill>
              </a:rPr>
              <a:t>(CSAM)</a:t>
            </a:r>
          </a:p>
          <a:p>
            <a:pPr lvl="1"/>
            <a:r>
              <a:rPr lang="sq-AL"/>
              <a:t>Joshja online</a:t>
            </a:r>
          </a:p>
          <a:p>
            <a:pPr lvl="1"/>
            <a:r>
              <a:rPr lang="sq-AL"/>
              <a:t>Materialet e krijuara vetë dhe vetë-shpjeguese (SGEM)</a:t>
            </a:r>
          </a:p>
        </p:txBody>
      </p:sp>
      <p:pic>
        <p:nvPicPr>
          <p:cNvPr id="5122" name="Picture 2" descr="Are Internet Giants Failing to Tackle Child Abuse Images Online? |  SecureTeen Parenting Products">
            <a:extLst>
              <a:ext uri="{FF2B5EF4-FFF2-40B4-BE49-F238E27FC236}">
                <a16:creationId xmlns:a16="http://schemas.microsoft.com/office/drawing/2014/main" xmlns=""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987649"/>
            <a:ext cx="2303810" cy="153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52669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Shpërndarja online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183703" y="1124744"/>
            <a:ext cx="8784530" cy="5183335"/>
          </a:xfrm>
        </p:spPr>
        <p:txBody>
          <a:bodyPr/>
          <a:lstStyle/>
          <a:p>
            <a:pPr marL="57150" indent="0">
              <a:buNone/>
            </a:pPr>
            <a:r>
              <a:rPr lang="sq-AL" dirty="0"/>
              <a:t>Sasia e CSEM vazhdon të rritet</a:t>
            </a:r>
          </a:p>
          <a:p>
            <a:pPr lvl="1"/>
            <a:r>
              <a:rPr lang="sq-AL" dirty="0"/>
              <a:t>Viktimizimi i vazhdueshëm</a:t>
            </a:r>
          </a:p>
          <a:p>
            <a:pPr lvl="1"/>
            <a:r>
              <a:rPr lang="sq-AL" dirty="0"/>
              <a:t>Referimet nga industria arrijnë rekorde</a:t>
            </a:r>
          </a:p>
          <a:p>
            <a:pPr lvl="2"/>
            <a:r>
              <a:rPr lang="sq-AL" dirty="0"/>
              <a:t>Duhen përpjekje për zbatimin e ligjit për të përballuar këtë</a:t>
            </a:r>
          </a:p>
          <a:p>
            <a:pPr lvl="1"/>
            <a:r>
              <a:rPr lang="sq-AL" dirty="0"/>
              <a:t>Shumica e zbuluar në imazhet në faqet e internetit të hostit</a:t>
            </a:r>
          </a:p>
          <a:p>
            <a:pPr lvl="1"/>
            <a:r>
              <a:rPr lang="sq-AL" dirty="0"/>
              <a:t>Gjithashtu platformat e ndarjes kolegë-kolegë</a:t>
            </a:r>
          </a:p>
          <a:p>
            <a:pPr lvl="1"/>
            <a:r>
              <a:rPr lang="sq-AL" dirty="0"/>
              <a:t>Hapësirat e dedikuara të buletinit në Darknet rriten</a:t>
            </a:r>
          </a:p>
          <a:p>
            <a:pPr lvl="1"/>
            <a:r>
              <a:rPr lang="sq-AL" dirty="0"/>
              <a:t>Mediat sociale </a:t>
            </a:r>
          </a:p>
          <a:p>
            <a:pPr lvl="1"/>
            <a:r>
              <a:rPr lang="sq-AL" dirty="0"/>
              <a:t>Përdorimi i enkriptuar</a:t>
            </a:r>
          </a:p>
          <a:p>
            <a:pPr lvl="1"/>
            <a:r>
              <a:rPr lang="sq-AL" dirty="0"/>
              <a:t>VPN &amp; TOR</a:t>
            </a:r>
          </a:p>
        </p:txBody>
      </p:sp>
      <p:pic>
        <p:nvPicPr>
          <p:cNvPr id="5122" name="Picture 2" descr="Are Internet Giants Failing to Tackle Child Abuse Images Online? |  SecureTeen Parenting Products">
            <a:extLst>
              <a:ext uri="{FF2B5EF4-FFF2-40B4-BE49-F238E27FC236}">
                <a16:creationId xmlns:a16="http://schemas.microsoft.com/office/drawing/2014/main" xmlns=""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4939731"/>
            <a:ext cx="2375818" cy="158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Nxitja online për qëllime seksuale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57150" indent="0">
              <a:buNone/>
            </a:pPr>
            <a:r>
              <a:rPr lang="sq-AL" dirty="0"/>
              <a:t>Mbetet kërcënim serioz</a:t>
            </a:r>
          </a:p>
          <a:p>
            <a:pPr marL="914400" lvl="1" indent="-457200"/>
            <a:r>
              <a:rPr lang="sq-AL" dirty="0"/>
              <a:t>Të miturit aktivë në mediat sociale do të thotë numër i lartë i viktimave të mundshme</a:t>
            </a:r>
          </a:p>
          <a:p>
            <a:pPr marL="914400" lvl="1" indent="-457200"/>
            <a:r>
              <a:rPr lang="sq-AL" dirty="0"/>
              <a:t>Vetëdijesimi në rritje i publikut </a:t>
            </a:r>
            <a:r>
              <a:rPr lang="sq-AL" dirty="0" smtClean="0"/>
              <a:t>ndihmon</a:t>
            </a:r>
            <a:endParaRPr lang="en-GB" dirty="0"/>
          </a:p>
          <a:p>
            <a:pPr marL="914400" lvl="1" indent="-457200"/>
            <a:r>
              <a:rPr lang="sq-AL" dirty="0"/>
              <a:t>Përgjithësisht në ueb të hapur, media sociale dhe lojëra</a:t>
            </a:r>
          </a:p>
          <a:p>
            <a:pPr marL="914400" lvl="1" indent="-457200"/>
            <a:r>
              <a:rPr lang="sq-AL" dirty="0"/>
              <a:t>Kontakti me përdorim të profileve të rrejshme</a:t>
            </a:r>
          </a:p>
          <a:p>
            <a:pPr marL="914400" lvl="1" indent="-457200"/>
            <a:r>
              <a:rPr lang="sq-AL" dirty="0"/>
              <a:t>Mund të përfshijë video drejtpërdrejt</a:t>
            </a:r>
          </a:p>
          <a:p>
            <a:pPr marL="914400" lvl="1" indent="-457200"/>
            <a:r>
              <a:rPr lang="sq-AL" dirty="0"/>
              <a:t>Kontaktuar një herë –</a:t>
            </a:r>
          </a:p>
          <a:p>
            <a:pPr marL="1314450" lvl="2" indent="-457200"/>
            <a:r>
              <a:rPr lang="sq-AL" dirty="0"/>
              <a:t>kalimi në mesazhe të enkriptuara online</a:t>
            </a:r>
          </a:p>
        </p:txBody>
      </p:sp>
      <p:pic>
        <p:nvPicPr>
          <p:cNvPr id="5122" name="Picture 2" descr="Are Internet Giants Failing to Tackle Child Abuse Images Online? |  SecureTeen Parenting Products">
            <a:extLst>
              <a:ext uri="{FF2B5EF4-FFF2-40B4-BE49-F238E27FC236}">
                <a16:creationId xmlns:a16="http://schemas.microsoft.com/office/drawing/2014/main" xmlns=""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4939731"/>
            <a:ext cx="2375818" cy="1580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10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Nxitja online për qëllime seksuale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xmlns="" id="{83A049E3-009F-4AB2-A147-B0D97DAC24CD}"/>
              </a:ext>
            </a:extLst>
          </p:cNvPr>
          <p:cNvPicPr>
            <a:picLocks noChangeAspect="1"/>
          </p:cNvPicPr>
          <p:nvPr/>
        </p:nvPicPr>
        <p:blipFill>
          <a:blip r:embed="rId4"/>
          <a:stretch>
            <a:fillRect/>
          </a:stretch>
        </p:blipFill>
        <p:spPr>
          <a:xfrm>
            <a:off x="323528" y="1270001"/>
            <a:ext cx="3858408" cy="5085184"/>
          </a:xfrm>
          <a:prstGeom prst="rect">
            <a:avLst/>
          </a:prstGeom>
          <a:ln>
            <a:solidFill>
              <a:schemeClr val="accent1"/>
            </a:solidFill>
          </a:ln>
        </p:spPr>
      </p:pic>
      <p:pic>
        <p:nvPicPr>
          <p:cNvPr id="7" name="Picture 6">
            <a:extLst>
              <a:ext uri="{FF2B5EF4-FFF2-40B4-BE49-F238E27FC236}">
                <a16:creationId xmlns:a16="http://schemas.microsoft.com/office/drawing/2014/main" xmlns="" id="{01AF08EA-51D9-4B26-AC93-09CCFD56F753}"/>
              </a:ext>
            </a:extLst>
          </p:cNvPr>
          <p:cNvPicPr>
            <a:picLocks noChangeAspect="1"/>
          </p:cNvPicPr>
          <p:nvPr/>
        </p:nvPicPr>
        <p:blipFill>
          <a:blip r:embed="rId5"/>
          <a:stretch>
            <a:fillRect/>
          </a:stretch>
        </p:blipFill>
        <p:spPr>
          <a:xfrm>
            <a:off x="4403880" y="2060847"/>
            <a:ext cx="4599576" cy="3653869"/>
          </a:xfrm>
          <a:prstGeom prst="rect">
            <a:avLst/>
          </a:prstGeom>
          <a:ln>
            <a:solidFill>
              <a:schemeClr val="accent1"/>
            </a:solidFill>
          </a:ln>
        </p:spPr>
      </p:pic>
    </p:spTree>
    <p:extLst>
      <p:ext uri="{BB962C8B-B14F-4D97-AF65-F5344CB8AC3E}">
        <p14:creationId xmlns:p14="http://schemas.microsoft.com/office/powerpoint/2010/main" val="15701134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Materialet e krijuara vetë dhe vetë-shpjeguese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57150" indent="0">
              <a:buNone/>
            </a:pPr>
            <a:r>
              <a:rPr lang="sq-AL"/>
              <a:t>Problem në rritje me ndarjen e më shumë të rinjve</a:t>
            </a:r>
          </a:p>
          <a:p>
            <a:pPr marL="514350" indent="-457200"/>
            <a:r>
              <a:rPr lang="sq-AL"/>
              <a:t>Telefonat e mençur ofrojnë mjetet</a:t>
            </a:r>
          </a:p>
          <a:p>
            <a:pPr marL="514350" indent="-457200"/>
            <a:r>
              <a:rPr lang="sq-AL"/>
              <a:t>Vetëdija e ulët për rrezikun</a:t>
            </a:r>
          </a:p>
          <a:p>
            <a:pPr marL="914400" lvl="1" indent="-457200"/>
            <a:r>
              <a:rPr lang="sq-AL"/>
              <a:t>Vullnetarisht – për moshatarët </a:t>
            </a:r>
          </a:p>
          <a:p>
            <a:pPr marL="1314450" lvl="2" indent="-457200"/>
            <a:r>
              <a:rPr lang="sq-AL"/>
              <a:t>Por mund të përhapen tek të tjerët duke çuar në detyrim ose zhvatje për të reja</a:t>
            </a:r>
          </a:p>
          <a:p>
            <a:pPr marL="914400" lvl="1" indent="-457200"/>
            <a:r>
              <a:rPr lang="sq-AL"/>
              <a:t>Nën detyrim ose zhvatje - me kryesit e veprave seksuale</a:t>
            </a:r>
          </a:p>
        </p:txBody>
      </p:sp>
      <p:pic>
        <p:nvPicPr>
          <p:cNvPr id="5122" name="Picture 2" descr="Are Internet Giants Failing to Tackle Child Abuse Images Online? |  SecureTeen Parenting Products">
            <a:extLst>
              <a:ext uri="{FF2B5EF4-FFF2-40B4-BE49-F238E27FC236}">
                <a16:creationId xmlns:a16="http://schemas.microsoft.com/office/drawing/2014/main" xmlns=""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987649"/>
            <a:ext cx="2303810" cy="153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797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Detyrimi seksual &amp; abuzimi i drejtpërdrejtë në distancë</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107504" y="1052514"/>
            <a:ext cx="9036496" cy="5255566"/>
          </a:xfrm>
        </p:spPr>
        <p:txBody>
          <a:bodyPr/>
          <a:lstStyle/>
          <a:p>
            <a:pPr marL="57150" indent="0">
              <a:buNone/>
            </a:pPr>
            <a:r>
              <a:rPr lang="sq-AL" b="1" dirty="0">
                <a:solidFill>
                  <a:srgbClr val="0070C0"/>
                </a:solidFill>
              </a:rPr>
              <a:t>Detyrimi seksual &amp; zhvatja për CSEM të reja</a:t>
            </a:r>
          </a:p>
          <a:p>
            <a:pPr marL="914400" lvl="1" indent="-457200"/>
            <a:r>
              <a:rPr lang="sq-AL" sz="2400" dirty="0"/>
              <a:t>Në përgjithësi për koleksionet – jo për para</a:t>
            </a:r>
          </a:p>
          <a:p>
            <a:pPr marL="914400" lvl="1" indent="-457200"/>
            <a:r>
              <a:rPr lang="sq-AL" sz="2400" dirty="0"/>
              <a:t>Kërcënimet me materialet ekzistuese për të marrë të reja</a:t>
            </a:r>
          </a:p>
          <a:p>
            <a:pPr marL="914400" lvl="1" indent="-457200"/>
            <a:r>
              <a:rPr lang="sq-AL" sz="2400" dirty="0"/>
              <a:t>Ose nga bisedat në internet për të zhvatur</a:t>
            </a:r>
          </a:p>
          <a:p>
            <a:pPr marL="914400" lvl="1" indent="-457200"/>
            <a:r>
              <a:rPr lang="sq-AL" sz="2400" dirty="0"/>
              <a:t>Trauma të mëdha për viktimën </a:t>
            </a:r>
          </a:p>
          <a:p>
            <a:pPr marL="57150" indent="0">
              <a:buNone/>
            </a:pPr>
            <a:r>
              <a:rPr lang="sq-AL" sz="2800" b="1" dirty="0">
                <a:solidFill>
                  <a:srgbClr val="0070C0"/>
                </a:solidFill>
              </a:rPr>
              <a:t>Abuzimi i fëmijëve drejtpërdrejt në distancë</a:t>
            </a:r>
          </a:p>
          <a:p>
            <a:pPr marL="914400" lvl="1" indent="-457200"/>
            <a:r>
              <a:rPr lang="sq-AL" sz="2400" dirty="0"/>
              <a:t>Kryesit e veprave kërkojnë përfitim financiar</a:t>
            </a:r>
          </a:p>
          <a:p>
            <a:pPr marL="914400" lvl="1" indent="-457200"/>
            <a:r>
              <a:rPr lang="sq-AL" sz="2400" dirty="0"/>
              <a:t>Shpejtësia në rritje e internetit - transmetim i drejtpërdrejtë</a:t>
            </a:r>
          </a:p>
          <a:p>
            <a:pPr marL="914400" lvl="1" indent="-457200"/>
            <a:r>
              <a:rPr lang="sq-AL" sz="2400" dirty="0"/>
              <a:t>Kryesit e veprave paguajnë për të shikuar</a:t>
            </a:r>
          </a:p>
          <a:p>
            <a:pPr marL="914400" lvl="1" indent="-457200"/>
            <a:r>
              <a:rPr lang="sq-AL" sz="2400" dirty="0"/>
              <a:t>Faqe pornografike interneti &gt; mesazh i enkriptuar</a:t>
            </a:r>
          </a:p>
        </p:txBody>
      </p:sp>
      <p:pic>
        <p:nvPicPr>
          <p:cNvPr id="5122" name="Picture 2" descr="Are Internet Giants Failing to Tackle Child Abuse Images Online? |  SecureTeen Parenting Products">
            <a:extLst>
              <a:ext uri="{FF2B5EF4-FFF2-40B4-BE49-F238E27FC236}">
                <a16:creationId xmlns:a16="http://schemas.microsoft.com/office/drawing/2014/main" xmlns=""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987649"/>
            <a:ext cx="2303810" cy="153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73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Detyrimi seksual &amp; abuzimi i drejtpërdrejtë në distancë</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Are Internet Giants Failing to Tackle Child Abuse Images Online? |  SecureTeen Parenting Products">
            <a:extLst>
              <a:ext uri="{FF2B5EF4-FFF2-40B4-BE49-F238E27FC236}">
                <a16:creationId xmlns:a16="http://schemas.microsoft.com/office/drawing/2014/main" xmlns="" id="{15620DE9-D04B-4B9B-8B92-05A6A2154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987649"/>
            <a:ext cx="2303810" cy="15330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9202638C-A6FB-49B0-885D-836858B8A73B}"/>
              </a:ext>
            </a:extLst>
          </p:cNvPr>
          <p:cNvPicPr>
            <a:picLocks noChangeAspect="1"/>
          </p:cNvPicPr>
          <p:nvPr/>
        </p:nvPicPr>
        <p:blipFill>
          <a:blip r:embed="rId5"/>
          <a:stretch>
            <a:fillRect/>
          </a:stretch>
        </p:blipFill>
        <p:spPr>
          <a:xfrm>
            <a:off x="971600" y="1325616"/>
            <a:ext cx="5505513" cy="5094955"/>
          </a:xfrm>
          <a:prstGeom prst="rect">
            <a:avLst/>
          </a:prstGeom>
          <a:ln>
            <a:solidFill>
              <a:schemeClr val="accent1"/>
            </a:solidFill>
          </a:ln>
        </p:spPr>
      </p:pic>
    </p:spTree>
    <p:extLst>
      <p:ext uri="{BB962C8B-B14F-4D97-AF65-F5344CB8AC3E}">
        <p14:creationId xmlns:p14="http://schemas.microsoft.com/office/powerpoint/2010/main" val="830693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Shfrytëzimi seksual i fëmijëve – e ardhmja</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514350" indent="-457200"/>
            <a:r>
              <a:rPr lang="sq-AL"/>
              <a:t>Kërcënimet kryesore janë të krijuara dhe mjaft stabile</a:t>
            </a:r>
          </a:p>
          <a:p>
            <a:pPr marL="514350" indent="-457200"/>
            <a:r>
              <a:rPr lang="sq-AL" b="1">
                <a:solidFill>
                  <a:srgbClr val="0070C0"/>
                </a:solidFill>
              </a:rPr>
              <a:t>Deepfakes</a:t>
            </a:r>
            <a:r>
              <a:rPr lang="sq-AL"/>
              <a:t> – ‘Mësimi i thellë’ &amp; ‘e rrejshme’</a:t>
            </a:r>
          </a:p>
          <a:p>
            <a:pPr marL="914400" lvl="1" indent="-457200"/>
            <a:r>
              <a:rPr lang="sq-AL"/>
              <a:t>‘AI’teknologji për të vendosur imazhe dhe video mbi një tjetër</a:t>
            </a:r>
          </a:p>
          <a:p>
            <a:pPr marL="914400" lvl="1" indent="-457200"/>
            <a:r>
              <a:rPr lang="sq-AL"/>
              <a:t>Mundësia e një CSEM të re, të personalizuar</a:t>
            </a:r>
          </a:p>
          <a:p>
            <a:pPr marL="914400" lvl="1" indent="-457200"/>
            <a:r>
              <a:rPr lang="sq-AL"/>
              <a:t>Implikimet për vërtetimin e autenticitetit për zbatimin e ligjit</a:t>
            </a:r>
          </a:p>
        </p:txBody>
      </p:sp>
      <p:pic>
        <p:nvPicPr>
          <p:cNvPr id="5" name="Picture 4" descr="A Crystal Ball for HPC - HPCwire">
            <a:extLst>
              <a:ext uri="{FF2B5EF4-FFF2-40B4-BE49-F238E27FC236}">
                <a16:creationId xmlns:a16="http://schemas.microsoft.com/office/drawing/2014/main" xmlns="" id="{91495AAC-1CDE-4A39-B16D-F4E95606E4A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64" t="5482" r="11412" b="9534"/>
          <a:stretch/>
        </p:blipFill>
        <p:spPr bwMode="auto">
          <a:xfrm>
            <a:off x="6958311" y="5065401"/>
            <a:ext cx="1966712" cy="1387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7439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solidFill>
                  <a:schemeClr val="tx2">
                    <a:lumMod val="60000"/>
                    <a:lumOff val="40000"/>
                  </a:schemeClr>
                </a:solidFill>
              </a:rPr>
              <a:t>Mashtrimi në pagesë</a:t>
            </a:r>
          </a:p>
        </p:txBody>
      </p:sp>
      <p:sp>
        <p:nvSpPr>
          <p:cNvPr id="5" name="Rectangle 11">
            <a:extLst>
              <a:ext uri="{FF2B5EF4-FFF2-40B4-BE49-F238E27FC236}">
                <a16:creationId xmlns:a16="http://schemas.microsoft.com/office/drawing/2014/main" xmlns=""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79</a:t>
            </a:fld>
            <a:r>
              <a:rPr lang="sq-AL" sz="1200" b="1">
                <a:solidFill>
                  <a:srgbClr val="FFFFFF"/>
                </a:solidFill>
                <a:latin typeface="Verdana" charset="0"/>
                <a:cs typeface="Verdana" charset="0"/>
              </a:rPr>
              <a:t> -</a:t>
            </a:r>
          </a:p>
        </p:txBody>
      </p:sp>
      <p:sp>
        <p:nvSpPr>
          <p:cNvPr id="6" name="Rectangle 5">
            <a:extLst>
              <a:ext uri="{FF2B5EF4-FFF2-40B4-BE49-F238E27FC236}">
                <a16:creationId xmlns:a16="http://schemas.microsoft.com/office/drawing/2014/main" xmlns=""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8" name="Rectangle 7">
            <a:extLst>
              <a:ext uri="{FF2B5EF4-FFF2-40B4-BE49-F238E27FC236}">
                <a16:creationId xmlns:a16="http://schemas.microsoft.com/office/drawing/2014/main" xmlns=""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xmlns=""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444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1"/>
            <a:ext cx="8640960" cy="4392487"/>
          </a:xfrm>
        </p:spPr>
        <p:txBody>
          <a:bodyPr>
            <a:normAutofit fontScale="85000" lnSpcReduction="20000"/>
          </a:bodyPr>
          <a:lstStyle/>
          <a:p>
            <a:pPr>
              <a:lnSpc>
                <a:spcPct val="120000"/>
              </a:lnSpc>
              <a:spcBef>
                <a:spcPts val="600"/>
              </a:spcBef>
              <a:spcAft>
                <a:spcPts val="600"/>
              </a:spcAft>
            </a:pPr>
            <a:r>
              <a:rPr lang="sq-AL"/>
              <a:t>Sipas një vlerësimi, 2.5 kuintilion bajt të dhënash krijohen çdo ditë, dhe Interneti i Gjërave (IoT) vetëm po e përshpejton atë ritëm</a:t>
            </a:r>
          </a:p>
          <a:p>
            <a:pPr lvl="1">
              <a:lnSpc>
                <a:spcPct val="120000"/>
              </a:lnSpc>
              <a:spcBef>
                <a:spcPts val="600"/>
              </a:spcBef>
              <a:spcAft>
                <a:spcPts val="600"/>
              </a:spcAft>
            </a:pPr>
            <a:r>
              <a:rPr lang="sq-AL" sz="3200"/>
              <a:t>Kjo është 2,500,000,000,000,000,000,000 bajt në ditë </a:t>
            </a:r>
          </a:p>
          <a:p>
            <a:pPr>
              <a:lnSpc>
                <a:spcPct val="120000"/>
              </a:lnSpc>
              <a:spcBef>
                <a:spcPts val="600"/>
              </a:spcBef>
              <a:spcAft>
                <a:spcPts val="600"/>
              </a:spcAft>
            </a:pPr>
            <a:r>
              <a:rPr lang="sq-AL"/>
              <a:t>Vetëm gjatë dy viteve të fundit janë gjeneruar 90% e të dhënave në botë </a:t>
            </a:r>
          </a:p>
          <a:p>
            <a:pPr>
              <a:lnSpc>
                <a:spcPct val="120000"/>
              </a:lnSpc>
              <a:spcBef>
                <a:spcPts val="600"/>
              </a:spcBef>
              <a:spcAft>
                <a:spcPts val="600"/>
              </a:spcAft>
            </a:pPr>
            <a:r>
              <a:rPr lang="sq-AL"/>
              <a:t>Deri në vitin 2020, rreth 1.7 megabajt informacione të reja do të krijohen çdo sekondë për çdo qenie njerëzore në planet</a:t>
            </a:r>
          </a:p>
        </p:txBody>
      </p:sp>
      <p:sp>
        <p:nvSpPr>
          <p:cNvPr id="18434"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36512" y="-26985"/>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436"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 Sa të dhëna?</a:t>
            </a:r>
          </a:p>
        </p:txBody>
      </p:sp>
      <p:pic>
        <p:nvPicPr>
          <p:cNvPr id="18437"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513" y="-26985"/>
            <a:ext cx="1322388"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4925" y="6588133"/>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Rectangle 11"/>
          <p:cNvSpPr>
            <a:spLocks noChangeArrowheads="1"/>
          </p:cNvSpPr>
          <p:nvPr/>
        </p:nvSpPr>
        <p:spPr bwMode="auto">
          <a:xfrm>
            <a:off x="7938" y="6597658"/>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Burimi: OECD						                      	      - </a:t>
            </a:r>
            <a:fld id="{F50FF694-912A-834E-AD45-B984C7BF2CE4}" type="slidenum">
              <a:rPr lang="en-US" sz="1200" b="1">
                <a:solidFill>
                  <a:srgbClr val="FFFFFF"/>
                </a:solidFill>
                <a:latin typeface="Verdana" charset="0"/>
                <a:cs typeface="Verdana" charset="0"/>
              </a:rPr>
              <a:pPr/>
              <a:t>8</a:t>
            </a:fld>
            <a:r>
              <a:rPr lang="sq-AL" sz="1200" b="1">
                <a:solidFill>
                  <a:srgbClr val="FFFFFF"/>
                </a:solidFill>
                <a:latin typeface="Verdana" charset="0"/>
                <a:cs typeface="Verdana" charset="0"/>
              </a:rPr>
              <a:t> -</a:t>
            </a:r>
          </a:p>
        </p:txBody>
      </p:sp>
      <p:sp>
        <p:nvSpPr>
          <p:cNvPr id="2" name="Rectangle 1"/>
          <p:cNvSpPr/>
          <p:nvPr/>
        </p:nvSpPr>
        <p:spPr>
          <a:xfrm>
            <a:off x="184734" y="5879013"/>
            <a:ext cx="8851316" cy="646331"/>
          </a:xfrm>
          <a:prstGeom prst="rect">
            <a:avLst/>
          </a:prstGeom>
        </p:spPr>
        <p:txBody>
          <a:bodyPr wrap="square">
            <a:spAutoFit/>
          </a:bodyPr>
          <a:lstStyle/>
          <a:p>
            <a:r>
              <a:rPr lang="sq-AL" sz="1200">
                <a:latin typeface="+mn-lt"/>
                <a:ea typeface="Verdana" panose="020B0604030504040204" pitchFamily="34" charset="0"/>
                <a:cs typeface="Verdana" panose="020B0604030504040204" pitchFamily="34" charset="0"/>
              </a:rPr>
              <a:t>Marr, Bernard (2018), Sa të dhëna krijojmë çdo ditë? Statistikat marramendëse që të gjithë duhet të lexojnë, Forbes.com, </a:t>
            </a:r>
            <a:r>
              <a:rPr lang="sq-AL" sz="1200">
                <a:latin typeface="+mn-lt"/>
                <a:ea typeface="Verdana" panose="020B0604030504040204" pitchFamily="34" charset="0"/>
                <a:cs typeface="Verdana" panose="020B0604030504040204" pitchFamily="34" charset="0"/>
                <a:hlinkClick r:id="rId4"/>
              </a:rPr>
              <a:t>https://www.forbes.com/sites/bernardmarr/2018/05/21/how-much-data-do-we-create-every-day-the-mind-blowing-stats-everyone-should-read/</a:t>
            </a:r>
            <a:r>
              <a:rPr lang="sq-AL" sz="1200">
                <a:latin typeface="+mn-lt"/>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59637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Kartela nuk është e pranishme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784530" cy="5183335"/>
          </a:xfrm>
        </p:spPr>
        <p:txBody>
          <a:bodyPr/>
          <a:lstStyle/>
          <a:p>
            <a:pPr marL="57150" indent="0">
              <a:buNone/>
            </a:pPr>
            <a:r>
              <a:rPr lang="sq-AL"/>
              <a:t>Prioriteti kryesor për hetuesit në mashtrim</a:t>
            </a:r>
          </a:p>
          <a:p>
            <a:pPr marL="914400" lvl="1" indent="-457200"/>
            <a:r>
              <a:rPr lang="sq-AL"/>
              <a:t>Transaksionet online evoluojnë dhe rriten</a:t>
            </a:r>
          </a:p>
          <a:p>
            <a:pPr marL="914400" lvl="1" indent="-457200"/>
            <a:r>
              <a:rPr lang="sq-AL"/>
              <a:t>Pajisjet elektronike (mobil, tablet, etj.)</a:t>
            </a:r>
          </a:p>
          <a:p>
            <a:pPr marL="914400" lvl="1" indent="-457200"/>
            <a:r>
              <a:rPr lang="sq-AL"/>
              <a:t>Kalimi në sektorin e udhëtimit (duke parë përdorim në imigracionin e jashtëligjshëm dhe Trafikimin e Qenieve Njerëzore (TQNj) së bashku me identitete të rreme)</a:t>
            </a:r>
          </a:p>
          <a:p>
            <a:pPr marL="514350" indent="-457200"/>
            <a:r>
              <a:rPr lang="sq-AL"/>
              <a:t>Origjina nga komprometimi i të dhënave, shkeljet e palëve 1/3, mashtrimet &amp; mesazhet me tekst</a:t>
            </a:r>
          </a:p>
        </p:txBody>
      </p:sp>
      <p:pic>
        <p:nvPicPr>
          <p:cNvPr id="6146" name="Picture 2" descr="Action on credit card fraud | Christopher Pincher">
            <a:extLst>
              <a:ext uri="{FF2B5EF4-FFF2-40B4-BE49-F238E27FC236}">
                <a16:creationId xmlns:a16="http://schemas.microsoft.com/office/drawing/2014/main" xmlns="" id="{09F1A6C0-7D28-401B-8903-ADCEDB0B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776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Kartela nuk është e pranishme</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Action on credit card fraud | Christopher Pincher">
            <a:extLst>
              <a:ext uri="{FF2B5EF4-FFF2-40B4-BE49-F238E27FC236}">
                <a16:creationId xmlns:a16="http://schemas.microsoft.com/office/drawing/2014/main" xmlns="" id="{09F1A6C0-7D28-401B-8903-ADCEDB0B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D46E3595-586A-427F-A7C1-CE9850F7567C}"/>
              </a:ext>
            </a:extLst>
          </p:cNvPr>
          <p:cNvPicPr>
            <a:picLocks noChangeAspect="1"/>
          </p:cNvPicPr>
          <p:nvPr/>
        </p:nvPicPr>
        <p:blipFill>
          <a:blip r:embed="rId5"/>
          <a:stretch>
            <a:fillRect/>
          </a:stretch>
        </p:blipFill>
        <p:spPr>
          <a:xfrm>
            <a:off x="1002756" y="1154444"/>
            <a:ext cx="7138487" cy="5145716"/>
          </a:xfrm>
          <a:prstGeom prst="rect">
            <a:avLst/>
          </a:prstGeom>
          <a:ln>
            <a:solidFill>
              <a:schemeClr val="accent1"/>
            </a:solidFill>
          </a:ln>
        </p:spPr>
      </p:pic>
    </p:spTree>
    <p:extLst>
      <p:ext uri="{BB962C8B-B14F-4D97-AF65-F5344CB8AC3E}">
        <p14:creationId xmlns:p14="http://schemas.microsoft.com/office/powerpoint/2010/main" val="16785421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Praktika skimming</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784530" cy="5183335"/>
          </a:xfrm>
        </p:spPr>
        <p:txBody>
          <a:bodyPr/>
          <a:lstStyle/>
          <a:p>
            <a:pPr marL="57150" indent="0">
              <a:buNone/>
            </a:pPr>
            <a:r>
              <a:rPr lang="sq-AL" b="1" dirty="0">
                <a:solidFill>
                  <a:srgbClr val="0070C0"/>
                </a:solidFill>
              </a:rPr>
              <a:t>Praktika skimming</a:t>
            </a:r>
          </a:p>
          <a:p>
            <a:pPr marL="914400" lvl="1" indent="-457200"/>
            <a:r>
              <a:rPr lang="sq-AL" dirty="0"/>
              <a:t>Skimerët 'e futur thellë' lexojnë shiritin magnetik</a:t>
            </a:r>
          </a:p>
          <a:p>
            <a:pPr marL="914400" lvl="1" indent="-457200"/>
            <a:r>
              <a:rPr lang="sq-AL" dirty="0"/>
              <a:t>Kamera përdoret për vjedhjen e PIN-it</a:t>
            </a:r>
          </a:p>
          <a:p>
            <a:pPr marL="914400" lvl="1" indent="-457200"/>
            <a:r>
              <a:rPr lang="sq-AL" dirty="0"/>
              <a:t>Përdorur ose shpërndarë (mjaft shumë në Darkweb)</a:t>
            </a:r>
          </a:p>
          <a:p>
            <a:pPr marL="914400" lvl="1" indent="-457200"/>
            <a:r>
              <a:rPr lang="sq-AL" dirty="0"/>
              <a:t>Reduktimi për shkak të çip/pin</a:t>
            </a:r>
          </a:p>
          <a:p>
            <a:pPr marL="57150" indent="0">
              <a:buNone/>
            </a:pPr>
            <a:r>
              <a:rPr lang="sq-AL" b="1" dirty="0">
                <a:solidFill>
                  <a:srgbClr val="0070C0"/>
                </a:solidFill>
              </a:rPr>
              <a:t>Shimming</a:t>
            </a:r>
          </a:p>
          <a:p>
            <a:pPr marL="914400" lvl="1" indent="-457200"/>
            <a:r>
              <a:rPr lang="sq-AL" dirty="0"/>
              <a:t>Mashtruesit futin ‘shim’ në një lexues kartelash</a:t>
            </a:r>
          </a:p>
          <a:p>
            <a:pPr marL="914400" lvl="1" indent="-457200"/>
            <a:r>
              <a:rPr lang="sq-AL" dirty="0"/>
              <a:t>Kopjimi i informacioneve të çipit të kartelës</a:t>
            </a:r>
          </a:p>
          <a:p>
            <a:pPr marL="914400" lvl="1" indent="-457200"/>
            <a:r>
              <a:rPr lang="sq-AL" dirty="0"/>
              <a:t>Krijimi i kartelës së shirit magnetik nga informacioni</a:t>
            </a:r>
          </a:p>
          <a:p>
            <a:pPr marL="914400" lvl="1" indent="-457200"/>
            <a:r>
              <a:rPr lang="sq-AL" dirty="0"/>
              <a:t>Përdorimi në dyqane që ende përdorin atë teknologji</a:t>
            </a:r>
          </a:p>
        </p:txBody>
      </p:sp>
      <p:pic>
        <p:nvPicPr>
          <p:cNvPr id="6146" name="Picture 2" descr="Action on credit card fraud | Christopher Pincher">
            <a:extLst>
              <a:ext uri="{FF2B5EF4-FFF2-40B4-BE49-F238E27FC236}">
                <a16:creationId xmlns:a16="http://schemas.microsoft.com/office/drawing/2014/main" xmlns="" id="{09F1A6C0-7D28-401B-8903-ADCEDB0B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46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Jackpotting (xhek pot)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784530" cy="5183335"/>
          </a:xfrm>
        </p:spPr>
        <p:txBody>
          <a:bodyPr/>
          <a:lstStyle/>
          <a:p>
            <a:pPr marL="57150" indent="0">
              <a:buNone/>
            </a:pPr>
            <a:r>
              <a:rPr lang="sq-AL" b="1">
                <a:solidFill>
                  <a:srgbClr val="0070C0"/>
                </a:solidFill>
              </a:rPr>
              <a:t>Jackpotting (xhek pot)</a:t>
            </a:r>
          </a:p>
          <a:p>
            <a:pPr marL="914400" lvl="1" indent="-457200"/>
            <a:r>
              <a:rPr lang="sq-AL"/>
              <a:t>Njohur edhe si ‘Sulmet me kuti blloqesh’</a:t>
            </a:r>
          </a:p>
          <a:p>
            <a:pPr marL="914400" lvl="1" indent="-457200"/>
            <a:r>
              <a:rPr lang="sq-AL"/>
              <a:t>Krimineli përdor malware ose kuti të zezë të bashkangjitur në ATM që zbraz pajisjen</a:t>
            </a:r>
          </a:p>
          <a:p>
            <a:pPr marL="914400" lvl="1" indent="-457200"/>
            <a:r>
              <a:rPr lang="sq-AL"/>
              <a:t>Prania fizike e nevojshme - pajisje dëmtuese për të fituar qasje elektronike</a:t>
            </a:r>
          </a:p>
          <a:p>
            <a:pPr marL="914400" lvl="1" indent="-457200"/>
            <a:r>
              <a:rPr lang="sq-AL"/>
              <a:t>Vlen për ATM-të më të vjetra</a:t>
            </a:r>
          </a:p>
        </p:txBody>
      </p:sp>
      <p:pic>
        <p:nvPicPr>
          <p:cNvPr id="6146" name="Picture 2" descr="Action on credit card fraud | Christopher Pincher">
            <a:extLst>
              <a:ext uri="{FF2B5EF4-FFF2-40B4-BE49-F238E27FC236}">
                <a16:creationId xmlns:a16="http://schemas.microsoft.com/office/drawing/2014/main" xmlns="" id="{09F1A6C0-7D28-401B-8903-ADCEDB0B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6093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Jackpotting (xhek pot)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Action on credit card fraud | Christopher Pincher">
            <a:extLst>
              <a:ext uri="{FF2B5EF4-FFF2-40B4-BE49-F238E27FC236}">
                <a16:creationId xmlns:a16="http://schemas.microsoft.com/office/drawing/2014/main" xmlns="" id="{09F1A6C0-7D28-401B-8903-ADCEDB0B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3648BBC9-4FA3-4D5E-9F2B-ABBAC4C3C14F}"/>
              </a:ext>
            </a:extLst>
          </p:cNvPr>
          <p:cNvPicPr>
            <a:picLocks noChangeAspect="1"/>
          </p:cNvPicPr>
          <p:nvPr/>
        </p:nvPicPr>
        <p:blipFill>
          <a:blip r:embed="rId5"/>
          <a:stretch>
            <a:fillRect/>
          </a:stretch>
        </p:blipFill>
        <p:spPr>
          <a:xfrm>
            <a:off x="755576" y="1278700"/>
            <a:ext cx="3960440" cy="5174636"/>
          </a:xfrm>
          <a:prstGeom prst="rect">
            <a:avLst/>
          </a:prstGeom>
          <a:ln>
            <a:solidFill>
              <a:schemeClr val="accent1"/>
            </a:solidFill>
          </a:ln>
        </p:spPr>
      </p:pic>
      <p:pic>
        <p:nvPicPr>
          <p:cNvPr id="6" name="Picture 5">
            <a:extLst>
              <a:ext uri="{FF2B5EF4-FFF2-40B4-BE49-F238E27FC236}">
                <a16:creationId xmlns:a16="http://schemas.microsoft.com/office/drawing/2014/main" xmlns="" id="{217D690D-CBF8-4186-983A-4F02B52CE615}"/>
              </a:ext>
            </a:extLst>
          </p:cNvPr>
          <p:cNvPicPr>
            <a:picLocks noChangeAspect="1"/>
          </p:cNvPicPr>
          <p:nvPr/>
        </p:nvPicPr>
        <p:blipFill>
          <a:blip r:embed="rId6"/>
          <a:stretch>
            <a:fillRect/>
          </a:stretch>
        </p:blipFill>
        <p:spPr>
          <a:xfrm>
            <a:off x="5106987" y="1278701"/>
            <a:ext cx="2624290" cy="2654356"/>
          </a:xfrm>
          <a:prstGeom prst="rect">
            <a:avLst/>
          </a:prstGeom>
          <a:ln>
            <a:solidFill>
              <a:schemeClr val="accent1"/>
            </a:solidFill>
          </a:ln>
        </p:spPr>
      </p:pic>
      <p:pic>
        <p:nvPicPr>
          <p:cNvPr id="8" name="Picture 7">
            <a:extLst>
              <a:ext uri="{FF2B5EF4-FFF2-40B4-BE49-F238E27FC236}">
                <a16:creationId xmlns:a16="http://schemas.microsoft.com/office/drawing/2014/main" xmlns="" id="{B67CA077-385B-4D55-B658-3BF3AF91BB15}"/>
              </a:ext>
            </a:extLst>
          </p:cNvPr>
          <p:cNvPicPr>
            <a:picLocks noChangeAspect="1"/>
          </p:cNvPicPr>
          <p:nvPr/>
        </p:nvPicPr>
        <p:blipFill>
          <a:blip r:embed="rId7"/>
          <a:stretch>
            <a:fillRect/>
          </a:stretch>
        </p:blipFill>
        <p:spPr>
          <a:xfrm>
            <a:off x="5106987" y="4160361"/>
            <a:ext cx="3718173" cy="754412"/>
          </a:xfrm>
          <a:prstGeom prst="rect">
            <a:avLst/>
          </a:prstGeom>
          <a:ln>
            <a:solidFill>
              <a:schemeClr val="accent1"/>
            </a:solidFill>
          </a:ln>
        </p:spPr>
      </p:pic>
    </p:spTree>
    <p:extLst>
      <p:ext uri="{BB962C8B-B14F-4D97-AF65-F5344CB8AC3E}">
        <p14:creationId xmlns:p14="http://schemas.microsoft.com/office/powerpoint/2010/main" val="29963297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Komprometimi i email-it të biznesit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196752"/>
            <a:ext cx="8784530" cy="5183335"/>
          </a:xfrm>
        </p:spPr>
        <p:txBody>
          <a:bodyPr/>
          <a:lstStyle/>
          <a:p>
            <a:pPr marL="57150" indent="0">
              <a:buNone/>
            </a:pPr>
            <a:r>
              <a:rPr lang="sq-AL"/>
              <a:t>Synon menaxhmentin e nivelit të lartë</a:t>
            </a:r>
          </a:p>
          <a:p>
            <a:pPr marL="914400" lvl="1" indent="-457200"/>
            <a:r>
              <a:rPr lang="sq-AL"/>
              <a:t>Më profesional &amp; bindës</a:t>
            </a:r>
          </a:p>
          <a:p>
            <a:pPr marL="914400" lvl="1" indent="-457200"/>
            <a:r>
              <a:rPr lang="sq-AL"/>
              <a:t>Shfrytëzon mënyrën se si kompanitë bëjnë biznes</a:t>
            </a:r>
          </a:p>
          <a:p>
            <a:pPr marL="1314450" lvl="2" indent="-457200"/>
            <a:r>
              <a:rPr lang="sq-AL"/>
              <a:t>Sulmon zbrazëtitë e brendshme të të bërit biznes</a:t>
            </a:r>
          </a:p>
          <a:p>
            <a:pPr marL="1314450" lvl="2" indent="-457200"/>
            <a:r>
              <a:rPr lang="sq-AL"/>
              <a:t>Strukturat e ndara të kompanisë</a:t>
            </a:r>
          </a:p>
          <a:p>
            <a:pPr marL="914400" lvl="1" indent="-457200"/>
            <a:r>
              <a:rPr lang="sq-AL"/>
              <a:t>Shumë ende përdorin inxhinierinë sociale</a:t>
            </a:r>
          </a:p>
          <a:p>
            <a:pPr marL="914400" lvl="1" indent="-457200"/>
            <a:r>
              <a:rPr lang="sq-AL"/>
              <a:t>Ndërhyrje tjera malware &amp; në rrjet</a:t>
            </a:r>
          </a:p>
        </p:txBody>
      </p:sp>
      <p:pic>
        <p:nvPicPr>
          <p:cNvPr id="6146" name="Picture 2" descr="Action on credit card fraud | Christopher Pincher">
            <a:extLst>
              <a:ext uri="{FF2B5EF4-FFF2-40B4-BE49-F238E27FC236}">
                <a16:creationId xmlns:a16="http://schemas.microsoft.com/office/drawing/2014/main" xmlns="" id="{09F1A6C0-7D28-401B-8903-ADCEDB0B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1407" y="5240195"/>
            <a:ext cx="1864643" cy="121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4302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solidFill>
                  <a:schemeClr val="tx2">
                    <a:lumMod val="60000"/>
                    <a:lumOff val="40000"/>
                  </a:schemeClr>
                </a:solidFill>
              </a:rPr>
              <a:t>Dark web</a:t>
            </a:r>
          </a:p>
        </p:txBody>
      </p:sp>
      <p:sp>
        <p:nvSpPr>
          <p:cNvPr id="5" name="Rectangle 11">
            <a:extLst>
              <a:ext uri="{FF2B5EF4-FFF2-40B4-BE49-F238E27FC236}">
                <a16:creationId xmlns:a16="http://schemas.microsoft.com/office/drawing/2014/main" xmlns=""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86</a:t>
            </a:fld>
            <a:r>
              <a:rPr lang="sq-AL" sz="1200" b="1">
                <a:solidFill>
                  <a:srgbClr val="FFFFFF"/>
                </a:solidFill>
                <a:latin typeface="Verdana" charset="0"/>
                <a:cs typeface="Verdana" charset="0"/>
              </a:rPr>
              <a:t> -</a:t>
            </a:r>
          </a:p>
        </p:txBody>
      </p:sp>
      <p:sp>
        <p:nvSpPr>
          <p:cNvPr id="6" name="Rectangle 5">
            <a:extLst>
              <a:ext uri="{FF2B5EF4-FFF2-40B4-BE49-F238E27FC236}">
                <a16:creationId xmlns:a16="http://schemas.microsoft.com/office/drawing/2014/main" xmlns=""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8" name="Rectangle 7">
            <a:extLst>
              <a:ext uri="{FF2B5EF4-FFF2-40B4-BE49-F238E27FC236}">
                <a16:creationId xmlns:a16="http://schemas.microsoft.com/office/drawing/2014/main" xmlns=""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xmlns=""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7535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Përdorimi Kriminal i Dark Web</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107504" y="1196752"/>
            <a:ext cx="9036496" cy="5183335"/>
          </a:xfrm>
        </p:spPr>
        <p:txBody>
          <a:bodyPr/>
          <a:lstStyle/>
          <a:p>
            <a:pPr marL="57150" indent="0">
              <a:buNone/>
            </a:pPr>
            <a:r>
              <a:rPr lang="sq-AL" dirty="0"/>
              <a:t>Mbetet një fushë kryesore për tregtinë e produkteve dhe shërbimeve kriminale</a:t>
            </a:r>
          </a:p>
          <a:p>
            <a:pPr marL="514350" indent="-457200"/>
            <a:r>
              <a:rPr lang="sq-AL" dirty="0"/>
              <a:t>Prioritet për zbatimin e ligjit</a:t>
            </a:r>
          </a:p>
          <a:p>
            <a:pPr marL="514350" indent="-457200"/>
            <a:r>
              <a:rPr lang="sq-AL" dirty="0"/>
              <a:t>TeR ende pika primare e hyrjes</a:t>
            </a:r>
          </a:p>
          <a:p>
            <a:pPr marL="914400" lvl="1" indent="-457200"/>
            <a:r>
              <a:rPr lang="sq-AL" dirty="0"/>
              <a:t>Të tjerët janë I2P, Zeronet, Freenet, Openbazaar</a:t>
            </a:r>
          </a:p>
          <a:p>
            <a:pPr marL="514350" indent="-457200"/>
            <a:r>
              <a:rPr lang="sq-AL" sz="2800" dirty="0"/>
              <a:t>Rritjet në dyqanet e shitësve më të vegjël dhe tregjet e vogla të fragmentuara (përfshirë gjuhën specifike)</a:t>
            </a:r>
          </a:p>
          <a:p>
            <a:pPr marL="914400" lvl="1" indent="-457200"/>
            <a:r>
              <a:rPr lang="sq-AL" dirty="0"/>
              <a:t>Shitja e produkteve/shërbimeve kriminale</a:t>
            </a:r>
          </a:p>
          <a:p>
            <a:pPr marL="1314450" lvl="2" indent="-457200"/>
            <a:r>
              <a:rPr lang="sq-AL" dirty="0"/>
              <a:t>Droga, armët, eksplozivët, të dhënat</a:t>
            </a:r>
          </a:p>
          <a:p>
            <a:pPr marL="1314450" lvl="2" indent="-457200"/>
            <a:r>
              <a:rPr lang="sq-AL" dirty="0"/>
              <a:t>Kartelat e kreditit, malware, falsifikimet</a:t>
            </a:r>
          </a:p>
        </p:txBody>
      </p:sp>
      <p:pic>
        <p:nvPicPr>
          <p:cNvPr id="13314" name="Picture 2" descr="The Market That Will Sell You A $20,000 Bank Loan For $30">
            <a:extLst>
              <a:ext uri="{FF2B5EF4-FFF2-40B4-BE49-F238E27FC236}">
                <a16:creationId xmlns:a16="http://schemas.microsoft.com/office/drawing/2014/main" xmlns="" id="{A2373D17-E14A-4317-ABBE-4CA2F958E6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918" y="5214155"/>
            <a:ext cx="1902942" cy="126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2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Përdorimi Kriminal i Dark Web</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The Market That Will Sell You A $20,000 Bank Loan For $30">
            <a:extLst>
              <a:ext uri="{FF2B5EF4-FFF2-40B4-BE49-F238E27FC236}">
                <a16:creationId xmlns:a16="http://schemas.microsoft.com/office/drawing/2014/main" xmlns="" id="{A2373D17-E14A-4317-ABBE-4CA2F958E6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918" y="5214155"/>
            <a:ext cx="1902942" cy="12699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B76405BE-E0B8-485C-9B40-5766188A84AE}"/>
              </a:ext>
            </a:extLst>
          </p:cNvPr>
          <p:cNvPicPr>
            <a:picLocks noChangeAspect="1"/>
          </p:cNvPicPr>
          <p:nvPr/>
        </p:nvPicPr>
        <p:blipFill>
          <a:blip r:embed="rId5"/>
          <a:stretch>
            <a:fillRect/>
          </a:stretch>
        </p:blipFill>
        <p:spPr>
          <a:xfrm>
            <a:off x="2489846" y="1194903"/>
            <a:ext cx="4164307" cy="5301208"/>
          </a:xfrm>
          <a:prstGeom prst="rect">
            <a:avLst/>
          </a:prstGeom>
          <a:ln>
            <a:solidFill>
              <a:schemeClr val="accent1"/>
            </a:solidFill>
          </a:ln>
        </p:spPr>
      </p:pic>
      <p:sp>
        <p:nvSpPr>
          <p:cNvPr id="2" name="TextBox 1"/>
          <p:cNvSpPr txBox="1"/>
          <p:nvPr/>
        </p:nvSpPr>
        <p:spPr>
          <a:xfrm>
            <a:off x="2267744" y="1268760"/>
            <a:ext cx="4723110" cy="5186035"/>
          </a:xfrm>
          <a:prstGeom prst="rect">
            <a:avLst/>
          </a:prstGeom>
          <a:solidFill>
            <a:schemeClr val="bg1"/>
          </a:solidFill>
        </p:spPr>
        <p:txBody>
          <a:bodyPr wrap="square" rtlCol="0">
            <a:spAutoFit/>
          </a:bodyPr>
          <a:lstStyle/>
          <a:p>
            <a:r>
              <a:rPr lang="en-US" sz="1600" dirty="0" err="1" smtClean="0"/>
              <a:t>Shërbime</a:t>
            </a:r>
            <a:r>
              <a:rPr lang="en-US" sz="1600" dirty="0" smtClean="0"/>
              <a:t> </a:t>
            </a:r>
            <a:r>
              <a:rPr lang="en-US" sz="1600" dirty="0" err="1" smtClean="0"/>
              <a:t>Komerciale</a:t>
            </a:r>
            <a:endParaRPr lang="en-US" sz="1600" dirty="0" smtClean="0"/>
          </a:p>
          <a:p>
            <a:pPr marL="171450" indent="-171450">
              <a:buFont typeface="Arial" panose="020B0604020202020204" pitchFamily="34" charset="0"/>
              <a:buChar char="•"/>
            </a:pPr>
            <a:r>
              <a:rPr lang="en-US" sz="1200" dirty="0" err="1" smtClean="0">
                <a:solidFill>
                  <a:srgbClr val="FF0000"/>
                </a:solidFill>
              </a:rPr>
              <a:t>DarkWebHackers</a:t>
            </a:r>
            <a:r>
              <a:rPr lang="en-US" sz="1200" dirty="0" smtClean="0"/>
              <a:t> – </a:t>
            </a:r>
            <a:r>
              <a:rPr lang="en-US" sz="1200" dirty="0" err="1" smtClean="0"/>
              <a:t>Hakerë</a:t>
            </a:r>
            <a:r>
              <a:rPr lang="en-US" sz="1200" dirty="0" smtClean="0"/>
              <a:t> </a:t>
            </a:r>
            <a:r>
              <a:rPr lang="en-US" sz="1200" dirty="0" err="1" smtClean="0"/>
              <a:t>për</a:t>
            </a:r>
            <a:r>
              <a:rPr lang="en-US" sz="1200" dirty="0" smtClean="0"/>
              <a:t> Dark Web </a:t>
            </a:r>
            <a:r>
              <a:rPr lang="en-US" sz="1200" dirty="0" err="1" smtClean="0"/>
              <a:t>për</a:t>
            </a:r>
            <a:r>
              <a:rPr lang="en-US" sz="1200" dirty="0" smtClean="0"/>
              <a:t> </a:t>
            </a:r>
            <a:r>
              <a:rPr lang="en-US" sz="1200" dirty="0" err="1" smtClean="0"/>
              <a:t>punë</a:t>
            </a:r>
            <a:endParaRPr lang="en-US" sz="1200" dirty="0" smtClean="0"/>
          </a:p>
          <a:p>
            <a:pPr marL="171450" indent="-171450">
              <a:buFont typeface="Arial" panose="020B0604020202020204" pitchFamily="34" charset="0"/>
              <a:buChar char="•"/>
            </a:pPr>
            <a:r>
              <a:rPr lang="en-US" sz="1200" dirty="0" smtClean="0">
                <a:solidFill>
                  <a:srgbClr val="FF0000"/>
                </a:solidFill>
              </a:rPr>
              <a:t>Mobile Store </a:t>
            </a:r>
            <a:r>
              <a:rPr lang="en-US" sz="1200" dirty="0" smtClean="0"/>
              <a:t>– </a:t>
            </a:r>
            <a:r>
              <a:rPr lang="en-US" sz="1200" dirty="0" err="1" smtClean="0"/>
              <a:t>Shitësi</a:t>
            </a:r>
            <a:r>
              <a:rPr lang="en-US" sz="1200" dirty="0" smtClean="0"/>
              <a:t> </a:t>
            </a:r>
            <a:r>
              <a:rPr lang="en-US" sz="1200" dirty="0" err="1" smtClean="0"/>
              <a:t>më</a:t>
            </a:r>
            <a:r>
              <a:rPr lang="en-US" sz="1200" dirty="0" smtClean="0"/>
              <a:t> </a:t>
            </a:r>
            <a:r>
              <a:rPr lang="en-US" sz="1200" dirty="0" err="1" smtClean="0"/>
              <a:t>i</a:t>
            </a:r>
            <a:r>
              <a:rPr lang="en-US" sz="1200" dirty="0" smtClean="0"/>
              <a:t> </a:t>
            </a:r>
            <a:r>
              <a:rPr lang="en-US" sz="1200" dirty="0" err="1" smtClean="0"/>
              <a:t>mirë</a:t>
            </a:r>
            <a:r>
              <a:rPr lang="en-US" sz="1200" dirty="0" smtClean="0"/>
              <a:t> </a:t>
            </a:r>
            <a:r>
              <a:rPr lang="en-US" sz="1200" dirty="0" err="1" smtClean="0"/>
              <a:t>i</a:t>
            </a:r>
            <a:r>
              <a:rPr lang="en-US" sz="1200" dirty="0" smtClean="0"/>
              <a:t> </a:t>
            </a:r>
            <a:r>
              <a:rPr lang="en-US" sz="1200" dirty="0" err="1" smtClean="0"/>
              <a:t>telefoanve</a:t>
            </a:r>
            <a:r>
              <a:rPr lang="en-US" sz="1200" dirty="0" smtClean="0"/>
              <a:t> </a:t>
            </a:r>
            <a:r>
              <a:rPr lang="en-US" sz="1200" dirty="0" err="1" smtClean="0"/>
              <a:t>të</a:t>
            </a:r>
            <a:r>
              <a:rPr lang="en-US" sz="1200" dirty="0" smtClean="0"/>
              <a:t> </a:t>
            </a:r>
            <a:r>
              <a:rPr lang="en-US" sz="1200" dirty="0" err="1" smtClean="0"/>
              <a:t>hapur</a:t>
            </a:r>
            <a:endParaRPr lang="en-US" sz="1200" dirty="0" smtClean="0"/>
          </a:p>
          <a:p>
            <a:pPr marL="171450" indent="-171450">
              <a:buFont typeface="Arial" panose="020B0604020202020204" pitchFamily="34" charset="0"/>
              <a:buChar char="•"/>
            </a:pPr>
            <a:r>
              <a:rPr lang="en-US" sz="1200" dirty="0" err="1" smtClean="0">
                <a:solidFill>
                  <a:srgbClr val="FF0000"/>
                </a:solidFill>
              </a:rPr>
              <a:t>Kamagra</a:t>
            </a:r>
            <a:r>
              <a:rPr lang="en-US" sz="1200" dirty="0">
                <a:solidFill>
                  <a:srgbClr val="FF0000"/>
                </a:solidFill>
              </a:rPr>
              <a:t> </a:t>
            </a:r>
            <a:r>
              <a:rPr lang="en-US" sz="1200" dirty="0" smtClean="0">
                <a:solidFill>
                  <a:srgbClr val="FF0000"/>
                </a:solidFill>
              </a:rPr>
              <a:t>4 Bitcoin</a:t>
            </a:r>
            <a:r>
              <a:rPr lang="en-US" sz="1200" dirty="0" smtClean="0"/>
              <a:t> – </a:t>
            </a:r>
            <a:r>
              <a:rPr lang="en-US" sz="1200" dirty="0" err="1" smtClean="0"/>
              <a:t>Sikurse</a:t>
            </a:r>
            <a:r>
              <a:rPr lang="en-US" sz="1200" dirty="0" smtClean="0"/>
              <a:t> </a:t>
            </a:r>
            <a:r>
              <a:rPr lang="en-US" sz="1200" dirty="0" err="1" smtClean="0"/>
              <a:t>viagra</a:t>
            </a:r>
            <a:r>
              <a:rPr lang="en-US" sz="1200" dirty="0" smtClean="0"/>
              <a:t> </a:t>
            </a:r>
            <a:r>
              <a:rPr lang="en-US" sz="1200" dirty="0" err="1" smtClean="0"/>
              <a:t>por</a:t>
            </a:r>
            <a:r>
              <a:rPr lang="en-US" sz="1200" dirty="0" smtClean="0"/>
              <a:t> </a:t>
            </a:r>
            <a:r>
              <a:rPr lang="en-US" sz="1200" dirty="0" err="1" smtClean="0"/>
              <a:t>më</a:t>
            </a:r>
            <a:r>
              <a:rPr lang="en-US" sz="1200" dirty="0" smtClean="0"/>
              <a:t> e </a:t>
            </a:r>
            <a:r>
              <a:rPr lang="en-US" sz="1200" dirty="0" err="1" smtClean="0"/>
              <a:t>lirë</a:t>
            </a:r>
            <a:endParaRPr lang="en-US" sz="1200" dirty="0" smtClean="0"/>
          </a:p>
          <a:p>
            <a:pPr marL="171450" indent="-171450">
              <a:buFont typeface="Arial" panose="020B0604020202020204" pitchFamily="34" charset="0"/>
              <a:buChar char="•"/>
            </a:pPr>
            <a:r>
              <a:rPr lang="en-US" sz="1200" dirty="0" err="1" smtClean="0">
                <a:solidFill>
                  <a:srgbClr val="FF0000"/>
                </a:solidFill>
              </a:rPr>
              <a:t>OnionIdentityService</a:t>
            </a:r>
            <a:r>
              <a:rPr lang="en-US" sz="1200" dirty="0" smtClean="0"/>
              <a:t> – </a:t>
            </a:r>
            <a:r>
              <a:rPr lang="en-US" sz="1200" dirty="0" err="1" smtClean="0"/>
              <a:t>Pasaporta</a:t>
            </a:r>
            <a:r>
              <a:rPr lang="en-US" sz="1200" dirty="0" smtClean="0"/>
              <a:t> </a:t>
            </a:r>
            <a:r>
              <a:rPr lang="en-US" sz="1200" dirty="0" err="1" smtClean="0"/>
              <a:t>dhe</a:t>
            </a:r>
            <a:r>
              <a:rPr lang="en-US" sz="1200" dirty="0" smtClean="0"/>
              <a:t> </a:t>
            </a:r>
            <a:r>
              <a:rPr lang="en-US" sz="1200" dirty="0" err="1" smtClean="0"/>
              <a:t>leternjoftima</a:t>
            </a:r>
            <a:r>
              <a:rPr lang="en-US" sz="1200" dirty="0" smtClean="0"/>
              <a:t> </a:t>
            </a:r>
            <a:r>
              <a:rPr lang="en-US" sz="1200" dirty="0" err="1" smtClean="0"/>
              <a:t>fallso</a:t>
            </a:r>
            <a:r>
              <a:rPr lang="en-US" sz="1200" dirty="0" smtClean="0"/>
              <a:t> </a:t>
            </a:r>
            <a:r>
              <a:rPr lang="en-US" sz="1200" dirty="0" err="1" smtClean="0"/>
              <a:t>për</a:t>
            </a:r>
            <a:r>
              <a:rPr lang="en-US" sz="1200" dirty="0" smtClean="0"/>
              <a:t> bitcoin</a:t>
            </a:r>
          </a:p>
          <a:p>
            <a:pPr marL="171450" indent="-171450">
              <a:buFont typeface="Arial" panose="020B0604020202020204" pitchFamily="34" charset="0"/>
              <a:buChar char="•"/>
            </a:pPr>
            <a:r>
              <a:rPr lang="en-US" sz="1200" dirty="0" err="1" smtClean="0">
                <a:solidFill>
                  <a:srgbClr val="FF0000"/>
                </a:solidFill>
              </a:rPr>
              <a:t>UkGunsAndAmmo</a:t>
            </a:r>
            <a:r>
              <a:rPr lang="en-US" sz="1200" dirty="0" smtClean="0"/>
              <a:t> – </a:t>
            </a:r>
            <a:r>
              <a:rPr lang="en-US" sz="1200" dirty="0" err="1" smtClean="0"/>
              <a:t>Dyqan</a:t>
            </a:r>
            <a:r>
              <a:rPr lang="en-US" sz="1200" dirty="0" smtClean="0"/>
              <a:t> </a:t>
            </a:r>
            <a:r>
              <a:rPr lang="en-US" sz="1200" dirty="0" err="1" smtClean="0"/>
              <a:t>në</a:t>
            </a:r>
            <a:r>
              <a:rPr lang="en-US" sz="1200" dirty="0" smtClean="0"/>
              <a:t> MB </a:t>
            </a:r>
            <a:r>
              <a:rPr lang="en-US" sz="1200" dirty="0" err="1" smtClean="0"/>
              <a:t>për</a:t>
            </a:r>
            <a:r>
              <a:rPr lang="en-US" sz="1200" dirty="0" smtClean="0"/>
              <a:t> </a:t>
            </a:r>
            <a:r>
              <a:rPr lang="en-US" sz="1200" dirty="0" err="1" smtClean="0"/>
              <a:t>armë</a:t>
            </a:r>
            <a:r>
              <a:rPr lang="en-US" sz="1200" dirty="0" smtClean="0"/>
              <a:t> </a:t>
            </a:r>
            <a:r>
              <a:rPr lang="en-US" sz="1200" dirty="0" err="1" smtClean="0"/>
              <a:t>dhe</a:t>
            </a:r>
            <a:r>
              <a:rPr lang="en-US" sz="1200" dirty="0"/>
              <a:t> </a:t>
            </a:r>
            <a:r>
              <a:rPr lang="en-US" sz="1200" dirty="0" err="1" smtClean="0"/>
              <a:t>municion</a:t>
            </a:r>
            <a:endParaRPr lang="en-US" sz="1200" dirty="0" smtClean="0"/>
          </a:p>
          <a:p>
            <a:pPr marL="171450" indent="-171450">
              <a:buFont typeface="Arial" panose="020B0604020202020204" pitchFamily="34" charset="0"/>
              <a:buChar char="•"/>
            </a:pPr>
            <a:r>
              <a:rPr lang="en-US" sz="1200" dirty="0" err="1" smtClean="0">
                <a:solidFill>
                  <a:srgbClr val="FF0000"/>
                </a:solidFill>
              </a:rPr>
              <a:t>USfakeIDs</a:t>
            </a:r>
            <a:r>
              <a:rPr lang="en-US" sz="1200" dirty="0" smtClean="0">
                <a:solidFill>
                  <a:srgbClr val="FF0000"/>
                </a:solidFill>
              </a:rPr>
              <a:t> </a:t>
            </a:r>
            <a:r>
              <a:rPr lang="en-US" sz="1200" dirty="0" smtClean="0"/>
              <a:t>– </a:t>
            </a:r>
            <a:r>
              <a:rPr lang="en-US" sz="1200" dirty="0" err="1" smtClean="0"/>
              <a:t>Dyqan</a:t>
            </a:r>
            <a:r>
              <a:rPr lang="en-US" sz="1200" dirty="0" smtClean="0"/>
              <a:t> </a:t>
            </a:r>
            <a:r>
              <a:rPr lang="en-US" sz="1200" dirty="0" err="1" smtClean="0"/>
              <a:t>për</a:t>
            </a:r>
            <a:r>
              <a:rPr lang="en-US" sz="1200" dirty="0" smtClean="0"/>
              <a:t> ID </a:t>
            </a:r>
            <a:r>
              <a:rPr lang="en-US" sz="1200" dirty="0" err="1" smtClean="0"/>
              <a:t>fallso</a:t>
            </a:r>
            <a:r>
              <a:rPr lang="en-US" sz="1200" dirty="0" smtClean="0"/>
              <a:t> </a:t>
            </a:r>
            <a:r>
              <a:rPr lang="en-US" sz="1200" dirty="0" err="1" smtClean="0"/>
              <a:t>të</a:t>
            </a:r>
            <a:r>
              <a:rPr lang="en-US" sz="1200" dirty="0" smtClean="0"/>
              <a:t> SHBA-</a:t>
            </a:r>
            <a:r>
              <a:rPr lang="en-US" sz="1200" dirty="0" err="1" smtClean="0"/>
              <a:t>ve</a:t>
            </a:r>
            <a:endParaRPr lang="en-US" sz="1200" dirty="0" smtClean="0"/>
          </a:p>
          <a:p>
            <a:pPr marL="171450" indent="-171450">
              <a:buFont typeface="Arial" panose="020B0604020202020204" pitchFamily="34" charset="0"/>
              <a:buChar char="•"/>
            </a:pPr>
            <a:r>
              <a:rPr lang="en-US" sz="1200" dirty="0" err="1" smtClean="0">
                <a:solidFill>
                  <a:srgbClr val="FF0000"/>
                </a:solidFill>
              </a:rPr>
              <a:t>EuroGuns</a:t>
            </a:r>
            <a:r>
              <a:rPr lang="en-US" sz="1200" dirty="0" smtClean="0"/>
              <a:t> – </a:t>
            </a:r>
            <a:r>
              <a:rPr lang="en-US" sz="1200" dirty="0" err="1" smtClean="0"/>
              <a:t>Diler</a:t>
            </a:r>
            <a:r>
              <a:rPr lang="en-US" sz="1200" dirty="0" smtClean="0"/>
              <a:t> </a:t>
            </a:r>
            <a:r>
              <a:rPr lang="en-US" sz="1200" dirty="0" err="1" smtClean="0"/>
              <a:t>nr</a:t>
            </a:r>
            <a:r>
              <a:rPr lang="en-US" sz="1200" dirty="0" smtClean="0"/>
              <a:t>. 1 </a:t>
            </a:r>
            <a:r>
              <a:rPr lang="en-US" sz="1200" dirty="0" err="1" smtClean="0"/>
              <a:t>evropian</a:t>
            </a:r>
            <a:r>
              <a:rPr lang="en-US" sz="1200" dirty="0" smtClean="0"/>
              <a:t> </a:t>
            </a:r>
            <a:r>
              <a:rPr lang="en-US" sz="1200" dirty="0" err="1" smtClean="0"/>
              <a:t>për</a:t>
            </a:r>
            <a:r>
              <a:rPr lang="en-US" sz="1200" dirty="0" smtClean="0"/>
              <a:t> </a:t>
            </a:r>
            <a:r>
              <a:rPr lang="en-US" sz="1200" dirty="0" err="1" smtClean="0"/>
              <a:t>armë</a:t>
            </a:r>
            <a:endParaRPr lang="en-US" sz="1200" dirty="0" smtClean="0"/>
          </a:p>
          <a:p>
            <a:pPr marL="171450" indent="-171450">
              <a:buFont typeface="Arial" panose="020B0604020202020204" pitchFamily="34" charset="0"/>
              <a:buChar char="•"/>
            </a:pPr>
            <a:r>
              <a:rPr lang="en-US" sz="1200" dirty="0" smtClean="0">
                <a:solidFill>
                  <a:srgbClr val="FF0000"/>
                </a:solidFill>
              </a:rPr>
              <a:t>Apples4Bitcoin </a:t>
            </a:r>
            <a:r>
              <a:rPr lang="en-US" sz="1200" dirty="0" smtClean="0"/>
              <a:t>– </a:t>
            </a:r>
            <a:r>
              <a:rPr lang="en-US" sz="1200" dirty="0" err="1" smtClean="0"/>
              <a:t>Iphone</a:t>
            </a:r>
            <a:r>
              <a:rPr lang="en-US" sz="1200" dirty="0" smtClean="0"/>
              <a:t>, </a:t>
            </a:r>
            <a:r>
              <a:rPr lang="en-US" sz="1200" dirty="0" err="1" smtClean="0"/>
              <a:t>Ipad</a:t>
            </a:r>
            <a:r>
              <a:rPr lang="en-US" sz="1200" dirty="0" smtClean="0"/>
              <a:t> e </a:t>
            </a:r>
            <a:r>
              <a:rPr lang="en-US" sz="1200" dirty="0" err="1" smtClean="0"/>
              <a:t>më</a:t>
            </a:r>
            <a:r>
              <a:rPr lang="en-US" sz="1200" dirty="0" smtClean="0"/>
              <a:t> </a:t>
            </a:r>
            <a:r>
              <a:rPr lang="en-US" sz="1200" dirty="0" err="1" smtClean="0"/>
              <a:t>shumë</a:t>
            </a:r>
            <a:r>
              <a:rPr lang="en-US" sz="1200" dirty="0" smtClean="0"/>
              <a:t> </a:t>
            </a:r>
            <a:r>
              <a:rPr lang="en-US" sz="1200" dirty="0" err="1" smtClean="0"/>
              <a:t>për</a:t>
            </a:r>
            <a:r>
              <a:rPr lang="en-US" sz="1200" dirty="0" smtClean="0"/>
              <a:t> bitcoin</a:t>
            </a:r>
          </a:p>
          <a:p>
            <a:pPr marL="171450" indent="-171450">
              <a:buFont typeface="Arial" panose="020B0604020202020204" pitchFamily="34" charset="0"/>
              <a:buChar char="•"/>
            </a:pPr>
            <a:r>
              <a:rPr lang="en-US" sz="1200" dirty="0" err="1" smtClean="0">
                <a:solidFill>
                  <a:srgbClr val="FF0000"/>
                </a:solidFill>
              </a:rPr>
              <a:t>Ukpassports</a:t>
            </a:r>
            <a:r>
              <a:rPr lang="en-US" sz="1200" dirty="0" smtClean="0">
                <a:solidFill>
                  <a:srgbClr val="FF0000"/>
                </a:solidFill>
              </a:rPr>
              <a:t> </a:t>
            </a:r>
            <a:r>
              <a:rPr lang="en-US" sz="1200" dirty="0" smtClean="0"/>
              <a:t>– </a:t>
            </a:r>
            <a:r>
              <a:rPr lang="en-US" sz="1200" dirty="0" err="1" smtClean="0"/>
              <a:t>Pasaporta</a:t>
            </a:r>
            <a:r>
              <a:rPr lang="en-US" sz="1200" dirty="0" smtClean="0"/>
              <a:t> </a:t>
            </a:r>
            <a:r>
              <a:rPr lang="en-US" sz="1200" dirty="0" err="1" smtClean="0"/>
              <a:t>të</a:t>
            </a:r>
            <a:r>
              <a:rPr lang="en-US" sz="1200" dirty="0" smtClean="0"/>
              <a:t> </a:t>
            </a:r>
            <a:r>
              <a:rPr lang="en-US" sz="1200" dirty="0" err="1" smtClean="0"/>
              <a:t>vërteta</a:t>
            </a:r>
            <a:r>
              <a:rPr lang="en-US" sz="1200" dirty="0" smtClean="0"/>
              <a:t> </a:t>
            </a:r>
            <a:r>
              <a:rPr lang="en-US" sz="1200" dirty="0" err="1" smtClean="0"/>
              <a:t>të</a:t>
            </a:r>
            <a:r>
              <a:rPr lang="en-US" sz="1200" dirty="0" smtClean="0"/>
              <a:t> MB-</a:t>
            </a:r>
            <a:r>
              <a:rPr lang="en-US" sz="1200" dirty="0" err="1" smtClean="0"/>
              <a:t>së</a:t>
            </a:r>
            <a:endParaRPr lang="en-US" sz="1200" dirty="0" smtClean="0"/>
          </a:p>
          <a:p>
            <a:pPr marL="171450" indent="-171450">
              <a:buFont typeface="Arial" panose="020B0604020202020204" pitchFamily="34" charset="0"/>
              <a:buChar char="•"/>
            </a:pPr>
            <a:r>
              <a:rPr lang="en-US" sz="1200" dirty="0" err="1" smtClean="0">
                <a:solidFill>
                  <a:srgbClr val="FF0000"/>
                </a:solidFill>
              </a:rPr>
              <a:t>USAcitizenship</a:t>
            </a:r>
            <a:r>
              <a:rPr lang="en-US" sz="1200" dirty="0" smtClean="0"/>
              <a:t> – </a:t>
            </a:r>
            <a:r>
              <a:rPr lang="en-US" sz="1200" dirty="0" err="1" smtClean="0"/>
              <a:t>bëhu</a:t>
            </a:r>
            <a:r>
              <a:rPr lang="en-US" sz="1200" dirty="0" smtClean="0"/>
              <a:t> </a:t>
            </a:r>
            <a:r>
              <a:rPr lang="en-US" sz="1200" dirty="0" err="1" smtClean="0"/>
              <a:t>shtetas</a:t>
            </a:r>
            <a:r>
              <a:rPr lang="en-US" sz="1200" dirty="0" smtClean="0"/>
              <a:t> </a:t>
            </a:r>
            <a:r>
              <a:rPr lang="en-US" sz="1200" dirty="0" err="1" smtClean="0"/>
              <a:t>i</a:t>
            </a:r>
            <a:r>
              <a:rPr lang="en-US" sz="1200" dirty="0" smtClean="0"/>
              <a:t> SHBA-</a:t>
            </a:r>
            <a:r>
              <a:rPr lang="en-US" sz="1200" dirty="0" err="1" smtClean="0"/>
              <a:t>ve</a:t>
            </a:r>
            <a:endParaRPr lang="en-US" sz="1200" dirty="0" smtClean="0"/>
          </a:p>
          <a:p>
            <a:pPr marL="171450" indent="-171450">
              <a:buFont typeface="Arial" panose="020B0604020202020204" pitchFamily="34" charset="0"/>
              <a:buChar char="•"/>
            </a:pPr>
            <a:r>
              <a:rPr lang="en-US" sz="1200" dirty="0" smtClean="0">
                <a:solidFill>
                  <a:srgbClr val="FF0000"/>
                </a:solidFill>
              </a:rPr>
              <a:t>Rent-A-Hacker</a:t>
            </a:r>
            <a:r>
              <a:rPr lang="en-US" sz="1200" dirty="0" smtClean="0"/>
              <a:t> – </a:t>
            </a:r>
            <a:r>
              <a:rPr lang="en-US" sz="1200" dirty="0" err="1" smtClean="0"/>
              <a:t>Angazho</a:t>
            </a:r>
            <a:r>
              <a:rPr lang="en-US" sz="1200" dirty="0" smtClean="0"/>
              <a:t> </a:t>
            </a:r>
            <a:r>
              <a:rPr lang="en-US" sz="1200" dirty="0" err="1" smtClean="0"/>
              <a:t>një</a:t>
            </a:r>
            <a:r>
              <a:rPr lang="en-US" sz="1200" dirty="0" smtClean="0"/>
              <a:t> </a:t>
            </a:r>
            <a:r>
              <a:rPr lang="en-US" sz="1200" dirty="0" err="1" smtClean="0"/>
              <a:t>haker</a:t>
            </a:r>
            <a:r>
              <a:rPr lang="en-US" sz="1200" dirty="0" smtClean="0"/>
              <a:t> </a:t>
            </a:r>
            <a:r>
              <a:rPr lang="en-US" sz="1200" dirty="0" err="1" smtClean="0"/>
              <a:t>për</a:t>
            </a:r>
            <a:r>
              <a:rPr lang="en-US" sz="1200" dirty="0" smtClean="0"/>
              <a:t> Bitcoin</a:t>
            </a:r>
          </a:p>
          <a:p>
            <a:pPr marL="171450" indent="-171450">
              <a:buFont typeface="Arial" panose="020B0604020202020204" pitchFamily="34" charset="0"/>
              <a:buChar char="•"/>
            </a:pPr>
            <a:endParaRPr lang="en-US" sz="1200" dirty="0"/>
          </a:p>
          <a:p>
            <a:r>
              <a:rPr lang="en-US" sz="1600" dirty="0" err="1" smtClean="0"/>
              <a:t>Drogë</a:t>
            </a:r>
            <a:endParaRPr lang="en-US" sz="1600" dirty="0"/>
          </a:p>
          <a:p>
            <a:pPr marL="171450" indent="-171450">
              <a:buFont typeface="Arial" panose="020B0604020202020204" pitchFamily="34" charset="0"/>
              <a:buChar char="•"/>
            </a:pPr>
            <a:r>
              <a:rPr lang="en-US" sz="1200" dirty="0" err="1" smtClean="0">
                <a:solidFill>
                  <a:srgbClr val="FF0000"/>
                </a:solidFill>
              </a:rPr>
              <a:t>DCdutchconnectionUK</a:t>
            </a:r>
            <a:r>
              <a:rPr lang="en-US" sz="1200" dirty="0" smtClean="0"/>
              <a:t> </a:t>
            </a:r>
            <a:r>
              <a:rPr lang="en-US" sz="1200" dirty="0"/>
              <a:t>– </a:t>
            </a:r>
            <a:r>
              <a:rPr lang="en-US" sz="1200" dirty="0" err="1" smtClean="0"/>
              <a:t>Lidhja</a:t>
            </a:r>
            <a:r>
              <a:rPr lang="en-US" sz="1200" dirty="0" smtClean="0"/>
              <a:t> </a:t>
            </a:r>
            <a:r>
              <a:rPr lang="en-US" sz="1200" dirty="0" err="1" smtClean="0"/>
              <a:t>daneze</a:t>
            </a:r>
            <a:r>
              <a:rPr lang="en-US" sz="1200" dirty="0" smtClean="0"/>
              <a:t> </a:t>
            </a:r>
            <a:r>
              <a:rPr lang="en-US" sz="1200" dirty="0" err="1" smtClean="0"/>
              <a:t>për</a:t>
            </a:r>
            <a:r>
              <a:rPr lang="en-US" sz="1200" dirty="0" smtClean="0"/>
              <a:t> MB</a:t>
            </a:r>
          </a:p>
          <a:p>
            <a:pPr marL="171450" indent="-171450">
              <a:buFont typeface="Arial" panose="020B0604020202020204" pitchFamily="34" charset="0"/>
              <a:buChar char="•"/>
            </a:pPr>
            <a:r>
              <a:rPr lang="en-US" sz="1200" dirty="0" err="1" smtClean="0">
                <a:solidFill>
                  <a:srgbClr val="FF0000"/>
                </a:solidFill>
              </a:rPr>
              <a:t>DrChronic</a:t>
            </a:r>
            <a:r>
              <a:rPr lang="en-US" sz="1200" dirty="0" smtClean="0"/>
              <a:t> – Bar (</a:t>
            </a:r>
            <a:r>
              <a:rPr lang="en-US" sz="1200" dirty="0" err="1" smtClean="0"/>
              <a:t>drogë</a:t>
            </a:r>
            <a:r>
              <a:rPr lang="en-US" sz="1200" dirty="0" smtClean="0"/>
              <a:t>) </a:t>
            </a:r>
            <a:r>
              <a:rPr lang="en-US" sz="1200" dirty="0" err="1" smtClean="0"/>
              <a:t>drejt</a:t>
            </a:r>
            <a:r>
              <a:rPr lang="en-US" sz="1200" dirty="0" smtClean="0"/>
              <a:t> </a:t>
            </a:r>
            <a:r>
              <a:rPr lang="en-US" sz="1200" dirty="0" err="1" smtClean="0"/>
              <a:t>nga</a:t>
            </a:r>
            <a:r>
              <a:rPr lang="en-US" sz="1200" dirty="0" smtClean="0"/>
              <a:t> </a:t>
            </a:r>
            <a:r>
              <a:rPr lang="en-US" sz="1200" dirty="0" err="1" smtClean="0"/>
              <a:t>burimi</a:t>
            </a:r>
            <a:endParaRPr lang="en-US" sz="1200" dirty="0" smtClean="0"/>
          </a:p>
          <a:p>
            <a:pPr marL="171450" indent="-171450">
              <a:buFont typeface="Arial" panose="020B0604020202020204" pitchFamily="34" charset="0"/>
              <a:buChar char="•"/>
            </a:pPr>
            <a:r>
              <a:rPr lang="en-US" sz="1200" dirty="0" err="1" smtClean="0">
                <a:solidFill>
                  <a:srgbClr val="FF0000"/>
                </a:solidFill>
              </a:rPr>
              <a:t>TomAndJerry</a:t>
            </a:r>
            <a:r>
              <a:rPr lang="en-US" sz="1200" dirty="0" smtClean="0">
                <a:solidFill>
                  <a:srgbClr val="FF0000"/>
                </a:solidFill>
              </a:rPr>
              <a:t> </a:t>
            </a:r>
            <a:r>
              <a:rPr lang="en-US" sz="1200" dirty="0" smtClean="0"/>
              <a:t>– </a:t>
            </a:r>
            <a:r>
              <a:rPr lang="en-US" sz="1200" dirty="0" err="1" smtClean="0"/>
              <a:t>Kokainë</a:t>
            </a:r>
            <a:r>
              <a:rPr lang="en-US" sz="1200" dirty="0" smtClean="0"/>
              <a:t>, </a:t>
            </a:r>
            <a:r>
              <a:rPr lang="en-US" sz="1200" dirty="0" err="1" smtClean="0"/>
              <a:t>Heroinë</a:t>
            </a:r>
            <a:r>
              <a:rPr lang="en-US" sz="1200" dirty="0" smtClean="0"/>
              <a:t>, MDMA </a:t>
            </a:r>
            <a:r>
              <a:rPr lang="en-US" sz="1200" dirty="0" err="1" smtClean="0"/>
              <a:t>dhe</a:t>
            </a:r>
            <a:r>
              <a:rPr lang="en-US" sz="1200" dirty="0" smtClean="0"/>
              <a:t> LSD </a:t>
            </a:r>
            <a:r>
              <a:rPr lang="en-US" sz="1200" dirty="0" err="1" smtClean="0"/>
              <a:t>nga</a:t>
            </a:r>
            <a:r>
              <a:rPr lang="en-US" sz="1200" dirty="0" smtClean="0"/>
              <a:t> NL</a:t>
            </a:r>
          </a:p>
          <a:p>
            <a:pPr marL="171450" indent="-171450">
              <a:buFont typeface="Arial" panose="020B0604020202020204" pitchFamily="34" charset="0"/>
              <a:buChar char="•"/>
            </a:pPr>
            <a:r>
              <a:rPr lang="en-US" sz="1200" dirty="0" smtClean="0">
                <a:solidFill>
                  <a:srgbClr val="FF0000"/>
                </a:solidFill>
              </a:rPr>
              <a:t>420prime</a:t>
            </a:r>
            <a:r>
              <a:rPr lang="en-US" sz="1200" dirty="0" smtClean="0"/>
              <a:t> – </a:t>
            </a:r>
            <a:r>
              <a:rPr lang="en-US" sz="1200" dirty="0" err="1" smtClean="0"/>
              <a:t>Kanabis</a:t>
            </a:r>
            <a:r>
              <a:rPr lang="en-US" sz="1200" dirty="0" smtClean="0"/>
              <a:t> </a:t>
            </a:r>
            <a:r>
              <a:rPr lang="en-US" sz="1200" dirty="0" err="1" smtClean="0"/>
              <a:t>në</a:t>
            </a:r>
            <a:r>
              <a:rPr lang="en-US" sz="1200" dirty="0" smtClean="0"/>
              <a:t> </a:t>
            </a:r>
            <a:r>
              <a:rPr lang="en-US" sz="1200" dirty="0" err="1" smtClean="0"/>
              <a:t>cilësi</a:t>
            </a:r>
            <a:r>
              <a:rPr lang="en-US" sz="1200" dirty="0" smtClean="0"/>
              <a:t> </a:t>
            </a:r>
            <a:r>
              <a:rPr lang="en-US" sz="1200" dirty="0" err="1" smtClean="0"/>
              <a:t>të</a:t>
            </a:r>
            <a:r>
              <a:rPr lang="en-US" sz="1200" dirty="0" smtClean="0"/>
              <a:t> </a:t>
            </a:r>
            <a:r>
              <a:rPr lang="en-US" sz="1200" dirty="0" err="1" smtClean="0"/>
              <a:t>mirë</a:t>
            </a:r>
            <a:r>
              <a:rPr lang="en-US" sz="1200" dirty="0" smtClean="0"/>
              <a:t> </a:t>
            </a:r>
            <a:r>
              <a:rPr lang="en-US" sz="1200" dirty="0" err="1" smtClean="0"/>
              <a:t>nga</a:t>
            </a:r>
            <a:r>
              <a:rPr lang="en-US" sz="1200" dirty="0" smtClean="0"/>
              <a:t> MB</a:t>
            </a:r>
          </a:p>
          <a:p>
            <a:pPr marL="171450" indent="-171450">
              <a:buFont typeface="Arial" panose="020B0604020202020204" pitchFamily="34" charset="0"/>
              <a:buChar char="•"/>
            </a:pPr>
            <a:r>
              <a:rPr lang="en-US" sz="1200" dirty="0" err="1" smtClean="0">
                <a:solidFill>
                  <a:srgbClr val="FF0000"/>
                </a:solidFill>
              </a:rPr>
              <a:t>Bitpharma</a:t>
            </a:r>
            <a:r>
              <a:rPr lang="en-US" sz="1200" dirty="0" smtClean="0">
                <a:solidFill>
                  <a:srgbClr val="FF0000"/>
                </a:solidFill>
              </a:rPr>
              <a:t> </a:t>
            </a:r>
            <a:r>
              <a:rPr lang="en-US" sz="1200" dirty="0" smtClean="0"/>
              <a:t>– </a:t>
            </a:r>
            <a:r>
              <a:rPr lang="en-US" sz="1200" dirty="0" err="1" smtClean="0"/>
              <a:t>Dyqani</a:t>
            </a:r>
            <a:r>
              <a:rPr lang="en-US" sz="1200" dirty="0" smtClean="0"/>
              <a:t> </a:t>
            </a:r>
            <a:r>
              <a:rPr lang="en-US" sz="1200" dirty="0" err="1" smtClean="0"/>
              <a:t>më</a:t>
            </a:r>
            <a:r>
              <a:rPr lang="en-US" sz="1200" dirty="0" smtClean="0"/>
              <a:t> </a:t>
            </a:r>
            <a:r>
              <a:rPr lang="en-US" sz="1200" dirty="0" err="1" smtClean="0"/>
              <a:t>i</a:t>
            </a:r>
            <a:r>
              <a:rPr lang="en-US" sz="1200" dirty="0" smtClean="0"/>
              <a:t> </a:t>
            </a:r>
            <a:r>
              <a:rPr lang="en-US" sz="1200" dirty="0" err="1" smtClean="0"/>
              <a:t>madh</a:t>
            </a:r>
            <a:r>
              <a:rPr lang="en-US" sz="1200" dirty="0" smtClean="0"/>
              <a:t> </a:t>
            </a:r>
            <a:r>
              <a:rPr lang="en-US" sz="1200" dirty="0" err="1" smtClean="0"/>
              <a:t>evropian</a:t>
            </a:r>
            <a:r>
              <a:rPr lang="en-US" sz="1200" dirty="0" smtClean="0"/>
              <a:t> .onion </a:t>
            </a:r>
            <a:r>
              <a:rPr lang="en-US" sz="1200" dirty="0" err="1" smtClean="0"/>
              <a:t>për</a:t>
            </a:r>
            <a:r>
              <a:rPr lang="en-US" sz="1200" dirty="0" smtClean="0"/>
              <a:t> </a:t>
            </a:r>
            <a:r>
              <a:rPr lang="en-US" sz="1200" dirty="0" err="1" smtClean="0"/>
              <a:t>drogë</a:t>
            </a:r>
            <a:endParaRPr lang="en-US" sz="1200" dirty="0" smtClean="0"/>
          </a:p>
          <a:p>
            <a:pPr marL="171450" indent="-171450">
              <a:buFont typeface="Arial" panose="020B0604020202020204" pitchFamily="34" charset="0"/>
              <a:buChar char="•"/>
            </a:pPr>
            <a:r>
              <a:rPr lang="en-US" sz="1200" dirty="0" err="1" smtClean="0">
                <a:solidFill>
                  <a:srgbClr val="FF0000"/>
                </a:solidFill>
              </a:rPr>
              <a:t>EuCanna</a:t>
            </a:r>
            <a:r>
              <a:rPr lang="en-US" sz="1200" dirty="0" smtClean="0"/>
              <a:t> – </a:t>
            </a:r>
            <a:r>
              <a:rPr lang="en-US" sz="1200" dirty="0" err="1" smtClean="0"/>
              <a:t>Kanabis</a:t>
            </a:r>
            <a:r>
              <a:rPr lang="en-US" sz="1200" dirty="0" smtClean="0"/>
              <a:t> </a:t>
            </a:r>
            <a:r>
              <a:rPr lang="en-US" sz="1200" dirty="0" err="1" smtClean="0"/>
              <a:t>i</a:t>
            </a:r>
            <a:r>
              <a:rPr lang="en-US" sz="1200" dirty="0" smtClean="0"/>
              <a:t> </a:t>
            </a:r>
            <a:r>
              <a:rPr lang="en-US" sz="1200" dirty="0" err="1" smtClean="0"/>
              <a:t>klasit</a:t>
            </a:r>
            <a:r>
              <a:rPr lang="en-US" sz="1200" dirty="0" smtClean="0"/>
              <a:t> </a:t>
            </a:r>
            <a:r>
              <a:rPr lang="en-US" sz="1200" dirty="0" err="1" smtClean="0"/>
              <a:t>të</a:t>
            </a:r>
            <a:r>
              <a:rPr lang="en-US" sz="1200" dirty="0" smtClean="0"/>
              <a:t> </a:t>
            </a:r>
            <a:r>
              <a:rPr lang="en-US" sz="1200" dirty="0" err="1" smtClean="0"/>
              <a:t>parë</a:t>
            </a:r>
            <a:endParaRPr lang="en-US" sz="1200" dirty="0" smtClean="0"/>
          </a:p>
          <a:p>
            <a:pPr marL="171450" indent="-171450">
              <a:buFont typeface="Arial" panose="020B0604020202020204" pitchFamily="34" charset="0"/>
              <a:buChar char="•"/>
            </a:pPr>
            <a:r>
              <a:rPr lang="en-US" sz="1200" dirty="0" err="1" smtClean="0">
                <a:solidFill>
                  <a:srgbClr val="FF0000"/>
                </a:solidFill>
              </a:rPr>
              <a:t>Smokeables</a:t>
            </a:r>
            <a:r>
              <a:rPr lang="en-US" sz="1200" dirty="0" smtClean="0">
                <a:solidFill>
                  <a:srgbClr val="FF0000"/>
                </a:solidFill>
              </a:rPr>
              <a:t> </a:t>
            </a:r>
            <a:r>
              <a:rPr lang="en-US" sz="1200" dirty="0" smtClean="0"/>
              <a:t>– </a:t>
            </a:r>
            <a:r>
              <a:rPr lang="en-US" sz="1200" dirty="0" err="1" smtClean="0"/>
              <a:t>Kanabisi</a:t>
            </a:r>
            <a:r>
              <a:rPr lang="en-US" sz="1200" dirty="0" smtClean="0"/>
              <a:t> </a:t>
            </a:r>
            <a:r>
              <a:rPr lang="en-US" sz="1200" dirty="0" err="1" smtClean="0"/>
              <a:t>më</a:t>
            </a:r>
            <a:r>
              <a:rPr lang="en-US" sz="1200" dirty="0" smtClean="0"/>
              <a:t> </a:t>
            </a:r>
            <a:r>
              <a:rPr lang="en-US" sz="1200" dirty="0" err="1" smtClean="0"/>
              <a:t>i</a:t>
            </a:r>
            <a:r>
              <a:rPr lang="en-US" sz="1200" dirty="0" smtClean="0"/>
              <a:t> </a:t>
            </a:r>
            <a:r>
              <a:rPr lang="en-US" sz="1200" dirty="0" err="1" smtClean="0"/>
              <a:t>mirë</a:t>
            </a:r>
            <a:r>
              <a:rPr lang="en-US" sz="1200" dirty="0" smtClean="0"/>
              <a:t> </a:t>
            </a:r>
            <a:r>
              <a:rPr lang="en-US" sz="1200" dirty="0" err="1" smtClean="0"/>
              <a:t>organik</a:t>
            </a:r>
            <a:r>
              <a:rPr lang="en-US" sz="1200" dirty="0" smtClean="0"/>
              <a:t> </a:t>
            </a:r>
            <a:r>
              <a:rPr lang="en-US" sz="1200" dirty="0" err="1" smtClean="0"/>
              <a:t>nga</a:t>
            </a:r>
            <a:r>
              <a:rPr lang="en-US" sz="1200" dirty="0" smtClean="0"/>
              <a:t> SHBA-ja</a:t>
            </a:r>
          </a:p>
          <a:p>
            <a:pPr marL="171450" indent="-171450">
              <a:buFont typeface="Arial" panose="020B0604020202020204" pitchFamily="34" charset="0"/>
              <a:buChar char="•"/>
            </a:pPr>
            <a:r>
              <a:rPr lang="en-US" sz="1200" dirty="0" err="1" smtClean="0">
                <a:solidFill>
                  <a:srgbClr val="FF0000"/>
                </a:solidFill>
              </a:rPr>
              <a:t>CannabisUK</a:t>
            </a:r>
            <a:r>
              <a:rPr lang="en-US" sz="1200" dirty="0" smtClean="0"/>
              <a:t> – </a:t>
            </a:r>
            <a:r>
              <a:rPr lang="en-US" sz="1200" dirty="0" err="1" smtClean="0"/>
              <a:t>Furnizues</a:t>
            </a:r>
            <a:r>
              <a:rPr lang="en-US" sz="1200" dirty="0" smtClean="0"/>
              <a:t> I </a:t>
            </a:r>
            <a:r>
              <a:rPr lang="en-US" sz="1200" dirty="0" err="1" smtClean="0"/>
              <a:t>kanabisit</a:t>
            </a:r>
            <a:r>
              <a:rPr lang="en-US" sz="1200" dirty="0" smtClean="0"/>
              <a:t> me </a:t>
            </a:r>
            <a:r>
              <a:rPr lang="en-US" sz="1200" dirty="0" err="1" smtClean="0"/>
              <a:t>shumicë</a:t>
            </a:r>
            <a:r>
              <a:rPr lang="en-US" sz="1200" dirty="0" smtClean="0"/>
              <a:t> </a:t>
            </a:r>
            <a:r>
              <a:rPr lang="en-US" sz="1200" dirty="0" err="1" smtClean="0"/>
              <a:t>në</a:t>
            </a:r>
            <a:r>
              <a:rPr lang="en-US" sz="1200" dirty="0" smtClean="0"/>
              <a:t> MB</a:t>
            </a:r>
          </a:p>
          <a:p>
            <a:pPr marL="171450" indent="-171450">
              <a:buFont typeface="Arial" panose="020B0604020202020204" pitchFamily="34" charset="0"/>
              <a:buChar char="•"/>
            </a:pPr>
            <a:r>
              <a:rPr lang="en-US" sz="1200" dirty="0" err="1" smtClean="0">
                <a:solidFill>
                  <a:srgbClr val="FF0000"/>
                </a:solidFill>
              </a:rPr>
              <a:t>Brainmagic</a:t>
            </a:r>
            <a:r>
              <a:rPr lang="en-US" sz="1200" dirty="0" smtClean="0"/>
              <a:t> – </a:t>
            </a:r>
            <a:r>
              <a:rPr lang="en-US" sz="1200" dirty="0" err="1" smtClean="0"/>
              <a:t>Droga</a:t>
            </a:r>
            <a:r>
              <a:rPr lang="en-US" sz="1200" dirty="0" smtClean="0"/>
              <a:t> </a:t>
            </a:r>
            <a:r>
              <a:rPr lang="en-US" sz="1200" dirty="0" err="1" smtClean="0"/>
              <a:t>psikedilike</a:t>
            </a:r>
            <a:r>
              <a:rPr lang="en-US" sz="1200" dirty="0" smtClean="0"/>
              <a:t> </a:t>
            </a:r>
            <a:r>
              <a:rPr lang="en-US" sz="1200" dirty="0" err="1" smtClean="0"/>
              <a:t>më</a:t>
            </a:r>
            <a:r>
              <a:rPr lang="en-US" sz="1200" dirty="0" smtClean="0"/>
              <a:t> e </a:t>
            </a:r>
            <a:r>
              <a:rPr lang="en-US" sz="1200" dirty="0" err="1" smtClean="0"/>
              <a:t>mira</a:t>
            </a:r>
            <a:r>
              <a:rPr lang="en-US" sz="1200" dirty="0" smtClean="0"/>
              <a:t> </a:t>
            </a:r>
            <a:r>
              <a:rPr lang="en-US" sz="1200" dirty="0" err="1" smtClean="0"/>
              <a:t>në</a:t>
            </a:r>
            <a:r>
              <a:rPr lang="en-US" sz="1200" dirty="0" smtClean="0"/>
              <a:t> </a:t>
            </a:r>
            <a:r>
              <a:rPr lang="en-US" sz="1200" dirty="0" err="1" smtClean="0"/>
              <a:t>Darkweb</a:t>
            </a:r>
            <a:endParaRPr lang="en-US" sz="1200" dirty="0" smtClean="0"/>
          </a:p>
          <a:p>
            <a:pPr marL="171450" indent="-171450">
              <a:buFont typeface="Arial" panose="020B0604020202020204" pitchFamily="34" charset="0"/>
              <a:buChar char="•"/>
            </a:pPr>
            <a:r>
              <a:rPr lang="en-US" sz="1200" dirty="0" err="1" smtClean="0">
                <a:solidFill>
                  <a:srgbClr val="FF0000"/>
                </a:solidFill>
              </a:rPr>
              <a:t>NLGrowers</a:t>
            </a:r>
            <a:r>
              <a:rPr lang="en-US" sz="1200" dirty="0" smtClean="0">
                <a:solidFill>
                  <a:srgbClr val="FF0000"/>
                </a:solidFill>
              </a:rPr>
              <a:t> </a:t>
            </a:r>
            <a:r>
              <a:rPr lang="en-US" sz="1200" dirty="0" smtClean="0"/>
              <a:t>– </a:t>
            </a:r>
            <a:r>
              <a:rPr lang="en-US" sz="1200" dirty="0" err="1" smtClean="0"/>
              <a:t>Kanabis</a:t>
            </a:r>
            <a:r>
              <a:rPr lang="en-US" sz="1200" dirty="0" smtClean="0"/>
              <a:t> </a:t>
            </a:r>
            <a:r>
              <a:rPr lang="en-US" sz="1200" dirty="0" err="1" smtClean="0"/>
              <a:t>i</a:t>
            </a:r>
            <a:r>
              <a:rPr lang="en-US" sz="1200" dirty="0" smtClean="0"/>
              <a:t> </a:t>
            </a:r>
            <a:r>
              <a:rPr lang="en-US" sz="1200" dirty="0" err="1" smtClean="0"/>
              <a:t>nivelit</a:t>
            </a:r>
            <a:r>
              <a:rPr lang="en-US" sz="1200" dirty="0" smtClean="0"/>
              <a:t> </a:t>
            </a:r>
            <a:r>
              <a:rPr lang="en-US" sz="1200" dirty="0" err="1" smtClean="0"/>
              <a:t>të</a:t>
            </a:r>
            <a:r>
              <a:rPr lang="en-US" sz="1200" dirty="0" smtClean="0"/>
              <a:t> </a:t>
            </a:r>
            <a:r>
              <a:rPr lang="en-US" sz="1200" dirty="0" err="1" smtClean="0"/>
              <a:t>kafenesë</a:t>
            </a:r>
            <a:r>
              <a:rPr lang="en-US" sz="1200" dirty="0" smtClean="0"/>
              <a:t> </a:t>
            </a:r>
            <a:r>
              <a:rPr lang="en-US" sz="1200" dirty="0" err="1" smtClean="0"/>
              <a:t>nga</a:t>
            </a:r>
            <a:r>
              <a:rPr lang="en-US" sz="1200" dirty="0" smtClean="0"/>
              <a:t> </a:t>
            </a:r>
            <a:r>
              <a:rPr lang="en-US" sz="1200" dirty="0" err="1" smtClean="0"/>
              <a:t>Holanda</a:t>
            </a:r>
            <a:endParaRPr lang="en-US" sz="1200" dirty="0" smtClean="0"/>
          </a:p>
          <a:p>
            <a:pPr marL="171450" indent="-171450">
              <a:buFont typeface="Arial" panose="020B0604020202020204" pitchFamily="34" charset="0"/>
              <a:buChar char="•"/>
            </a:pPr>
            <a:r>
              <a:rPr lang="en-US" sz="1200" dirty="0" err="1" smtClean="0">
                <a:solidFill>
                  <a:srgbClr val="FF0000"/>
                </a:solidFill>
              </a:rPr>
              <a:t>Dyqan</a:t>
            </a:r>
            <a:r>
              <a:rPr lang="en-US" sz="1200" dirty="0" smtClean="0">
                <a:solidFill>
                  <a:srgbClr val="FF0000"/>
                </a:solidFill>
              </a:rPr>
              <a:t> </a:t>
            </a:r>
            <a:r>
              <a:rPr lang="en-US" sz="1200" dirty="0" err="1" smtClean="0">
                <a:solidFill>
                  <a:srgbClr val="FF0000"/>
                </a:solidFill>
              </a:rPr>
              <a:t>popullor</a:t>
            </a:r>
            <a:r>
              <a:rPr lang="en-US" sz="1200" dirty="0" smtClean="0">
                <a:solidFill>
                  <a:srgbClr val="FF0000"/>
                </a:solidFill>
              </a:rPr>
              <a:t> </a:t>
            </a:r>
            <a:r>
              <a:rPr lang="en-US" sz="1200" dirty="0" err="1" smtClean="0">
                <a:solidFill>
                  <a:srgbClr val="FF0000"/>
                </a:solidFill>
              </a:rPr>
              <a:t>i</a:t>
            </a:r>
            <a:r>
              <a:rPr lang="en-US" sz="1200" dirty="0" smtClean="0">
                <a:solidFill>
                  <a:srgbClr val="FF0000"/>
                </a:solidFill>
              </a:rPr>
              <a:t> </a:t>
            </a:r>
            <a:r>
              <a:rPr lang="en-US" sz="1200" dirty="0" err="1" smtClean="0">
                <a:solidFill>
                  <a:srgbClr val="FF0000"/>
                </a:solidFill>
              </a:rPr>
              <a:t>drogës</a:t>
            </a:r>
            <a:r>
              <a:rPr lang="en-US" sz="1200" dirty="0" smtClean="0">
                <a:solidFill>
                  <a:srgbClr val="FF0000"/>
                </a:solidFill>
              </a:rPr>
              <a:t> –</a:t>
            </a:r>
            <a:r>
              <a:rPr lang="en-US" sz="1200" dirty="0" smtClean="0"/>
              <a:t> </a:t>
            </a:r>
            <a:r>
              <a:rPr lang="en-US" sz="1200" dirty="0" err="1" smtClean="0"/>
              <a:t>Furnizuesi</a:t>
            </a:r>
            <a:r>
              <a:rPr lang="en-US" sz="1200" dirty="0" smtClean="0"/>
              <a:t> I </a:t>
            </a:r>
            <a:r>
              <a:rPr lang="en-US" sz="1200" dirty="0" err="1" smtClean="0"/>
              <a:t>drogës</a:t>
            </a:r>
            <a:r>
              <a:rPr lang="en-US" sz="1200" dirty="0" smtClean="0"/>
              <a:t> </a:t>
            </a:r>
            <a:r>
              <a:rPr lang="en-US" sz="1200" dirty="0" err="1" smtClean="0"/>
              <a:t>më</a:t>
            </a:r>
            <a:r>
              <a:rPr lang="en-US" sz="1200" dirty="0" smtClean="0"/>
              <a:t> </a:t>
            </a:r>
            <a:r>
              <a:rPr lang="en-US" sz="1200" dirty="0" err="1" smtClean="0"/>
              <a:t>të</a:t>
            </a:r>
            <a:r>
              <a:rPr lang="en-US" sz="1200" dirty="0" smtClean="0"/>
              <a:t> </a:t>
            </a:r>
            <a:r>
              <a:rPr lang="en-US" sz="1200" dirty="0" err="1" smtClean="0"/>
              <a:t>mirë</a:t>
            </a:r>
            <a:r>
              <a:rPr lang="en-US" sz="1200" dirty="0" smtClean="0"/>
              <a:t> </a:t>
            </a:r>
            <a:r>
              <a:rPr lang="en-US" sz="1200" dirty="0" err="1" smtClean="0"/>
              <a:t>në</a:t>
            </a:r>
            <a:r>
              <a:rPr lang="en-US" sz="1200" dirty="0" smtClean="0"/>
              <a:t> </a:t>
            </a:r>
            <a:r>
              <a:rPr lang="en-US" sz="1200" dirty="0" err="1" smtClean="0"/>
              <a:t>Darkweb</a:t>
            </a:r>
            <a:endParaRPr lang="en-US" sz="1200" dirty="0" smtClean="0"/>
          </a:p>
          <a:p>
            <a:pPr marL="171450" indent="-171450">
              <a:buFont typeface="Arial" panose="020B0604020202020204" pitchFamily="34" charset="0"/>
              <a:buChar char="•"/>
            </a:pPr>
            <a:r>
              <a:rPr lang="en-US" sz="1200" dirty="0" err="1" smtClean="0">
                <a:solidFill>
                  <a:srgbClr val="FF0000"/>
                </a:solidFill>
              </a:rPr>
              <a:t>DeDope</a:t>
            </a:r>
            <a:r>
              <a:rPr lang="en-US" sz="1200" dirty="0" smtClean="0"/>
              <a:t> – </a:t>
            </a:r>
            <a:r>
              <a:rPr lang="en-US" sz="1200" dirty="0" err="1" smtClean="0"/>
              <a:t>Dyqan</a:t>
            </a:r>
            <a:r>
              <a:rPr lang="en-US" sz="1200" dirty="0" smtClean="0"/>
              <a:t> </a:t>
            </a:r>
            <a:r>
              <a:rPr lang="en-US" sz="1200" dirty="0" err="1" smtClean="0"/>
              <a:t>gjerman</a:t>
            </a:r>
            <a:r>
              <a:rPr lang="en-US" sz="1200" dirty="0" smtClean="0"/>
              <a:t> I </a:t>
            </a:r>
            <a:r>
              <a:rPr lang="en-US" sz="1200" dirty="0" err="1" smtClean="0"/>
              <a:t>barit</a:t>
            </a:r>
            <a:r>
              <a:rPr lang="en-US" sz="1200" dirty="0" smtClean="0"/>
              <a:t> (</a:t>
            </a:r>
            <a:r>
              <a:rPr lang="en-US" sz="1200" dirty="0" err="1" smtClean="0"/>
              <a:t>drogës</a:t>
            </a:r>
            <a:r>
              <a:rPr lang="en-US" sz="1200" dirty="0" smtClean="0"/>
              <a:t>)</a:t>
            </a:r>
            <a:endParaRPr lang="en-US" sz="1200" dirty="0"/>
          </a:p>
          <a:p>
            <a:pPr marL="171450" indent="-171450">
              <a:buFont typeface="Arial" panose="020B0604020202020204" pitchFamily="34" charset="0"/>
              <a:buChar char="•"/>
            </a:pPr>
            <a:endParaRPr lang="en-US" sz="1100" dirty="0"/>
          </a:p>
        </p:txBody>
      </p:sp>
    </p:spTree>
    <p:extLst>
      <p:ext uri="{BB962C8B-B14F-4D97-AF65-F5344CB8AC3E}">
        <p14:creationId xmlns:p14="http://schemas.microsoft.com/office/powerpoint/2010/main" val="20385094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Përdorimi Kriminal i Dark Web</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The Market That Will Sell You A $20,000 Bank Loan For $30">
            <a:extLst>
              <a:ext uri="{FF2B5EF4-FFF2-40B4-BE49-F238E27FC236}">
                <a16:creationId xmlns:a16="http://schemas.microsoft.com/office/drawing/2014/main" xmlns="" id="{A2373D17-E14A-4317-ABBE-4CA2F958E6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918" y="5214155"/>
            <a:ext cx="1902942" cy="1269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927A4DCD-4A2A-4947-8929-6874FD8DC263}"/>
              </a:ext>
            </a:extLst>
          </p:cNvPr>
          <p:cNvPicPr>
            <a:picLocks noChangeAspect="1"/>
          </p:cNvPicPr>
          <p:nvPr/>
        </p:nvPicPr>
        <p:blipFill>
          <a:blip r:embed="rId5"/>
          <a:stretch>
            <a:fillRect/>
          </a:stretch>
        </p:blipFill>
        <p:spPr>
          <a:xfrm>
            <a:off x="1892574" y="1270001"/>
            <a:ext cx="5358852" cy="4952096"/>
          </a:xfrm>
          <a:prstGeom prst="rect">
            <a:avLst/>
          </a:prstGeom>
        </p:spPr>
      </p:pic>
    </p:spTree>
    <p:extLst>
      <p:ext uri="{BB962C8B-B14F-4D97-AF65-F5344CB8AC3E}">
        <p14:creationId xmlns:p14="http://schemas.microsoft.com/office/powerpoint/2010/main" val="3828723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Shoqëria e Informacionit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xmlns="" id="{8A88BFAC-15B2-48E9-8819-4E6DD11AE590}"/>
              </a:ext>
            </a:extLst>
          </p:cNvPr>
          <p:cNvSpPr>
            <a:spLocks noGrp="1"/>
          </p:cNvSpPr>
          <p:nvPr>
            <p:ph idx="1"/>
          </p:nvPr>
        </p:nvSpPr>
        <p:spPr>
          <a:xfrm>
            <a:off x="251520" y="1270001"/>
            <a:ext cx="8640960" cy="4607271"/>
          </a:xfrm>
        </p:spPr>
        <p:txBody>
          <a:bodyPr/>
          <a:lstStyle/>
          <a:p>
            <a:pPr eaLnBrk="1" hangingPunct="1"/>
            <a:r>
              <a:rPr lang="sq-AL"/>
              <a:t>“Një shoqëri ku krijimi, shpërndarja, përdorimi, integrimi dhe modifikimi i informacionit është aktivitet i rëndësishëm ekonomik, politik dhe kulturor” </a:t>
            </a:r>
          </a:p>
          <a:p>
            <a:pPr marL="0" indent="0" algn="r" eaLnBrk="1" hangingPunct="1">
              <a:buNone/>
            </a:pPr>
            <a:r>
              <a:rPr lang="sq-AL" sz="1600"/>
              <a:t>Hilbert M &amp; Beniger JR</a:t>
            </a:r>
          </a:p>
          <a:p>
            <a:pPr lvl="1" eaLnBrk="1" hangingPunct="1"/>
            <a:r>
              <a:rPr lang="sq-AL"/>
              <a:t>Informacioni digjital</a:t>
            </a:r>
          </a:p>
          <a:p>
            <a:pPr lvl="1" eaLnBrk="1" hangingPunct="1"/>
            <a:r>
              <a:rPr lang="sq-AL"/>
              <a:t>Teknologjitë e komunikimit</a:t>
            </a:r>
          </a:p>
          <a:p>
            <a:pPr lvl="1" eaLnBrk="1" hangingPunct="1"/>
            <a:r>
              <a:rPr lang="sq-AL"/>
              <a:t>Shpërthimi i informacionit</a:t>
            </a:r>
          </a:p>
          <a:p>
            <a:pPr eaLnBrk="1" hangingPunct="1"/>
            <a:r>
              <a:rPr lang="sq-AL"/>
              <a:t>Ndryshimi i botës?</a:t>
            </a:r>
          </a:p>
        </p:txBody>
      </p:sp>
      <p:pic>
        <p:nvPicPr>
          <p:cNvPr id="13" name="Content Placeholder 10" descr="glowing-world-map-background-1280x960.jpg">
            <a:extLst>
              <a:ext uri="{FF2B5EF4-FFF2-40B4-BE49-F238E27FC236}">
                <a16:creationId xmlns:a16="http://schemas.microsoft.com/office/drawing/2014/main" xmlns="" id="{13065408-C13D-448B-A801-10BC1442EA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489" y="4149080"/>
            <a:ext cx="3073673" cy="2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519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Përdorimi Kriminal i Dark Web</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The Market That Will Sell You A $20,000 Bank Loan For $30">
            <a:extLst>
              <a:ext uri="{FF2B5EF4-FFF2-40B4-BE49-F238E27FC236}">
                <a16:creationId xmlns:a16="http://schemas.microsoft.com/office/drawing/2014/main" xmlns="" id="{A2373D17-E14A-4317-ABBE-4CA2F958E6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918" y="5214155"/>
            <a:ext cx="1902942" cy="126995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xmlns="" id="{2D6A0DE9-A5F9-4FAA-99ED-84905FDB5D51}"/>
              </a:ext>
            </a:extLst>
          </p:cNvPr>
          <p:cNvSpPr>
            <a:spLocks noGrp="1"/>
          </p:cNvSpPr>
          <p:nvPr>
            <p:ph idx="1"/>
          </p:nvPr>
        </p:nvSpPr>
        <p:spPr>
          <a:xfrm>
            <a:off x="251520" y="1196752"/>
            <a:ext cx="8784530" cy="5183335"/>
          </a:xfrm>
        </p:spPr>
        <p:txBody>
          <a:bodyPr/>
          <a:lstStyle/>
          <a:p>
            <a:pPr marL="57150" indent="0">
              <a:buNone/>
            </a:pPr>
            <a:r>
              <a:rPr lang="sq-AL"/>
              <a:t>Valuta në dark web mbetet virtuale</a:t>
            </a:r>
          </a:p>
          <a:p>
            <a:pPr marL="914400" lvl="1" indent="-457200"/>
            <a:r>
              <a:rPr lang="sq-AL"/>
              <a:t>1 miliard US$ janë shpenzuar në vitin 2019</a:t>
            </a:r>
          </a:p>
          <a:p>
            <a:pPr marL="914400" lvl="1" indent="-457200"/>
            <a:r>
              <a:rPr lang="sq-AL"/>
              <a:t>Bitcoin më e shpeshta - për shkak të njohurive për të</a:t>
            </a:r>
          </a:p>
          <a:p>
            <a:pPr marL="1314450" lvl="2" indent="-457200"/>
            <a:r>
              <a:rPr lang="sq-AL"/>
              <a:t>Kalimi në monedhat e drejtuara nga privatësia përmes frikës së sigurisë</a:t>
            </a:r>
          </a:p>
          <a:p>
            <a:pPr marL="1314450" lvl="2" indent="-457200"/>
            <a:r>
              <a:rPr lang="sq-AL"/>
              <a:t>Monero (XMR), Zcash (ZEC), Komodo (KMD), Verge (XVG), Horizen (ZEN) janë shembuj </a:t>
            </a:r>
          </a:p>
        </p:txBody>
      </p:sp>
      <p:pic>
        <p:nvPicPr>
          <p:cNvPr id="19458" name="Picture 2" descr="Bitcoin Has Halved—What Now?">
            <a:extLst>
              <a:ext uri="{FF2B5EF4-FFF2-40B4-BE49-F238E27FC236}">
                <a16:creationId xmlns:a16="http://schemas.microsoft.com/office/drawing/2014/main" xmlns="" id="{E359994D-5940-4932-822B-5618437EF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54911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Monero (XMR) price, marketcap, chart, and info | CoinGecko">
            <a:extLst>
              <a:ext uri="{FF2B5EF4-FFF2-40B4-BE49-F238E27FC236}">
                <a16:creationId xmlns:a16="http://schemas.microsoft.com/office/drawing/2014/main" xmlns="" id="{4B91C652-FAAC-4A1B-8048-75C06C7E0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669" y="4469185"/>
            <a:ext cx="1902942" cy="190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7110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Përdorimi Kriminal i Dark Web</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descr="The Market That Will Sell You A $20,000 Bank Loan For $30">
            <a:extLst>
              <a:ext uri="{FF2B5EF4-FFF2-40B4-BE49-F238E27FC236}">
                <a16:creationId xmlns:a16="http://schemas.microsoft.com/office/drawing/2014/main" xmlns="" id="{A2373D17-E14A-4317-ABBE-4CA2F958E6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5918" y="5214155"/>
            <a:ext cx="1902942" cy="1269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4E410AE8-9853-4A2A-A8F7-100B0493D1DC}"/>
              </a:ext>
            </a:extLst>
          </p:cNvPr>
          <p:cNvPicPr>
            <a:picLocks noChangeAspect="1"/>
          </p:cNvPicPr>
          <p:nvPr/>
        </p:nvPicPr>
        <p:blipFill>
          <a:blip r:embed="rId5"/>
          <a:stretch>
            <a:fillRect/>
          </a:stretch>
        </p:blipFill>
        <p:spPr>
          <a:xfrm>
            <a:off x="4137216" y="1556383"/>
            <a:ext cx="4881644" cy="3349836"/>
          </a:xfrm>
          <a:prstGeom prst="rect">
            <a:avLst/>
          </a:prstGeom>
          <a:ln>
            <a:solidFill>
              <a:schemeClr val="accent1"/>
            </a:solidFill>
          </a:ln>
        </p:spPr>
      </p:pic>
      <p:pic>
        <p:nvPicPr>
          <p:cNvPr id="21506" name="Picture 2" descr="Silk Road sentencing: why governments can't win the war on darknet drugs |  Technology | The Guardian">
            <a:extLst>
              <a:ext uri="{FF2B5EF4-FFF2-40B4-BE49-F238E27FC236}">
                <a16:creationId xmlns:a16="http://schemas.microsoft.com/office/drawing/2014/main" xmlns="" id="{706BA2AE-99F0-4661-8F99-6314CBD716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40" y="1246983"/>
            <a:ext cx="3828808" cy="229728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1508" name="Picture 4" descr="Ross Ulbricht denies charges in Silk Road online drug case, lawyer says">
            <a:extLst>
              <a:ext uri="{FF2B5EF4-FFF2-40B4-BE49-F238E27FC236}">
                <a16:creationId xmlns:a16="http://schemas.microsoft.com/office/drawing/2014/main" xmlns="" id="{7437D36F-6500-4341-91D7-3CAAAA7020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384" y="3628269"/>
            <a:ext cx="3386320" cy="16931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5479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solidFill>
                  <a:schemeClr val="tx2">
                    <a:lumMod val="60000"/>
                    <a:lumOff val="40000"/>
                  </a:schemeClr>
                </a:solidFill>
              </a:rPr>
              <a:t>Konvergjenca e kibernetikës dhe terrorizimit</a:t>
            </a:r>
          </a:p>
        </p:txBody>
      </p:sp>
      <p:sp>
        <p:nvSpPr>
          <p:cNvPr id="5" name="Rectangle 11">
            <a:extLst>
              <a:ext uri="{FF2B5EF4-FFF2-40B4-BE49-F238E27FC236}">
                <a16:creationId xmlns:a16="http://schemas.microsoft.com/office/drawing/2014/main" xmlns=""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92</a:t>
            </a:fld>
            <a:r>
              <a:rPr lang="sq-AL" sz="1200" b="1">
                <a:solidFill>
                  <a:srgbClr val="FFFFFF"/>
                </a:solidFill>
                <a:latin typeface="Verdana" charset="0"/>
                <a:cs typeface="Verdana" charset="0"/>
              </a:rPr>
              <a:t> -</a:t>
            </a:r>
          </a:p>
        </p:txBody>
      </p:sp>
      <p:sp>
        <p:nvSpPr>
          <p:cNvPr id="6" name="Rectangle 5">
            <a:extLst>
              <a:ext uri="{FF2B5EF4-FFF2-40B4-BE49-F238E27FC236}">
                <a16:creationId xmlns:a16="http://schemas.microsoft.com/office/drawing/2014/main" xmlns=""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8" name="Rectangle 7">
            <a:extLst>
              <a:ext uri="{FF2B5EF4-FFF2-40B4-BE49-F238E27FC236}">
                <a16:creationId xmlns:a16="http://schemas.microsoft.com/office/drawing/2014/main" xmlns=""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xmlns=""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2886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Përdorimi i internetit për terrorizëm</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a:extLst>
              <a:ext uri="{FF2B5EF4-FFF2-40B4-BE49-F238E27FC236}">
                <a16:creationId xmlns:a16="http://schemas.microsoft.com/office/drawing/2014/main" xmlns="" id="{2D6A0DE9-A5F9-4FAA-99ED-84905FDB5D51}"/>
              </a:ext>
            </a:extLst>
          </p:cNvPr>
          <p:cNvSpPr>
            <a:spLocks noGrp="1"/>
          </p:cNvSpPr>
          <p:nvPr>
            <p:ph idx="1"/>
          </p:nvPr>
        </p:nvSpPr>
        <p:spPr>
          <a:xfrm>
            <a:off x="251520" y="1196752"/>
            <a:ext cx="8784530" cy="5183335"/>
          </a:xfrm>
        </p:spPr>
        <p:txBody>
          <a:bodyPr/>
          <a:lstStyle/>
          <a:p>
            <a:pPr marL="57150" indent="0">
              <a:buNone/>
            </a:pPr>
            <a:r>
              <a:rPr lang="sq-AL"/>
              <a:t>Vazhdon të zgjerohet prania e tyre online</a:t>
            </a:r>
          </a:p>
          <a:p>
            <a:pPr marL="914400" lvl="1" indent="-457200"/>
            <a:r>
              <a:rPr lang="sq-AL"/>
              <a:t>Përhapja në juridiksione të shumta</a:t>
            </a:r>
          </a:p>
          <a:p>
            <a:pPr marL="914400" lvl="1" indent="-457200"/>
            <a:r>
              <a:rPr lang="sq-AL"/>
              <a:t>Përfshihen forume, faqe për ndarjen e fajlave, kutitë e postimit, faqet e transmetimit të videove, shërbimet e shkurtimit të URL-ve, blogjet, aplikacionet e mesazheve/transmetimit, platformat e transmetimit të drejtpërdrejtë, faqet e mediave sociale, shërbimet host</a:t>
            </a:r>
          </a:p>
          <a:p>
            <a:pPr marL="514350" indent="-457200"/>
            <a:r>
              <a:rPr lang="sq-AL"/>
              <a:t>Shpesh, ata janë adoptues të hershëm të teknologjive të reja dhe platformave të reja</a:t>
            </a:r>
          </a:p>
        </p:txBody>
      </p:sp>
      <p:pic>
        <p:nvPicPr>
          <p:cNvPr id="23554" name="Picture 2" descr="Are the Austin bombings terrorism? It depends who you ask. - Vox">
            <a:extLst>
              <a:ext uri="{FF2B5EF4-FFF2-40B4-BE49-F238E27FC236}">
                <a16:creationId xmlns:a16="http://schemas.microsoft.com/office/drawing/2014/main" xmlns="" id="{C0178A80-B4C1-41AD-812C-232E8A7516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8293" y="5204518"/>
            <a:ext cx="1979712" cy="131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6264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Përdorimi i internetit për terrorizëm</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xmlns="" id="{37375019-F78A-4BAB-B75C-C64845B462F5}"/>
              </a:ext>
            </a:extLst>
          </p:cNvPr>
          <p:cNvPicPr>
            <a:picLocks noChangeAspect="1"/>
          </p:cNvPicPr>
          <p:nvPr/>
        </p:nvPicPr>
        <p:blipFill>
          <a:blip r:embed="rId4"/>
          <a:stretch>
            <a:fillRect/>
          </a:stretch>
        </p:blipFill>
        <p:spPr>
          <a:xfrm>
            <a:off x="114299" y="1145878"/>
            <a:ext cx="4642377" cy="3435694"/>
          </a:xfrm>
          <a:prstGeom prst="rect">
            <a:avLst/>
          </a:prstGeom>
          <a:ln>
            <a:solidFill>
              <a:schemeClr val="accent1"/>
            </a:solidFill>
          </a:ln>
        </p:spPr>
      </p:pic>
      <p:pic>
        <p:nvPicPr>
          <p:cNvPr id="3" name="Picture 2">
            <a:extLst>
              <a:ext uri="{FF2B5EF4-FFF2-40B4-BE49-F238E27FC236}">
                <a16:creationId xmlns:a16="http://schemas.microsoft.com/office/drawing/2014/main" xmlns="" id="{4CF23235-C2A3-4F0F-BAAA-65E351797266}"/>
              </a:ext>
            </a:extLst>
          </p:cNvPr>
          <p:cNvPicPr>
            <a:picLocks noChangeAspect="1"/>
          </p:cNvPicPr>
          <p:nvPr/>
        </p:nvPicPr>
        <p:blipFill>
          <a:blip r:embed="rId5"/>
          <a:stretch>
            <a:fillRect/>
          </a:stretch>
        </p:blipFill>
        <p:spPr>
          <a:xfrm>
            <a:off x="4063382" y="3059066"/>
            <a:ext cx="4966319" cy="3435694"/>
          </a:xfrm>
          <a:prstGeom prst="rect">
            <a:avLst/>
          </a:prstGeom>
          <a:ln>
            <a:solidFill>
              <a:schemeClr val="accent1"/>
            </a:solidFill>
          </a:ln>
        </p:spPr>
      </p:pic>
    </p:spTree>
    <p:extLst>
      <p:ext uri="{BB962C8B-B14F-4D97-AF65-F5344CB8AC3E}">
        <p14:creationId xmlns:p14="http://schemas.microsoft.com/office/powerpoint/2010/main" val="340006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Përdorimi i internetit për terrorizëm</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xmlns="" id="{2E02FEE5-5BF1-4042-B83F-06887A86195B}"/>
              </a:ext>
            </a:extLst>
          </p:cNvPr>
          <p:cNvPicPr>
            <a:picLocks noChangeAspect="1"/>
          </p:cNvPicPr>
          <p:nvPr/>
        </p:nvPicPr>
        <p:blipFill>
          <a:blip r:embed="rId4"/>
          <a:stretch>
            <a:fillRect/>
          </a:stretch>
        </p:blipFill>
        <p:spPr>
          <a:xfrm>
            <a:off x="2483768" y="1124744"/>
            <a:ext cx="4176464" cy="5286152"/>
          </a:xfrm>
          <a:prstGeom prst="rect">
            <a:avLst/>
          </a:prstGeom>
          <a:ln>
            <a:solidFill>
              <a:schemeClr val="accent1"/>
            </a:solidFill>
          </a:ln>
        </p:spPr>
      </p:pic>
      <p:sp>
        <p:nvSpPr>
          <p:cNvPr id="2" name="Rectangle: Rounded Corners 1">
            <a:extLst>
              <a:ext uri="{FF2B5EF4-FFF2-40B4-BE49-F238E27FC236}">
                <a16:creationId xmlns:a16="http://schemas.microsoft.com/office/drawing/2014/main" xmlns="" id="{FB59C70C-9F8F-43A4-94F8-9FD9B6F0EC41}"/>
              </a:ext>
            </a:extLst>
          </p:cNvPr>
          <p:cNvSpPr/>
          <p:nvPr/>
        </p:nvSpPr>
        <p:spPr>
          <a:xfrm>
            <a:off x="2483768" y="5301208"/>
            <a:ext cx="4176464" cy="288032"/>
          </a:xfrm>
          <a:prstGeom prst="roundRect">
            <a:avLst/>
          </a:prstGeom>
          <a:solidFill>
            <a:srgbClr val="FFFF00">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xmlns="" id="{42474A16-DCB4-40CC-B6DB-382CEC242E94}"/>
              </a:ext>
            </a:extLst>
          </p:cNvPr>
          <p:cNvSpPr/>
          <p:nvPr/>
        </p:nvSpPr>
        <p:spPr>
          <a:xfrm>
            <a:off x="2483768" y="5877271"/>
            <a:ext cx="4176464" cy="230713"/>
          </a:xfrm>
          <a:prstGeom prst="roundRect">
            <a:avLst/>
          </a:prstGeom>
          <a:solidFill>
            <a:srgbClr val="FFFF00">
              <a:alpha val="2392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xmlns="" id="{303DD0F7-8AE0-4006-89A7-52A25716F349}"/>
              </a:ext>
            </a:extLst>
          </p:cNvPr>
          <p:cNvSpPr txBox="1"/>
          <p:nvPr/>
        </p:nvSpPr>
        <p:spPr>
          <a:xfrm>
            <a:off x="6372200" y="1532282"/>
            <a:ext cx="2243632" cy="400110"/>
          </a:xfrm>
          <a:prstGeom prst="rect">
            <a:avLst/>
          </a:prstGeom>
          <a:solidFill>
            <a:srgbClr val="F08A34"/>
          </a:solidFill>
        </p:spPr>
        <p:txBody>
          <a:bodyPr wrap="square" rtlCol="0">
            <a:spAutoFit/>
          </a:bodyPr>
          <a:lstStyle/>
          <a:p>
            <a:pPr algn="ctr"/>
            <a:r>
              <a:rPr lang="sq-AL" sz="2000">
                <a:solidFill>
                  <a:schemeClr val="bg1"/>
                </a:solidFill>
                <a:latin typeface="+mj-lt"/>
              </a:rPr>
              <a:t>4 shtator 2020</a:t>
            </a:r>
          </a:p>
        </p:txBody>
      </p:sp>
    </p:spTree>
    <p:extLst>
      <p:ext uri="{BB962C8B-B14F-4D97-AF65-F5344CB8AC3E}">
        <p14:creationId xmlns:p14="http://schemas.microsoft.com/office/powerpoint/2010/main" val="217244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BA244C-489D-417D-B8AB-CB954192CB36}"/>
              </a:ext>
            </a:extLst>
          </p:cNvPr>
          <p:cNvSpPr>
            <a:spLocks noGrp="1"/>
          </p:cNvSpPr>
          <p:nvPr>
            <p:ph type="title"/>
          </p:nvPr>
        </p:nvSpPr>
        <p:spPr/>
        <p:txBody>
          <a:bodyPr/>
          <a:lstStyle/>
          <a:p>
            <a:r>
              <a:rPr lang="sq-AL">
                <a:solidFill>
                  <a:schemeClr val="tx2">
                    <a:lumMod val="60000"/>
                    <a:lumOff val="40000"/>
                  </a:schemeClr>
                </a:solidFill>
              </a:rPr>
              <a:t>Faktorët e ndërthurur të krimit</a:t>
            </a:r>
          </a:p>
        </p:txBody>
      </p:sp>
      <p:sp>
        <p:nvSpPr>
          <p:cNvPr id="5" name="Rectangle 11">
            <a:extLst>
              <a:ext uri="{FF2B5EF4-FFF2-40B4-BE49-F238E27FC236}">
                <a16:creationId xmlns:a16="http://schemas.microsoft.com/office/drawing/2014/main" xmlns="" id="{C48A7903-DBE1-43BD-905E-55DB247564CB}"/>
              </a:ext>
            </a:extLst>
          </p:cNvPr>
          <p:cNvSpPr>
            <a:spLocks noChangeArrowheads="1"/>
          </p:cNvSpPr>
          <p:nvPr/>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q-AL" sz="1200" b="1">
                <a:solidFill>
                  <a:srgbClr val="FFFFFF"/>
                </a:solidFill>
                <a:latin typeface="Verdana" charset="0"/>
                <a:cs typeface="Verdana" charset="0"/>
              </a:rPr>
              <a:t>www.coe.int/cybercrime						                        - </a:t>
            </a:r>
            <a:fld id="{F50FF694-912A-834E-AD45-B984C7BF2CE4}" type="slidenum">
              <a:rPr lang="en-US" sz="1200" b="1">
                <a:solidFill>
                  <a:srgbClr val="FFFFFF"/>
                </a:solidFill>
                <a:latin typeface="Verdana" charset="0"/>
                <a:cs typeface="Verdana" charset="0"/>
              </a:rPr>
              <a:pPr/>
              <a:t>96</a:t>
            </a:fld>
            <a:r>
              <a:rPr lang="sq-AL" sz="1200" b="1">
                <a:solidFill>
                  <a:srgbClr val="FFFFFF"/>
                </a:solidFill>
                <a:latin typeface="Verdana" charset="0"/>
                <a:cs typeface="Verdana" charset="0"/>
              </a:rPr>
              <a:t> -</a:t>
            </a:r>
          </a:p>
        </p:txBody>
      </p:sp>
      <p:sp>
        <p:nvSpPr>
          <p:cNvPr id="6" name="Rectangle 5">
            <a:extLst>
              <a:ext uri="{FF2B5EF4-FFF2-40B4-BE49-F238E27FC236}">
                <a16:creationId xmlns:a16="http://schemas.microsoft.com/office/drawing/2014/main" xmlns="" id="{74DFE25A-050F-4914-B2E8-65E908C83E53}"/>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8" name="Rectangle 7">
            <a:extLst>
              <a:ext uri="{FF2B5EF4-FFF2-40B4-BE49-F238E27FC236}">
                <a16:creationId xmlns:a16="http://schemas.microsoft.com/office/drawing/2014/main" xmlns="" id="{F9CBCD3B-0D81-4EEF-9F9F-DB3E28FFD393}"/>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 name="Picture 4">
            <a:extLst>
              <a:ext uri="{FF2B5EF4-FFF2-40B4-BE49-F238E27FC236}">
                <a16:creationId xmlns:a16="http://schemas.microsoft.com/office/drawing/2014/main" xmlns="" id="{9E352179-95DE-4E37-9014-C7512F18C08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0978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10" name="Rectangle 9">
            <a:extLst>
              <a:ext uri="{FF2B5EF4-FFF2-40B4-BE49-F238E27FC236}">
                <a16:creationId xmlns:a16="http://schemas.microsoft.com/office/drawing/2014/main" xmlns=""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xmlns="" id="{1424B29E-7F3A-4F27-BF43-CB0589A5871C}"/>
              </a:ext>
            </a:extLst>
          </p:cNvPr>
          <p:cNvSpPr txBox="1">
            <a:spLocks noChangeArrowheads="1"/>
          </p:cNvSpPr>
          <p:nvPr/>
        </p:nvSpPr>
        <p:spPr bwMode="auto">
          <a:xfrm>
            <a:off x="1177924" y="190500"/>
            <a:ext cx="78581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2800">
                <a:solidFill>
                  <a:schemeClr val="bg1"/>
                </a:solidFill>
                <a:latin typeface="Verdana" charset="0"/>
                <a:cs typeface="Verdana" charset="0"/>
              </a:rPr>
              <a:t>Faktorët e ndërthurur të krimit</a:t>
            </a:r>
          </a:p>
        </p:txBody>
      </p:sp>
      <p:pic>
        <p:nvPicPr>
          <p:cNvPr id="12" name="Picture 4">
            <a:extLst>
              <a:ext uri="{FF2B5EF4-FFF2-40B4-BE49-F238E27FC236}">
                <a16:creationId xmlns:a16="http://schemas.microsoft.com/office/drawing/2014/main" xmlns=""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1">
            <a:extLst>
              <a:ext uri="{FF2B5EF4-FFF2-40B4-BE49-F238E27FC236}">
                <a16:creationId xmlns:a16="http://schemas.microsoft.com/office/drawing/2014/main" xmlns="" id="{2D6A0DE9-A5F9-4FAA-99ED-84905FDB5D51}"/>
              </a:ext>
            </a:extLst>
          </p:cNvPr>
          <p:cNvSpPr>
            <a:spLocks noGrp="1"/>
          </p:cNvSpPr>
          <p:nvPr>
            <p:ph idx="1"/>
          </p:nvPr>
        </p:nvSpPr>
        <p:spPr>
          <a:xfrm>
            <a:off x="251520" y="1196752"/>
            <a:ext cx="8784530" cy="5183335"/>
          </a:xfrm>
        </p:spPr>
        <p:txBody>
          <a:bodyPr/>
          <a:lstStyle/>
          <a:p>
            <a:pPr marL="57150" indent="0">
              <a:buNone/>
            </a:pPr>
            <a:r>
              <a:rPr lang="sq-AL" b="1">
                <a:solidFill>
                  <a:srgbClr val="0070C0"/>
                </a:solidFill>
              </a:rPr>
              <a:t>Inxhinierimi social</a:t>
            </a:r>
          </a:p>
          <a:p>
            <a:pPr marL="914400" lvl="1" indent="-457200"/>
            <a:r>
              <a:rPr lang="sq-AL"/>
              <a:t>Veçanërisht </a:t>
            </a:r>
            <a:r>
              <a:rPr lang="sq-AL" sz="3200" b="1">
                <a:solidFill>
                  <a:srgbClr val="0070C0"/>
                </a:solidFill>
              </a:rPr>
              <a:t>phishing</a:t>
            </a:r>
            <a:r>
              <a:rPr lang="sq-AL"/>
              <a:t> për të fituar të dhëna dhe informacione</a:t>
            </a:r>
          </a:p>
          <a:p>
            <a:pPr marL="914400" lvl="1" indent="-457200"/>
            <a:r>
              <a:rPr lang="sq-AL"/>
              <a:t>Më pas përdorur në krim</a:t>
            </a:r>
          </a:p>
          <a:p>
            <a:pPr marL="57150" indent="0">
              <a:buNone/>
            </a:pPr>
            <a:r>
              <a:rPr lang="sq-AL" b="1">
                <a:solidFill>
                  <a:srgbClr val="0070C0"/>
                </a:solidFill>
              </a:rPr>
              <a:t>Mushkat e parave</a:t>
            </a:r>
          </a:p>
          <a:p>
            <a:pPr marL="914400" lvl="1" indent="-457200"/>
            <a:r>
              <a:rPr lang="sq-AL"/>
              <a:t>Shënjestrojnë individët e cenuar dhe ata me të hyra të ulëta</a:t>
            </a:r>
          </a:p>
          <a:p>
            <a:pPr marL="914400" lvl="1" indent="-457200"/>
            <a:r>
              <a:rPr lang="sq-AL"/>
              <a:t>Kalojnë në mushka me gjendje më të fortë financiare për të kanalizuar fondet ndërkombëtare përmes llogarive të korporatave</a:t>
            </a:r>
          </a:p>
          <a:p>
            <a:pPr marL="57150" indent="0">
              <a:buNone/>
            </a:pPr>
            <a:r>
              <a:rPr lang="sq-AL" b="1">
                <a:solidFill>
                  <a:srgbClr val="0070C0"/>
                </a:solidFill>
              </a:rPr>
              <a:t>Kriptovalutat</a:t>
            </a:r>
          </a:p>
          <a:p>
            <a:pPr marL="914400" lvl="1" indent="-457200"/>
            <a:r>
              <a:rPr lang="sq-AL"/>
              <a:t>Përdorimi i atyre ‘legjitime’ për të gjitha të jashtëligjshmet</a:t>
            </a:r>
          </a:p>
        </p:txBody>
      </p:sp>
      <p:pic>
        <p:nvPicPr>
          <p:cNvPr id="23554" name="Picture 2" descr="Are the Austin bombings terrorism? It depends who you ask. - Vox">
            <a:extLst>
              <a:ext uri="{FF2B5EF4-FFF2-40B4-BE49-F238E27FC236}">
                <a16:creationId xmlns:a16="http://schemas.microsoft.com/office/drawing/2014/main" xmlns="" id="{C0178A80-B4C1-41AD-812C-232E8A7516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8293" y="5204518"/>
            <a:ext cx="1979712" cy="131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942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sq-AL" sz="1200" b="1">
                <a:solidFill>
                  <a:srgbClr val="FFFFFF"/>
                </a:solidFill>
                <a:latin typeface="Verdana" charset="0"/>
                <a:cs typeface="Verdana" charset="0"/>
              </a:rPr>
              <a:t>www.coe.int/cybercrime</a:t>
            </a:r>
          </a:p>
        </p:txBody>
      </p:sp>
      <p:sp>
        <p:nvSpPr>
          <p:cNvPr id="5" name="Rectangle 4">
            <a:extLst>
              <a:ext uri="{FF2B5EF4-FFF2-40B4-BE49-F238E27FC236}">
                <a16:creationId xmlns:a16="http://schemas.microsoft.com/office/drawing/2014/main" xmlns=""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4">
            <a:extLst>
              <a:ext uri="{FF2B5EF4-FFF2-40B4-BE49-F238E27FC236}">
                <a16:creationId xmlns:a16="http://schemas.microsoft.com/office/drawing/2014/main" xmlns=""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Asking questions | TeachingEnglish | British Council | BBC">
            <a:extLst>
              <a:ext uri="{FF2B5EF4-FFF2-40B4-BE49-F238E27FC236}">
                <a16:creationId xmlns:a16="http://schemas.microsoft.com/office/drawing/2014/main" xmlns="" id="{2146A725-2752-493B-B89A-F4AA62525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905000"/>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33149BE1-5990-4AA1-A02A-66E63B8F1545}"/>
              </a:ext>
            </a:extLst>
          </p:cNvPr>
          <p:cNvSpPr txBox="1"/>
          <p:nvPr/>
        </p:nvSpPr>
        <p:spPr>
          <a:xfrm>
            <a:off x="3221850" y="4951834"/>
            <a:ext cx="2700300" cy="769441"/>
          </a:xfrm>
          <a:prstGeom prst="rect">
            <a:avLst/>
          </a:prstGeom>
          <a:noFill/>
        </p:spPr>
        <p:txBody>
          <a:bodyPr wrap="square" rtlCol="0">
            <a:spAutoFit/>
          </a:bodyPr>
          <a:lstStyle/>
          <a:p>
            <a:pPr algn="ctr"/>
            <a:r>
              <a:rPr lang="sq-AL" sz="4400"/>
              <a:t>Pyetje</a:t>
            </a:r>
          </a:p>
        </p:txBody>
      </p:sp>
    </p:spTree>
    <p:extLst>
      <p:ext uri="{BB962C8B-B14F-4D97-AF65-F5344CB8AC3E}">
        <p14:creationId xmlns:p14="http://schemas.microsoft.com/office/powerpoint/2010/main" val="42886437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sq-AL" sz="3200">
                <a:solidFill>
                  <a:schemeClr val="bg1"/>
                </a:solidFill>
                <a:latin typeface="Verdana" charset="0"/>
                <a:cs typeface="Verdana" charset="0"/>
              </a:rPr>
              <a:t>Objektivat e seancës</a:t>
            </a: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sq-AL" sz="1200" b="1">
                <a:solidFill>
                  <a:srgbClr val="FFFFFF"/>
                </a:solidFill>
                <a:latin typeface="Verdana" charset="0"/>
                <a:cs typeface="Verdana" charset="0"/>
              </a:rPr>
              <a:t>www.coe.int/cybercrime						</a:t>
            </a:r>
          </a:p>
        </p:txBody>
      </p:sp>
      <p:sp>
        <p:nvSpPr>
          <p:cNvPr id="3" name="Content Placeholder 2">
            <a:extLst>
              <a:ext uri="{FF2B5EF4-FFF2-40B4-BE49-F238E27FC236}">
                <a16:creationId xmlns:a16="http://schemas.microsoft.com/office/drawing/2014/main" xmlns="" id="{77B18497-BF37-4A20-ABA6-353886C26CA1}"/>
              </a:ext>
            </a:extLst>
          </p:cNvPr>
          <p:cNvSpPr>
            <a:spLocks noGrp="1"/>
          </p:cNvSpPr>
          <p:nvPr>
            <p:ph idx="1"/>
          </p:nvPr>
        </p:nvSpPr>
        <p:spPr>
          <a:xfrm>
            <a:off x="323528" y="1196752"/>
            <a:ext cx="8712522" cy="5240233"/>
          </a:xfrm>
        </p:spPr>
        <p:txBody>
          <a:bodyPr>
            <a:normAutofit lnSpcReduction="10000"/>
          </a:bodyPr>
          <a:lstStyle/>
          <a:p>
            <a:pPr marL="0" indent="0">
              <a:buNone/>
            </a:pPr>
            <a:r>
              <a:rPr lang="sq-AL"/>
              <a:t>Pas kësaj seance, pjesëmarrësit duhet të jenë në gjendje të:</a:t>
            </a:r>
          </a:p>
          <a:p>
            <a:r>
              <a:rPr lang="sq-AL" sz="2800"/>
              <a:t>Identifikojnë llojet e ndryshme të krimit kibernetik dhe ndikimin e tyre</a:t>
            </a:r>
          </a:p>
          <a:p>
            <a:r>
              <a:rPr lang="sq-AL" sz="2800"/>
              <a:t>Renditin kërcënimet, trendet dhe mjetet e krimit kibernetik dhe përgjigjet ndaj fenomenit</a:t>
            </a:r>
          </a:p>
          <a:p>
            <a:r>
              <a:rPr lang="sq-AL" sz="2800"/>
              <a:t>Shpjegojnë konceptet e krimit kibernetik që konsiderohen lloje të krimit sipas shumicës së legjislacionit dhe standardeve ndërkombëtare</a:t>
            </a:r>
          </a:p>
          <a:p>
            <a:r>
              <a:rPr lang="sq-AL" sz="2800"/>
              <a:t>Analizojnë nevojat dhe përparësitë e harmonizimit ndërmjet legjislacionit kombëtar dhe instrumenteve ndërkombëtare, në veçanti Konventës së Budapestit.</a:t>
            </a:r>
          </a:p>
        </p:txBody>
      </p:sp>
    </p:spTree>
    <p:extLst>
      <p:ext uri="{BB962C8B-B14F-4D97-AF65-F5344CB8AC3E}">
        <p14:creationId xmlns:p14="http://schemas.microsoft.com/office/powerpoint/2010/main" val="2441161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1953</TotalTime>
  <Words>19437</Words>
  <Application>Microsoft Office PowerPoint</Application>
  <PresentationFormat>On-screen Show (4:3)</PresentationFormat>
  <Paragraphs>1855</Paragraphs>
  <Slides>138</Slides>
  <Notes>133</Notes>
  <HiddenSlides>0</HiddenSlides>
  <MMClips>0</MMClips>
  <ScaleCrop>false</ScaleCrop>
  <HeadingPairs>
    <vt:vector size="4" baseType="variant">
      <vt:variant>
        <vt:lpstr>Theme</vt:lpstr>
      </vt:variant>
      <vt:variant>
        <vt:i4>1</vt:i4>
      </vt:variant>
      <vt:variant>
        <vt:lpstr>Slide Titles</vt:lpstr>
      </vt:variant>
      <vt:variant>
        <vt:i4>138</vt:i4>
      </vt:variant>
    </vt:vector>
  </HeadingPairs>
  <TitlesOfParts>
    <vt:vector size="139" baseType="lpstr">
      <vt:lpstr>Office Theme</vt:lpstr>
      <vt:lpstr>PowerPoint Presentation</vt:lpstr>
      <vt:lpstr>PowerPoint Presentation</vt:lpstr>
      <vt:lpstr>PowerPoint Presentation</vt:lpstr>
      <vt:lpstr>PowerPoint Presentation</vt:lpstr>
      <vt:lpstr>‘Shoqëria e Informacionit’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Çfarë është krimi kibernetik?</vt:lpstr>
      <vt:lpstr>PowerPoint Presentation</vt:lpstr>
      <vt:lpstr>PowerPoint Presentation</vt:lpstr>
      <vt:lpstr>PowerPoint Presentation</vt:lpstr>
      <vt:lpstr>PowerPoint Presentation</vt:lpstr>
      <vt:lpstr>PowerPoint Presentation</vt:lpstr>
      <vt:lpstr>PowerPoint Presentation</vt:lpstr>
      <vt:lpstr>Konventa e Budapestit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Organizatat ndërkombëtare për krimin kibernetik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Krime kibernetike &amp; Raste studimore</vt:lpstr>
      <vt:lpstr>Krimet varura nga kibernetika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Shfrytëzimi seksual i fëmijëve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Mashtrimi në pagesë</vt:lpstr>
      <vt:lpstr>PowerPoint Presentation</vt:lpstr>
      <vt:lpstr>PowerPoint Presentation</vt:lpstr>
      <vt:lpstr>PowerPoint Presentation</vt:lpstr>
      <vt:lpstr>PowerPoint Presentation</vt:lpstr>
      <vt:lpstr>PowerPoint Presentation</vt:lpstr>
      <vt:lpstr>PowerPoint Presentation</vt:lpstr>
      <vt:lpstr>Dark web</vt:lpstr>
      <vt:lpstr>PowerPoint Presentation</vt:lpstr>
      <vt:lpstr>PowerPoint Presentation</vt:lpstr>
      <vt:lpstr>PowerPoint Presentation</vt:lpstr>
      <vt:lpstr>PowerPoint Presentation</vt:lpstr>
      <vt:lpstr>PowerPoint Presentation</vt:lpstr>
      <vt:lpstr>Konvergjenca e kibernetikës dhe terrorizimit</vt:lpstr>
      <vt:lpstr>PowerPoint Presentation</vt:lpstr>
      <vt:lpstr>PowerPoint Presentation</vt:lpstr>
      <vt:lpstr>PowerPoint Presentation</vt:lpstr>
      <vt:lpstr>Faktorët e ndërthurur të krimit</vt:lpstr>
      <vt:lpstr>PowerPoint Presentation</vt:lpstr>
      <vt:lpstr>PowerPoint Presentation</vt:lpstr>
      <vt:lpstr>PowerPoint Presentation</vt:lpstr>
      <vt:lpstr>PowerPoint Presentation</vt:lpstr>
      <vt:lpstr>Hequr &amp; ruajtur për referencë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Council of Europe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matteo</dc:creator>
  <cp:lastModifiedBy>Agron Ferataj</cp:lastModifiedBy>
  <cp:revision>1391</cp:revision>
  <cp:lastPrinted>2016-05-18T07:38:13Z</cp:lastPrinted>
  <dcterms:created xsi:type="dcterms:W3CDTF">2013-06-24T06:40:18Z</dcterms:created>
  <dcterms:modified xsi:type="dcterms:W3CDTF">2021-03-23T14:56:57Z</dcterms:modified>
</cp:coreProperties>
</file>