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handoutMasterIdLst>
    <p:handoutMasterId r:id="rId39"/>
  </p:handoutMasterIdLst>
  <p:sldIdLst>
    <p:sldId id="256" r:id="rId2"/>
    <p:sldId id="429" r:id="rId3"/>
    <p:sldId id="433" r:id="rId4"/>
    <p:sldId id="425" r:id="rId5"/>
    <p:sldId id="394" r:id="rId6"/>
    <p:sldId id="406" r:id="rId7"/>
    <p:sldId id="426" r:id="rId8"/>
    <p:sldId id="367" r:id="rId9"/>
    <p:sldId id="395" r:id="rId10"/>
    <p:sldId id="396" r:id="rId11"/>
    <p:sldId id="410" r:id="rId12"/>
    <p:sldId id="408" r:id="rId13"/>
    <p:sldId id="413" r:id="rId14"/>
    <p:sldId id="397" r:id="rId15"/>
    <p:sldId id="427" r:id="rId16"/>
    <p:sldId id="434" r:id="rId17"/>
    <p:sldId id="435" r:id="rId18"/>
    <p:sldId id="436" r:id="rId19"/>
    <p:sldId id="437" r:id="rId20"/>
    <p:sldId id="438" r:id="rId21"/>
    <p:sldId id="439" r:id="rId22"/>
    <p:sldId id="440" r:id="rId23"/>
    <p:sldId id="441" r:id="rId24"/>
    <p:sldId id="442" r:id="rId25"/>
    <p:sldId id="443" r:id="rId26"/>
    <p:sldId id="444" r:id="rId27"/>
    <p:sldId id="445" r:id="rId28"/>
    <p:sldId id="446" r:id="rId29"/>
    <p:sldId id="447" r:id="rId30"/>
    <p:sldId id="448" r:id="rId31"/>
    <p:sldId id="449" r:id="rId32"/>
    <p:sldId id="450" r:id="rId33"/>
    <p:sldId id="401" r:id="rId34"/>
    <p:sldId id="424" r:id="rId35"/>
    <p:sldId id="451" r:id="rId36"/>
    <p:sldId id="316" r:id="rId37"/>
  </p:sldIdLst>
  <p:sldSz cx="9144000" cy="6858000" type="screen4x3"/>
  <p:notesSz cx="9874250" cy="67246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5E8E"/>
    <a:srgbClr val="81ADD5"/>
    <a:srgbClr val="2F618F"/>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522" y="58"/>
      </p:cViewPr>
      <p:guideLst>
        <p:guide orient="horz" pos="2160"/>
        <p:guide pos="2880"/>
      </p:guideLst>
    </p:cSldViewPr>
  </p:slideViewPr>
  <p:outlineViewPr>
    <p:cViewPr>
      <p:scale>
        <a:sx n="33" d="100"/>
        <a:sy n="33" d="100"/>
      </p:scale>
      <p:origin x="48" y="0"/>
    </p:cViewPr>
  </p:outlineViewPr>
  <p:notesTextViewPr>
    <p:cViewPr>
      <p:scale>
        <a:sx n="1" d="1"/>
        <a:sy n="1" d="1"/>
      </p:scale>
      <p:origin x="0" y="0"/>
    </p:cViewPr>
  </p:notesTextViewPr>
  <p:sorterViewPr>
    <p:cViewPr>
      <p:scale>
        <a:sx n="100" d="100"/>
        <a:sy n="100" d="100"/>
      </p:scale>
      <p:origin x="0" y="26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3B5303-6559-4C87-BEE5-A95221D59400}"/>
              </a:ext>
            </a:extLst>
          </p:cNvPr>
          <p:cNvSpPr>
            <a:spLocks noGrp="1"/>
          </p:cNvSpPr>
          <p:nvPr>
            <p:ph type="hdr" sz="quarter"/>
          </p:nvPr>
        </p:nvSpPr>
        <p:spPr>
          <a:xfrm>
            <a:off x="0" y="0"/>
            <a:ext cx="4278313" cy="336550"/>
          </a:xfrm>
          <a:prstGeom prst="rect">
            <a:avLst/>
          </a:prstGeom>
        </p:spPr>
        <p:txBody>
          <a:bodyPr vert="horz" lIns="91440" tIns="45720" rIns="91440" bIns="45720" rtlCol="0"/>
          <a:lstStyle>
            <a:lvl1pPr algn="l" eaLnBrk="0" hangingPunct="0">
              <a:defRPr sz="1200">
                <a:latin typeface="Calibri" pitchFamily="34" charset="0"/>
                <a:ea typeface="MS PGothic" pitchFamily="34" charset="-128"/>
                <a:cs typeface="+mn-cs"/>
              </a:defRPr>
            </a:lvl1pPr>
          </a:lstStyle>
          <a:p>
            <a:pPr>
              <a:defRPr/>
            </a:pPr>
            <a:endParaRPr lang="en-US"/>
          </a:p>
        </p:txBody>
      </p:sp>
      <p:sp>
        <p:nvSpPr>
          <p:cNvPr id="3" name="Date Placeholder 2">
            <a:extLst>
              <a:ext uri="{FF2B5EF4-FFF2-40B4-BE49-F238E27FC236}">
                <a16:creationId xmlns:a16="http://schemas.microsoft.com/office/drawing/2014/main" id="{F9F2CCAA-A123-4395-BA50-7FA917ECFBC2}"/>
              </a:ext>
            </a:extLst>
          </p:cNvPr>
          <p:cNvSpPr>
            <a:spLocks noGrp="1"/>
          </p:cNvSpPr>
          <p:nvPr>
            <p:ph type="dt" sz="quarter" idx="1"/>
          </p:nvPr>
        </p:nvSpPr>
        <p:spPr>
          <a:xfrm>
            <a:off x="5592763" y="0"/>
            <a:ext cx="4279900" cy="336550"/>
          </a:xfrm>
          <a:prstGeom prst="rect">
            <a:avLst/>
          </a:prstGeom>
        </p:spPr>
        <p:txBody>
          <a:bodyPr vert="horz" wrap="square" lIns="91440" tIns="45720" rIns="91440" bIns="45720" numCol="1" anchor="t" anchorCtr="0" compatLnSpc="1">
            <a:prstTxWarp prst="textNoShape">
              <a:avLst/>
            </a:prstTxWarp>
          </a:bodyPr>
          <a:lstStyle>
            <a:lvl1pPr algn="r" eaLnBrk="0" hangingPunct="0">
              <a:defRPr sz="1200" smtClean="0"/>
            </a:lvl1pPr>
          </a:lstStyle>
          <a:p>
            <a:pPr>
              <a:defRPr/>
            </a:pPr>
            <a:fld id="{96EA0CAE-C60B-466A-A8ED-5E2680D25505}" type="datetimeFigureOut">
              <a:rPr lang="en-US"/>
              <a:pPr>
                <a:defRPr/>
              </a:pPr>
              <a:t>11/9/2023</a:t>
            </a:fld>
            <a:endParaRPr lang="en-US"/>
          </a:p>
        </p:txBody>
      </p:sp>
      <p:sp>
        <p:nvSpPr>
          <p:cNvPr id="4" name="Footer Placeholder 3">
            <a:extLst>
              <a:ext uri="{FF2B5EF4-FFF2-40B4-BE49-F238E27FC236}">
                <a16:creationId xmlns:a16="http://schemas.microsoft.com/office/drawing/2014/main" id="{CE7FDD55-5864-4DE8-BD88-8FAB3A352962}"/>
              </a:ext>
            </a:extLst>
          </p:cNvPr>
          <p:cNvSpPr>
            <a:spLocks noGrp="1"/>
          </p:cNvSpPr>
          <p:nvPr>
            <p:ph type="ftr" sz="quarter" idx="2"/>
          </p:nvPr>
        </p:nvSpPr>
        <p:spPr>
          <a:xfrm>
            <a:off x="0" y="6386513"/>
            <a:ext cx="4278313" cy="336550"/>
          </a:xfrm>
          <a:prstGeom prst="rect">
            <a:avLst/>
          </a:prstGeom>
        </p:spPr>
        <p:txBody>
          <a:bodyPr vert="horz" lIns="91440" tIns="45720" rIns="91440" bIns="45720" rtlCol="0" anchor="b"/>
          <a:lstStyle>
            <a:lvl1pPr algn="l" eaLnBrk="0" hangingPunct="0">
              <a:defRPr sz="1200">
                <a:latin typeface="Calibri" pitchFamily="34" charset="0"/>
                <a:ea typeface="MS PGothic" pitchFamily="34" charset="-128"/>
                <a:cs typeface="+mn-cs"/>
              </a:defRPr>
            </a:lvl1pPr>
          </a:lstStyle>
          <a:p>
            <a:pPr>
              <a:defRPr/>
            </a:pPr>
            <a:endParaRPr lang="en-US"/>
          </a:p>
        </p:txBody>
      </p:sp>
      <p:sp>
        <p:nvSpPr>
          <p:cNvPr id="5" name="Slide Number Placeholder 4">
            <a:extLst>
              <a:ext uri="{FF2B5EF4-FFF2-40B4-BE49-F238E27FC236}">
                <a16:creationId xmlns:a16="http://schemas.microsoft.com/office/drawing/2014/main" id="{3B52BC86-1D3A-42E0-89E6-825EF27AABF3}"/>
              </a:ext>
            </a:extLst>
          </p:cNvPr>
          <p:cNvSpPr>
            <a:spLocks noGrp="1"/>
          </p:cNvSpPr>
          <p:nvPr>
            <p:ph type="sldNum" sz="quarter" idx="3"/>
          </p:nvPr>
        </p:nvSpPr>
        <p:spPr>
          <a:xfrm>
            <a:off x="5592763" y="6386513"/>
            <a:ext cx="4279900" cy="33655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964A71A-FAC8-4C99-8DAA-00BD982F33E7}"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B2DEEDE-F43E-4F0E-9F8B-4BE1E0AD6142}"/>
              </a:ext>
            </a:extLst>
          </p:cNvPr>
          <p:cNvSpPr>
            <a:spLocks noGrp="1"/>
          </p:cNvSpPr>
          <p:nvPr>
            <p:ph type="hdr" sz="quarter"/>
          </p:nvPr>
        </p:nvSpPr>
        <p:spPr>
          <a:xfrm>
            <a:off x="0" y="0"/>
            <a:ext cx="4278313" cy="336550"/>
          </a:xfrm>
          <a:prstGeom prst="rect">
            <a:avLst/>
          </a:prstGeom>
        </p:spPr>
        <p:txBody>
          <a:bodyPr vert="horz" lIns="91440" tIns="45720" rIns="91440" bIns="45720" rtlCol="0"/>
          <a:lstStyle>
            <a:lvl1pPr algn="l" eaLnBrk="0" hangingPunct="0">
              <a:defRPr sz="1200">
                <a:latin typeface="Calibri" charset="0"/>
                <a:ea typeface="MS PGothic" charset="0"/>
                <a:cs typeface="MS PGothic" charset="0"/>
              </a:defRPr>
            </a:lvl1pPr>
          </a:lstStyle>
          <a:p>
            <a:pPr>
              <a:defRPr/>
            </a:pPr>
            <a:endParaRPr lang="en-US"/>
          </a:p>
        </p:txBody>
      </p:sp>
      <p:sp>
        <p:nvSpPr>
          <p:cNvPr id="3" name="Date Placeholder 2">
            <a:extLst>
              <a:ext uri="{FF2B5EF4-FFF2-40B4-BE49-F238E27FC236}">
                <a16:creationId xmlns:a16="http://schemas.microsoft.com/office/drawing/2014/main" id="{839E1248-478F-435C-A60D-0071BCB81591}"/>
              </a:ext>
            </a:extLst>
          </p:cNvPr>
          <p:cNvSpPr>
            <a:spLocks noGrp="1"/>
          </p:cNvSpPr>
          <p:nvPr>
            <p:ph type="dt" idx="1"/>
          </p:nvPr>
        </p:nvSpPr>
        <p:spPr>
          <a:xfrm>
            <a:off x="5592763" y="0"/>
            <a:ext cx="4279900" cy="336550"/>
          </a:xfrm>
          <a:prstGeom prst="rect">
            <a:avLst/>
          </a:prstGeom>
        </p:spPr>
        <p:txBody>
          <a:bodyPr vert="horz" wrap="square" lIns="91440" tIns="45720" rIns="91440" bIns="45720" numCol="1" anchor="t" anchorCtr="0" compatLnSpc="1">
            <a:prstTxWarp prst="textNoShape">
              <a:avLst/>
            </a:prstTxWarp>
          </a:bodyPr>
          <a:lstStyle>
            <a:lvl1pPr algn="r" eaLnBrk="0" hangingPunct="0">
              <a:defRPr sz="1200" smtClean="0"/>
            </a:lvl1pPr>
          </a:lstStyle>
          <a:p>
            <a:pPr>
              <a:defRPr/>
            </a:pPr>
            <a:fld id="{106E7354-A816-4515-A03F-CBFC26EB9BB3}" type="datetimeFigureOut">
              <a:rPr lang="en-US"/>
              <a:pPr>
                <a:defRPr/>
              </a:pPr>
              <a:t>11/9/2023</a:t>
            </a:fld>
            <a:endParaRPr lang="en-US"/>
          </a:p>
        </p:txBody>
      </p:sp>
      <p:sp>
        <p:nvSpPr>
          <p:cNvPr id="4" name="Slide Image Placeholder 3">
            <a:extLst>
              <a:ext uri="{FF2B5EF4-FFF2-40B4-BE49-F238E27FC236}">
                <a16:creationId xmlns:a16="http://schemas.microsoft.com/office/drawing/2014/main" id="{BA69E000-2597-4F92-A81F-B86A87162A2E}"/>
              </a:ext>
            </a:extLst>
          </p:cNvPr>
          <p:cNvSpPr>
            <a:spLocks noGrp="1" noRot="1" noChangeAspect="1"/>
          </p:cNvSpPr>
          <p:nvPr>
            <p:ph type="sldImg" idx="2"/>
          </p:nvPr>
        </p:nvSpPr>
        <p:spPr>
          <a:xfrm>
            <a:off x="3255963" y="504825"/>
            <a:ext cx="3362325" cy="25209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83E4440B-EEAD-4F0F-B517-3912F86CEE18}"/>
              </a:ext>
            </a:extLst>
          </p:cNvPr>
          <p:cNvSpPr>
            <a:spLocks noGrp="1"/>
          </p:cNvSpPr>
          <p:nvPr>
            <p:ph type="body" sz="quarter" idx="3"/>
          </p:nvPr>
        </p:nvSpPr>
        <p:spPr>
          <a:xfrm>
            <a:off x="987425" y="3194050"/>
            <a:ext cx="7899400" cy="3025775"/>
          </a:xfrm>
          <a:prstGeom prst="rect">
            <a:avLst/>
          </a:prstGeom>
        </p:spPr>
        <p:txBody>
          <a:bodyPr vert="horz" lIns="91440" tIns="45720" rIns="91440" bIns="45720" rtlCol="0"/>
          <a:lstStyle/>
          <a:p>
            <a:pPr lvl="0"/>
            <a:r>
              <a:rPr lang="it-IT" noProof="0"/>
              <a:t>Click to edit Master text styles</a:t>
            </a:r>
          </a:p>
          <a:p>
            <a:pPr lvl="1"/>
            <a:r>
              <a:rPr lang="it-IT" noProof="0"/>
              <a:t>Second level</a:t>
            </a:r>
          </a:p>
          <a:p>
            <a:pPr lvl="2"/>
            <a:r>
              <a:rPr lang="it-IT" noProof="0"/>
              <a:t>Third level</a:t>
            </a:r>
          </a:p>
          <a:p>
            <a:pPr lvl="3"/>
            <a:r>
              <a:rPr lang="it-IT" noProof="0"/>
              <a:t>Fourth level</a:t>
            </a:r>
          </a:p>
          <a:p>
            <a:pPr lvl="4"/>
            <a:r>
              <a:rPr lang="it-IT" noProof="0"/>
              <a:t>Fifth level</a:t>
            </a:r>
            <a:endParaRPr lang="en-US" noProof="0"/>
          </a:p>
        </p:txBody>
      </p:sp>
      <p:sp>
        <p:nvSpPr>
          <p:cNvPr id="6" name="Footer Placeholder 5">
            <a:extLst>
              <a:ext uri="{FF2B5EF4-FFF2-40B4-BE49-F238E27FC236}">
                <a16:creationId xmlns:a16="http://schemas.microsoft.com/office/drawing/2014/main" id="{E02FF5D4-61B0-42AD-99AC-1DA7DB85A94D}"/>
              </a:ext>
            </a:extLst>
          </p:cNvPr>
          <p:cNvSpPr>
            <a:spLocks noGrp="1"/>
          </p:cNvSpPr>
          <p:nvPr>
            <p:ph type="ftr" sz="quarter" idx="4"/>
          </p:nvPr>
        </p:nvSpPr>
        <p:spPr>
          <a:xfrm>
            <a:off x="0" y="6386513"/>
            <a:ext cx="4278313" cy="336550"/>
          </a:xfrm>
          <a:prstGeom prst="rect">
            <a:avLst/>
          </a:prstGeom>
        </p:spPr>
        <p:txBody>
          <a:bodyPr vert="horz" lIns="91440" tIns="45720" rIns="91440" bIns="45720" rtlCol="0" anchor="b"/>
          <a:lstStyle>
            <a:lvl1pPr algn="l" eaLnBrk="0" hangingPunct="0">
              <a:defRPr sz="1200">
                <a:latin typeface="Calibri" charset="0"/>
                <a:ea typeface="MS PGothic" charset="0"/>
                <a:cs typeface="MS PGothic" charset="0"/>
              </a:defRPr>
            </a:lvl1pPr>
          </a:lstStyle>
          <a:p>
            <a:pPr>
              <a:defRPr/>
            </a:pPr>
            <a:endParaRPr lang="en-US"/>
          </a:p>
        </p:txBody>
      </p:sp>
      <p:sp>
        <p:nvSpPr>
          <p:cNvPr id="7" name="Slide Number Placeholder 6">
            <a:extLst>
              <a:ext uri="{FF2B5EF4-FFF2-40B4-BE49-F238E27FC236}">
                <a16:creationId xmlns:a16="http://schemas.microsoft.com/office/drawing/2014/main" id="{8FD50536-DF05-4B3F-B630-F4E7E27D6B50}"/>
              </a:ext>
            </a:extLst>
          </p:cNvPr>
          <p:cNvSpPr>
            <a:spLocks noGrp="1"/>
          </p:cNvSpPr>
          <p:nvPr>
            <p:ph type="sldNum" sz="quarter" idx="5"/>
          </p:nvPr>
        </p:nvSpPr>
        <p:spPr>
          <a:xfrm>
            <a:off x="5592763" y="6386513"/>
            <a:ext cx="4279900" cy="33655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87780EC-1933-49FD-BB54-11CDBC1BA3C8}"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45DC086B-AA32-4859-9445-65D6F82E36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9800E9B7-1CA4-4EA5-91E6-B9CBF56E141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l-SI" altLang="en-US"/>
          </a:p>
        </p:txBody>
      </p:sp>
      <p:sp>
        <p:nvSpPr>
          <p:cNvPr id="12292" name="Slide Number Placeholder 3">
            <a:extLst>
              <a:ext uri="{FF2B5EF4-FFF2-40B4-BE49-F238E27FC236}">
                <a16:creationId xmlns:a16="http://schemas.microsoft.com/office/drawing/2014/main" id="{CE5A0A07-F213-471C-8982-53796411E81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059A2A2-574A-468A-9014-4EE2A5BCE5EA}" type="slidenum">
              <a:rPr lang="en-US" altLang="en-US"/>
              <a:pPr>
                <a:spcBef>
                  <a:spcPct val="0"/>
                </a:spcBef>
              </a:pPr>
              <a:t>8</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e l'image des diapositives 1">
            <a:extLst>
              <a:ext uri="{FF2B5EF4-FFF2-40B4-BE49-F238E27FC236}">
                <a16:creationId xmlns:a16="http://schemas.microsoft.com/office/drawing/2014/main" id="{CEDA4CDA-C0BB-4A13-BBD9-305E883C6A3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ce réservé des commentaires 2">
            <a:extLst>
              <a:ext uri="{FF2B5EF4-FFF2-40B4-BE49-F238E27FC236}">
                <a16:creationId xmlns:a16="http://schemas.microsoft.com/office/drawing/2014/main" id="{09E5AE1E-1D9B-4DED-B2C4-A783A6EBFF78}"/>
              </a:ext>
            </a:extLst>
          </p:cNvPr>
          <p:cNvSpPr>
            <a:spLocks noGrp="1"/>
          </p:cNvSpPr>
          <p:nvPr>
            <p:ph type="body" idx="1"/>
          </p:nvPr>
        </p:nvSpPr>
        <p:spPr/>
        <p:txBody>
          <a:bodyPr wrap="square" numCol="1" anchor="t" anchorCtr="0" compatLnSpc="1">
            <a:prstTxWarp prst="textNoShape">
              <a:avLst/>
            </a:prstTxWarp>
            <a:normAutofit fontScale="85000" lnSpcReduction="10000"/>
          </a:bodyPr>
          <a:lstStyle/>
          <a:p>
            <a:pPr>
              <a:lnSpc>
                <a:spcPct val="80000"/>
              </a:lnSpc>
              <a:defRPr/>
            </a:pPr>
            <a:r>
              <a:rPr lang="en-US" sz="600" u="sng"/>
              <a:t>Special investigative measures may include:</a:t>
            </a:r>
          </a:p>
          <a:p>
            <a:pPr>
              <a:lnSpc>
                <a:spcPct val="80000"/>
              </a:lnSpc>
              <a:defRPr/>
            </a:pPr>
            <a:endParaRPr lang="en-US" sz="600"/>
          </a:p>
          <a:p>
            <a:pPr>
              <a:lnSpc>
                <a:spcPct val="80000"/>
              </a:lnSpc>
              <a:defRPr/>
            </a:pPr>
            <a:r>
              <a:rPr lang="en-US" sz="600"/>
              <a:t>	- covert operations, such as infiltration by an undercover agent; (e.g. Article 14 of the Convention on Mutual Legal Assistance between member States of the European Union (29 May 2000), art. 29 of the 2014 Directive regarding the European Investigation Order in Criminal Matters)</a:t>
            </a:r>
          </a:p>
          <a:p>
            <a:pPr>
              <a:lnSpc>
                <a:spcPct val="80000"/>
              </a:lnSpc>
              <a:defRPr/>
            </a:pPr>
            <a:endParaRPr lang="en-US" sz="600"/>
          </a:p>
          <a:p>
            <a:pPr>
              <a:lnSpc>
                <a:spcPct val="80000"/>
              </a:lnSpc>
              <a:defRPr/>
            </a:pPr>
            <a:r>
              <a:rPr lang="en-US" sz="600"/>
              <a:t>	- interception of telecommunications (or wire tapping); (e.g. Article 17 – 22 of the Convention on Mutual Legal Assistance between member States of the European Union (29 May 2000), art. 30 and 31 of the 2014 Directive regarding the European Investigation Order in Criminal Matters)</a:t>
            </a:r>
          </a:p>
          <a:p>
            <a:pPr>
              <a:lnSpc>
                <a:spcPct val="80000"/>
              </a:lnSpc>
              <a:defRPr/>
            </a:pPr>
            <a:endParaRPr lang="en-US" sz="600"/>
          </a:p>
          <a:p>
            <a:pPr>
              <a:lnSpc>
                <a:spcPct val="80000"/>
              </a:lnSpc>
              <a:defRPr/>
            </a:pPr>
            <a:r>
              <a:rPr lang="en-US" sz="600"/>
              <a:t>	- videoconferencing; (e.g. Article 10 of the convention on mutual legal assistance between member States of the European Union (29 May 2000), art. 24 of the 2014 Directive regarding the European Investigation Order in Criminal Matters)</a:t>
            </a:r>
          </a:p>
          <a:p>
            <a:pPr>
              <a:lnSpc>
                <a:spcPct val="80000"/>
              </a:lnSpc>
              <a:defRPr/>
            </a:pPr>
            <a:endParaRPr lang="en-US" sz="600"/>
          </a:p>
          <a:p>
            <a:pPr>
              <a:lnSpc>
                <a:spcPct val="80000"/>
              </a:lnSpc>
              <a:defRPr/>
            </a:pPr>
            <a:r>
              <a:rPr lang="en-US" sz="600"/>
              <a:t>	- controlled deliveries; (e.g. Article 12 of the convention on mutual legal assistance between member States of the European Union (29 May 2000))</a:t>
            </a:r>
          </a:p>
          <a:p>
            <a:pPr>
              <a:lnSpc>
                <a:spcPct val="80000"/>
              </a:lnSpc>
              <a:defRPr/>
            </a:pPr>
            <a:endParaRPr lang="en-US" sz="600"/>
          </a:p>
          <a:p>
            <a:pPr>
              <a:lnSpc>
                <a:spcPct val="80000"/>
              </a:lnSpc>
              <a:defRPr/>
            </a:pPr>
            <a:endParaRPr lang="en-US" sz="600"/>
          </a:p>
          <a:p>
            <a:pPr>
              <a:lnSpc>
                <a:spcPct val="80000"/>
              </a:lnSpc>
              <a:defRPr/>
            </a:pPr>
            <a:r>
              <a:rPr lang="en-US" sz="600"/>
              <a:t>Concerning infiltration by an undercover agent, this special investigative measure is not applied everywhere since legislations may consider this measure to be a form of </a:t>
            </a:r>
            <a:r>
              <a:rPr lang="en-US" altLang="en-US" sz="600"/>
              <a:t>“</a:t>
            </a:r>
            <a:r>
              <a:rPr lang="en-US" sz="600"/>
              <a:t>provocation</a:t>
            </a:r>
            <a:r>
              <a:rPr lang="en-US" altLang="en-US" sz="600"/>
              <a:t>”</a:t>
            </a:r>
            <a:r>
              <a:rPr lang="en-US" sz="600"/>
              <a:t>.</a:t>
            </a:r>
          </a:p>
          <a:p>
            <a:pPr>
              <a:lnSpc>
                <a:spcPct val="80000"/>
              </a:lnSpc>
              <a:defRPr/>
            </a:pPr>
            <a:endParaRPr lang="en-US" sz="600"/>
          </a:p>
          <a:p>
            <a:pPr>
              <a:lnSpc>
                <a:spcPct val="80000"/>
              </a:lnSpc>
              <a:defRPr/>
            </a:pPr>
            <a:r>
              <a:rPr lang="en-US" sz="600"/>
              <a:t>Special investigative measures are generally more burdensome and expensive than ordinary measures. If you consider them to be nonetheless strictly necessary to your investigation, it may also be a good idea to consider signing a joint investigation team (JIT) agreement. </a:t>
            </a:r>
          </a:p>
          <a:p>
            <a:pPr>
              <a:lnSpc>
                <a:spcPct val="80000"/>
              </a:lnSpc>
              <a:defRPr/>
            </a:pPr>
            <a:endParaRPr lang="en-US" sz="600"/>
          </a:p>
          <a:p>
            <a:pPr>
              <a:lnSpc>
                <a:spcPct val="80000"/>
              </a:lnSpc>
              <a:defRPr/>
            </a:pPr>
            <a:r>
              <a:rPr lang="en-US" sz="600" u="sng"/>
              <a:t>JIT agreement:</a:t>
            </a:r>
          </a:p>
          <a:p>
            <a:pPr>
              <a:lnSpc>
                <a:spcPct val="80000"/>
              </a:lnSpc>
              <a:defRPr/>
            </a:pPr>
            <a:endParaRPr lang="en-US" sz="600"/>
          </a:p>
          <a:p>
            <a:pPr>
              <a:lnSpc>
                <a:spcPct val="80000"/>
              </a:lnSpc>
              <a:defRPr/>
            </a:pPr>
            <a:r>
              <a:rPr lang="en-US" sz="600"/>
              <a:t>Article 13 of the convention on mutual legal assistance between member States of the European Union (29 May 2000) lays out the conditions for setting up a joint investigation team (JIT). </a:t>
            </a:r>
          </a:p>
          <a:p>
            <a:pPr>
              <a:lnSpc>
                <a:spcPct val="80000"/>
              </a:lnSpc>
              <a:defRPr/>
            </a:pPr>
            <a:endParaRPr lang="en-US" sz="600"/>
          </a:p>
          <a:p>
            <a:pPr>
              <a:lnSpc>
                <a:spcPct val="80000"/>
              </a:lnSpc>
              <a:defRPr/>
            </a:pPr>
            <a:r>
              <a:rPr lang="en-US" sz="600"/>
              <a:t>It states that a JIT may be set up where:</a:t>
            </a:r>
          </a:p>
          <a:p>
            <a:pPr>
              <a:lnSpc>
                <a:spcPct val="80000"/>
              </a:lnSpc>
              <a:defRPr/>
            </a:pPr>
            <a:r>
              <a:rPr lang="en-US" sz="600"/>
              <a:t>	- a Member State</a:t>
            </a:r>
            <a:r>
              <a:rPr lang="en-US" altLang="en-US" sz="600"/>
              <a:t>’</a:t>
            </a:r>
            <a:r>
              <a:rPr lang="en-US" sz="600"/>
              <a:t>s investigations into criminal offences requires difficult and demanding investigations having links with other Member States;</a:t>
            </a:r>
          </a:p>
          <a:p>
            <a:pPr>
              <a:lnSpc>
                <a:spcPct val="80000"/>
              </a:lnSpc>
              <a:defRPr/>
            </a:pPr>
            <a:r>
              <a:rPr lang="en-US" sz="600"/>
              <a:t>	- a number of Member States are conducting investigations into criminal offences in which the circumstances of the case necessitate coordinated, concerted action in the Member States involved. </a:t>
            </a:r>
          </a:p>
          <a:p>
            <a:pPr>
              <a:lnSpc>
                <a:spcPct val="80000"/>
              </a:lnSpc>
              <a:defRPr/>
            </a:pPr>
            <a:endParaRPr lang="en-US" sz="600"/>
          </a:p>
          <a:p>
            <a:pPr>
              <a:lnSpc>
                <a:spcPct val="80000"/>
              </a:lnSpc>
              <a:defRPr/>
            </a:pPr>
            <a:r>
              <a:rPr lang="en-US" sz="600"/>
              <a:t>The creation of a JIT will be materialised by the signature of a Protocol by the judicial authorities of the concerned Member States. </a:t>
            </a:r>
          </a:p>
          <a:p>
            <a:pPr>
              <a:lnSpc>
                <a:spcPct val="80000"/>
              </a:lnSpc>
              <a:defRPr/>
            </a:pPr>
            <a:endParaRPr lang="en-US" sz="600"/>
          </a:p>
          <a:p>
            <a:pPr>
              <a:lnSpc>
                <a:spcPct val="80000"/>
              </a:lnSpc>
              <a:defRPr/>
            </a:pPr>
            <a:r>
              <a:rPr lang="en-US" sz="600"/>
              <a:t>This document will establish a certain number of arrangements such as how long the JIT is created for, costs and expenses, the evaluation calendar of the JIT both during and after the operation etc. </a:t>
            </a:r>
          </a:p>
          <a:p>
            <a:pPr>
              <a:lnSpc>
                <a:spcPct val="80000"/>
              </a:lnSpc>
              <a:defRPr/>
            </a:pPr>
            <a:endParaRPr lang="en-US" sz="600"/>
          </a:p>
          <a:p>
            <a:pPr>
              <a:lnSpc>
                <a:spcPct val="80000"/>
              </a:lnSpc>
              <a:defRPr/>
            </a:pPr>
            <a:r>
              <a:rPr lang="en-US" sz="600"/>
              <a:t>Members of the JIT may have a wide range of investigative powers. They can:</a:t>
            </a:r>
          </a:p>
          <a:p>
            <a:pPr>
              <a:lnSpc>
                <a:spcPct val="80000"/>
              </a:lnSpc>
              <a:defRPr/>
            </a:pPr>
            <a:r>
              <a:rPr lang="en-US" sz="600"/>
              <a:t>	- record offences,</a:t>
            </a:r>
          </a:p>
          <a:p>
            <a:pPr>
              <a:lnSpc>
                <a:spcPct val="80000"/>
              </a:lnSpc>
              <a:defRPr/>
            </a:pPr>
            <a:r>
              <a:rPr lang="en-US" sz="600"/>
              <a:t>	- take investigative measures,</a:t>
            </a:r>
          </a:p>
          <a:p>
            <a:pPr>
              <a:lnSpc>
                <a:spcPct val="80000"/>
              </a:lnSpc>
              <a:defRPr/>
            </a:pPr>
            <a:r>
              <a:rPr lang="en-US" sz="600"/>
              <a:t>	- help take investigative measures,</a:t>
            </a:r>
          </a:p>
          <a:p>
            <a:pPr>
              <a:lnSpc>
                <a:spcPct val="80000"/>
              </a:lnSpc>
              <a:defRPr/>
            </a:pPr>
            <a:r>
              <a:rPr lang="en-US" sz="600"/>
              <a:t>	- proceed or help proceed in surveillances and infiltrations.</a:t>
            </a:r>
          </a:p>
          <a:p>
            <a:pPr>
              <a:lnSpc>
                <a:spcPct val="80000"/>
              </a:lnSpc>
              <a:defRPr/>
            </a:pPr>
            <a:endParaRPr lang="en-US" sz="600"/>
          </a:p>
          <a:p>
            <a:pPr>
              <a:lnSpc>
                <a:spcPct val="80000"/>
              </a:lnSpc>
              <a:defRPr/>
            </a:pPr>
            <a:r>
              <a:rPr lang="en-US" sz="600"/>
              <a:t>They will also have jurisdiction on the entire territory of the Member States that are concerned.</a:t>
            </a:r>
          </a:p>
          <a:p>
            <a:pPr>
              <a:lnSpc>
                <a:spcPct val="80000"/>
              </a:lnSpc>
              <a:defRPr/>
            </a:pPr>
            <a:endParaRPr lang="en-US" sz="600"/>
          </a:p>
          <a:p>
            <a:pPr>
              <a:lnSpc>
                <a:spcPct val="80000"/>
              </a:lnSpc>
              <a:defRPr/>
            </a:pPr>
            <a:endParaRPr lang="en-US" sz="600"/>
          </a:p>
          <a:p>
            <a:pPr>
              <a:lnSpc>
                <a:spcPct val="80000"/>
              </a:lnSpc>
              <a:defRPr/>
            </a:pPr>
            <a:endParaRPr lang="en-US" sz="600"/>
          </a:p>
          <a:p>
            <a:pPr>
              <a:lnSpc>
                <a:spcPct val="80000"/>
              </a:lnSpc>
              <a:defRPr/>
            </a:pPr>
            <a:endParaRPr lang="en-GB" sz="600">
              <a:solidFill>
                <a:srgbClr val="FF0000"/>
              </a:solidFill>
            </a:endParaRPr>
          </a:p>
          <a:p>
            <a:pPr>
              <a:lnSpc>
                <a:spcPct val="80000"/>
              </a:lnSpc>
              <a:defRPr/>
            </a:pPr>
            <a:endParaRPr lang="en-GB" sz="600">
              <a:solidFill>
                <a:srgbClr val="FF0000"/>
              </a:solidFill>
            </a:endParaRPr>
          </a:p>
          <a:p>
            <a:pPr>
              <a:lnSpc>
                <a:spcPct val="80000"/>
              </a:lnSpc>
              <a:defRPr/>
            </a:pPr>
            <a:endParaRPr lang="en-US" sz="600"/>
          </a:p>
        </p:txBody>
      </p:sp>
      <p:sp>
        <p:nvSpPr>
          <p:cNvPr id="37892" name="Espace réservé du numéro de diapositive 3">
            <a:extLst>
              <a:ext uri="{FF2B5EF4-FFF2-40B4-BE49-F238E27FC236}">
                <a16:creationId xmlns:a16="http://schemas.microsoft.com/office/drawing/2014/main" id="{C66B7362-640E-4FF8-9E1A-022F12FDA2E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427D8D6-5E3D-496A-B500-EDAE4EBF5352}" type="slidenum">
              <a:rPr lang="en-US" altLang="en-US"/>
              <a:pPr>
                <a:spcBef>
                  <a:spcPct val="0"/>
                </a:spcBef>
              </a:pPr>
              <a:t>24</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e l'image des diapositives 1">
            <a:extLst>
              <a:ext uri="{FF2B5EF4-FFF2-40B4-BE49-F238E27FC236}">
                <a16:creationId xmlns:a16="http://schemas.microsoft.com/office/drawing/2014/main" id="{62B89067-4E12-4E9C-944F-13B4372DE5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ce réservé des commentaires 2">
            <a:extLst>
              <a:ext uri="{FF2B5EF4-FFF2-40B4-BE49-F238E27FC236}">
                <a16:creationId xmlns:a16="http://schemas.microsoft.com/office/drawing/2014/main" id="{1837788C-EBF2-4F1C-8D58-72AE81859F01}"/>
              </a:ext>
            </a:extLst>
          </p:cNvPr>
          <p:cNvSpPr>
            <a:spLocks noGrp="1"/>
          </p:cNvSpPr>
          <p:nvPr>
            <p:ph type="body" idx="1"/>
          </p:nvPr>
        </p:nvSpPr>
        <p:spPr/>
        <p:txBody>
          <a:bodyPr wrap="square" numCol="1" anchor="t" anchorCtr="0" compatLnSpc="1">
            <a:prstTxWarp prst="textNoShape">
              <a:avLst/>
            </a:prstTxWarp>
            <a:normAutofit lnSpcReduction="10000"/>
          </a:bodyPr>
          <a:lstStyle/>
          <a:p>
            <a:pPr>
              <a:lnSpc>
                <a:spcPct val="80000"/>
              </a:lnSpc>
              <a:defRPr/>
            </a:pPr>
            <a:r>
              <a:rPr lang="en-US" sz="800" b="1" u="sng"/>
              <a:t>Highlight any specific confidentiality requirements: </a:t>
            </a:r>
          </a:p>
          <a:p>
            <a:pPr>
              <a:lnSpc>
                <a:spcPct val="80000"/>
              </a:lnSpc>
              <a:defRPr/>
            </a:pPr>
            <a:endParaRPr lang="en-US" sz="800"/>
          </a:p>
          <a:p>
            <a:pPr>
              <a:lnSpc>
                <a:spcPct val="80000"/>
              </a:lnSpc>
              <a:defRPr/>
            </a:pPr>
            <a:r>
              <a:rPr lang="en-US" sz="800"/>
              <a:t>It is very important to specify confidentiality requirements since many companies will give law enforcement authorities the information but also consider it their duty and right to inform the client that they have transmitted data concerning them.</a:t>
            </a:r>
          </a:p>
          <a:p>
            <a:pPr>
              <a:lnSpc>
                <a:spcPct val="80000"/>
              </a:lnSpc>
              <a:defRPr/>
            </a:pPr>
            <a:endParaRPr lang="en-US" sz="800"/>
          </a:p>
          <a:p>
            <a:pPr>
              <a:lnSpc>
                <a:spcPct val="80000"/>
              </a:lnSpc>
              <a:defRPr/>
            </a:pPr>
            <a:r>
              <a:rPr lang="en-US" sz="800" b="1" u="sng"/>
              <a:t>Set out and specify urgency level in the execution of the request as well as the time limits:</a:t>
            </a:r>
          </a:p>
          <a:p>
            <a:pPr>
              <a:lnSpc>
                <a:spcPct val="80000"/>
              </a:lnSpc>
              <a:defRPr/>
            </a:pPr>
            <a:endParaRPr lang="en-US" sz="800"/>
          </a:p>
          <a:p>
            <a:pPr>
              <a:lnSpc>
                <a:spcPct val="80000"/>
              </a:lnSpc>
              <a:defRPr/>
            </a:pPr>
            <a:r>
              <a:rPr lang="en-US" sz="800"/>
              <a:t>Time limits, even if very specific, will not necessarily be respected because MLAT requests are necessarily time consuming. </a:t>
            </a:r>
          </a:p>
          <a:p>
            <a:pPr>
              <a:lnSpc>
                <a:spcPct val="80000"/>
              </a:lnSpc>
              <a:defRPr/>
            </a:pPr>
            <a:endParaRPr lang="en-US" sz="800"/>
          </a:p>
          <a:p>
            <a:pPr>
              <a:lnSpc>
                <a:spcPct val="80000"/>
              </a:lnSpc>
              <a:defRPr/>
            </a:pPr>
            <a:r>
              <a:rPr lang="en-US" sz="800"/>
              <a:t>The best option for law enforcement will always be to </a:t>
            </a:r>
            <a:r>
              <a:rPr lang="en-US" sz="800" u="sng"/>
              <a:t>freeze data</a:t>
            </a:r>
            <a:r>
              <a:rPr lang="en-US" sz="800"/>
              <a:t> (Budapest Convention, which will be discussed later on) and then write an MLAT request to obtain the data that has been frozen.</a:t>
            </a:r>
          </a:p>
          <a:p>
            <a:pPr>
              <a:lnSpc>
                <a:spcPct val="80000"/>
              </a:lnSpc>
              <a:defRPr/>
            </a:pPr>
            <a:endParaRPr lang="en-US" sz="800"/>
          </a:p>
          <a:p>
            <a:pPr>
              <a:lnSpc>
                <a:spcPct val="80000"/>
              </a:lnSpc>
              <a:defRPr/>
            </a:pPr>
            <a:r>
              <a:rPr lang="en-US" sz="800" i="1"/>
              <a:t>	Why are MLAT requests so time consuming?</a:t>
            </a:r>
          </a:p>
          <a:p>
            <a:pPr>
              <a:lnSpc>
                <a:spcPct val="80000"/>
              </a:lnSpc>
              <a:defRPr/>
            </a:pPr>
            <a:r>
              <a:rPr lang="en-US" sz="800"/>
              <a:t>	- as discussed before, it will be necessary to summarise the case, find the applicable national legal dispositions, etc.</a:t>
            </a:r>
          </a:p>
          <a:p>
            <a:pPr>
              <a:lnSpc>
                <a:spcPct val="80000"/>
              </a:lnSpc>
              <a:defRPr/>
            </a:pPr>
            <a:r>
              <a:rPr lang="en-US" sz="800"/>
              <a:t>	- you will then need to translate the request,</a:t>
            </a:r>
          </a:p>
          <a:p>
            <a:pPr>
              <a:lnSpc>
                <a:spcPct val="80000"/>
              </a:lnSpc>
              <a:defRPr/>
            </a:pPr>
            <a:r>
              <a:rPr lang="en-US" sz="800"/>
              <a:t>	- sending and receiving the request can be a lengthy procedure: the MLAT request may have to be transmitted according to specific diplomatic channels or 	from ministry of justice to ministry of justice, before being at last submitted to the competent law enforcement or judicial authority.</a:t>
            </a:r>
          </a:p>
          <a:p>
            <a:pPr>
              <a:lnSpc>
                <a:spcPct val="80000"/>
              </a:lnSpc>
              <a:defRPr/>
            </a:pPr>
            <a:endParaRPr lang="en-US" sz="800"/>
          </a:p>
          <a:p>
            <a:pPr>
              <a:lnSpc>
                <a:spcPct val="80000"/>
              </a:lnSpc>
              <a:defRPr/>
            </a:pPr>
            <a:r>
              <a:rPr lang="en-US" sz="800"/>
              <a:t>	This last difficulty will not exist if your country has a specific bilateral agreement which provides contrary dispositions. </a:t>
            </a:r>
          </a:p>
          <a:p>
            <a:pPr>
              <a:lnSpc>
                <a:spcPct val="80000"/>
              </a:lnSpc>
              <a:defRPr/>
            </a:pPr>
            <a:endParaRPr lang="en-US" sz="800"/>
          </a:p>
          <a:p>
            <a:pPr>
              <a:lnSpc>
                <a:spcPct val="80000"/>
              </a:lnSpc>
              <a:defRPr/>
            </a:pPr>
            <a:r>
              <a:rPr lang="en-US" sz="800" b="1" u="sng"/>
              <a:t>It also does not apply to Member States of the European Union who can directly transmit MLAT requests/EIOs from judicial authority to competent judicial authority (for example from a Prosecutor in France to a courthouse in Germany): article 4 of the 29 May 2000 convention and article 7 of the 2014 Directive regarding the European Investigation Order in Criminal Matters.  </a:t>
            </a:r>
          </a:p>
          <a:p>
            <a:pPr>
              <a:lnSpc>
                <a:spcPct val="80000"/>
              </a:lnSpc>
              <a:defRPr/>
            </a:pPr>
            <a:endParaRPr lang="en-US" sz="800" u="sng"/>
          </a:p>
          <a:p>
            <a:pPr>
              <a:lnSpc>
                <a:spcPct val="80000"/>
              </a:lnSpc>
              <a:defRPr/>
            </a:pPr>
            <a:r>
              <a:rPr lang="en-US" sz="800" u="sng"/>
              <a:t>Proper and as accurate as possible identification of the suspects</a:t>
            </a:r>
            <a:endParaRPr lang="en-US" sz="800"/>
          </a:p>
          <a:p>
            <a:pPr>
              <a:lnSpc>
                <a:spcPct val="80000"/>
              </a:lnSpc>
              <a:defRPr/>
            </a:pPr>
            <a:endParaRPr lang="en-US" sz="800"/>
          </a:p>
          <a:p>
            <a:pPr>
              <a:lnSpc>
                <a:spcPct val="80000"/>
              </a:lnSpc>
              <a:defRPr/>
            </a:pPr>
            <a:endParaRPr lang="en-US" sz="800"/>
          </a:p>
        </p:txBody>
      </p:sp>
      <p:sp>
        <p:nvSpPr>
          <p:cNvPr id="39940" name="Espace réservé du numéro de diapositive 3">
            <a:extLst>
              <a:ext uri="{FF2B5EF4-FFF2-40B4-BE49-F238E27FC236}">
                <a16:creationId xmlns:a16="http://schemas.microsoft.com/office/drawing/2014/main" id="{998CCA74-48F5-4A55-A2AA-BF7B3C732B1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A77959D-E7BC-49D5-BFC3-EF73641CB87F}" type="slidenum">
              <a:rPr lang="en-US" altLang="en-US"/>
              <a:pPr>
                <a:spcBef>
                  <a:spcPct val="0"/>
                </a:spcBef>
              </a:pPr>
              <a:t>25</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ce réservé de l'image des diapositives 1">
            <a:extLst>
              <a:ext uri="{FF2B5EF4-FFF2-40B4-BE49-F238E27FC236}">
                <a16:creationId xmlns:a16="http://schemas.microsoft.com/office/drawing/2014/main" id="{C71ED1D6-9246-454A-ADC2-90084DE420A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ce réservé des commentaires 2">
            <a:extLst>
              <a:ext uri="{FF2B5EF4-FFF2-40B4-BE49-F238E27FC236}">
                <a16:creationId xmlns:a16="http://schemas.microsoft.com/office/drawing/2014/main" id="{6206181F-0EED-4BA9-9558-11C575179ECC}"/>
              </a:ext>
            </a:extLst>
          </p:cNvPr>
          <p:cNvSpPr>
            <a:spLocks noGrp="1"/>
          </p:cNvSpPr>
          <p:nvPr>
            <p:ph type="body" idx="1"/>
          </p:nvPr>
        </p:nvSpPr>
        <p:spPr/>
        <p:txBody>
          <a:bodyPr wrap="square" numCol="1" anchor="t" anchorCtr="0" compatLnSpc="1">
            <a:prstTxWarp prst="textNoShape">
              <a:avLst/>
            </a:prstTxWarp>
            <a:normAutofit fontScale="92500" lnSpcReduction="10000"/>
          </a:bodyPr>
          <a:lstStyle/>
          <a:p>
            <a:pPr>
              <a:defRPr/>
            </a:pPr>
            <a:r>
              <a:rPr lang="en-US" sz="1100"/>
              <a:t>Since MLAT requests are time consuming for all parties, it is important to set up priorities. </a:t>
            </a:r>
          </a:p>
          <a:p>
            <a:pPr>
              <a:defRPr/>
            </a:pPr>
            <a:endParaRPr lang="en-US" sz="1100"/>
          </a:p>
          <a:p>
            <a:pPr>
              <a:defRPr/>
            </a:pPr>
            <a:r>
              <a:rPr lang="en-US" sz="1100"/>
              <a:t>Cybercriminal investigations can very easily lead you abroad, and it would be highly counter-productive to send an MLAT request for every cybercriminal case you treat. </a:t>
            </a:r>
          </a:p>
          <a:p>
            <a:pPr>
              <a:defRPr/>
            </a:pPr>
            <a:endParaRPr lang="en-US" sz="1100"/>
          </a:p>
          <a:p>
            <a:pPr>
              <a:defRPr/>
            </a:pPr>
            <a:r>
              <a:rPr lang="en-US" sz="1100"/>
              <a:t>It is important to always keep in mind criteria such as:</a:t>
            </a:r>
          </a:p>
          <a:p>
            <a:pPr>
              <a:defRPr/>
            </a:pPr>
            <a:r>
              <a:rPr lang="en-US" sz="1100"/>
              <a:t>	- the seriousness of the offence (for example child pornography or terrorism), </a:t>
            </a:r>
          </a:p>
          <a:p>
            <a:pPr>
              <a:defRPr/>
            </a:pPr>
            <a:r>
              <a:rPr lang="en-US" sz="1100"/>
              <a:t>	- the amount of financial damage caused, </a:t>
            </a:r>
          </a:p>
          <a:p>
            <a:pPr>
              <a:defRPr/>
            </a:pPr>
            <a:r>
              <a:rPr lang="en-US" sz="1100"/>
              <a:t>	- the number of victims,</a:t>
            </a:r>
          </a:p>
          <a:p>
            <a:pPr>
              <a:defRPr/>
            </a:pPr>
            <a:r>
              <a:rPr lang="en-US" sz="1100"/>
              <a:t>	- the disturbance of </a:t>
            </a:r>
            <a:r>
              <a:rPr lang="en-US" altLang="en-US" sz="1100"/>
              <a:t>“</a:t>
            </a:r>
            <a:r>
              <a:rPr lang="en-US" sz="1100"/>
              <a:t>public order</a:t>
            </a:r>
            <a:r>
              <a:rPr lang="en-US" altLang="en-US" sz="1100"/>
              <a:t>”</a:t>
            </a:r>
            <a:r>
              <a:rPr lang="en-US" sz="1100"/>
              <a:t> (for example the hacking of a government website or industrial espionage),</a:t>
            </a:r>
          </a:p>
          <a:p>
            <a:pPr>
              <a:defRPr/>
            </a:pPr>
            <a:r>
              <a:rPr lang="en-US" sz="1100"/>
              <a:t>	- the circumstances in which the offence was committed (for example, organised crime).</a:t>
            </a:r>
          </a:p>
          <a:p>
            <a:pPr>
              <a:defRPr/>
            </a:pPr>
            <a:endParaRPr lang="en-US" sz="1100"/>
          </a:p>
          <a:p>
            <a:pPr>
              <a:defRPr/>
            </a:pPr>
            <a:r>
              <a:rPr lang="en-US" sz="1100"/>
              <a:t>Finally, many MLAT requests will be sent to the United States of America, where most of the major telecommunications service providers are located (FACEBOOK, GOOGLE, TWITTER etc.). Since this country receives so many requests in this particular matter, it is safe to assume that only the ones linked to the more serious types of offences will receive priority treatment. The United State</a:t>
            </a:r>
            <a:r>
              <a:rPr lang="en-US" altLang="en-US" sz="1100"/>
              <a:t>’</a:t>
            </a:r>
            <a:r>
              <a:rPr lang="en-US" sz="1100"/>
              <a:t>s judicial system, based on common law, will also require a more extensive summary of the case in order to determine the existence of probable cause. </a:t>
            </a:r>
          </a:p>
          <a:p>
            <a:pPr>
              <a:defRPr/>
            </a:pPr>
            <a:endParaRPr lang="en-US" sz="1100"/>
          </a:p>
          <a:p>
            <a:pPr>
              <a:defRPr/>
            </a:pPr>
            <a:endParaRPr lang="en-US" sz="1100"/>
          </a:p>
        </p:txBody>
      </p:sp>
      <p:sp>
        <p:nvSpPr>
          <p:cNvPr id="41988" name="Espace réservé du numéro de diapositive 3">
            <a:extLst>
              <a:ext uri="{FF2B5EF4-FFF2-40B4-BE49-F238E27FC236}">
                <a16:creationId xmlns:a16="http://schemas.microsoft.com/office/drawing/2014/main" id="{033ABC87-9088-4EDD-A90E-1F0F5A8A747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B2FB017-96D1-4533-BAD5-1BA9A80C224D}" type="slidenum">
              <a:rPr lang="en-US" altLang="en-US"/>
              <a:pPr>
                <a:spcBef>
                  <a:spcPct val="0"/>
                </a:spcBef>
              </a:pPr>
              <a:t>26</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e l'image des diapositives 1">
            <a:extLst>
              <a:ext uri="{FF2B5EF4-FFF2-40B4-BE49-F238E27FC236}">
                <a16:creationId xmlns:a16="http://schemas.microsoft.com/office/drawing/2014/main" id="{D6083682-64E8-4F6C-BA05-5654E7D1EA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ce réservé des commentaires 2">
            <a:extLst>
              <a:ext uri="{FF2B5EF4-FFF2-40B4-BE49-F238E27FC236}">
                <a16:creationId xmlns:a16="http://schemas.microsoft.com/office/drawing/2014/main" id="{7802C395-0E2C-4249-A624-A4D904D4E646}"/>
              </a:ext>
            </a:extLst>
          </p:cNvPr>
          <p:cNvSpPr>
            <a:spLocks noGrp="1"/>
          </p:cNvSpPr>
          <p:nvPr>
            <p:ph type="body" idx="1"/>
          </p:nvPr>
        </p:nvSpPr>
        <p:spPr/>
        <p:txBody>
          <a:bodyPr wrap="square" numCol="1" anchor="t" anchorCtr="0" compatLnSpc="1">
            <a:prstTxWarp prst="textNoShape">
              <a:avLst/>
            </a:prstTxWarp>
            <a:normAutofit lnSpcReduction="10000"/>
          </a:bodyPr>
          <a:lstStyle/>
          <a:p>
            <a:pPr>
              <a:lnSpc>
                <a:spcPct val="80000"/>
              </a:lnSpc>
              <a:defRPr/>
            </a:pPr>
            <a:r>
              <a:rPr lang="en-US" sz="600" b="1" u="sng"/>
              <a:t>Identifying appropriate point of contact in other countries</a:t>
            </a:r>
          </a:p>
          <a:p>
            <a:pPr>
              <a:lnSpc>
                <a:spcPct val="80000"/>
              </a:lnSpc>
              <a:defRPr/>
            </a:pPr>
            <a:endParaRPr lang="en-US" sz="600"/>
          </a:p>
          <a:p>
            <a:pPr>
              <a:lnSpc>
                <a:spcPct val="80000"/>
              </a:lnSpc>
              <a:defRPr/>
            </a:pPr>
            <a:r>
              <a:rPr lang="en-US" sz="600"/>
              <a:t>It is important to identify the appropriate points of contact in other countries that will allow national law enforcement agents and judicial authorities to freeze and/or obtain digital evidence immediately.</a:t>
            </a:r>
          </a:p>
          <a:p>
            <a:pPr>
              <a:lnSpc>
                <a:spcPct val="80000"/>
              </a:lnSpc>
              <a:defRPr/>
            </a:pPr>
            <a:endParaRPr lang="en-US" sz="600"/>
          </a:p>
          <a:p>
            <a:pPr>
              <a:lnSpc>
                <a:spcPct val="80000"/>
              </a:lnSpc>
              <a:defRPr/>
            </a:pPr>
            <a:r>
              <a:rPr lang="en-US" sz="600"/>
              <a:t>Data retention rules vary enormously from country to country depending on their national law in this matter, ranging from days, weeks to years…. This is why it so fundamental to take immediate action to secure the necessary digital data. </a:t>
            </a:r>
          </a:p>
          <a:p>
            <a:pPr>
              <a:lnSpc>
                <a:spcPct val="80000"/>
              </a:lnSpc>
              <a:defRPr/>
            </a:pPr>
            <a:endParaRPr lang="en-US" sz="600"/>
          </a:p>
          <a:p>
            <a:pPr>
              <a:lnSpc>
                <a:spcPct val="80000"/>
              </a:lnSpc>
              <a:defRPr/>
            </a:pPr>
            <a:r>
              <a:rPr lang="en-US" sz="600"/>
              <a:t>NB:</a:t>
            </a:r>
          </a:p>
          <a:p>
            <a:pPr>
              <a:lnSpc>
                <a:spcPct val="80000"/>
              </a:lnSpc>
              <a:defRPr/>
            </a:pPr>
            <a:endParaRPr lang="en-US" sz="600"/>
          </a:p>
          <a:p>
            <a:pPr>
              <a:lnSpc>
                <a:spcPct val="80000"/>
              </a:lnSpc>
              <a:spcBef>
                <a:spcPct val="0"/>
              </a:spcBef>
              <a:defRPr/>
            </a:pPr>
            <a:r>
              <a:rPr lang="en-US" altLang="fr-FR" sz="600">
                <a:latin typeface="Verdana" panose="020B0604030504040204" pitchFamily="34" charset="0"/>
              </a:rPr>
              <a:t>The state of data retention in Europe is particularly volatile since a recent ruling of the </a:t>
            </a:r>
            <a:r>
              <a:rPr lang="en-US" altLang="fr-FR" sz="600"/>
              <a:t>Court of Justice of the European Union</a:t>
            </a:r>
            <a:r>
              <a:rPr lang="en-US" altLang="en-US" sz="600"/>
              <a:t> has invalidated the so-called “data retention” directive. According to the directive, member States were under the obligation to store citizens’ telecommunications data for a minimum of six months and at most for two years. The permission to access the information relied on a subsequent court decision. </a:t>
            </a:r>
          </a:p>
          <a:p>
            <a:pPr>
              <a:lnSpc>
                <a:spcPct val="80000"/>
              </a:lnSpc>
              <a:spcBef>
                <a:spcPct val="0"/>
              </a:spcBef>
              <a:defRPr/>
            </a:pPr>
            <a:endParaRPr lang="en-US" altLang="en-US" sz="600"/>
          </a:p>
          <a:p>
            <a:pPr>
              <a:lnSpc>
                <a:spcPct val="80000"/>
              </a:lnSpc>
              <a:spcBef>
                <a:spcPct val="0"/>
              </a:spcBef>
              <a:defRPr/>
            </a:pPr>
            <a:r>
              <a:rPr lang="en-US" altLang="en-US" sz="600"/>
              <a:t>On 8 April 2014, the Court of Justice of the European Union declared the directive invalid in response to a case brought by Digital Rights Ireland against the Irish authorities and others. It was ruled that the directive violated principles of purpose limitation and proportionality and contravened individual privacy rights. </a:t>
            </a:r>
          </a:p>
          <a:p>
            <a:pPr>
              <a:lnSpc>
                <a:spcPct val="80000"/>
              </a:lnSpc>
              <a:spcBef>
                <a:spcPct val="0"/>
              </a:spcBef>
              <a:defRPr/>
            </a:pPr>
            <a:endParaRPr lang="en-US" altLang="fr-FR" sz="600">
              <a:latin typeface="Verdana" panose="020B0604030504040204" pitchFamily="34" charset="0"/>
            </a:endParaRPr>
          </a:p>
          <a:p>
            <a:pPr>
              <a:lnSpc>
                <a:spcPct val="80000"/>
              </a:lnSpc>
              <a:spcBef>
                <a:spcPct val="0"/>
              </a:spcBef>
              <a:defRPr/>
            </a:pPr>
            <a:r>
              <a:rPr lang="en-US" sz="600"/>
              <a:t>Other EU laws and proposals that might be vulnerable to challenge after the court ruling are the draft EU directive on the processing of data by law enforcement authorities, which is being negotiated alongside a proposed EU data protection regulation, a draft EU PNR directive, proposals for a European Terrorist Financing Tracking System, rules on access by governments to the Eurodac law enforcement database of the fingerprints of asylum seekers and proposals for an entry-exit system to track travellers crossing EU borders.</a:t>
            </a:r>
          </a:p>
          <a:p>
            <a:pPr>
              <a:lnSpc>
                <a:spcPct val="80000"/>
              </a:lnSpc>
              <a:spcBef>
                <a:spcPct val="0"/>
              </a:spcBef>
              <a:defRPr/>
            </a:pPr>
            <a:endParaRPr lang="en-US" sz="600"/>
          </a:p>
          <a:p>
            <a:pPr>
              <a:lnSpc>
                <a:spcPct val="80000"/>
              </a:lnSpc>
              <a:spcBef>
                <a:spcPct val="0"/>
              </a:spcBef>
              <a:defRPr/>
            </a:pPr>
            <a:r>
              <a:rPr lang="en-US" sz="600"/>
              <a:t>In terms of the direct effect on national laws that were enacted to implement the Data Retention Directive, EU countries have responded differently to the court judgment. Data protection authorities in the member states generally said decisions on how to precede lay with legislators.</a:t>
            </a:r>
          </a:p>
          <a:p>
            <a:pPr>
              <a:lnSpc>
                <a:spcPct val="80000"/>
              </a:lnSpc>
              <a:spcBef>
                <a:spcPct val="0"/>
              </a:spcBef>
              <a:defRPr/>
            </a:pPr>
            <a:endParaRPr lang="en-US" sz="600"/>
          </a:p>
          <a:p>
            <a:pPr>
              <a:lnSpc>
                <a:spcPct val="80000"/>
              </a:lnSpc>
              <a:spcBef>
                <a:spcPct val="0"/>
              </a:spcBef>
              <a:defRPr/>
            </a:pPr>
            <a:r>
              <a:rPr lang="en-US" altLang="en-US" sz="600"/>
              <a:t>However, the exact status of data retention rules among European countries is somewhat unsure as an effect of this ruling. It can thus also be necessary to react immediately and freeze data, using the legal dispositions of the Budapest Convention, even when dealing with Member States of the European Union.</a:t>
            </a:r>
            <a:endParaRPr lang="en-US" sz="600"/>
          </a:p>
          <a:p>
            <a:pPr>
              <a:lnSpc>
                <a:spcPct val="80000"/>
              </a:lnSpc>
              <a:defRPr/>
            </a:pPr>
            <a:endParaRPr lang="en-US" sz="600"/>
          </a:p>
          <a:p>
            <a:pPr>
              <a:lnSpc>
                <a:spcPct val="80000"/>
              </a:lnSpc>
              <a:defRPr/>
            </a:pPr>
            <a:r>
              <a:rPr lang="en-US" sz="600" b="1" u="sng"/>
              <a:t>Establishing informal contacts with appropriate counterparts prior to submitting formal MLAT requests</a:t>
            </a:r>
          </a:p>
          <a:p>
            <a:pPr>
              <a:lnSpc>
                <a:spcPct val="80000"/>
              </a:lnSpc>
              <a:defRPr/>
            </a:pPr>
            <a:endParaRPr lang="en-US" sz="600"/>
          </a:p>
          <a:p>
            <a:pPr>
              <a:lnSpc>
                <a:spcPct val="80000"/>
              </a:lnSpc>
              <a:defRPr/>
            </a:pPr>
            <a:r>
              <a:rPr lang="en-US" sz="600"/>
              <a:t>It can be interesting to contact in advance the relevant counterparts to inform them that you will be sending an MLAT request. This will:</a:t>
            </a:r>
          </a:p>
          <a:p>
            <a:pPr>
              <a:lnSpc>
                <a:spcPct val="80000"/>
              </a:lnSpc>
              <a:defRPr/>
            </a:pPr>
            <a:endParaRPr lang="en-US" sz="600"/>
          </a:p>
          <a:p>
            <a:pPr>
              <a:lnSpc>
                <a:spcPct val="80000"/>
              </a:lnSpc>
              <a:defRPr/>
            </a:pPr>
            <a:r>
              <a:rPr lang="en-US" sz="600"/>
              <a:t>	- allow your counterpart to identify and anticipate your MLAT request,</a:t>
            </a:r>
          </a:p>
          <a:p>
            <a:pPr>
              <a:lnSpc>
                <a:spcPct val="80000"/>
              </a:lnSpc>
              <a:defRPr/>
            </a:pPr>
            <a:endParaRPr lang="en-US" sz="600"/>
          </a:p>
          <a:p>
            <a:pPr>
              <a:lnSpc>
                <a:spcPct val="80000"/>
              </a:lnSpc>
              <a:defRPr/>
            </a:pPr>
            <a:r>
              <a:rPr lang="en-US" sz="600"/>
              <a:t>	- allow you to have a first informal exchange with your counterpart on the content of the case and the evidence you need,</a:t>
            </a:r>
          </a:p>
          <a:p>
            <a:pPr>
              <a:lnSpc>
                <a:spcPct val="80000"/>
              </a:lnSpc>
              <a:defRPr/>
            </a:pPr>
            <a:endParaRPr lang="en-US" sz="600"/>
          </a:p>
          <a:p>
            <a:pPr>
              <a:lnSpc>
                <a:spcPct val="80000"/>
              </a:lnSpc>
              <a:defRPr/>
            </a:pPr>
            <a:r>
              <a:rPr lang="en-US" sz="600"/>
              <a:t>	- eventually allow your counterpart to start working on the case in advance. </a:t>
            </a:r>
          </a:p>
          <a:p>
            <a:pPr>
              <a:lnSpc>
                <a:spcPct val="80000"/>
              </a:lnSpc>
              <a:defRPr/>
            </a:pPr>
            <a:endParaRPr lang="en-US" sz="600"/>
          </a:p>
          <a:p>
            <a:pPr>
              <a:lnSpc>
                <a:spcPct val="80000"/>
              </a:lnSpc>
              <a:defRPr/>
            </a:pPr>
            <a:r>
              <a:rPr lang="en-US" sz="600"/>
              <a:t>In order to identify the relevant counterpart, it can be useful to make contact with your national embassy abroad where a law enforcement agent or judicial authority is most likely detached and will be able to give you information. The European Judicial Network (EJN) in criminal matters may also provide information and contact details.</a:t>
            </a:r>
          </a:p>
          <a:p>
            <a:pPr>
              <a:lnSpc>
                <a:spcPct val="80000"/>
              </a:lnSpc>
              <a:defRPr/>
            </a:pPr>
            <a:endParaRPr lang="en-US" sz="600"/>
          </a:p>
          <a:p>
            <a:pPr>
              <a:lnSpc>
                <a:spcPct val="80000"/>
              </a:lnSpc>
              <a:defRPr/>
            </a:pPr>
            <a:endParaRPr lang="en-US" sz="600"/>
          </a:p>
        </p:txBody>
      </p:sp>
      <p:sp>
        <p:nvSpPr>
          <p:cNvPr id="44036" name="Espace réservé du numéro de diapositive 3">
            <a:extLst>
              <a:ext uri="{FF2B5EF4-FFF2-40B4-BE49-F238E27FC236}">
                <a16:creationId xmlns:a16="http://schemas.microsoft.com/office/drawing/2014/main" id="{7BD77DB0-9EE5-421A-84B7-0D91584AA5A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6AE60CA-56E4-4E7F-B4C6-FC341A34E081}" type="slidenum">
              <a:rPr lang="en-US" altLang="en-US"/>
              <a:pPr>
                <a:spcBef>
                  <a:spcPct val="0"/>
                </a:spcBef>
              </a:pPr>
              <a:t>27</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ce réservé de l'image des diapositives 1">
            <a:extLst>
              <a:ext uri="{FF2B5EF4-FFF2-40B4-BE49-F238E27FC236}">
                <a16:creationId xmlns:a16="http://schemas.microsoft.com/office/drawing/2014/main" id="{C40C70A3-130A-4B9A-BEBA-17C532121C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ce réservé des commentaires 2">
            <a:extLst>
              <a:ext uri="{FF2B5EF4-FFF2-40B4-BE49-F238E27FC236}">
                <a16:creationId xmlns:a16="http://schemas.microsoft.com/office/drawing/2014/main" id="{8B3CFB8C-A88B-4BA4-A140-4BFD00F23AC7}"/>
              </a:ext>
            </a:extLst>
          </p:cNvPr>
          <p:cNvSpPr>
            <a:spLocks noGrp="1"/>
          </p:cNvSpPr>
          <p:nvPr>
            <p:ph type="body" idx="1"/>
          </p:nvPr>
        </p:nvSpPr>
        <p:spPr/>
        <p:txBody>
          <a:bodyPr wrap="square" numCol="1" anchor="t" anchorCtr="0" compatLnSpc="1">
            <a:prstTxWarp prst="textNoShape">
              <a:avLst/>
            </a:prstTxWarp>
            <a:normAutofit lnSpcReduction="10000"/>
          </a:bodyPr>
          <a:lstStyle/>
          <a:p>
            <a:pPr>
              <a:lnSpc>
                <a:spcPct val="90000"/>
              </a:lnSpc>
              <a:defRPr/>
            </a:pPr>
            <a:r>
              <a:rPr lang="en-GB" sz="1100" u="sng"/>
              <a:t>Jurisdiction</a:t>
            </a:r>
          </a:p>
          <a:p>
            <a:pPr>
              <a:lnSpc>
                <a:spcPct val="90000"/>
              </a:lnSpc>
              <a:defRPr/>
            </a:pPr>
            <a:endParaRPr lang="en-GB" sz="1100"/>
          </a:p>
          <a:p>
            <a:pPr>
              <a:lnSpc>
                <a:spcPct val="90000"/>
              </a:lnSpc>
              <a:defRPr/>
            </a:pPr>
            <a:r>
              <a:rPr lang="en-GB" sz="1100"/>
              <a:t>One of the key issues in matters related to cybercrime and electronic evidence is the proper identification of jurisdiction. Various factors are relevant when determining jurisdiction, including:</a:t>
            </a:r>
          </a:p>
          <a:p>
            <a:pPr>
              <a:lnSpc>
                <a:spcPct val="90000"/>
              </a:lnSpc>
              <a:defRPr/>
            </a:pPr>
            <a:r>
              <a:rPr lang="en-GB" sz="1100"/>
              <a:t>-          Location of evidence</a:t>
            </a:r>
          </a:p>
          <a:p>
            <a:pPr>
              <a:lnSpc>
                <a:spcPct val="90000"/>
              </a:lnSpc>
              <a:defRPr/>
            </a:pPr>
            <a:r>
              <a:rPr lang="en-GB" sz="1100"/>
              <a:t>-          Location of offenders</a:t>
            </a:r>
          </a:p>
          <a:p>
            <a:pPr>
              <a:lnSpc>
                <a:spcPct val="90000"/>
              </a:lnSpc>
              <a:defRPr/>
            </a:pPr>
            <a:r>
              <a:rPr lang="en-GB" sz="1100"/>
              <a:t>-          Location of victims</a:t>
            </a:r>
          </a:p>
          <a:p>
            <a:pPr>
              <a:lnSpc>
                <a:spcPct val="90000"/>
              </a:lnSpc>
              <a:defRPr/>
            </a:pPr>
            <a:r>
              <a:rPr lang="en-GB" sz="1100"/>
              <a:t>-          Ownership of data</a:t>
            </a:r>
          </a:p>
          <a:p>
            <a:pPr>
              <a:lnSpc>
                <a:spcPct val="90000"/>
              </a:lnSpc>
              <a:defRPr/>
            </a:pPr>
            <a:r>
              <a:rPr lang="en-GB" sz="1100"/>
              <a:t>-          Physical location of service provider</a:t>
            </a:r>
          </a:p>
          <a:p>
            <a:pPr>
              <a:lnSpc>
                <a:spcPct val="90000"/>
              </a:lnSpc>
              <a:defRPr/>
            </a:pPr>
            <a:r>
              <a:rPr lang="en-GB" sz="1100"/>
              <a:t>-          Legal residence of service providers</a:t>
            </a:r>
          </a:p>
          <a:p>
            <a:pPr>
              <a:lnSpc>
                <a:spcPct val="90000"/>
              </a:lnSpc>
              <a:defRPr/>
            </a:pPr>
            <a:r>
              <a:rPr lang="en-GB" sz="1100"/>
              <a:t>As noted in the work done by the Cloud Evidence Group, these challenges are particularly relevant given the nature of cloud data.</a:t>
            </a:r>
          </a:p>
          <a:p>
            <a:pPr>
              <a:lnSpc>
                <a:spcPct val="90000"/>
              </a:lnSpc>
              <a:defRPr/>
            </a:pPr>
            <a:endParaRPr lang="en-GB" sz="1100" u="sng"/>
          </a:p>
          <a:p>
            <a:pPr>
              <a:lnSpc>
                <a:spcPct val="90000"/>
              </a:lnSpc>
              <a:defRPr/>
            </a:pPr>
            <a:r>
              <a:rPr lang="en-GB" sz="1100" u="sng"/>
              <a:t>Time zones</a:t>
            </a:r>
            <a:endParaRPr lang="en-GB" sz="1100"/>
          </a:p>
          <a:p>
            <a:pPr>
              <a:lnSpc>
                <a:spcPct val="90000"/>
              </a:lnSpc>
              <a:defRPr/>
            </a:pPr>
            <a:r>
              <a:rPr lang="en-GB" sz="1100"/>
              <a:t>International cooperation requires an understanding that a place where you may be requesting cooperation may be running on a different time zone, which could result in delays in receiving responses to requests, or in certain cases, even making requests. Some jurisdictions have 24/7 contact points that may be authorised to receive and respond expeditiously to urgent requests. However, other jurisdictions may not even have access to international phone calls, making it difficult and expensive to cooperate. </a:t>
            </a:r>
          </a:p>
          <a:p>
            <a:pPr>
              <a:lnSpc>
                <a:spcPct val="90000"/>
              </a:lnSpc>
              <a:defRPr/>
            </a:pPr>
            <a:endParaRPr lang="en-US" sz="1100"/>
          </a:p>
        </p:txBody>
      </p:sp>
      <p:sp>
        <p:nvSpPr>
          <p:cNvPr id="46084" name="Espace réservé du numéro de diapositive 3">
            <a:extLst>
              <a:ext uri="{FF2B5EF4-FFF2-40B4-BE49-F238E27FC236}">
                <a16:creationId xmlns:a16="http://schemas.microsoft.com/office/drawing/2014/main" id="{CAE26DBC-B5C2-46EB-9A74-BBBF0AFD6E7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E0F0609F-C1CB-4407-98BC-7DC8758070D5}" type="slidenum">
              <a:rPr lang="en-US" altLang="en-US"/>
              <a:pPr>
                <a:spcBef>
                  <a:spcPct val="0"/>
                </a:spcBef>
              </a:pPr>
              <a:t>28</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a:extLst>
              <a:ext uri="{FF2B5EF4-FFF2-40B4-BE49-F238E27FC236}">
                <a16:creationId xmlns:a16="http://schemas.microsoft.com/office/drawing/2014/main" id="{16FB5EAF-A1A4-4D3A-9B8E-CDC3D80F99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ce réservé des commentaires 2">
            <a:extLst>
              <a:ext uri="{FF2B5EF4-FFF2-40B4-BE49-F238E27FC236}">
                <a16:creationId xmlns:a16="http://schemas.microsoft.com/office/drawing/2014/main" id="{7591A44A-A79B-4EE3-A574-A90736C710AF}"/>
              </a:ext>
            </a:extLst>
          </p:cNvPr>
          <p:cNvSpPr>
            <a:spLocks noGrp="1"/>
          </p:cNvSpPr>
          <p:nvPr>
            <p:ph type="body" idx="1"/>
          </p:nvPr>
        </p:nvSpPr>
        <p:spPr/>
        <p:txBody>
          <a:bodyPr wrap="square" numCol="1" anchor="t" anchorCtr="0" compatLnSpc="1">
            <a:prstTxWarp prst="textNoShape">
              <a:avLst/>
            </a:prstTxWarp>
            <a:normAutofit fontScale="92500" lnSpcReduction="10000"/>
          </a:bodyPr>
          <a:lstStyle/>
          <a:p>
            <a:pPr>
              <a:lnSpc>
                <a:spcPct val="90000"/>
              </a:lnSpc>
              <a:defRPr/>
            </a:pPr>
            <a:r>
              <a:rPr lang="en-US" sz="1100" b="1" u="sng"/>
              <a:t>Translation of documents</a:t>
            </a:r>
          </a:p>
          <a:p>
            <a:pPr>
              <a:lnSpc>
                <a:spcPct val="90000"/>
              </a:lnSpc>
              <a:defRPr/>
            </a:pPr>
            <a:endParaRPr lang="en-US" sz="1100"/>
          </a:p>
          <a:p>
            <a:pPr>
              <a:lnSpc>
                <a:spcPct val="90000"/>
              </a:lnSpc>
              <a:defRPr/>
            </a:pPr>
            <a:r>
              <a:rPr lang="en-US" sz="1100"/>
              <a:t>Bilateral and multilateral conventions normally specify in which language(s) MLAT requests can be exchanged and whether or not translation is necessary. For instance, Article 5 of the convention on mutual legal assistance between member States of the European Union (29 May 2000) provides that if there is reason to believe that the addressee does not understand the language of a document, the document or at least important passages of the document must be translated.</a:t>
            </a:r>
          </a:p>
          <a:p>
            <a:pPr>
              <a:lnSpc>
                <a:spcPct val="90000"/>
              </a:lnSpc>
              <a:defRPr/>
            </a:pPr>
            <a:endParaRPr lang="en-US" sz="1100"/>
          </a:p>
          <a:p>
            <a:pPr>
              <a:lnSpc>
                <a:spcPct val="90000"/>
              </a:lnSpc>
              <a:defRPr/>
            </a:pPr>
            <a:r>
              <a:rPr lang="en-US" sz="1100"/>
              <a:t>Since cybercriminal investigations may imply a lot of international cooperation, it is important to identify translators whose work you know is good and who are also capable of translating some of the more technical terms that sometimes appear in cybercriminal MLAT requests. </a:t>
            </a:r>
          </a:p>
          <a:p>
            <a:pPr>
              <a:lnSpc>
                <a:spcPct val="90000"/>
              </a:lnSpc>
              <a:defRPr/>
            </a:pPr>
            <a:endParaRPr lang="en-US" sz="1100"/>
          </a:p>
          <a:p>
            <a:pPr>
              <a:lnSpc>
                <a:spcPct val="90000"/>
              </a:lnSpc>
              <a:defRPr/>
            </a:pPr>
            <a:r>
              <a:rPr lang="en-US" sz="1100" b="1" u="sng"/>
              <a:t>Language barriers</a:t>
            </a:r>
          </a:p>
          <a:p>
            <a:pPr>
              <a:lnSpc>
                <a:spcPct val="90000"/>
              </a:lnSpc>
              <a:defRPr/>
            </a:pPr>
            <a:endParaRPr lang="en-US" sz="1100"/>
          </a:p>
          <a:p>
            <a:pPr>
              <a:lnSpc>
                <a:spcPct val="90000"/>
              </a:lnSpc>
              <a:defRPr/>
            </a:pPr>
            <a:r>
              <a:rPr lang="en-US" sz="1100"/>
              <a:t>Many MLAT requests specify which languages the relevant law enforcement officials and prosecutors can communicate in. </a:t>
            </a:r>
          </a:p>
          <a:p>
            <a:pPr>
              <a:lnSpc>
                <a:spcPct val="90000"/>
              </a:lnSpc>
              <a:defRPr/>
            </a:pPr>
            <a:endParaRPr lang="en-US" sz="1100"/>
          </a:p>
          <a:p>
            <a:pPr>
              <a:lnSpc>
                <a:spcPct val="90000"/>
              </a:lnSpc>
              <a:defRPr/>
            </a:pPr>
            <a:r>
              <a:rPr lang="en-US" sz="1100"/>
              <a:t>If you are communicating by phone, it could be interesting to prepare in advance what you need to say and the technical or legal terms which are appropriate. </a:t>
            </a:r>
          </a:p>
          <a:p>
            <a:pPr>
              <a:lnSpc>
                <a:spcPct val="90000"/>
              </a:lnSpc>
              <a:defRPr/>
            </a:pPr>
            <a:endParaRPr lang="en-US" sz="1100"/>
          </a:p>
          <a:p>
            <a:pPr>
              <a:lnSpc>
                <a:spcPct val="90000"/>
              </a:lnSpc>
              <a:defRPr/>
            </a:pPr>
            <a:r>
              <a:rPr lang="en-US" sz="1100"/>
              <a:t>It can also sometimes be easier to exchange in a foreign language by e mail.</a:t>
            </a:r>
          </a:p>
          <a:p>
            <a:pPr>
              <a:lnSpc>
                <a:spcPct val="90000"/>
              </a:lnSpc>
              <a:defRPr/>
            </a:pPr>
            <a:endParaRPr lang="en-US" sz="1100"/>
          </a:p>
          <a:p>
            <a:pPr>
              <a:lnSpc>
                <a:spcPct val="90000"/>
              </a:lnSpc>
              <a:defRPr/>
            </a:pPr>
            <a:endParaRPr lang="en-US" sz="1100"/>
          </a:p>
        </p:txBody>
      </p:sp>
      <p:sp>
        <p:nvSpPr>
          <p:cNvPr id="48132" name="Espace réservé du numéro de diapositive 3">
            <a:extLst>
              <a:ext uri="{FF2B5EF4-FFF2-40B4-BE49-F238E27FC236}">
                <a16:creationId xmlns:a16="http://schemas.microsoft.com/office/drawing/2014/main" id="{65C5D8A4-BA42-4C03-B8A7-8620D07FEA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E868E36-678B-4456-BDCF-AE9FC719CDD2}" type="slidenum">
              <a:rPr lang="en-US" altLang="en-US"/>
              <a:pPr>
                <a:spcBef>
                  <a:spcPct val="0"/>
                </a:spcBef>
              </a:pPr>
              <a:t>29</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375D5B88-F1C5-4E2C-9B3A-00259667FB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Rectangle 3">
            <a:extLst>
              <a:ext uri="{FF2B5EF4-FFF2-40B4-BE49-F238E27FC236}">
                <a16:creationId xmlns:a16="http://schemas.microsoft.com/office/drawing/2014/main" id="{D4D7E759-520B-47F2-AEE7-29A7D684B2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z="1000" b="1" u="sng">
                <a:solidFill>
                  <a:srgbClr val="FF0000"/>
                </a:solidFill>
              </a:rPr>
              <a:t>Delays due to the different importance levels of cybercrime investigations in different countries:</a:t>
            </a:r>
          </a:p>
          <a:p>
            <a:endParaRPr lang="en-GB" altLang="en-US" sz="1000">
              <a:solidFill>
                <a:srgbClr val="FF0000"/>
              </a:solidFill>
            </a:endParaRPr>
          </a:p>
          <a:p>
            <a:r>
              <a:rPr lang="en-GB" altLang="en-US" sz="1000">
                <a:solidFill>
                  <a:srgbClr val="FF0000"/>
                </a:solidFill>
              </a:rPr>
              <a:t>Not all countries have a specialised law enforcement or judicial structure that is trained and equipped to handle cybercriminal investigations. </a:t>
            </a:r>
          </a:p>
          <a:p>
            <a:endParaRPr lang="en-GB" altLang="en-US" sz="1000">
              <a:solidFill>
                <a:srgbClr val="FF0000"/>
              </a:solidFill>
            </a:endParaRPr>
          </a:p>
          <a:p>
            <a:r>
              <a:rPr lang="en-GB" altLang="en-US" sz="1000" b="1" u="sng">
                <a:solidFill>
                  <a:srgbClr val="FF0000"/>
                </a:solidFill>
              </a:rPr>
              <a:t>Providing technical and expert support:</a:t>
            </a:r>
          </a:p>
          <a:p>
            <a:endParaRPr lang="en-GB" altLang="en-US" sz="1000">
              <a:solidFill>
                <a:srgbClr val="FF0000"/>
              </a:solidFill>
            </a:endParaRPr>
          </a:p>
          <a:p>
            <a:r>
              <a:rPr lang="en-GB" altLang="en-US" sz="1000">
                <a:solidFill>
                  <a:srgbClr val="FF0000"/>
                </a:solidFill>
              </a:rPr>
              <a:t>Technical and expert support can be provided by being sufficiently precise when establishing an MLAT request and detailing exactly which investigative acts you need done and which results you are seeking (</a:t>
            </a:r>
            <a:r>
              <a:rPr lang="en-GB" altLang="en-US" sz="1000" u="sng">
                <a:solidFill>
                  <a:srgbClr val="FF0000"/>
                </a:solidFill>
              </a:rPr>
              <a:t>see slide 55</a:t>
            </a:r>
            <a:r>
              <a:rPr lang="en-GB" altLang="en-US" sz="1000">
                <a:solidFill>
                  <a:srgbClr val="FF0000"/>
                </a:solidFill>
              </a:rPr>
              <a:t>). These questions may also be evoked during direct and informal contacts between law enforcement officers and prosecutors. </a:t>
            </a:r>
          </a:p>
          <a:p>
            <a:endParaRPr lang="en-GB" altLang="en-US" sz="1000">
              <a:solidFill>
                <a:srgbClr val="FF0000"/>
              </a:solidFill>
            </a:endParaRPr>
          </a:p>
          <a:p>
            <a:r>
              <a:rPr lang="en-GB" altLang="en-US" sz="1000">
                <a:solidFill>
                  <a:srgbClr val="FF0000"/>
                </a:solidFill>
              </a:rPr>
              <a:t>This support can be provided in a more formal context by </a:t>
            </a:r>
            <a:r>
              <a:rPr lang="en-US" altLang="en-US" sz="1000"/>
              <a:t>signing a joint investigation team (JIT) agreement (</a:t>
            </a:r>
            <a:r>
              <a:rPr lang="en-US" altLang="en-US" sz="1000" u="sng"/>
              <a:t>see slide 61</a:t>
            </a:r>
            <a:r>
              <a:rPr lang="en-US" altLang="en-US" sz="1000"/>
              <a:t>). </a:t>
            </a:r>
          </a:p>
          <a:p>
            <a:endParaRPr lang="en-US" altLang="en-US" sz="1000"/>
          </a:p>
          <a:p>
            <a:r>
              <a:rPr lang="en-US" altLang="en-US" sz="1000"/>
              <a:t>In general, it is a good idea to limit all MLAT requests to investigative acts that you can in no case do on your own. For example if you need to have a computer seized and analysed, the best option is to only ask for the requested law enforcement authorities to seize the relevant computer and send it. You can then ask your own law enforcement officials or experts to analyse the computer and are sure that the procedures in doing this will be in conformity with your national legislation.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a:extLst>
              <a:ext uri="{FF2B5EF4-FFF2-40B4-BE49-F238E27FC236}">
                <a16:creationId xmlns:a16="http://schemas.microsoft.com/office/drawing/2014/main" id="{23833F66-9A14-4C20-8904-482048B7232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ce réservé des commentaires 2">
            <a:extLst>
              <a:ext uri="{FF2B5EF4-FFF2-40B4-BE49-F238E27FC236}">
                <a16:creationId xmlns:a16="http://schemas.microsoft.com/office/drawing/2014/main" id="{0222AB4C-F11C-42BB-B788-7016E28CFBB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For example, it can be interesting to exploit more traditional forms of investigation, such as obtaining witness statements or banking documents and financial evidence. (</a:t>
            </a:r>
            <a:r>
              <a:rPr lang="en-US" altLang="en-US" u="sng"/>
              <a:t>slides 56 and 57)</a:t>
            </a:r>
            <a:endParaRPr lang="en-US" altLang="en-US"/>
          </a:p>
          <a:p>
            <a:endParaRPr lang="en-US" altLang="en-US"/>
          </a:p>
          <a:p>
            <a:r>
              <a:rPr lang="en-US" altLang="en-US"/>
              <a:t>Cybercrime may seem like a virtual world but the people who commit these offences do so with the same basic motivation as for any other crime.</a:t>
            </a:r>
          </a:p>
          <a:p>
            <a:endParaRPr lang="en-US" altLang="en-US"/>
          </a:p>
          <a:p>
            <a:r>
              <a:rPr lang="en-US" altLang="en-US"/>
              <a:t>Following the “money flow” and determining who profits from the offence is often one of the most pertinent and simple ways to investigate cybercrime offences efficiently.   </a:t>
            </a:r>
          </a:p>
        </p:txBody>
      </p:sp>
      <p:sp>
        <p:nvSpPr>
          <p:cNvPr id="52228" name="Espace réservé du numéro de diapositive 3">
            <a:extLst>
              <a:ext uri="{FF2B5EF4-FFF2-40B4-BE49-F238E27FC236}">
                <a16:creationId xmlns:a16="http://schemas.microsoft.com/office/drawing/2014/main" id="{4343BABD-A675-4C16-A74B-4A7C0136FBB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8A942FB-8923-4B53-B0BA-F1A9FEAD2836}" type="slidenum">
              <a:rPr lang="en-US" altLang="en-US"/>
              <a:pPr>
                <a:spcBef>
                  <a:spcPct val="0"/>
                </a:spcBef>
              </a:pPr>
              <a:t>31</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D6DE3C0C-C261-464F-A56B-991A697FFA6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A6801C08-1789-40FD-AC4B-D3BB15B1CBF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The trainer should give participants an opportunity to ask any questions that they may have in relation to part Two of the lesson.</a:t>
            </a:r>
          </a:p>
        </p:txBody>
      </p:sp>
      <p:sp>
        <p:nvSpPr>
          <p:cNvPr id="54276" name="Slide Number Placeholder 3">
            <a:extLst>
              <a:ext uri="{FF2B5EF4-FFF2-40B4-BE49-F238E27FC236}">
                <a16:creationId xmlns:a16="http://schemas.microsoft.com/office/drawing/2014/main" id="{C0757AD6-3BB2-4244-BB7E-87A024F1B2E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B4DDC4BD-5570-448F-9805-A680DDD02E4B}" type="slidenum">
              <a:rPr lang="en-GB" altLang="en-US"/>
              <a:pPr eaLnBrk="1" hangingPunct="1">
                <a:spcBef>
                  <a:spcPct val="0"/>
                </a:spcBef>
              </a:pPr>
              <a:t>32</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e l'image des diapositives 1">
            <a:extLst>
              <a:ext uri="{FF2B5EF4-FFF2-40B4-BE49-F238E27FC236}">
                <a16:creationId xmlns:a16="http://schemas.microsoft.com/office/drawing/2014/main" id="{DCDDC9C4-7ACE-4521-B9C3-4606E5E9944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ce réservé des commentaires 2">
            <a:extLst>
              <a:ext uri="{FF2B5EF4-FFF2-40B4-BE49-F238E27FC236}">
                <a16:creationId xmlns:a16="http://schemas.microsoft.com/office/drawing/2014/main" id="{4C0690A9-8450-4995-8AA0-D79B5321C83E}"/>
              </a:ext>
            </a:extLst>
          </p:cNvPr>
          <p:cNvSpPr>
            <a:spLocks noGrp="1"/>
          </p:cNvSpPr>
          <p:nvPr>
            <p:ph type="body" idx="1"/>
          </p:nvPr>
        </p:nvSpPr>
        <p:spPr/>
        <p:txBody>
          <a:bodyPr wrap="square" numCol="1" anchor="t" anchorCtr="0" compatLnSpc="1">
            <a:prstTxWarp prst="textNoShape">
              <a:avLst/>
            </a:prstTxWarp>
            <a:normAutofit fontScale="92500" lnSpcReduction="20000"/>
          </a:bodyPr>
          <a:lstStyle/>
          <a:p>
            <a:pPr>
              <a:lnSpc>
                <a:spcPct val="80000"/>
              </a:lnSpc>
              <a:defRPr/>
            </a:pPr>
            <a:r>
              <a:rPr lang="en-US" sz="600" b="1" u="sng"/>
              <a:t>The importance of cybercrime training</a:t>
            </a:r>
          </a:p>
          <a:p>
            <a:pPr>
              <a:lnSpc>
                <a:spcPct val="80000"/>
              </a:lnSpc>
              <a:defRPr/>
            </a:pPr>
            <a:endParaRPr lang="en-US" sz="600"/>
          </a:p>
          <a:p>
            <a:pPr>
              <a:lnSpc>
                <a:spcPct val="80000"/>
              </a:lnSpc>
              <a:defRPr/>
            </a:pPr>
            <a:r>
              <a:rPr lang="en-US" sz="600"/>
              <a:t>Dealing with cybercriminal offences implies the knowledge of technical and legal aspects which are specific to this form of criminality.  </a:t>
            </a:r>
          </a:p>
          <a:p>
            <a:pPr>
              <a:lnSpc>
                <a:spcPct val="80000"/>
              </a:lnSpc>
              <a:defRPr/>
            </a:pPr>
            <a:endParaRPr lang="en-US" sz="600"/>
          </a:p>
          <a:p>
            <a:pPr>
              <a:lnSpc>
                <a:spcPct val="80000"/>
              </a:lnSpc>
              <a:defRPr/>
            </a:pPr>
            <a:r>
              <a:rPr lang="en-US" sz="600"/>
              <a:t>If you are already specialised in cybercrime, technical terms and offences (such as phishing, keyloggers, malware or botnets) are familiar to you. They are however far from being layman terms and it will be important to receive adequate training in order to comprehend what they represent and then explain them in a clear and comprehensible way to judges and juries, who may not have an equivalent level of expertise.</a:t>
            </a:r>
          </a:p>
          <a:p>
            <a:pPr>
              <a:lnSpc>
                <a:spcPct val="80000"/>
              </a:lnSpc>
              <a:defRPr/>
            </a:pPr>
            <a:endParaRPr lang="en-US" sz="600"/>
          </a:p>
          <a:p>
            <a:pPr>
              <a:lnSpc>
                <a:spcPct val="80000"/>
              </a:lnSpc>
              <a:defRPr/>
            </a:pPr>
            <a:r>
              <a:rPr lang="en-US" sz="600"/>
              <a:t>Cybercriminal investigations are also extremely technical in the sense that one must have acquired a series of good operative practices in order to freeze proof, secure it and exploit it.  </a:t>
            </a:r>
          </a:p>
          <a:p>
            <a:pPr>
              <a:lnSpc>
                <a:spcPct val="80000"/>
              </a:lnSpc>
              <a:defRPr/>
            </a:pPr>
            <a:endParaRPr lang="en-US" sz="600"/>
          </a:p>
          <a:p>
            <a:pPr>
              <a:lnSpc>
                <a:spcPct val="80000"/>
              </a:lnSpc>
              <a:defRPr/>
            </a:pPr>
            <a:r>
              <a:rPr lang="en-US" sz="600"/>
              <a:t>Finally, because of the prevalence of digital evidence today, cybercriminal training is becoming more and more fundamental generally. In our modern, digitalised world, the first step after any serious crime, whether a murder or a kidnapping, will be to seize and analyse a computer or a smartphone. It is thus imperative to learn how to deal with digital evidence in good conditions. </a:t>
            </a:r>
          </a:p>
          <a:p>
            <a:pPr>
              <a:lnSpc>
                <a:spcPct val="80000"/>
              </a:lnSpc>
              <a:defRPr/>
            </a:pPr>
            <a:endParaRPr lang="en-US" sz="600"/>
          </a:p>
          <a:p>
            <a:pPr>
              <a:lnSpc>
                <a:spcPct val="80000"/>
              </a:lnSpc>
              <a:defRPr/>
            </a:pPr>
            <a:r>
              <a:rPr lang="en-US" sz="600" b="1" u="sng"/>
              <a:t>Protection of the scene and preservation of evidence</a:t>
            </a:r>
          </a:p>
          <a:p>
            <a:pPr>
              <a:lnSpc>
                <a:spcPct val="80000"/>
              </a:lnSpc>
              <a:defRPr/>
            </a:pPr>
            <a:endParaRPr lang="en-US" sz="600" b="1" u="sng"/>
          </a:p>
          <a:p>
            <a:pPr>
              <a:lnSpc>
                <a:spcPct val="80000"/>
              </a:lnSpc>
              <a:defRPr/>
            </a:pPr>
            <a:r>
              <a:rPr lang="en-US" sz="600"/>
              <a:t>Digital evidence is volatile and it is vital from the very beginning of an investigation to</a:t>
            </a:r>
          </a:p>
          <a:p>
            <a:pPr>
              <a:lnSpc>
                <a:spcPct val="80000"/>
              </a:lnSpc>
              <a:defRPr/>
            </a:pPr>
            <a:r>
              <a:rPr lang="en-US" sz="600"/>
              <a:t>	- identify where the evidence is stored,</a:t>
            </a:r>
          </a:p>
          <a:p>
            <a:pPr>
              <a:lnSpc>
                <a:spcPct val="80000"/>
              </a:lnSpc>
              <a:defRPr/>
            </a:pPr>
            <a:r>
              <a:rPr lang="en-US" sz="600"/>
              <a:t>	- ensure its security, </a:t>
            </a:r>
          </a:p>
          <a:p>
            <a:pPr>
              <a:lnSpc>
                <a:spcPct val="80000"/>
              </a:lnSpc>
              <a:defRPr/>
            </a:pPr>
            <a:r>
              <a:rPr lang="en-US" sz="600"/>
              <a:t>	- exploit and analyse this evidence, so as to guarantee its authenticity and the results that will emerge. </a:t>
            </a:r>
          </a:p>
          <a:p>
            <a:pPr>
              <a:lnSpc>
                <a:spcPct val="80000"/>
              </a:lnSpc>
              <a:defRPr/>
            </a:pPr>
            <a:endParaRPr lang="en-US" sz="600"/>
          </a:p>
          <a:p>
            <a:pPr>
              <a:lnSpc>
                <a:spcPct val="80000"/>
              </a:lnSpc>
              <a:defRPr/>
            </a:pPr>
            <a:r>
              <a:rPr lang="en-US" sz="600"/>
              <a:t>Police officers and prosecutors, in handling these two steps, may have to rely on the cooperation of the victim, as well as on the additional assistance of specialised law enforcement and independent experts when analysing the evidence.</a:t>
            </a:r>
          </a:p>
          <a:p>
            <a:pPr>
              <a:lnSpc>
                <a:spcPct val="80000"/>
              </a:lnSpc>
              <a:defRPr/>
            </a:pPr>
            <a:endParaRPr lang="en-US" sz="600"/>
          </a:p>
          <a:p>
            <a:pPr>
              <a:lnSpc>
                <a:spcPct val="80000"/>
              </a:lnSpc>
              <a:defRPr/>
            </a:pPr>
            <a:r>
              <a:rPr lang="en-US" sz="600"/>
              <a:t>A victim</a:t>
            </a:r>
            <a:r>
              <a:rPr lang="en-US" altLang="en-US" sz="600"/>
              <a:t>’</a:t>
            </a:r>
            <a:r>
              <a:rPr lang="en-US" sz="600"/>
              <a:t>s first reaction, when finding out that their computer system is under attack, might be to try to repair the damage on their own. Such thinking is highly counterintuitive since on the contrary their first reflex should be to freeze the evidence and not endanger upcoming investigations. Attacked or compromised computers must immediately be isolated and shut down in order to be analysed by forensic experts. </a:t>
            </a:r>
          </a:p>
          <a:p>
            <a:pPr>
              <a:lnSpc>
                <a:spcPct val="80000"/>
              </a:lnSpc>
              <a:defRPr/>
            </a:pPr>
            <a:endParaRPr lang="en-US" sz="600"/>
          </a:p>
          <a:p>
            <a:pPr>
              <a:lnSpc>
                <a:spcPct val="80000"/>
              </a:lnSpc>
              <a:defRPr/>
            </a:pPr>
            <a:r>
              <a:rPr lang="en-US" sz="600"/>
              <a:t>When digital evidence is at the disposal of service providers or third parties, they have to be contacted immediately in order to preserve the necessary data. Preservation requests may be sent to service providers, asking them to store the logs, especially when such logs are outside of national jurisdiction.</a:t>
            </a:r>
          </a:p>
          <a:p>
            <a:pPr>
              <a:lnSpc>
                <a:spcPct val="80000"/>
              </a:lnSpc>
              <a:defRPr/>
            </a:pPr>
            <a:endParaRPr lang="en-US" sz="600"/>
          </a:p>
          <a:p>
            <a:pPr>
              <a:lnSpc>
                <a:spcPct val="80000"/>
              </a:lnSpc>
              <a:defRPr/>
            </a:pPr>
            <a:endParaRPr lang="en-US" sz="600"/>
          </a:p>
          <a:p>
            <a:pPr>
              <a:lnSpc>
                <a:spcPct val="80000"/>
              </a:lnSpc>
              <a:defRPr/>
            </a:pPr>
            <a:endParaRPr lang="en-US" sz="600"/>
          </a:p>
          <a:p>
            <a:pPr>
              <a:lnSpc>
                <a:spcPct val="80000"/>
              </a:lnSpc>
              <a:defRPr/>
            </a:pPr>
            <a:endParaRPr lang="en-US" sz="600"/>
          </a:p>
          <a:p>
            <a:pPr>
              <a:lnSpc>
                <a:spcPct val="80000"/>
              </a:lnSpc>
              <a:defRPr/>
            </a:pPr>
            <a:endParaRPr lang="en-US" sz="600"/>
          </a:p>
          <a:p>
            <a:pPr>
              <a:lnSpc>
                <a:spcPct val="80000"/>
              </a:lnSpc>
              <a:defRPr/>
            </a:pPr>
            <a:r>
              <a:rPr lang="en-US" sz="600"/>
              <a:t> </a:t>
            </a:r>
          </a:p>
          <a:p>
            <a:pPr>
              <a:lnSpc>
                <a:spcPct val="80000"/>
              </a:lnSpc>
              <a:defRPr/>
            </a:pPr>
            <a:endParaRPr lang="en-US" sz="600"/>
          </a:p>
          <a:p>
            <a:pPr>
              <a:lnSpc>
                <a:spcPct val="80000"/>
              </a:lnSpc>
              <a:defRPr/>
            </a:pPr>
            <a:endParaRPr lang="en-US" sz="600"/>
          </a:p>
          <a:p>
            <a:pPr>
              <a:lnSpc>
                <a:spcPct val="80000"/>
              </a:lnSpc>
              <a:defRPr/>
            </a:pPr>
            <a:r>
              <a:rPr lang="en-US" sz="600"/>
              <a:t> </a:t>
            </a:r>
          </a:p>
        </p:txBody>
      </p:sp>
      <p:sp>
        <p:nvSpPr>
          <p:cNvPr id="21508" name="Espace réservé du numéro de diapositive 3">
            <a:extLst>
              <a:ext uri="{FF2B5EF4-FFF2-40B4-BE49-F238E27FC236}">
                <a16:creationId xmlns:a16="http://schemas.microsoft.com/office/drawing/2014/main" id="{1ECA58A1-CE33-4ADA-8732-0ED98DBC1B7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17722F0-EEF7-47AC-B691-6D5273E69D16}" type="slidenum">
              <a:rPr lang="en-US" altLang="en-US"/>
              <a:pPr>
                <a:spcBef>
                  <a:spcPct val="0"/>
                </a:spcBef>
              </a:pPr>
              <a:t>16</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e l'image des diapositives 1">
            <a:extLst>
              <a:ext uri="{FF2B5EF4-FFF2-40B4-BE49-F238E27FC236}">
                <a16:creationId xmlns:a16="http://schemas.microsoft.com/office/drawing/2014/main" id="{71E43AE9-06B5-49D8-975B-E5B09A6B91D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Espace réservé des commentaires 2">
            <a:extLst>
              <a:ext uri="{FF2B5EF4-FFF2-40B4-BE49-F238E27FC236}">
                <a16:creationId xmlns:a16="http://schemas.microsoft.com/office/drawing/2014/main" id="{857A5AE3-9252-4B90-AD4A-16E92FBD61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r>
              <a:rPr lang="en-US" altLang="en-US" sz="500" b="1" u="sng"/>
              <a:t>Specifying the legal instrument used to seek assistance – the treaty, convention or other instrument of cooperation.</a:t>
            </a:r>
          </a:p>
          <a:p>
            <a:pPr>
              <a:lnSpc>
                <a:spcPct val="80000"/>
              </a:lnSpc>
            </a:pPr>
            <a:endParaRPr lang="en-US" altLang="en-US" sz="500"/>
          </a:p>
          <a:p>
            <a:pPr>
              <a:lnSpc>
                <a:spcPct val="80000"/>
              </a:lnSpc>
            </a:pPr>
            <a:r>
              <a:rPr lang="en-US" altLang="en-US" sz="500"/>
              <a:t>Mutual legal assistance is based on the existence of </a:t>
            </a:r>
            <a:r>
              <a:rPr lang="en-US" altLang="en-US" sz="500" u="sng"/>
              <a:t>multilateral or bilateral</a:t>
            </a:r>
            <a:r>
              <a:rPr lang="en-US" altLang="en-US" sz="500"/>
              <a:t> agreements (treaty or convention).</a:t>
            </a:r>
          </a:p>
          <a:p>
            <a:pPr>
              <a:lnSpc>
                <a:spcPct val="80000"/>
              </a:lnSpc>
            </a:pPr>
            <a:endParaRPr lang="en-US" altLang="en-US" sz="500"/>
          </a:p>
          <a:p>
            <a:pPr>
              <a:lnSpc>
                <a:spcPct val="80000"/>
              </a:lnSpc>
            </a:pPr>
            <a:r>
              <a:rPr lang="en-US" altLang="en-US" sz="500" u="sng"/>
              <a:t>The principle multilateral agreements applicable to cybercriminal offences:</a:t>
            </a:r>
          </a:p>
          <a:p>
            <a:pPr>
              <a:lnSpc>
                <a:spcPct val="80000"/>
              </a:lnSpc>
            </a:pPr>
            <a:endParaRPr lang="en-US" altLang="en-US" sz="500" u="sng"/>
          </a:p>
          <a:p>
            <a:pPr>
              <a:lnSpc>
                <a:spcPct val="80000"/>
              </a:lnSpc>
              <a:buFontTx/>
              <a:buChar char="•"/>
            </a:pPr>
            <a:r>
              <a:rPr lang="en-US" altLang="en-US" sz="500"/>
              <a:t>Member States of the Council of Europe:</a:t>
            </a:r>
          </a:p>
          <a:p>
            <a:pPr>
              <a:lnSpc>
                <a:spcPct val="80000"/>
              </a:lnSpc>
              <a:buFontTx/>
              <a:buChar char="•"/>
            </a:pPr>
            <a:endParaRPr lang="en-US" altLang="en-US" sz="500"/>
          </a:p>
          <a:p>
            <a:pPr>
              <a:lnSpc>
                <a:spcPct val="80000"/>
              </a:lnSpc>
            </a:pPr>
            <a:r>
              <a:rPr lang="en-US" altLang="en-US" sz="500"/>
              <a:t>The European Convention on Mutual Assistance in Criminal Matters (20 April 1959) has been ratified by the 47 member States of the Council of Europe as well as by Israel, Chile, Korea. This Convention will be addressed later on as it is the background to the Budapest Convention, which is a fundamental tool for freezing digital evidence abroad.</a:t>
            </a:r>
          </a:p>
          <a:p>
            <a:pPr>
              <a:lnSpc>
                <a:spcPct val="80000"/>
              </a:lnSpc>
            </a:pPr>
            <a:endParaRPr lang="en-US" altLang="en-US" sz="500"/>
          </a:p>
          <a:p>
            <a:pPr>
              <a:lnSpc>
                <a:spcPct val="80000"/>
              </a:lnSpc>
              <a:buFontTx/>
              <a:buChar char="•"/>
            </a:pPr>
            <a:r>
              <a:rPr lang="en-US" altLang="en-US" sz="500"/>
              <a:t>Member States of the European Union:</a:t>
            </a:r>
          </a:p>
          <a:p>
            <a:pPr>
              <a:lnSpc>
                <a:spcPct val="80000"/>
              </a:lnSpc>
            </a:pPr>
            <a:endParaRPr lang="en-US" altLang="en-US" sz="500"/>
          </a:p>
          <a:p>
            <a:pPr>
              <a:lnSpc>
                <a:spcPct val="80000"/>
              </a:lnSpc>
            </a:pPr>
            <a:r>
              <a:rPr lang="en-US" altLang="en-US" sz="500"/>
              <a:t>The Convention on Mutual Legal Assistance between member States of the European Union (29 May 2000) is very important in that it allows prosecutors and judges of the 28 member States to directly transmit to each other mutual legal assistance requests (MLATs). These can concern modern investigative techniques, such as videoconferencing, telecommunications surveillance or joint investigations teams (JITs). </a:t>
            </a:r>
          </a:p>
          <a:p>
            <a:pPr>
              <a:lnSpc>
                <a:spcPct val="80000"/>
              </a:lnSpc>
            </a:pPr>
            <a:endParaRPr lang="en-US" altLang="en-US" sz="500" u="sng"/>
          </a:p>
          <a:p>
            <a:pPr>
              <a:lnSpc>
                <a:spcPct val="80000"/>
              </a:lnSpc>
            </a:pPr>
            <a:r>
              <a:rPr lang="en-US" altLang="en-US" sz="500" u="sng"/>
              <a:t>Bilateral conventions</a:t>
            </a:r>
            <a:r>
              <a:rPr lang="en-US" altLang="en-US" sz="500"/>
              <a:t> are agreements linking two sovereign States. Each convention will contain its own specific rules determining the mutual legal assistance conditions which apply. </a:t>
            </a:r>
          </a:p>
          <a:p>
            <a:pPr>
              <a:lnSpc>
                <a:spcPct val="80000"/>
              </a:lnSpc>
            </a:pPr>
            <a:endParaRPr lang="en-US" altLang="en-US" sz="500"/>
          </a:p>
          <a:p>
            <a:pPr>
              <a:lnSpc>
                <a:spcPct val="80000"/>
              </a:lnSpc>
            </a:pPr>
            <a:r>
              <a:rPr lang="en-US" altLang="en-US" sz="500"/>
              <a:t>In the absence of any kind of multilateral or bilateral agreement with a foreign country, it is always possible to send a request for assistance founded on the general principle of </a:t>
            </a:r>
            <a:r>
              <a:rPr lang="en-US" altLang="en-US" sz="500" u="sng"/>
              <a:t>“reciprocity</a:t>
            </a:r>
            <a:r>
              <a:rPr lang="en-US" altLang="en-US" sz="500"/>
              <a:t>”. It will then be up to the foreign authorities to decide on a purely discretionary basis whether or not they wish to execute the request. </a:t>
            </a:r>
          </a:p>
          <a:p>
            <a:pPr>
              <a:lnSpc>
                <a:spcPct val="80000"/>
              </a:lnSpc>
            </a:pPr>
            <a:endParaRPr lang="en-US" altLang="en-US" sz="500"/>
          </a:p>
          <a:p>
            <a:pPr>
              <a:lnSpc>
                <a:spcPct val="80000"/>
              </a:lnSpc>
            </a:pPr>
            <a:r>
              <a:rPr lang="en-US" altLang="en-US" sz="500" b="1" u="sng"/>
              <a:t>Identifying clearly who is conducting the investigation / prosecution. Provide all necessary contact details and preferred means of communication.</a:t>
            </a:r>
          </a:p>
          <a:p>
            <a:pPr>
              <a:lnSpc>
                <a:spcPct val="80000"/>
              </a:lnSpc>
            </a:pPr>
            <a:endParaRPr lang="en-US" altLang="en-US" sz="500"/>
          </a:p>
          <a:p>
            <a:pPr>
              <a:lnSpc>
                <a:spcPct val="80000"/>
              </a:lnSpc>
            </a:pPr>
            <a:r>
              <a:rPr lang="en-US" altLang="en-US" sz="500"/>
              <a:t>It can also be useful for the investigating/prosecuting contact point to specify which languages they can directly exchange in. </a:t>
            </a:r>
          </a:p>
          <a:p>
            <a:pPr>
              <a:lnSpc>
                <a:spcPct val="80000"/>
              </a:lnSpc>
            </a:pPr>
            <a:endParaRPr lang="en-US" altLang="en-US" sz="500"/>
          </a:p>
          <a:p>
            <a:pPr>
              <a:lnSpc>
                <a:spcPct val="80000"/>
              </a:lnSpc>
            </a:pPr>
            <a:r>
              <a:rPr lang="en-US" altLang="en-US" sz="500" b="1" u="sng"/>
              <a:t>Summarising the case</a:t>
            </a:r>
          </a:p>
          <a:p>
            <a:pPr>
              <a:lnSpc>
                <a:spcPct val="80000"/>
              </a:lnSpc>
            </a:pPr>
            <a:endParaRPr lang="en-US" altLang="en-US" sz="500"/>
          </a:p>
          <a:p>
            <a:pPr>
              <a:lnSpc>
                <a:spcPct val="80000"/>
              </a:lnSpc>
            </a:pPr>
            <a:r>
              <a:rPr lang="en-US" altLang="en-US" sz="500"/>
              <a:t>The summary of the evidence’s purpose is to show the necessity of the request (or MLAT) for the investigation, as well as its conformity with the requested State’s conventional and national legal dispositions.  </a:t>
            </a:r>
          </a:p>
          <a:p>
            <a:pPr>
              <a:lnSpc>
                <a:spcPct val="80000"/>
              </a:lnSpc>
            </a:pPr>
            <a:endParaRPr lang="en-US" altLang="en-US" sz="500"/>
          </a:p>
          <a:p>
            <a:pPr>
              <a:lnSpc>
                <a:spcPct val="80000"/>
              </a:lnSpc>
            </a:pPr>
            <a:r>
              <a:rPr lang="en-US" altLang="en-US" sz="500"/>
              <a:t>The summary will be more or less long depending on how coercive and complicated the measures asked for are. In particular, if these measures are coercive or intrusive (for example wire tapping a conversation), many countries, among which countries with an Anglo-Saxon legal tradition, will ask for you to show “probable cause”. In this case, you must:</a:t>
            </a:r>
          </a:p>
          <a:p>
            <a:pPr>
              <a:lnSpc>
                <a:spcPct val="80000"/>
              </a:lnSpc>
              <a:buFontTx/>
              <a:buChar char="•"/>
            </a:pPr>
            <a:r>
              <a:rPr lang="en-US" altLang="en-US" sz="500"/>
              <a:t>Show that the coercive or intrusive measure is strictly necessary and proportionate to the seriousness of the offence (for example, the maximum applicable sentence, the disruption of “public order” the offence has caused, the prejudice of the victim);</a:t>
            </a:r>
          </a:p>
          <a:p>
            <a:pPr>
              <a:lnSpc>
                <a:spcPct val="80000"/>
              </a:lnSpc>
              <a:buFontTx/>
              <a:buChar char="•"/>
            </a:pPr>
            <a:r>
              <a:rPr lang="en-US" altLang="en-US" sz="500"/>
              <a:t>Indicate the motives that allow you to reasonably think that evidence is located in a certain place or in the possession of a certain person;</a:t>
            </a:r>
          </a:p>
          <a:p>
            <a:pPr>
              <a:lnSpc>
                <a:spcPct val="80000"/>
              </a:lnSpc>
              <a:buFontTx/>
              <a:buChar char="•"/>
            </a:pPr>
            <a:r>
              <a:rPr lang="en-US" altLang="en-US" sz="500"/>
              <a:t>Indicate how the evidence you are asking for will constitute a legal element of proof characterising the offence.</a:t>
            </a:r>
          </a:p>
        </p:txBody>
      </p:sp>
      <p:sp>
        <p:nvSpPr>
          <p:cNvPr id="23556" name="Espace réservé du numéro de diapositive 3">
            <a:extLst>
              <a:ext uri="{FF2B5EF4-FFF2-40B4-BE49-F238E27FC236}">
                <a16:creationId xmlns:a16="http://schemas.microsoft.com/office/drawing/2014/main" id="{9BE3AA25-6416-47A9-96D7-45F892B2CF9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E8A9FCF2-59D2-48BD-BCEB-0A99FA8AA012}" type="slidenum">
              <a:rPr lang="en-US" altLang="en-US"/>
              <a:pPr>
                <a:spcBef>
                  <a:spcPct val="0"/>
                </a:spcBef>
              </a:pPr>
              <a:t>17</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a:extLst>
              <a:ext uri="{FF2B5EF4-FFF2-40B4-BE49-F238E27FC236}">
                <a16:creationId xmlns:a16="http://schemas.microsoft.com/office/drawing/2014/main" id="{F5A9D68D-5C88-476F-80A9-9B57171B1B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ce réservé des commentaires 2">
            <a:extLst>
              <a:ext uri="{FF2B5EF4-FFF2-40B4-BE49-F238E27FC236}">
                <a16:creationId xmlns:a16="http://schemas.microsoft.com/office/drawing/2014/main" id="{AE88B11A-63D1-4D3F-B525-A22816CC554B}"/>
              </a:ext>
            </a:extLst>
          </p:cNvPr>
          <p:cNvSpPr>
            <a:spLocks noGrp="1"/>
          </p:cNvSpPr>
          <p:nvPr>
            <p:ph type="body" idx="1"/>
          </p:nvPr>
        </p:nvSpPr>
        <p:spPr/>
        <p:txBody>
          <a:bodyPr>
            <a:normAutofit/>
          </a:bodyPr>
          <a:lstStyle/>
          <a:p>
            <a:pPr>
              <a:defRPr/>
            </a:pPr>
            <a:r>
              <a:rPr lang="en-US" b="1" u="sng" dirty="0"/>
              <a:t>Reference to the applicable national legal provisions</a:t>
            </a:r>
          </a:p>
          <a:p>
            <a:pPr>
              <a:defRPr/>
            </a:pPr>
            <a:endParaRPr lang="en-US" dirty="0"/>
          </a:p>
          <a:p>
            <a:pPr>
              <a:defRPr/>
            </a:pPr>
            <a:r>
              <a:rPr lang="en-US" dirty="0"/>
              <a:t>The applicable national legal provisions will also allow the requested authorities to ensure:</a:t>
            </a:r>
          </a:p>
          <a:p>
            <a:pPr marL="171450" indent="-171450">
              <a:buFont typeface="Arial" charset="0"/>
              <a:buChar char="•"/>
              <a:defRPr/>
            </a:pPr>
            <a:r>
              <a:rPr lang="en-US" dirty="0"/>
              <a:t>That the offences are not of a political or exclusively military nature;</a:t>
            </a:r>
          </a:p>
          <a:p>
            <a:pPr marL="171450" indent="-171450">
              <a:buFont typeface="Arial" charset="0"/>
              <a:buChar char="•"/>
              <a:defRPr/>
            </a:pPr>
            <a:r>
              <a:rPr lang="en-US" dirty="0"/>
              <a:t>That its own public order will not be </a:t>
            </a:r>
            <a:r>
              <a:rPr lang="en-US" dirty="0" err="1"/>
              <a:t>jeopardised</a:t>
            </a:r>
            <a:r>
              <a:rPr lang="en-US" dirty="0"/>
              <a:t> by answering the request;</a:t>
            </a:r>
          </a:p>
          <a:p>
            <a:pPr marL="171450" indent="-171450">
              <a:buFont typeface="Arial" charset="0"/>
              <a:buChar char="•"/>
              <a:defRPr/>
            </a:pPr>
            <a:r>
              <a:rPr lang="en-US" dirty="0"/>
              <a:t>That the condition of double criminality, if required, is satisfied.</a:t>
            </a:r>
          </a:p>
          <a:p>
            <a:pPr>
              <a:defRPr/>
            </a:pPr>
            <a:endParaRPr lang="en-US" dirty="0"/>
          </a:p>
          <a:p>
            <a:pPr>
              <a:defRPr/>
            </a:pPr>
            <a:r>
              <a:rPr lang="en-US" b="1" u="sng" dirty="0"/>
              <a:t>Precise identification of the assistance being sought</a:t>
            </a:r>
          </a:p>
          <a:p>
            <a:pPr>
              <a:defRPr/>
            </a:pPr>
            <a:endParaRPr lang="en-US" dirty="0"/>
          </a:p>
          <a:p>
            <a:pPr>
              <a:defRPr/>
            </a:pPr>
            <a:r>
              <a:rPr lang="en-US" dirty="0"/>
              <a:t>It is important to be as precise as possible concerning the assistance you wish to obtain.  </a:t>
            </a:r>
          </a:p>
        </p:txBody>
      </p:sp>
      <p:sp>
        <p:nvSpPr>
          <p:cNvPr id="25604" name="Espace réservé du numéro de diapositive 3">
            <a:extLst>
              <a:ext uri="{FF2B5EF4-FFF2-40B4-BE49-F238E27FC236}">
                <a16:creationId xmlns:a16="http://schemas.microsoft.com/office/drawing/2014/main" id="{717F4FE5-5CAD-4C0E-9C1B-556470D3661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8F85544-DAB8-4509-9EA2-041E5F05B49C}" type="slidenum">
              <a:rPr lang="en-US" altLang="en-US"/>
              <a:pPr>
                <a:spcBef>
                  <a:spcPct val="0"/>
                </a:spcBef>
              </a:pPr>
              <a:t>18</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a:extLst>
              <a:ext uri="{FF2B5EF4-FFF2-40B4-BE49-F238E27FC236}">
                <a16:creationId xmlns:a16="http://schemas.microsoft.com/office/drawing/2014/main" id="{D0533200-B808-4CBC-8B0B-E81A6ECA69B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ce réservé des commentaires 2">
            <a:extLst>
              <a:ext uri="{FF2B5EF4-FFF2-40B4-BE49-F238E27FC236}">
                <a16:creationId xmlns:a16="http://schemas.microsoft.com/office/drawing/2014/main" id="{E1FA699B-80A2-4258-87B9-2D9CBD30ED88}"/>
              </a:ext>
            </a:extLst>
          </p:cNvPr>
          <p:cNvSpPr>
            <a:spLocks noGrp="1"/>
          </p:cNvSpPr>
          <p:nvPr>
            <p:ph type="body" idx="1"/>
          </p:nvPr>
        </p:nvSpPr>
        <p:spPr/>
        <p:txBody>
          <a:bodyPr wrap="square" numCol="1" anchor="t" anchorCtr="0" compatLnSpc="1">
            <a:prstTxWarp prst="textNoShape">
              <a:avLst/>
            </a:prstTxWarp>
            <a:normAutofit lnSpcReduction="10000"/>
          </a:bodyPr>
          <a:lstStyle/>
          <a:p>
            <a:pPr>
              <a:lnSpc>
                <a:spcPct val="80000"/>
              </a:lnSpc>
              <a:defRPr/>
            </a:pPr>
            <a:r>
              <a:rPr lang="en-US" sz="800" u="sng"/>
              <a:t>National procedural rules concerning witnesses and how to receive their testimony may vary from one legal system to another.</a:t>
            </a:r>
          </a:p>
          <a:p>
            <a:pPr>
              <a:lnSpc>
                <a:spcPct val="80000"/>
              </a:lnSpc>
              <a:defRPr/>
            </a:pPr>
            <a:endParaRPr lang="en-US" sz="800"/>
          </a:p>
          <a:p>
            <a:pPr>
              <a:lnSpc>
                <a:spcPct val="80000"/>
              </a:lnSpc>
              <a:defRPr/>
            </a:pPr>
            <a:r>
              <a:rPr lang="en-US" sz="800"/>
              <a:t>According to national legislation, witnesses may or may not have to take a sworn oath before testimony and may be liable to incrimination on the grounds of </a:t>
            </a:r>
            <a:r>
              <a:rPr lang="en-US" altLang="en-US" sz="800"/>
              <a:t>“</a:t>
            </a:r>
            <a:r>
              <a:rPr lang="en-US" sz="800"/>
              <a:t>perjury</a:t>
            </a:r>
            <a:r>
              <a:rPr lang="en-US" altLang="en-US" sz="800"/>
              <a:t>”</a:t>
            </a:r>
            <a:r>
              <a:rPr lang="en-US" sz="800"/>
              <a:t> or </a:t>
            </a:r>
            <a:r>
              <a:rPr lang="en-US" altLang="en-US" sz="800"/>
              <a:t>“</a:t>
            </a:r>
            <a:r>
              <a:rPr lang="en-US" sz="800"/>
              <a:t>false testimony</a:t>
            </a:r>
            <a:r>
              <a:rPr lang="en-US" altLang="en-US" sz="800"/>
              <a:t>”</a:t>
            </a:r>
            <a:r>
              <a:rPr lang="en-US" sz="800"/>
              <a:t> if their statement is not accurate. Some national legislations may also subject witnesses who receive a summons but do not appear to coercive measures, ranging from a fine to imprisonment. Finally, due to their personal situation (for example as spouse or parent of the suspect), some people cannot be heard at all as witnesses.</a:t>
            </a:r>
          </a:p>
          <a:p>
            <a:pPr>
              <a:lnSpc>
                <a:spcPct val="80000"/>
              </a:lnSpc>
              <a:defRPr/>
            </a:pPr>
            <a:endParaRPr lang="en-US" sz="800"/>
          </a:p>
          <a:p>
            <a:pPr>
              <a:lnSpc>
                <a:spcPct val="80000"/>
              </a:lnSpc>
              <a:defRPr/>
            </a:pPr>
            <a:r>
              <a:rPr lang="en-US" sz="800" u="sng"/>
              <a:t>When a requesting State asks another State to produce a witness</a:t>
            </a:r>
            <a:r>
              <a:rPr lang="en-US" altLang="en-US" sz="800" u="sng"/>
              <a:t>’</a:t>
            </a:r>
            <a:r>
              <a:rPr lang="en-US" sz="800" u="sng"/>
              <a:t>s testimony, the national legislation of the requested State will apply unless a bilateral or multilateral convention specifies otherwise.</a:t>
            </a:r>
            <a:r>
              <a:rPr lang="en-US" sz="800"/>
              <a:t>  This means that you can indeed give your own national procedural rules concerning the testimony of the witness, but unless you have a binding bilateral or multilateral convention which enforces these national procedure rules, the requested State is under no obligation to follow them. </a:t>
            </a:r>
          </a:p>
          <a:p>
            <a:pPr>
              <a:lnSpc>
                <a:spcPct val="80000"/>
              </a:lnSpc>
              <a:defRPr/>
            </a:pPr>
            <a:endParaRPr lang="en-US" sz="800"/>
          </a:p>
          <a:p>
            <a:pPr>
              <a:lnSpc>
                <a:spcPct val="80000"/>
              </a:lnSpc>
              <a:defRPr/>
            </a:pPr>
            <a:r>
              <a:rPr lang="en-US" sz="800"/>
              <a:t>Once you dispose of information concerning the applicable national law procedures, or the applicable multilateral or bilateral conventions, it is important to give:</a:t>
            </a:r>
          </a:p>
          <a:p>
            <a:pPr>
              <a:lnSpc>
                <a:spcPct val="80000"/>
              </a:lnSpc>
              <a:defRPr/>
            </a:pPr>
            <a:endParaRPr lang="en-US" sz="800"/>
          </a:p>
          <a:p>
            <a:pPr>
              <a:lnSpc>
                <a:spcPct val="80000"/>
              </a:lnSpc>
              <a:buFontTx/>
              <a:buChar char="•"/>
              <a:defRPr/>
            </a:pPr>
            <a:r>
              <a:rPr lang="en-US" sz="800"/>
              <a:t>An exhaustive list of questions which can also specify different developing questions according to the witness</a:t>
            </a:r>
            <a:r>
              <a:rPr lang="en-US" altLang="en-US" sz="800"/>
              <a:t>’</a:t>
            </a:r>
            <a:r>
              <a:rPr lang="en-US" sz="800"/>
              <a:t>s answers;</a:t>
            </a:r>
          </a:p>
          <a:p>
            <a:pPr>
              <a:lnSpc>
                <a:spcPct val="80000"/>
              </a:lnSpc>
              <a:buFontTx/>
              <a:buChar char="•"/>
              <a:defRPr/>
            </a:pPr>
            <a:endParaRPr lang="en-US" sz="800"/>
          </a:p>
          <a:p>
            <a:pPr>
              <a:lnSpc>
                <a:spcPct val="80000"/>
              </a:lnSpc>
              <a:buFontTx/>
              <a:buChar char="•"/>
              <a:defRPr/>
            </a:pPr>
            <a:r>
              <a:rPr lang="en-US" sz="800"/>
              <a:t>All useful information relating to the witness</a:t>
            </a:r>
            <a:r>
              <a:rPr lang="en-US" altLang="en-US" sz="800"/>
              <a:t>’</a:t>
            </a:r>
            <a:r>
              <a:rPr lang="en-US" sz="800"/>
              <a:t>s identity and his or her whereabouts.</a:t>
            </a:r>
          </a:p>
          <a:p>
            <a:pPr>
              <a:lnSpc>
                <a:spcPct val="80000"/>
              </a:lnSpc>
              <a:buFontTx/>
              <a:buChar char="•"/>
              <a:defRPr/>
            </a:pPr>
            <a:endParaRPr lang="en-US" sz="800"/>
          </a:p>
          <a:p>
            <a:pPr>
              <a:lnSpc>
                <a:spcPct val="80000"/>
              </a:lnSpc>
              <a:defRPr/>
            </a:pPr>
            <a:r>
              <a:rPr lang="en-US" sz="800"/>
              <a:t>It can also be useful to consider a </a:t>
            </a:r>
            <a:r>
              <a:rPr lang="en-US" sz="800" u="sng"/>
              <a:t>videoconferencing</a:t>
            </a:r>
            <a:r>
              <a:rPr lang="en-US" sz="800"/>
              <a:t> option, with the eventual help of a translator, so that national law enforcement can proceed to questioning directly.   </a:t>
            </a:r>
          </a:p>
          <a:p>
            <a:pPr>
              <a:lnSpc>
                <a:spcPct val="80000"/>
              </a:lnSpc>
              <a:defRPr/>
            </a:pPr>
            <a:endParaRPr lang="en-US" sz="800"/>
          </a:p>
          <a:p>
            <a:pPr>
              <a:lnSpc>
                <a:spcPct val="80000"/>
              </a:lnSpc>
              <a:defRPr/>
            </a:pPr>
            <a:endParaRPr lang="en-US" sz="800"/>
          </a:p>
          <a:p>
            <a:pPr>
              <a:lnSpc>
                <a:spcPct val="80000"/>
              </a:lnSpc>
              <a:defRPr/>
            </a:pPr>
            <a:r>
              <a:rPr lang="en-US" sz="800"/>
              <a:t>NB: The European convention on mutual assistance in criminal matters (20 April 1959), ratified by the 47 member States of the Council of Europe as well as by Israel, Korea and Chile contains specific articles relevant to witnesses which may contradict national procedural rules.</a:t>
            </a:r>
          </a:p>
          <a:p>
            <a:pPr>
              <a:lnSpc>
                <a:spcPct val="80000"/>
              </a:lnSpc>
              <a:defRPr/>
            </a:pPr>
            <a:endParaRPr lang="en-US" sz="800"/>
          </a:p>
          <a:p>
            <a:pPr>
              <a:lnSpc>
                <a:spcPct val="80000"/>
              </a:lnSpc>
              <a:defRPr/>
            </a:pPr>
            <a:r>
              <a:rPr lang="en-US" sz="800"/>
              <a:t>Article 8 of the Convention states that witnesses who have received a summons to appear from a requesting member State cannot be subjected to coercive measures so long as they remain outside the territory of the requesting State.   </a:t>
            </a:r>
          </a:p>
          <a:p>
            <a:pPr>
              <a:lnSpc>
                <a:spcPct val="80000"/>
              </a:lnSpc>
              <a:defRPr/>
            </a:pPr>
            <a:endParaRPr lang="en-US" sz="800"/>
          </a:p>
          <a:p>
            <a:pPr>
              <a:lnSpc>
                <a:spcPct val="80000"/>
              </a:lnSpc>
              <a:defRPr/>
            </a:pPr>
            <a:r>
              <a:rPr lang="en-US" sz="800"/>
              <a:t>Article 11 of the Convention specifies under which conditions a witness who is detained for other reasons may be temporarily transferred to a requesting member State to give testimony.</a:t>
            </a:r>
          </a:p>
        </p:txBody>
      </p:sp>
      <p:sp>
        <p:nvSpPr>
          <p:cNvPr id="27652" name="Espace réservé du numéro de diapositive 3">
            <a:extLst>
              <a:ext uri="{FF2B5EF4-FFF2-40B4-BE49-F238E27FC236}">
                <a16:creationId xmlns:a16="http://schemas.microsoft.com/office/drawing/2014/main" id="{4FAA0FEB-FA99-46B2-B6C9-75575242251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C6DF70A-A996-4515-9303-D2D7C6E2E90B}" type="slidenum">
              <a:rPr lang="en-US" altLang="en-US"/>
              <a:pPr>
                <a:spcBef>
                  <a:spcPct val="0"/>
                </a:spcBef>
              </a:pPr>
              <a:t>19</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a:extLst>
              <a:ext uri="{FF2B5EF4-FFF2-40B4-BE49-F238E27FC236}">
                <a16:creationId xmlns:a16="http://schemas.microsoft.com/office/drawing/2014/main" id="{D7B314F2-2659-4907-BF9B-5B09BB49361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ce réservé des commentaires 2">
            <a:extLst>
              <a:ext uri="{FF2B5EF4-FFF2-40B4-BE49-F238E27FC236}">
                <a16:creationId xmlns:a16="http://schemas.microsoft.com/office/drawing/2014/main" id="{675DA142-E0C0-40CF-95E3-B3AFF91B0218}"/>
              </a:ext>
            </a:extLst>
          </p:cNvPr>
          <p:cNvSpPr>
            <a:spLocks noGrp="1"/>
          </p:cNvSpPr>
          <p:nvPr>
            <p:ph type="body" idx="1"/>
          </p:nvPr>
        </p:nvSpPr>
        <p:spPr/>
        <p:txBody>
          <a:bodyPr wrap="square" numCol="1" anchor="t" anchorCtr="0" compatLnSpc="1">
            <a:prstTxWarp prst="textNoShape">
              <a:avLst/>
            </a:prstTxWarp>
            <a:normAutofit fontScale="92500" lnSpcReduction="20000"/>
          </a:bodyPr>
          <a:lstStyle/>
          <a:p>
            <a:pPr>
              <a:lnSpc>
                <a:spcPct val="80000"/>
              </a:lnSpc>
              <a:defRPr/>
            </a:pPr>
            <a:r>
              <a:rPr lang="en-US" sz="500" u="sng"/>
              <a:t>Specific procedures concerning financial / bank account documents:</a:t>
            </a:r>
          </a:p>
          <a:p>
            <a:pPr>
              <a:lnSpc>
                <a:spcPct val="80000"/>
              </a:lnSpc>
              <a:defRPr/>
            </a:pPr>
            <a:endParaRPr lang="en-US" sz="500"/>
          </a:p>
          <a:p>
            <a:pPr>
              <a:lnSpc>
                <a:spcPct val="80000"/>
              </a:lnSpc>
              <a:defRPr/>
            </a:pPr>
            <a:r>
              <a:rPr lang="en-US" sz="500"/>
              <a:t>Bank account documents are interesting for a large number of investigations since: </a:t>
            </a:r>
          </a:p>
          <a:p>
            <a:pPr>
              <a:lnSpc>
                <a:spcPct val="80000"/>
              </a:lnSpc>
              <a:defRPr/>
            </a:pPr>
            <a:r>
              <a:rPr lang="en-US" sz="500"/>
              <a:t>	- you can identify the person profiting from the offence, </a:t>
            </a:r>
          </a:p>
          <a:p>
            <a:pPr>
              <a:lnSpc>
                <a:spcPct val="80000"/>
              </a:lnSpc>
              <a:defRPr/>
            </a:pPr>
            <a:r>
              <a:rPr lang="en-US" sz="500"/>
              <a:t>	- you can seize or confiscate the funds in certain cases. </a:t>
            </a:r>
          </a:p>
          <a:p>
            <a:pPr>
              <a:lnSpc>
                <a:spcPct val="80000"/>
              </a:lnSpc>
              <a:defRPr/>
            </a:pPr>
            <a:endParaRPr lang="en-US" sz="500"/>
          </a:p>
          <a:p>
            <a:pPr>
              <a:lnSpc>
                <a:spcPct val="80000"/>
              </a:lnSpc>
              <a:defRPr/>
            </a:pPr>
            <a:r>
              <a:rPr lang="en-US" sz="500"/>
              <a:t>Two general types of information can be requested: </a:t>
            </a:r>
          </a:p>
          <a:p>
            <a:pPr>
              <a:lnSpc>
                <a:spcPct val="80000"/>
              </a:lnSpc>
              <a:defRPr/>
            </a:pPr>
            <a:r>
              <a:rPr lang="en-US" sz="500"/>
              <a:t>	- the identification of the holder of a certain bank account, </a:t>
            </a:r>
          </a:p>
          <a:p>
            <a:pPr>
              <a:lnSpc>
                <a:spcPct val="80000"/>
              </a:lnSpc>
              <a:defRPr/>
            </a:pPr>
            <a:r>
              <a:rPr lang="en-US" sz="500"/>
              <a:t>	- the documents detailing the financial transactions taking place on a certain account. </a:t>
            </a:r>
          </a:p>
          <a:p>
            <a:pPr>
              <a:lnSpc>
                <a:spcPct val="80000"/>
              </a:lnSpc>
              <a:defRPr/>
            </a:pPr>
            <a:endParaRPr lang="en-US" sz="500"/>
          </a:p>
          <a:p>
            <a:pPr>
              <a:lnSpc>
                <a:spcPct val="80000"/>
              </a:lnSpc>
              <a:defRPr/>
            </a:pPr>
            <a:r>
              <a:rPr lang="en-US" sz="500"/>
              <a:t>It is important to be as precise as possible when requesting such information and to not waste time. A first good step, before writing out an MLAT request can be to send a request to the national branch of the bank you</a:t>
            </a:r>
            <a:r>
              <a:rPr lang="en-US" altLang="en-US" sz="500"/>
              <a:t>’</a:t>
            </a:r>
            <a:r>
              <a:rPr lang="en-US" sz="500"/>
              <a:t>re interested in, asking them information on the identity of the holder of a bank account. </a:t>
            </a:r>
          </a:p>
          <a:p>
            <a:pPr>
              <a:lnSpc>
                <a:spcPct val="80000"/>
              </a:lnSpc>
              <a:defRPr/>
            </a:pPr>
            <a:endParaRPr lang="en-US" sz="500"/>
          </a:p>
          <a:p>
            <a:pPr>
              <a:lnSpc>
                <a:spcPct val="80000"/>
              </a:lnSpc>
              <a:defRPr/>
            </a:pPr>
            <a:r>
              <a:rPr lang="en-US" sz="500"/>
              <a:t>MLAT requests related to financial documents will have more chances of succeeding when they are precise, complete and contain such information as the following: the bank account number, the name and address of the bank and the period of time during which suspicious transactions occurred.</a:t>
            </a:r>
          </a:p>
          <a:p>
            <a:pPr>
              <a:lnSpc>
                <a:spcPct val="80000"/>
              </a:lnSpc>
              <a:defRPr/>
            </a:pPr>
            <a:endParaRPr lang="en-US" sz="500"/>
          </a:p>
          <a:p>
            <a:pPr>
              <a:lnSpc>
                <a:spcPct val="80000"/>
              </a:lnSpc>
              <a:defRPr/>
            </a:pPr>
            <a:r>
              <a:rPr lang="en-US" sz="500"/>
              <a:t>The following elements may be obtained:</a:t>
            </a:r>
          </a:p>
          <a:p>
            <a:pPr>
              <a:lnSpc>
                <a:spcPct val="80000"/>
              </a:lnSpc>
              <a:defRPr/>
            </a:pPr>
            <a:r>
              <a:rPr lang="en-US" sz="500"/>
              <a:t>	- a copy of the holder</a:t>
            </a:r>
            <a:r>
              <a:rPr lang="en-US" altLang="en-US" sz="500"/>
              <a:t>’</a:t>
            </a:r>
            <a:r>
              <a:rPr lang="en-US" sz="500"/>
              <a:t>s signature;</a:t>
            </a:r>
          </a:p>
          <a:p>
            <a:pPr>
              <a:lnSpc>
                <a:spcPct val="80000"/>
              </a:lnSpc>
              <a:defRPr/>
            </a:pPr>
            <a:r>
              <a:rPr lang="en-US" sz="500"/>
              <a:t>	- the identity of anyone mandated to use the bank account and a copy of their signature;</a:t>
            </a:r>
          </a:p>
          <a:p>
            <a:pPr>
              <a:lnSpc>
                <a:spcPct val="80000"/>
              </a:lnSpc>
              <a:defRPr/>
            </a:pPr>
            <a:r>
              <a:rPr lang="en-US" sz="500"/>
              <a:t>	- a copy of bank statements and forms during a specified time period;</a:t>
            </a:r>
          </a:p>
          <a:p>
            <a:pPr>
              <a:lnSpc>
                <a:spcPct val="80000"/>
              </a:lnSpc>
              <a:defRPr/>
            </a:pPr>
            <a:r>
              <a:rPr lang="en-US" sz="500"/>
              <a:t>	- a copy of written checks;</a:t>
            </a:r>
          </a:p>
          <a:p>
            <a:pPr>
              <a:lnSpc>
                <a:spcPct val="80000"/>
              </a:lnSpc>
              <a:defRPr/>
            </a:pPr>
            <a:r>
              <a:rPr lang="en-US" sz="500"/>
              <a:t>	- the identification of all bank accounts held by a certain person;</a:t>
            </a:r>
          </a:p>
          <a:p>
            <a:pPr>
              <a:lnSpc>
                <a:spcPct val="80000"/>
              </a:lnSpc>
              <a:defRPr/>
            </a:pPr>
            <a:r>
              <a:rPr lang="en-US" sz="500"/>
              <a:t>	- the surveillance of bank accounts over a future period of time.</a:t>
            </a:r>
          </a:p>
          <a:p>
            <a:pPr>
              <a:lnSpc>
                <a:spcPct val="80000"/>
              </a:lnSpc>
              <a:defRPr/>
            </a:pPr>
            <a:endParaRPr lang="en-US" sz="500"/>
          </a:p>
          <a:p>
            <a:pPr>
              <a:lnSpc>
                <a:spcPct val="80000"/>
              </a:lnSpc>
              <a:defRPr/>
            </a:pPr>
            <a:r>
              <a:rPr lang="en-US" sz="500"/>
              <a:t>As with any other MLAT request, it will be important to specify why the information requested is </a:t>
            </a:r>
            <a:r>
              <a:rPr lang="en-US" altLang="en-US" sz="500"/>
              <a:t>“</a:t>
            </a:r>
            <a:r>
              <a:rPr lang="en-US" sz="500"/>
              <a:t>pertinent</a:t>
            </a:r>
            <a:r>
              <a:rPr lang="en-US" altLang="en-US" sz="500"/>
              <a:t>”</a:t>
            </a:r>
            <a:r>
              <a:rPr lang="en-US" sz="500"/>
              <a:t> to the investigations. Il will also be necessary to verify the applicable conventions and the compatibility with the requested State</a:t>
            </a:r>
            <a:r>
              <a:rPr lang="en-US" altLang="en-US" sz="500"/>
              <a:t>’</a:t>
            </a:r>
            <a:r>
              <a:rPr lang="en-US" sz="500"/>
              <a:t>s national law.</a:t>
            </a:r>
          </a:p>
          <a:p>
            <a:pPr>
              <a:lnSpc>
                <a:spcPct val="80000"/>
              </a:lnSpc>
              <a:defRPr/>
            </a:pPr>
            <a:endParaRPr lang="en-US" sz="500"/>
          </a:p>
          <a:p>
            <a:pPr>
              <a:lnSpc>
                <a:spcPct val="80000"/>
              </a:lnSpc>
              <a:defRPr/>
            </a:pPr>
            <a:r>
              <a:rPr lang="en-US" sz="500" u="sng"/>
              <a:t>Grounds for refusal to execute the request:</a:t>
            </a:r>
          </a:p>
          <a:p>
            <a:pPr>
              <a:lnSpc>
                <a:spcPct val="80000"/>
              </a:lnSpc>
              <a:defRPr/>
            </a:pPr>
            <a:endParaRPr lang="en-US" sz="500"/>
          </a:p>
          <a:p>
            <a:pPr>
              <a:lnSpc>
                <a:spcPct val="80000"/>
              </a:lnSpc>
              <a:defRPr/>
            </a:pPr>
            <a:r>
              <a:rPr lang="en-US" sz="500"/>
              <a:t>Such requests are generally not difficult, at least with member States of the European Union or of the Financial Action Task Force (https://www.fatf-gafi.org/). </a:t>
            </a:r>
          </a:p>
          <a:p>
            <a:pPr>
              <a:lnSpc>
                <a:spcPct val="80000"/>
              </a:lnSpc>
              <a:defRPr/>
            </a:pPr>
            <a:endParaRPr lang="en-US" sz="500"/>
          </a:p>
          <a:p>
            <a:pPr>
              <a:lnSpc>
                <a:spcPct val="80000"/>
              </a:lnSpc>
              <a:defRPr/>
            </a:pPr>
            <a:r>
              <a:rPr lang="en-US" sz="500"/>
              <a:t>Two grounds of refusal are often invoked:</a:t>
            </a:r>
          </a:p>
          <a:p>
            <a:pPr>
              <a:lnSpc>
                <a:spcPct val="80000"/>
              </a:lnSpc>
              <a:defRPr/>
            </a:pPr>
            <a:endParaRPr lang="en-US" sz="500"/>
          </a:p>
          <a:p>
            <a:pPr>
              <a:lnSpc>
                <a:spcPct val="80000"/>
              </a:lnSpc>
              <a:defRPr/>
            </a:pPr>
            <a:r>
              <a:rPr lang="en-US" sz="500"/>
              <a:t>	- The incompatibility of the request with national law</a:t>
            </a:r>
          </a:p>
          <a:p>
            <a:pPr>
              <a:lnSpc>
                <a:spcPct val="80000"/>
              </a:lnSpc>
              <a:defRPr/>
            </a:pPr>
            <a:r>
              <a:rPr lang="en-US" sz="500"/>
              <a:t>Member States of the European Union and of the Financial Action Task Force (FATF) cannot refuse an MLAT request on these grounds. Members of the FATF currently are the European Commission, the Gulf Cooperation Council, member States of the European Union, as well as Switzerland, Russia, Canada, the United States of America, Mexico, Brazil, Japan, China, Hong Kong and Singapore.</a:t>
            </a:r>
          </a:p>
          <a:p>
            <a:pPr>
              <a:lnSpc>
                <a:spcPct val="80000"/>
              </a:lnSpc>
              <a:defRPr/>
            </a:pPr>
            <a:endParaRPr lang="en-US" sz="500"/>
          </a:p>
          <a:p>
            <a:pPr>
              <a:lnSpc>
                <a:spcPct val="80000"/>
              </a:lnSpc>
              <a:defRPr/>
            </a:pPr>
            <a:r>
              <a:rPr lang="en-US" sz="500"/>
              <a:t>	- Double criminality </a:t>
            </a:r>
          </a:p>
          <a:p>
            <a:pPr>
              <a:lnSpc>
                <a:spcPct val="80000"/>
              </a:lnSpc>
              <a:defRPr/>
            </a:pPr>
            <a:r>
              <a:rPr lang="en-US" sz="500"/>
              <a:t>Some States will execute an MLAT only if an equivalent incrimination or offence exists under their own national law. For member States of the European Union, article 2.4 of the 2001 Protocol allows them to take under consideration double criminality when executing an MLAT request. The Budapest Convention provides that parties may refuse mutual legal assistance if dual criminality is not fulfilled. However, under Article 25 (5) of the Budapest Convention as well as Recommendation 37 of FATF Recommendations, the condition of dual criminality shall be deemed to be fulfilled, irrespective of whether its laws place the offence within the same category of offence or denominate the offence by the same terminology as the requesting Party, if the conduct underlying the offence for which assistance is sought is a criminal offence under its law.</a:t>
            </a:r>
          </a:p>
          <a:p>
            <a:pPr>
              <a:lnSpc>
                <a:spcPct val="80000"/>
              </a:lnSpc>
              <a:defRPr/>
            </a:pPr>
            <a:endParaRPr lang="en-US" sz="500"/>
          </a:p>
          <a:p>
            <a:pPr>
              <a:lnSpc>
                <a:spcPct val="80000"/>
              </a:lnSpc>
              <a:defRPr/>
            </a:pPr>
            <a:endParaRPr lang="en-US" sz="500"/>
          </a:p>
          <a:p>
            <a:pPr>
              <a:lnSpc>
                <a:spcPct val="80000"/>
              </a:lnSpc>
              <a:defRPr/>
            </a:pPr>
            <a:endParaRPr lang="en-US" sz="500"/>
          </a:p>
          <a:p>
            <a:pPr>
              <a:lnSpc>
                <a:spcPct val="80000"/>
              </a:lnSpc>
              <a:defRPr/>
            </a:pPr>
            <a:r>
              <a:rPr lang="en-US" sz="500"/>
              <a:t> </a:t>
            </a:r>
          </a:p>
        </p:txBody>
      </p:sp>
      <p:sp>
        <p:nvSpPr>
          <p:cNvPr id="29700" name="Espace réservé du numéro de diapositive 3">
            <a:extLst>
              <a:ext uri="{FF2B5EF4-FFF2-40B4-BE49-F238E27FC236}">
                <a16:creationId xmlns:a16="http://schemas.microsoft.com/office/drawing/2014/main" id="{9B68CED9-F189-4D08-9C17-931B5D4F78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ED87BB3C-6139-4E80-99D6-F179FDD1A83E}" type="slidenum">
              <a:rPr lang="en-US" altLang="en-US"/>
              <a:pPr>
                <a:spcBef>
                  <a:spcPct val="0"/>
                </a:spcBef>
              </a:pPr>
              <a:t>20</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a:extLst>
              <a:ext uri="{FF2B5EF4-FFF2-40B4-BE49-F238E27FC236}">
                <a16:creationId xmlns:a16="http://schemas.microsoft.com/office/drawing/2014/main" id="{D21F0D2D-4395-4664-9687-4D89887487A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Espace réservé des commentaires 2">
            <a:extLst>
              <a:ext uri="{FF2B5EF4-FFF2-40B4-BE49-F238E27FC236}">
                <a16:creationId xmlns:a16="http://schemas.microsoft.com/office/drawing/2014/main" id="{44E8D8D4-E1D6-4AA7-97DA-47E2D44F0B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For example, an MLAT referring to a computer getting hacked should specify that a suspicious IP address 210.0.XXX.XXX corresponding to an internet service provider located in Foreign City X, Foreign Country Y, which connected to the hacked computer on January 1</a:t>
            </a:r>
            <a:r>
              <a:rPr lang="en-US" altLang="en-US" baseline="30000"/>
              <a:t>st</a:t>
            </a:r>
            <a:r>
              <a:rPr lang="en-US" altLang="en-US"/>
              <a:t> 2017 between 7:30 AM and 11:30 AM (GMT+ X).</a:t>
            </a:r>
          </a:p>
          <a:p>
            <a:endParaRPr lang="en-US" altLang="en-US"/>
          </a:p>
          <a:p>
            <a:r>
              <a:rPr lang="en-US" altLang="en-US"/>
              <a:t>Our investigations enabled us to determine that suspicious IP address 210.0.XXX.XXX is attributed to Company XXXX, whose physical address is XXXX. </a:t>
            </a:r>
          </a:p>
          <a:p>
            <a:endParaRPr lang="en-US" altLang="en-US"/>
          </a:p>
          <a:p>
            <a:r>
              <a:rPr lang="en-US" altLang="en-US"/>
              <a:t>It is important to give as much specific and detailed information as possible. </a:t>
            </a:r>
          </a:p>
          <a:p>
            <a:endParaRPr lang="en-US" altLang="en-US"/>
          </a:p>
          <a:p>
            <a:r>
              <a:rPr lang="en-US" altLang="en-US"/>
              <a:t>Time references must always be given according to Greenwich Mean Time (GMT).    </a:t>
            </a:r>
          </a:p>
        </p:txBody>
      </p:sp>
      <p:sp>
        <p:nvSpPr>
          <p:cNvPr id="31748" name="Espace réservé du numéro de diapositive 3">
            <a:extLst>
              <a:ext uri="{FF2B5EF4-FFF2-40B4-BE49-F238E27FC236}">
                <a16:creationId xmlns:a16="http://schemas.microsoft.com/office/drawing/2014/main" id="{2275F934-5F99-4E3E-B6F0-47D13BFE696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EDD7966-8756-4B20-BBF3-4266E058B426}" type="slidenum">
              <a:rPr lang="en-US" altLang="en-US"/>
              <a:pPr>
                <a:spcBef>
                  <a:spcPct val="0"/>
                </a:spcBef>
              </a:pPr>
              <a:t>21</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a:extLst>
              <a:ext uri="{FF2B5EF4-FFF2-40B4-BE49-F238E27FC236}">
                <a16:creationId xmlns:a16="http://schemas.microsoft.com/office/drawing/2014/main" id="{7CE2C5F7-C14B-4B0A-B6FF-D578F10E3CF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ce réservé des commentaires 2">
            <a:extLst>
              <a:ext uri="{FF2B5EF4-FFF2-40B4-BE49-F238E27FC236}">
                <a16:creationId xmlns:a16="http://schemas.microsoft.com/office/drawing/2014/main" id="{6C75612B-DFA1-4E8F-8992-0A8F23894D69}"/>
              </a:ext>
            </a:extLst>
          </p:cNvPr>
          <p:cNvSpPr>
            <a:spLocks noGrp="1"/>
          </p:cNvSpPr>
          <p:nvPr>
            <p:ph type="body" idx="1"/>
          </p:nvPr>
        </p:nvSpPr>
        <p:spPr/>
        <p:txBody>
          <a:bodyPr wrap="square" numCol="1" anchor="t" anchorCtr="0" compatLnSpc="1">
            <a:prstTxWarp prst="textNoShape">
              <a:avLst/>
            </a:prstTxWarp>
            <a:normAutofit lnSpcReduction="10000"/>
          </a:bodyPr>
          <a:lstStyle/>
          <a:p>
            <a:pPr>
              <a:lnSpc>
                <a:spcPct val="80000"/>
              </a:lnSpc>
              <a:defRPr/>
            </a:pPr>
            <a:r>
              <a:rPr lang="en-US" sz="600"/>
              <a:t>The applicable law to the execution of the request is the law of the </a:t>
            </a:r>
            <a:r>
              <a:rPr lang="en-US" sz="600" b="1"/>
              <a:t>requested State </a:t>
            </a:r>
            <a:r>
              <a:rPr lang="en-US" sz="600"/>
              <a:t>unless a bilateral or multilateral convention specifies otherwise.</a:t>
            </a:r>
          </a:p>
          <a:p>
            <a:pPr>
              <a:lnSpc>
                <a:spcPct val="80000"/>
              </a:lnSpc>
              <a:defRPr/>
            </a:pPr>
            <a:endParaRPr lang="en-US" sz="600"/>
          </a:p>
          <a:p>
            <a:pPr>
              <a:lnSpc>
                <a:spcPct val="80000"/>
              </a:lnSpc>
              <a:defRPr/>
            </a:pPr>
            <a:r>
              <a:rPr lang="en-US" sz="600"/>
              <a:t>This is why the procedural laws applicable to a search warrant will vary according to whether the judicial system of the requested State is </a:t>
            </a:r>
            <a:r>
              <a:rPr lang="en-US" sz="600" b="1"/>
              <a:t>inquisitorial</a:t>
            </a:r>
            <a:r>
              <a:rPr lang="en-US" sz="600"/>
              <a:t>, in which a magistrate – such as the French or Belgian investigating judge – decides on his or her own initiative to deliver a search warrant, or </a:t>
            </a:r>
            <a:r>
              <a:rPr lang="en-US" sz="600" b="1"/>
              <a:t>adversarial</a:t>
            </a:r>
            <a:r>
              <a:rPr lang="en-US" sz="600"/>
              <a:t>, in which the warrant will be executed by the police, as in England, or by a prosecutor, as in Italy or Germany, under the control of a judge guaranteeing the legality of investigations. </a:t>
            </a:r>
          </a:p>
          <a:p>
            <a:pPr>
              <a:lnSpc>
                <a:spcPct val="80000"/>
              </a:lnSpc>
              <a:defRPr/>
            </a:pPr>
            <a:endParaRPr lang="en-US" sz="600"/>
          </a:p>
          <a:p>
            <a:pPr>
              <a:lnSpc>
                <a:spcPct val="80000"/>
              </a:lnSpc>
              <a:defRPr/>
            </a:pPr>
            <a:r>
              <a:rPr lang="en-US" sz="600"/>
              <a:t>Search warrants are generally considered as intrusive and coercive legal measures. It is thus very important to summarise the case in a thorough manner and to always explain the rationale for evidence and actions being sought in regard to the on-going investigations. It is also essential to know the national legal dispositions and procedures of the requested State. </a:t>
            </a:r>
          </a:p>
          <a:p>
            <a:pPr>
              <a:lnSpc>
                <a:spcPct val="80000"/>
              </a:lnSpc>
              <a:defRPr/>
            </a:pPr>
            <a:endParaRPr lang="en-US" sz="600"/>
          </a:p>
          <a:p>
            <a:pPr>
              <a:lnSpc>
                <a:spcPct val="80000"/>
              </a:lnSpc>
              <a:defRPr/>
            </a:pPr>
            <a:r>
              <a:rPr lang="en-US" sz="600"/>
              <a:t>Countries influenced by </a:t>
            </a:r>
            <a:r>
              <a:rPr lang="en-US" sz="600" b="1"/>
              <a:t>Anglo-Saxon or common law </a:t>
            </a:r>
            <a:r>
              <a:rPr lang="en-US" sz="600"/>
              <a:t>will specifically require a very extensive summary of the case in order to determine the existence of probable cause. Indeed, the local competent judicial authority will have to deliver his or her own warrant in order for the investigative measure to take place. </a:t>
            </a:r>
          </a:p>
          <a:p>
            <a:pPr>
              <a:lnSpc>
                <a:spcPct val="80000"/>
              </a:lnSpc>
              <a:defRPr/>
            </a:pPr>
            <a:endParaRPr lang="en-US" sz="600"/>
          </a:p>
          <a:p>
            <a:pPr>
              <a:lnSpc>
                <a:spcPct val="80000"/>
              </a:lnSpc>
              <a:defRPr/>
            </a:pPr>
            <a:r>
              <a:rPr lang="en-US" sz="600" u="sng"/>
              <a:t>The delivery of such a warrant will be conditioned to the demonstration of:</a:t>
            </a:r>
          </a:p>
          <a:p>
            <a:pPr>
              <a:lnSpc>
                <a:spcPct val="80000"/>
              </a:lnSpc>
              <a:defRPr/>
            </a:pPr>
            <a:r>
              <a:rPr lang="en-US" sz="600"/>
              <a:t>	- the proportionality of the investigative measure to the reproached offence;</a:t>
            </a:r>
          </a:p>
          <a:p>
            <a:pPr>
              <a:lnSpc>
                <a:spcPct val="80000"/>
              </a:lnSpc>
              <a:defRPr/>
            </a:pPr>
            <a:r>
              <a:rPr lang="en-US" sz="600"/>
              <a:t>	- its necessity (couldn</a:t>
            </a:r>
            <a:r>
              <a:rPr lang="en-US" altLang="en-US" sz="600"/>
              <a:t>’</a:t>
            </a:r>
            <a:r>
              <a:rPr lang="en-US" sz="600"/>
              <a:t>t a less intrusive and coercive measure produce similar results?);</a:t>
            </a:r>
          </a:p>
          <a:p>
            <a:pPr>
              <a:lnSpc>
                <a:spcPct val="80000"/>
              </a:lnSpc>
              <a:defRPr/>
            </a:pPr>
            <a:r>
              <a:rPr lang="en-US" sz="600"/>
              <a:t>	- the existence of serious reasons leading to believe that evidence will be found in the place where the search is supposed to take place. </a:t>
            </a:r>
          </a:p>
          <a:p>
            <a:pPr>
              <a:lnSpc>
                <a:spcPct val="80000"/>
              </a:lnSpc>
              <a:defRPr/>
            </a:pPr>
            <a:endParaRPr lang="en-US" sz="600"/>
          </a:p>
          <a:p>
            <a:pPr>
              <a:lnSpc>
                <a:spcPct val="80000"/>
              </a:lnSpc>
              <a:defRPr/>
            </a:pPr>
            <a:r>
              <a:rPr lang="en-US" sz="600" u="sng"/>
              <a:t>Providing precise indications of the places and the objects to be searched:</a:t>
            </a:r>
          </a:p>
          <a:p>
            <a:pPr>
              <a:lnSpc>
                <a:spcPct val="80000"/>
              </a:lnSpc>
              <a:defRPr/>
            </a:pPr>
            <a:r>
              <a:rPr lang="en-US" sz="600"/>
              <a:t>Precise indications on the evidence and objects searched should be provided, as well as the places where these elements should be located. In some cases, for instance when these precisions cannot be given at the time the MLAT request is written, it is possible to specify the contact details of the requesting judicial authority so that the requested authority might ask later on for any necessary complementary information.</a:t>
            </a:r>
          </a:p>
          <a:p>
            <a:pPr>
              <a:lnSpc>
                <a:spcPct val="80000"/>
              </a:lnSpc>
              <a:defRPr/>
            </a:pPr>
            <a:endParaRPr lang="en-US" sz="600"/>
          </a:p>
          <a:p>
            <a:pPr>
              <a:lnSpc>
                <a:spcPct val="80000"/>
              </a:lnSpc>
              <a:defRPr/>
            </a:pPr>
            <a:r>
              <a:rPr lang="en-US" sz="600" b="1"/>
              <a:t>Coordinated search warrants </a:t>
            </a:r>
            <a:r>
              <a:rPr lang="en-US" sz="600"/>
              <a:t>may be executed in different countries using JITs (joint investigations teams) or through EUROJUST.</a:t>
            </a:r>
          </a:p>
          <a:p>
            <a:pPr>
              <a:lnSpc>
                <a:spcPct val="80000"/>
              </a:lnSpc>
              <a:defRPr/>
            </a:pPr>
            <a:endParaRPr lang="en-US" sz="600"/>
          </a:p>
          <a:p>
            <a:pPr>
              <a:lnSpc>
                <a:spcPct val="80000"/>
              </a:lnSpc>
              <a:defRPr/>
            </a:pPr>
            <a:r>
              <a:rPr lang="en-US" sz="600" b="1"/>
              <a:t>Specific grounds for refusal to execute a search warrant:</a:t>
            </a:r>
          </a:p>
          <a:p>
            <a:pPr>
              <a:lnSpc>
                <a:spcPct val="80000"/>
              </a:lnSpc>
              <a:defRPr/>
            </a:pPr>
            <a:endParaRPr lang="en-US" sz="600"/>
          </a:p>
          <a:p>
            <a:pPr>
              <a:lnSpc>
                <a:spcPct val="80000"/>
              </a:lnSpc>
              <a:defRPr/>
            </a:pPr>
            <a:r>
              <a:rPr lang="en-US" sz="600" u="sng"/>
              <a:t>- Council of Europe, Schengen area excluded</a:t>
            </a:r>
          </a:p>
          <a:p>
            <a:pPr>
              <a:lnSpc>
                <a:spcPct val="80000"/>
              </a:lnSpc>
              <a:defRPr/>
            </a:pPr>
            <a:endParaRPr lang="en-US" sz="600"/>
          </a:p>
          <a:p>
            <a:pPr>
              <a:lnSpc>
                <a:spcPct val="80000"/>
              </a:lnSpc>
              <a:defRPr/>
            </a:pPr>
            <a:r>
              <a:rPr lang="en-US" sz="600"/>
              <a:t>Article 5 of the European Convention on Mutual Assistance in Criminal Matters (20 April 1959) specifies that member States may refuse to execute a search warrant for one of the following two reasons:</a:t>
            </a:r>
          </a:p>
          <a:p>
            <a:pPr>
              <a:lnSpc>
                <a:spcPct val="80000"/>
              </a:lnSpc>
              <a:buFontTx/>
              <a:buChar char="•"/>
              <a:defRPr/>
            </a:pPr>
            <a:r>
              <a:rPr lang="en-US" sz="600"/>
              <a:t>Double criminality: the requested State may refuse to execute the search warrant if the offence it refers to is not punished under its national law or if the offence in question is not punished, under its own law, by a sentence severe enough to allow extradition (not an </a:t>
            </a:r>
            <a:r>
              <a:rPr lang="en-US" altLang="en-US" sz="600"/>
              <a:t>“</a:t>
            </a:r>
            <a:r>
              <a:rPr lang="en-US" sz="600"/>
              <a:t>extraditable offence</a:t>
            </a:r>
            <a:r>
              <a:rPr lang="en-US" altLang="en-US" sz="600"/>
              <a:t>”</a:t>
            </a:r>
            <a:r>
              <a:rPr lang="en-US" sz="600"/>
              <a:t>).</a:t>
            </a:r>
          </a:p>
          <a:p>
            <a:pPr>
              <a:lnSpc>
                <a:spcPct val="80000"/>
              </a:lnSpc>
              <a:buFontTx/>
              <a:buChar char="•"/>
              <a:defRPr/>
            </a:pPr>
            <a:r>
              <a:rPr lang="en-US" sz="600"/>
              <a:t>The inconsistency of the request with the national law of the requested State: this allows States to submit the execution of the warrant to the authorisation of a national judge guaranteeing the legality of investigations in accordance with national law and procedure.</a:t>
            </a:r>
          </a:p>
          <a:p>
            <a:pPr>
              <a:lnSpc>
                <a:spcPct val="80000"/>
              </a:lnSpc>
              <a:defRPr/>
            </a:pPr>
            <a:endParaRPr lang="en-US" sz="600"/>
          </a:p>
          <a:p>
            <a:pPr>
              <a:lnSpc>
                <a:spcPct val="80000"/>
              </a:lnSpc>
              <a:defRPr/>
            </a:pPr>
            <a:r>
              <a:rPr lang="en-US" sz="600"/>
              <a:t>States may only invoke these grounds of refusal if they declared them during the ratification of the Convention. To know which declarations were made by each State, this information is available on the Council of Europe website (http://conventions.coe.int).</a:t>
            </a:r>
          </a:p>
          <a:p>
            <a:pPr>
              <a:lnSpc>
                <a:spcPct val="80000"/>
              </a:lnSpc>
              <a:defRPr/>
            </a:pPr>
            <a:endParaRPr lang="en-US" sz="600"/>
          </a:p>
          <a:p>
            <a:pPr>
              <a:lnSpc>
                <a:spcPct val="80000"/>
              </a:lnSpc>
              <a:defRPr/>
            </a:pPr>
            <a:endParaRPr lang="en-US" sz="600"/>
          </a:p>
        </p:txBody>
      </p:sp>
      <p:sp>
        <p:nvSpPr>
          <p:cNvPr id="33796" name="Espace réservé du numéro de diapositive 3">
            <a:extLst>
              <a:ext uri="{FF2B5EF4-FFF2-40B4-BE49-F238E27FC236}">
                <a16:creationId xmlns:a16="http://schemas.microsoft.com/office/drawing/2014/main" id="{6A70AA61-59E8-4B1F-B293-D70A5E1C04D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995508D-AEE0-46B5-8916-228D08122CCB}" type="slidenum">
              <a:rPr lang="en-US" altLang="en-US"/>
              <a:pPr>
                <a:spcBef>
                  <a:spcPct val="0"/>
                </a:spcBef>
              </a:pPr>
              <a:t>22</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a:extLst>
              <a:ext uri="{FF2B5EF4-FFF2-40B4-BE49-F238E27FC236}">
                <a16:creationId xmlns:a16="http://schemas.microsoft.com/office/drawing/2014/main" id="{2A294AE4-CEDF-45B3-A96B-9A210D1C96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Espace réservé des commentaires 2">
            <a:extLst>
              <a:ext uri="{FF2B5EF4-FFF2-40B4-BE49-F238E27FC236}">
                <a16:creationId xmlns:a16="http://schemas.microsoft.com/office/drawing/2014/main" id="{75A2FE1E-10F4-4F78-973F-7EA8DFBE2C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a:p>
            <a:r>
              <a:rPr lang="en-US" altLang="en-US"/>
              <a:t>It is possible for the requesting State to ask the requested State to furnish a statement or a certified document attesting :</a:t>
            </a:r>
          </a:p>
          <a:p>
            <a:endParaRPr lang="en-US" altLang="en-US"/>
          </a:p>
          <a:p>
            <a:r>
              <a:rPr lang="en-US" altLang="en-US"/>
              <a:t>	- each object that has been seized;</a:t>
            </a:r>
          </a:p>
          <a:p>
            <a:endParaRPr lang="en-US" altLang="en-US"/>
          </a:p>
          <a:p>
            <a:r>
              <a:rPr lang="en-US" altLang="en-US"/>
              <a:t>	- each person who has handled or had possession of the object in question;</a:t>
            </a:r>
          </a:p>
          <a:p>
            <a:endParaRPr lang="en-US" altLang="en-US"/>
          </a:p>
          <a:p>
            <a:r>
              <a:rPr lang="en-US" altLang="en-US"/>
              <a:t>	- the conditions in which the object was guarded or kept. </a:t>
            </a:r>
          </a:p>
          <a:p>
            <a:endParaRPr lang="en-US" altLang="en-US"/>
          </a:p>
          <a:p>
            <a:r>
              <a:rPr lang="en-US" altLang="en-US"/>
              <a:t>This will allow law enforcement and courts to determine precisely how the evidence was obtained and whether or not it may have been contaminated.</a:t>
            </a:r>
          </a:p>
          <a:p>
            <a:endParaRPr lang="en-US" altLang="en-US"/>
          </a:p>
          <a:p>
            <a:endParaRPr lang="en-US" altLang="en-US"/>
          </a:p>
        </p:txBody>
      </p:sp>
      <p:sp>
        <p:nvSpPr>
          <p:cNvPr id="35844" name="Espace réservé du numéro de diapositive 3">
            <a:extLst>
              <a:ext uri="{FF2B5EF4-FFF2-40B4-BE49-F238E27FC236}">
                <a16:creationId xmlns:a16="http://schemas.microsoft.com/office/drawing/2014/main" id="{2E6613B8-8D07-4579-A9F3-A049CA7424A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282758F-655B-4D83-A833-BEC918576016}" type="slidenum">
              <a:rPr lang="en-US" altLang="en-US"/>
              <a:pPr>
                <a:spcBef>
                  <a:spcPct val="0"/>
                </a:spcBef>
              </a:pPr>
              <a:t>23</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0630" y="2735035"/>
            <a:ext cx="6229350" cy="1820636"/>
          </a:xfrm>
        </p:spPr>
        <p:txBody>
          <a:bodyPr anchor="b">
            <a:normAutofit/>
          </a:bodyPr>
          <a:lstStyle>
            <a:lvl1pPr algn="ctr">
              <a:defRPr sz="3500" b="1">
                <a:solidFill>
                  <a:srgbClr val="005E8E"/>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30630" y="5216979"/>
            <a:ext cx="3077934" cy="791936"/>
          </a:xfrm>
        </p:spPr>
        <p:txBody>
          <a:bodyPr>
            <a:normAutofit/>
          </a:bodyPr>
          <a:lstStyle>
            <a:lvl1pPr marL="0" indent="0" algn="ctr">
              <a:buNone/>
              <a:defRPr sz="2000" b="1"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03612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45028"/>
            <a:ext cx="2949178" cy="1507671"/>
          </a:xfrm>
        </p:spPr>
        <p:txBody>
          <a:bodyPr anchor="b"/>
          <a:lstStyle>
            <a:lvl1pPr>
              <a:defRPr sz="3200" b="1">
                <a:solidFill>
                  <a:srgbClr val="005E8E"/>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1045028"/>
            <a:ext cx="4629150" cy="5119008"/>
          </a:xfrm>
        </p:spPr>
        <p:txBody>
          <a:bodyPr anchor="t">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612570"/>
            <a:ext cx="2949178" cy="355146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CD97D09D-18AD-4997-9F92-4768A0D7AA38}" type="slidenum">
              <a:rPr lang="en-GB" altLang="en-US" smtClean="0"/>
              <a:pPr/>
              <a:t>‹#›</a:t>
            </a:fld>
            <a:endParaRPr lang="en-GB" altLang="en-US"/>
          </a:p>
        </p:txBody>
      </p:sp>
    </p:spTree>
    <p:extLst>
      <p:ext uri="{BB962C8B-B14F-4D97-AF65-F5344CB8AC3E}">
        <p14:creationId xmlns:p14="http://schemas.microsoft.com/office/powerpoint/2010/main" val="63609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963499"/>
            <a:ext cx="7886700" cy="1126670"/>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2179863"/>
            <a:ext cx="7886700" cy="3997099"/>
          </a:xfrm>
        </p:spPr>
        <p:txBody>
          <a:bodyPr vert="eaVert"/>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D7EA9C4C-AC6A-490B-A902-7E48F5BEA413}"/>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EF145BD3-96E9-4A33-AEC5-A06BE996BA17}" type="slidenum">
              <a:rPr lang="en-GB" altLang="en-US" smtClean="0"/>
              <a:pPr/>
              <a:t>‹#›</a:t>
            </a:fld>
            <a:endParaRPr lang="en-GB" altLang="en-US"/>
          </a:p>
        </p:txBody>
      </p:sp>
    </p:spTree>
    <p:extLst>
      <p:ext uri="{BB962C8B-B14F-4D97-AF65-F5344CB8AC3E}">
        <p14:creationId xmlns:p14="http://schemas.microsoft.com/office/powerpoint/2010/main" val="4209928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11623"/>
            <a:ext cx="1971675" cy="5065339"/>
          </a:xfrm>
        </p:spPr>
        <p:txBody>
          <a:bodyPr vert="eaVert">
            <a:normAutofit/>
          </a:bodyPr>
          <a:lstStyle>
            <a:lvl1pPr>
              <a:defRPr sz="4000">
                <a:solidFill>
                  <a:srgbClr val="005E8E"/>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111623"/>
            <a:ext cx="5800725" cy="5065340"/>
          </a:xfrm>
        </p:spPr>
        <p:txBody>
          <a:bodyPr vert="eaVert"/>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CC09C25C-8921-4FF5-B354-D78C972E2AC3}"/>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EF467C40-C557-4A22-80EB-690F47A5C130}" type="slidenum">
              <a:rPr lang="en-GB" altLang="en-US" smtClean="0"/>
              <a:pPr/>
              <a:t>‹#›</a:t>
            </a:fld>
            <a:endParaRPr lang="en-GB" altLang="en-US"/>
          </a:p>
        </p:txBody>
      </p:sp>
    </p:spTree>
    <p:extLst>
      <p:ext uri="{BB962C8B-B14F-4D97-AF65-F5344CB8AC3E}">
        <p14:creationId xmlns:p14="http://schemas.microsoft.com/office/powerpoint/2010/main" val="3866459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845480"/>
          </a:xfrm>
        </p:spPr>
        <p:txBody>
          <a:bodyPr anchor="b">
            <a:normAutofit/>
          </a:bodyPr>
          <a:lstStyle>
            <a:lvl1pPr algn="ctr">
              <a:defRPr sz="4500" b="1">
                <a:solidFill>
                  <a:srgbClr val="005E8E"/>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143000" y="4261756"/>
            <a:ext cx="6858000" cy="996043"/>
          </a:xfrm>
        </p:spPr>
        <p:txBody>
          <a:bodyPr/>
          <a:lstStyle>
            <a:lvl1pPr marL="0" indent="0" algn="ctr">
              <a:buNone/>
              <a:defRPr sz="2400" b="1" i="1">
                <a:solidFill>
                  <a:srgbClr val="005E8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Slide Number Placeholder 5">
            <a:extLst>
              <a:ext uri="{FF2B5EF4-FFF2-40B4-BE49-F238E27FC236}">
                <a16:creationId xmlns:a16="http://schemas.microsoft.com/office/drawing/2014/main" id="{0A38B994-6D08-4BA4-AE2D-186DFD1EE049}"/>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4654C5F1-CD94-4D46-97F4-F6761963B5AC}" type="slidenum">
              <a:rPr lang="en-GB" altLang="en-US" smtClean="0"/>
              <a:pPr/>
              <a:t>‹#›</a:t>
            </a:fld>
            <a:endParaRPr lang="en-GB" altLang="en-US"/>
          </a:p>
        </p:txBody>
      </p:sp>
    </p:spTree>
    <p:extLst>
      <p:ext uri="{BB962C8B-B14F-4D97-AF65-F5344CB8AC3E}">
        <p14:creationId xmlns:p14="http://schemas.microsoft.com/office/powerpoint/2010/main" val="2845701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064303"/>
            <a:ext cx="7886700" cy="1009652"/>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2253343"/>
            <a:ext cx="7886700" cy="3923620"/>
          </a:xfrm>
        </p:spPr>
        <p:txBody>
          <a:bodyPr/>
          <a:lstStyle>
            <a:lvl1pPr>
              <a:defRPr sz="2400" b="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3543300" y="6356351"/>
            <a:ext cx="2057400" cy="365125"/>
          </a:xfrm>
          <a:prstGeom prst="rect">
            <a:avLst/>
          </a:prstGeom>
        </p:spPr>
        <p:txBody>
          <a:bodyPr/>
          <a:lstStyle>
            <a:lvl1pPr algn="ctr">
              <a:defRPr/>
            </a:lvl1pPr>
          </a:lstStyle>
          <a:p>
            <a:fld id="{AF8FB960-CBCB-4E71-9ABE-C83DA8592125}" type="slidenum">
              <a:rPr lang="en-GB" altLang="en-US" smtClean="0"/>
              <a:pPr/>
              <a:t>‹#›</a:t>
            </a:fld>
            <a:endParaRPr lang="en-GB" altLang="en-US"/>
          </a:p>
        </p:txBody>
      </p:sp>
    </p:spTree>
    <p:extLst>
      <p:ext uri="{BB962C8B-B14F-4D97-AF65-F5344CB8AC3E}">
        <p14:creationId xmlns:p14="http://schemas.microsoft.com/office/powerpoint/2010/main" val="1852481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1257579"/>
          </a:xfrm>
        </p:spPr>
        <p:txBody>
          <a:bodyPr anchor="b">
            <a:normAutofit/>
          </a:bodyPr>
          <a:lstStyle>
            <a:lvl1pPr>
              <a:defRPr sz="4500" b="1">
                <a:solidFill>
                  <a:srgbClr val="005E8E"/>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3110754"/>
            <a:ext cx="7886700" cy="2978898"/>
          </a:xfrm>
          <a:solidFill>
            <a:srgbClr val="005E8E"/>
          </a:solidFill>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Slide Number Placeholder 5">
            <a:extLst>
              <a:ext uri="{FF2B5EF4-FFF2-40B4-BE49-F238E27FC236}">
                <a16:creationId xmlns:a16="http://schemas.microsoft.com/office/drawing/2014/main" id="{48AE3919-D0EC-4ACD-A757-9B1CCECADEE4}"/>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6AB7CA2C-EB0E-42B3-82D6-9FADBF1F0AF0}" type="slidenum">
              <a:rPr lang="en-GB" altLang="en-US" smtClean="0"/>
              <a:pPr/>
              <a:t>‹#›</a:t>
            </a:fld>
            <a:endParaRPr lang="en-GB" altLang="en-US"/>
          </a:p>
        </p:txBody>
      </p:sp>
    </p:spTree>
    <p:extLst>
      <p:ext uri="{BB962C8B-B14F-4D97-AF65-F5344CB8AC3E}">
        <p14:creationId xmlns:p14="http://schemas.microsoft.com/office/powerpoint/2010/main" val="3439358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111624"/>
            <a:ext cx="7886700" cy="898606"/>
          </a:xfrm>
          <a:custGeom>
            <a:avLst/>
            <a:gdLst>
              <a:gd name="connsiteX0" fmla="*/ 0 w 7886700"/>
              <a:gd name="connsiteY0" fmla="*/ 0 h 898606"/>
              <a:gd name="connsiteX1" fmla="*/ 578358 w 7886700"/>
              <a:gd name="connsiteY1" fmla="*/ 0 h 898606"/>
              <a:gd name="connsiteX2" fmla="*/ 1314450 w 7886700"/>
              <a:gd name="connsiteY2" fmla="*/ 0 h 898606"/>
              <a:gd name="connsiteX3" fmla="*/ 1813941 w 7886700"/>
              <a:gd name="connsiteY3" fmla="*/ 0 h 898606"/>
              <a:gd name="connsiteX4" fmla="*/ 2471166 w 7886700"/>
              <a:gd name="connsiteY4" fmla="*/ 0 h 898606"/>
              <a:gd name="connsiteX5" fmla="*/ 2891790 w 7886700"/>
              <a:gd name="connsiteY5" fmla="*/ 0 h 898606"/>
              <a:gd name="connsiteX6" fmla="*/ 3706749 w 7886700"/>
              <a:gd name="connsiteY6" fmla="*/ 0 h 898606"/>
              <a:gd name="connsiteX7" fmla="*/ 4127373 w 7886700"/>
              <a:gd name="connsiteY7" fmla="*/ 0 h 898606"/>
              <a:gd name="connsiteX8" fmla="*/ 4626864 w 7886700"/>
              <a:gd name="connsiteY8" fmla="*/ 0 h 898606"/>
              <a:gd name="connsiteX9" fmla="*/ 5284089 w 7886700"/>
              <a:gd name="connsiteY9" fmla="*/ 0 h 898606"/>
              <a:gd name="connsiteX10" fmla="*/ 6020181 w 7886700"/>
              <a:gd name="connsiteY10" fmla="*/ 0 h 898606"/>
              <a:gd name="connsiteX11" fmla="*/ 6598539 w 7886700"/>
              <a:gd name="connsiteY11" fmla="*/ 0 h 898606"/>
              <a:gd name="connsiteX12" fmla="*/ 7098030 w 7886700"/>
              <a:gd name="connsiteY12" fmla="*/ 0 h 898606"/>
              <a:gd name="connsiteX13" fmla="*/ 7886700 w 7886700"/>
              <a:gd name="connsiteY13" fmla="*/ 0 h 898606"/>
              <a:gd name="connsiteX14" fmla="*/ 7886700 w 7886700"/>
              <a:gd name="connsiteY14" fmla="*/ 449303 h 898606"/>
              <a:gd name="connsiteX15" fmla="*/ 7886700 w 7886700"/>
              <a:gd name="connsiteY15" fmla="*/ 898606 h 898606"/>
              <a:gd name="connsiteX16" fmla="*/ 7150608 w 7886700"/>
              <a:gd name="connsiteY16" fmla="*/ 898606 h 898606"/>
              <a:gd name="connsiteX17" fmla="*/ 6651117 w 7886700"/>
              <a:gd name="connsiteY17" fmla="*/ 898606 h 898606"/>
              <a:gd name="connsiteX18" fmla="*/ 6072759 w 7886700"/>
              <a:gd name="connsiteY18" fmla="*/ 898606 h 898606"/>
              <a:gd name="connsiteX19" fmla="*/ 5415534 w 7886700"/>
              <a:gd name="connsiteY19" fmla="*/ 898606 h 898606"/>
              <a:gd name="connsiteX20" fmla="*/ 4994910 w 7886700"/>
              <a:gd name="connsiteY20" fmla="*/ 898606 h 898606"/>
              <a:gd name="connsiteX21" fmla="*/ 4337685 w 7886700"/>
              <a:gd name="connsiteY21" fmla="*/ 898606 h 898606"/>
              <a:gd name="connsiteX22" fmla="*/ 3680460 w 7886700"/>
              <a:gd name="connsiteY22" fmla="*/ 898606 h 898606"/>
              <a:gd name="connsiteX23" fmla="*/ 3180969 w 7886700"/>
              <a:gd name="connsiteY23" fmla="*/ 898606 h 898606"/>
              <a:gd name="connsiteX24" fmla="*/ 2760345 w 7886700"/>
              <a:gd name="connsiteY24" fmla="*/ 898606 h 898606"/>
              <a:gd name="connsiteX25" fmla="*/ 2181987 w 7886700"/>
              <a:gd name="connsiteY25" fmla="*/ 898606 h 898606"/>
              <a:gd name="connsiteX26" fmla="*/ 1367028 w 7886700"/>
              <a:gd name="connsiteY26" fmla="*/ 898606 h 898606"/>
              <a:gd name="connsiteX27" fmla="*/ 788670 w 7886700"/>
              <a:gd name="connsiteY27" fmla="*/ 898606 h 898606"/>
              <a:gd name="connsiteX28" fmla="*/ 0 w 7886700"/>
              <a:gd name="connsiteY28" fmla="*/ 898606 h 898606"/>
              <a:gd name="connsiteX29" fmla="*/ 0 w 7886700"/>
              <a:gd name="connsiteY29" fmla="*/ 440317 h 898606"/>
              <a:gd name="connsiteX30" fmla="*/ 0 w 7886700"/>
              <a:gd name="connsiteY30" fmla="*/ 0 h 89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886700" h="898606" fill="none" extrusionOk="0">
                <a:moveTo>
                  <a:pt x="0" y="0"/>
                </a:moveTo>
                <a:cubicBezTo>
                  <a:pt x="195292" y="-21074"/>
                  <a:pt x="336224" y="12306"/>
                  <a:pt x="578358" y="0"/>
                </a:cubicBezTo>
                <a:cubicBezTo>
                  <a:pt x="820492" y="-12306"/>
                  <a:pt x="1021439" y="-3393"/>
                  <a:pt x="1314450" y="0"/>
                </a:cubicBezTo>
                <a:cubicBezTo>
                  <a:pt x="1607461" y="3393"/>
                  <a:pt x="1664131" y="10189"/>
                  <a:pt x="1813941" y="0"/>
                </a:cubicBezTo>
                <a:cubicBezTo>
                  <a:pt x="1963751" y="-10189"/>
                  <a:pt x="2181052" y="8295"/>
                  <a:pt x="2471166" y="0"/>
                </a:cubicBezTo>
                <a:cubicBezTo>
                  <a:pt x="2761280" y="-8295"/>
                  <a:pt x="2742339" y="-8290"/>
                  <a:pt x="2891790" y="0"/>
                </a:cubicBezTo>
                <a:cubicBezTo>
                  <a:pt x="3041241" y="8290"/>
                  <a:pt x="3426953" y="31820"/>
                  <a:pt x="3706749" y="0"/>
                </a:cubicBezTo>
                <a:cubicBezTo>
                  <a:pt x="3986545" y="-31820"/>
                  <a:pt x="3929874" y="-485"/>
                  <a:pt x="4127373" y="0"/>
                </a:cubicBezTo>
                <a:cubicBezTo>
                  <a:pt x="4324872" y="485"/>
                  <a:pt x="4497687" y="-2027"/>
                  <a:pt x="4626864" y="0"/>
                </a:cubicBezTo>
                <a:cubicBezTo>
                  <a:pt x="4756041" y="2027"/>
                  <a:pt x="5009808" y="-13914"/>
                  <a:pt x="5284089" y="0"/>
                </a:cubicBezTo>
                <a:cubicBezTo>
                  <a:pt x="5558370" y="13914"/>
                  <a:pt x="5682373" y="-15850"/>
                  <a:pt x="6020181" y="0"/>
                </a:cubicBezTo>
                <a:cubicBezTo>
                  <a:pt x="6357989" y="15850"/>
                  <a:pt x="6326190" y="6280"/>
                  <a:pt x="6598539" y="0"/>
                </a:cubicBezTo>
                <a:cubicBezTo>
                  <a:pt x="6870888" y="-6280"/>
                  <a:pt x="6920085" y="-2213"/>
                  <a:pt x="7098030" y="0"/>
                </a:cubicBezTo>
                <a:cubicBezTo>
                  <a:pt x="7275975" y="2213"/>
                  <a:pt x="7521648" y="29230"/>
                  <a:pt x="7886700" y="0"/>
                </a:cubicBezTo>
                <a:cubicBezTo>
                  <a:pt x="7884721" y="108245"/>
                  <a:pt x="7898948" y="338295"/>
                  <a:pt x="7886700" y="449303"/>
                </a:cubicBezTo>
                <a:cubicBezTo>
                  <a:pt x="7874452" y="560311"/>
                  <a:pt x="7866198" y="726180"/>
                  <a:pt x="7886700" y="898606"/>
                </a:cubicBezTo>
                <a:cubicBezTo>
                  <a:pt x="7678853" y="874656"/>
                  <a:pt x="7460024" y="887112"/>
                  <a:pt x="7150608" y="898606"/>
                </a:cubicBezTo>
                <a:cubicBezTo>
                  <a:pt x="6841192" y="910100"/>
                  <a:pt x="6825168" y="907546"/>
                  <a:pt x="6651117" y="898606"/>
                </a:cubicBezTo>
                <a:cubicBezTo>
                  <a:pt x="6477066" y="889666"/>
                  <a:pt x="6338245" y="897915"/>
                  <a:pt x="6072759" y="898606"/>
                </a:cubicBezTo>
                <a:cubicBezTo>
                  <a:pt x="5807273" y="899297"/>
                  <a:pt x="5675761" y="870279"/>
                  <a:pt x="5415534" y="898606"/>
                </a:cubicBezTo>
                <a:cubicBezTo>
                  <a:pt x="5155307" y="926933"/>
                  <a:pt x="5176474" y="877755"/>
                  <a:pt x="4994910" y="898606"/>
                </a:cubicBezTo>
                <a:cubicBezTo>
                  <a:pt x="4813346" y="919457"/>
                  <a:pt x="4501069" y="884830"/>
                  <a:pt x="4337685" y="898606"/>
                </a:cubicBezTo>
                <a:cubicBezTo>
                  <a:pt x="4174301" y="912382"/>
                  <a:pt x="3931716" y="884060"/>
                  <a:pt x="3680460" y="898606"/>
                </a:cubicBezTo>
                <a:cubicBezTo>
                  <a:pt x="3429205" y="913152"/>
                  <a:pt x="3338025" y="903618"/>
                  <a:pt x="3180969" y="898606"/>
                </a:cubicBezTo>
                <a:cubicBezTo>
                  <a:pt x="3023913" y="893594"/>
                  <a:pt x="2936236" y="907549"/>
                  <a:pt x="2760345" y="898606"/>
                </a:cubicBezTo>
                <a:cubicBezTo>
                  <a:pt x="2584454" y="889663"/>
                  <a:pt x="2356790" y="891915"/>
                  <a:pt x="2181987" y="898606"/>
                </a:cubicBezTo>
                <a:cubicBezTo>
                  <a:pt x="2007184" y="905297"/>
                  <a:pt x="1562870" y="863112"/>
                  <a:pt x="1367028" y="898606"/>
                </a:cubicBezTo>
                <a:cubicBezTo>
                  <a:pt x="1171186" y="934100"/>
                  <a:pt x="1069898" y="902727"/>
                  <a:pt x="788670" y="898606"/>
                </a:cubicBezTo>
                <a:cubicBezTo>
                  <a:pt x="507442" y="894485"/>
                  <a:pt x="223432" y="865317"/>
                  <a:pt x="0" y="898606"/>
                </a:cubicBezTo>
                <a:cubicBezTo>
                  <a:pt x="22844" y="752400"/>
                  <a:pt x="-9782" y="627885"/>
                  <a:pt x="0" y="440317"/>
                </a:cubicBezTo>
                <a:cubicBezTo>
                  <a:pt x="9782" y="252749"/>
                  <a:pt x="-3553" y="147521"/>
                  <a:pt x="0" y="0"/>
                </a:cubicBezTo>
                <a:close/>
              </a:path>
              <a:path w="7886700" h="898606" stroke="0" extrusionOk="0">
                <a:moveTo>
                  <a:pt x="0" y="0"/>
                </a:moveTo>
                <a:cubicBezTo>
                  <a:pt x="122704" y="14500"/>
                  <a:pt x="317424" y="3930"/>
                  <a:pt x="499491" y="0"/>
                </a:cubicBezTo>
                <a:cubicBezTo>
                  <a:pt x="681558" y="-3930"/>
                  <a:pt x="919994" y="31237"/>
                  <a:pt x="1314450" y="0"/>
                </a:cubicBezTo>
                <a:cubicBezTo>
                  <a:pt x="1708906" y="-31237"/>
                  <a:pt x="1647307" y="14438"/>
                  <a:pt x="1735074" y="0"/>
                </a:cubicBezTo>
                <a:cubicBezTo>
                  <a:pt x="1822841" y="-14438"/>
                  <a:pt x="2274496" y="6385"/>
                  <a:pt x="2550033" y="0"/>
                </a:cubicBezTo>
                <a:cubicBezTo>
                  <a:pt x="2825570" y="-6385"/>
                  <a:pt x="2990687" y="8444"/>
                  <a:pt x="3286125" y="0"/>
                </a:cubicBezTo>
                <a:cubicBezTo>
                  <a:pt x="3581563" y="-8444"/>
                  <a:pt x="3668821" y="21012"/>
                  <a:pt x="3785616" y="0"/>
                </a:cubicBezTo>
                <a:cubicBezTo>
                  <a:pt x="3902411" y="-21012"/>
                  <a:pt x="4194431" y="-25005"/>
                  <a:pt x="4363974" y="0"/>
                </a:cubicBezTo>
                <a:cubicBezTo>
                  <a:pt x="4533517" y="25005"/>
                  <a:pt x="4742928" y="-7804"/>
                  <a:pt x="4863465" y="0"/>
                </a:cubicBezTo>
                <a:cubicBezTo>
                  <a:pt x="4984002" y="7804"/>
                  <a:pt x="5316896" y="15003"/>
                  <a:pt x="5520690" y="0"/>
                </a:cubicBezTo>
                <a:cubicBezTo>
                  <a:pt x="5724485" y="-15003"/>
                  <a:pt x="5971797" y="7127"/>
                  <a:pt x="6335649" y="0"/>
                </a:cubicBezTo>
                <a:cubicBezTo>
                  <a:pt x="6699501" y="-7127"/>
                  <a:pt x="6649666" y="-6972"/>
                  <a:pt x="6756273" y="0"/>
                </a:cubicBezTo>
                <a:cubicBezTo>
                  <a:pt x="6862880" y="6972"/>
                  <a:pt x="7550410" y="-48378"/>
                  <a:pt x="7886700" y="0"/>
                </a:cubicBezTo>
                <a:cubicBezTo>
                  <a:pt x="7882019" y="111801"/>
                  <a:pt x="7876831" y="271665"/>
                  <a:pt x="7886700" y="422345"/>
                </a:cubicBezTo>
                <a:cubicBezTo>
                  <a:pt x="7896569" y="573026"/>
                  <a:pt x="7907020" y="694044"/>
                  <a:pt x="7886700" y="898606"/>
                </a:cubicBezTo>
                <a:cubicBezTo>
                  <a:pt x="7747996" y="930222"/>
                  <a:pt x="7472638" y="868425"/>
                  <a:pt x="7229475" y="898606"/>
                </a:cubicBezTo>
                <a:cubicBezTo>
                  <a:pt x="6986313" y="928787"/>
                  <a:pt x="6878421" y="880582"/>
                  <a:pt x="6572250" y="898606"/>
                </a:cubicBezTo>
                <a:cubicBezTo>
                  <a:pt x="6266079" y="916630"/>
                  <a:pt x="6274525" y="892700"/>
                  <a:pt x="6151626" y="898606"/>
                </a:cubicBezTo>
                <a:cubicBezTo>
                  <a:pt x="6028727" y="904512"/>
                  <a:pt x="5873470" y="891715"/>
                  <a:pt x="5652135" y="898606"/>
                </a:cubicBezTo>
                <a:cubicBezTo>
                  <a:pt x="5430800" y="905497"/>
                  <a:pt x="5370996" y="882266"/>
                  <a:pt x="5152644" y="898606"/>
                </a:cubicBezTo>
                <a:cubicBezTo>
                  <a:pt x="4934292" y="914946"/>
                  <a:pt x="4789638" y="923991"/>
                  <a:pt x="4574286" y="898606"/>
                </a:cubicBezTo>
                <a:cubicBezTo>
                  <a:pt x="4358934" y="873221"/>
                  <a:pt x="4277605" y="915043"/>
                  <a:pt x="4153662" y="898606"/>
                </a:cubicBezTo>
                <a:cubicBezTo>
                  <a:pt x="4029719" y="882169"/>
                  <a:pt x="3761634" y="913647"/>
                  <a:pt x="3575304" y="898606"/>
                </a:cubicBezTo>
                <a:cubicBezTo>
                  <a:pt x="3388974" y="883565"/>
                  <a:pt x="2977800" y="938274"/>
                  <a:pt x="2760345" y="898606"/>
                </a:cubicBezTo>
                <a:cubicBezTo>
                  <a:pt x="2542890" y="858938"/>
                  <a:pt x="2283708" y="876132"/>
                  <a:pt x="2103120" y="898606"/>
                </a:cubicBezTo>
                <a:cubicBezTo>
                  <a:pt x="1922533" y="921080"/>
                  <a:pt x="1782115" y="876537"/>
                  <a:pt x="1524762" y="898606"/>
                </a:cubicBezTo>
                <a:cubicBezTo>
                  <a:pt x="1267409" y="920675"/>
                  <a:pt x="1295275" y="906150"/>
                  <a:pt x="1104138" y="898606"/>
                </a:cubicBezTo>
                <a:cubicBezTo>
                  <a:pt x="913001" y="891062"/>
                  <a:pt x="367820" y="865925"/>
                  <a:pt x="0" y="898606"/>
                </a:cubicBezTo>
                <a:cubicBezTo>
                  <a:pt x="8530" y="790428"/>
                  <a:pt x="-19458" y="589111"/>
                  <a:pt x="0" y="476261"/>
                </a:cubicBezTo>
                <a:cubicBezTo>
                  <a:pt x="19458" y="363412"/>
                  <a:pt x="-7196" y="134630"/>
                  <a:pt x="0" y="0"/>
                </a:cubicBezTo>
                <a:close/>
              </a:path>
            </a:pathLst>
          </a:custGeom>
          <a:ln w="38100">
            <a:solidFill>
              <a:srgbClr val="005E8E"/>
            </a:solidFill>
            <a:extLst>
              <a:ext uri="{C807C97D-BFC1-408E-A445-0C87EB9F89A2}">
                <ask:lineSketchStyleProps xmlns:ask="http://schemas.microsoft.com/office/drawing/2018/sketchyshapes" sd="971909512">
                  <ask:type>
                    <ask:lineSketchFreehand/>
                  </ask:type>
                </ask:lineSketchStyleProps>
              </a:ext>
            </a:extLst>
          </a:ln>
        </p:spPr>
        <p:txBody>
          <a:bodyPr>
            <a:normAutofit/>
          </a:bodyPr>
          <a:lstStyle>
            <a:lvl1pPr>
              <a:defRPr sz="4000" b="1">
                <a:solidFill>
                  <a:srgbClr val="005E8E"/>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2114549"/>
            <a:ext cx="3886200" cy="4062413"/>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2114549"/>
            <a:ext cx="3886200" cy="4062414"/>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4D8427B9-7570-4D50-9A1B-571BB5D3B2A7}"/>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095306BE-963E-4897-BCC6-AE4EAA03DCBF}" type="slidenum">
              <a:rPr lang="en-GB" altLang="en-US" smtClean="0"/>
              <a:pPr/>
              <a:t>‹#›</a:t>
            </a:fld>
            <a:endParaRPr lang="en-GB" altLang="en-US"/>
          </a:p>
        </p:txBody>
      </p:sp>
    </p:spTree>
    <p:extLst>
      <p:ext uri="{BB962C8B-B14F-4D97-AF65-F5344CB8AC3E}">
        <p14:creationId xmlns:p14="http://schemas.microsoft.com/office/powerpoint/2010/main" val="1618215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8650" y="944221"/>
            <a:ext cx="7886700" cy="1022352"/>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7459" y="1966573"/>
            <a:ext cx="3868340" cy="823912"/>
          </a:xfrm>
          <a:solidFill>
            <a:srgbClr val="005E8E"/>
          </a:solidFill>
        </p:spPr>
        <p:txBody>
          <a:bodyPr anchor="b"/>
          <a:lstStyle>
            <a:lvl1pPr marL="0" indent="0">
              <a:buNone/>
              <a:defRPr sz="2400" b="1"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873829"/>
            <a:ext cx="3868340" cy="3315834"/>
          </a:xfrm>
        </p:spPr>
        <p:txBody>
          <a:bodyPr/>
          <a:lstStyle>
            <a:lvl1pPr>
              <a:lnSpc>
                <a:spcPct val="100000"/>
              </a:lnSpc>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7959" y="1966573"/>
            <a:ext cx="3887391" cy="823912"/>
          </a:xfrm>
          <a:solidFill>
            <a:srgbClr val="005E8E"/>
          </a:solidFill>
        </p:spPr>
        <p:txBody>
          <a:bodyPr anchor="b"/>
          <a:lstStyle>
            <a:lvl1pPr marL="0" indent="0">
              <a:buNone/>
              <a:defRPr sz="2400" b="1"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873827"/>
            <a:ext cx="3887391" cy="3315835"/>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25768BDF-CF8C-4E6A-B64D-4BAED37CF42E}"/>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1207616C-FC68-4F78-932B-B87971E76F35}" type="slidenum">
              <a:rPr lang="en-GB" altLang="en-US" smtClean="0"/>
              <a:pPr/>
              <a:t>‹#›</a:t>
            </a:fld>
            <a:endParaRPr lang="en-GB" altLang="en-US"/>
          </a:p>
        </p:txBody>
      </p:sp>
    </p:spTree>
    <p:extLst>
      <p:ext uri="{BB962C8B-B14F-4D97-AF65-F5344CB8AC3E}">
        <p14:creationId xmlns:p14="http://schemas.microsoft.com/office/powerpoint/2010/main" val="3525504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1001941"/>
            <a:ext cx="7886700" cy="1325563"/>
          </a:xfrm>
        </p:spPr>
        <p:txBody>
          <a:bodyPr>
            <a:normAutofit/>
          </a:bodyPr>
          <a:lstStyle>
            <a:lvl1pPr>
              <a:defRPr sz="4000" b="1">
                <a:solidFill>
                  <a:srgbClr val="005E8E"/>
                </a:solidFill>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09BEDAF7-EDB4-4016-918B-530B329B1011}"/>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3082EC5A-717F-4D24-978F-7C81B9D98FDC}" type="slidenum">
              <a:rPr lang="en-GB" altLang="en-US" smtClean="0"/>
              <a:pPr/>
              <a:t>‹#›</a:t>
            </a:fld>
            <a:endParaRPr lang="en-GB" altLang="en-US"/>
          </a:p>
        </p:txBody>
      </p:sp>
    </p:spTree>
    <p:extLst>
      <p:ext uri="{BB962C8B-B14F-4D97-AF65-F5344CB8AC3E}">
        <p14:creationId xmlns:p14="http://schemas.microsoft.com/office/powerpoint/2010/main" val="689469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F7CAF8D5-8C09-46D3-AF32-2EB2FE3A7DEF}"/>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D7AE025D-0CEE-4B93-9B6C-518864BC1C0F}" type="slidenum">
              <a:rPr lang="en-GB" altLang="en-US" smtClean="0"/>
              <a:pPr/>
              <a:t>‹#›</a:t>
            </a:fld>
            <a:endParaRPr lang="en-GB" altLang="en-US"/>
          </a:p>
        </p:txBody>
      </p:sp>
    </p:spTree>
    <p:extLst>
      <p:ext uri="{BB962C8B-B14F-4D97-AF65-F5344CB8AC3E}">
        <p14:creationId xmlns:p14="http://schemas.microsoft.com/office/powerpoint/2010/main" val="561050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7459" y="1048871"/>
            <a:ext cx="2949178" cy="1375922"/>
          </a:xfrm>
        </p:spPr>
        <p:txBody>
          <a:bodyPr anchor="b"/>
          <a:lstStyle>
            <a:lvl1pPr>
              <a:defRPr sz="3200" b="1">
                <a:solidFill>
                  <a:srgbClr val="005E8E"/>
                </a:solidFill>
              </a:defRPr>
            </a:lvl1pPr>
          </a:lstStyle>
          <a:p>
            <a:r>
              <a:rPr lang="en-US"/>
              <a:t>Click to edit Master title style</a:t>
            </a:r>
            <a:endParaRPr lang="en-US" dirty="0"/>
          </a:p>
        </p:txBody>
      </p:sp>
      <p:sp>
        <p:nvSpPr>
          <p:cNvPr id="3" name="Content Placeholder 2"/>
          <p:cNvSpPr>
            <a:spLocks noGrp="1"/>
          </p:cNvSpPr>
          <p:nvPr>
            <p:ph idx="1"/>
          </p:nvPr>
        </p:nvSpPr>
        <p:spPr>
          <a:xfrm>
            <a:off x="3887391" y="1048871"/>
            <a:ext cx="4629150" cy="5090672"/>
          </a:xfrm>
        </p:spPr>
        <p:txBody>
          <a:bodyPr/>
          <a:lstStyle>
            <a:lvl1pPr>
              <a:defRPr sz="2400"/>
            </a:lvl1pPr>
            <a:lvl2pPr>
              <a:defRPr sz="2400"/>
            </a:lvl2pPr>
            <a:lvl3pPr>
              <a:defRPr sz="2200"/>
            </a:lvl3pPr>
            <a:lvl4pPr>
              <a:defRPr sz="2200"/>
            </a:lvl4pPr>
            <a:lvl5pPr>
              <a:defRPr sz="22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582471"/>
            <a:ext cx="2949178" cy="3557072"/>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Slide Number Placeholder 5">
            <a:extLst>
              <a:ext uri="{FF2B5EF4-FFF2-40B4-BE49-F238E27FC236}">
                <a16:creationId xmlns:a16="http://schemas.microsoft.com/office/drawing/2014/main" id="{EA9B1BD2-9498-4D9E-A752-27AD4491298C}"/>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245343D0-3F4F-461E-BAC0-BCEC0723F95C}" type="slidenum">
              <a:rPr lang="en-GB" altLang="en-US" smtClean="0"/>
              <a:pPr/>
              <a:t>‹#›</a:t>
            </a:fld>
            <a:endParaRPr lang="en-GB" altLang="en-US"/>
          </a:p>
        </p:txBody>
      </p:sp>
    </p:spTree>
    <p:extLst>
      <p:ext uri="{BB962C8B-B14F-4D97-AF65-F5344CB8AC3E}">
        <p14:creationId xmlns:p14="http://schemas.microsoft.com/office/powerpoint/2010/main" val="1975518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045142"/>
            <a:ext cx="7886700" cy="10776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2212521"/>
            <a:ext cx="7886700" cy="396444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E324CDE4-C7C6-433A-8DD4-DA42A6990985}"/>
              </a:ext>
            </a:extLst>
          </p:cNvPr>
          <p:cNvSpPr>
            <a:spLocks noGrp="1"/>
          </p:cNvSpPr>
          <p:nvPr>
            <p:ph type="sldNum" sz="quarter" idx="4"/>
          </p:nvPr>
        </p:nvSpPr>
        <p:spPr>
          <a:xfrm>
            <a:off x="3543300" y="6356351"/>
            <a:ext cx="2057400" cy="365125"/>
          </a:xfrm>
          <a:prstGeom prst="rect">
            <a:avLst/>
          </a:prstGeom>
        </p:spPr>
        <p:txBody>
          <a:bodyPr/>
          <a:lstStyle>
            <a:lvl1pPr algn="ctr">
              <a:defRPr>
                <a:solidFill>
                  <a:schemeClr val="bg1"/>
                </a:solidFill>
              </a:defRPr>
            </a:lvl1pPr>
          </a:lstStyle>
          <a:p>
            <a:fld id="{4654C5F1-CD94-4D46-97F4-F6761963B5AC}" type="slidenum">
              <a:rPr lang="en-GB" altLang="en-US" smtClean="0"/>
              <a:pPr/>
              <a:t>‹#›</a:t>
            </a:fld>
            <a:endParaRPr lang="en-GB" altLang="en-US"/>
          </a:p>
        </p:txBody>
      </p:sp>
    </p:spTree>
    <p:extLst>
      <p:ext uri="{BB962C8B-B14F-4D97-AF65-F5344CB8AC3E}">
        <p14:creationId xmlns:p14="http://schemas.microsoft.com/office/powerpoint/2010/main" val="29615678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4.sv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4">
            <a:extLst>
              <a:ext uri="{FF2B5EF4-FFF2-40B4-BE49-F238E27FC236}">
                <a16:creationId xmlns:a16="http://schemas.microsoft.com/office/drawing/2014/main" id="{BB614182-1C40-47E3-9513-254D5B9A9E56}"/>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GB" altLang="en-US" sz="1800"/>
          </a:p>
        </p:txBody>
      </p:sp>
      <p:sp>
        <p:nvSpPr>
          <p:cNvPr id="4106" name="Subtitle 3">
            <a:extLst>
              <a:ext uri="{FF2B5EF4-FFF2-40B4-BE49-F238E27FC236}">
                <a16:creationId xmlns:a16="http://schemas.microsoft.com/office/drawing/2014/main" id="{67BA8CBC-B5B7-4F0D-8569-BE4F654E0EB8}"/>
              </a:ext>
            </a:extLst>
          </p:cNvPr>
          <p:cNvSpPr>
            <a:spLocks noGrp="1"/>
          </p:cNvSpPr>
          <p:nvPr>
            <p:ph type="subTitle" idx="1"/>
          </p:nvPr>
        </p:nvSpPr>
        <p:spPr/>
        <p:txBody>
          <a:bodyPr>
            <a:normAutofit fontScale="85000" lnSpcReduction="20000"/>
          </a:bodyPr>
          <a:lstStyle/>
          <a:p>
            <a:r>
              <a:rPr lang="en-US" altLang="en-US" dirty="0">
                <a:solidFill>
                  <a:srgbClr val="005E8E"/>
                </a:solidFill>
              </a:rPr>
              <a:t>Session </a:t>
            </a:r>
            <a:r>
              <a:rPr lang="ga-IE" altLang="en-US" dirty="0">
                <a:solidFill>
                  <a:srgbClr val="005E8E"/>
                </a:solidFill>
              </a:rPr>
              <a:t>1.3.4</a:t>
            </a:r>
            <a:endParaRPr lang="en-US" altLang="en-US" dirty="0">
              <a:solidFill>
                <a:srgbClr val="005E8E"/>
              </a:solidFill>
            </a:endParaRPr>
          </a:p>
          <a:p>
            <a:r>
              <a:rPr lang="en-US" altLang="en-US" dirty="0">
                <a:solidFill>
                  <a:srgbClr val="005E8E"/>
                </a:solidFill>
              </a:rPr>
              <a:t>International Cooperation</a:t>
            </a:r>
          </a:p>
        </p:txBody>
      </p:sp>
      <p:sp>
        <p:nvSpPr>
          <p:cNvPr id="11" name="TextBox 13">
            <a:extLst>
              <a:ext uri="{FF2B5EF4-FFF2-40B4-BE49-F238E27FC236}">
                <a16:creationId xmlns:a16="http://schemas.microsoft.com/office/drawing/2014/main" id="{D0DB6E33-451F-4AC8-B36A-DEEB4DEC3C88}"/>
              </a:ext>
            </a:extLst>
          </p:cNvPr>
          <p:cNvSpPr txBox="1">
            <a:spLocks noChangeArrowheads="1"/>
          </p:cNvSpPr>
          <p:nvPr/>
        </p:nvSpPr>
        <p:spPr bwMode="auto">
          <a:xfrm>
            <a:off x="130630" y="1362635"/>
            <a:ext cx="3817937"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b="1" dirty="0" err="1">
                <a:solidFill>
                  <a:schemeClr val="bg1"/>
                </a:solidFill>
                <a:latin typeface="Arial Narrow" panose="020B0606020202030204" pitchFamily="34" charset="0"/>
              </a:rPr>
              <a:t>iPROCEEDS</a:t>
            </a:r>
            <a:r>
              <a:rPr lang="en-GB" altLang="en-US" b="1" dirty="0">
                <a:solidFill>
                  <a:schemeClr val="bg1"/>
                </a:solidFill>
                <a:latin typeface="Arial Narrow" panose="020B0606020202030204" pitchFamily="34" charset="0"/>
              </a:rPr>
              <a:t> </a:t>
            </a:r>
          </a:p>
          <a:p>
            <a:pPr eaLnBrk="1" hangingPunct="1">
              <a:spcBef>
                <a:spcPct val="0"/>
              </a:spcBef>
              <a:buFontTx/>
              <a:buNone/>
            </a:pPr>
            <a:r>
              <a:rPr lang="en-GB" altLang="en-US" sz="1400" b="1" dirty="0">
                <a:solidFill>
                  <a:schemeClr val="bg1"/>
                </a:solidFill>
              </a:rPr>
              <a:t>Project on targeting crime proceeds on the Internet in South-eastern Europe and Turkey</a:t>
            </a:r>
            <a:endParaRPr lang="en-US" altLang="en-US" sz="1400" dirty="0">
              <a:solidFill>
                <a:schemeClr val="bg1"/>
              </a:solidFill>
            </a:endParaRPr>
          </a:p>
          <a:p>
            <a:pPr eaLnBrk="1" hangingPunct="1">
              <a:spcBef>
                <a:spcPct val="0"/>
              </a:spcBef>
              <a:buFontTx/>
              <a:buNone/>
            </a:pPr>
            <a:endParaRPr lang="en-GB" altLang="en-US" sz="1600" b="1" dirty="0">
              <a:solidFill>
                <a:schemeClr val="bg1"/>
              </a:solidFill>
              <a:latin typeface="Arial Narrow" panose="020B0606020202030204" pitchFamily="34" charset="0"/>
            </a:endParaRPr>
          </a:p>
        </p:txBody>
      </p:sp>
      <p:sp>
        <p:nvSpPr>
          <p:cNvPr id="13" name="Title 1">
            <a:extLst>
              <a:ext uri="{FF2B5EF4-FFF2-40B4-BE49-F238E27FC236}">
                <a16:creationId xmlns:a16="http://schemas.microsoft.com/office/drawing/2014/main" id="{589FA301-B5E3-406C-BF03-867C3EAB93A7}"/>
              </a:ext>
            </a:extLst>
          </p:cNvPr>
          <p:cNvSpPr txBox="1">
            <a:spLocks/>
          </p:cNvSpPr>
          <p:nvPr/>
        </p:nvSpPr>
        <p:spPr>
          <a:xfrm>
            <a:off x="130630" y="2810435"/>
            <a:ext cx="6149146" cy="1748117"/>
          </a:xfrm>
          <a:prstGeom prst="rect">
            <a:avLst/>
          </a:prstGeom>
        </p:spPr>
        <p:txBody>
          <a:bodyPr vert="horz" lIns="91440" tIns="45720" rIns="91440" bIns="45720" rtlCol="0" anchor="ctr">
            <a:normAutofit fontScale="90000" lnSpcReduction="10000"/>
          </a:bodyPr>
          <a:lstStyle>
            <a:lvl1pPr algn="ctr" defTabSz="914400" rtl="0" eaLnBrk="1" latinLnBrk="0" hangingPunct="1">
              <a:lnSpc>
                <a:spcPct val="90000"/>
              </a:lnSpc>
              <a:spcBef>
                <a:spcPct val="0"/>
              </a:spcBef>
              <a:buNone/>
              <a:defRPr sz="3500" b="1" kern="1200">
                <a:solidFill>
                  <a:srgbClr val="005E8E"/>
                </a:solidFill>
                <a:latin typeface="+mn-lt"/>
                <a:ea typeface="+mj-ea"/>
                <a:cs typeface="+mj-cs"/>
              </a:defRPr>
            </a:lvl1pPr>
          </a:lstStyle>
          <a:p>
            <a:r>
              <a:rPr lang="en-GB"/>
              <a:t>Introductory Training on Cybercrime, Electronic Evidence and Online Crime Proceeds</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Naslov 1">
            <a:extLst>
              <a:ext uri="{FF2B5EF4-FFF2-40B4-BE49-F238E27FC236}">
                <a16:creationId xmlns:a16="http://schemas.microsoft.com/office/drawing/2014/main" id="{533EA60D-1D80-45AB-96B8-7AF81E67AA2E}"/>
              </a:ext>
            </a:extLst>
          </p:cNvPr>
          <p:cNvSpPr>
            <a:spLocks noGrp="1"/>
          </p:cNvSpPr>
          <p:nvPr>
            <p:ph type="title"/>
          </p:nvPr>
        </p:nvSpPr>
        <p:spPr>
          <a:xfrm>
            <a:off x="468313" y="1052513"/>
            <a:ext cx="8229600" cy="647700"/>
          </a:xfrm>
        </p:spPr>
        <p:txBody>
          <a:bodyPr/>
          <a:lstStyle/>
          <a:p>
            <a:r>
              <a:rPr lang="en-US" altLang="en-US" sz="2800" b="1" dirty="0"/>
              <a:t>International cooperation </a:t>
            </a:r>
            <a:r>
              <a:rPr lang="en-US" altLang="en-US" sz="2800" b="1" dirty="0">
                <a:solidFill>
                  <a:srgbClr val="000000"/>
                </a:solidFill>
              </a:rPr>
              <a:t>– </a:t>
            </a:r>
            <a:r>
              <a:rPr lang="sl-SI" altLang="en-US" sz="2800" dirty="0">
                <a:solidFill>
                  <a:srgbClr val="000000"/>
                </a:solidFill>
              </a:rPr>
              <a:t>general principles</a:t>
            </a:r>
            <a:endParaRPr lang="en-US" altLang="en-US" sz="2800" dirty="0">
              <a:solidFill>
                <a:srgbClr val="000000"/>
              </a:solidFill>
            </a:endParaRPr>
          </a:p>
        </p:txBody>
      </p:sp>
      <p:graphicFrame>
        <p:nvGraphicFramePr>
          <p:cNvPr id="4" name="Označba mesta vsebine 3">
            <a:extLst>
              <a:ext uri="{FF2B5EF4-FFF2-40B4-BE49-F238E27FC236}">
                <a16:creationId xmlns:a16="http://schemas.microsoft.com/office/drawing/2014/main" id="{4611587B-2672-4C96-84EB-3B19AC9C9DEB}"/>
              </a:ext>
            </a:extLst>
          </p:cNvPr>
          <p:cNvGraphicFramePr>
            <a:graphicFrameLocks noGrp="1"/>
          </p:cNvGraphicFramePr>
          <p:nvPr>
            <p:ph idx="1"/>
            <p:extLst>
              <p:ext uri="{D42A27DB-BD31-4B8C-83A1-F6EECF244321}">
                <p14:modId xmlns:p14="http://schemas.microsoft.com/office/powerpoint/2010/main" val="2670202357"/>
              </p:ext>
            </p:extLst>
          </p:nvPr>
        </p:nvGraphicFramePr>
        <p:xfrm>
          <a:off x="266452" y="1556792"/>
          <a:ext cx="8698036" cy="4541520"/>
        </p:xfrm>
        <a:graphic>
          <a:graphicData uri="http://schemas.openxmlformats.org/drawingml/2006/table">
            <a:tbl>
              <a:tblPr firstRow="1" bandRow="1">
                <a:tableStyleId>{5C22544A-7EE6-4342-B048-85BDC9FD1C3A}</a:tableStyleId>
              </a:tblPr>
              <a:tblGrid>
                <a:gridCol w="4270934">
                  <a:extLst>
                    <a:ext uri="{9D8B030D-6E8A-4147-A177-3AD203B41FA5}">
                      <a16:colId xmlns:a16="http://schemas.microsoft.com/office/drawing/2014/main" val="20000"/>
                    </a:ext>
                  </a:extLst>
                </a:gridCol>
                <a:gridCol w="4427102">
                  <a:extLst>
                    <a:ext uri="{9D8B030D-6E8A-4147-A177-3AD203B41FA5}">
                      <a16:colId xmlns:a16="http://schemas.microsoft.com/office/drawing/2014/main" val="20001"/>
                    </a:ext>
                  </a:extLst>
                </a:gridCol>
              </a:tblGrid>
              <a:tr h="4464074">
                <a:tc>
                  <a:txBody>
                    <a:bodyPr/>
                    <a:lstStyle/>
                    <a:p>
                      <a:pPr marL="0" indent="0" algn="ctr">
                        <a:buNone/>
                        <a:defRPr/>
                      </a:pPr>
                      <a:r>
                        <a:rPr lang="en-GB" sz="2200" b="1" noProof="0" dirty="0">
                          <a:solidFill>
                            <a:srgbClr val="000000"/>
                          </a:solidFill>
                        </a:rPr>
                        <a:t>Budapest</a:t>
                      </a:r>
                      <a:r>
                        <a:rPr lang="en-GB" sz="2200" b="1" baseline="0" noProof="0" dirty="0">
                          <a:solidFill>
                            <a:srgbClr val="000000"/>
                          </a:solidFill>
                        </a:rPr>
                        <a:t> </a:t>
                      </a:r>
                      <a:r>
                        <a:rPr lang="en-GB" sz="2200" b="1" noProof="0" dirty="0">
                          <a:solidFill>
                            <a:srgbClr val="000000"/>
                          </a:solidFill>
                        </a:rPr>
                        <a:t>Convention</a:t>
                      </a:r>
                    </a:p>
                    <a:p>
                      <a:pPr marL="0" marR="0" indent="0" algn="ctr" defTabSz="914400" rtl="0" eaLnBrk="1" fontAlgn="auto" latinLnBrk="0" hangingPunct="1">
                        <a:lnSpc>
                          <a:spcPct val="100000"/>
                        </a:lnSpc>
                        <a:spcBef>
                          <a:spcPts val="0"/>
                        </a:spcBef>
                        <a:spcAft>
                          <a:spcPts val="0"/>
                        </a:spcAft>
                        <a:buClrTx/>
                        <a:buSzTx/>
                        <a:buFontTx/>
                        <a:buNone/>
                        <a:tabLst/>
                        <a:defRPr/>
                      </a:pPr>
                      <a:r>
                        <a:rPr lang="en-GB" altLang="sl-SI" sz="1600" noProof="0" dirty="0">
                          <a:solidFill>
                            <a:srgbClr val="000000"/>
                          </a:solidFill>
                        </a:rPr>
                        <a:t>(Articles 23-25)</a:t>
                      </a:r>
                    </a:p>
                    <a:p>
                      <a:pPr marL="0" marR="0" indent="0" algn="ctr" defTabSz="914400" rtl="0" eaLnBrk="1" fontAlgn="auto" latinLnBrk="0" hangingPunct="1">
                        <a:lnSpc>
                          <a:spcPct val="100000"/>
                        </a:lnSpc>
                        <a:spcBef>
                          <a:spcPts val="0"/>
                        </a:spcBef>
                        <a:spcAft>
                          <a:spcPts val="0"/>
                        </a:spcAft>
                        <a:buClrTx/>
                        <a:buSzTx/>
                        <a:buFontTx/>
                        <a:buNone/>
                        <a:tabLst/>
                        <a:defRPr/>
                      </a:pPr>
                      <a:endParaRPr lang="en-GB" altLang="sl-SI" sz="2000" noProof="0" dirty="0">
                        <a:solidFill>
                          <a:srgbClr val="000000"/>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GB" altLang="sl-SI" sz="2000" noProof="0" dirty="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800" b="0" noProof="0" dirty="0">
                          <a:solidFill>
                            <a:srgbClr val="000000"/>
                          </a:solidFill>
                        </a:rPr>
                        <a:t>The Parties shall afford mutual assistance for the purpose of investigations or proceedings concerning:</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800" b="0" noProof="0" dirty="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800" b="0" noProof="0" dirty="0">
                          <a:solidFill>
                            <a:srgbClr val="000000"/>
                          </a:solidFill>
                        </a:rPr>
                        <a:t>- cybercrime (articles 2-10)</a:t>
                      </a:r>
                    </a:p>
                    <a:p>
                      <a:pPr marL="0" marR="0" indent="0" algn="l" defTabSz="914400" rtl="0" eaLnBrk="1" fontAlgn="auto" latinLnBrk="0" hangingPunct="1">
                        <a:lnSpc>
                          <a:spcPct val="100000"/>
                        </a:lnSpc>
                        <a:spcBef>
                          <a:spcPts val="0"/>
                        </a:spcBef>
                        <a:spcAft>
                          <a:spcPts val="0"/>
                        </a:spcAft>
                        <a:buClrTx/>
                        <a:buSzTx/>
                        <a:buFontTx/>
                        <a:buNone/>
                        <a:tabLst/>
                        <a:defRPr/>
                      </a:pPr>
                      <a:r>
                        <a:rPr lang="en-GB" sz="1800" b="0" noProof="0" dirty="0">
                          <a:solidFill>
                            <a:srgbClr val="000000"/>
                          </a:solidFill>
                        </a:rPr>
                        <a:t>- or for the collection of </a:t>
                      </a:r>
                      <a:r>
                        <a:rPr lang="en-GB" sz="1800" b="0" u="sng" noProof="0" dirty="0">
                          <a:solidFill>
                            <a:srgbClr val="000000"/>
                          </a:solidFill>
                        </a:rPr>
                        <a:t>evidence in electronic form</a:t>
                      </a:r>
                      <a:r>
                        <a:rPr lang="en-GB" sz="1800" b="0" noProof="0" dirty="0">
                          <a:solidFill>
                            <a:srgbClr val="000000"/>
                          </a:solidFill>
                        </a:rPr>
                        <a:t> of a criminal offence.</a:t>
                      </a: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sl-SI" sz="2200" noProof="0" dirty="0">
                        <a:solidFill>
                          <a:srgbClr val="000000"/>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GB" altLang="sl-SI" sz="2200" noProof="0" dirty="0">
                        <a:solidFill>
                          <a:srgbClr val="000000"/>
                        </a:solidFill>
                      </a:endParaRPr>
                    </a:p>
                    <a:p>
                      <a:pPr marL="0" indent="0" algn="ctr">
                        <a:buNone/>
                        <a:defRPr/>
                      </a:pPr>
                      <a:endParaRPr lang="en-GB" sz="2200" b="1" noProof="0" dirty="0">
                        <a:solidFill>
                          <a:srgbClr val="000000"/>
                        </a:solidFill>
                      </a:endParaRPr>
                    </a:p>
                  </a:txBody>
                  <a:tcPr marL="91444" marR="91444">
                    <a:solidFill>
                      <a:schemeClr val="accent1">
                        <a:lumMod val="20000"/>
                        <a:lumOff val="80000"/>
                      </a:schemeClr>
                    </a:solidFill>
                  </a:tcPr>
                </a:tc>
                <a:tc>
                  <a:txBody>
                    <a:bodyPr/>
                    <a:lstStyle/>
                    <a:p>
                      <a:pPr algn="ctr">
                        <a:defRPr/>
                      </a:pPr>
                      <a:r>
                        <a:rPr lang="en-GB" sz="2200" b="1" noProof="0" dirty="0">
                          <a:solidFill>
                            <a:srgbClr val="000000"/>
                          </a:solidFill>
                        </a:rPr>
                        <a:t>Warsaw Convention </a:t>
                      </a:r>
                    </a:p>
                    <a:p>
                      <a:pPr marL="0" marR="0" indent="0" algn="ctr" defTabSz="914400" rtl="0" eaLnBrk="1" fontAlgn="auto" latinLnBrk="0" hangingPunct="1">
                        <a:lnSpc>
                          <a:spcPct val="100000"/>
                        </a:lnSpc>
                        <a:spcBef>
                          <a:spcPts val="0"/>
                        </a:spcBef>
                        <a:spcAft>
                          <a:spcPts val="0"/>
                        </a:spcAft>
                        <a:buClrTx/>
                        <a:buSzTx/>
                        <a:buFontTx/>
                        <a:buNone/>
                        <a:tabLst/>
                        <a:defRPr/>
                      </a:pPr>
                      <a:r>
                        <a:rPr lang="en-GB" altLang="sl-SI" sz="1600" noProof="0" dirty="0">
                          <a:solidFill>
                            <a:srgbClr val="000000"/>
                          </a:solidFill>
                        </a:rPr>
                        <a:t>(Articles 15)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2000" noProof="0" dirty="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800" b="0" noProof="0" dirty="0">
                          <a:solidFill>
                            <a:srgbClr val="000000"/>
                          </a:solidFill>
                        </a:rPr>
                        <a:t>The Parties shall mutually co-operate for the purposes of investigations and proceedings:  </a:t>
                      </a:r>
                    </a:p>
                    <a:p>
                      <a:pPr marL="0" marR="0" indent="0" algn="l" defTabSz="914400" rtl="0" eaLnBrk="1" fontAlgn="auto" latinLnBrk="0" hangingPunct="1">
                        <a:lnSpc>
                          <a:spcPct val="100000"/>
                        </a:lnSpc>
                        <a:spcBef>
                          <a:spcPts val="0"/>
                        </a:spcBef>
                        <a:spcAft>
                          <a:spcPts val="0"/>
                        </a:spcAft>
                        <a:buClrTx/>
                        <a:buSzTx/>
                        <a:buFontTx/>
                        <a:buNone/>
                        <a:tabLst/>
                        <a:defRPr/>
                      </a:pPr>
                      <a:r>
                        <a:rPr lang="en-GB" sz="1800" b="0" noProof="0" dirty="0">
                          <a:solidFill>
                            <a:srgbClr val="000000"/>
                          </a:solidFill>
                        </a:rPr>
                        <a:t>aiming at the </a:t>
                      </a:r>
                      <a:r>
                        <a:rPr lang="en-GB" sz="1800" b="0" u="sng" noProof="0" dirty="0">
                          <a:solidFill>
                            <a:srgbClr val="000000"/>
                          </a:solidFill>
                        </a:rPr>
                        <a:t>confiscation of instrumentalities and proceeds.</a:t>
                      </a:r>
                      <a:r>
                        <a:rPr lang="en-GB" sz="1800" b="0" noProof="0" dirty="0">
                          <a:solidFill>
                            <a:srgbClr val="000000"/>
                          </a:solidFill>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800" b="0" noProof="0" dirty="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800" b="0" noProof="0" dirty="0">
                          <a:solidFill>
                            <a:srgbClr val="000000"/>
                          </a:solidFill>
                        </a:rPr>
                        <a:t>Requests for: </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GB" sz="1800" b="0" noProof="0" dirty="0">
                          <a:solidFill>
                            <a:srgbClr val="000000"/>
                          </a:solidFill>
                        </a:rPr>
                        <a:t>confiscation of specific items </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GB" sz="1800" b="0" noProof="0" dirty="0">
                          <a:solidFill>
                            <a:srgbClr val="000000"/>
                          </a:solidFill>
                        </a:rPr>
                        <a:t>or to pay a sum of money corresponding to the value of proceeds </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GB" sz="1800" b="0" noProof="0" dirty="0">
                          <a:solidFill>
                            <a:srgbClr val="000000"/>
                          </a:solidFill>
                        </a:rPr>
                        <a:t>and for investigative assistance </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GB" sz="1800" b="0" noProof="0" dirty="0">
                          <a:solidFill>
                            <a:srgbClr val="000000"/>
                          </a:solidFill>
                        </a:rPr>
                        <a:t>and provisional measures with a view to confiscation.</a:t>
                      </a:r>
                    </a:p>
                  </a:txBody>
                  <a:tcPr marL="91444" marR="91444">
                    <a:solidFill>
                      <a:schemeClr val="bg1"/>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Naslov 1">
            <a:extLst>
              <a:ext uri="{FF2B5EF4-FFF2-40B4-BE49-F238E27FC236}">
                <a16:creationId xmlns:a16="http://schemas.microsoft.com/office/drawing/2014/main" id="{BF0E6B93-562F-4756-9D29-45AF229CF577}"/>
              </a:ext>
            </a:extLst>
          </p:cNvPr>
          <p:cNvSpPr>
            <a:spLocks noGrp="1"/>
          </p:cNvSpPr>
          <p:nvPr>
            <p:ph type="title"/>
          </p:nvPr>
        </p:nvSpPr>
        <p:spPr>
          <a:xfrm>
            <a:off x="468313" y="1052513"/>
            <a:ext cx="8229600" cy="647700"/>
          </a:xfrm>
        </p:spPr>
        <p:txBody>
          <a:bodyPr>
            <a:normAutofit fontScale="90000"/>
          </a:bodyPr>
          <a:lstStyle/>
          <a:p>
            <a:r>
              <a:rPr lang="en-US" altLang="en-US" sz="2800" b="1"/>
              <a:t>International cooperation – </a:t>
            </a:r>
            <a:r>
              <a:rPr lang="sl-SI" altLang="en-US" sz="2800"/>
              <a:t>provisional measures</a:t>
            </a:r>
            <a:endParaRPr lang="en-US" altLang="en-US" sz="2800"/>
          </a:p>
        </p:txBody>
      </p:sp>
      <p:graphicFrame>
        <p:nvGraphicFramePr>
          <p:cNvPr id="4" name="Označba mesta vsebine 3">
            <a:extLst>
              <a:ext uri="{FF2B5EF4-FFF2-40B4-BE49-F238E27FC236}">
                <a16:creationId xmlns:a16="http://schemas.microsoft.com/office/drawing/2014/main" id="{21CA2B59-D9DA-49E9-9D12-EE018CE159E7}"/>
              </a:ext>
            </a:extLst>
          </p:cNvPr>
          <p:cNvGraphicFramePr>
            <a:graphicFrameLocks noGrp="1"/>
          </p:cNvGraphicFramePr>
          <p:nvPr>
            <p:ph idx="1"/>
            <p:extLst>
              <p:ext uri="{D42A27DB-BD31-4B8C-83A1-F6EECF244321}">
                <p14:modId xmlns:p14="http://schemas.microsoft.com/office/powerpoint/2010/main" val="248342831"/>
              </p:ext>
            </p:extLst>
          </p:nvPr>
        </p:nvGraphicFramePr>
        <p:xfrm>
          <a:off x="179512" y="1672804"/>
          <a:ext cx="8856984" cy="4765675"/>
        </p:xfrm>
        <a:graphic>
          <a:graphicData uri="http://schemas.openxmlformats.org/drawingml/2006/table">
            <a:tbl>
              <a:tblPr/>
              <a:tblGrid>
                <a:gridCol w="4350034">
                  <a:extLst>
                    <a:ext uri="{9D8B030D-6E8A-4147-A177-3AD203B41FA5}">
                      <a16:colId xmlns:a16="http://schemas.microsoft.com/office/drawing/2014/main" val="20000"/>
                    </a:ext>
                  </a:extLst>
                </a:gridCol>
                <a:gridCol w="4506950">
                  <a:extLst>
                    <a:ext uri="{9D8B030D-6E8A-4147-A177-3AD203B41FA5}">
                      <a16:colId xmlns:a16="http://schemas.microsoft.com/office/drawing/2014/main" val="20001"/>
                    </a:ext>
                  </a:extLst>
                </a:gridCol>
              </a:tblGrid>
              <a:tr h="266967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000000"/>
                          </a:solidFill>
                          <a:effectLst/>
                          <a:latin typeface="+mn-lt"/>
                          <a:ea typeface="MS PGothic" panose="020B0600070205080204" pitchFamily="34" charset="-128"/>
                        </a:rPr>
                        <a:t>Budapest Convention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mn-lt"/>
                          <a:ea typeface="MS PGothic" panose="020B0600070205080204" pitchFamily="34" charset="-128"/>
                        </a:rPr>
                        <a:t>(Art. </a:t>
                      </a:r>
                      <a:r>
                        <a:rPr kumimoji="0" lang="sl-SI" sz="1600" b="1" i="0" u="none" strike="noStrike" cap="none" normalizeH="0" baseline="0" dirty="0">
                          <a:ln>
                            <a:noFill/>
                          </a:ln>
                          <a:solidFill>
                            <a:srgbClr val="000000"/>
                          </a:solidFill>
                          <a:effectLst/>
                          <a:latin typeface="+mn-lt"/>
                          <a:ea typeface="MS PGothic" panose="020B0600070205080204" pitchFamily="34" charset="-128"/>
                        </a:rPr>
                        <a:t>29-30</a:t>
                      </a:r>
                      <a:r>
                        <a:rPr kumimoji="0" lang="en-US" sz="1600" b="1" i="0" u="none" strike="noStrike" cap="none" normalizeH="0" baseline="0" dirty="0">
                          <a:ln>
                            <a:noFill/>
                          </a:ln>
                          <a:solidFill>
                            <a:srgbClr val="000000"/>
                          </a:solidFill>
                          <a:effectLst/>
                          <a:latin typeface="+mn-lt"/>
                          <a:ea typeface="MS PGothic" panose="020B0600070205080204" pitchFamily="34" charset="-128"/>
                        </a:rPr>
                        <a:t>)</a:t>
                      </a:r>
                      <a:endParaRPr kumimoji="0" lang="sl-SI" sz="1600" b="1" i="0" u="none" strike="noStrike" cap="none" normalizeH="0" baseline="0" dirty="0">
                        <a:ln>
                          <a:noFill/>
                        </a:ln>
                        <a:solidFill>
                          <a:srgbClr val="000000"/>
                        </a:solidFill>
                        <a:effectLst/>
                        <a:latin typeface="+mn-lt"/>
                        <a:ea typeface="MS PGothic" panose="020B0600070205080204"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000000"/>
                        </a:solidFill>
                        <a:effectLst/>
                        <a:latin typeface="+mn-lt"/>
                        <a:ea typeface="MS PGothic" panose="020B0600070205080204" pitchFamily="34" charset="-128"/>
                      </a:endParaRPr>
                    </a:p>
                    <a:p>
                      <a:pPr marL="0" marR="0" lvl="0" indent="0" algn="l" defTabSz="914400" rtl="0" eaLnBrk="1" fontAlgn="base" latinLnBrk="0" hangingPunct="1">
                        <a:lnSpc>
                          <a:spcPct val="80000"/>
                        </a:lnSpc>
                        <a:spcBef>
                          <a:spcPct val="0"/>
                        </a:spcBef>
                        <a:spcAft>
                          <a:spcPct val="0"/>
                        </a:spcAft>
                        <a:buClrTx/>
                        <a:buSzTx/>
                        <a:buFont typeface="Arial" panose="020B0604020202020204" pitchFamily="34" charset="0"/>
                        <a:buChar char="•"/>
                        <a:tabLst/>
                      </a:pPr>
                      <a:r>
                        <a:rPr kumimoji="0" lang="en-US" sz="1800" b="0" i="0" u="none" strike="noStrike" cap="none" normalizeH="0" baseline="0" dirty="0">
                          <a:ln>
                            <a:noFill/>
                          </a:ln>
                          <a:solidFill>
                            <a:srgbClr val="000000"/>
                          </a:solidFill>
                          <a:effectLst/>
                          <a:latin typeface="+mn-lt"/>
                          <a:ea typeface="MS PGothic" panose="020B0600070205080204" pitchFamily="34" charset="-128"/>
                        </a:rPr>
                        <a:t>Expedited preservation of stored computer data, </a:t>
                      </a:r>
                      <a:endParaRPr kumimoji="0" lang="sl-SI" sz="1800" b="0" i="0" u="none" strike="noStrike" cap="none" normalizeH="0" baseline="0" dirty="0">
                        <a:ln>
                          <a:noFill/>
                        </a:ln>
                        <a:solidFill>
                          <a:srgbClr val="000000"/>
                        </a:solidFill>
                        <a:effectLst/>
                        <a:latin typeface="+mn-lt"/>
                        <a:ea typeface="MS PGothic" panose="020B0600070205080204" pitchFamily="34" charset="-128"/>
                      </a:endParaRPr>
                    </a:p>
                    <a:p>
                      <a:pPr marL="0" marR="0" lvl="0" indent="0" algn="l" defTabSz="914400" rtl="0" eaLnBrk="1" fontAlgn="base" latinLnBrk="0" hangingPunct="1">
                        <a:lnSpc>
                          <a:spcPct val="80000"/>
                        </a:lnSpc>
                        <a:spcBef>
                          <a:spcPct val="0"/>
                        </a:spcBef>
                        <a:spcAft>
                          <a:spcPct val="0"/>
                        </a:spcAft>
                        <a:buClrTx/>
                        <a:buSzTx/>
                        <a:buFont typeface="Arial" panose="020B0604020202020204" pitchFamily="34" charset="0"/>
                        <a:buChar char="•"/>
                        <a:tabLst/>
                      </a:pPr>
                      <a:r>
                        <a:rPr kumimoji="0" lang="en-US" sz="1800" b="0" i="0" u="none" strike="noStrike" cap="none" normalizeH="0" baseline="0" dirty="0">
                          <a:ln>
                            <a:noFill/>
                          </a:ln>
                          <a:solidFill>
                            <a:srgbClr val="000000"/>
                          </a:solidFill>
                          <a:effectLst/>
                          <a:latin typeface="+mn-lt"/>
                          <a:ea typeface="MS PGothic" panose="020B0600070205080204" pitchFamily="34" charset="-128"/>
                        </a:rPr>
                        <a:t>Expedited disclosure of preserved traffic data.</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dirty="0">
                        <a:ln>
                          <a:noFill/>
                        </a:ln>
                        <a:solidFill>
                          <a:srgbClr val="000000"/>
                        </a:solidFill>
                        <a:effectLst/>
                        <a:latin typeface="+mn-lt"/>
                        <a:ea typeface="MS PGothic" panose="020B0600070205080204" pitchFamily="34" charset="-128"/>
                      </a:endParaRPr>
                    </a:p>
                  </a:txBody>
                  <a:tcPr marL="91444" marR="91444"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000000"/>
                          </a:solidFill>
                          <a:effectLst/>
                          <a:latin typeface="+mn-lt"/>
                          <a:ea typeface="MS PGothic" panose="020B0600070205080204" pitchFamily="34" charset="-128"/>
                        </a:rPr>
                        <a:t>Warsaw Convention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mn-lt"/>
                          <a:ea typeface="MS PGothic" panose="020B0600070205080204" pitchFamily="34" charset="-128"/>
                        </a:rPr>
                        <a:t>(Articles </a:t>
                      </a:r>
                      <a:r>
                        <a:rPr kumimoji="0" lang="sl-SI" sz="1600" b="1" i="0" u="none" strike="noStrike" cap="none" normalizeH="0" baseline="0" dirty="0">
                          <a:ln>
                            <a:noFill/>
                          </a:ln>
                          <a:solidFill>
                            <a:srgbClr val="000000"/>
                          </a:solidFill>
                          <a:effectLst/>
                          <a:latin typeface="+mn-lt"/>
                          <a:ea typeface="MS PGothic" panose="020B0600070205080204" pitchFamily="34" charset="-128"/>
                        </a:rPr>
                        <a:t> 21-22</a:t>
                      </a:r>
                      <a:r>
                        <a:rPr kumimoji="0" lang="en-US" sz="1600" b="1" i="0" u="none" strike="noStrike" cap="none" normalizeH="0" baseline="0" dirty="0">
                          <a:ln>
                            <a:noFill/>
                          </a:ln>
                          <a:solidFill>
                            <a:srgbClr val="000000"/>
                          </a:solidFill>
                          <a:effectLst/>
                          <a:latin typeface="+mn-lt"/>
                          <a:ea typeface="MS PGothic" panose="020B0600070205080204" pitchFamily="34" charset="-128"/>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sl-SI" sz="1800" b="1" i="0" u="none" strike="noStrike" cap="none" normalizeH="0" baseline="0" dirty="0">
                        <a:ln>
                          <a:noFill/>
                        </a:ln>
                        <a:solidFill>
                          <a:srgbClr val="000000"/>
                        </a:solidFill>
                        <a:effectLst/>
                        <a:latin typeface="+mn-lt"/>
                        <a:ea typeface="MS PGothic"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800" b="0" i="0" u="sng" strike="noStrike" cap="none" normalizeH="0" baseline="0" dirty="0">
                          <a:ln>
                            <a:noFill/>
                          </a:ln>
                          <a:solidFill>
                            <a:srgbClr val="000000"/>
                          </a:solidFill>
                          <a:effectLst/>
                          <a:latin typeface="+mn-lt"/>
                          <a:ea typeface="MS PGothic" panose="020B0600070205080204" pitchFamily="34" charset="-128"/>
                        </a:rPr>
                        <a:t>Freezing or seizing, </a:t>
                      </a:r>
                      <a:r>
                        <a:rPr kumimoji="0" lang="en-US" sz="1800" b="0" i="0" u="none" strike="noStrike" cap="none" normalizeH="0" baseline="0" dirty="0">
                          <a:ln>
                            <a:noFill/>
                          </a:ln>
                          <a:solidFill>
                            <a:srgbClr val="000000"/>
                          </a:solidFill>
                          <a:effectLst/>
                          <a:latin typeface="+mn-lt"/>
                          <a:ea typeface="MS PGothic" panose="020B0600070205080204" pitchFamily="34" charset="-128"/>
                        </a:rPr>
                        <a:t>to prevent any dealing in, transfer or disposal of property and </a:t>
                      </a:r>
                      <a:endParaRPr kumimoji="0" lang="sl-SI" sz="1800" b="0" i="0" u="none" strike="noStrike" cap="none" normalizeH="0" baseline="0" dirty="0">
                        <a:ln>
                          <a:noFill/>
                        </a:ln>
                        <a:solidFill>
                          <a:srgbClr val="000000"/>
                        </a:solidFill>
                        <a:effectLst/>
                        <a:latin typeface="+mn-lt"/>
                        <a:ea typeface="MS PGothic"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800" b="0" i="0" u="none" strike="noStrike" cap="none" normalizeH="0" baseline="0" dirty="0">
                          <a:ln>
                            <a:noFill/>
                          </a:ln>
                          <a:solidFill>
                            <a:srgbClr val="000000"/>
                          </a:solidFill>
                          <a:effectLst/>
                          <a:latin typeface="+mn-lt"/>
                          <a:ea typeface="MS PGothic" panose="020B0600070205080204" pitchFamily="34" charset="-128"/>
                        </a:rPr>
                        <a:t>provide </a:t>
                      </a:r>
                      <a:r>
                        <a:rPr kumimoji="0" lang="en-US" sz="1800" b="0" i="0" u="sng" strike="noStrike" cap="none" normalizeH="0" baseline="0" dirty="0">
                          <a:ln>
                            <a:noFill/>
                          </a:ln>
                          <a:solidFill>
                            <a:srgbClr val="000000"/>
                          </a:solidFill>
                          <a:effectLst/>
                          <a:latin typeface="+mn-lt"/>
                          <a:ea typeface="MS PGothic" panose="020B0600070205080204" pitchFamily="34" charset="-128"/>
                        </a:rPr>
                        <a:t>spontaneously all information relevant </a:t>
                      </a:r>
                      <a:r>
                        <a:rPr kumimoji="0" lang="en-US" sz="1800" b="0" i="0" u="none" strike="noStrike" cap="none" normalizeH="0" baseline="0" dirty="0">
                          <a:ln>
                            <a:noFill/>
                          </a:ln>
                          <a:solidFill>
                            <a:srgbClr val="000000"/>
                          </a:solidFill>
                          <a:effectLst/>
                          <a:latin typeface="+mn-lt"/>
                          <a:ea typeface="MS PGothic" panose="020B0600070205080204" pitchFamily="34" charset="-128"/>
                        </a:rPr>
                        <a:t>for provisional measure. </a:t>
                      </a:r>
                    </a:p>
                  </a:txBody>
                  <a:tcPr marL="91444" marR="91444"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095997">
                <a:tc gridSpan="2">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80000"/>
                        </a:lnSpc>
                        <a:spcBef>
                          <a:spcPct val="0"/>
                        </a:spcBef>
                        <a:spcAft>
                          <a:spcPct val="0"/>
                        </a:spcAft>
                        <a:buClrTx/>
                        <a:buSzTx/>
                        <a:buFont typeface="Arial" panose="020B0604020202020204" pitchFamily="34" charset="0"/>
                        <a:buNone/>
                        <a:tabLst/>
                      </a:pPr>
                      <a:r>
                        <a:rPr kumimoji="0" lang="en-US" sz="2000" b="1" i="0" u="none" strike="noStrike" cap="none" normalizeH="0" baseline="0" dirty="0">
                          <a:ln>
                            <a:noFill/>
                          </a:ln>
                          <a:solidFill>
                            <a:srgbClr val="000000"/>
                          </a:solidFill>
                          <a:effectLst/>
                          <a:latin typeface="+mn-lt"/>
                          <a:ea typeface="MS PGothic" panose="020B0600070205080204" pitchFamily="34" charset="-128"/>
                        </a:rPr>
                        <a:t>Spontaneous information</a:t>
                      </a:r>
                      <a:endParaRPr kumimoji="0" lang="sl-SI" sz="2000" b="0" i="0" u="none" strike="noStrike" cap="none" normalizeH="0" baseline="0" dirty="0">
                        <a:ln>
                          <a:noFill/>
                        </a:ln>
                        <a:solidFill>
                          <a:srgbClr val="000000"/>
                        </a:solidFill>
                        <a:effectLst/>
                        <a:latin typeface="+mn-lt"/>
                        <a:ea typeface="MS PGothic" panose="020B0600070205080204" pitchFamily="34" charset="-128"/>
                      </a:endParaRPr>
                    </a:p>
                    <a:p>
                      <a:pPr marL="0" marR="0" lvl="0" indent="0" algn="l"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mn-lt"/>
                          <a:ea typeface="MS PGothic" panose="020B0600070205080204" pitchFamily="34" charset="-128"/>
                        </a:rPr>
                        <a:t>(Budapest Convention, Article 26)</a:t>
                      </a:r>
                      <a:r>
                        <a:rPr kumimoji="0" lang="sl-SI" sz="1800" b="0" i="0" u="none" strike="noStrike" cap="none" normalizeH="0" baseline="0" dirty="0">
                          <a:ln>
                            <a:noFill/>
                          </a:ln>
                          <a:solidFill>
                            <a:srgbClr val="000000"/>
                          </a:solidFill>
                          <a:effectLst/>
                          <a:latin typeface="+mn-lt"/>
                          <a:ea typeface="MS PGothic" panose="020B0600070205080204" pitchFamily="34" charset="-128"/>
                        </a:rPr>
                        <a:t> and </a:t>
                      </a:r>
                      <a:r>
                        <a:rPr kumimoji="0" lang="en-US" sz="1800" b="0" i="0" u="none" strike="noStrike" cap="none" normalizeH="0" baseline="0" dirty="0">
                          <a:ln>
                            <a:noFill/>
                          </a:ln>
                          <a:solidFill>
                            <a:srgbClr val="000000"/>
                          </a:solidFill>
                          <a:effectLst/>
                          <a:latin typeface="+mn-lt"/>
                          <a:ea typeface="MS PGothic" panose="020B0600070205080204" pitchFamily="34" charset="-128"/>
                        </a:rPr>
                        <a:t>(Warsaw Convention, Article 20): </a:t>
                      </a:r>
                      <a:endParaRPr kumimoji="0" lang="sl-SI" sz="1800" b="0" i="0" u="none" strike="noStrike" cap="none" normalizeH="0" baseline="0" dirty="0">
                        <a:ln>
                          <a:noFill/>
                        </a:ln>
                        <a:solidFill>
                          <a:srgbClr val="000000"/>
                        </a:solidFill>
                        <a:effectLst/>
                        <a:latin typeface="+mn-lt"/>
                        <a:ea typeface="MS PGothic" panose="020B0600070205080204" pitchFamily="34" charset="-128"/>
                      </a:endParaRPr>
                    </a:p>
                    <a:p>
                      <a:pPr marL="0" marR="0" lvl="0" indent="0" algn="l" defTabSz="914400" rtl="0" eaLnBrk="1" fontAlgn="base" latinLnBrk="0" hangingPunct="1">
                        <a:lnSpc>
                          <a:spcPct val="80000"/>
                        </a:lnSpc>
                        <a:spcBef>
                          <a:spcPct val="0"/>
                        </a:spcBef>
                        <a:spcAft>
                          <a:spcPct val="0"/>
                        </a:spcAft>
                        <a:buClrTx/>
                        <a:buSzTx/>
                        <a:buFontTx/>
                        <a:buNone/>
                        <a:tabLst/>
                      </a:pPr>
                      <a:endParaRPr kumimoji="0" lang="sl-SI" sz="1800" b="0" i="0" u="none" strike="noStrike" cap="none" normalizeH="0" baseline="0" dirty="0">
                        <a:ln>
                          <a:noFill/>
                        </a:ln>
                        <a:solidFill>
                          <a:srgbClr val="000000"/>
                        </a:solidFill>
                        <a:effectLst/>
                        <a:latin typeface="+mn-lt"/>
                        <a:ea typeface="MS PGothic" panose="020B0600070205080204" pitchFamily="34" charset="-128"/>
                      </a:endParaRPr>
                    </a:p>
                    <a:p>
                      <a:pPr marL="0" marR="0" lvl="0" indent="0" algn="l"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mn-lt"/>
                          <a:ea typeface="MS PGothic" panose="020B0600070205080204" pitchFamily="34" charset="-128"/>
                        </a:rPr>
                        <a:t>Party may, within the limits of its domestic law and without prior request, forward to another Party information obtained within the framework of its own investigations when it considers that the disclosure of such information might assist the receiving Party in </a:t>
                      </a:r>
                      <a:r>
                        <a:rPr kumimoji="0" lang="en-US" sz="1800" b="1" i="0" u="none" strike="noStrike" cap="none" normalizeH="0" baseline="0" dirty="0">
                          <a:ln>
                            <a:noFill/>
                          </a:ln>
                          <a:solidFill>
                            <a:srgbClr val="000000"/>
                          </a:solidFill>
                          <a:effectLst/>
                          <a:latin typeface="+mn-lt"/>
                          <a:ea typeface="MS PGothic" panose="020B0600070205080204" pitchFamily="34" charset="-128"/>
                        </a:rPr>
                        <a:t>initiating or carrying out investigations or proceedings concerning criminal offences</a:t>
                      </a:r>
                      <a:r>
                        <a:rPr kumimoji="0" lang="en-US" sz="1800" b="0" i="0" u="none" strike="noStrike" cap="none" normalizeH="0" baseline="0" dirty="0">
                          <a:ln>
                            <a:noFill/>
                          </a:ln>
                          <a:solidFill>
                            <a:srgbClr val="000000"/>
                          </a:solidFill>
                          <a:effectLst/>
                          <a:latin typeface="+mn-lt"/>
                          <a:ea typeface="MS PGothic" panose="020B0600070205080204" pitchFamily="34" charset="-128"/>
                        </a:rPr>
                        <a:t> established in accordance with this Convention or might lead to a request for co-operation by that Party under this chapter. </a:t>
                      </a:r>
                      <a:endParaRPr kumimoji="0" lang="en-US" sz="1800" b="1" i="0" u="none" strike="noStrike" cap="none" normalizeH="0" baseline="0" dirty="0">
                        <a:ln>
                          <a:noFill/>
                        </a:ln>
                        <a:solidFill>
                          <a:srgbClr val="000000"/>
                        </a:solidFill>
                        <a:effectLst/>
                        <a:latin typeface="+mn-lt"/>
                        <a:ea typeface="MS PGothic" panose="020B0600070205080204" pitchFamily="34" charset="-128"/>
                      </a:endParaRPr>
                    </a:p>
                  </a:txBody>
                  <a:tcPr marL="91444" marR="91444"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tc hMerge="1">
                  <a:txBody>
                    <a:bodyPr/>
                    <a:lstStyle/>
                    <a:p>
                      <a:endParaRPr lang="en-US"/>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Naslov 1">
            <a:extLst>
              <a:ext uri="{FF2B5EF4-FFF2-40B4-BE49-F238E27FC236}">
                <a16:creationId xmlns:a16="http://schemas.microsoft.com/office/drawing/2014/main" id="{0BDA9A50-1BDA-4AA6-84F4-B0B6B979526C}"/>
              </a:ext>
            </a:extLst>
          </p:cNvPr>
          <p:cNvSpPr>
            <a:spLocks noGrp="1"/>
          </p:cNvSpPr>
          <p:nvPr>
            <p:ph type="title"/>
          </p:nvPr>
        </p:nvSpPr>
        <p:spPr>
          <a:xfrm>
            <a:off x="468313" y="1052513"/>
            <a:ext cx="8229600" cy="647700"/>
          </a:xfrm>
        </p:spPr>
        <p:txBody>
          <a:bodyPr>
            <a:normAutofit fontScale="90000"/>
          </a:bodyPr>
          <a:lstStyle/>
          <a:p>
            <a:r>
              <a:rPr lang="en-US" altLang="en-US" sz="2800" b="1" dirty="0"/>
              <a:t>International cooperation – </a:t>
            </a:r>
            <a:r>
              <a:rPr lang="sl-SI" altLang="en-US" sz="2800" dirty="0"/>
              <a:t>investigative assistance</a:t>
            </a:r>
            <a:endParaRPr lang="en-US" altLang="en-US" sz="2800" dirty="0"/>
          </a:p>
        </p:txBody>
      </p:sp>
      <p:graphicFrame>
        <p:nvGraphicFramePr>
          <p:cNvPr id="4" name="Označba mesta vsebine 3">
            <a:extLst>
              <a:ext uri="{FF2B5EF4-FFF2-40B4-BE49-F238E27FC236}">
                <a16:creationId xmlns:a16="http://schemas.microsoft.com/office/drawing/2014/main" id="{4064452D-C9D1-4450-A662-9FE2A6BC617A}"/>
              </a:ext>
            </a:extLst>
          </p:cNvPr>
          <p:cNvGraphicFramePr>
            <a:graphicFrameLocks noGrp="1"/>
          </p:cNvGraphicFramePr>
          <p:nvPr>
            <p:ph idx="1"/>
            <p:extLst>
              <p:ext uri="{D42A27DB-BD31-4B8C-83A1-F6EECF244321}">
                <p14:modId xmlns:p14="http://schemas.microsoft.com/office/powerpoint/2010/main" val="1717840885"/>
              </p:ext>
            </p:extLst>
          </p:nvPr>
        </p:nvGraphicFramePr>
        <p:xfrm>
          <a:off x="251520" y="1556792"/>
          <a:ext cx="8712967" cy="4751387"/>
        </p:xfrm>
        <a:graphic>
          <a:graphicData uri="http://schemas.openxmlformats.org/drawingml/2006/table">
            <a:tbl>
              <a:tblPr/>
              <a:tblGrid>
                <a:gridCol w="4277588">
                  <a:extLst>
                    <a:ext uri="{9D8B030D-6E8A-4147-A177-3AD203B41FA5}">
                      <a16:colId xmlns:a16="http://schemas.microsoft.com/office/drawing/2014/main" val="20000"/>
                    </a:ext>
                  </a:extLst>
                </a:gridCol>
                <a:gridCol w="4435379">
                  <a:extLst>
                    <a:ext uri="{9D8B030D-6E8A-4147-A177-3AD203B41FA5}">
                      <a16:colId xmlns:a16="http://schemas.microsoft.com/office/drawing/2014/main" val="20001"/>
                    </a:ext>
                  </a:extLst>
                </a:gridCol>
              </a:tblGrid>
              <a:tr h="4751387">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000000"/>
                          </a:solidFill>
                          <a:effectLst/>
                          <a:latin typeface="+mn-lt"/>
                          <a:ea typeface="MS PGothic" panose="020B0600070205080204" pitchFamily="34" charset="-128"/>
                        </a:rPr>
                        <a:t>Budapest Convention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mn-lt"/>
                          <a:ea typeface="MS PGothic" panose="020B0600070205080204" pitchFamily="34" charset="-128"/>
                        </a:rPr>
                        <a:t>(Articles 31-34)</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000000"/>
                        </a:solidFill>
                        <a:effectLst/>
                        <a:latin typeface="+mn-lt"/>
                        <a:ea typeface="MS PGothic"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mn-lt"/>
                          <a:ea typeface="MS PGothic" panose="020B0600070205080204" pitchFamily="34" charset="-128"/>
                        </a:rPr>
                        <a:t>Mutual assistance regarding investigative powers: </a:t>
                      </a:r>
                      <a:endParaRPr kumimoji="0" lang="sl-SI" sz="1800" b="0" i="0" u="none" strike="noStrike" cap="none" normalizeH="0" baseline="0" dirty="0">
                        <a:ln>
                          <a:noFill/>
                        </a:ln>
                        <a:solidFill>
                          <a:srgbClr val="000000"/>
                        </a:solidFill>
                        <a:effectLst/>
                        <a:latin typeface="+mn-lt"/>
                        <a:ea typeface="MS PGothic"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mn-lt"/>
                        <a:ea typeface="MS PGothic"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800" b="0" i="0" u="none" strike="noStrike" cap="none" normalizeH="0" baseline="0" dirty="0">
                          <a:ln>
                            <a:noFill/>
                          </a:ln>
                          <a:solidFill>
                            <a:srgbClr val="000000"/>
                          </a:solidFill>
                          <a:effectLst/>
                          <a:latin typeface="+mn-lt"/>
                          <a:ea typeface="MS PGothic" panose="020B0600070205080204" pitchFamily="34" charset="-128"/>
                        </a:rPr>
                        <a:t>Accessing of stored computer data; </a:t>
                      </a:r>
                      <a:endParaRPr kumimoji="0" lang="sl-SI" sz="1800" b="0" i="0" u="none" strike="noStrike" cap="none" normalizeH="0" baseline="0" dirty="0">
                        <a:ln>
                          <a:noFill/>
                        </a:ln>
                        <a:solidFill>
                          <a:srgbClr val="000000"/>
                        </a:solidFill>
                        <a:effectLst/>
                        <a:latin typeface="+mn-lt"/>
                        <a:ea typeface="MS PGothic"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800" b="0" i="0" u="none" strike="noStrike" cap="none" normalizeH="0" baseline="0" dirty="0">
                          <a:ln>
                            <a:noFill/>
                          </a:ln>
                          <a:solidFill>
                            <a:srgbClr val="000000"/>
                          </a:solidFill>
                          <a:effectLst/>
                          <a:latin typeface="+mn-lt"/>
                          <a:ea typeface="MS PGothic" panose="020B0600070205080204" pitchFamily="34" charset="-128"/>
                        </a:rPr>
                        <a:t>Trans-border access to stored computer data with consent or where publicly available;</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800" b="0" i="0" u="none" strike="noStrike" cap="none" normalizeH="0" baseline="0" dirty="0">
                          <a:ln>
                            <a:noFill/>
                          </a:ln>
                          <a:solidFill>
                            <a:srgbClr val="000000"/>
                          </a:solidFill>
                          <a:effectLst/>
                          <a:latin typeface="+mn-lt"/>
                          <a:ea typeface="MS PGothic" panose="020B0600070205080204" pitchFamily="34" charset="-128"/>
                        </a:rPr>
                        <a:t>Mutual assistance regarding the real-time collection of traffic data, </a:t>
                      </a:r>
                      <a:endParaRPr kumimoji="0" lang="sl-SI" sz="1800" b="0" i="0" u="none" strike="noStrike" cap="none" normalizeH="0" baseline="0" dirty="0">
                        <a:ln>
                          <a:noFill/>
                        </a:ln>
                        <a:solidFill>
                          <a:srgbClr val="000000"/>
                        </a:solidFill>
                        <a:effectLst/>
                        <a:latin typeface="+mn-lt"/>
                        <a:ea typeface="MS PGothic"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800" b="0" i="0" u="none" strike="noStrike" cap="none" normalizeH="0" baseline="0" dirty="0">
                          <a:ln>
                            <a:noFill/>
                          </a:ln>
                          <a:solidFill>
                            <a:srgbClr val="000000"/>
                          </a:solidFill>
                          <a:effectLst/>
                          <a:latin typeface="+mn-lt"/>
                          <a:ea typeface="MS PGothic" panose="020B0600070205080204" pitchFamily="34" charset="-128"/>
                        </a:rPr>
                        <a:t>Mutual assistance regarding the interception of content data.</a:t>
                      </a:r>
                    </a:p>
                  </a:txBody>
                  <a:tcPr marL="91444" marR="91444"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000000"/>
                          </a:solidFill>
                          <a:effectLst/>
                          <a:latin typeface="+mn-lt"/>
                          <a:ea typeface="MS PGothic" panose="020B0600070205080204" pitchFamily="34" charset="-128"/>
                        </a:rPr>
                        <a:t>Warsaw Convention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mn-lt"/>
                          <a:ea typeface="MS PGothic" panose="020B0600070205080204" pitchFamily="34" charset="-128"/>
                        </a:rPr>
                        <a:t>(Articles 16 – 20)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rgbClr val="000000"/>
                        </a:solidFill>
                        <a:effectLst/>
                        <a:latin typeface="+mn-lt"/>
                        <a:ea typeface="MS PGothic"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mn-lt"/>
                          <a:ea typeface="MS PGothic" panose="020B0600070205080204" pitchFamily="34" charset="-128"/>
                        </a:rPr>
                        <a:t>Parties shall assist in the identification and tracing of instrumentalities and proceeds, which includes securing evidence as to the existence, location or movement, nature, legal status or value of the aforementioned property.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mn-lt"/>
                        <a:ea typeface="MS PGothic"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mn-lt"/>
                          <a:ea typeface="MS PGothic" panose="020B0600070205080204" pitchFamily="34" charset="-128"/>
                        </a:rPr>
                        <a:t>Such assistance comprises also of requests for:</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800" b="0" i="0" u="none" strike="noStrike" cap="none" normalizeH="0" baseline="0" dirty="0">
                          <a:ln>
                            <a:noFill/>
                          </a:ln>
                          <a:solidFill>
                            <a:srgbClr val="000000"/>
                          </a:solidFill>
                          <a:effectLst/>
                          <a:latin typeface="+mn-lt"/>
                          <a:ea typeface="MS PGothic" panose="020B0600070205080204" pitchFamily="34" charset="-128"/>
                        </a:rPr>
                        <a:t>information on bank accounts, </a:t>
                      </a:r>
                      <a:endParaRPr kumimoji="0" lang="sl-SI" sz="1800" b="0" i="0" u="none" strike="noStrike" cap="none" normalizeH="0" baseline="0" dirty="0">
                        <a:ln>
                          <a:noFill/>
                        </a:ln>
                        <a:solidFill>
                          <a:srgbClr val="000000"/>
                        </a:solidFill>
                        <a:effectLst/>
                        <a:latin typeface="+mn-lt"/>
                        <a:ea typeface="MS PGothic"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800" b="0" i="0" u="none" strike="noStrike" cap="none" normalizeH="0" baseline="0" dirty="0">
                          <a:ln>
                            <a:noFill/>
                          </a:ln>
                          <a:solidFill>
                            <a:srgbClr val="000000"/>
                          </a:solidFill>
                          <a:effectLst/>
                          <a:latin typeface="+mn-lt"/>
                          <a:ea typeface="MS PGothic" panose="020B0600070205080204" pitchFamily="34" charset="-128"/>
                        </a:rPr>
                        <a:t>on banking transactions and </a:t>
                      </a:r>
                      <a:endParaRPr kumimoji="0" lang="sl-SI" sz="1800" b="0" i="0" u="none" strike="noStrike" cap="none" normalizeH="0" baseline="0" dirty="0">
                        <a:ln>
                          <a:noFill/>
                        </a:ln>
                        <a:solidFill>
                          <a:srgbClr val="000000"/>
                        </a:solidFill>
                        <a:effectLst/>
                        <a:latin typeface="+mn-lt"/>
                        <a:ea typeface="MS PGothic"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800" b="0" i="0" u="none" strike="noStrike" cap="none" normalizeH="0" baseline="0" dirty="0">
                          <a:ln>
                            <a:noFill/>
                          </a:ln>
                          <a:solidFill>
                            <a:srgbClr val="000000"/>
                          </a:solidFill>
                          <a:effectLst/>
                          <a:latin typeface="+mn-lt"/>
                          <a:ea typeface="MS PGothic" panose="020B0600070205080204" pitchFamily="34" charset="-128"/>
                        </a:rPr>
                        <a:t>monitoring of banking transactions and</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800" b="0" i="0" u="none" strike="noStrike" cap="none" normalizeH="0" baseline="0" dirty="0">
                          <a:ln>
                            <a:noFill/>
                          </a:ln>
                          <a:solidFill>
                            <a:srgbClr val="000000"/>
                          </a:solidFill>
                          <a:effectLst/>
                          <a:latin typeface="+mn-lt"/>
                          <a:ea typeface="MS PGothic" panose="020B0600070205080204" pitchFamily="34" charset="-128"/>
                        </a:rPr>
                        <a:t>spontaneous information. </a:t>
                      </a:r>
                    </a:p>
                  </a:txBody>
                  <a:tcPr marL="91444" marR="91444"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Naslov 1">
            <a:extLst>
              <a:ext uri="{FF2B5EF4-FFF2-40B4-BE49-F238E27FC236}">
                <a16:creationId xmlns:a16="http://schemas.microsoft.com/office/drawing/2014/main" id="{2FEE428B-0A11-481F-B50A-A95B8DAB4DB6}"/>
              </a:ext>
            </a:extLst>
          </p:cNvPr>
          <p:cNvSpPr>
            <a:spLocks noGrp="1"/>
          </p:cNvSpPr>
          <p:nvPr>
            <p:ph type="title"/>
          </p:nvPr>
        </p:nvSpPr>
        <p:spPr>
          <a:xfrm>
            <a:off x="468313" y="1052513"/>
            <a:ext cx="8229600" cy="647700"/>
          </a:xfrm>
        </p:spPr>
        <p:txBody>
          <a:bodyPr/>
          <a:lstStyle/>
          <a:p>
            <a:r>
              <a:rPr lang="sl-SI" altLang="en-US" sz="2800" b="1"/>
              <a:t>International cooperation - </a:t>
            </a:r>
            <a:r>
              <a:rPr lang="sl-SI" altLang="en-US" sz="2800"/>
              <a:t>confiscation</a:t>
            </a:r>
          </a:p>
        </p:txBody>
      </p:sp>
      <p:graphicFrame>
        <p:nvGraphicFramePr>
          <p:cNvPr id="4" name="Označba mesta vsebine 3">
            <a:extLst>
              <a:ext uri="{FF2B5EF4-FFF2-40B4-BE49-F238E27FC236}">
                <a16:creationId xmlns:a16="http://schemas.microsoft.com/office/drawing/2014/main" id="{67A365E1-FF49-42EF-8B60-1C3D8CEA2A72}"/>
              </a:ext>
            </a:extLst>
          </p:cNvPr>
          <p:cNvGraphicFramePr>
            <a:graphicFrameLocks noGrp="1"/>
          </p:cNvGraphicFramePr>
          <p:nvPr>
            <p:ph idx="1"/>
            <p:extLst>
              <p:ext uri="{D42A27DB-BD31-4B8C-83A1-F6EECF244321}">
                <p14:modId xmlns:p14="http://schemas.microsoft.com/office/powerpoint/2010/main" val="133973561"/>
              </p:ext>
            </p:extLst>
          </p:nvPr>
        </p:nvGraphicFramePr>
        <p:xfrm>
          <a:off x="303212" y="1773238"/>
          <a:ext cx="8445251" cy="3535362"/>
        </p:xfrm>
        <a:graphic>
          <a:graphicData uri="http://schemas.openxmlformats.org/drawingml/2006/table">
            <a:tbl>
              <a:tblPr/>
              <a:tblGrid>
                <a:gridCol w="4146153">
                  <a:extLst>
                    <a:ext uri="{9D8B030D-6E8A-4147-A177-3AD203B41FA5}">
                      <a16:colId xmlns:a16="http://schemas.microsoft.com/office/drawing/2014/main" val="20000"/>
                    </a:ext>
                  </a:extLst>
                </a:gridCol>
                <a:gridCol w="4299098">
                  <a:extLst>
                    <a:ext uri="{9D8B030D-6E8A-4147-A177-3AD203B41FA5}">
                      <a16:colId xmlns:a16="http://schemas.microsoft.com/office/drawing/2014/main" val="20001"/>
                    </a:ext>
                  </a:extLst>
                </a:gridCol>
              </a:tblGrid>
              <a:tr h="3535362">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sz="2000" b="1" i="0" u="none" strike="noStrike" cap="none" normalizeH="0" baseline="0" dirty="0">
                          <a:ln>
                            <a:noFill/>
                          </a:ln>
                          <a:solidFill>
                            <a:srgbClr val="000000"/>
                          </a:solidFill>
                          <a:effectLst/>
                          <a:latin typeface="+mn-lt"/>
                          <a:ea typeface="MS PGothic" panose="020B0600070205080204" pitchFamily="34" charset="-128"/>
                        </a:rPr>
                        <a:t>Warsaw Convention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mn-lt"/>
                          <a:ea typeface="MS PGothic" panose="020B0600070205080204" pitchFamily="34" charset="-128"/>
                        </a:rPr>
                        <a:t>(Art</a:t>
                      </a:r>
                      <a:r>
                        <a:rPr kumimoji="0" lang="sl-SI" sz="2000" b="1" i="0" u="none" strike="noStrike" cap="none" normalizeH="0" baseline="0" dirty="0">
                          <a:ln>
                            <a:noFill/>
                          </a:ln>
                          <a:solidFill>
                            <a:srgbClr val="000000"/>
                          </a:solidFill>
                          <a:effectLst/>
                          <a:latin typeface="+mn-lt"/>
                          <a:ea typeface="MS PGothic" panose="020B0600070205080204" pitchFamily="34" charset="-128"/>
                        </a:rPr>
                        <a:t>.</a:t>
                      </a:r>
                      <a:r>
                        <a:rPr kumimoji="0" lang="en-US" sz="2000" b="1" i="0" u="none" strike="noStrike" cap="none" normalizeH="0" baseline="0" dirty="0">
                          <a:ln>
                            <a:noFill/>
                          </a:ln>
                          <a:solidFill>
                            <a:srgbClr val="000000"/>
                          </a:solidFill>
                          <a:effectLst/>
                          <a:latin typeface="+mn-lt"/>
                          <a:ea typeface="MS PGothic" panose="020B0600070205080204" pitchFamily="34" charset="-128"/>
                        </a:rPr>
                        <a:t> </a:t>
                      </a:r>
                      <a:r>
                        <a:rPr kumimoji="0" lang="sl-SI" sz="2000" b="1" i="0" u="none" strike="noStrike" cap="none" normalizeH="0" baseline="0" dirty="0">
                          <a:ln>
                            <a:noFill/>
                          </a:ln>
                          <a:solidFill>
                            <a:srgbClr val="000000"/>
                          </a:solidFill>
                          <a:effectLst/>
                          <a:latin typeface="+mn-lt"/>
                          <a:ea typeface="MS PGothic" panose="020B0600070205080204" pitchFamily="34" charset="-128"/>
                        </a:rPr>
                        <a:t>23</a:t>
                      </a:r>
                      <a:r>
                        <a:rPr kumimoji="0" lang="en-US" sz="2000" b="1" i="0" u="none" strike="noStrike" cap="none" normalizeH="0" baseline="0" dirty="0">
                          <a:ln>
                            <a:noFill/>
                          </a:ln>
                          <a:solidFill>
                            <a:srgbClr val="000000"/>
                          </a:solidFill>
                          <a:effectLst/>
                          <a:latin typeface="+mn-lt"/>
                          <a:ea typeface="MS PGothic" panose="020B0600070205080204" pitchFamily="34" charset="-128"/>
                        </a:rPr>
                        <a:t> – 2</a:t>
                      </a:r>
                      <a:r>
                        <a:rPr kumimoji="0" lang="sl-SI" sz="2000" b="1" i="0" u="none" strike="noStrike" cap="none" normalizeH="0" baseline="0" dirty="0">
                          <a:ln>
                            <a:noFill/>
                          </a:ln>
                          <a:solidFill>
                            <a:srgbClr val="000000"/>
                          </a:solidFill>
                          <a:effectLst/>
                          <a:latin typeface="+mn-lt"/>
                          <a:ea typeface="MS PGothic" panose="020B0600070205080204" pitchFamily="34" charset="-128"/>
                        </a:rPr>
                        <a:t>5</a:t>
                      </a:r>
                      <a:r>
                        <a:rPr kumimoji="0" lang="en-US" sz="2000" b="1" i="0" u="none" strike="noStrike" cap="none" normalizeH="0" baseline="0" dirty="0">
                          <a:ln>
                            <a:noFill/>
                          </a:ln>
                          <a:solidFill>
                            <a:srgbClr val="000000"/>
                          </a:solidFill>
                          <a:effectLst/>
                          <a:latin typeface="+mn-lt"/>
                          <a:ea typeface="MS PGothic" panose="020B0600070205080204" pitchFamily="34" charset="-128"/>
                        </a:rPr>
                        <a:t>)</a:t>
                      </a:r>
                      <a:endParaRPr kumimoji="0" lang="sl-SI" sz="2000" b="1" i="0" u="none" strike="noStrike" cap="none" normalizeH="0" baseline="0" dirty="0">
                        <a:ln>
                          <a:noFill/>
                        </a:ln>
                        <a:solidFill>
                          <a:srgbClr val="000000"/>
                        </a:solidFill>
                        <a:effectLst/>
                        <a:latin typeface="+mn-lt"/>
                        <a:ea typeface="MS PGothic"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sl-SI" sz="2000" b="1" i="0" u="none" strike="noStrike" cap="none" normalizeH="0" baseline="0" dirty="0">
                        <a:ln>
                          <a:noFill/>
                        </a:ln>
                        <a:solidFill>
                          <a:srgbClr val="000000"/>
                        </a:solidFill>
                        <a:effectLst/>
                        <a:latin typeface="+mn-lt"/>
                        <a:ea typeface="MS PGothic"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800" b="0" i="0" u="none" strike="noStrike" cap="none" normalizeH="0" baseline="0" dirty="0">
                          <a:ln>
                            <a:noFill/>
                          </a:ln>
                          <a:solidFill>
                            <a:srgbClr val="000000"/>
                          </a:solidFill>
                          <a:effectLst/>
                          <a:latin typeface="+mn-lt"/>
                          <a:ea typeface="MS PGothic" panose="020B0600070205080204" pitchFamily="34" charset="-128"/>
                        </a:rPr>
                        <a:t>Article 23</a:t>
                      </a:r>
                      <a:r>
                        <a:rPr kumimoji="0" lang="sl-SI" sz="1800" b="0" i="0" u="none" strike="noStrike" cap="none" normalizeH="0" baseline="0" dirty="0">
                          <a:ln>
                            <a:noFill/>
                          </a:ln>
                          <a:solidFill>
                            <a:srgbClr val="000000"/>
                          </a:solidFill>
                          <a:effectLst/>
                          <a:latin typeface="+mn-lt"/>
                          <a:ea typeface="MS PGothic" panose="020B0600070205080204" pitchFamily="34" charset="-128"/>
                        </a:rPr>
                        <a:t>/5: </a:t>
                      </a:r>
                      <a:r>
                        <a:rPr kumimoji="0" lang="en-US" sz="1800" b="0" i="0" u="none" strike="noStrike" cap="none" normalizeH="0" baseline="0" dirty="0">
                          <a:ln>
                            <a:noFill/>
                          </a:ln>
                          <a:solidFill>
                            <a:srgbClr val="000000"/>
                          </a:solidFill>
                          <a:effectLst/>
                          <a:latin typeface="+mn-lt"/>
                          <a:ea typeface="MS PGothic" panose="020B0600070205080204" pitchFamily="34" charset="-128"/>
                        </a:rPr>
                        <a:t>measures equivalent to confiscation </a:t>
                      </a:r>
                      <a:r>
                        <a:rPr kumimoji="0" lang="sl-SI" sz="1800" b="0" i="0" u="none" strike="noStrike" cap="none" normalizeH="0" baseline="0" dirty="0">
                          <a:ln>
                            <a:noFill/>
                          </a:ln>
                          <a:solidFill>
                            <a:srgbClr val="000000"/>
                          </a:solidFill>
                          <a:effectLst/>
                          <a:latin typeface="+mn-lt"/>
                          <a:ea typeface="MS PGothic" panose="020B0600070205080204" pitchFamily="34" charset="-128"/>
                        </a:rPr>
                        <a:t>- </a:t>
                      </a:r>
                      <a:r>
                        <a:rPr kumimoji="0" lang="en-US" sz="1800" b="0" i="0" u="none" strike="noStrike" cap="none" normalizeH="0" baseline="0" dirty="0">
                          <a:ln>
                            <a:noFill/>
                          </a:ln>
                          <a:solidFill>
                            <a:srgbClr val="000000"/>
                          </a:solidFill>
                          <a:effectLst/>
                          <a:latin typeface="+mn-lt"/>
                          <a:ea typeface="MS PGothic" panose="020B0600070205080204" pitchFamily="34" charset="-128"/>
                        </a:rPr>
                        <a:t>no</a:t>
                      </a:r>
                      <a:r>
                        <a:rPr kumimoji="0" lang="sl-SI" sz="1800" b="0" i="0" u="none" strike="noStrike" cap="none" normalizeH="0" baseline="0" dirty="0">
                          <a:ln>
                            <a:noFill/>
                          </a:ln>
                          <a:solidFill>
                            <a:srgbClr val="000000"/>
                          </a:solidFill>
                          <a:effectLst/>
                          <a:latin typeface="+mn-lt"/>
                          <a:ea typeface="MS PGothic" panose="020B0600070205080204" pitchFamily="34" charset="-128"/>
                        </a:rPr>
                        <a:t>n</a:t>
                      </a:r>
                      <a:r>
                        <a:rPr kumimoji="0" lang="en-US" sz="1800" b="0" i="0" u="none" strike="noStrike" cap="none" normalizeH="0" baseline="0" dirty="0">
                          <a:ln>
                            <a:noFill/>
                          </a:ln>
                          <a:solidFill>
                            <a:srgbClr val="000000"/>
                          </a:solidFill>
                          <a:effectLst/>
                          <a:latin typeface="+mn-lt"/>
                          <a:ea typeface="MS PGothic" panose="020B0600070205080204" pitchFamily="34" charset="-128"/>
                        </a:rPr>
                        <a:t> criminal sanctions </a:t>
                      </a:r>
                      <a:r>
                        <a:rPr kumimoji="0" lang="en-US" sz="1800" b="0" i="0" u="sng" strike="noStrike" cap="none" normalizeH="0" baseline="0" dirty="0">
                          <a:ln>
                            <a:noFill/>
                          </a:ln>
                          <a:solidFill>
                            <a:srgbClr val="000000"/>
                          </a:solidFill>
                          <a:effectLst/>
                          <a:latin typeface="+mn-lt"/>
                          <a:ea typeface="MS PGothic" panose="020B0600070205080204" pitchFamily="34" charset="-128"/>
                        </a:rPr>
                        <a:t>(non conviction based confiscation).</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800" b="0" i="0" u="none" strike="noStrike" cap="none" normalizeH="0" baseline="0" dirty="0">
                          <a:ln>
                            <a:noFill/>
                          </a:ln>
                          <a:solidFill>
                            <a:srgbClr val="000000"/>
                          </a:solidFill>
                          <a:effectLst/>
                          <a:latin typeface="+mn-lt"/>
                          <a:ea typeface="MS PGothic" panose="020B0600070205080204" pitchFamily="34" charset="-128"/>
                        </a:rPr>
                        <a:t>rules of assets sharing</a:t>
                      </a:r>
                      <a:r>
                        <a:rPr kumimoji="0" lang="sl-SI" sz="1800" b="0" i="0" u="none" strike="noStrike" cap="none" normalizeH="0" baseline="0" dirty="0">
                          <a:ln>
                            <a:noFill/>
                          </a:ln>
                          <a:solidFill>
                            <a:srgbClr val="000000"/>
                          </a:solidFill>
                          <a:effectLst/>
                          <a:latin typeface="+mn-lt"/>
                          <a:ea typeface="MS PGothic" panose="020B0600070205080204" pitchFamily="34" charset="-128"/>
                        </a:rPr>
                        <a:t> (</a:t>
                      </a:r>
                      <a:r>
                        <a:rPr kumimoji="0" lang="en-US" sz="1800" b="0" i="0" u="sng" strike="noStrike" cap="none" normalizeH="0" baseline="0" dirty="0">
                          <a:ln>
                            <a:noFill/>
                          </a:ln>
                          <a:solidFill>
                            <a:srgbClr val="000000"/>
                          </a:solidFill>
                          <a:effectLst/>
                          <a:latin typeface="+mn-lt"/>
                          <a:ea typeface="MS PGothic" panose="020B0600070205080204" pitchFamily="34" charset="-128"/>
                        </a:rPr>
                        <a:t>compensation to the victims</a:t>
                      </a:r>
                      <a:r>
                        <a:rPr kumimoji="0" lang="sl-SI" sz="1800" b="0" i="0" u="sng" strike="noStrike" cap="none" normalizeH="0" baseline="0" dirty="0">
                          <a:ln>
                            <a:noFill/>
                          </a:ln>
                          <a:solidFill>
                            <a:srgbClr val="000000"/>
                          </a:solidFill>
                          <a:effectLst/>
                          <a:latin typeface="+mn-lt"/>
                          <a:ea typeface="MS PGothic" panose="020B0600070205080204" pitchFamily="34" charset="-128"/>
                        </a:rPr>
                        <a:t>, </a:t>
                      </a:r>
                      <a:r>
                        <a:rPr kumimoji="0" lang="en-US" sz="1800" b="0" i="0" u="sng" strike="noStrike" cap="none" normalizeH="0" baseline="0" dirty="0">
                          <a:ln>
                            <a:noFill/>
                          </a:ln>
                          <a:solidFill>
                            <a:srgbClr val="000000"/>
                          </a:solidFill>
                          <a:effectLst/>
                          <a:latin typeface="+mn-lt"/>
                          <a:ea typeface="MS PGothic" panose="020B0600070205080204" pitchFamily="34" charset="-128"/>
                        </a:rPr>
                        <a:t>legitimate owners</a:t>
                      </a:r>
                      <a:r>
                        <a:rPr kumimoji="0" lang="sl-SI" sz="1800" b="0" i="0" u="sng" strike="noStrike" cap="none" normalizeH="0" baseline="0" dirty="0">
                          <a:ln>
                            <a:noFill/>
                          </a:ln>
                          <a:solidFill>
                            <a:srgbClr val="000000"/>
                          </a:solidFill>
                          <a:effectLst/>
                          <a:latin typeface="+mn-lt"/>
                          <a:ea typeface="MS PGothic" panose="020B0600070205080204" pitchFamily="34" charset="-128"/>
                        </a:rPr>
                        <a:t>)</a:t>
                      </a:r>
                      <a:endParaRPr kumimoji="0" lang="sl-SI" sz="1800" b="0" i="0" u="none" strike="noStrike" cap="none" normalizeH="0" baseline="0" dirty="0">
                        <a:ln>
                          <a:noFill/>
                        </a:ln>
                        <a:solidFill>
                          <a:srgbClr val="000000"/>
                        </a:solidFill>
                        <a:effectLst/>
                        <a:latin typeface="+mn-lt"/>
                        <a:ea typeface="MS PGothic" panose="020B0600070205080204"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sl-SI" sz="2000" b="1" i="0" u="none" strike="noStrike" cap="none" normalizeH="0" baseline="0" dirty="0">
                        <a:ln>
                          <a:noFill/>
                        </a:ln>
                        <a:solidFill>
                          <a:srgbClr val="000000"/>
                        </a:solidFill>
                        <a:effectLst/>
                        <a:latin typeface="+mn-lt"/>
                        <a:ea typeface="MS PGothic" panose="020B0600070205080204" pitchFamily="34" charset="-128"/>
                      </a:endParaRP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l-SI" sz="2000" b="1" i="0" u="sng" strike="noStrike" cap="none" normalizeH="0" baseline="0" dirty="0">
                        <a:ln>
                          <a:noFill/>
                        </a:ln>
                        <a:solidFill>
                          <a:srgbClr val="000000"/>
                        </a:solidFill>
                        <a:effectLst/>
                        <a:latin typeface="+mn-lt"/>
                        <a:ea typeface="MS PGothic"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1800" b="1" i="0" u="none" strike="noStrike" cap="none" normalizeH="0" baseline="0" dirty="0">
                          <a:ln>
                            <a:noFill/>
                          </a:ln>
                          <a:solidFill>
                            <a:srgbClr val="000000"/>
                          </a:solidFill>
                          <a:effectLst/>
                          <a:latin typeface="+mn-lt"/>
                          <a:ea typeface="MS PGothic" panose="020B0600070205080204" pitchFamily="34" charset="-128"/>
                        </a:rPr>
                        <a:t>Confiscation </a:t>
                      </a:r>
                      <a:endParaRPr kumimoji="0" lang="sl-SI" sz="1800" b="1" i="0" u="none" strike="noStrike" cap="none" normalizeH="0" baseline="0" dirty="0">
                        <a:ln>
                          <a:noFill/>
                        </a:ln>
                        <a:solidFill>
                          <a:srgbClr val="000000"/>
                        </a:solidFill>
                        <a:effectLst/>
                        <a:latin typeface="+mn-lt"/>
                        <a:ea typeface="MS PGothic"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sl-SI" sz="1600" b="1" i="0" u="none" strike="noStrike" cap="none" normalizeH="0" baseline="0" dirty="0">
                        <a:ln>
                          <a:noFill/>
                        </a:ln>
                        <a:solidFill>
                          <a:srgbClr val="000000"/>
                        </a:solidFill>
                        <a:effectLst/>
                        <a:latin typeface="+mn-lt"/>
                        <a:ea typeface="MS PGothic"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800" b="0" i="0" u="sng" strike="noStrike" cap="none" normalizeH="0" baseline="0" dirty="0">
                          <a:ln>
                            <a:noFill/>
                          </a:ln>
                          <a:solidFill>
                            <a:srgbClr val="000000"/>
                          </a:solidFill>
                          <a:effectLst/>
                          <a:latin typeface="+mn-lt"/>
                          <a:ea typeface="MS PGothic" panose="020B0600070205080204" pitchFamily="34" charset="-128"/>
                        </a:rPr>
                        <a:t>enforce a confiscation order</a:t>
                      </a:r>
                      <a:r>
                        <a:rPr kumimoji="0" lang="en-US" sz="1800" b="0" i="0" u="none" strike="noStrike" cap="none" normalizeH="0" baseline="0" dirty="0">
                          <a:ln>
                            <a:noFill/>
                          </a:ln>
                          <a:solidFill>
                            <a:srgbClr val="000000"/>
                          </a:solidFill>
                          <a:effectLst/>
                          <a:latin typeface="+mn-lt"/>
                          <a:ea typeface="MS PGothic" panose="020B0600070205080204" pitchFamily="34" charset="-128"/>
                        </a:rPr>
                        <a:t> </a:t>
                      </a:r>
                      <a:endParaRPr kumimoji="0" lang="sl-SI" sz="1800" b="0" i="0" u="none" strike="noStrike" cap="none" normalizeH="0" baseline="0" dirty="0">
                        <a:ln>
                          <a:noFill/>
                        </a:ln>
                        <a:solidFill>
                          <a:srgbClr val="000000"/>
                        </a:solidFill>
                        <a:effectLst/>
                        <a:latin typeface="+mn-lt"/>
                        <a:ea typeface="MS PGothic"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800" b="0" i="0" u="none" strike="noStrike" cap="none" normalizeH="0" baseline="0" dirty="0">
                          <a:ln>
                            <a:noFill/>
                          </a:ln>
                          <a:solidFill>
                            <a:srgbClr val="000000"/>
                          </a:solidFill>
                          <a:effectLst/>
                          <a:latin typeface="+mn-lt"/>
                          <a:ea typeface="MS PGothic" panose="020B0600070205080204" pitchFamily="34" charset="-128"/>
                        </a:rPr>
                        <a:t>or submit the request to its competent authorities for the purpose of </a:t>
                      </a:r>
                      <a:r>
                        <a:rPr kumimoji="0" lang="en-US" sz="1800" b="0" i="0" u="sng" strike="noStrike" cap="none" normalizeH="0" baseline="0" dirty="0">
                          <a:ln>
                            <a:noFill/>
                          </a:ln>
                          <a:solidFill>
                            <a:srgbClr val="000000"/>
                          </a:solidFill>
                          <a:effectLst/>
                          <a:latin typeface="+mn-lt"/>
                          <a:ea typeface="MS PGothic" panose="020B0600070205080204" pitchFamily="34" charset="-128"/>
                        </a:rPr>
                        <a:t>obtaining an order of confiscation</a:t>
                      </a:r>
                      <a:r>
                        <a:rPr kumimoji="0" lang="en-US" sz="1800" b="0" i="0" u="none" strike="noStrike" cap="none" normalizeH="0" baseline="0" dirty="0">
                          <a:ln>
                            <a:noFill/>
                          </a:ln>
                          <a:solidFill>
                            <a:srgbClr val="000000"/>
                          </a:solidFill>
                          <a:effectLst/>
                          <a:latin typeface="+mn-lt"/>
                          <a:ea typeface="MS PGothic" panose="020B0600070205080204" pitchFamily="34" charset="-128"/>
                        </a:rPr>
                        <a:t> and enforce it</a:t>
                      </a:r>
                      <a:endParaRPr kumimoji="0" lang="sl-SI" sz="1800" b="0" i="0" u="none" strike="noStrike" cap="none" normalizeH="0" baseline="0" dirty="0">
                        <a:ln>
                          <a:noFill/>
                        </a:ln>
                        <a:solidFill>
                          <a:srgbClr val="000000"/>
                        </a:solidFill>
                        <a:effectLst/>
                        <a:latin typeface="+mn-lt"/>
                        <a:ea typeface="MS PGothic"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800" b="0" i="0" u="none" strike="noStrike" cap="none" normalizeH="0" baseline="0" dirty="0" err="1">
                          <a:ln>
                            <a:noFill/>
                          </a:ln>
                          <a:solidFill>
                            <a:srgbClr val="000000"/>
                          </a:solidFill>
                          <a:effectLst/>
                          <a:latin typeface="+mn-lt"/>
                          <a:ea typeface="MS PGothic" panose="020B0600070205080204" pitchFamily="34" charset="-128"/>
                        </a:rPr>
                        <a:t>includ</a:t>
                      </a:r>
                      <a:r>
                        <a:rPr kumimoji="0" lang="sl-SI" sz="1800" b="0" i="0" u="none" strike="noStrike" cap="none" normalizeH="0" baseline="0" dirty="0">
                          <a:ln>
                            <a:noFill/>
                          </a:ln>
                          <a:solidFill>
                            <a:srgbClr val="000000"/>
                          </a:solidFill>
                          <a:effectLst/>
                          <a:latin typeface="+mn-lt"/>
                          <a:ea typeface="MS PGothic" panose="020B0600070205080204" pitchFamily="34" charset="-128"/>
                        </a:rPr>
                        <a:t>ing</a:t>
                      </a:r>
                      <a:r>
                        <a:rPr kumimoji="0" lang="en-US" sz="1800" b="0" i="0" u="none" strike="noStrike" cap="none" normalizeH="0" baseline="0" dirty="0">
                          <a:ln>
                            <a:noFill/>
                          </a:ln>
                          <a:solidFill>
                            <a:srgbClr val="000000"/>
                          </a:solidFill>
                          <a:effectLst/>
                          <a:latin typeface="+mn-lt"/>
                          <a:ea typeface="MS PGothic" panose="020B0600070205080204" pitchFamily="34" charset="-128"/>
                        </a:rPr>
                        <a:t> request to pay a sum of money corresponding to the value of proceeds, or confiscation of specific item of property. </a:t>
                      </a:r>
                      <a:endParaRPr kumimoji="0" lang="sl-SI" sz="1800" b="0" i="0" u="none" strike="noStrike" cap="none" normalizeH="0" baseline="0" dirty="0">
                        <a:ln>
                          <a:noFill/>
                        </a:ln>
                        <a:solidFill>
                          <a:srgbClr val="000000"/>
                        </a:solidFill>
                        <a:effectLst/>
                        <a:latin typeface="+mn-lt"/>
                        <a:ea typeface="MS PGothic" panose="020B0600070205080204"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sl-SI" sz="2200" b="1" i="0" u="none" strike="noStrike" cap="none" normalizeH="0" baseline="0" dirty="0">
                        <a:ln>
                          <a:noFill/>
                        </a:ln>
                        <a:solidFill>
                          <a:srgbClr val="000000"/>
                        </a:solidFill>
                        <a:effectLst/>
                        <a:latin typeface="+mn-lt"/>
                        <a:ea typeface="MS PGothic" panose="020B0600070205080204" pitchFamily="34" charset="-128"/>
                      </a:endParaRP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Naslov 1">
            <a:extLst>
              <a:ext uri="{FF2B5EF4-FFF2-40B4-BE49-F238E27FC236}">
                <a16:creationId xmlns:a16="http://schemas.microsoft.com/office/drawing/2014/main" id="{4455E8F4-3BA2-48A3-BB9B-416B4C1FDB39}"/>
              </a:ext>
            </a:extLst>
          </p:cNvPr>
          <p:cNvSpPr>
            <a:spLocks noGrp="1"/>
          </p:cNvSpPr>
          <p:nvPr>
            <p:ph type="title"/>
          </p:nvPr>
        </p:nvSpPr>
        <p:spPr>
          <a:xfrm>
            <a:off x="468313" y="1052513"/>
            <a:ext cx="8229600" cy="647700"/>
          </a:xfrm>
        </p:spPr>
        <p:txBody>
          <a:bodyPr/>
          <a:lstStyle/>
          <a:p>
            <a:r>
              <a:rPr lang="en-US" altLang="en-US" sz="2800" b="1" dirty="0"/>
              <a:t>International cooperation</a:t>
            </a:r>
            <a:endParaRPr lang="en-US" altLang="en-US" sz="2800" dirty="0"/>
          </a:p>
        </p:txBody>
      </p:sp>
      <p:graphicFrame>
        <p:nvGraphicFramePr>
          <p:cNvPr id="4" name="Označba mesta vsebine 3">
            <a:extLst>
              <a:ext uri="{FF2B5EF4-FFF2-40B4-BE49-F238E27FC236}">
                <a16:creationId xmlns:a16="http://schemas.microsoft.com/office/drawing/2014/main" id="{3CC0C74A-2118-4B8D-8B70-49CED65AB617}"/>
              </a:ext>
            </a:extLst>
          </p:cNvPr>
          <p:cNvGraphicFramePr>
            <a:graphicFrameLocks noGrp="1"/>
          </p:cNvGraphicFramePr>
          <p:nvPr>
            <p:ph idx="1"/>
            <p:extLst>
              <p:ext uri="{D42A27DB-BD31-4B8C-83A1-F6EECF244321}">
                <p14:modId xmlns:p14="http://schemas.microsoft.com/office/powerpoint/2010/main" val="2891097579"/>
              </p:ext>
            </p:extLst>
          </p:nvPr>
        </p:nvGraphicFramePr>
        <p:xfrm>
          <a:off x="215516" y="1556792"/>
          <a:ext cx="8712968" cy="4785306"/>
        </p:xfrm>
        <a:graphic>
          <a:graphicData uri="http://schemas.openxmlformats.org/drawingml/2006/table">
            <a:tbl>
              <a:tblPr/>
              <a:tblGrid>
                <a:gridCol w="4277587">
                  <a:extLst>
                    <a:ext uri="{9D8B030D-6E8A-4147-A177-3AD203B41FA5}">
                      <a16:colId xmlns:a16="http://schemas.microsoft.com/office/drawing/2014/main" val="20000"/>
                    </a:ext>
                  </a:extLst>
                </a:gridCol>
                <a:gridCol w="4435381">
                  <a:extLst>
                    <a:ext uri="{9D8B030D-6E8A-4147-A177-3AD203B41FA5}">
                      <a16:colId xmlns:a16="http://schemas.microsoft.com/office/drawing/2014/main" val="20001"/>
                    </a:ext>
                  </a:extLst>
                </a:gridCol>
              </a:tblGrid>
              <a:tr h="478472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2200" b="1" i="0" u="none" strike="noStrike" cap="none" normalizeH="0" baseline="0" dirty="0">
                          <a:ln>
                            <a:noFill/>
                          </a:ln>
                          <a:solidFill>
                            <a:srgbClr val="000000"/>
                          </a:solidFill>
                          <a:effectLst/>
                          <a:latin typeface="+mn-lt"/>
                          <a:ea typeface="MS PGothic" panose="020B0600070205080204" pitchFamily="34" charset="-128"/>
                        </a:rPr>
                        <a:t>Budapest Convention</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AU" sz="1600" b="1" i="0" u="none" strike="noStrike" cap="none" normalizeH="0" baseline="0" dirty="0">
                          <a:ln>
                            <a:noFill/>
                          </a:ln>
                          <a:solidFill>
                            <a:srgbClr val="000000"/>
                          </a:solidFill>
                          <a:effectLst/>
                          <a:latin typeface="+mn-lt"/>
                          <a:ea typeface="MS PGothic" panose="020B0600070205080204" pitchFamily="34" charset="-128"/>
                        </a:rPr>
                        <a:t>24/7 network (Article 35)</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AU" sz="1400" b="1" i="0" u="none" strike="noStrike" cap="none" normalizeH="0" baseline="0" dirty="0">
                        <a:ln>
                          <a:noFill/>
                        </a:ln>
                        <a:solidFill>
                          <a:srgbClr val="000000"/>
                        </a:solidFill>
                        <a:effectLst/>
                        <a:latin typeface="+mn-lt"/>
                        <a:ea typeface="MS PGothic"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AU" sz="1600" b="0" i="0" u="none" strike="noStrike" cap="none" normalizeH="0" baseline="0" dirty="0">
                          <a:ln>
                            <a:noFill/>
                          </a:ln>
                          <a:solidFill>
                            <a:srgbClr val="000000"/>
                          </a:solidFill>
                          <a:effectLst/>
                          <a:latin typeface="+mn-lt"/>
                          <a:ea typeface="MS PGothic" panose="020B0600070205080204" pitchFamily="34" charset="-128"/>
                        </a:rPr>
                        <a:t>Each Party shall designate a point of contact available on 24/7 basis for immediate assistance for the purpose of </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AU" sz="1600" b="0" i="0" u="none" strike="noStrike" cap="none" normalizeH="0" baseline="0" dirty="0">
                          <a:ln>
                            <a:noFill/>
                          </a:ln>
                          <a:solidFill>
                            <a:srgbClr val="000000"/>
                          </a:solidFill>
                          <a:effectLst/>
                          <a:latin typeface="+mn-lt"/>
                          <a:ea typeface="MS PGothic" panose="020B0600070205080204" pitchFamily="34" charset="-128"/>
                        </a:rPr>
                        <a:t>investigations or proceedings concerning criminal offences related to computer systems and data, </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AU" sz="1600" b="0" i="0" u="none" strike="noStrike" cap="none" normalizeH="0" baseline="0" dirty="0">
                          <a:ln>
                            <a:noFill/>
                          </a:ln>
                          <a:solidFill>
                            <a:srgbClr val="000000"/>
                          </a:solidFill>
                          <a:effectLst/>
                          <a:latin typeface="+mn-lt"/>
                          <a:ea typeface="MS PGothic" panose="020B0600070205080204" pitchFamily="34" charset="-128"/>
                        </a:rPr>
                        <a:t>or for the collection of evidence in electronic form of a criminal offence. </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AU" sz="1600" b="0" i="0" u="none" strike="noStrike" cap="none" normalizeH="0" baseline="0" dirty="0">
                        <a:ln>
                          <a:noFill/>
                        </a:ln>
                        <a:solidFill>
                          <a:srgbClr val="000000"/>
                        </a:solidFill>
                        <a:effectLst/>
                        <a:latin typeface="+mn-lt"/>
                        <a:ea typeface="MS PGothic"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AU" sz="1600" b="0" i="0" u="none" strike="noStrike" cap="none" normalizeH="0" baseline="0" dirty="0">
                          <a:ln>
                            <a:noFill/>
                          </a:ln>
                          <a:solidFill>
                            <a:srgbClr val="000000"/>
                          </a:solidFill>
                          <a:effectLst/>
                          <a:latin typeface="+mn-lt"/>
                          <a:ea typeface="MS PGothic" panose="020B0600070205080204" pitchFamily="34" charset="-128"/>
                        </a:rPr>
                        <a:t>Such assistance shall include facilitating, or directly carrying out the following measures:</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AU" sz="1600" b="0" i="0" u="none" strike="noStrike" cap="none" normalizeH="0" baseline="0" dirty="0">
                          <a:ln>
                            <a:noFill/>
                          </a:ln>
                          <a:solidFill>
                            <a:srgbClr val="000000"/>
                          </a:solidFill>
                          <a:effectLst/>
                          <a:latin typeface="+mn-lt"/>
                          <a:ea typeface="MS PGothic" panose="020B0600070205080204" pitchFamily="34" charset="-128"/>
                        </a:rPr>
                        <a:t>the provision of technical advice;</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AU" sz="1600" b="0" i="0" u="none" strike="noStrike" cap="none" normalizeH="0" baseline="0" dirty="0">
                          <a:ln>
                            <a:noFill/>
                          </a:ln>
                          <a:solidFill>
                            <a:srgbClr val="000000"/>
                          </a:solidFill>
                          <a:effectLst/>
                          <a:latin typeface="+mn-lt"/>
                          <a:ea typeface="MS PGothic" panose="020B0600070205080204" pitchFamily="34" charset="-128"/>
                        </a:rPr>
                        <a:t>the </a:t>
                      </a:r>
                      <a:r>
                        <a:rPr kumimoji="0" lang="en-AU" sz="1600" b="0" i="0" u="sng" strike="noStrike" cap="none" normalizeH="0" baseline="0" dirty="0">
                          <a:ln>
                            <a:noFill/>
                          </a:ln>
                          <a:solidFill>
                            <a:srgbClr val="000000"/>
                          </a:solidFill>
                          <a:effectLst/>
                          <a:latin typeface="+mn-lt"/>
                          <a:ea typeface="MS PGothic" panose="020B0600070205080204" pitchFamily="34" charset="-128"/>
                        </a:rPr>
                        <a:t>preservation of data </a:t>
                      </a:r>
                      <a:r>
                        <a:rPr kumimoji="0" lang="en-AU" sz="1600" b="0" i="0" u="none" strike="noStrike" cap="none" normalizeH="0" baseline="0" dirty="0">
                          <a:ln>
                            <a:noFill/>
                          </a:ln>
                          <a:solidFill>
                            <a:srgbClr val="000000"/>
                          </a:solidFill>
                          <a:effectLst/>
                          <a:latin typeface="+mn-lt"/>
                          <a:ea typeface="MS PGothic" panose="020B0600070205080204" pitchFamily="34" charset="-128"/>
                        </a:rPr>
                        <a:t>(Article 29 and 30);</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AU" sz="1600" b="0" i="0" u="none" strike="noStrike" cap="none" normalizeH="0" baseline="0" dirty="0">
                          <a:ln>
                            <a:noFill/>
                          </a:ln>
                          <a:solidFill>
                            <a:srgbClr val="000000"/>
                          </a:solidFill>
                          <a:effectLst/>
                          <a:latin typeface="+mn-lt"/>
                          <a:ea typeface="MS PGothic" panose="020B0600070205080204" pitchFamily="34" charset="-128"/>
                        </a:rPr>
                        <a:t>the </a:t>
                      </a:r>
                      <a:r>
                        <a:rPr kumimoji="0" lang="en-AU" sz="1600" b="0" i="0" u="sng" strike="noStrike" cap="none" normalizeH="0" baseline="0" dirty="0">
                          <a:ln>
                            <a:noFill/>
                          </a:ln>
                          <a:solidFill>
                            <a:srgbClr val="000000"/>
                          </a:solidFill>
                          <a:effectLst/>
                          <a:latin typeface="+mn-lt"/>
                          <a:ea typeface="MS PGothic" panose="020B0600070205080204" pitchFamily="34" charset="-128"/>
                        </a:rPr>
                        <a:t>collection of evidence</a:t>
                      </a:r>
                      <a:r>
                        <a:rPr kumimoji="0" lang="en-AU" sz="1600" b="0" i="0" u="none" strike="noStrike" cap="none" normalizeH="0" baseline="0" dirty="0">
                          <a:ln>
                            <a:noFill/>
                          </a:ln>
                          <a:solidFill>
                            <a:srgbClr val="000000"/>
                          </a:solidFill>
                          <a:effectLst/>
                          <a:latin typeface="+mn-lt"/>
                          <a:ea typeface="MS PGothic" panose="020B0600070205080204" pitchFamily="34" charset="-128"/>
                        </a:rPr>
                        <a:t>,</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AU" sz="1600" b="0" i="0" u="none" strike="noStrike" cap="none" normalizeH="0" baseline="0" dirty="0">
                          <a:ln>
                            <a:noFill/>
                          </a:ln>
                          <a:solidFill>
                            <a:srgbClr val="000000"/>
                          </a:solidFill>
                          <a:effectLst/>
                          <a:latin typeface="+mn-lt"/>
                          <a:ea typeface="MS PGothic" panose="020B0600070205080204" pitchFamily="34" charset="-128"/>
                        </a:rPr>
                        <a:t>the provision of legal information, </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AU" sz="1600" b="0" i="0" u="none" strike="noStrike" cap="none" normalizeH="0" baseline="0" dirty="0">
                          <a:ln>
                            <a:noFill/>
                          </a:ln>
                          <a:solidFill>
                            <a:srgbClr val="000000"/>
                          </a:solidFill>
                          <a:effectLst/>
                          <a:latin typeface="+mn-lt"/>
                          <a:ea typeface="MS PGothic" panose="020B0600070205080204" pitchFamily="34" charset="-128"/>
                        </a:rPr>
                        <a:t>and locating of suspects. </a:t>
                      </a:r>
                    </a:p>
                  </a:txBody>
                  <a:tcPr marL="91444" marR="91444" marT="45693" marB="456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2200" b="1" i="0" u="none" strike="noStrike" cap="none" normalizeH="0" baseline="0" dirty="0">
                          <a:ln>
                            <a:noFill/>
                          </a:ln>
                          <a:solidFill>
                            <a:srgbClr val="000000"/>
                          </a:solidFill>
                          <a:effectLst/>
                          <a:latin typeface="+mn-lt"/>
                          <a:ea typeface="MS PGothic" panose="020B0600070205080204" pitchFamily="34" charset="-128"/>
                        </a:rPr>
                        <a:t>Warsaw Convention </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AU" sz="1600" b="1" i="0" u="none" strike="noStrike" cap="none" normalizeH="0" baseline="0" dirty="0">
                          <a:ln>
                            <a:noFill/>
                          </a:ln>
                          <a:solidFill>
                            <a:srgbClr val="000000"/>
                          </a:solidFill>
                          <a:effectLst/>
                          <a:latin typeface="+mn-lt"/>
                          <a:ea typeface="MS PGothic" panose="020B0600070205080204" pitchFamily="34" charset="-128"/>
                        </a:rPr>
                        <a:t>FIU cooperation (Articles 46 – 47) </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AU" sz="2000" b="1" i="0" u="none" strike="noStrike" cap="none" normalizeH="0" baseline="0" dirty="0">
                        <a:ln>
                          <a:noFill/>
                        </a:ln>
                        <a:solidFill>
                          <a:srgbClr val="000000"/>
                        </a:solidFill>
                        <a:effectLst/>
                        <a:latin typeface="+mn-lt"/>
                        <a:ea typeface="MS PGothic"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AU" sz="1600" b="0" i="0" u="none" strike="noStrike" cap="none" normalizeH="0" baseline="0" dirty="0">
                          <a:ln>
                            <a:noFill/>
                          </a:ln>
                          <a:solidFill>
                            <a:srgbClr val="000000"/>
                          </a:solidFill>
                          <a:effectLst/>
                          <a:latin typeface="+mn-lt"/>
                          <a:ea typeface="MS PGothic" panose="020B0600070205080204" pitchFamily="34" charset="-128"/>
                        </a:rPr>
                        <a:t>FIUs exchange, spontaneously or on request any accessible information that may be relevant </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AU" sz="1600" b="0" i="0" u="none" strike="noStrike" cap="none" normalizeH="0" baseline="0" dirty="0">
                          <a:ln>
                            <a:noFill/>
                          </a:ln>
                          <a:solidFill>
                            <a:srgbClr val="000000"/>
                          </a:solidFill>
                          <a:effectLst/>
                          <a:latin typeface="+mn-lt"/>
                          <a:ea typeface="MS PGothic" panose="020B0600070205080204" pitchFamily="34" charset="-128"/>
                        </a:rPr>
                        <a:t>to the processing or analysis of information or,</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AU" sz="1600" b="0" i="0" u="none" strike="noStrike" cap="none" normalizeH="0" baseline="0" dirty="0">
                          <a:ln>
                            <a:noFill/>
                          </a:ln>
                          <a:solidFill>
                            <a:srgbClr val="000000"/>
                          </a:solidFill>
                          <a:effectLst/>
                          <a:latin typeface="+mn-lt"/>
                          <a:ea typeface="MS PGothic" panose="020B0600070205080204" pitchFamily="34" charset="-128"/>
                        </a:rPr>
                        <a:t>to investigation by the FIU regarding financial transactions </a:t>
                      </a:r>
                      <a:r>
                        <a:rPr kumimoji="0" lang="en-AU" sz="1600" b="0" i="0" u="sng" strike="noStrike" cap="none" normalizeH="0" baseline="0" dirty="0">
                          <a:ln>
                            <a:noFill/>
                          </a:ln>
                          <a:solidFill>
                            <a:srgbClr val="000000"/>
                          </a:solidFill>
                          <a:effectLst/>
                          <a:latin typeface="+mn-lt"/>
                          <a:ea typeface="MS PGothic" panose="020B0600070205080204" pitchFamily="34" charset="-128"/>
                        </a:rPr>
                        <a:t>related to money laundering</a:t>
                      </a:r>
                      <a:r>
                        <a:rPr kumimoji="0" lang="en-AU" sz="1600" b="0" i="0" u="none" strike="noStrike" cap="none" normalizeH="0" baseline="0" dirty="0">
                          <a:ln>
                            <a:noFill/>
                          </a:ln>
                          <a:solidFill>
                            <a:srgbClr val="000000"/>
                          </a:solidFill>
                          <a:effectLst/>
                          <a:latin typeface="+mn-lt"/>
                          <a:ea typeface="MS PGothic" panose="020B0600070205080204" pitchFamily="34" charset="-128"/>
                        </a:rPr>
                        <a:t> and the natural or legal persons involved. </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AU" sz="1600" b="0" i="0" u="none" strike="noStrike" cap="none" normalizeH="0" baseline="0" dirty="0">
                        <a:ln>
                          <a:noFill/>
                        </a:ln>
                        <a:solidFill>
                          <a:srgbClr val="000000"/>
                        </a:solidFill>
                        <a:effectLst/>
                        <a:latin typeface="+mn-lt"/>
                        <a:ea typeface="MS PGothic"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AU" sz="1600" b="0" i="0" u="none" strike="noStrike" cap="none" normalizeH="0" baseline="0" dirty="0">
                          <a:ln>
                            <a:noFill/>
                          </a:ln>
                          <a:solidFill>
                            <a:srgbClr val="000000"/>
                          </a:solidFill>
                          <a:effectLst/>
                          <a:latin typeface="+mn-lt"/>
                          <a:ea typeface="MS PGothic" panose="020B0600070205080204" pitchFamily="34" charset="-128"/>
                        </a:rPr>
                        <a:t>FIU power to postpone suspicious transactions.</a:t>
                      </a:r>
                    </a:p>
                  </a:txBody>
                  <a:tcPr marL="91444" marR="91444" marT="45693" marB="456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Naslov 1">
            <a:extLst>
              <a:ext uri="{FF2B5EF4-FFF2-40B4-BE49-F238E27FC236}">
                <a16:creationId xmlns:a16="http://schemas.microsoft.com/office/drawing/2014/main" id="{62D1ED02-FCB6-4794-B282-946E08BF30DE}"/>
              </a:ext>
            </a:extLst>
          </p:cNvPr>
          <p:cNvSpPr>
            <a:spLocks noGrp="1"/>
          </p:cNvSpPr>
          <p:nvPr>
            <p:ph type="title"/>
          </p:nvPr>
        </p:nvSpPr>
        <p:spPr>
          <a:xfrm>
            <a:off x="468313" y="1052513"/>
            <a:ext cx="8229600" cy="863600"/>
          </a:xfrm>
        </p:spPr>
        <p:txBody>
          <a:bodyPr/>
          <a:lstStyle/>
          <a:p>
            <a:r>
              <a:rPr lang="en-US" altLang="en-US" sz="2800" dirty="0"/>
              <a:t>NATIONAL CONTACT POINTS</a:t>
            </a:r>
            <a:r>
              <a:rPr lang="sl-SI" altLang="en-US" sz="2800" dirty="0"/>
              <a:t> ?</a:t>
            </a:r>
            <a:endParaRPr lang="en-US" altLang="en-US" sz="2800" dirty="0"/>
          </a:p>
        </p:txBody>
      </p:sp>
      <p:graphicFrame>
        <p:nvGraphicFramePr>
          <p:cNvPr id="4" name="Označba mesta vsebine 3">
            <a:extLst>
              <a:ext uri="{FF2B5EF4-FFF2-40B4-BE49-F238E27FC236}">
                <a16:creationId xmlns:a16="http://schemas.microsoft.com/office/drawing/2014/main" id="{4F34FA9C-0DC5-4A28-8732-E6EE5E300B9A}"/>
              </a:ext>
            </a:extLst>
          </p:cNvPr>
          <p:cNvGraphicFramePr>
            <a:graphicFrameLocks noGrp="1"/>
          </p:cNvGraphicFramePr>
          <p:nvPr>
            <p:ph idx="1"/>
            <p:extLst>
              <p:ext uri="{D42A27DB-BD31-4B8C-83A1-F6EECF244321}">
                <p14:modId xmlns:p14="http://schemas.microsoft.com/office/powerpoint/2010/main" val="1430574142"/>
              </p:ext>
            </p:extLst>
          </p:nvPr>
        </p:nvGraphicFramePr>
        <p:xfrm>
          <a:off x="179512" y="1916113"/>
          <a:ext cx="8784975" cy="4176712"/>
        </p:xfrm>
        <a:graphic>
          <a:graphicData uri="http://schemas.openxmlformats.org/drawingml/2006/table">
            <a:tbl>
              <a:tblPr/>
              <a:tblGrid>
                <a:gridCol w="4312939">
                  <a:extLst>
                    <a:ext uri="{9D8B030D-6E8A-4147-A177-3AD203B41FA5}">
                      <a16:colId xmlns:a16="http://schemas.microsoft.com/office/drawing/2014/main" val="20000"/>
                    </a:ext>
                  </a:extLst>
                </a:gridCol>
                <a:gridCol w="4472036">
                  <a:extLst>
                    <a:ext uri="{9D8B030D-6E8A-4147-A177-3AD203B41FA5}">
                      <a16:colId xmlns:a16="http://schemas.microsoft.com/office/drawing/2014/main" val="20001"/>
                    </a:ext>
                  </a:extLst>
                </a:gridCol>
              </a:tblGrid>
              <a:tr h="41767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mn-lt"/>
                          <a:ea typeface="MS PGothic" charset="0"/>
                          <a:cs typeface="MS PGothic" charset="0"/>
                        </a:rPr>
                        <a:t>Information exchange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rgbClr val="000000"/>
                        </a:solidFill>
                        <a:effectLst/>
                        <a:latin typeface="+mn-lt"/>
                        <a:ea typeface="MS PGothic" charset="0"/>
                        <a:cs typeface="MS PGothic" charset="0"/>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pPr>
                      <a:r>
                        <a:rPr kumimoji="0" lang="en-US" sz="1800" b="0" i="0" u="none" strike="noStrike" cap="none" normalizeH="0" baseline="0" dirty="0">
                          <a:ln>
                            <a:noFill/>
                          </a:ln>
                          <a:solidFill>
                            <a:srgbClr val="000000"/>
                          </a:solidFill>
                          <a:effectLst/>
                          <a:latin typeface="+mn-lt"/>
                          <a:ea typeface="MS PGothic" charset="0"/>
                          <a:cs typeface="MS PGothic" charset="0"/>
                        </a:rPr>
                        <a:t>CARIN/AROs</a:t>
                      </a:r>
                    </a:p>
                    <a:p>
                      <a:pPr marL="285750" marR="0" lvl="0" indent="-285750" algn="l" defTabSz="914400" rtl="0" eaLnBrk="1" fontAlgn="base" latinLnBrk="0" hangingPunct="1">
                        <a:lnSpc>
                          <a:spcPct val="100000"/>
                        </a:lnSpc>
                        <a:spcBef>
                          <a:spcPct val="0"/>
                        </a:spcBef>
                        <a:spcAft>
                          <a:spcPct val="0"/>
                        </a:spcAft>
                        <a:buClrTx/>
                        <a:buSzTx/>
                        <a:buFont typeface="Arial"/>
                        <a:buChar char="•"/>
                        <a:tabLst/>
                      </a:pPr>
                      <a:r>
                        <a:rPr kumimoji="0" lang="en-US" sz="1800" b="0" i="0" u="none" strike="noStrike" cap="none" normalizeH="0" baseline="0" dirty="0">
                          <a:ln>
                            <a:noFill/>
                          </a:ln>
                          <a:solidFill>
                            <a:srgbClr val="000000"/>
                          </a:solidFill>
                          <a:effectLst/>
                          <a:latin typeface="+mn-lt"/>
                          <a:ea typeface="MS PGothic" charset="0"/>
                          <a:cs typeface="MS PGothic" charset="0"/>
                        </a:rPr>
                        <a:t>EGMONT Group (FIUs)</a:t>
                      </a:r>
                    </a:p>
                    <a:p>
                      <a:pPr marL="285750" marR="0" lvl="0" indent="-285750" algn="l" defTabSz="914400" rtl="0" eaLnBrk="1" fontAlgn="base" latinLnBrk="0" hangingPunct="1">
                        <a:lnSpc>
                          <a:spcPct val="100000"/>
                        </a:lnSpc>
                        <a:spcBef>
                          <a:spcPct val="0"/>
                        </a:spcBef>
                        <a:spcAft>
                          <a:spcPct val="0"/>
                        </a:spcAft>
                        <a:buClrTx/>
                        <a:buSzTx/>
                        <a:buFont typeface="Arial"/>
                        <a:buChar char="•"/>
                        <a:tabLst/>
                      </a:pPr>
                      <a:r>
                        <a:rPr kumimoji="0" lang="en-US" sz="1800" b="0" i="0" u="none" strike="noStrike" cap="none" normalizeH="0" baseline="0" dirty="0">
                          <a:ln>
                            <a:noFill/>
                          </a:ln>
                          <a:solidFill>
                            <a:srgbClr val="000000"/>
                          </a:solidFill>
                          <a:effectLst/>
                          <a:latin typeface="+mn-lt"/>
                          <a:ea typeface="MS PGothic" charset="0"/>
                          <a:cs typeface="MS PGothic" charset="0"/>
                        </a:rPr>
                        <a:t>24/7 network</a:t>
                      </a:r>
                    </a:p>
                    <a:p>
                      <a:pPr marL="285750" marR="0" lvl="0" indent="-285750" algn="l" defTabSz="914400" rtl="0" eaLnBrk="1" fontAlgn="base" latinLnBrk="0" hangingPunct="1">
                        <a:lnSpc>
                          <a:spcPct val="100000"/>
                        </a:lnSpc>
                        <a:spcBef>
                          <a:spcPct val="0"/>
                        </a:spcBef>
                        <a:spcAft>
                          <a:spcPct val="0"/>
                        </a:spcAft>
                        <a:buClrTx/>
                        <a:buSzTx/>
                        <a:buFont typeface="Arial"/>
                        <a:buChar char="•"/>
                        <a:tabLst/>
                      </a:pPr>
                      <a:r>
                        <a:rPr kumimoji="0" lang="en-US" sz="1800" b="0" i="0" u="none" strike="noStrike" cap="none" normalizeH="0" baseline="0" dirty="0">
                          <a:ln>
                            <a:noFill/>
                          </a:ln>
                          <a:solidFill>
                            <a:srgbClr val="000000"/>
                          </a:solidFill>
                          <a:effectLst/>
                          <a:latin typeface="+mn-lt"/>
                          <a:ea typeface="MS PGothic" charset="0"/>
                          <a:cs typeface="MS PGothic" charset="0"/>
                        </a:rPr>
                        <a:t>Interpol</a:t>
                      </a:r>
                      <a:endParaRPr kumimoji="0" lang="sl-SI" sz="1800" b="0" i="0" u="none" strike="noStrike" cap="none" normalizeH="0" baseline="0" dirty="0">
                        <a:ln>
                          <a:noFill/>
                        </a:ln>
                        <a:solidFill>
                          <a:srgbClr val="000000"/>
                        </a:solidFill>
                        <a:effectLst/>
                        <a:latin typeface="+mn-lt"/>
                        <a:ea typeface="MS PGothic" charset="0"/>
                        <a:cs typeface="MS PGothic" charset="0"/>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pPr>
                      <a:endParaRPr kumimoji="0" lang="sl-SI" sz="1800" b="0" i="0" u="none" strike="noStrike" cap="none" normalizeH="0" baseline="0" dirty="0">
                        <a:ln>
                          <a:noFill/>
                        </a:ln>
                        <a:solidFill>
                          <a:srgbClr val="000000"/>
                        </a:solidFill>
                        <a:effectLst/>
                        <a:latin typeface="+mn-lt"/>
                        <a:ea typeface="MS PGothic" charset="0"/>
                        <a:cs typeface="MS PGothic" charset="0"/>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pPr>
                      <a:r>
                        <a:rPr kumimoji="0" lang="en-US" sz="1800" b="0" i="0" u="none" strike="noStrike" cap="none" normalizeH="0" baseline="0" dirty="0">
                          <a:ln>
                            <a:noFill/>
                          </a:ln>
                          <a:solidFill>
                            <a:srgbClr val="000000"/>
                          </a:solidFill>
                          <a:effectLst/>
                          <a:latin typeface="+mn-lt"/>
                          <a:ea typeface="MS PGothic" charset="0"/>
                          <a:cs typeface="MS PGothic" charset="0"/>
                        </a:rPr>
                        <a:t>Europol</a:t>
                      </a:r>
                    </a:p>
                    <a:p>
                      <a:pPr marL="285750" marR="0" lvl="0" indent="-285750" algn="l" defTabSz="914400" rtl="0" eaLnBrk="1" fontAlgn="base" latinLnBrk="0" hangingPunct="1">
                        <a:lnSpc>
                          <a:spcPct val="100000"/>
                        </a:lnSpc>
                        <a:spcBef>
                          <a:spcPct val="0"/>
                        </a:spcBef>
                        <a:spcAft>
                          <a:spcPct val="0"/>
                        </a:spcAft>
                        <a:buClrTx/>
                        <a:buSzTx/>
                        <a:buFont typeface="Arial"/>
                        <a:buChar char="•"/>
                        <a:tabLst/>
                      </a:pPr>
                      <a:r>
                        <a:rPr kumimoji="0" lang="en-US" sz="1800" b="0" i="0" u="none" strike="noStrike" cap="none" normalizeH="0" baseline="0" dirty="0" err="1">
                          <a:ln>
                            <a:noFill/>
                          </a:ln>
                          <a:solidFill>
                            <a:srgbClr val="000000"/>
                          </a:solidFill>
                          <a:effectLst/>
                          <a:latin typeface="+mn-lt"/>
                          <a:ea typeface="MS PGothic" charset="0"/>
                          <a:cs typeface="MS PGothic" charset="0"/>
                        </a:rPr>
                        <a:t>Eurojust</a:t>
                      </a:r>
                      <a:endParaRPr kumimoji="0" lang="sl-SI" sz="1800" b="0" i="0" u="none" strike="noStrike" cap="none" normalizeH="0" baseline="0" dirty="0">
                        <a:ln>
                          <a:noFill/>
                        </a:ln>
                        <a:solidFill>
                          <a:srgbClr val="000000"/>
                        </a:solidFill>
                        <a:effectLst/>
                        <a:latin typeface="+mn-lt"/>
                        <a:ea typeface="MS PGothic" charset="0"/>
                        <a:cs typeface="MS PGothic" charset="0"/>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pPr>
                      <a:endParaRPr kumimoji="0" lang="en-US" sz="1800" b="0" i="0" u="none" strike="noStrike" cap="none" normalizeH="0" baseline="0" dirty="0">
                        <a:ln>
                          <a:noFill/>
                        </a:ln>
                        <a:solidFill>
                          <a:srgbClr val="000000"/>
                        </a:solidFill>
                        <a:effectLst/>
                        <a:latin typeface="+mn-lt"/>
                        <a:ea typeface="MS PGothic" charset="0"/>
                        <a:cs typeface="MS PGothic" charset="0"/>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pPr>
                      <a:r>
                        <a:rPr kumimoji="0" lang="en-US" sz="1800" b="0" i="0" u="none" strike="noStrike" cap="none" normalizeH="0" baseline="0" dirty="0">
                          <a:ln>
                            <a:noFill/>
                          </a:ln>
                          <a:solidFill>
                            <a:srgbClr val="000000"/>
                          </a:solidFill>
                          <a:effectLst/>
                          <a:latin typeface="+mn-lt"/>
                          <a:ea typeface="MS PGothic" charset="0"/>
                          <a:cs typeface="MS PGothic" charset="0"/>
                        </a:rPr>
                        <a:t>PCCSEE</a:t>
                      </a:r>
                    </a:p>
                    <a:p>
                      <a:pPr marL="285750" marR="0" lvl="0" indent="-285750" algn="l" defTabSz="914400" rtl="0" eaLnBrk="1" fontAlgn="base" latinLnBrk="0" hangingPunct="1">
                        <a:lnSpc>
                          <a:spcPct val="100000"/>
                        </a:lnSpc>
                        <a:spcBef>
                          <a:spcPct val="0"/>
                        </a:spcBef>
                        <a:spcAft>
                          <a:spcPct val="0"/>
                        </a:spcAft>
                        <a:buClrTx/>
                        <a:buSzTx/>
                        <a:buFont typeface="Arial"/>
                        <a:buChar char="•"/>
                        <a:tabLst/>
                      </a:pPr>
                      <a:r>
                        <a:rPr kumimoji="0" lang="en-US" sz="1800" b="0" i="0" u="none" strike="noStrike" cap="none" normalizeH="0" baseline="0" dirty="0">
                          <a:ln>
                            <a:noFill/>
                          </a:ln>
                          <a:solidFill>
                            <a:srgbClr val="000000"/>
                          </a:solidFill>
                          <a:effectLst/>
                          <a:latin typeface="+mn-lt"/>
                          <a:ea typeface="MS PGothic" charset="0"/>
                          <a:cs typeface="MS PGothic" charset="0"/>
                        </a:rPr>
                        <a:t>SELEC</a:t>
                      </a:r>
                    </a:p>
                    <a:p>
                      <a:pPr marL="285750" marR="0" lvl="0" indent="-285750" algn="l" defTabSz="914400" rtl="0" eaLnBrk="1" fontAlgn="base" latinLnBrk="0" hangingPunct="1">
                        <a:lnSpc>
                          <a:spcPct val="100000"/>
                        </a:lnSpc>
                        <a:spcBef>
                          <a:spcPct val="0"/>
                        </a:spcBef>
                        <a:spcAft>
                          <a:spcPct val="0"/>
                        </a:spcAft>
                        <a:buClrTx/>
                        <a:buSzTx/>
                        <a:buFont typeface="Arial"/>
                        <a:buChar char="•"/>
                        <a:tabLst/>
                      </a:pPr>
                      <a:r>
                        <a:rPr kumimoji="0" lang="en-US" sz="1800" b="0" i="0" u="none" strike="noStrike" cap="none" normalizeH="0" baseline="0" dirty="0">
                          <a:ln>
                            <a:noFill/>
                          </a:ln>
                          <a:solidFill>
                            <a:srgbClr val="000000"/>
                          </a:solidFill>
                          <a:effectLst/>
                          <a:latin typeface="+mn-lt"/>
                          <a:ea typeface="MS PGothic" charset="0"/>
                          <a:cs typeface="MS PGothic" charset="0"/>
                        </a:rPr>
                        <a:t>Bilateral</a:t>
                      </a:r>
                      <a:r>
                        <a:rPr kumimoji="0" lang="sl-SI" sz="1800" b="0" i="0" u="none" strike="noStrike" cap="none" normalizeH="0" baseline="0" dirty="0">
                          <a:ln>
                            <a:noFill/>
                          </a:ln>
                          <a:solidFill>
                            <a:srgbClr val="000000"/>
                          </a:solidFill>
                          <a:effectLst/>
                          <a:latin typeface="+mn-lt"/>
                          <a:ea typeface="MS PGothic" charset="0"/>
                          <a:cs typeface="MS PGothic" charset="0"/>
                        </a:rPr>
                        <a:t> </a:t>
                      </a:r>
                      <a:r>
                        <a:rPr kumimoji="0" lang="sl-SI" sz="1800" b="0" i="0" u="none" strike="noStrike" cap="none" normalizeH="0" baseline="0" dirty="0" err="1">
                          <a:ln>
                            <a:noFill/>
                          </a:ln>
                          <a:solidFill>
                            <a:srgbClr val="000000"/>
                          </a:solidFill>
                          <a:effectLst/>
                          <a:latin typeface="+mn-lt"/>
                          <a:ea typeface="MS PGothic" charset="0"/>
                          <a:cs typeface="MS PGothic" charset="0"/>
                        </a:rPr>
                        <a:t>agreements</a:t>
                      </a:r>
                      <a:endParaRPr kumimoji="0" lang="en-US" sz="1600" b="1" i="0" u="none" strike="noStrike" cap="none" normalizeH="0" baseline="0" dirty="0">
                        <a:ln>
                          <a:noFill/>
                        </a:ln>
                        <a:solidFill>
                          <a:srgbClr val="000000"/>
                        </a:solidFill>
                        <a:effectLst/>
                        <a:latin typeface="+mn-lt"/>
                        <a:ea typeface="MS PGothic" charset="0"/>
                        <a:cs typeface="MS PGothic" charset="0"/>
                      </a:endParaRPr>
                    </a:p>
                  </a:txBody>
                  <a:tcPr marL="91444" marR="91444"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mn-lt"/>
                          <a:ea typeface="MS PGothic" charset="0"/>
                          <a:cs typeface="MS PGothic" charset="0"/>
                        </a:rPr>
                        <a:t>Mutual legal assistance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mn-lt"/>
                        <a:ea typeface="MS PGothic" charset="0"/>
                        <a:cs typeface="MS PGothic" charset="0"/>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pPr>
                      <a:r>
                        <a:rPr kumimoji="0" lang="en-US" sz="1800" b="0" i="0" u="none" strike="noStrike" cap="none" normalizeH="0" baseline="0" dirty="0">
                          <a:ln>
                            <a:noFill/>
                          </a:ln>
                          <a:solidFill>
                            <a:srgbClr val="000000"/>
                          </a:solidFill>
                          <a:effectLst/>
                          <a:latin typeface="+mn-lt"/>
                          <a:ea typeface="MS PGothic" charset="0"/>
                          <a:cs typeface="MS PGothic" charset="0"/>
                        </a:rPr>
                        <a:t>National Central authority </a:t>
                      </a:r>
                      <a:r>
                        <a:rPr kumimoji="0" lang="sl-SI" sz="1800" b="0" i="0" u="none" strike="noStrike" cap="none" normalizeH="0" baseline="0" dirty="0">
                          <a:ln>
                            <a:noFill/>
                          </a:ln>
                          <a:solidFill>
                            <a:srgbClr val="000000"/>
                          </a:solidFill>
                          <a:effectLst/>
                          <a:latin typeface="+mn-lt"/>
                          <a:ea typeface="MS PGothic" charset="0"/>
                          <a:cs typeface="MS PGothic" charset="0"/>
                        </a:rPr>
                        <a:t>- </a:t>
                      </a:r>
                      <a:r>
                        <a:rPr kumimoji="0" lang="en-US" sz="1800" b="0" i="0" u="none" strike="noStrike" cap="none" normalizeH="0" baseline="0" dirty="0">
                          <a:ln>
                            <a:noFill/>
                          </a:ln>
                          <a:solidFill>
                            <a:srgbClr val="000000"/>
                          </a:solidFill>
                          <a:effectLst/>
                          <a:latin typeface="+mn-lt"/>
                          <a:ea typeface="MS PGothic" charset="0"/>
                          <a:cs typeface="MS PGothic" charset="0"/>
                        </a:rPr>
                        <a:t>Ministry of Justice</a:t>
                      </a:r>
                      <a:r>
                        <a:rPr kumimoji="0" lang="sl-SI" sz="1800" b="0" i="0" u="none" strike="noStrike" cap="none" normalizeH="0" baseline="0" dirty="0">
                          <a:ln>
                            <a:noFill/>
                          </a:ln>
                          <a:solidFill>
                            <a:srgbClr val="000000"/>
                          </a:solidFill>
                          <a:effectLst/>
                          <a:latin typeface="+mn-lt"/>
                          <a:ea typeface="MS PGothic" charset="0"/>
                          <a:cs typeface="MS PGothic" charset="0"/>
                        </a:rPr>
                        <a:t>?</a:t>
                      </a:r>
                      <a:endParaRPr kumimoji="0" lang="en-US" sz="1800" b="0" i="0" u="none" strike="noStrike" cap="none" normalizeH="0" baseline="0" dirty="0">
                        <a:ln>
                          <a:noFill/>
                        </a:ln>
                        <a:solidFill>
                          <a:srgbClr val="000000"/>
                        </a:solidFill>
                        <a:effectLst/>
                        <a:latin typeface="+mn-lt"/>
                        <a:ea typeface="MS PGothic" charset="0"/>
                        <a:cs typeface="MS PGothic" charset="0"/>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pPr>
                      <a:r>
                        <a:rPr kumimoji="0" lang="en-US" sz="1800" b="0" i="0" u="none" strike="noStrike" cap="none" normalizeH="0" baseline="0" dirty="0">
                          <a:ln>
                            <a:noFill/>
                          </a:ln>
                          <a:solidFill>
                            <a:srgbClr val="000000"/>
                          </a:solidFill>
                          <a:effectLst/>
                          <a:latin typeface="+mn-lt"/>
                          <a:ea typeface="MS PGothic" charset="0"/>
                          <a:cs typeface="MS PGothic" charset="0"/>
                        </a:rPr>
                        <a:t>Bilateral agreements enable direct cooperation</a:t>
                      </a:r>
                      <a:r>
                        <a:rPr kumimoji="0" lang="sl-SI" sz="1800" b="0" i="0" u="none" strike="noStrike" cap="none" normalizeH="0" baseline="0" dirty="0">
                          <a:ln>
                            <a:noFill/>
                          </a:ln>
                          <a:solidFill>
                            <a:srgbClr val="000000"/>
                          </a:solidFill>
                          <a:effectLst/>
                          <a:latin typeface="+mn-lt"/>
                          <a:ea typeface="MS PGothic" charset="0"/>
                          <a:cs typeface="MS PGothic" charset="0"/>
                        </a:rPr>
                        <a:t> (prosecutor-prosecutor, judge-judge)</a:t>
                      </a:r>
                    </a:p>
                    <a:p>
                      <a:pPr marL="285750" marR="0" lvl="0" indent="-285750" algn="l" defTabSz="914400" rtl="0" eaLnBrk="1" fontAlgn="base" latinLnBrk="0" hangingPunct="1">
                        <a:lnSpc>
                          <a:spcPct val="100000"/>
                        </a:lnSpc>
                        <a:spcBef>
                          <a:spcPct val="0"/>
                        </a:spcBef>
                        <a:spcAft>
                          <a:spcPct val="0"/>
                        </a:spcAft>
                        <a:buClrTx/>
                        <a:buSzTx/>
                        <a:buFont typeface="Arial"/>
                        <a:buChar char="•"/>
                        <a:tabLst/>
                      </a:pPr>
                      <a:endParaRPr kumimoji="0" lang="en-US" sz="1800" b="0" i="0" u="none" strike="noStrike" cap="none" normalizeH="0" baseline="0" dirty="0">
                        <a:ln>
                          <a:noFill/>
                        </a:ln>
                        <a:solidFill>
                          <a:srgbClr val="000000"/>
                        </a:solidFill>
                        <a:effectLst/>
                        <a:latin typeface="+mn-lt"/>
                        <a:ea typeface="MS PGothic" charset="0"/>
                        <a:cs typeface="MS PGothic" charset="0"/>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pPr>
                      <a:r>
                        <a:rPr kumimoji="0" lang="en-US" sz="1800" b="0" i="0" u="none" strike="noStrike" cap="none" normalizeH="0" baseline="0" dirty="0">
                          <a:ln>
                            <a:noFill/>
                          </a:ln>
                          <a:solidFill>
                            <a:srgbClr val="000000"/>
                          </a:solidFill>
                          <a:effectLst/>
                          <a:latin typeface="+mn-lt"/>
                          <a:ea typeface="MS PGothic" charset="0"/>
                          <a:cs typeface="MS PGothic" charset="0"/>
                        </a:rPr>
                        <a:t>National legal provisions facilitate</a:t>
                      </a:r>
                      <a:r>
                        <a:rPr kumimoji="0" lang="sl-SI" sz="1800" b="0" i="0" u="none" strike="noStrike" cap="none" normalizeH="0" baseline="0" dirty="0">
                          <a:ln>
                            <a:noFill/>
                          </a:ln>
                          <a:solidFill>
                            <a:srgbClr val="000000"/>
                          </a:solidFill>
                          <a:effectLst/>
                          <a:latin typeface="+mn-lt"/>
                          <a:ea typeface="MS PGothic" charset="0"/>
                          <a:cs typeface="MS PGothic" charset="0"/>
                        </a:rPr>
                        <a:t>?</a:t>
                      </a:r>
                      <a:r>
                        <a:rPr kumimoji="0" lang="en-US" sz="1800" b="0" i="0" u="none" strike="noStrike" cap="none" normalizeH="0" baseline="0" dirty="0">
                          <a:ln>
                            <a:noFill/>
                          </a:ln>
                          <a:solidFill>
                            <a:srgbClr val="000000"/>
                          </a:solidFill>
                          <a:effectLst/>
                          <a:latin typeface="+mn-lt"/>
                          <a:ea typeface="MS PGothic" charset="0"/>
                          <a:cs typeface="MS PGothic" charset="0"/>
                        </a:rPr>
                        <a:t>: </a:t>
                      </a:r>
                    </a:p>
                    <a:p>
                      <a:pPr marL="742950" marR="0" lvl="1" indent="-285750" algn="l" defTabSz="914400" rtl="0" eaLnBrk="1" fontAlgn="base" latinLnBrk="0" hangingPunct="1">
                        <a:lnSpc>
                          <a:spcPct val="100000"/>
                        </a:lnSpc>
                        <a:spcBef>
                          <a:spcPct val="0"/>
                        </a:spcBef>
                        <a:spcAft>
                          <a:spcPct val="0"/>
                        </a:spcAft>
                        <a:buClrTx/>
                        <a:buSzTx/>
                        <a:buFont typeface="Arial"/>
                        <a:buChar char="•"/>
                        <a:tabLst/>
                      </a:pPr>
                      <a:r>
                        <a:rPr kumimoji="0" lang="sl-SI" sz="1800" b="0" i="0" u="none" strike="noStrike" cap="none" normalizeH="0" baseline="0" dirty="0">
                          <a:ln>
                            <a:noFill/>
                          </a:ln>
                          <a:solidFill>
                            <a:srgbClr val="000000"/>
                          </a:solidFill>
                          <a:effectLst/>
                          <a:latin typeface="+mn-lt"/>
                          <a:ea typeface="MS PGothic" charset="0"/>
                          <a:cs typeface="MS PGothic" charset="0"/>
                        </a:rPr>
                        <a:t>JIT</a:t>
                      </a:r>
                      <a:r>
                        <a:rPr kumimoji="0" lang="en-US" sz="1800" b="0" i="0" u="none" strike="noStrike" cap="none" normalizeH="0" baseline="0" dirty="0">
                          <a:ln>
                            <a:noFill/>
                          </a:ln>
                          <a:solidFill>
                            <a:srgbClr val="000000"/>
                          </a:solidFill>
                          <a:effectLst/>
                          <a:latin typeface="+mn-lt"/>
                          <a:ea typeface="MS PGothic" charset="0"/>
                          <a:cs typeface="MS PGothic" charset="0"/>
                        </a:rPr>
                        <a:t>s</a:t>
                      </a:r>
                      <a:r>
                        <a:rPr kumimoji="0" lang="sl-SI" sz="1800" b="0" i="0" u="none" strike="noStrike" cap="none" normalizeH="0" baseline="0" dirty="0">
                          <a:ln>
                            <a:noFill/>
                          </a:ln>
                          <a:solidFill>
                            <a:srgbClr val="000000"/>
                          </a:solidFill>
                          <a:effectLst/>
                          <a:latin typeface="+mn-lt"/>
                          <a:ea typeface="MS PGothic" charset="0"/>
                          <a:cs typeface="MS PGothic" charset="0"/>
                        </a:rPr>
                        <a:t>, </a:t>
                      </a:r>
                      <a:r>
                        <a:rPr kumimoji="0" lang="en-US" sz="1800" b="0" i="0" u="none" strike="noStrike" cap="none" normalizeH="0" baseline="0" dirty="0">
                          <a:ln>
                            <a:noFill/>
                          </a:ln>
                          <a:solidFill>
                            <a:srgbClr val="000000"/>
                          </a:solidFill>
                          <a:effectLst/>
                          <a:latin typeface="+mn-lt"/>
                          <a:ea typeface="MS PGothic" charset="0"/>
                          <a:cs typeface="MS PGothic" charset="0"/>
                        </a:rPr>
                        <a:t>parallel investigation</a:t>
                      </a:r>
                      <a:r>
                        <a:rPr kumimoji="0" lang="sl-SI" sz="1800" b="0" i="0" u="none" strike="noStrike" cap="none" normalizeH="0" baseline="0" dirty="0">
                          <a:ln>
                            <a:noFill/>
                          </a:ln>
                          <a:solidFill>
                            <a:srgbClr val="000000"/>
                          </a:solidFill>
                          <a:effectLst/>
                          <a:latin typeface="+mn-lt"/>
                          <a:ea typeface="MS PGothic" charset="0"/>
                          <a:cs typeface="MS PGothic" charset="0"/>
                        </a:rPr>
                        <a:t>, </a:t>
                      </a:r>
                      <a:r>
                        <a:rPr kumimoji="0" lang="en-US" sz="1800" b="0" i="0" u="none" strike="noStrike" cap="none" normalizeH="0" baseline="0" dirty="0">
                          <a:ln>
                            <a:noFill/>
                          </a:ln>
                          <a:solidFill>
                            <a:srgbClr val="000000"/>
                          </a:solidFill>
                          <a:effectLst/>
                          <a:latin typeface="+mn-lt"/>
                          <a:ea typeface="MS PGothic" charset="0"/>
                          <a:cs typeface="MS PGothic" charset="0"/>
                        </a:rPr>
                        <a:t>transfer of proceedings</a:t>
                      </a:r>
                      <a:endParaRPr kumimoji="0" lang="sl-SI" sz="1800" b="0" i="0" u="none" strike="noStrike" cap="none" normalizeH="0" baseline="0" dirty="0">
                        <a:ln>
                          <a:noFill/>
                        </a:ln>
                        <a:solidFill>
                          <a:srgbClr val="000000"/>
                        </a:solidFill>
                        <a:effectLst/>
                        <a:latin typeface="+mn-lt"/>
                        <a:ea typeface="MS PGothic" charset="0"/>
                        <a:cs typeface="MS PGothic" charset="0"/>
                      </a:endParaRPr>
                    </a:p>
                    <a:p>
                      <a:pPr marL="742950" marR="0" lvl="1" indent="-285750" algn="l" defTabSz="914400" rtl="0" eaLnBrk="1" fontAlgn="base" latinLnBrk="0" hangingPunct="1">
                        <a:lnSpc>
                          <a:spcPct val="100000"/>
                        </a:lnSpc>
                        <a:spcBef>
                          <a:spcPct val="0"/>
                        </a:spcBef>
                        <a:spcAft>
                          <a:spcPct val="0"/>
                        </a:spcAft>
                        <a:buClrTx/>
                        <a:buSzTx/>
                        <a:buFont typeface="Arial"/>
                        <a:buChar char="•"/>
                        <a:tabLst/>
                      </a:pPr>
                      <a:endParaRPr kumimoji="0" lang="sl-SI" sz="1800" b="0" i="0" u="none" strike="noStrike" cap="none" normalizeH="0" baseline="0" dirty="0">
                        <a:ln>
                          <a:noFill/>
                        </a:ln>
                        <a:solidFill>
                          <a:srgbClr val="000000"/>
                        </a:solidFill>
                        <a:effectLst/>
                        <a:latin typeface="+mn-lt"/>
                        <a:ea typeface="MS PGothic" charset="0"/>
                        <a:cs typeface="MS PGothic" charset="0"/>
                      </a:endParaRPr>
                    </a:p>
                    <a:p>
                      <a:pPr marL="742950" marR="0" lvl="1" indent="-285750" algn="l" defTabSz="914400" rtl="0" eaLnBrk="1" fontAlgn="base" latinLnBrk="0" hangingPunct="1">
                        <a:lnSpc>
                          <a:spcPct val="100000"/>
                        </a:lnSpc>
                        <a:spcBef>
                          <a:spcPct val="0"/>
                        </a:spcBef>
                        <a:spcAft>
                          <a:spcPct val="0"/>
                        </a:spcAft>
                        <a:buClrTx/>
                        <a:buSzTx/>
                        <a:buFont typeface="Arial"/>
                        <a:buChar char="•"/>
                        <a:tabLst/>
                      </a:pPr>
                      <a:r>
                        <a:rPr kumimoji="0" lang="en-US" sz="1800" b="0" i="0" u="none" strike="noStrike" cap="none" normalizeH="0" baseline="0" dirty="0">
                          <a:ln>
                            <a:noFill/>
                          </a:ln>
                          <a:solidFill>
                            <a:srgbClr val="000000"/>
                          </a:solidFill>
                          <a:effectLst/>
                          <a:latin typeface="+mn-lt"/>
                          <a:ea typeface="MS PGothic" charset="0"/>
                          <a:cs typeface="MS PGothic" charset="0"/>
                        </a:rPr>
                        <a:t>National legal provisions </a:t>
                      </a:r>
                      <a:r>
                        <a:rPr kumimoji="0" lang="sl-SI" sz="1800" b="0" i="0" u="none" strike="noStrike" cap="none" normalizeH="0" baseline="0" dirty="0">
                          <a:ln>
                            <a:noFill/>
                          </a:ln>
                          <a:solidFill>
                            <a:srgbClr val="000000"/>
                          </a:solidFill>
                          <a:effectLst/>
                          <a:latin typeface="+mn-lt"/>
                          <a:ea typeface="MS PGothic" charset="0"/>
                          <a:cs typeface="MS PGothic" charset="0"/>
                        </a:rPr>
                        <a:t>on MLA</a:t>
                      </a:r>
                    </a:p>
                    <a:p>
                      <a:pPr marL="457200" marR="0" lvl="1" indent="0" algn="l" defTabSz="914400" rtl="0" eaLnBrk="1" fontAlgn="base" latinLnBrk="0" hangingPunct="1">
                        <a:lnSpc>
                          <a:spcPct val="100000"/>
                        </a:lnSpc>
                        <a:spcBef>
                          <a:spcPct val="0"/>
                        </a:spcBef>
                        <a:spcAft>
                          <a:spcPct val="0"/>
                        </a:spcAft>
                        <a:buClrTx/>
                        <a:buSzTx/>
                        <a:buFont typeface="Arial"/>
                        <a:buNone/>
                        <a:tabLst/>
                      </a:pPr>
                      <a:endParaRPr kumimoji="0" lang="en-US" sz="1800" b="0" i="0" u="none" strike="noStrike" cap="none" normalizeH="0" baseline="0" dirty="0">
                        <a:ln>
                          <a:noFill/>
                        </a:ln>
                        <a:solidFill>
                          <a:srgbClr val="000000"/>
                        </a:solidFill>
                        <a:effectLst/>
                        <a:latin typeface="+mn-lt"/>
                        <a:ea typeface="MS PGothic" charset="0"/>
                        <a:cs typeface="MS PGothic" charset="0"/>
                      </a:endParaRPr>
                    </a:p>
                  </a:txBody>
                  <a:tcPr marL="91444" marR="91444"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ítulo 1">
            <a:extLst>
              <a:ext uri="{FF2B5EF4-FFF2-40B4-BE49-F238E27FC236}">
                <a16:creationId xmlns:a16="http://schemas.microsoft.com/office/drawing/2014/main" id="{2662692E-5D1D-4BAE-8441-BCCFC9CA2DED}"/>
              </a:ext>
            </a:extLst>
          </p:cNvPr>
          <p:cNvSpPr>
            <a:spLocks noGrp="1"/>
          </p:cNvSpPr>
          <p:nvPr>
            <p:ph type="title"/>
          </p:nvPr>
        </p:nvSpPr>
        <p:spPr/>
        <p:txBody>
          <a:bodyPr>
            <a:normAutofit fontScale="90000"/>
          </a:bodyPr>
          <a:lstStyle/>
          <a:p>
            <a:r>
              <a:rPr lang="en-GB" altLang="en-US" sz="3200" b="1" dirty="0"/>
              <a:t>Some practical issues regarding international cybercrime investigations</a:t>
            </a:r>
          </a:p>
        </p:txBody>
      </p:sp>
      <p:sp>
        <p:nvSpPr>
          <p:cNvPr id="20483" name="Marcador de Posição de Conteúdo 2">
            <a:extLst>
              <a:ext uri="{FF2B5EF4-FFF2-40B4-BE49-F238E27FC236}">
                <a16:creationId xmlns:a16="http://schemas.microsoft.com/office/drawing/2014/main" id="{2917589E-9F8B-425A-B613-2042BB9DEDEA}"/>
              </a:ext>
            </a:extLst>
          </p:cNvPr>
          <p:cNvSpPr>
            <a:spLocks noGrp="1"/>
          </p:cNvSpPr>
          <p:nvPr>
            <p:ph sz="half" idx="1"/>
          </p:nvPr>
        </p:nvSpPr>
        <p:spPr/>
        <p:txBody>
          <a:bodyPr>
            <a:normAutofit lnSpcReduction="10000"/>
          </a:bodyPr>
          <a:lstStyle/>
          <a:p>
            <a:r>
              <a:rPr lang="en-GB" altLang="en-US" sz="2400" dirty="0"/>
              <a:t>The </a:t>
            </a:r>
            <a:r>
              <a:rPr lang="en-GB" altLang="en-US" sz="2400" b="1" dirty="0"/>
              <a:t>level of knowledge and experience of police officers </a:t>
            </a:r>
            <a:r>
              <a:rPr lang="en-GB" altLang="en-US" sz="2400" dirty="0"/>
              <a:t>and prosecutors when reporting and filling charges to them could be of crucial importance for proper understanding of the case and for the timely and adequate actions to be taken in order to preserve and obtain evidence. </a:t>
            </a:r>
          </a:p>
          <a:p>
            <a:endParaRPr lang="en-GB" altLang="en-US" sz="2400" dirty="0"/>
          </a:p>
          <a:p>
            <a:pPr marL="0" indent="0">
              <a:buNone/>
            </a:pPr>
            <a:endParaRPr lang="en-GB" altLang="en-US" dirty="0"/>
          </a:p>
        </p:txBody>
      </p:sp>
      <p:sp>
        <p:nvSpPr>
          <p:cNvPr id="2" name="Content Placeholder 1">
            <a:extLst>
              <a:ext uri="{FF2B5EF4-FFF2-40B4-BE49-F238E27FC236}">
                <a16:creationId xmlns:a16="http://schemas.microsoft.com/office/drawing/2014/main" id="{3C7971A1-5689-4FB8-B1AD-10142878C8C8}"/>
              </a:ext>
            </a:extLst>
          </p:cNvPr>
          <p:cNvSpPr>
            <a:spLocks noGrp="1"/>
          </p:cNvSpPr>
          <p:nvPr>
            <p:ph sz="half" idx="2"/>
          </p:nvPr>
        </p:nvSpPr>
        <p:spPr/>
        <p:txBody>
          <a:bodyPr>
            <a:normAutofit lnSpcReduction="10000"/>
          </a:bodyPr>
          <a:lstStyle/>
          <a:p>
            <a:r>
              <a:rPr lang="en-GB" altLang="en-US" sz="2400" dirty="0"/>
              <a:t>Police officers and prosecutors may need to seek additional assistance when needed, both from within „the house“ as well as from the outside, including cooperation and contribution by the victim who will naturally have an interest in solving the case.</a:t>
            </a:r>
          </a:p>
          <a:p>
            <a:endParaRPr lang="en-US" dirty="0"/>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ítulo 1">
            <a:extLst>
              <a:ext uri="{FF2B5EF4-FFF2-40B4-BE49-F238E27FC236}">
                <a16:creationId xmlns:a16="http://schemas.microsoft.com/office/drawing/2014/main" id="{7ADC748F-A6CA-4AD0-A15F-570367B1B9D9}"/>
              </a:ext>
            </a:extLst>
          </p:cNvPr>
          <p:cNvSpPr>
            <a:spLocks noGrp="1"/>
          </p:cNvSpPr>
          <p:nvPr>
            <p:ph type="title"/>
          </p:nvPr>
        </p:nvSpPr>
        <p:spPr/>
        <p:txBody>
          <a:bodyPr/>
          <a:lstStyle/>
          <a:p>
            <a:r>
              <a:rPr lang="en-GB" altLang="en-US" sz="3200" b="1"/>
              <a:t>Some practical issues regarding international cybercrime investigations</a:t>
            </a:r>
          </a:p>
        </p:txBody>
      </p:sp>
      <p:sp>
        <p:nvSpPr>
          <p:cNvPr id="22531" name="Marcador de Posição de Conteúdo 2">
            <a:extLst>
              <a:ext uri="{FF2B5EF4-FFF2-40B4-BE49-F238E27FC236}">
                <a16:creationId xmlns:a16="http://schemas.microsoft.com/office/drawing/2014/main" id="{A38EE386-A511-4201-AD37-0B9864F1EAE7}"/>
              </a:ext>
            </a:extLst>
          </p:cNvPr>
          <p:cNvSpPr>
            <a:spLocks noGrp="1"/>
          </p:cNvSpPr>
          <p:nvPr>
            <p:ph idx="1"/>
          </p:nvPr>
        </p:nvSpPr>
        <p:spPr>
          <a:xfrm>
            <a:off x="468312" y="2320925"/>
            <a:ext cx="8675687" cy="4525963"/>
          </a:xfrm>
        </p:spPr>
        <p:txBody>
          <a:bodyPr/>
          <a:lstStyle/>
          <a:p>
            <a:pPr>
              <a:spcBef>
                <a:spcPts val="600"/>
              </a:spcBef>
              <a:spcAft>
                <a:spcPts val="1200"/>
              </a:spcAft>
            </a:pPr>
            <a:r>
              <a:rPr lang="en-GB" altLang="en-US" sz="2400" dirty="0"/>
              <a:t>Specifying the </a:t>
            </a:r>
            <a:r>
              <a:rPr lang="en-GB" altLang="en-US" sz="2400" b="1" dirty="0"/>
              <a:t>legal instrument used to seek assistance </a:t>
            </a:r>
            <a:r>
              <a:rPr lang="en-GB" altLang="en-US" sz="2400" dirty="0"/>
              <a:t>- treaty, convention or other instrument of cooperation.</a:t>
            </a:r>
          </a:p>
          <a:p>
            <a:pPr>
              <a:spcBef>
                <a:spcPts val="600"/>
              </a:spcBef>
              <a:spcAft>
                <a:spcPts val="1200"/>
              </a:spcAft>
            </a:pPr>
            <a:r>
              <a:rPr lang="en-GB" altLang="en-US" sz="2400" b="1" dirty="0"/>
              <a:t>Identifying clearly who is conducting the investigation/prosecution</a:t>
            </a:r>
            <a:r>
              <a:rPr lang="en-GB" altLang="en-US" sz="2400" dirty="0"/>
              <a:t>. Provide all necessary contact details and preferred means of communication. </a:t>
            </a:r>
          </a:p>
          <a:p>
            <a:pPr>
              <a:spcBef>
                <a:spcPts val="600"/>
              </a:spcBef>
              <a:spcAft>
                <a:spcPts val="1200"/>
              </a:spcAft>
            </a:pPr>
            <a:r>
              <a:rPr lang="en-GB" altLang="en-US" sz="2400" b="1" dirty="0"/>
              <a:t>Summarising the case </a:t>
            </a:r>
            <a:r>
              <a:rPr lang="en-GB" altLang="en-US" sz="2400" dirty="0"/>
              <a:t>- provide a detailed outline of the case under investigation or prosecution, including a summary of the evidence that supports the investigation/prosecution. Explain rationale for evidence and actions being sought in regard to the on-going investigation.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ítulo 1">
            <a:extLst>
              <a:ext uri="{FF2B5EF4-FFF2-40B4-BE49-F238E27FC236}">
                <a16:creationId xmlns:a16="http://schemas.microsoft.com/office/drawing/2014/main" id="{9194B8ED-795C-4623-B9B2-213623E5BC76}"/>
              </a:ext>
            </a:extLst>
          </p:cNvPr>
          <p:cNvSpPr>
            <a:spLocks noGrp="1"/>
          </p:cNvSpPr>
          <p:nvPr>
            <p:ph type="title"/>
          </p:nvPr>
        </p:nvSpPr>
        <p:spPr/>
        <p:txBody>
          <a:bodyPr/>
          <a:lstStyle/>
          <a:p>
            <a:r>
              <a:rPr lang="en-GB" altLang="en-US" sz="3200" b="1"/>
              <a:t>Some practical issues regarding international cybercrime investigations</a:t>
            </a:r>
          </a:p>
        </p:txBody>
      </p:sp>
      <p:sp>
        <p:nvSpPr>
          <p:cNvPr id="24579" name="Marcador de Posição de Conteúdo 2">
            <a:extLst>
              <a:ext uri="{FF2B5EF4-FFF2-40B4-BE49-F238E27FC236}">
                <a16:creationId xmlns:a16="http://schemas.microsoft.com/office/drawing/2014/main" id="{DCAFD668-4EC5-4D8B-8778-1C09E566B32F}"/>
              </a:ext>
            </a:extLst>
          </p:cNvPr>
          <p:cNvSpPr>
            <a:spLocks noGrp="1"/>
          </p:cNvSpPr>
          <p:nvPr>
            <p:ph idx="1"/>
          </p:nvPr>
        </p:nvSpPr>
        <p:spPr>
          <a:xfrm>
            <a:off x="468313" y="2276475"/>
            <a:ext cx="8229600" cy="4198938"/>
          </a:xfrm>
        </p:spPr>
        <p:txBody>
          <a:bodyPr/>
          <a:lstStyle/>
          <a:p>
            <a:pPr>
              <a:spcBef>
                <a:spcPts val="600"/>
              </a:spcBef>
              <a:spcAft>
                <a:spcPts val="1200"/>
              </a:spcAft>
            </a:pPr>
            <a:r>
              <a:rPr lang="en-GB" altLang="en-US" sz="2400" b="1" dirty="0"/>
              <a:t>Reference to the applicable national legal provisions </a:t>
            </a:r>
            <a:r>
              <a:rPr lang="en-GB" altLang="en-US" sz="2400" dirty="0"/>
              <a:t>– full text of all relevant legal provisions under investigation/prosecution, including applicable sentencing provisions. </a:t>
            </a:r>
          </a:p>
          <a:p>
            <a:pPr>
              <a:spcBef>
                <a:spcPts val="600"/>
              </a:spcBef>
              <a:spcAft>
                <a:spcPts val="1200"/>
              </a:spcAft>
            </a:pPr>
            <a:r>
              <a:rPr lang="en-GB" altLang="en-US" sz="2400" b="1" dirty="0"/>
              <a:t>Precise identification of the assistance being sought </a:t>
            </a:r>
            <a:r>
              <a:rPr lang="en-GB" altLang="en-US" sz="2400" dirty="0"/>
              <a:t>- what are you seeking exactly.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Título 1">
            <a:extLst>
              <a:ext uri="{FF2B5EF4-FFF2-40B4-BE49-F238E27FC236}">
                <a16:creationId xmlns:a16="http://schemas.microsoft.com/office/drawing/2014/main" id="{D8425BE7-E970-44E7-A811-307B320ED59C}"/>
              </a:ext>
            </a:extLst>
          </p:cNvPr>
          <p:cNvSpPr>
            <a:spLocks noGrp="1"/>
          </p:cNvSpPr>
          <p:nvPr>
            <p:ph type="title"/>
          </p:nvPr>
        </p:nvSpPr>
        <p:spPr/>
        <p:txBody>
          <a:bodyPr/>
          <a:lstStyle/>
          <a:p>
            <a:r>
              <a:rPr lang="en-GB" altLang="en-US" sz="3200" b="1"/>
              <a:t>Some practical issues regarding international cybercrime investigations</a:t>
            </a:r>
          </a:p>
        </p:txBody>
      </p:sp>
      <p:sp>
        <p:nvSpPr>
          <p:cNvPr id="26627" name="Marcador de Posição de Conteúdo 2">
            <a:extLst>
              <a:ext uri="{FF2B5EF4-FFF2-40B4-BE49-F238E27FC236}">
                <a16:creationId xmlns:a16="http://schemas.microsoft.com/office/drawing/2014/main" id="{190C606A-1B15-4787-AE2C-F910FDFB6D38}"/>
              </a:ext>
            </a:extLst>
          </p:cNvPr>
          <p:cNvSpPr>
            <a:spLocks noGrp="1"/>
          </p:cNvSpPr>
          <p:nvPr>
            <p:ph idx="1"/>
          </p:nvPr>
        </p:nvSpPr>
        <p:spPr>
          <a:xfrm>
            <a:off x="457200" y="2276475"/>
            <a:ext cx="8229600" cy="3849688"/>
          </a:xfrm>
        </p:spPr>
        <p:txBody>
          <a:bodyPr/>
          <a:lstStyle/>
          <a:p>
            <a:pPr marL="0" indent="0">
              <a:buFont typeface="Arial" panose="020B0604020202020204" pitchFamily="34" charset="0"/>
              <a:buNone/>
            </a:pPr>
            <a:r>
              <a:rPr lang="en-GB" altLang="en-US" i="1"/>
              <a:t>Provide the following information: </a:t>
            </a:r>
            <a:endParaRPr lang="en-GB" altLang="en-US"/>
          </a:p>
          <a:p>
            <a:pPr marL="0" indent="0"/>
            <a:r>
              <a:rPr lang="en-GB" altLang="en-US"/>
              <a:t>For </a:t>
            </a:r>
            <a:r>
              <a:rPr lang="en-GB" altLang="en-US" b="1"/>
              <a:t>witness statement/testimony</a:t>
            </a:r>
            <a:r>
              <a:rPr lang="en-GB" altLang="en-US"/>
              <a:t>: </a:t>
            </a:r>
          </a:p>
          <a:p>
            <a:pPr lvl="1"/>
            <a:r>
              <a:rPr lang="en-GB" altLang="en-US"/>
              <a:t> </a:t>
            </a:r>
            <a:r>
              <a:rPr lang="bs-Latn-BA" altLang="en-US"/>
              <a:t>Wherabouts of the person</a:t>
            </a:r>
            <a:endParaRPr lang="en-GB" altLang="en-US"/>
          </a:p>
          <a:p>
            <a:pPr lvl="1"/>
            <a:r>
              <a:rPr lang="bs-Latn-BA" altLang="en-US"/>
              <a:t>National procedural rules related to the witness </a:t>
            </a:r>
            <a:endParaRPr lang="en-GB" altLang="en-US"/>
          </a:p>
          <a:p>
            <a:pPr lvl="1"/>
            <a:r>
              <a:rPr lang="bs-Latn-BA" altLang="en-US"/>
              <a:t>The specific information and list of questions sought from the witness</a:t>
            </a:r>
            <a:endParaRPr lang="en-GB" altLang="en-US"/>
          </a:p>
          <a:p>
            <a:pPr marL="0" indent="0"/>
            <a:endParaRPr lang="en-GB" altLang="en-US">
              <a:solidFill>
                <a:srgbClr val="FF0000"/>
              </a:solidFill>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8105ED5F-C762-4BB9-85CA-1FE6FBD115A0}"/>
              </a:ext>
            </a:extLst>
          </p:cNvPr>
          <p:cNvSpPr>
            <a:spLocks noGrp="1"/>
          </p:cNvSpPr>
          <p:nvPr>
            <p:ph type="title"/>
          </p:nvPr>
        </p:nvSpPr>
        <p:spPr/>
        <p:txBody>
          <a:bodyPr/>
          <a:lstStyle/>
          <a:p>
            <a:r>
              <a:rPr lang="en-US" altLang="en-US"/>
              <a:t>Session Objectives</a:t>
            </a:r>
          </a:p>
        </p:txBody>
      </p:sp>
      <p:sp>
        <p:nvSpPr>
          <p:cNvPr id="16386" name="Content Placeholder 2">
            <a:extLst>
              <a:ext uri="{FF2B5EF4-FFF2-40B4-BE49-F238E27FC236}">
                <a16:creationId xmlns:a16="http://schemas.microsoft.com/office/drawing/2014/main" id="{2495450C-70AB-443C-AD49-A9637E2C5EF7}"/>
              </a:ext>
            </a:extLst>
          </p:cNvPr>
          <p:cNvSpPr>
            <a:spLocks noGrp="1"/>
          </p:cNvSpPr>
          <p:nvPr>
            <p:ph idx="1"/>
          </p:nvPr>
        </p:nvSpPr>
        <p:spPr>
          <a:xfrm>
            <a:off x="323528" y="1916832"/>
            <a:ext cx="8352928" cy="4464496"/>
          </a:xfrm>
        </p:spPr>
        <p:txBody>
          <a:bodyPr>
            <a:normAutofit fontScale="70000" lnSpcReduction="20000"/>
          </a:bodyPr>
          <a:lstStyle/>
          <a:p>
            <a:pPr>
              <a:lnSpc>
                <a:spcPct val="120000"/>
              </a:lnSpc>
              <a:buFont typeface="Arial" charset="0"/>
              <a:buChar char="•"/>
              <a:defRPr/>
            </a:pPr>
            <a:r>
              <a:rPr lang="en-US" dirty="0">
                <a:ea typeface="MS PGothic" charset="0"/>
              </a:rPr>
              <a:t>Explain the relevance of international cooperation in targeting online crime proceeds.</a:t>
            </a:r>
          </a:p>
          <a:p>
            <a:pPr>
              <a:lnSpc>
                <a:spcPct val="120000"/>
              </a:lnSpc>
              <a:buFont typeface="Arial" charset="0"/>
              <a:buChar char="•"/>
              <a:defRPr/>
            </a:pPr>
            <a:r>
              <a:rPr lang="en-US" dirty="0">
                <a:ea typeface="MS PGothic" charset="0"/>
              </a:rPr>
              <a:t>Explain the advantages of combining international cooperation avenues in the field of cybercrime and e-evidence as well as financial investigations and money laundering.</a:t>
            </a:r>
          </a:p>
          <a:p>
            <a:pPr>
              <a:lnSpc>
                <a:spcPct val="120000"/>
              </a:lnSpc>
              <a:buFont typeface="Arial" charset="0"/>
              <a:buChar char="•"/>
              <a:defRPr/>
            </a:pPr>
            <a:r>
              <a:rPr lang="en-US" dirty="0">
                <a:ea typeface="MS PGothic" charset="0"/>
              </a:rPr>
              <a:t>Distinguish international cooperation on exchange of information and on mutual legal assistance.</a:t>
            </a:r>
          </a:p>
          <a:p>
            <a:pPr>
              <a:lnSpc>
                <a:spcPct val="120000"/>
              </a:lnSpc>
              <a:buFont typeface="Arial" charset="0"/>
              <a:buChar char="•"/>
              <a:defRPr/>
            </a:pPr>
            <a:r>
              <a:rPr lang="en-US" dirty="0">
                <a:ea typeface="MS PGothic" charset="0"/>
              </a:rPr>
              <a:t>Enumerate relevant international networks and </a:t>
            </a:r>
            <a:r>
              <a:rPr lang="en-US" dirty="0" err="1">
                <a:ea typeface="MS PGothic" charset="0"/>
              </a:rPr>
              <a:t>organisations</a:t>
            </a:r>
            <a:r>
              <a:rPr lang="en-US" dirty="0">
                <a:ea typeface="MS PGothic" charset="0"/>
              </a:rPr>
              <a:t> for exchange of information.</a:t>
            </a:r>
          </a:p>
          <a:p>
            <a:pPr>
              <a:lnSpc>
                <a:spcPct val="120000"/>
              </a:lnSpc>
              <a:buFont typeface="Arial" charset="0"/>
              <a:buChar char="•"/>
              <a:defRPr/>
            </a:pPr>
            <a:r>
              <a:rPr lang="en-US" dirty="0">
                <a:solidFill>
                  <a:srgbClr val="000000"/>
                </a:solidFill>
                <a:ea typeface="MS PGothic" charset="0"/>
              </a:rPr>
              <a:t>Describe the nature</a:t>
            </a:r>
            <a:r>
              <a:rPr lang="sl-SI" dirty="0">
                <a:solidFill>
                  <a:srgbClr val="000000"/>
                </a:solidFill>
                <a:ea typeface="MS PGothic" charset="0"/>
              </a:rPr>
              <a:t> </a:t>
            </a:r>
            <a:r>
              <a:rPr lang="sl-SI" dirty="0" err="1">
                <a:solidFill>
                  <a:srgbClr val="000000"/>
                </a:solidFill>
                <a:ea typeface="MS PGothic" charset="0"/>
              </a:rPr>
              <a:t>and</a:t>
            </a:r>
            <a:r>
              <a:rPr lang="sl-SI" dirty="0">
                <a:solidFill>
                  <a:srgbClr val="000000"/>
                </a:solidFill>
                <a:ea typeface="MS PGothic" charset="0"/>
              </a:rPr>
              <a:t> </a:t>
            </a:r>
            <a:r>
              <a:rPr lang="en-US" dirty="0">
                <a:solidFill>
                  <a:srgbClr val="000000"/>
                </a:solidFill>
                <a:ea typeface="MS PGothic" charset="0"/>
              </a:rPr>
              <a:t>purpose of mutual legal assistance (MLA).</a:t>
            </a:r>
          </a:p>
          <a:p>
            <a:pPr>
              <a:lnSpc>
                <a:spcPct val="120000"/>
              </a:lnSpc>
              <a:buFont typeface="Arial" charset="0"/>
              <a:buChar char="•"/>
              <a:defRPr/>
            </a:pPr>
            <a:r>
              <a:rPr lang="en-US" dirty="0">
                <a:solidFill>
                  <a:srgbClr val="000000"/>
                </a:solidFill>
                <a:ea typeface="MS PGothic" charset="0"/>
              </a:rPr>
              <a:t>Present relevant international legal instruments.</a:t>
            </a:r>
          </a:p>
          <a:p>
            <a:pPr>
              <a:lnSpc>
                <a:spcPct val="120000"/>
              </a:lnSpc>
              <a:buFont typeface="Arial" charset="0"/>
              <a:buChar char="•"/>
              <a:defRPr/>
            </a:pPr>
            <a:r>
              <a:rPr lang="sl-SI" dirty="0" err="1">
                <a:solidFill>
                  <a:srgbClr val="000000"/>
                </a:solidFill>
                <a:ea typeface="MS PGothic" charset="0"/>
              </a:rPr>
              <a:t>Identify</a:t>
            </a:r>
            <a:r>
              <a:rPr lang="sl-SI" dirty="0">
                <a:solidFill>
                  <a:srgbClr val="000000"/>
                </a:solidFill>
                <a:ea typeface="MS PGothic" charset="0"/>
              </a:rPr>
              <a:t> </a:t>
            </a:r>
            <a:r>
              <a:rPr lang="en-US" dirty="0">
                <a:solidFill>
                  <a:srgbClr val="000000"/>
                </a:solidFill>
                <a:ea typeface="MS PGothic" charset="0"/>
              </a:rPr>
              <a:t>relevant provisions of the Budapest and Warsaw conventions in order to be able to use them appropriately.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Título 1">
            <a:extLst>
              <a:ext uri="{FF2B5EF4-FFF2-40B4-BE49-F238E27FC236}">
                <a16:creationId xmlns:a16="http://schemas.microsoft.com/office/drawing/2014/main" id="{46F1166B-AF64-42F5-A0A7-57E483A54A31}"/>
              </a:ext>
            </a:extLst>
          </p:cNvPr>
          <p:cNvSpPr>
            <a:spLocks noGrp="1"/>
          </p:cNvSpPr>
          <p:nvPr>
            <p:ph type="title"/>
          </p:nvPr>
        </p:nvSpPr>
        <p:spPr/>
        <p:txBody>
          <a:bodyPr/>
          <a:lstStyle/>
          <a:p>
            <a:r>
              <a:rPr lang="en-GB" altLang="en-US" sz="3200" b="1"/>
              <a:t>Some practical issues regarding international cybercrime investigations</a:t>
            </a:r>
          </a:p>
        </p:txBody>
      </p:sp>
      <p:sp>
        <p:nvSpPr>
          <p:cNvPr id="28675" name="Marcador de Posição de Conteúdo 2">
            <a:extLst>
              <a:ext uri="{FF2B5EF4-FFF2-40B4-BE49-F238E27FC236}">
                <a16:creationId xmlns:a16="http://schemas.microsoft.com/office/drawing/2014/main" id="{15518693-13C4-431A-838A-494E2F729891}"/>
              </a:ext>
            </a:extLst>
          </p:cNvPr>
          <p:cNvSpPr>
            <a:spLocks noGrp="1"/>
          </p:cNvSpPr>
          <p:nvPr>
            <p:ph idx="1"/>
          </p:nvPr>
        </p:nvSpPr>
        <p:spPr>
          <a:xfrm>
            <a:off x="468313" y="2349500"/>
            <a:ext cx="8229600" cy="4113213"/>
          </a:xfrm>
        </p:spPr>
        <p:txBody>
          <a:bodyPr/>
          <a:lstStyle/>
          <a:p>
            <a:pPr marL="0" indent="0">
              <a:buFont typeface="Arial" panose="020B0604020202020204" pitchFamily="34" charset="0"/>
              <a:buNone/>
            </a:pPr>
            <a:r>
              <a:rPr lang="en-GB" altLang="en-US" i="1" dirty="0"/>
              <a:t>Provide the following information: </a:t>
            </a:r>
            <a:endParaRPr lang="en-GB" altLang="en-US" dirty="0"/>
          </a:p>
          <a:p>
            <a:pPr marL="0" indent="0"/>
            <a:r>
              <a:rPr lang="en-GB" altLang="en-US" dirty="0"/>
              <a:t>For </a:t>
            </a:r>
            <a:r>
              <a:rPr lang="en-GB" altLang="en-US" b="1" dirty="0"/>
              <a:t>documentary evidence</a:t>
            </a:r>
            <a:r>
              <a:rPr lang="en-GB" altLang="en-US" dirty="0"/>
              <a:t>: </a:t>
            </a:r>
          </a:p>
          <a:p>
            <a:pPr lvl="1"/>
            <a:r>
              <a:rPr lang="en-GB" altLang="en-US" dirty="0"/>
              <a:t> </a:t>
            </a:r>
            <a:r>
              <a:rPr lang="bs-Latn-BA" altLang="en-US" dirty="0"/>
              <a:t>A clear indication of the documents to acquire </a:t>
            </a:r>
            <a:endParaRPr lang="en-GB" altLang="en-US" dirty="0"/>
          </a:p>
          <a:p>
            <a:pPr lvl="1"/>
            <a:r>
              <a:rPr lang="bs-Latn-BA" altLang="en-US" dirty="0"/>
              <a:t> A clear indication as to the place where the documents/items/evidence can be found or the person or the entity which detains them</a:t>
            </a:r>
            <a:endParaRPr lang="en-GB" altLang="en-US" dirty="0"/>
          </a:p>
          <a:p>
            <a:pPr marL="0" indent="0"/>
            <a:endParaRPr lang="en-GB" altLang="en-US" dirty="0">
              <a:solidFill>
                <a:srgbClr val="FF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Título 1">
            <a:extLst>
              <a:ext uri="{FF2B5EF4-FFF2-40B4-BE49-F238E27FC236}">
                <a16:creationId xmlns:a16="http://schemas.microsoft.com/office/drawing/2014/main" id="{5C99E6E7-4110-4CE9-98FB-F2460A6CB1CF}"/>
              </a:ext>
            </a:extLst>
          </p:cNvPr>
          <p:cNvSpPr>
            <a:spLocks noGrp="1"/>
          </p:cNvSpPr>
          <p:nvPr>
            <p:ph type="title"/>
          </p:nvPr>
        </p:nvSpPr>
        <p:spPr/>
        <p:txBody>
          <a:bodyPr/>
          <a:lstStyle/>
          <a:p>
            <a:r>
              <a:rPr lang="en-GB" altLang="en-US" sz="3200" b="1"/>
              <a:t>Some practical issues regarding international cybercrime investigations</a:t>
            </a:r>
          </a:p>
        </p:txBody>
      </p:sp>
      <p:sp>
        <p:nvSpPr>
          <p:cNvPr id="24578" name="Marcador de Posição de Conteúdo 2">
            <a:extLst>
              <a:ext uri="{FF2B5EF4-FFF2-40B4-BE49-F238E27FC236}">
                <a16:creationId xmlns:a16="http://schemas.microsoft.com/office/drawing/2014/main" id="{B9DB71CE-7BA7-46D9-9B40-F0CA45C4AD00}"/>
              </a:ext>
            </a:extLst>
          </p:cNvPr>
          <p:cNvSpPr>
            <a:spLocks noGrp="1"/>
          </p:cNvSpPr>
          <p:nvPr>
            <p:ph idx="1"/>
          </p:nvPr>
        </p:nvSpPr>
        <p:spPr>
          <a:xfrm>
            <a:off x="468312" y="2276475"/>
            <a:ext cx="8496175" cy="4325938"/>
          </a:xfrm>
        </p:spPr>
        <p:txBody>
          <a:bodyPr>
            <a:normAutofit lnSpcReduction="10000"/>
          </a:bodyPr>
          <a:lstStyle/>
          <a:p>
            <a:pPr marL="0" indent="0">
              <a:buFont typeface="Arial" charset="0"/>
              <a:buNone/>
              <a:defRPr/>
            </a:pPr>
            <a:r>
              <a:rPr lang="en-GB" i="1" dirty="0"/>
              <a:t>Provide the following information: </a:t>
            </a:r>
          </a:p>
          <a:p>
            <a:pPr>
              <a:buFont typeface="Arial" charset="0"/>
              <a:buChar char="•"/>
              <a:defRPr/>
            </a:pPr>
            <a:r>
              <a:rPr lang="en-GB" sz="2800" dirty="0"/>
              <a:t>For </a:t>
            </a:r>
            <a:r>
              <a:rPr lang="en-GB" sz="2800" b="1" dirty="0"/>
              <a:t>electronic evidence</a:t>
            </a:r>
            <a:r>
              <a:rPr lang="en-GB" sz="2800" dirty="0"/>
              <a:t>: </a:t>
            </a:r>
          </a:p>
          <a:p>
            <a:pPr lvl="1">
              <a:buFont typeface="Arial" charset="0"/>
              <a:buChar char="–"/>
              <a:defRPr/>
            </a:pPr>
            <a:r>
              <a:rPr lang="en-US" sz="2600" dirty="0"/>
              <a:t>Specify as many details as possible related to electronic evidence to acquire, provide necessary </a:t>
            </a:r>
            <a:r>
              <a:rPr lang="en-US" sz="2600" b="1" dirty="0"/>
              <a:t>technical information</a:t>
            </a:r>
            <a:r>
              <a:rPr lang="en-US" sz="2600" dirty="0"/>
              <a:t> on sought evidence if available (</a:t>
            </a:r>
            <a:r>
              <a:rPr lang="en-US" sz="2600" b="1" dirty="0"/>
              <a:t>server/system time, time framework, identification details such as IP and MAC addresses, email address, user account details, etc.</a:t>
            </a:r>
            <a:r>
              <a:rPr lang="en-US" sz="2600" dirty="0"/>
              <a:t>)</a:t>
            </a:r>
          </a:p>
          <a:p>
            <a:pPr lvl="1">
              <a:buFont typeface="Arial" charset="0"/>
              <a:buChar char="–"/>
              <a:defRPr/>
            </a:pPr>
            <a:r>
              <a:rPr lang="bs-Latn-BA" sz="2600" dirty="0"/>
              <a:t>Indicate the place and details where the assets can be found or the person or the entity which detains them </a:t>
            </a:r>
            <a:endParaRPr lang="en-GB" sz="2600" dirty="0"/>
          </a:p>
          <a:p>
            <a:pPr>
              <a:buFont typeface="Arial" charset="0"/>
              <a:buChar char="•"/>
              <a:defRPr/>
            </a:pPr>
            <a:endParaRPr lang="en-GB" dirty="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ítulo 1">
            <a:extLst>
              <a:ext uri="{FF2B5EF4-FFF2-40B4-BE49-F238E27FC236}">
                <a16:creationId xmlns:a16="http://schemas.microsoft.com/office/drawing/2014/main" id="{C71BB857-4486-485B-BF65-3463075362D8}"/>
              </a:ext>
            </a:extLst>
          </p:cNvPr>
          <p:cNvSpPr>
            <a:spLocks noGrp="1"/>
          </p:cNvSpPr>
          <p:nvPr>
            <p:ph type="title"/>
          </p:nvPr>
        </p:nvSpPr>
        <p:spPr/>
        <p:txBody>
          <a:bodyPr/>
          <a:lstStyle/>
          <a:p>
            <a:r>
              <a:rPr lang="en-GB" altLang="en-US" sz="3200" b="1"/>
              <a:t>Some practical issues regarding international cybercrime investigations</a:t>
            </a:r>
          </a:p>
        </p:txBody>
      </p:sp>
      <p:sp>
        <p:nvSpPr>
          <p:cNvPr id="32771" name="Marcador de Posição de Conteúdo 2">
            <a:extLst>
              <a:ext uri="{FF2B5EF4-FFF2-40B4-BE49-F238E27FC236}">
                <a16:creationId xmlns:a16="http://schemas.microsoft.com/office/drawing/2014/main" id="{ADFD6C91-9DC2-461F-9DDE-96396D3582C3}"/>
              </a:ext>
            </a:extLst>
          </p:cNvPr>
          <p:cNvSpPr>
            <a:spLocks noGrp="1"/>
          </p:cNvSpPr>
          <p:nvPr>
            <p:ph idx="1"/>
          </p:nvPr>
        </p:nvSpPr>
        <p:spPr>
          <a:xfrm>
            <a:off x="395288" y="2349500"/>
            <a:ext cx="8229600" cy="4310063"/>
          </a:xfrm>
        </p:spPr>
        <p:txBody>
          <a:bodyPr/>
          <a:lstStyle/>
          <a:p>
            <a:pPr marL="0" indent="0">
              <a:buFont typeface="Arial" panose="020B0604020202020204" pitchFamily="34" charset="0"/>
              <a:buNone/>
            </a:pPr>
            <a:r>
              <a:rPr lang="en-GB" altLang="en-US" i="1"/>
              <a:t>Provide the following information: </a:t>
            </a:r>
            <a:endParaRPr lang="pt-PT" altLang="en-US"/>
          </a:p>
          <a:p>
            <a:pPr marL="0" indent="0"/>
            <a:r>
              <a:rPr lang="en-GB" altLang="en-US" sz="2800"/>
              <a:t>For </a:t>
            </a:r>
            <a:r>
              <a:rPr lang="en-GB" altLang="en-US" sz="2800" b="1"/>
              <a:t>execution of a search warrant</a:t>
            </a:r>
            <a:r>
              <a:rPr lang="en-GB" altLang="en-US" sz="2800"/>
              <a:t>: </a:t>
            </a:r>
          </a:p>
          <a:p>
            <a:pPr lvl="1"/>
            <a:r>
              <a:rPr lang="en-GB" altLang="en-US" sz="2400"/>
              <a:t> </a:t>
            </a:r>
            <a:r>
              <a:rPr lang="bs-Latn-BA" altLang="en-US" sz="2400"/>
              <a:t>enclose valid search warrant issued by domestic judicial authority </a:t>
            </a:r>
            <a:endParaRPr lang="en-GB" altLang="en-US" sz="2400"/>
          </a:p>
          <a:p>
            <a:pPr lvl="1"/>
            <a:r>
              <a:rPr lang="bs-Latn-BA" altLang="en-US" sz="2400"/>
              <a:t>provide precise indications of the places and objects to be searched </a:t>
            </a:r>
            <a:endParaRPr lang="en-GB" altLang="en-US" sz="2400"/>
          </a:p>
          <a:p>
            <a:pPr lvl="1"/>
            <a:r>
              <a:rPr lang="bs-Latn-BA" altLang="en-US" sz="2400"/>
              <a:t>specify detailed rules to follow in executing the search</a:t>
            </a:r>
            <a:endParaRPr lang="en-GB" altLang="en-US" sz="2400"/>
          </a:p>
          <a:p>
            <a:pPr lvl="1"/>
            <a:r>
              <a:rPr lang="bs-Latn-BA" altLang="en-US" sz="2400"/>
              <a:t>provide accurate indications on the evidence to be searched</a:t>
            </a:r>
            <a:endParaRPr lang="en-GB" altLang="en-US" sz="2400"/>
          </a:p>
          <a:p>
            <a:pPr marL="0" indent="0"/>
            <a:endParaRPr lang="en-GB" altLang="en-US">
              <a:solidFill>
                <a:srgbClr val="FF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Título 1">
            <a:extLst>
              <a:ext uri="{FF2B5EF4-FFF2-40B4-BE49-F238E27FC236}">
                <a16:creationId xmlns:a16="http://schemas.microsoft.com/office/drawing/2014/main" id="{F36C7BF7-CD51-46DD-A54B-B369CE72A0D6}"/>
              </a:ext>
            </a:extLst>
          </p:cNvPr>
          <p:cNvSpPr>
            <a:spLocks noGrp="1"/>
          </p:cNvSpPr>
          <p:nvPr>
            <p:ph type="title"/>
          </p:nvPr>
        </p:nvSpPr>
        <p:spPr/>
        <p:txBody>
          <a:bodyPr/>
          <a:lstStyle/>
          <a:p>
            <a:r>
              <a:rPr lang="en-GB" altLang="en-US" sz="3200" b="1"/>
              <a:t>Some practical issues regarding international cybercrime investigations</a:t>
            </a:r>
          </a:p>
        </p:txBody>
      </p:sp>
      <p:sp>
        <p:nvSpPr>
          <p:cNvPr id="26626" name="Marcador de Posição de Conteúdo 2">
            <a:extLst>
              <a:ext uri="{FF2B5EF4-FFF2-40B4-BE49-F238E27FC236}">
                <a16:creationId xmlns:a16="http://schemas.microsoft.com/office/drawing/2014/main" id="{05537E6A-8341-452B-B39A-5ED1FFD48B0A}"/>
              </a:ext>
            </a:extLst>
          </p:cNvPr>
          <p:cNvSpPr>
            <a:spLocks noGrp="1"/>
          </p:cNvSpPr>
          <p:nvPr>
            <p:ph idx="1"/>
          </p:nvPr>
        </p:nvSpPr>
        <p:spPr>
          <a:xfrm>
            <a:off x="468313" y="2349500"/>
            <a:ext cx="8229600" cy="4254500"/>
          </a:xfrm>
        </p:spPr>
        <p:txBody>
          <a:bodyPr/>
          <a:lstStyle/>
          <a:p>
            <a:pPr marL="0" indent="0">
              <a:buFont typeface="Arial" charset="0"/>
              <a:buNone/>
              <a:defRPr/>
            </a:pPr>
            <a:r>
              <a:rPr lang="en-GB" i="1" dirty="0"/>
              <a:t>Provide the following information:</a:t>
            </a:r>
            <a:endParaRPr lang="en-GB" dirty="0"/>
          </a:p>
          <a:p>
            <a:pPr>
              <a:buFont typeface="Arial" charset="0"/>
              <a:buChar char="•"/>
              <a:defRPr/>
            </a:pPr>
            <a:r>
              <a:rPr lang="en-GB" dirty="0"/>
              <a:t>For </a:t>
            </a:r>
            <a:r>
              <a:rPr lang="en-GB" b="1" dirty="0"/>
              <a:t>seizure/confiscation</a:t>
            </a:r>
            <a:r>
              <a:rPr lang="en-GB" dirty="0"/>
              <a:t>: </a:t>
            </a:r>
          </a:p>
          <a:p>
            <a:pPr lvl="1">
              <a:buFont typeface="Arial" charset="0"/>
              <a:buChar char="–"/>
              <a:defRPr/>
            </a:pPr>
            <a:r>
              <a:rPr lang="en-GB" dirty="0"/>
              <a:t>provide a copy of the valid seizure or confiscation order issued by the domestic judicial authority </a:t>
            </a:r>
          </a:p>
          <a:p>
            <a:pPr lvl="1">
              <a:buFont typeface="Arial" charset="0"/>
              <a:buChar char="–"/>
              <a:defRPr/>
            </a:pPr>
            <a:r>
              <a:rPr lang="en-GB" dirty="0"/>
              <a:t>precise indications of the items to be seized/confiscated </a:t>
            </a:r>
          </a:p>
          <a:p>
            <a:pPr lvl="1">
              <a:buFont typeface="Arial" charset="0"/>
              <a:buChar char="–"/>
              <a:defRPr/>
            </a:pPr>
            <a:r>
              <a:rPr lang="en-GB" dirty="0"/>
              <a:t>indicate any </a:t>
            </a:r>
            <a:r>
              <a:rPr lang="en-GB" b="1" dirty="0"/>
              <a:t>specific rules if needed in executing the search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Título 1">
            <a:extLst>
              <a:ext uri="{FF2B5EF4-FFF2-40B4-BE49-F238E27FC236}">
                <a16:creationId xmlns:a16="http://schemas.microsoft.com/office/drawing/2014/main" id="{33404065-580B-40E2-B884-3B5F4F2F8BB4}"/>
              </a:ext>
            </a:extLst>
          </p:cNvPr>
          <p:cNvSpPr>
            <a:spLocks noGrp="1"/>
          </p:cNvSpPr>
          <p:nvPr>
            <p:ph type="title"/>
          </p:nvPr>
        </p:nvSpPr>
        <p:spPr/>
        <p:txBody>
          <a:bodyPr/>
          <a:lstStyle/>
          <a:p>
            <a:r>
              <a:rPr lang="en-GB" altLang="en-US" sz="3200" b="1"/>
              <a:t>Some practical issues regarding international cybercrime investigations</a:t>
            </a:r>
          </a:p>
        </p:txBody>
      </p:sp>
      <p:sp>
        <p:nvSpPr>
          <p:cNvPr id="36867" name="Marcador de Posição de Conteúdo 2">
            <a:extLst>
              <a:ext uri="{FF2B5EF4-FFF2-40B4-BE49-F238E27FC236}">
                <a16:creationId xmlns:a16="http://schemas.microsoft.com/office/drawing/2014/main" id="{08747C2D-BAB6-4958-9671-8C5F1AC2D2DB}"/>
              </a:ext>
            </a:extLst>
          </p:cNvPr>
          <p:cNvSpPr>
            <a:spLocks noGrp="1"/>
          </p:cNvSpPr>
          <p:nvPr>
            <p:ph idx="1"/>
          </p:nvPr>
        </p:nvSpPr>
        <p:spPr>
          <a:xfrm>
            <a:off x="468313" y="2133600"/>
            <a:ext cx="8229600" cy="4535488"/>
          </a:xfrm>
        </p:spPr>
        <p:txBody>
          <a:bodyPr/>
          <a:lstStyle/>
          <a:p>
            <a:pPr marL="0" indent="0">
              <a:buFont typeface="Arial" panose="020B0604020202020204" pitchFamily="34" charset="0"/>
              <a:buNone/>
            </a:pPr>
            <a:r>
              <a:rPr lang="en-GB" altLang="en-US" i="1" dirty="0"/>
              <a:t>Provide the following information: </a:t>
            </a:r>
            <a:endParaRPr lang="en-GB" altLang="en-US" sz="2400" dirty="0"/>
          </a:p>
          <a:p>
            <a:pPr marL="0" indent="0"/>
            <a:r>
              <a:rPr lang="en-GB" altLang="en-US" sz="2800" dirty="0"/>
              <a:t>For </a:t>
            </a:r>
            <a:r>
              <a:rPr lang="en-GB" altLang="en-US" sz="2800" b="1" dirty="0"/>
              <a:t>special investigative measures</a:t>
            </a:r>
            <a:r>
              <a:rPr lang="en-GB" altLang="en-US" sz="2800" dirty="0"/>
              <a:t>: </a:t>
            </a:r>
          </a:p>
          <a:p>
            <a:pPr lvl="1"/>
            <a:r>
              <a:rPr lang="en-GB" altLang="en-US" sz="2400" dirty="0"/>
              <a:t> </a:t>
            </a:r>
            <a:r>
              <a:rPr lang="bs-Latn-BA" altLang="en-US" sz="2400" dirty="0"/>
              <a:t>provide a copy of the valid warrant for SIMs issued by the competent domestic judicial authority</a:t>
            </a:r>
            <a:endParaRPr lang="en-GB" altLang="en-US" sz="2400" dirty="0"/>
          </a:p>
          <a:p>
            <a:pPr lvl="1"/>
            <a:r>
              <a:rPr lang="bs-Latn-BA" altLang="en-US" sz="2400" dirty="0"/>
              <a:t>specify the scope and nature of actions to be taken</a:t>
            </a:r>
            <a:endParaRPr lang="en-GB" altLang="en-US" sz="2400" dirty="0"/>
          </a:p>
          <a:p>
            <a:pPr lvl="1"/>
            <a:r>
              <a:rPr lang="bs-Latn-BA" altLang="en-US" sz="2400" dirty="0"/>
              <a:t>specify the special conditions to be observed – </a:t>
            </a:r>
            <a:r>
              <a:rPr lang="bs-Latn-BA" altLang="en-US" sz="2400" b="1" dirty="0"/>
              <a:t>identity/anonimity of undercover agents,</a:t>
            </a:r>
            <a:r>
              <a:rPr lang="bs-Latn-BA" altLang="en-US" sz="2400" dirty="0"/>
              <a:t> technical and logistics requirements, covering of costs and expenses, </a:t>
            </a:r>
            <a:r>
              <a:rPr lang="bs-Latn-BA" altLang="en-US" sz="2400" b="1" dirty="0"/>
              <a:t>channels of communications specified</a:t>
            </a:r>
            <a:r>
              <a:rPr lang="bs-Latn-BA" altLang="en-US" sz="2400" dirty="0"/>
              <a:t>, etc.</a:t>
            </a:r>
            <a:endParaRPr lang="en-GB" altLang="en-US" sz="2400" dirty="0"/>
          </a:p>
          <a:p>
            <a:pPr lvl="1"/>
            <a:r>
              <a:rPr lang="bs-Latn-BA" altLang="en-US" sz="2400" dirty="0"/>
              <a:t>If necessary, have a </a:t>
            </a:r>
            <a:r>
              <a:rPr lang="bs-Latn-BA" altLang="en-US" sz="2400" b="1" u="sng" dirty="0"/>
              <a:t>JIT</a:t>
            </a:r>
            <a:r>
              <a:rPr lang="bs-Latn-BA" altLang="en-US" sz="2400" dirty="0"/>
              <a:t> agreement signed </a:t>
            </a:r>
            <a:endParaRPr lang="en-GB"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Título 1">
            <a:extLst>
              <a:ext uri="{FF2B5EF4-FFF2-40B4-BE49-F238E27FC236}">
                <a16:creationId xmlns:a16="http://schemas.microsoft.com/office/drawing/2014/main" id="{F1EE6832-B571-4939-930B-F3E4A2E57F9A}"/>
              </a:ext>
            </a:extLst>
          </p:cNvPr>
          <p:cNvSpPr>
            <a:spLocks noGrp="1"/>
          </p:cNvSpPr>
          <p:nvPr>
            <p:ph type="title"/>
          </p:nvPr>
        </p:nvSpPr>
        <p:spPr/>
        <p:txBody>
          <a:bodyPr/>
          <a:lstStyle/>
          <a:p>
            <a:r>
              <a:rPr lang="en-GB" altLang="en-US" sz="3200" b="1"/>
              <a:t>Some practical issues regarding international cybercrime investigations</a:t>
            </a:r>
          </a:p>
        </p:txBody>
      </p:sp>
      <p:sp>
        <p:nvSpPr>
          <p:cNvPr id="38915" name="Marcador de Posição de Conteúdo 2">
            <a:extLst>
              <a:ext uri="{FF2B5EF4-FFF2-40B4-BE49-F238E27FC236}">
                <a16:creationId xmlns:a16="http://schemas.microsoft.com/office/drawing/2014/main" id="{7D3D8D22-597E-4A56-81A4-6D6993BCC3C2}"/>
              </a:ext>
            </a:extLst>
          </p:cNvPr>
          <p:cNvSpPr>
            <a:spLocks noGrp="1"/>
          </p:cNvSpPr>
          <p:nvPr>
            <p:ph idx="1"/>
          </p:nvPr>
        </p:nvSpPr>
        <p:spPr>
          <a:xfrm>
            <a:off x="457200" y="2492375"/>
            <a:ext cx="8229600" cy="3633788"/>
          </a:xfrm>
        </p:spPr>
        <p:txBody>
          <a:bodyPr/>
          <a:lstStyle/>
          <a:p>
            <a:r>
              <a:rPr lang="en-GB" altLang="en-US" sz="2800"/>
              <a:t>Highlight any specific </a:t>
            </a:r>
            <a:r>
              <a:rPr lang="en-GB" altLang="en-US" sz="2800" b="1"/>
              <a:t>confidentiality requirements</a:t>
            </a:r>
            <a:r>
              <a:rPr lang="en-GB" altLang="en-US" sz="2800"/>
              <a:t>. </a:t>
            </a:r>
          </a:p>
          <a:p>
            <a:r>
              <a:rPr lang="en-GB" altLang="en-US" sz="2800"/>
              <a:t>Set out and specify urgency level in the execution of the request as well as the time limits. </a:t>
            </a:r>
          </a:p>
          <a:p>
            <a:r>
              <a:rPr lang="en-GB" altLang="en-US" sz="2800"/>
              <a:t>Proper and as accurate as possible identification of the suspect(s) – bear in mind this is a virtual world – identity could be easily hidden, altered, stolen. </a:t>
            </a:r>
          </a:p>
          <a:p>
            <a:endParaRPr lang="en-GB"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Título 1">
            <a:extLst>
              <a:ext uri="{FF2B5EF4-FFF2-40B4-BE49-F238E27FC236}">
                <a16:creationId xmlns:a16="http://schemas.microsoft.com/office/drawing/2014/main" id="{891F8B05-9109-4B09-BB7E-228499407FDF}"/>
              </a:ext>
            </a:extLst>
          </p:cNvPr>
          <p:cNvSpPr>
            <a:spLocks noGrp="1"/>
          </p:cNvSpPr>
          <p:nvPr>
            <p:ph type="title"/>
          </p:nvPr>
        </p:nvSpPr>
        <p:spPr/>
        <p:txBody>
          <a:bodyPr/>
          <a:lstStyle/>
          <a:p>
            <a:r>
              <a:rPr lang="en-GB" altLang="en-US" sz="3200" b="1"/>
              <a:t>Some practical issues regarding international cybercrime investigations</a:t>
            </a:r>
          </a:p>
        </p:txBody>
      </p:sp>
      <p:sp>
        <p:nvSpPr>
          <p:cNvPr id="40963" name="Marcador de Posição de Conteúdo 2">
            <a:extLst>
              <a:ext uri="{FF2B5EF4-FFF2-40B4-BE49-F238E27FC236}">
                <a16:creationId xmlns:a16="http://schemas.microsoft.com/office/drawing/2014/main" id="{369E7D12-4309-451D-8E52-970E00EA8478}"/>
              </a:ext>
            </a:extLst>
          </p:cNvPr>
          <p:cNvSpPr>
            <a:spLocks noGrp="1"/>
          </p:cNvSpPr>
          <p:nvPr>
            <p:ph idx="1"/>
          </p:nvPr>
        </p:nvSpPr>
        <p:spPr>
          <a:xfrm>
            <a:off x="457200" y="2363788"/>
            <a:ext cx="8229600" cy="3762375"/>
          </a:xfrm>
        </p:spPr>
        <p:txBody>
          <a:bodyPr/>
          <a:lstStyle/>
          <a:p>
            <a:r>
              <a:rPr lang="en-GB" altLang="en-US"/>
              <a:t>Proper identification </a:t>
            </a:r>
            <a:r>
              <a:rPr lang="bs-Latn-BA" altLang="en-US"/>
              <a:t>and </a:t>
            </a:r>
            <a:r>
              <a:rPr lang="en-GB" altLang="en-US"/>
              <a:t>of </a:t>
            </a:r>
            <a:r>
              <a:rPr lang="en-GB" altLang="en-US" b="1"/>
              <a:t>prioritisation</a:t>
            </a:r>
            <a:r>
              <a:rPr lang="en-GB" altLang="en-US"/>
              <a:t> evidence to be requested by MLAT –</a:t>
            </a:r>
            <a:r>
              <a:rPr lang="bs-Latn-BA" altLang="en-US"/>
              <a:t> </a:t>
            </a:r>
            <a:r>
              <a:rPr lang="en-GB" altLang="en-US"/>
              <a:t>setting up priorities – choosing only the vital ones for the investigation – rationalisation of resources and increasing efficiency.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Título 1">
            <a:extLst>
              <a:ext uri="{FF2B5EF4-FFF2-40B4-BE49-F238E27FC236}">
                <a16:creationId xmlns:a16="http://schemas.microsoft.com/office/drawing/2014/main" id="{6FC1B84F-B469-4BF7-A59C-C680F80ED90D}"/>
              </a:ext>
            </a:extLst>
          </p:cNvPr>
          <p:cNvSpPr>
            <a:spLocks noGrp="1"/>
          </p:cNvSpPr>
          <p:nvPr>
            <p:ph type="title"/>
          </p:nvPr>
        </p:nvSpPr>
        <p:spPr/>
        <p:txBody>
          <a:bodyPr>
            <a:normAutofit fontScale="90000"/>
          </a:bodyPr>
          <a:lstStyle/>
          <a:p>
            <a:r>
              <a:rPr lang="en-GB" altLang="en-US" sz="3200" b="1"/>
              <a:t>Some practical issues regarding international cybercrime investigations</a:t>
            </a:r>
          </a:p>
        </p:txBody>
      </p:sp>
      <p:sp>
        <p:nvSpPr>
          <p:cNvPr id="43011" name="Marcador de Posição de Conteúdo 2">
            <a:extLst>
              <a:ext uri="{FF2B5EF4-FFF2-40B4-BE49-F238E27FC236}">
                <a16:creationId xmlns:a16="http://schemas.microsoft.com/office/drawing/2014/main" id="{E4B3A1A0-B543-4E79-9754-4FFBDF72CC93}"/>
              </a:ext>
            </a:extLst>
          </p:cNvPr>
          <p:cNvSpPr>
            <a:spLocks noGrp="1"/>
          </p:cNvSpPr>
          <p:nvPr>
            <p:ph sz="half" idx="1"/>
          </p:nvPr>
        </p:nvSpPr>
        <p:spPr/>
        <p:txBody>
          <a:bodyPr>
            <a:normAutofit lnSpcReduction="10000"/>
          </a:bodyPr>
          <a:lstStyle/>
          <a:p>
            <a:r>
              <a:rPr lang="en-GB" altLang="en-US" sz="2400" b="1" dirty="0"/>
              <a:t>Identifying appropriate point of contact in other countries </a:t>
            </a:r>
            <a:r>
              <a:rPr lang="en-GB" altLang="en-US" sz="2400" dirty="0"/>
              <a:t>– 24/7 points in light of Budapest Convention, Interpol channels, etc. – especially for </a:t>
            </a:r>
            <a:r>
              <a:rPr lang="en-GB" altLang="en-US" sz="2400" b="1" dirty="0"/>
              <a:t>“hot pursuit” </a:t>
            </a:r>
            <a:r>
              <a:rPr lang="en-GB" altLang="en-US" sz="2400" dirty="0"/>
              <a:t>cases where immediate action is to be taken in order to secure and preserve digital data (electronic evidence).</a:t>
            </a:r>
          </a:p>
          <a:p>
            <a:pPr>
              <a:buFont typeface="Arial" panose="020B0604020202020204" pitchFamily="34" charset="0"/>
              <a:buNone/>
            </a:pPr>
            <a:endParaRPr lang="en-GB" altLang="en-US" sz="2400" dirty="0"/>
          </a:p>
          <a:p>
            <a:pPr marL="0" indent="0">
              <a:buNone/>
            </a:pPr>
            <a:endParaRPr lang="en-GB" altLang="en-US" dirty="0"/>
          </a:p>
        </p:txBody>
      </p:sp>
      <p:sp>
        <p:nvSpPr>
          <p:cNvPr id="2" name="Content Placeholder 1">
            <a:extLst>
              <a:ext uri="{FF2B5EF4-FFF2-40B4-BE49-F238E27FC236}">
                <a16:creationId xmlns:a16="http://schemas.microsoft.com/office/drawing/2014/main" id="{B7AD9E5D-3BF4-40FA-91B0-F30B343E7046}"/>
              </a:ext>
            </a:extLst>
          </p:cNvPr>
          <p:cNvSpPr>
            <a:spLocks noGrp="1"/>
          </p:cNvSpPr>
          <p:nvPr>
            <p:ph sz="half" idx="2"/>
          </p:nvPr>
        </p:nvSpPr>
        <p:spPr/>
        <p:txBody>
          <a:bodyPr>
            <a:normAutofit lnSpcReduction="10000"/>
          </a:bodyPr>
          <a:lstStyle/>
          <a:p>
            <a:r>
              <a:rPr lang="en-GB" altLang="en-US" sz="2400" b="1" dirty="0"/>
              <a:t>Establishing informal contacts with appropriate counterparts prior to submitting formal MLAT</a:t>
            </a:r>
            <a:r>
              <a:rPr lang="en-GB" altLang="en-US" sz="2400" dirty="0"/>
              <a:t> in order to inform them about the upcoming MLAT, conducting operational checks in order to specify the request as detailed as possible.</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Título 1">
            <a:extLst>
              <a:ext uri="{FF2B5EF4-FFF2-40B4-BE49-F238E27FC236}">
                <a16:creationId xmlns:a16="http://schemas.microsoft.com/office/drawing/2014/main" id="{EF4B4476-8835-42E8-9F74-849E11FD7A11}"/>
              </a:ext>
            </a:extLst>
          </p:cNvPr>
          <p:cNvSpPr>
            <a:spLocks noGrp="1"/>
          </p:cNvSpPr>
          <p:nvPr>
            <p:ph type="title"/>
          </p:nvPr>
        </p:nvSpPr>
        <p:spPr/>
        <p:txBody>
          <a:bodyPr>
            <a:normAutofit fontScale="90000"/>
          </a:bodyPr>
          <a:lstStyle/>
          <a:p>
            <a:r>
              <a:rPr lang="en-GB" altLang="en-US" sz="3200" b="1"/>
              <a:t>Some practical issues regarding international cybercrime investigations</a:t>
            </a:r>
          </a:p>
        </p:txBody>
      </p:sp>
      <p:sp>
        <p:nvSpPr>
          <p:cNvPr id="45059" name="Marcador de Posição de Conteúdo 2">
            <a:extLst>
              <a:ext uri="{FF2B5EF4-FFF2-40B4-BE49-F238E27FC236}">
                <a16:creationId xmlns:a16="http://schemas.microsoft.com/office/drawing/2014/main" id="{3008608D-FBEB-4248-AA8D-758DC8EE1E30}"/>
              </a:ext>
            </a:extLst>
          </p:cNvPr>
          <p:cNvSpPr>
            <a:spLocks noGrp="1"/>
          </p:cNvSpPr>
          <p:nvPr>
            <p:ph sz="half" idx="1"/>
          </p:nvPr>
        </p:nvSpPr>
        <p:spPr>
          <a:xfrm>
            <a:off x="628650" y="2114549"/>
            <a:ext cx="4735438" cy="4062413"/>
          </a:xfrm>
        </p:spPr>
        <p:txBody>
          <a:bodyPr>
            <a:noAutofit/>
          </a:bodyPr>
          <a:lstStyle/>
          <a:p>
            <a:pPr>
              <a:lnSpc>
                <a:spcPct val="80000"/>
              </a:lnSpc>
            </a:pPr>
            <a:r>
              <a:rPr lang="en-GB" altLang="en-US" sz="2200" dirty="0"/>
              <a:t>Making sure the </a:t>
            </a:r>
            <a:r>
              <a:rPr lang="en-GB" altLang="en-US" sz="2200" b="1" dirty="0"/>
              <a:t>jurisdiction</a:t>
            </a:r>
            <a:r>
              <a:rPr lang="en-GB" altLang="en-US" sz="2200" dirty="0"/>
              <a:t> was properly identified in terms of where </a:t>
            </a:r>
            <a:r>
              <a:rPr lang="en-GB" altLang="en-US" sz="2200" b="1" dirty="0"/>
              <a:t>evidence/offenders/victims are located</a:t>
            </a:r>
            <a:r>
              <a:rPr lang="en-GB" altLang="en-US" sz="2200" dirty="0"/>
              <a:t> bearing in mind purely technological matters such as </a:t>
            </a:r>
            <a:r>
              <a:rPr lang="en-GB" altLang="en-US" sz="2200" b="1" dirty="0"/>
              <a:t>ownership of electronic data, server/provider physical location and legal residence of the server/provider owner(s) – i.e. servers located in one country or cloud-computing case with owners registered and operating from different jurisdiction.</a:t>
            </a:r>
          </a:p>
          <a:p>
            <a:pPr>
              <a:lnSpc>
                <a:spcPct val="80000"/>
              </a:lnSpc>
              <a:buFont typeface="Arial" panose="020B0604020202020204" pitchFamily="34" charset="0"/>
              <a:buNone/>
            </a:pPr>
            <a:endParaRPr lang="en-GB" altLang="en-US" sz="2200" dirty="0"/>
          </a:p>
        </p:txBody>
      </p:sp>
      <p:sp>
        <p:nvSpPr>
          <p:cNvPr id="2" name="Content Placeholder 1">
            <a:extLst>
              <a:ext uri="{FF2B5EF4-FFF2-40B4-BE49-F238E27FC236}">
                <a16:creationId xmlns:a16="http://schemas.microsoft.com/office/drawing/2014/main" id="{801F478C-338D-4932-90B2-F6B93EE7E4C4}"/>
              </a:ext>
            </a:extLst>
          </p:cNvPr>
          <p:cNvSpPr>
            <a:spLocks noGrp="1"/>
          </p:cNvSpPr>
          <p:nvPr>
            <p:ph sz="half" idx="2"/>
          </p:nvPr>
        </p:nvSpPr>
        <p:spPr>
          <a:xfrm>
            <a:off x="5292080" y="2114549"/>
            <a:ext cx="3223270" cy="4062414"/>
          </a:xfrm>
        </p:spPr>
        <p:txBody>
          <a:bodyPr>
            <a:normAutofit fontScale="92500" lnSpcReduction="20000"/>
          </a:bodyPr>
          <a:lstStyle/>
          <a:p>
            <a:r>
              <a:rPr lang="en-GB" altLang="en-US" sz="2400" b="1" dirty="0"/>
              <a:t>Different time zones </a:t>
            </a:r>
            <a:r>
              <a:rPr lang="en-GB" altLang="en-US" sz="2400" dirty="0"/>
              <a:t>– difficulties in establishing contacts even when using modern means of communication (i.e. teleconferences) – it could delay investigation/MLAT requests and increase of costs – there are still police and prosecution offices with no access to international phone calls!</a:t>
            </a:r>
            <a:endParaRPr lang="en-GB" altLang="en-US" sz="3200" dirty="0"/>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Título 1">
            <a:extLst>
              <a:ext uri="{FF2B5EF4-FFF2-40B4-BE49-F238E27FC236}">
                <a16:creationId xmlns:a16="http://schemas.microsoft.com/office/drawing/2014/main" id="{542882D7-5B3A-46A8-BA72-CDE67B861CEE}"/>
              </a:ext>
            </a:extLst>
          </p:cNvPr>
          <p:cNvSpPr>
            <a:spLocks noGrp="1"/>
          </p:cNvSpPr>
          <p:nvPr>
            <p:ph type="title"/>
          </p:nvPr>
        </p:nvSpPr>
        <p:spPr/>
        <p:txBody>
          <a:bodyPr/>
          <a:lstStyle/>
          <a:p>
            <a:r>
              <a:rPr lang="en-GB" altLang="en-US" sz="3200" b="1"/>
              <a:t>Some practical issues regarding international cybercrime investigations</a:t>
            </a:r>
          </a:p>
        </p:txBody>
      </p:sp>
      <p:sp>
        <p:nvSpPr>
          <p:cNvPr id="47107" name="Marcador de Posição de Conteúdo 2">
            <a:extLst>
              <a:ext uri="{FF2B5EF4-FFF2-40B4-BE49-F238E27FC236}">
                <a16:creationId xmlns:a16="http://schemas.microsoft.com/office/drawing/2014/main" id="{76EC79E7-4CBD-4131-9052-E92AAC83B358}"/>
              </a:ext>
            </a:extLst>
          </p:cNvPr>
          <p:cNvSpPr>
            <a:spLocks noGrp="1"/>
          </p:cNvSpPr>
          <p:nvPr>
            <p:ph idx="1"/>
          </p:nvPr>
        </p:nvSpPr>
        <p:spPr>
          <a:xfrm>
            <a:off x="468313" y="2349500"/>
            <a:ext cx="8229600" cy="4240213"/>
          </a:xfrm>
        </p:spPr>
        <p:txBody>
          <a:bodyPr/>
          <a:lstStyle/>
          <a:p>
            <a:r>
              <a:rPr lang="en-GB" altLang="en-US" b="1" dirty="0"/>
              <a:t>Translation</a:t>
            </a:r>
            <a:r>
              <a:rPr lang="en-GB" altLang="en-US" dirty="0"/>
              <a:t> of documents – many states require MLATs translated into their official language(s).</a:t>
            </a:r>
          </a:p>
          <a:p>
            <a:pPr>
              <a:buFont typeface="Arial" panose="020B0604020202020204" pitchFamily="34" charset="0"/>
              <a:buNone/>
            </a:pPr>
            <a:r>
              <a:rPr lang="en-GB" altLang="en-US" dirty="0"/>
              <a:t> </a:t>
            </a:r>
          </a:p>
          <a:p>
            <a:r>
              <a:rPr lang="en-GB" altLang="en-US" dirty="0"/>
              <a:t>Language barriers during direct and informal contacts between law enforcement officials, prosecutors and judges.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DD629-C01A-4335-BB36-BBF6207A5F70}"/>
              </a:ext>
            </a:extLst>
          </p:cNvPr>
          <p:cNvSpPr>
            <a:spLocks noGrp="1"/>
          </p:cNvSpPr>
          <p:nvPr>
            <p:ph type="ctrTitle"/>
          </p:nvPr>
        </p:nvSpPr>
        <p:spPr/>
        <p:txBody>
          <a:bodyPr/>
          <a:lstStyle/>
          <a:p>
            <a:r>
              <a:rPr lang="sl-SI" altLang="en-US" dirty="0"/>
              <a:t>Introduction to the topic International cooperation</a:t>
            </a:r>
            <a:endParaRPr lang="en-US" dirty="0"/>
          </a:p>
        </p:txBody>
      </p:sp>
      <p:sp>
        <p:nvSpPr>
          <p:cNvPr id="6147" name="Ograda vsebine 2">
            <a:extLst>
              <a:ext uri="{FF2B5EF4-FFF2-40B4-BE49-F238E27FC236}">
                <a16:creationId xmlns:a16="http://schemas.microsoft.com/office/drawing/2014/main" id="{74D7A99E-9BFA-45C2-B025-070257E57900}"/>
              </a:ext>
            </a:extLst>
          </p:cNvPr>
          <p:cNvSpPr>
            <a:spLocks noGrp="1"/>
          </p:cNvSpPr>
          <p:nvPr>
            <p:ph type="subTitle" idx="1"/>
          </p:nvPr>
        </p:nvSpPr>
        <p:spPr/>
        <p:txBody>
          <a:bodyPr>
            <a:normAutofit/>
          </a:bodyPr>
          <a:lstStyle/>
          <a:p>
            <a:r>
              <a:rPr lang="sl-SI" altLang="en-US" dirty="0"/>
              <a:t>Online crime specifics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Título 1">
            <a:extLst>
              <a:ext uri="{FF2B5EF4-FFF2-40B4-BE49-F238E27FC236}">
                <a16:creationId xmlns:a16="http://schemas.microsoft.com/office/drawing/2014/main" id="{3644C973-3FB4-434F-AD63-E1137FFA033C}"/>
              </a:ext>
            </a:extLst>
          </p:cNvPr>
          <p:cNvSpPr>
            <a:spLocks noGrp="1"/>
          </p:cNvSpPr>
          <p:nvPr>
            <p:ph type="title"/>
          </p:nvPr>
        </p:nvSpPr>
        <p:spPr/>
        <p:txBody>
          <a:bodyPr/>
          <a:lstStyle/>
          <a:p>
            <a:r>
              <a:rPr lang="en-GB" altLang="en-US" sz="3200" b="1"/>
              <a:t>Some practical issues regarding international cybercrime investigations</a:t>
            </a:r>
          </a:p>
        </p:txBody>
      </p:sp>
      <p:sp>
        <p:nvSpPr>
          <p:cNvPr id="49155" name="Marcador de Posição de Conteúdo 2">
            <a:extLst>
              <a:ext uri="{FF2B5EF4-FFF2-40B4-BE49-F238E27FC236}">
                <a16:creationId xmlns:a16="http://schemas.microsoft.com/office/drawing/2014/main" id="{D85F22F8-37EF-4A84-8D0F-23694A286F34}"/>
              </a:ext>
            </a:extLst>
          </p:cNvPr>
          <p:cNvSpPr>
            <a:spLocks noGrp="1"/>
          </p:cNvSpPr>
          <p:nvPr>
            <p:ph idx="1"/>
          </p:nvPr>
        </p:nvSpPr>
        <p:spPr>
          <a:xfrm>
            <a:off x="457200" y="2492375"/>
            <a:ext cx="8229600" cy="3633788"/>
          </a:xfrm>
        </p:spPr>
        <p:txBody>
          <a:bodyPr/>
          <a:lstStyle/>
          <a:p>
            <a:r>
              <a:rPr lang="bs-Latn-BA" altLang="en-US" sz="2800" b="1" dirty="0"/>
              <a:t>Be prepared for delays</a:t>
            </a:r>
            <a:r>
              <a:rPr lang="bs-Latn-BA" altLang="en-US" sz="2800" dirty="0"/>
              <a:t> due </a:t>
            </a:r>
            <a:r>
              <a:rPr lang="fr-FR" altLang="en-US" sz="2800" dirty="0"/>
              <a:t>to </a:t>
            </a:r>
            <a:r>
              <a:rPr lang="bs-Latn-BA" altLang="en-US" sz="2800" dirty="0"/>
              <a:t>the </a:t>
            </a:r>
            <a:r>
              <a:rPr lang="en-GB" altLang="en-US" sz="2800" dirty="0"/>
              <a:t>different importance levels of cybercrime investigations in different countries.</a:t>
            </a:r>
            <a:endParaRPr lang="bs-Latn-BA" altLang="en-US" sz="2800" dirty="0"/>
          </a:p>
          <a:p>
            <a:pPr>
              <a:buFont typeface="Arial" panose="020B0604020202020204" pitchFamily="34" charset="0"/>
              <a:buNone/>
            </a:pPr>
            <a:endParaRPr lang="bs-Latn-BA" altLang="en-US" sz="2800" dirty="0"/>
          </a:p>
          <a:p>
            <a:r>
              <a:rPr lang="en-GB" altLang="en-US" sz="2800" dirty="0"/>
              <a:t>Consider providing technical and expert support if requested party has no own capacities to execute your request. </a:t>
            </a:r>
          </a:p>
          <a:p>
            <a:endParaRPr lang="en-GB"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Título 1">
            <a:extLst>
              <a:ext uri="{FF2B5EF4-FFF2-40B4-BE49-F238E27FC236}">
                <a16:creationId xmlns:a16="http://schemas.microsoft.com/office/drawing/2014/main" id="{8BB7E8AE-7CEA-4FDE-AC07-A69848BD956B}"/>
              </a:ext>
            </a:extLst>
          </p:cNvPr>
          <p:cNvSpPr>
            <a:spLocks noGrp="1"/>
          </p:cNvSpPr>
          <p:nvPr>
            <p:ph type="title"/>
          </p:nvPr>
        </p:nvSpPr>
        <p:spPr/>
        <p:txBody>
          <a:bodyPr/>
          <a:lstStyle/>
          <a:p>
            <a:r>
              <a:rPr lang="en-GB" altLang="en-US" sz="3200" b="1"/>
              <a:t>Some practical issues regarding international cybercrime investigations</a:t>
            </a:r>
          </a:p>
        </p:txBody>
      </p:sp>
      <p:sp>
        <p:nvSpPr>
          <p:cNvPr id="51203" name="Marcador de Posição de Conteúdo 2">
            <a:extLst>
              <a:ext uri="{FF2B5EF4-FFF2-40B4-BE49-F238E27FC236}">
                <a16:creationId xmlns:a16="http://schemas.microsoft.com/office/drawing/2014/main" id="{110672DE-4FE3-4D70-BBD8-6488F7EB9BDC}"/>
              </a:ext>
            </a:extLst>
          </p:cNvPr>
          <p:cNvSpPr>
            <a:spLocks noGrp="1"/>
          </p:cNvSpPr>
          <p:nvPr>
            <p:ph idx="1"/>
          </p:nvPr>
        </p:nvSpPr>
        <p:spPr>
          <a:xfrm>
            <a:off x="457200" y="2349500"/>
            <a:ext cx="8229600" cy="3776663"/>
          </a:xfrm>
        </p:spPr>
        <p:txBody>
          <a:bodyPr/>
          <a:lstStyle/>
          <a:p>
            <a:r>
              <a:rPr lang="en-GB" altLang="en-US" sz="2800" b="1" dirty="0"/>
              <a:t>Consider requesting and deploying conventional/ traditional investigative tools and measures whenever possible </a:t>
            </a:r>
            <a:r>
              <a:rPr lang="en-GB" altLang="en-US" sz="2800" dirty="0"/>
              <a:t>– police officers/prosecutors more used to it, could sometimes equally serve the purpose and provide sufficient evidence for successful investigation and criminal proceeding.</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Graphic 6" descr="Questions outline">
            <a:extLst>
              <a:ext uri="{FF2B5EF4-FFF2-40B4-BE49-F238E27FC236}">
                <a16:creationId xmlns:a16="http://schemas.microsoft.com/office/drawing/2014/main" id="{713D3C20-B635-4E2F-8EDA-B37DFED6375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45492" y="2073955"/>
            <a:ext cx="4053015" cy="4053015"/>
          </a:xfrm>
          <a:prstGeom prst="rect">
            <a:avLst/>
          </a:prstGeom>
        </p:spPr>
      </p:pic>
      <p:sp>
        <p:nvSpPr>
          <p:cNvPr id="8" name="Title 50">
            <a:extLst>
              <a:ext uri="{FF2B5EF4-FFF2-40B4-BE49-F238E27FC236}">
                <a16:creationId xmlns:a16="http://schemas.microsoft.com/office/drawing/2014/main" id="{1344105E-FDA8-4892-89B2-154DBC026988}"/>
              </a:ext>
            </a:extLst>
          </p:cNvPr>
          <p:cNvSpPr txBox="1">
            <a:spLocks/>
          </p:cNvSpPr>
          <p:nvPr/>
        </p:nvSpPr>
        <p:spPr>
          <a:xfrm>
            <a:off x="628650" y="1064303"/>
            <a:ext cx="7886700" cy="1009652"/>
          </a:xfrm>
          <a:prstGeom prst="rect">
            <a:avLst/>
          </a:prstGeom>
        </p:spPr>
        <p:txBody>
          <a:bodyPr/>
          <a:lst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a:lstStyle>
          <a:p>
            <a:pPr algn="ctr"/>
            <a:r>
              <a:rPr lang="en-US" dirty="0"/>
              <a:t>Questions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Naslov 1">
            <a:extLst>
              <a:ext uri="{FF2B5EF4-FFF2-40B4-BE49-F238E27FC236}">
                <a16:creationId xmlns:a16="http://schemas.microsoft.com/office/drawing/2014/main" id="{19A923D2-782B-44EA-826D-A3DD3C1FA783}"/>
              </a:ext>
            </a:extLst>
          </p:cNvPr>
          <p:cNvSpPr>
            <a:spLocks noGrp="1"/>
          </p:cNvSpPr>
          <p:nvPr>
            <p:ph type="title"/>
          </p:nvPr>
        </p:nvSpPr>
        <p:spPr>
          <a:xfrm>
            <a:off x="623888" y="1124744"/>
            <a:ext cx="7886700" cy="567133"/>
          </a:xfrm>
        </p:spPr>
        <p:txBody>
          <a:bodyPr>
            <a:normAutofit fontScale="90000"/>
          </a:bodyPr>
          <a:lstStyle/>
          <a:p>
            <a:r>
              <a:rPr lang="en-US" altLang="en-US" b="1" dirty="0"/>
              <a:t> Question</a:t>
            </a:r>
            <a:r>
              <a:rPr lang="sl-SI" altLang="en-US" b="1" dirty="0"/>
              <a:t>s:</a:t>
            </a:r>
            <a:endParaRPr lang="sl-SI" altLang="en-US" dirty="0"/>
          </a:p>
        </p:txBody>
      </p:sp>
      <p:sp>
        <p:nvSpPr>
          <p:cNvPr id="55299" name="Ograda vsebine 2">
            <a:extLst>
              <a:ext uri="{FF2B5EF4-FFF2-40B4-BE49-F238E27FC236}">
                <a16:creationId xmlns:a16="http://schemas.microsoft.com/office/drawing/2014/main" id="{BC7A86E4-3C30-473B-A4DE-41493676F5DC}"/>
              </a:ext>
            </a:extLst>
          </p:cNvPr>
          <p:cNvSpPr>
            <a:spLocks noGrp="1"/>
          </p:cNvSpPr>
          <p:nvPr>
            <p:ph type="body" idx="1"/>
          </p:nvPr>
        </p:nvSpPr>
        <p:spPr>
          <a:xfrm>
            <a:off x="623888" y="1844824"/>
            <a:ext cx="7886700" cy="4244828"/>
          </a:xfrm>
        </p:spPr>
        <p:txBody>
          <a:bodyPr>
            <a:normAutofit/>
          </a:bodyPr>
          <a:lstStyle/>
          <a:p>
            <a:r>
              <a:rPr lang="en-US" altLang="en-US" sz="2000" dirty="0"/>
              <a:t>Which domestic authorities are involved in international cooperation:  exchange of information,  MLA and postponement of transaction?</a:t>
            </a:r>
            <a:endParaRPr lang="sl-SI" altLang="en-US" sz="2000" dirty="0"/>
          </a:p>
          <a:p>
            <a:r>
              <a:rPr lang="en-US" altLang="en-US" sz="2000" dirty="0"/>
              <a:t>Relevant networks and </a:t>
            </a:r>
            <a:r>
              <a:rPr lang="en-US" altLang="en-US" sz="2000" dirty="0" err="1"/>
              <a:t>organisations</a:t>
            </a:r>
            <a:r>
              <a:rPr lang="en-US" altLang="en-US" sz="2000" dirty="0"/>
              <a:t>? Who are the national contact points?</a:t>
            </a:r>
            <a:endParaRPr lang="sl-SI" altLang="en-US" sz="2000" dirty="0"/>
          </a:p>
          <a:p>
            <a:r>
              <a:rPr lang="en-US" altLang="en-US" sz="2000" dirty="0"/>
              <a:t>Who is the central authority for Warsaw and Budapest Convention?</a:t>
            </a:r>
            <a:endParaRPr lang="sl-SI" altLang="en-US" sz="2000" dirty="0"/>
          </a:p>
          <a:p>
            <a:r>
              <a:rPr lang="en-US" altLang="en-US" sz="2000" dirty="0"/>
              <a:t>Which information can be requested and which procedural requests can be made on the basis of Warsaw and Budapest Convention? </a:t>
            </a:r>
            <a:endParaRPr lang="sl-SI" altLang="en-US" sz="2000" dirty="0"/>
          </a:p>
          <a:p>
            <a:r>
              <a:rPr lang="en-US" altLang="en-US" sz="2000" dirty="0"/>
              <a:t>What is the relevant domestic legislation for international cooperation (police, prosecutors, MLA?)</a:t>
            </a:r>
            <a:endParaRPr lang="sl-SI" altLang="en-US" sz="2000" dirty="0"/>
          </a:p>
          <a:p>
            <a:r>
              <a:rPr lang="en-US" altLang="en-US" sz="2000" dirty="0"/>
              <a:t>What is the practice with direct cooperation with MSPs in USA?</a:t>
            </a:r>
            <a:endParaRPr lang="sl-SI" altLang="en-US" sz="2000" dirty="0"/>
          </a:p>
          <a:p>
            <a:r>
              <a:rPr lang="sl-SI" altLang="en-US" sz="2000" b="1" dirty="0"/>
              <a:t>Data on MLA/STATISTICS?</a:t>
            </a:r>
          </a:p>
          <a:p>
            <a:endParaRPr lang="sl-SI" altLang="en-US" sz="2000" dirty="0"/>
          </a:p>
          <a:p>
            <a:endParaRPr lang="sl-SI"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Naslov 1">
            <a:extLst>
              <a:ext uri="{FF2B5EF4-FFF2-40B4-BE49-F238E27FC236}">
                <a16:creationId xmlns:a16="http://schemas.microsoft.com/office/drawing/2014/main" id="{E740F288-09B5-4A22-A510-328F74601F39}"/>
              </a:ext>
            </a:extLst>
          </p:cNvPr>
          <p:cNvSpPr>
            <a:spLocks noGrp="1"/>
          </p:cNvSpPr>
          <p:nvPr>
            <p:ph type="title"/>
          </p:nvPr>
        </p:nvSpPr>
        <p:spPr>
          <a:xfrm>
            <a:off x="468313" y="1052513"/>
            <a:ext cx="8229600" cy="647700"/>
          </a:xfrm>
        </p:spPr>
        <p:txBody>
          <a:bodyPr/>
          <a:lstStyle/>
          <a:p>
            <a:r>
              <a:rPr lang="en-US" altLang="en-US" sz="2800" b="1" dirty="0"/>
              <a:t>Exercise</a:t>
            </a:r>
            <a:endParaRPr lang="en-US" altLang="en-US" sz="2800" dirty="0"/>
          </a:p>
        </p:txBody>
      </p:sp>
      <p:graphicFrame>
        <p:nvGraphicFramePr>
          <p:cNvPr id="4" name="Označba mesta vsebine 3">
            <a:extLst>
              <a:ext uri="{FF2B5EF4-FFF2-40B4-BE49-F238E27FC236}">
                <a16:creationId xmlns:a16="http://schemas.microsoft.com/office/drawing/2014/main" id="{62867F62-FAD4-4464-B2F4-FBFAE72BE0D9}"/>
              </a:ext>
            </a:extLst>
          </p:cNvPr>
          <p:cNvGraphicFramePr>
            <a:graphicFrameLocks noGrp="1"/>
          </p:cNvGraphicFramePr>
          <p:nvPr>
            <p:ph idx="1"/>
            <p:extLst>
              <p:ext uri="{D42A27DB-BD31-4B8C-83A1-F6EECF244321}">
                <p14:modId xmlns:p14="http://schemas.microsoft.com/office/powerpoint/2010/main" val="1918329072"/>
              </p:ext>
            </p:extLst>
          </p:nvPr>
        </p:nvGraphicFramePr>
        <p:xfrm>
          <a:off x="118617" y="1556792"/>
          <a:ext cx="8928991" cy="4751387"/>
        </p:xfrm>
        <a:graphic>
          <a:graphicData uri="http://schemas.openxmlformats.org/drawingml/2006/table">
            <a:tbl>
              <a:tblPr/>
              <a:tblGrid>
                <a:gridCol w="4383643">
                  <a:extLst>
                    <a:ext uri="{9D8B030D-6E8A-4147-A177-3AD203B41FA5}">
                      <a16:colId xmlns:a16="http://schemas.microsoft.com/office/drawing/2014/main" val="20000"/>
                    </a:ext>
                  </a:extLst>
                </a:gridCol>
                <a:gridCol w="4545348">
                  <a:extLst>
                    <a:ext uri="{9D8B030D-6E8A-4147-A177-3AD203B41FA5}">
                      <a16:colId xmlns:a16="http://schemas.microsoft.com/office/drawing/2014/main" val="20001"/>
                    </a:ext>
                  </a:extLst>
                </a:gridCol>
              </a:tblGrid>
              <a:tr h="4751387">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l-SI" sz="2000" b="1" i="0" u="none" strike="noStrike" cap="none" normalizeH="0" baseline="0" dirty="0">
                          <a:ln>
                            <a:noFill/>
                          </a:ln>
                          <a:solidFill>
                            <a:srgbClr val="002060"/>
                          </a:solidFill>
                          <a:effectLst/>
                          <a:latin typeface="+mn-lt"/>
                          <a:ea typeface="MS PGothic" panose="020B0600070205080204" pitchFamily="34" charset="-128"/>
                        </a:rPr>
                        <a:t>Discuss </a:t>
                      </a:r>
                      <a:r>
                        <a:rPr kumimoji="0" lang="en-US" sz="2000" b="1" i="0" u="none" strike="noStrike" cap="none" normalizeH="0" baseline="0" dirty="0">
                          <a:ln>
                            <a:noFill/>
                          </a:ln>
                          <a:solidFill>
                            <a:srgbClr val="002060"/>
                          </a:solidFill>
                          <a:effectLst/>
                          <a:latin typeface="+mn-lt"/>
                          <a:ea typeface="MS PGothic" panose="020B0600070205080204" pitchFamily="34" charset="-128"/>
                        </a:rPr>
                        <a:t>domestic </a:t>
                      </a:r>
                      <a:r>
                        <a:rPr kumimoji="0" lang="en-US" sz="2000" b="1" i="0" u="sng" strike="noStrike" cap="none" normalizeH="0" baseline="0" dirty="0">
                          <a:ln>
                            <a:noFill/>
                          </a:ln>
                          <a:solidFill>
                            <a:srgbClr val="002060"/>
                          </a:solidFill>
                          <a:effectLst/>
                          <a:latin typeface="+mn-lt"/>
                          <a:ea typeface="MS PGothic" panose="020B0600070205080204" pitchFamily="34" charset="-128"/>
                        </a:rPr>
                        <a:t>legal provisions </a:t>
                      </a:r>
                      <a:r>
                        <a:rPr kumimoji="0" lang="en-US" sz="2000" b="1" i="0" u="none" strike="noStrike" cap="none" normalizeH="0" baseline="0" dirty="0">
                          <a:ln>
                            <a:noFill/>
                          </a:ln>
                          <a:solidFill>
                            <a:srgbClr val="002060"/>
                          </a:solidFill>
                          <a:effectLst/>
                          <a:latin typeface="+mn-lt"/>
                          <a:ea typeface="MS PGothic" panose="020B0600070205080204" pitchFamily="34" charset="-128"/>
                        </a:rPr>
                        <a:t>and jurisprudence on: </a:t>
                      </a:r>
                      <a:endParaRPr kumimoji="0" lang="sl-SI" sz="2000" b="1" i="0" u="none" strike="noStrike" cap="none" normalizeH="0" baseline="0" dirty="0">
                        <a:ln>
                          <a:noFill/>
                        </a:ln>
                        <a:solidFill>
                          <a:srgbClr val="002060"/>
                        </a:solidFill>
                        <a:effectLst/>
                        <a:latin typeface="+mn-lt"/>
                        <a:ea typeface="MS PGothic"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sl-SI" sz="2000" b="1" i="0" u="none" strike="noStrike" cap="none" normalizeH="0" baseline="0" dirty="0">
                        <a:ln>
                          <a:noFill/>
                        </a:ln>
                        <a:solidFill>
                          <a:srgbClr val="002060"/>
                        </a:solidFill>
                        <a:effectLst/>
                        <a:latin typeface="+mn-lt"/>
                        <a:ea typeface="MS PGothic"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2060"/>
                          </a:solidFill>
                          <a:effectLst/>
                          <a:latin typeface="+mn-lt"/>
                          <a:ea typeface="MS PGothic" panose="020B0600070205080204" pitchFamily="34" charset="-128"/>
                        </a:rPr>
                        <a:t>MLA request and execution</a:t>
                      </a:r>
                      <a:r>
                        <a:rPr kumimoji="0" lang="sl-SI" sz="2000" b="0" i="0" u="none" strike="noStrike" cap="none" normalizeH="0" baseline="0" dirty="0">
                          <a:ln>
                            <a:noFill/>
                          </a:ln>
                          <a:solidFill>
                            <a:srgbClr val="002060"/>
                          </a:solidFill>
                          <a:effectLst/>
                          <a:latin typeface="+mn-lt"/>
                          <a:ea typeface="MS PGothic" panose="020B0600070205080204" pitchFamily="34" charset="-128"/>
                        </a:rPr>
                        <a:t>: </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dirty="0">
                          <a:ln>
                            <a:noFill/>
                          </a:ln>
                          <a:solidFill>
                            <a:srgbClr val="002060"/>
                          </a:solidFill>
                          <a:effectLst/>
                          <a:latin typeface="+mn-lt"/>
                          <a:ea typeface="MS PGothic" panose="020B0600070205080204" pitchFamily="34" charset="-128"/>
                        </a:rPr>
                        <a:t>access to bank data</a:t>
                      </a:r>
                      <a:endParaRPr kumimoji="0" lang="sl-SI" sz="2000" b="0" i="0" u="none" strike="noStrike" cap="none" normalizeH="0" baseline="0" dirty="0">
                        <a:ln>
                          <a:noFill/>
                        </a:ln>
                        <a:solidFill>
                          <a:srgbClr val="002060"/>
                        </a:solidFill>
                        <a:effectLst/>
                        <a:latin typeface="+mn-lt"/>
                        <a:ea typeface="MS PGothic"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dirty="0">
                          <a:ln>
                            <a:noFill/>
                          </a:ln>
                          <a:solidFill>
                            <a:srgbClr val="002060"/>
                          </a:solidFill>
                          <a:effectLst/>
                          <a:latin typeface="+mn-lt"/>
                          <a:ea typeface="MS PGothic" panose="020B0600070205080204" pitchFamily="34" charset="-128"/>
                        </a:rPr>
                        <a:t>access to </a:t>
                      </a:r>
                      <a:r>
                        <a:rPr kumimoji="0" lang="sl-SI" sz="2000" b="0" i="0" u="none" strike="noStrike" cap="none" normalizeH="0" baseline="0" dirty="0">
                          <a:ln>
                            <a:noFill/>
                          </a:ln>
                          <a:solidFill>
                            <a:srgbClr val="002060"/>
                          </a:solidFill>
                          <a:effectLst/>
                          <a:latin typeface="+mn-lt"/>
                          <a:ea typeface="MS PGothic" panose="020B0600070205080204" pitchFamily="34" charset="-128"/>
                        </a:rPr>
                        <a:t>ISP</a:t>
                      </a:r>
                      <a:r>
                        <a:rPr kumimoji="0" lang="sl-SI" altLang="en-US" sz="2000" b="0" i="0" u="none" strike="noStrike" cap="none" normalizeH="0" baseline="0" dirty="0">
                          <a:ln>
                            <a:noFill/>
                          </a:ln>
                          <a:solidFill>
                            <a:srgbClr val="002060"/>
                          </a:solidFill>
                          <a:effectLst/>
                          <a:latin typeface="+mn-lt"/>
                          <a:ea typeface="MS PGothic" panose="020B0600070205080204" pitchFamily="34" charset="-128"/>
                        </a:rPr>
                        <a:t>’</a:t>
                      </a:r>
                      <a:r>
                        <a:rPr kumimoji="0" lang="sl-SI" sz="2000" b="0" i="0" u="none" strike="noStrike" cap="none" normalizeH="0" baseline="0" dirty="0">
                          <a:ln>
                            <a:noFill/>
                          </a:ln>
                          <a:solidFill>
                            <a:srgbClr val="002060"/>
                          </a:solidFill>
                          <a:effectLst/>
                          <a:latin typeface="+mn-lt"/>
                          <a:ea typeface="MS PGothic" panose="020B0600070205080204" pitchFamily="34" charset="-128"/>
                        </a:rPr>
                        <a:t>s </a:t>
                      </a:r>
                      <a:r>
                        <a:rPr kumimoji="0" lang="en-US" sz="2000" b="0" i="0" u="none" strike="noStrike" cap="none" normalizeH="0" baseline="0" dirty="0">
                          <a:ln>
                            <a:noFill/>
                          </a:ln>
                          <a:solidFill>
                            <a:srgbClr val="002060"/>
                          </a:solidFill>
                          <a:effectLst/>
                          <a:latin typeface="+mn-lt"/>
                          <a:ea typeface="MS PGothic" panose="020B0600070205080204" pitchFamily="34" charset="-128"/>
                        </a:rPr>
                        <a:t>subscriber, traffic and content data, including interception</a:t>
                      </a:r>
                      <a:endParaRPr kumimoji="0" lang="sl-SI" sz="2000" b="0" i="0" u="none" strike="noStrike" cap="none" normalizeH="0" baseline="0" dirty="0">
                        <a:ln>
                          <a:noFill/>
                        </a:ln>
                        <a:solidFill>
                          <a:srgbClr val="002060"/>
                        </a:solidFill>
                        <a:effectLst/>
                        <a:latin typeface="+mn-lt"/>
                        <a:ea typeface="MS PGothic"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dirty="0">
                          <a:ln>
                            <a:noFill/>
                          </a:ln>
                          <a:solidFill>
                            <a:srgbClr val="002060"/>
                          </a:solidFill>
                          <a:effectLst/>
                          <a:latin typeface="+mn-lt"/>
                          <a:ea typeface="MS PGothic" panose="020B0600070205080204" pitchFamily="34" charset="-128"/>
                        </a:rPr>
                        <a:t>preservation request direct</a:t>
                      </a:r>
                      <a:r>
                        <a:rPr kumimoji="0" lang="sl-SI" sz="2000" b="0" i="0" u="none" strike="noStrike" cap="none" normalizeH="0" baseline="0" dirty="0">
                          <a:ln>
                            <a:noFill/>
                          </a:ln>
                          <a:solidFill>
                            <a:srgbClr val="002060"/>
                          </a:solidFill>
                          <a:effectLst/>
                          <a:latin typeface="+mn-lt"/>
                          <a:ea typeface="MS PGothic" panose="020B0600070205080204" pitchFamily="34" charset="-128"/>
                        </a:rPr>
                        <a:t>ly</a:t>
                      </a:r>
                      <a:r>
                        <a:rPr kumimoji="0" lang="en-US" sz="2000" b="0" i="0" u="none" strike="noStrike" cap="none" normalizeH="0" baseline="0" dirty="0">
                          <a:ln>
                            <a:noFill/>
                          </a:ln>
                          <a:solidFill>
                            <a:srgbClr val="002060"/>
                          </a:solidFill>
                          <a:effectLst/>
                          <a:latin typeface="+mn-lt"/>
                          <a:ea typeface="MS PGothic" panose="020B0600070205080204" pitchFamily="34" charset="-128"/>
                        </a:rPr>
                        <a:t> to ISP</a:t>
                      </a:r>
                      <a:endParaRPr kumimoji="0" lang="sl-SI" sz="2000" b="0" i="0" u="none" strike="noStrike" cap="none" normalizeH="0" baseline="0" dirty="0">
                        <a:ln>
                          <a:noFill/>
                        </a:ln>
                        <a:solidFill>
                          <a:srgbClr val="002060"/>
                        </a:solidFill>
                        <a:effectLst/>
                        <a:latin typeface="+mn-lt"/>
                        <a:ea typeface="MS PGothic"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dirty="0">
                          <a:ln>
                            <a:noFill/>
                          </a:ln>
                          <a:solidFill>
                            <a:srgbClr val="002060"/>
                          </a:solidFill>
                          <a:effectLst/>
                          <a:latin typeface="+mn-lt"/>
                          <a:ea typeface="MS PGothic" panose="020B0600070205080204" pitchFamily="34" charset="-128"/>
                        </a:rPr>
                        <a:t>ac</a:t>
                      </a:r>
                      <a:r>
                        <a:rPr kumimoji="0" lang="sl-SI" sz="2000" b="0" i="0" u="none" strike="noStrike" cap="none" normalizeH="0" baseline="0" dirty="0">
                          <a:ln>
                            <a:noFill/>
                          </a:ln>
                          <a:solidFill>
                            <a:srgbClr val="002060"/>
                          </a:solidFill>
                          <a:effectLst/>
                          <a:latin typeface="+mn-lt"/>
                          <a:ea typeface="MS PGothic" panose="020B0600070205080204" pitchFamily="34" charset="-128"/>
                        </a:rPr>
                        <a:t>c</a:t>
                      </a:r>
                      <a:r>
                        <a:rPr kumimoji="0" lang="en-US" sz="2000" b="0" i="0" u="none" strike="noStrike" cap="none" normalizeH="0" baseline="0" dirty="0" err="1">
                          <a:ln>
                            <a:noFill/>
                          </a:ln>
                          <a:solidFill>
                            <a:srgbClr val="002060"/>
                          </a:solidFill>
                          <a:effectLst/>
                          <a:latin typeface="+mn-lt"/>
                          <a:ea typeface="MS PGothic" panose="020B0600070205080204" pitchFamily="34" charset="-128"/>
                        </a:rPr>
                        <a:t>ess</a:t>
                      </a:r>
                      <a:r>
                        <a:rPr kumimoji="0" lang="en-US" sz="2000" b="0" i="0" u="none" strike="noStrike" cap="none" normalizeH="0" baseline="0" dirty="0">
                          <a:ln>
                            <a:noFill/>
                          </a:ln>
                          <a:solidFill>
                            <a:srgbClr val="002060"/>
                          </a:solidFill>
                          <a:effectLst/>
                          <a:latin typeface="+mn-lt"/>
                          <a:ea typeface="MS PGothic" panose="020B0600070205080204" pitchFamily="34" charset="-128"/>
                        </a:rPr>
                        <a:t>, seizure and forensic analysis of stored computer data (e-evidence) </a:t>
                      </a:r>
                      <a:endParaRPr kumimoji="0" lang="sl-SI" sz="2000" b="0" i="0" u="none" strike="noStrike" cap="none" normalizeH="0" baseline="0" dirty="0">
                        <a:ln>
                          <a:noFill/>
                        </a:ln>
                        <a:solidFill>
                          <a:srgbClr val="002060"/>
                        </a:solidFill>
                        <a:effectLst/>
                        <a:latin typeface="+mn-lt"/>
                        <a:ea typeface="MS PGothic"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dirty="0">
                          <a:ln>
                            <a:noFill/>
                          </a:ln>
                          <a:solidFill>
                            <a:srgbClr val="002060"/>
                          </a:solidFill>
                          <a:effectLst/>
                          <a:latin typeface="+mn-lt"/>
                          <a:ea typeface="MS PGothic" panose="020B0600070205080204" pitchFamily="34" charset="-128"/>
                        </a:rPr>
                        <a:t>Freezing of transaction/property</a:t>
                      </a:r>
                      <a:endParaRPr kumimoji="0" lang="sl-SI" sz="2000" b="0" i="0" u="none" strike="noStrike" cap="none" normalizeH="0" baseline="0" dirty="0">
                        <a:ln>
                          <a:noFill/>
                        </a:ln>
                        <a:solidFill>
                          <a:srgbClr val="002060"/>
                        </a:solidFill>
                        <a:effectLst/>
                        <a:latin typeface="+mn-lt"/>
                        <a:ea typeface="MS PGothic"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dirty="0">
                          <a:ln>
                            <a:noFill/>
                          </a:ln>
                          <a:solidFill>
                            <a:srgbClr val="002060"/>
                          </a:solidFill>
                          <a:effectLst/>
                          <a:latin typeface="+mn-lt"/>
                          <a:ea typeface="MS PGothic" panose="020B0600070205080204" pitchFamily="34" charset="-128"/>
                        </a:rPr>
                        <a:t>Confiscation of property</a:t>
                      </a:r>
                      <a:endParaRPr kumimoji="0" lang="sl-SI" sz="2000" b="0" i="0" u="none" strike="noStrike" cap="none" normalizeH="0" baseline="0" dirty="0">
                        <a:ln>
                          <a:noFill/>
                        </a:ln>
                        <a:solidFill>
                          <a:srgbClr val="002060"/>
                        </a:solidFill>
                        <a:effectLst/>
                        <a:latin typeface="+mn-lt"/>
                        <a:ea typeface="MS PGothic"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dirty="0">
                          <a:ln>
                            <a:noFill/>
                          </a:ln>
                          <a:solidFill>
                            <a:srgbClr val="002060"/>
                          </a:solidFill>
                          <a:effectLst/>
                          <a:latin typeface="+mn-lt"/>
                          <a:ea typeface="MS PGothic" panose="020B0600070205080204" pitchFamily="34" charset="-128"/>
                        </a:rPr>
                        <a:t>Asset sharing</a:t>
                      </a:r>
                      <a:r>
                        <a:rPr kumimoji="0" lang="en-US" sz="1800" b="0" i="0" u="none" strike="noStrike" cap="none" normalizeH="0" baseline="0" dirty="0">
                          <a:ln>
                            <a:noFill/>
                          </a:ln>
                          <a:solidFill>
                            <a:srgbClr val="002060"/>
                          </a:solidFill>
                          <a:effectLst/>
                          <a:latin typeface="+mn-lt"/>
                          <a:ea typeface="MS PGothic" panose="020B0600070205080204" pitchFamily="34" charset="-128"/>
                        </a:rPr>
                        <a:t> </a:t>
                      </a:r>
                      <a:endParaRPr kumimoji="0" lang="sl-SI" sz="2000" b="1" i="0" u="none" strike="noStrike" cap="none" normalizeH="0" baseline="0" dirty="0">
                        <a:ln>
                          <a:noFill/>
                        </a:ln>
                        <a:solidFill>
                          <a:srgbClr val="002060"/>
                        </a:solidFill>
                        <a:effectLst/>
                        <a:latin typeface="+mn-lt"/>
                        <a:ea typeface="MS PGothic" panose="020B0600070205080204" pitchFamily="34" charset="-128"/>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2060"/>
                          </a:solidFill>
                          <a:effectLst/>
                          <a:latin typeface="+mn-lt"/>
                          <a:ea typeface="MS PGothic" panose="020B0600070205080204" pitchFamily="34" charset="-128"/>
                        </a:rPr>
                        <a:t>Provide/discuss </a:t>
                      </a:r>
                      <a:r>
                        <a:rPr kumimoji="0" lang="en-US" sz="2000" b="1" i="0" u="sng" strike="noStrike" cap="none" normalizeH="0" baseline="0" dirty="0">
                          <a:ln>
                            <a:noFill/>
                          </a:ln>
                          <a:solidFill>
                            <a:srgbClr val="002060"/>
                          </a:solidFill>
                          <a:effectLst/>
                          <a:latin typeface="+mn-lt"/>
                          <a:ea typeface="MS PGothic" panose="020B0600070205080204" pitchFamily="34" charset="-128"/>
                        </a:rPr>
                        <a:t>templates/forms</a:t>
                      </a:r>
                      <a:r>
                        <a:rPr kumimoji="0" lang="en-US" sz="2000" b="1" i="0" u="none" strike="noStrike" cap="none" normalizeH="0" baseline="0" dirty="0">
                          <a:ln>
                            <a:noFill/>
                          </a:ln>
                          <a:solidFill>
                            <a:srgbClr val="002060"/>
                          </a:solidFill>
                          <a:effectLst/>
                          <a:latin typeface="+mn-lt"/>
                          <a:ea typeface="MS PGothic" panose="020B0600070205080204" pitchFamily="34" charset="-128"/>
                        </a:rPr>
                        <a:t>  for</a:t>
                      </a:r>
                      <a:r>
                        <a:rPr kumimoji="0" lang="en-US" sz="2000" b="0" i="0" u="none" strike="noStrike" cap="none" normalizeH="0" baseline="0" dirty="0">
                          <a:ln>
                            <a:noFill/>
                          </a:ln>
                          <a:solidFill>
                            <a:srgbClr val="002060"/>
                          </a:solidFill>
                          <a:effectLst/>
                          <a:latin typeface="+mn-lt"/>
                          <a:ea typeface="MS PGothic" panose="020B0600070205080204" pitchFamily="34" charset="-128"/>
                        </a:rPr>
                        <a:t>:</a:t>
                      </a:r>
                      <a:endParaRPr kumimoji="0" lang="sl-SI" sz="2000" b="0" i="0" u="none" strike="noStrike" cap="none" normalizeH="0" baseline="0" dirty="0">
                        <a:ln>
                          <a:noFill/>
                        </a:ln>
                        <a:solidFill>
                          <a:srgbClr val="002060"/>
                        </a:solidFill>
                        <a:effectLst/>
                        <a:latin typeface="+mn-lt"/>
                        <a:ea typeface="MS PGothic"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sl-SI" sz="2000" b="0" i="0" u="none" strike="noStrike" cap="none" normalizeH="0" baseline="0" dirty="0">
                        <a:ln>
                          <a:noFill/>
                        </a:ln>
                        <a:solidFill>
                          <a:srgbClr val="002060"/>
                        </a:solidFill>
                        <a:effectLst/>
                        <a:latin typeface="+mn-lt"/>
                        <a:ea typeface="MS PGothic"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0" i="0" u="sng" strike="noStrike" cap="none" normalizeH="0" baseline="0" dirty="0">
                          <a:ln>
                            <a:noFill/>
                          </a:ln>
                          <a:solidFill>
                            <a:srgbClr val="002060"/>
                          </a:solidFill>
                          <a:effectLst/>
                          <a:latin typeface="+mn-lt"/>
                          <a:ea typeface="MS PGothic" panose="020B0600070205080204" pitchFamily="34" charset="-128"/>
                        </a:rPr>
                        <a:t>MLA request </a:t>
                      </a:r>
                      <a:r>
                        <a:rPr kumimoji="0" lang="en-US" sz="2000" b="0" i="0" u="none" strike="noStrike" cap="none" normalizeH="0" baseline="0" dirty="0">
                          <a:ln>
                            <a:noFill/>
                          </a:ln>
                          <a:solidFill>
                            <a:srgbClr val="002060"/>
                          </a:solidFill>
                          <a:effectLst/>
                          <a:latin typeface="+mn-lt"/>
                          <a:ea typeface="MS PGothic" panose="020B0600070205080204" pitchFamily="34" charset="-128"/>
                        </a:rPr>
                        <a:t>on the basis of national legislation in relation to Budapest and Warsaw conventions </a:t>
                      </a:r>
                      <a:endParaRPr kumimoji="0" lang="sl-SI" sz="2000" b="0" i="0" u="none" strike="noStrike" cap="none" normalizeH="0" baseline="0" dirty="0">
                        <a:ln>
                          <a:noFill/>
                        </a:ln>
                        <a:solidFill>
                          <a:srgbClr val="002060"/>
                        </a:solidFill>
                        <a:effectLst/>
                        <a:latin typeface="+mn-lt"/>
                        <a:ea typeface="MS PGothic"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dirty="0">
                          <a:ln>
                            <a:noFill/>
                          </a:ln>
                          <a:solidFill>
                            <a:srgbClr val="002060"/>
                          </a:solidFill>
                          <a:effectLst/>
                          <a:latin typeface="+mn-lt"/>
                          <a:ea typeface="MS PGothic" panose="020B0600070205080204" pitchFamily="34" charset="-128"/>
                        </a:rPr>
                        <a:t>expedited preservation of stored computer data and disclosure of traffic data</a:t>
                      </a:r>
                      <a:endParaRPr kumimoji="0" lang="sl-SI" sz="2000" b="0" i="0" u="none" strike="noStrike" cap="none" normalizeH="0" baseline="0" dirty="0">
                        <a:ln>
                          <a:noFill/>
                        </a:ln>
                        <a:solidFill>
                          <a:srgbClr val="002060"/>
                        </a:solidFill>
                        <a:effectLst/>
                        <a:latin typeface="+mn-lt"/>
                        <a:ea typeface="MS PGothic"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dirty="0">
                          <a:ln>
                            <a:noFill/>
                          </a:ln>
                          <a:solidFill>
                            <a:srgbClr val="002060"/>
                          </a:solidFill>
                          <a:effectLst/>
                          <a:latin typeface="+mn-lt"/>
                          <a:ea typeface="MS PGothic" panose="020B0600070205080204" pitchFamily="34" charset="-128"/>
                        </a:rPr>
                        <a:t>direct preservation request to ISP</a:t>
                      </a:r>
                      <a:endParaRPr kumimoji="0" lang="sl-SI" sz="2000" b="0" i="0" u="none" strike="noStrike" cap="none" normalizeH="0" baseline="0" dirty="0">
                        <a:ln>
                          <a:noFill/>
                        </a:ln>
                        <a:solidFill>
                          <a:srgbClr val="002060"/>
                        </a:solidFill>
                        <a:effectLst/>
                        <a:latin typeface="+mn-lt"/>
                        <a:ea typeface="MS PGothic"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dirty="0">
                          <a:ln>
                            <a:noFill/>
                          </a:ln>
                          <a:solidFill>
                            <a:srgbClr val="002060"/>
                          </a:solidFill>
                          <a:effectLst/>
                          <a:latin typeface="+mn-lt"/>
                          <a:ea typeface="MS PGothic" panose="020B0600070205080204" pitchFamily="34" charset="-128"/>
                        </a:rPr>
                        <a:t>request through 24/7 network (Budapest Convention)</a:t>
                      </a:r>
                      <a:endParaRPr kumimoji="0" lang="sl-SI" sz="2000" b="0" i="0" u="none" strike="noStrike" cap="none" normalizeH="0" baseline="0" dirty="0">
                        <a:ln>
                          <a:noFill/>
                        </a:ln>
                        <a:solidFill>
                          <a:srgbClr val="002060"/>
                        </a:solidFill>
                        <a:effectLst/>
                        <a:latin typeface="+mn-lt"/>
                        <a:ea typeface="MS PGothic"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dirty="0">
                          <a:ln>
                            <a:noFill/>
                          </a:ln>
                          <a:solidFill>
                            <a:srgbClr val="002060"/>
                          </a:solidFill>
                          <a:effectLst/>
                          <a:latin typeface="+mn-lt"/>
                          <a:ea typeface="MS PGothic" panose="020B0600070205080204" pitchFamily="34" charset="-128"/>
                        </a:rPr>
                        <a:t>FIU request to postpone financial transaction </a:t>
                      </a:r>
                      <a:r>
                        <a:rPr kumimoji="0" lang="en-US" sz="2000" b="0" i="0" u="none" strike="noStrike" cap="none" normalizeH="0" baseline="0" dirty="0" err="1">
                          <a:ln>
                            <a:noFill/>
                          </a:ln>
                          <a:solidFill>
                            <a:srgbClr val="002060"/>
                          </a:solidFill>
                          <a:effectLst/>
                          <a:latin typeface="+mn-lt"/>
                          <a:ea typeface="MS PGothic" panose="020B0600070205080204" pitchFamily="34" charset="-128"/>
                        </a:rPr>
                        <a:t>abro</a:t>
                      </a:r>
                      <a:r>
                        <a:rPr kumimoji="0" lang="sl-SI" sz="2000" b="0" i="0" u="none" strike="noStrike" cap="none" normalizeH="0" baseline="0" dirty="0">
                          <a:ln>
                            <a:noFill/>
                          </a:ln>
                          <a:solidFill>
                            <a:srgbClr val="002060"/>
                          </a:solidFill>
                          <a:effectLst/>
                          <a:latin typeface="+mn-lt"/>
                          <a:ea typeface="MS PGothic" panose="020B0600070205080204" pitchFamily="34" charset="-128"/>
                        </a:rPr>
                        <a:t>a</a:t>
                      </a:r>
                      <a:r>
                        <a:rPr kumimoji="0" lang="en-US" sz="2000" b="0" i="0" u="none" strike="noStrike" cap="none" normalizeH="0" baseline="0" dirty="0">
                          <a:ln>
                            <a:noFill/>
                          </a:ln>
                          <a:solidFill>
                            <a:srgbClr val="002060"/>
                          </a:solidFill>
                          <a:effectLst/>
                          <a:latin typeface="+mn-lt"/>
                          <a:ea typeface="MS PGothic" panose="020B0600070205080204" pitchFamily="34" charset="-128"/>
                        </a:rPr>
                        <a:t>d</a:t>
                      </a:r>
                      <a:endParaRPr kumimoji="0" lang="sl-SI" sz="2000" b="0" i="0" u="none" strike="noStrike" cap="none" normalizeH="0" baseline="0" dirty="0">
                        <a:ln>
                          <a:noFill/>
                        </a:ln>
                        <a:solidFill>
                          <a:srgbClr val="002060"/>
                        </a:solidFill>
                        <a:effectLst/>
                        <a:latin typeface="+mn-lt"/>
                        <a:ea typeface="MS PGothic" panose="020B0600070205080204" pitchFamily="34" charset="-128"/>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E4B45EA2-B117-418E-9E3F-2BC4FEE507BC}"/>
              </a:ext>
            </a:extLst>
          </p:cNvPr>
          <p:cNvSpPr>
            <a:spLocks noGrp="1"/>
          </p:cNvSpPr>
          <p:nvPr>
            <p:ph type="title"/>
          </p:nvPr>
        </p:nvSpPr>
        <p:spPr/>
        <p:txBody>
          <a:bodyPr/>
          <a:lstStyle/>
          <a:p>
            <a:r>
              <a:rPr lang="en-US" altLang="en-US"/>
              <a:t>Summary</a:t>
            </a:r>
          </a:p>
        </p:txBody>
      </p:sp>
      <p:sp>
        <p:nvSpPr>
          <p:cNvPr id="16386" name="Content Placeholder 2">
            <a:extLst>
              <a:ext uri="{FF2B5EF4-FFF2-40B4-BE49-F238E27FC236}">
                <a16:creationId xmlns:a16="http://schemas.microsoft.com/office/drawing/2014/main" id="{0096D197-C2EB-426A-BCFD-E99A904BDCCE}"/>
              </a:ext>
            </a:extLst>
          </p:cNvPr>
          <p:cNvSpPr>
            <a:spLocks noGrp="1"/>
          </p:cNvSpPr>
          <p:nvPr>
            <p:ph idx="1"/>
          </p:nvPr>
        </p:nvSpPr>
        <p:spPr>
          <a:xfrm>
            <a:off x="323528" y="1844824"/>
            <a:ext cx="8568952" cy="4536504"/>
          </a:xfrm>
        </p:spPr>
        <p:txBody>
          <a:bodyPr>
            <a:noAutofit/>
          </a:bodyPr>
          <a:lstStyle/>
          <a:p>
            <a:pPr>
              <a:lnSpc>
                <a:spcPct val="120000"/>
              </a:lnSpc>
              <a:buFont typeface="Arial" charset="0"/>
              <a:buChar char="•"/>
              <a:defRPr/>
            </a:pPr>
            <a:r>
              <a:rPr lang="en-US" sz="1700" dirty="0">
                <a:ea typeface="MS PGothic" charset="0"/>
              </a:rPr>
              <a:t>Explain the relevance of international cooperation in targeting online crime proceeds.</a:t>
            </a:r>
          </a:p>
          <a:p>
            <a:pPr>
              <a:lnSpc>
                <a:spcPct val="120000"/>
              </a:lnSpc>
              <a:buFont typeface="Arial" charset="0"/>
              <a:buChar char="•"/>
              <a:defRPr/>
            </a:pPr>
            <a:r>
              <a:rPr lang="en-US" sz="1700" dirty="0">
                <a:ea typeface="MS PGothic" charset="0"/>
              </a:rPr>
              <a:t>Explain the advantages of combining international cooperation avenues in the field of cybercrime and e-evidence as well as financial investigations and money laundering.</a:t>
            </a:r>
          </a:p>
          <a:p>
            <a:pPr>
              <a:lnSpc>
                <a:spcPct val="120000"/>
              </a:lnSpc>
              <a:buFont typeface="Arial" charset="0"/>
              <a:buChar char="•"/>
              <a:defRPr/>
            </a:pPr>
            <a:r>
              <a:rPr lang="en-US" sz="1700" dirty="0">
                <a:ea typeface="MS PGothic" charset="0"/>
              </a:rPr>
              <a:t>Distinguish international cooperation on exchange of information and on mutual legal assistance.</a:t>
            </a:r>
          </a:p>
          <a:p>
            <a:pPr>
              <a:lnSpc>
                <a:spcPct val="120000"/>
              </a:lnSpc>
              <a:buFont typeface="Arial" charset="0"/>
              <a:buChar char="•"/>
              <a:defRPr/>
            </a:pPr>
            <a:r>
              <a:rPr lang="en-US" sz="1700" dirty="0">
                <a:ea typeface="MS PGothic" charset="0"/>
              </a:rPr>
              <a:t>Enumerate relevant international networks and </a:t>
            </a:r>
            <a:r>
              <a:rPr lang="en-US" sz="1700" dirty="0" err="1">
                <a:ea typeface="MS PGothic" charset="0"/>
              </a:rPr>
              <a:t>organisations</a:t>
            </a:r>
            <a:r>
              <a:rPr lang="en-US" sz="1700" dirty="0">
                <a:ea typeface="MS PGothic" charset="0"/>
              </a:rPr>
              <a:t> for exchange of information.</a:t>
            </a:r>
          </a:p>
          <a:p>
            <a:pPr>
              <a:lnSpc>
                <a:spcPct val="120000"/>
              </a:lnSpc>
              <a:buFont typeface="Arial" charset="0"/>
              <a:buChar char="•"/>
              <a:defRPr/>
            </a:pPr>
            <a:r>
              <a:rPr lang="en-US" sz="1700" dirty="0">
                <a:solidFill>
                  <a:srgbClr val="000000"/>
                </a:solidFill>
                <a:ea typeface="MS PGothic" charset="0"/>
              </a:rPr>
              <a:t>Describe the nature</a:t>
            </a:r>
            <a:r>
              <a:rPr lang="sl-SI" sz="1700" dirty="0">
                <a:solidFill>
                  <a:srgbClr val="000000"/>
                </a:solidFill>
                <a:ea typeface="MS PGothic" charset="0"/>
              </a:rPr>
              <a:t> </a:t>
            </a:r>
            <a:r>
              <a:rPr lang="sl-SI" sz="1700" dirty="0" err="1">
                <a:solidFill>
                  <a:srgbClr val="000000"/>
                </a:solidFill>
                <a:ea typeface="MS PGothic" charset="0"/>
              </a:rPr>
              <a:t>and</a:t>
            </a:r>
            <a:r>
              <a:rPr lang="sl-SI" sz="1700" dirty="0">
                <a:solidFill>
                  <a:srgbClr val="000000"/>
                </a:solidFill>
                <a:ea typeface="MS PGothic" charset="0"/>
              </a:rPr>
              <a:t> </a:t>
            </a:r>
            <a:r>
              <a:rPr lang="en-US" sz="1700" dirty="0">
                <a:solidFill>
                  <a:srgbClr val="000000"/>
                </a:solidFill>
                <a:ea typeface="MS PGothic" charset="0"/>
              </a:rPr>
              <a:t>purpose of mutual legal assistance (MLA).</a:t>
            </a:r>
          </a:p>
          <a:p>
            <a:pPr>
              <a:lnSpc>
                <a:spcPct val="120000"/>
              </a:lnSpc>
              <a:buFont typeface="Arial" charset="0"/>
              <a:buChar char="•"/>
              <a:defRPr/>
            </a:pPr>
            <a:r>
              <a:rPr lang="en-US" sz="1700" dirty="0">
                <a:solidFill>
                  <a:srgbClr val="000000"/>
                </a:solidFill>
                <a:ea typeface="MS PGothic" charset="0"/>
              </a:rPr>
              <a:t>Present relevant international legal instruments.</a:t>
            </a:r>
          </a:p>
          <a:p>
            <a:pPr>
              <a:lnSpc>
                <a:spcPct val="120000"/>
              </a:lnSpc>
              <a:buFont typeface="Arial" charset="0"/>
              <a:buChar char="•"/>
              <a:defRPr/>
            </a:pPr>
            <a:r>
              <a:rPr lang="sl-SI" sz="1700" dirty="0" err="1">
                <a:solidFill>
                  <a:srgbClr val="000000"/>
                </a:solidFill>
                <a:ea typeface="MS PGothic" charset="0"/>
              </a:rPr>
              <a:t>Identify</a:t>
            </a:r>
            <a:r>
              <a:rPr lang="sl-SI" sz="1700" dirty="0">
                <a:solidFill>
                  <a:srgbClr val="000000"/>
                </a:solidFill>
                <a:ea typeface="MS PGothic" charset="0"/>
              </a:rPr>
              <a:t> </a:t>
            </a:r>
            <a:r>
              <a:rPr lang="en-US" sz="1700" dirty="0">
                <a:solidFill>
                  <a:srgbClr val="000000"/>
                </a:solidFill>
                <a:ea typeface="MS PGothic" charset="0"/>
              </a:rPr>
              <a:t>relevant provisions of the Budapest and Warsaw conventions in order to be able to use them appropriately.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Graphic 3" descr="Questions outline">
            <a:extLst>
              <a:ext uri="{FF2B5EF4-FFF2-40B4-BE49-F238E27FC236}">
                <a16:creationId xmlns:a16="http://schemas.microsoft.com/office/drawing/2014/main" id="{CF9D4A63-E3CE-4192-BCF2-A31A63A0D76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45492" y="2073955"/>
            <a:ext cx="4053015" cy="4053015"/>
          </a:xfrm>
          <a:prstGeom prst="rect">
            <a:avLst/>
          </a:prstGeom>
        </p:spPr>
      </p:pic>
      <p:sp>
        <p:nvSpPr>
          <p:cNvPr id="5" name="Title 50">
            <a:extLst>
              <a:ext uri="{FF2B5EF4-FFF2-40B4-BE49-F238E27FC236}">
                <a16:creationId xmlns:a16="http://schemas.microsoft.com/office/drawing/2014/main" id="{B407BFAE-9275-4BA6-A041-93C39B3A4243}"/>
              </a:ext>
            </a:extLst>
          </p:cNvPr>
          <p:cNvSpPr txBox="1">
            <a:spLocks/>
          </p:cNvSpPr>
          <p:nvPr/>
        </p:nvSpPr>
        <p:spPr>
          <a:xfrm>
            <a:off x="628650" y="1064303"/>
            <a:ext cx="7886700" cy="1009652"/>
          </a:xfrm>
          <a:prstGeom prst="rect">
            <a:avLst/>
          </a:prstGeom>
        </p:spPr>
        <p:txBody>
          <a:bodyPr/>
          <a:lst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a:lstStyle>
          <a:p>
            <a:pPr algn="ctr"/>
            <a:r>
              <a:rPr lang="en-US" dirty="0"/>
              <a:t>Questions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Naslov 1">
            <a:extLst>
              <a:ext uri="{FF2B5EF4-FFF2-40B4-BE49-F238E27FC236}">
                <a16:creationId xmlns:a16="http://schemas.microsoft.com/office/drawing/2014/main" id="{3AC32913-284D-45DC-88E0-3B3AEB5AFCF7}"/>
              </a:ext>
            </a:extLst>
          </p:cNvPr>
          <p:cNvSpPr>
            <a:spLocks noGrp="1"/>
          </p:cNvSpPr>
          <p:nvPr>
            <p:ph type="title"/>
          </p:nvPr>
        </p:nvSpPr>
        <p:spPr>
          <a:xfrm>
            <a:off x="0" y="2790850"/>
            <a:ext cx="2555776" cy="647700"/>
          </a:xfrm>
        </p:spPr>
        <p:txBody>
          <a:bodyPr>
            <a:normAutofit fontScale="90000"/>
          </a:bodyPr>
          <a:lstStyle/>
          <a:p>
            <a:r>
              <a:rPr lang="en-US" altLang="en-US" sz="2800" b="1" dirty="0"/>
              <a:t>Online </a:t>
            </a:r>
            <a:r>
              <a:rPr lang="sl-SI" altLang="en-US" sz="2800" b="1" dirty="0"/>
              <a:t>crime </a:t>
            </a:r>
            <a:r>
              <a:rPr lang="en-US" altLang="en-US" sz="2800" b="1" dirty="0"/>
              <a:t>proceeds –</a:t>
            </a:r>
            <a:r>
              <a:rPr lang="sl-SI" altLang="en-US" sz="2800" b="1" dirty="0"/>
              <a:t> investigative measures: </a:t>
            </a:r>
            <a:br>
              <a:rPr lang="sl-SI" altLang="en-US" sz="2800" b="1" dirty="0"/>
            </a:br>
            <a:r>
              <a:rPr lang="sl-SI" altLang="en-US" sz="2800" b="1" dirty="0"/>
              <a:t>domestic/international aspect</a:t>
            </a:r>
            <a:endParaRPr lang="sl-SI" altLang="en-US" sz="2800" dirty="0"/>
          </a:p>
        </p:txBody>
      </p:sp>
      <p:graphicFrame>
        <p:nvGraphicFramePr>
          <p:cNvPr id="4" name="Označba mesta vsebine 3">
            <a:extLst>
              <a:ext uri="{FF2B5EF4-FFF2-40B4-BE49-F238E27FC236}">
                <a16:creationId xmlns:a16="http://schemas.microsoft.com/office/drawing/2014/main" id="{450647BC-ABB7-4AC7-B80B-707E0631029A}"/>
              </a:ext>
            </a:extLst>
          </p:cNvPr>
          <p:cNvGraphicFramePr>
            <a:graphicFrameLocks noGrp="1"/>
          </p:cNvGraphicFramePr>
          <p:nvPr>
            <p:ph idx="1"/>
            <p:extLst>
              <p:ext uri="{D42A27DB-BD31-4B8C-83A1-F6EECF244321}">
                <p14:modId xmlns:p14="http://schemas.microsoft.com/office/powerpoint/2010/main" val="1318066921"/>
              </p:ext>
            </p:extLst>
          </p:nvPr>
        </p:nvGraphicFramePr>
        <p:xfrm>
          <a:off x="2701057" y="44625"/>
          <a:ext cx="6408613" cy="6768753"/>
        </p:xfrm>
        <a:graphic>
          <a:graphicData uri="http://schemas.openxmlformats.org/drawingml/2006/table">
            <a:tbl>
              <a:tblPr/>
              <a:tblGrid>
                <a:gridCol w="2403230">
                  <a:extLst>
                    <a:ext uri="{9D8B030D-6E8A-4147-A177-3AD203B41FA5}">
                      <a16:colId xmlns:a16="http://schemas.microsoft.com/office/drawing/2014/main" val="20000"/>
                    </a:ext>
                  </a:extLst>
                </a:gridCol>
                <a:gridCol w="1716953">
                  <a:extLst>
                    <a:ext uri="{9D8B030D-6E8A-4147-A177-3AD203B41FA5}">
                      <a16:colId xmlns:a16="http://schemas.microsoft.com/office/drawing/2014/main" val="20001"/>
                    </a:ext>
                  </a:extLst>
                </a:gridCol>
                <a:gridCol w="2288430">
                  <a:extLst>
                    <a:ext uri="{9D8B030D-6E8A-4147-A177-3AD203B41FA5}">
                      <a16:colId xmlns:a16="http://schemas.microsoft.com/office/drawing/2014/main" val="20002"/>
                    </a:ext>
                  </a:extLst>
                </a:gridCol>
              </a:tblGrid>
              <a:tr h="728897">
                <a:tc gridSpan="3">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a:ln>
                            <a:noFill/>
                          </a:ln>
                          <a:solidFill>
                            <a:srgbClr val="000000"/>
                          </a:solidFill>
                          <a:effectLst/>
                          <a:latin typeface="Calibri" panose="020F0502020204030204" pitchFamily="34" charset="0"/>
                          <a:ea typeface="MS PGothic" panose="020B0600070205080204" pitchFamily="34" charset="-128"/>
                        </a:rPr>
                        <a:t>Prosecutor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rPr>
                        <a:t>(lead investigation, order measures, make proposals to the court)</a:t>
                      </a:r>
                    </a:p>
                  </a:txBody>
                  <a:tcPr marL="91444" marR="91444" marT="45690" marB="456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75555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sz="2000" b="1" i="0" u="none" strike="noStrike" cap="none" normalizeH="0" baseline="0" dirty="0">
                          <a:ln>
                            <a:noFill/>
                          </a:ln>
                          <a:solidFill>
                            <a:srgbClr val="000000"/>
                          </a:solidFill>
                          <a:effectLst/>
                          <a:latin typeface="Calibri" panose="020F0502020204030204" pitchFamily="34" charset="0"/>
                          <a:ea typeface="MS PGothic" panose="020B0600070205080204" pitchFamily="34" charset="-128"/>
                        </a:rPr>
                        <a:t>(</a:t>
                      </a:r>
                      <a:r>
                        <a:rPr kumimoji="0" lang="en-GB" sz="2000" b="1" i="0" u="none" strike="noStrike" cap="none" normalizeH="0" baseline="0" dirty="0">
                          <a:ln>
                            <a:noFill/>
                          </a:ln>
                          <a:solidFill>
                            <a:srgbClr val="000000"/>
                          </a:solidFill>
                          <a:effectLst/>
                          <a:latin typeface="Calibri" panose="020F0502020204030204" pitchFamily="34" charset="0"/>
                          <a:ea typeface="MS PGothic" panose="020B0600070205080204" pitchFamily="34" charset="-128"/>
                        </a:rPr>
                        <a:t>Cyber</a:t>
                      </a:r>
                      <a:r>
                        <a:rPr kumimoji="0" lang="sl-SI" sz="2000" b="1" i="0" u="none" strike="noStrike" cap="none" normalizeH="0" baseline="0" dirty="0">
                          <a:ln>
                            <a:noFill/>
                          </a:ln>
                          <a:solidFill>
                            <a:srgbClr val="000000"/>
                          </a:solidFill>
                          <a:effectLst/>
                          <a:latin typeface="Calibri" panose="020F0502020204030204" pitchFamily="34" charset="0"/>
                          <a:ea typeface="MS PGothic" panose="020B0600070205080204" pitchFamily="34" charset="-128"/>
                        </a:rPr>
                        <a:t>)</a:t>
                      </a:r>
                      <a:r>
                        <a:rPr kumimoji="0" lang="en-GB" sz="2000" b="1" i="0" u="none" strike="noStrike" cap="none" normalizeH="0" baseline="0" dirty="0">
                          <a:ln>
                            <a:noFill/>
                          </a:ln>
                          <a:solidFill>
                            <a:srgbClr val="000000"/>
                          </a:solidFill>
                          <a:effectLst/>
                          <a:latin typeface="Calibri" panose="020F0502020204030204" pitchFamily="34" charset="0"/>
                          <a:ea typeface="MS PGothic" panose="020B0600070205080204" pitchFamily="34" charset="-128"/>
                        </a:rPr>
                        <a:t>crime </a:t>
                      </a:r>
                      <a:r>
                        <a:rPr kumimoji="0" lang="sl-SI" sz="2000" b="1" i="0" u="none" strike="noStrike" cap="none" normalizeH="0" baseline="0" dirty="0">
                          <a:ln>
                            <a:noFill/>
                          </a:ln>
                          <a:solidFill>
                            <a:srgbClr val="000000"/>
                          </a:solidFill>
                          <a:effectLst/>
                          <a:latin typeface="Calibri" panose="020F0502020204030204" pitchFamily="34" charset="0"/>
                          <a:ea typeface="MS PGothic" panose="020B0600070205080204" pitchFamily="34" charset="-128"/>
                        </a:rPr>
                        <a:t>investigation</a:t>
                      </a:r>
                      <a:endParaRPr kumimoji="0" lang="en-GB" sz="2000" b="1" i="0" u="none" strike="noStrike" cap="none" normalizeH="0" baseline="0" dirty="0">
                        <a:ln>
                          <a:noFill/>
                        </a:ln>
                        <a:solidFill>
                          <a:srgbClr val="000000"/>
                        </a:solidFill>
                        <a:effectLst/>
                        <a:latin typeface="Calibri" panose="020F0502020204030204" pitchFamily="34" charset="0"/>
                        <a:ea typeface="MS PGothic"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sz="20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rPr>
                        <a:t> </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GB" sz="16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rPr>
                        <a:t>Investigation of </a:t>
                      </a:r>
                      <a:r>
                        <a:rPr kumimoji="0" lang="sl-SI" sz="16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rPr>
                        <a:t>(</a:t>
                      </a:r>
                      <a:r>
                        <a:rPr kumimoji="0" lang="en-GB" sz="16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rPr>
                        <a:t>cyber</a:t>
                      </a:r>
                      <a:r>
                        <a:rPr kumimoji="0" lang="sl-SI" sz="16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rPr>
                        <a:t>)</a:t>
                      </a:r>
                      <a:r>
                        <a:rPr kumimoji="0" lang="en-GB" sz="16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rPr>
                        <a:t>crime</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sl-SI" sz="16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rPr>
                        <a:t>Importance of  electronic evidence and d</a:t>
                      </a:r>
                      <a:r>
                        <a:rPr kumimoji="0" lang="en-GB" sz="1600" b="0" i="0" u="none" strike="noStrike" cap="none" normalizeH="0" baseline="0" dirty="0" err="1">
                          <a:ln>
                            <a:noFill/>
                          </a:ln>
                          <a:solidFill>
                            <a:srgbClr val="000000"/>
                          </a:solidFill>
                          <a:effectLst/>
                          <a:latin typeface="Calibri" panose="020F0502020204030204" pitchFamily="34" charset="0"/>
                          <a:ea typeface="MS PGothic" panose="020B0600070205080204" pitchFamily="34" charset="-128"/>
                        </a:rPr>
                        <a:t>igital</a:t>
                      </a:r>
                      <a:r>
                        <a:rPr kumimoji="0" lang="en-GB" sz="16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rPr>
                        <a:t> forensics (sometimes separate)</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sl-SI" sz="16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rPr>
                        <a:t>I</a:t>
                      </a:r>
                      <a:r>
                        <a:rPr kumimoji="0" lang="en-GB" sz="16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rPr>
                        <a:t>dentification</a:t>
                      </a:r>
                      <a:r>
                        <a:rPr kumimoji="0" lang="sl-SI" sz="16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rPr>
                        <a:t> of  a suspect</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6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rPr>
                        <a:t>IP </a:t>
                      </a:r>
                      <a:r>
                        <a:rPr kumimoji="0" lang="sl-SI" sz="16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rPr>
                        <a:t>address</a:t>
                      </a:r>
                      <a:endParaRPr kumimoji="0" lang="en-GB" sz="16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6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rPr>
                        <a:t>Subscriber identification (e.g. email, Facebook)</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6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rPr>
                        <a:t>ISP engagement (subscriber, traffic, content data)</a:t>
                      </a:r>
                    </a:p>
                  </a:txBody>
                  <a:tcPr marL="91444" marR="91444" marT="45690" marB="456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1ADD5"/>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sl-SI" sz="20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6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rPr>
                        <a:t>Undercover work</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6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rPr>
                        <a:t>Wiretapping</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6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rPr>
                        <a:t>House search </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6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rPr>
                        <a:t>Interview</a:t>
                      </a:r>
                      <a:endParaRPr kumimoji="0" lang="en-GB" sz="1600" b="1" i="0" u="none" strike="noStrike" cap="none" normalizeH="0" baseline="0" dirty="0">
                        <a:ln>
                          <a:noFill/>
                        </a:ln>
                        <a:solidFill>
                          <a:srgbClr val="000000"/>
                        </a:solidFill>
                        <a:effectLst/>
                        <a:latin typeface="Calibri" panose="020F0502020204030204" pitchFamily="34" charset="0"/>
                        <a:ea typeface="MS PGothic" panose="020B0600070205080204" pitchFamily="34" charset="-128"/>
                      </a:endParaRPr>
                    </a:p>
                  </a:txBody>
                  <a:tcPr marL="91444" marR="91444" marT="45690" marB="456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anose="020F0502020204030204" pitchFamily="34" charset="0"/>
                          <a:ea typeface="MS PGothic" panose="020B0600070205080204" pitchFamily="34" charset="-128"/>
                        </a:rPr>
                        <a:t>Financial investigation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sl-SI" sz="18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sl-SI" sz="18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rPr>
                        <a:t>Targeting proceeds of crime</a:t>
                      </a:r>
                      <a:endParaRPr kumimoji="0" lang="en-US" sz="18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6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rPr>
                        <a:t>Access bank data</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6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rPr>
                        <a:t>Monitoring order</a:t>
                      </a:r>
                      <a:r>
                        <a:rPr kumimoji="0" lang="sl-SI" sz="16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rPr>
                        <a:t> – bank account</a:t>
                      </a:r>
                      <a:endParaRPr kumimoji="0" lang="en-US" sz="16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6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rPr>
                        <a:t>Seizure</a:t>
                      </a:r>
                      <a:r>
                        <a:rPr kumimoji="0" lang="sl-SI" sz="16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rPr>
                        <a:t>/</a:t>
                      </a:r>
                      <a:r>
                        <a:rPr kumimoji="0" lang="en-US" sz="16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rPr>
                        <a:t>Freezing order</a:t>
                      </a:r>
                      <a:endParaRPr kumimoji="0" lang="sl-SI" sz="16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sl-SI" sz="16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rPr>
                        <a:t>Confiscation</a:t>
                      </a:r>
                      <a:endParaRPr kumimoji="0" lang="en-US" sz="16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endParaRPr>
                    </a:p>
                  </a:txBody>
                  <a:tcPr marL="91444" marR="91444" marT="45690" marB="456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extLst>
                  <a:ext uri="{0D108BD9-81ED-4DB2-BD59-A6C34878D82A}">
                    <a16:rowId xmlns:a16="http://schemas.microsoft.com/office/drawing/2014/main" val="10001"/>
                  </a:ext>
                </a:extLst>
              </a:tr>
              <a:tr h="1284298">
                <a:tc gridSpan="3">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anose="020F0502020204030204" pitchFamily="34" charset="0"/>
                          <a:ea typeface="MS PGothic" panose="020B0600070205080204" pitchFamily="34" charset="-128"/>
                        </a:rPr>
                        <a:t>Money laundering - FIU</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6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rPr>
                        <a:t>STR analysis</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6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rPr>
                        <a:t>Access to bank data/analysis</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6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rPr>
                        <a:t>Postponement of suspicious financial transaction</a:t>
                      </a:r>
                    </a:p>
                  </a:txBody>
                  <a:tcPr marL="91444" marR="91444" marT="45690" marB="456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Naslov 1">
            <a:extLst>
              <a:ext uri="{FF2B5EF4-FFF2-40B4-BE49-F238E27FC236}">
                <a16:creationId xmlns:a16="http://schemas.microsoft.com/office/drawing/2014/main" id="{524DC39C-5B77-47C2-9DAF-8E6FF9780CB8}"/>
              </a:ext>
            </a:extLst>
          </p:cNvPr>
          <p:cNvSpPr>
            <a:spLocks noGrp="1"/>
          </p:cNvSpPr>
          <p:nvPr>
            <p:ph type="title"/>
          </p:nvPr>
        </p:nvSpPr>
        <p:spPr>
          <a:xfrm>
            <a:off x="468313" y="1052513"/>
            <a:ext cx="8229600" cy="863600"/>
          </a:xfrm>
        </p:spPr>
        <p:txBody>
          <a:bodyPr/>
          <a:lstStyle/>
          <a:p>
            <a:r>
              <a:rPr lang="en-US" altLang="en-US" sz="2800" b="1"/>
              <a:t>International cooperation</a:t>
            </a:r>
            <a:endParaRPr lang="en-US" altLang="en-US" sz="2800"/>
          </a:p>
        </p:txBody>
      </p:sp>
      <p:graphicFrame>
        <p:nvGraphicFramePr>
          <p:cNvPr id="4" name="Označba mesta vsebine 3">
            <a:extLst>
              <a:ext uri="{FF2B5EF4-FFF2-40B4-BE49-F238E27FC236}">
                <a16:creationId xmlns:a16="http://schemas.microsoft.com/office/drawing/2014/main" id="{5442AAC5-581A-4F45-A4C9-488F5C1250D6}"/>
              </a:ext>
            </a:extLst>
          </p:cNvPr>
          <p:cNvGraphicFramePr>
            <a:graphicFrameLocks noGrp="1"/>
          </p:cNvGraphicFramePr>
          <p:nvPr>
            <p:ph idx="1"/>
            <p:extLst>
              <p:ext uri="{D42A27DB-BD31-4B8C-83A1-F6EECF244321}">
                <p14:modId xmlns:p14="http://schemas.microsoft.com/office/powerpoint/2010/main" val="1611280052"/>
              </p:ext>
            </p:extLst>
          </p:nvPr>
        </p:nvGraphicFramePr>
        <p:xfrm>
          <a:off x="468313" y="1860551"/>
          <a:ext cx="8064500" cy="4481512"/>
        </p:xfrm>
        <a:graphic>
          <a:graphicData uri="http://schemas.openxmlformats.org/drawingml/2006/table">
            <a:tbl>
              <a:tblPr/>
              <a:tblGrid>
                <a:gridCol w="3959225">
                  <a:extLst>
                    <a:ext uri="{9D8B030D-6E8A-4147-A177-3AD203B41FA5}">
                      <a16:colId xmlns:a16="http://schemas.microsoft.com/office/drawing/2014/main" val="20000"/>
                    </a:ext>
                  </a:extLst>
                </a:gridCol>
                <a:gridCol w="4105275">
                  <a:extLst>
                    <a:ext uri="{9D8B030D-6E8A-4147-A177-3AD203B41FA5}">
                      <a16:colId xmlns:a16="http://schemas.microsoft.com/office/drawing/2014/main" val="20001"/>
                    </a:ext>
                  </a:extLst>
                </a:gridCol>
              </a:tblGrid>
              <a:tr h="4481512">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2800" b="1" i="0" u="none" strike="noStrike" cap="none" normalizeH="0" baseline="0" dirty="0">
                          <a:ln>
                            <a:noFill/>
                          </a:ln>
                          <a:solidFill>
                            <a:srgbClr val="000000"/>
                          </a:solidFill>
                          <a:effectLst/>
                          <a:latin typeface="Calibri" panose="020F0502020204030204" pitchFamily="34" charset="0"/>
                          <a:ea typeface="MS PGothic" panose="020B0600070205080204" pitchFamily="34" charset="-128"/>
                        </a:rPr>
                        <a:t>Information exchange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AU" sz="2800" b="1" i="0" u="none" strike="noStrike" cap="none" normalizeH="0" baseline="0" dirty="0">
                        <a:ln>
                          <a:noFill/>
                        </a:ln>
                        <a:solidFill>
                          <a:srgbClr val="000000"/>
                        </a:solidFill>
                        <a:effectLst/>
                        <a:latin typeface="Calibri" panose="020F0502020204030204" pitchFamily="34" charset="0"/>
                        <a:ea typeface="MS PGothic"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AU" sz="18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rPr>
                        <a:t>Speed</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AU" sz="18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rPr>
                        <a:t>Networks</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AU" sz="18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rPr>
                        <a:t>Exchange of information in a concrete case</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AU" sz="18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rPr>
                        <a:t>Help in investigation (national conditions for MLA)</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AU" sz="18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rPr>
                        <a:t>Sharing experience</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AU" sz="18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rPr>
                        <a:t>No execution of court orders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sl-SI" sz="1600" b="1" i="0" u="none" strike="noStrike" cap="none" normalizeH="0" baseline="0" dirty="0">
                        <a:ln>
                          <a:noFill/>
                        </a:ln>
                        <a:solidFill>
                          <a:srgbClr val="000000"/>
                        </a:solidFill>
                        <a:effectLst/>
                        <a:latin typeface="Calibri" panose="020F0502020204030204" pitchFamily="34" charset="0"/>
                        <a:ea typeface="MS PGothic" panose="020B0600070205080204" pitchFamily="34" charset="-128"/>
                      </a:endParaRPr>
                    </a:p>
                  </a:txBody>
                  <a:tcPr marL="91444" marR="91444"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sz="2800" b="1" i="0" u="none" strike="noStrike" cap="none" normalizeH="0" baseline="0" dirty="0">
                          <a:ln>
                            <a:noFill/>
                          </a:ln>
                          <a:solidFill>
                            <a:srgbClr val="000000"/>
                          </a:solidFill>
                          <a:effectLst/>
                          <a:latin typeface="Calibri" panose="020F0502020204030204" pitchFamily="34" charset="0"/>
                          <a:ea typeface="MS PGothic" panose="020B0600070205080204" pitchFamily="34" charset="-128"/>
                        </a:rPr>
                        <a:t>Mutual legal assistance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sl-SI" sz="18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sl-SI" sz="18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rPr>
                        <a:t>Formal cooperation</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sl-SI" sz="18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rPr>
                        <a:t>Execution of requests, judicial decisions</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sl-SI" sz="18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rPr>
                        <a:t>long time </a:t>
                      </a:r>
                      <a:r>
                        <a:rPr kumimoji="0" lang="sl-SI" sz="1800" b="0" i="0" u="none" strike="noStrike" cap="none" normalizeH="0" baseline="0" dirty="0">
                          <a:ln>
                            <a:noFill/>
                          </a:ln>
                          <a:solidFill>
                            <a:schemeClr val="tx1"/>
                          </a:solidFill>
                          <a:effectLst/>
                          <a:latin typeface="Calibri" panose="020F0502020204030204" pitchFamily="34" charset="0"/>
                          <a:ea typeface="MS PGothic" panose="020B0600070205080204" pitchFamily="34" charset="-128"/>
                        </a:rPr>
                        <a:t>delays…</a:t>
                      </a: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sl-SI" sz="2400" b="1" i="0" u="none" strike="noStrike" cap="none" normalizeH="0" baseline="0" dirty="0">
                        <a:ln>
                          <a:noFill/>
                        </a:ln>
                        <a:solidFill>
                          <a:srgbClr val="000000"/>
                        </a:solidFill>
                        <a:effectLst/>
                        <a:latin typeface="Calibri" panose="020F0502020204030204" pitchFamily="34" charset="0"/>
                        <a:ea typeface="MS PGothic"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sl-SI" sz="24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rPr>
                        <a:t>ALTERNATIVE OPTIONS: </a:t>
                      </a:r>
                    </a:p>
                    <a:p>
                      <a:pPr marL="0" marR="0" lvl="0" indent="0" algn="l" defTabSz="914400" rtl="0" eaLnBrk="1" fontAlgn="base" latinLnBrk="0" hangingPunct="1">
                        <a:lnSpc>
                          <a:spcPct val="100000"/>
                        </a:lnSpc>
                        <a:spcBef>
                          <a:spcPct val="0"/>
                        </a:spcBef>
                        <a:spcAft>
                          <a:spcPct val="0"/>
                        </a:spcAft>
                        <a:buClrTx/>
                        <a:buSzTx/>
                        <a:buFontTx/>
                        <a:buNone/>
                        <a:tabLst/>
                      </a:pPr>
                      <a:r>
                        <a:rPr kumimoji="0" lang="sl-SI" sz="24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rPr>
                        <a:t>- </a:t>
                      </a:r>
                      <a:r>
                        <a:rPr kumimoji="0" lang="sl-SI" sz="20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rPr>
                        <a:t>JIT</a:t>
                      </a:r>
                    </a:p>
                    <a:p>
                      <a:pPr marL="0" marR="0" lvl="0" indent="0" algn="l" defTabSz="914400" rtl="0" eaLnBrk="1" fontAlgn="base" latinLnBrk="0" hangingPunct="1">
                        <a:lnSpc>
                          <a:spcPct val="100000"/>
                        </a:lnSpc>
                        <a:spcBef>
                          <a:spcPct val="0"/>
                        </a:spcBef>
                        <a:spcAft>
                          <a:spcPct val="0"/>
                        </a:spcAft>
                        <a:buClrTx/>
                        <a:buSzTx/>
                        <a:buFontTx/>
                        <a:buNone/>
                        <a:tabLst/>
                      </a:pPr>
                      <a:r>
                        <a:rPr kumimoji="0" lang="sl-SI" sz="20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rPr>
                        <a:t>- PARALLEL INVESTIGATION </a:t>
                      </a:r>
                    </a:p>
                    <a:p>
                      <a:pPr marL="0" marR="0" lvl="0" indent="0" algn="l" defTabSz="914400" rtl="0" eaLnBrk="1" fontAlgn="base" latinLnBrk="0" hangingPunct="1">
                        <a:lnSpc>
                          <a:spcPct val="100000"/>
                        </a:lnSpc>
                        <a:spcBef>
                          <a:spcPct val="0"/>
                        </a:spcBef>
                        <a:spcAft>
                          <a:spcPct val="0"/>
                        </a:spcAft>
                        <a:buClrTx/>
                        <a:buSzTx/>
                        <a:buFontTx/>
                        <a:buNone/>
                        <a:tabLst/>
                      </a:pPr>
                      <a:r>
                        <a:rPr kumimoji="0" lang="sl-SI" sz="20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rPr>
                        <a:t>- TRANSFER OF PROCEEDINGS</a:t>
                      </a:r>
                    </a:p>
                  </a:txBody>
                  <a:tcPr marL="91444" marR="91444"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Naslov 1">
            <a:extLst>
              <a:ext uri="{FF2B5EF4-FFF2-40B4-BE49-F238E27FC236}">
                <a16:creationId xmlns:a16="http://schemas.microsoft.com/office/drawing/2014/main" id="{49E3D2F4-000D-493A-A33B-F0018412D133}"/>
              </a:ext>
            </a:extLst>
          </p:cNvPr>
          <p:cNvSpPr>
            <a:spLocks noGrp="1"/>
          </p:cNvSpPr>
          <p:nvPr>
            <p:ph type="title"/>
          </p:nvPr>
        </p:nvSpPr>
        <p:spPr>
          <a:xfrm>
            <a:off x="468313" y="1052513"/>
            <a:ext cx="8229600" cy="863600"/>
          </a:xfrm>
        </p:spPr>
        <p:txBody>
          <a:bodyPr/>
          <a:lstStyle/>
          <a:p>
            <a:r>
              <a:rPr lang="en-US" altLang="en-US" sz="2800" b="1"/>
              <a:t>International cooperation</a:t>
            </a:r>
            <a:endParaRPr lang="en-US" altLang="en-US" sz="2800"/>
          </a:p>
        </p:txBody>
      </p:sp>
      <p:graphicFrame>
        <p:nvGraphicFramePr>
          <p:cNvPr id="4" name="Označba mesta vsebine 3">
            <a:extLst>
              <a:ext uri="{FF2B5EF4-FFF2-40B4-BE49-F238E27FC236}">
                <a16:creationId xmlns:a16="http://schemas.microsoft.com/office/drawing/2014/main" id="{583BDE3C-D17D-4A09-8D90-15A9FFBC29F0}"/>
              </a:ext>
            </a:extLst>
          </p:cNvPr>
          <p:cNvGraphicFramePr>
            <a:graphicFrameLocks noGrp="1"/>
          </p:cNvGraphicFramePr>
          <p:nvPr>
            <p:ph idx="1"/>
            <p:extLst>
              <p:ext uri="{D42A27DB-BD31-4B8C-83A1-F6EECF244321}">
                <p14:modId xmlns:p14="http://schemas.microsoft.com/office/powerpoint/2010/main" val="1406702175"/>
              </p:ext>
            </p:extLst>
          </p:nvPr>
        </p:nvGraphicFramePr>
        <p:xfrm>
          <a:off x="179512" y="1916113"/>
          <a:ext cx="8784975" cy="4176712"/>
        </p:xfrm>
        <a:graphic>
          <a:graphicData uri="http://schemas.openxmlformats.org/drawingml/2006/table">
            <a:tbl>
              <a:tblPr/>
              <a:tblGrid>
                <a:gridCol w="4312939">
                  <a:extLst>
                    <a:ext uri="{9D8B030D-6E8A-4147-A177-3AD203B41FA5}">
                      <a16:colId xmlns:a16="http://schemas.microsoft.com/office/drawing/2014/main" val="20000"/>
                    </a:ext>
                  </a:extLst>
                </a:gridCol>
                <a:gridCol w="4472036">
                  <a:extLst>
                    <a:ext uri="{9D8B030D-6E8A-4147-A177-3AD203B41FA5}">
                      <a16:colId xmlns:a16="http://schemas.microsoft.com/office/drawing/2014/main" val="20001"/>
                    </a:ext>
                  </a:extLst>
                </a:gridCol>
              </a:tblGrid>
              <a:tr h="41767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mn-lt"/>
                          <a:ea typeface="MS PGothic" charset="0"/>
                          <a:cs typeface="MS PGothic" charset="0"/>
                        </a:rPr>
                        <a:t>Information exchange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rgbClr val="000000"/>
                        </a:solidFill>
                        <a:effectLst/>
                        <a:latin typeface="+mn-lt"/>
                        <a:ea typeface="MS PGothic" charset="0"/>
                        <a:cs typeface="MS PGothic" charset="0"/>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pPr>
                      <a:r>
                        <a:rPr kumimoji="0" lang="en-US" sz="1800" b="0" i="0" u="none" strike="noStrike" cap="none" normalizeH="0" baseline="0" dirty="0">
                          <a:ln>
                            <a:noFill/>
                          </a:ln>
                          <a:solidFill>
                            <a:srgbClr val="000000"/>
                          </a:solidFill>
                          <a:effectLst/>
                          <a:latin typeface="+mn-lt"/>
                          <a:ea typeface="MS PGothic" charset="0"/>
                          <a:cs typeface="MS PGothic" charset="0"/>
                        </a:rPr>
                        <a:t>CARIN</a:t>
                      </a:r>
                    </a:p>
                    <a:p>
                      <a:pPr marL="285750" marR="0" lvl="0" indent="-285750" algn="l" defTabSz="914400" rtl="0" eaLnBrk="1" fontAlgn="base" latinLnBrk="0" hangingPunct="1">
                        <a:lnSpc>
                          <a:spcPct val="100000"/>
                        </a:lnSpc>
                        <a:spcBef>
                          <a:spcPct val="0"/>
                        </a:spcBef>
                        <a:spcAft>
                          <a:spcPct val="0"/>
                        </a:spcAft>
                        <a:buClrTx/>
                        <a:buSzTx/>
                        <a:buFont typeface="Arial"/>
                        <a:buChar char="•"/>
                        <a:tabLst/>
                      </a:pPr>
                      <a:r>
                        <a:rPr kumimoji="0" lang="en-US" sz="1800" b="0" i="0" u="none" strike="noStrike" cap="none" normalizeH="0" baseline="0" dirty="0">
                          <a:ln>
                            <a:noFill/>
                          </a:ln>
                          <a:solidFill>
                            <a:srgbClr val="000000"/>
                          </a:solidFill>
                          <a:effectLst/>
                          <a:latin typeface="+mn-lt"/>
                          <a:ea typeface="MS PGothic" charset="0"/>
                          <a:cs typeface="MS PGothic" charset="0"/>
                        </a:rPr>
                        <a:t>EGMONT Group (FIUs)</a:t>
                      </a:r>
                    </a:p>
                    <a:p>
                      <a:pPr marL="285750" marR="0" lvl="0" indent="-285750" algn="l" defTabSz="914400" rtl="0" eaLnBrk="1" fontAlgn="base" latinLnBrk="0" hangingPunct="1">
                        <a:lnSpc>
                          <a:spcPct val="100000"/>
                        </a:lnSpc>
                        <a:spcBef>
                          <a:spcPct val="0"/>
                        </a:spcBef>
                        <a:spcAft>
                          <a:spcPct val="0"/>
                        </a:spcAft>
                        <a:buClrTx/>
                        <a:buSzTx/>
                        <a:buFont typeface="Arial"/>
                        <a:buChar char="•"/>
                        <a:tabLst/>
                      </a:pPr>
                      <a:r>
                        <a:rPr kumimoji="0" lang="en-US" sz="1800" b="0" i="0" u="none" strike="noStrike" cap="none" normalizeH="0" baseline="0" dirty="0">
                          <a:ln>
                            <a:noFill/>
                          </a:ln>
                          <a:solidFill>
                            <a:srgbClr val="000000"/>
                          </a:solidFill>
                          <a:effectLst/>
                          <a:latin typeface="+mn-lt"/>
                          <a:ea typeface="MS PGothic" charset="0"/>
                          <a:cs typeface="MS PGothic" charset="0"/>
                        </a:rPr>
                        <a:t>24/7 network</a:t>
                      </a:r>
                    </a:p>
                    <a:p>
                      <a:pPr marL="285750" marR="0" lvl="0" indent="-285750" algn="l" defTabSz="914400" rtl="0" eaLnBrk="1" fontAlgn="base" latinLnBrk="0" hangingPunct="1">
                        <a:lnSpc>
                          <a:spcPct val="100000"/>
                        </a:lnSpc>
                        <a:spcBef>
                          <a:spcPct val="0"/>
                        </a:spcBef>
                        <a:spcAft>
                          <a:spcPct val="0"/>
                        </a:spcAft>
                        <a:buClrTx/>
                        <a:buSzTx/>
                        <a:buFont typeface="Arial"/>
                        <a:buChar char="•"/>
                        <a:tabLst/>
                      </a:pPr>
                      <a:r>
                        <a:rPr kumimoji="0" lang="en-US" sz="1800" b="0" i="0" u="none" strike="noStrike" cap="none" normalizeH="0" baseline="0" dirty="0">
                          <a:ln>
                            <a:noFill/>
                          </a:ln>
                          <a:solidFill>
                            <a:srgbClr val="000000"/>
                          </a:solidFill>
                          <a:effectLst/>
                          <a:latin typeface="+mn-lt"/>
                          <a:ea typeface="MS PGothic" charset="0"/>
                          <a:cs typeface="MS PGothic" charset="0"/>
                        </a:rPr>
                        <a:t>Interpol</a:t>
                      </a:r>
                      <a:endParaRPr kumimoji="0" lang="sl-SI" sz="1800" b="0" i="0" u="none" strike="noStrike" cap="none" normalizeH="0" baseline="0" dirty="0">
                        <a:ln>
                          <a:noFill/>
                        </a:ln>
                        <a:solidFill>
                          <a:srgbClr val="000000"/>
                        </a:solidFill>
                        <a:effectLst/>
                        <a:latin typeface="+mn-lt"/>
                        <a:ea typeface="MS PGothic" charset="0"/>
                        <a:cs typeface="MS PGothic" charset="0"/>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pPr>
                      <a:endParaRPr kumimoji="0" lang="sl-SI" sz="1800" b="0" i="0" u="none" strike="noStrike" cap="none" normalizeH="0" baseline="0" dirty="0">
                        <a:ln>
                          <a:noFill/>
                        </a:ln>
                        <a:solidFill>
                          <a:srgbClr val="000000"/>
                        </a:solidFill>
                        <a:effectLst/>
                        <a:latin typeface="+mn-lt"/>
                        <a:ea typeface="MS PGothic" charset="0"/>
                        <a:cs typeface="MS PGothic" charset="0"/>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pPr>
                      <a:r>
                        <a:rPr kumimoji="0" lang="en-US" sz="1800" b="0" i="0" u="none" strike="noStrike" cap="none" normalizeH="0" baseline="0" dirty="0">
                          <a:ln>
                            <a:noFill/>
                          </a:ln>
                          <a:solidFill>
                            <a:srgbClr val="000000"/>
                          </a:solidFill>
                          <a:effectLst/>
                          <a:latin typeface="+mn-lt"/>
                          <a:ea typeface="MS PGothic" charset="0"/>
                          <a:cs typeface="MS PGothic" charset="0"/>
                        </a:rPr>
                        <a:t>Europol</a:t>
                      </a:r>
                    </a:p>
                    <a:p>
                      <a:pPr marL="285750" marR="0" lvl="0" indent="-285750" algn="l" defTabSz="914400" rtl="0" eaLnBrk="1" fontAlgn="base" latinLnBrk="0" hangingPunct="1">
                        <a:lnSpc>
                          <a:spcPct val="100000"/>
                        </a:lnSpc>
                        <a:spcBef>
                          <a:spcPct val="0"/>
                        </a:spcBef>
                        <a:spcAft>
                          <a:spcPct val="0"/>
                        </a:spcAft>
                        <a:buClrTx/>
                        <a:buSzTx/>
                        <a:buFont typeface="Arial"/>
                        <a:buChar char="•"/>
                        <a:tabLst/>
                      </a:pPr>
                      <a:r>
                        <a:rPr kumimoji="0" lang="en-US" sz="1800" b="0" i="0" u="none" strike="noStrike" cap="none" normalizeH="0" baseline="0" dirty="0" err="1">
                          <a:ln>
                            <a:noFill/>
                          </a:ln>
                          <a:solidFill>
                            <a:srgbClr val="000000"/>
                          </a:solidFill>
                          <a:effectLst/>
                          <a:latin typeface="+mn-lt"/>
                          <a:ea typeface="MS PGothic" charset="0"/>
                          <a:cs typeface="MS PGothic" charset="0"/>
                        </a:rPr>
                        <a:t>Eurojust</a:t>
                      </a:r>
                      <a:endParaRPr kumimoji="0" lang="en-US" sz="1800" b="0" i="0" u="none" strike="noStrike" cap="none" normalizeH="0" baseline="0" dirty="0">
                        <a:ln>
                          <a:noFill/>
                        </a:ln>
                        <a:solidFill>
                          <a:srgbClr val="000000"/>
                        </a:solidFill>
                        <a:effectLst/>
                        <a:latin typeface="+mn-lt"/>
                        <a:ea typeface="MS PGothic" charset="0"/>
                        <a:cs typeface="MS PGothic" charset="0"/>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pPr>
                      <a:endParaRPr kumimoji="0" lang="sl-SI" sz="1800" b="0" i="0" u="none" strike="noStrike" cap="none" normalizeH="0" baseline="0" dirty="0">
                        <a:ln>
                          <a:noFill/>
                        </a:ln>
                        <a:solidFill>
                          <a:srgbClr val="000000"/>
                        </a:solidFill>
                        <a:effectLst/>
                        <a:latin typeface="+mn-lt"/>
                        <a:ea typeface="MS PGothic" charset="0"/>
                        <a:cs typeface="MS PGothic" charset="0"/>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pPr>
                      <a:r>
                        <a:rPr kumimoji="0" lang="en-US" sz="1800" b="0" i="0" u="none" strike="noStrike" cap="none" normalizeH="0" baseline="0" dirty="0">
                          <a:ln>
                            <a:noFill/>
                          </a:ln>
                          <a:solidFill>
                            <a:srgbClr val="000000"/>
                          </a:solidFill>
                          <a:effectLst/>
                          <a:latin typeface="+mn-lt"/>
                          <a:ea typeface="MS PGothic" charset="0"/>
                          <a:cs typeface="MS PGothic" charset="0"/>
                        </a:rPr>
                        <a:t>PCCSEE</a:t>
                      </a:r>
                    </a:p>
                    <a:p>
                      <a:pPr marL="285750" marR="0" lvl="0" indent="-285750" algn="l" defTabSz="914400" rtl="0" eaLnBrk="1" fontAlgn="base" latinLnBrk="0" hangingPunct="1">
                        <a:lnSpc>
                          <a:spcPct val="100000"/>
                        </a:lnSpc>
                        <a:spcBef>
                          <a:spcPct val="0"/>
                        </a:spcBef>
                        <a:spcAft>
                          <a:spcPct val="0"/>
                        </a:spcAft>
                        <a:buClrTx/>
                        <a:buSzTx/>
                        <a:buFont typeface="Arial"/>
                        <a:buChar char="•"/>
                        <a:tabLst/>
                      </a:pPr>
                      <a:r>
                        <a:rPr kumimoji="0" lang="en-US" sz="1800" b="0" i="0" u="none" strike="noStrike" cap="none" normalizeH="0" baseline="0" dirty="0">
                          <a:ln>
                            <a:noFill/>
                          </a:ln>
                          <a:solidFill>
                            <a:srgbClr val="000000"/>
                          </a:solidFill>
                          <a:effectLst/>
                          <a:latin typeface="+mn-lt"/>
                          <a:ea typeface="MS PGothic" charset="0"/>
                          <a:cs typeface="MS PGothic" charset="0"/>
                        </a:rPr>
                        <a:t>SELEC</a:t>
                      </a:r>
                    </a:p>
                    <a:p>
                      <a:pPr marL="285750" marR="0" lvl="0" indent="-285750" algn="l" defTabSz="914400" rtl="0" eaLnBrk="1" fontAlgn="base" latinLnBrk="0" hangingPunct="1">
                        <a:lnSpc>
                          <a:spcPct val="100000"/>
                        </a:lnSpc>
                        <a:spcBef>
                          <a:spcPct val="0"/>
                        </a:spcBef>
                        <a:spcAft>
                          <a:spcPct val="0"/>
                        </a:spcAft>
                        <a:buClrTx/>
                        <a:buSzTx/>
                        <a:buFont typeface="Arial"/>
                        <a:buChar char="•"/>
                        <a:tabLst/>
                      </a:pPr>
                      <a:r>
                        <a:rPr kumimoji="0" lang="en-US" sz="1800" b="0" i="0" u="none" strike="noStrike" cap="none" normalizeH="0" baseline="0" dirty="0">
                          <a:ln>
                            <a:noFill/>
                          </a:ln>
                          <a:solidFill>
                            <a:srgbClr val="000000"/>
                          </a:solidFill>
                          <a:effectLst/>
                          <a:latin typeface="+mn-lt"/>
                          <a:ea typeface="MS PGothic" charset="0"/>
                          <a:cs typeface="MS PGothic" charset="0"/>
                        </a:rPr>
                        <a:t>Bilateral</a:t>
                      </a:r>
                      <a:r>
                        <a:rPr kumimoji="0" lang="sl-SI" sz="1800" b="0" i="0" u="none" strike="noStrike" cap="none" normalizeH="0" baseline="0" dirty="0">
                          <a:ln>
                            <a:noFill/>
                          </a:ln>
                          <a:solidFill>
                            <a:srgbClr val="000000"/>
                          </a:solidFill>
                          <a:effectLst/>
                          <a:latin typeface="+mn-lt"/>
                          <a:ea typeface="MS PGothic" charset="0"/>
                          <a:cs typeface="MS PGothic" charset="0"/>
                        </a:rPr>
                        <a:t> agreements</a:t>
                      </a:r>
                      <a:endParaRPr kumimoji="0" lang="en-US" sz="1800" b="0" i="0" u="none" strike="noStrike" cap="none" normalizeH="0" baseline="0" dirty="0">
                        <a:ln>
                          <a:noFill/>
                        </a:ln>
                        <a:solidFill>
                          <a:srgbClr val="000000"/>
                        </a:solidFill>
                        <a:effectLst/>
                        <a:latin typeface="+mn-lt"/>
                        <a:ea typeface="MS PGothic" charset="0"/>
                        <a:cs typeface="MS PGothic"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rgbClr val="000000"/>
                        </a:solidFill>
                        <a:effectLst/>
                        <a:latin typeface="+mn-lt"/>
                        <a:ea typeface="MS PGothic" charset="0"/>
                        <a:cs typeface="MS PGothic" charset="0"/>
                      </a:endParaRPr>
                    </a:p>
                  </a:txBody>
                  <a:tcPr marL="91444" marR="91444"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mn-lt"/>
                          <a:ea typeface="MS PGothic" charset="0"/>
                          <a:cs typeface="MS PGothic" charset="0"/>
                        </a:rPr>
                        <a:t>Mutual legal assistance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mn-lt"/>
                        <a:ea typeface="MS PGothic" charset="0"/>
                        <a:cs typeface="MS PGothic" charset="0"/>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pPr>
                      <a:r>
                        <a:rPr kumimoji="0" lang="en-US" sz="1800" b="0" i="0" u="none" strike="noStrike" cap="none" normalizeH="0" baseline="0" dirty="0">
                          <a:ln>
                            <a:noFill/>
                          </a:ln>
                          <a:solidFill>
                            <a:srgbClr val="000000"/>
                          </a:solidFill>
                          <a:effectLst/>
                          <a:latin typeface="+mn-lt"/>
                          <a:ea typeface="MS PGothic" charset="0"/>
                          <a:cs typeface="MS PGothic" charset="0"/>
                        </a:rPr>
                        <a:t>National Central authority (e.g. Ministry of Justice)</a:t>
                      </a:r>
                    </a:p>
                    <a:p>
                      <a:pPr marL="285750" marR="0" lvl="0" indent="-285750" algn="l" defTabSz="914400" rtl="0" eaLnBrk="1" fontAlgn="base" latinLnBrk="0" hangingPunct="1">
                        <a:lnSpc>
                          <a:spcPct val="100000"/>
                        </a:lnSpc>
                        <a:spcBef>
                          <a:spcPct val="0"/>
                        </a:spcBef>
                        <a:spcAft>
                          <a:spcPct val="0"/>
                        </a:spcAft>
                        <a:buClrTx/>
                        <a:buSzTx/>
                        <a:buFont typeface="Arial"/>
                        <a:buChar char="•"/>
                        <a:tabLst/>
                      </a:pPr>
                      <a:r>
                        <a:rPr kumimoji="0" lang="sl-SI" sz="1800" b="0" i="0" u="none" strike="noStrike" cap="none" normalizeH="0" baseline="0" dirty="0">
                          <a:ln>
                            <a:noFill/>
                          </a:ln>
                          <a:solidFill>
                            <a:srgbClr val="000000"/>
                          </a:solidFill>
                          <a:effectLst/>
                          <a:latin typeface="+mn-lt"/>
                          <a:ea typeface="MS PGothic" charset="0"/>
                          <a:cs typeface="MS PGothic" charset="0"/>
                        </a:rPr>
                        <a:t>Also possible t</a:t>
                      </a:r>
                      <a:r>
                        <a:rPr kumimoji="0" lang="en-US" sz="1800" b="0" i="0" u="none" strike="noStrike" cap="none" normalizeH="0" baseline="0" dirty="0" err="1">
                          <a:ln>
                            <a:noFill/>
                          </a:ln>
                          <a:solidFill>
                            <a:srgbClr val="000000"/>
                          </a:solidFill>
                          <a:effectLst/>
                          <a:latin typeface="+mn-lt"/>
                          <a:ea typeface="MS PGothic" charset="0"/>
                          <a:cs typeface="MS PGothic" charset="0"/>
                        </a:rPr>
                        <a:t>hrough</a:t>
                      </a:r>
                      <a:r>
                        <a:rPr kumimoji="0" lang="sl-SI" sz="1800" b="0" i="0" u="none" strike="noStrike" cap="none" normalizeH="0" baseline="0" dirty="0">
                          <a:ln>
                            <a:noFill/>
                          </a:ln>
                          <a:solidFill>
                            <a:srgbClr val="000000"/>
                          </a:solidFill>
                          <a:effectLst/>
                          <a:latin typeface="+mn-lt"/>
                          <a:ea typeface="MS PGothic" charset="0"/>
                          <a:cs typeface="MS PGothic" charset="0"/>
                        </a:rPr>
                        <a:t> </a:t>
                      </a:r>
                      <a:r>
                        <a:rPr kumimoji="0" lang="en-US" sz="1800" b="0" i="0" u="none" strike="noStrike" cap="none" normalizeH="0" baseline="0" dirty="0">
                          <a:ln>
                            <a:noFill/>
                          </a:ln>
                          <a:solidFill>
                            <a:srgbClr val="000000"/>
                          </a:solidFill>
                          <a:effectLst/>
                          <a:latin typeface="+mn-lt"/>
                          <a:ea typeface="MS PGothic" charset="0"/>
                          <a:cs typeface="MS PGothic" charset="0"/>
                        </a:rPr>
                        <a:t>Interpol channel</a:t>
                      </a:r>
                      <a:endParaRPr kumimoji="0" lang="sl-SI" sz="1800" b="0" i="0" u="none" strike="noStrike" cap="none" normalizeH="0" baseline="0" dirty="0">
                        <a:ln>
                          <a:noFill/>
                        </a:ln>
                        <a:solidFill>
                          <a:srgbClr val="000000"/>
                        </a:solidFill>
                        <a:effectLst/>
                        <a:latin typeface="+mn-lt"/>
                        <a:ea typeface="MS PGothic" charset="0"/>
                        <a:cs typeface="MS PGothic" charset="0"/>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pPr>
                      <a:r>
                        <a:rPr kumimoji="0" lang="en-US" sz="1800" b="0" i="0" u="none" strike="noStrike" cap="none" normalizeH="0" baseline="0" dirty="0">
                          <a:ln>
                            <a:noFill/>
                          </a:ln>
                          <a:solidFill>
                            <a:srgbClr val="000000"/>
                          </a:solidFill>
                          <a:effectLst/>
                          <a:latin typeface="+mn-lt"/>
                          <a:ea typeface="MS PGothic" charset="0"/>
                          <a:cs typeface="MS PGothic" charset="0"/>
                        </a:rPr>
                        <a:t>Bilateral agreements may enable direct cooperation</a:t>
                      </a:r>
                      <a:endParaRPr kumimoji="0" lang="sl-SI" sz="1800" b="0" i="0" u="none" strike="noStrike" cap="none" normalizeH="0" baseline="0" dirty="0">
                        <a:ln>
                          <a:noFill/>
                        </a:ln>
                        <a:solidFill>
                          <a:srgbClr val="000000"/>
                        </a:solidFill>
                        <a:effectLst/>
                        <a:latin typeface="+mn-lt"/>
                        <a:ea typeface="MS PGothic" charset="0"/>
                        <a:cs typeface="MS PGothic" charset="0"/>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pPr>
                      <a:endParaRPr kumimoji="0" lang="en-US" sz="1800" b="0" i="0" u="none" strike="noStrike" cap="none" normalizeH="0" baseline="0" dirty="0">
                        <a:ln>
                          <a:noFill/>
                        </a:ln>
                        <a:solidFill>
                          <a:srgbClr val="000000"/>
                        </a:solidFill>
                        <a:effectLst/>
                        <a:latin typeface="+mn-lt"/>
                        <a:ea typeface="MS PGothic" charset="0"/>
                        <a:cs typeface="MS PGothic" charset="0"/>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pPr>
                      <a:r>
                        <a:rPr kumimoji="0" lang="en-US" sz="1800" b="0" i="0" u="none" strike="noStrike" cap="none" normalizeH="0" baseline="0" dirty="0">
                          <a:ln>
                            <a:noFill/>
                          </a:ln>
                          <a:solidFill>
                            <a:srgbClr val="000000"/>
                          </a:solidFill>
                          <a:effectLst/>
                          <a:latin typeface="+mn-lt"/>
                          <a:ea typeface="MS PGothic" charset="0"/>
                          <a:cs typeface="MS PGothic" charset="0"/>
                        </a:rPr>
                        <a:t>National legal provisions may facilitate: </a:t>
                      </a:r>
                    </a:p>
                    <a:p>
                      <a:pPr marL="742950" marR="0" lvl="1" indent="-285750" algn="l" defTabSz="914400" rtl="0" eaLnBrk="1" fontAlgn="base" latinLnBrk="0" hangingPunct="1">
                        <a:lnSpc>
                          <a:spcPct val="100000"/>
                        </a:lnSpc>
                        <a:spcBef>
                          <a:spcPct val="0"/>
                        </a:spcBef>
                        <a:spcAft>
                          <a:spcPct val="0"/>
                        </a:spcAft>
                        <a:buClrTx/>
                        <a:buSzTx/>
                        <a:buFont typeface="Arial"/>
                        <a:buChar char="•"/>
                        <a:tabLst/>
                      </a:pPr>
                      <a:r>
                        <a:rPr kumimoji="0" lang="en-US" sz="1800" b="0" i="0" u="none" strike="noStrike" cap="none" normalizeH="0" baseline="0" dirty="0">
                          <a:ln>
                            <a:noFill/>
                          </a:ln>
                          <a:solidFill>
                            <a:srgbClr val="000000"/>
                          </a:solidFill>
                          <a:effectLst/>
                          <a:latin typeface="+mn-lt"/>
                          <a:ea typeface="MS PGothic" charset="0"/>
                          <a:cs typeface="MS PGothic" charset="0"/>
                        </a:rPr>
                        <a:t>JITs</a:t>
                      </a:r>
                    </a:p>
                    <a:p>
                      <a:pPr marL="742950" marR="0" lvl="1" indent="-285750" algn="l" defTabSz="914400" rtl="0" eaLnBrk="1" fontAlgn="base" latinLnBrk="0" hangingPunct="1">
                        <a:lnSpc>
                          <a:spcPct val="100000"/>
                        </a:lnSpc>
                        <a:spcBef>
                          <a:spcPct val="0"/>
                        </a:spcBef>
                        <a:spcAft>
                          <a:spcPct val="0"/>
                        </a:spcAft>
                        <a:buClrTx/>
                        <a:buSzTx/>
                        <a:buFont typeface="Arial"/>
                        <a:buChar char="•"/>
                        <a:tabLst/>
                      </a:pPr>
                      <a:r>
                        <a:rPr kumimoji="0" lang="en-US" sz="1800" b="0" i="0" u="none" strike="noStrike" cap="none" normalizeH="0" baseline="0" dirty="0">
                          <a:ln>
                            <a:noFill/>
                          </a:ln>
                          <a:solidFill>
                            <a:srgbClr val="000000"/>
                          </a:solidFill>
                          <a:effectLst/>
                          <a:latin typeface="+mn-lt"/>
                          <a:ea typeface="MS PGothic" charset="0"/>
                          <a:cs typeface="MS PGothic" charset="0"/>
                        </a:rPr>
                        <a:t>PARALLEL INVESTIGATION</a:t>
                      </a:r>
                    </a:p>
                    <a:p>
                      <a:pPr marL="742950" marR="0" lvl="1" indent="-285750" algn="l" defTabSz="914400" rtl="0" eaLnBrk="1" fontAlgn="base" latinLnBrk="0" hangingPunct="1">
                        <a:lnSpc>
                          <a:spcPct val="100000"/>
                        </a:lnSpc>
                        <a:spcBef>
                          <a:spcPct val="0"/>
                        </a:spcBef>
                        <a:spcAft>
                          <a:spcPct val="0"/>
                        </a:spcAft>
                        <a:buClrTx/>
                        <a:buSzTx/>
                        <a:buFont typeface="Arial"/>
                        <a:buChar char="•"/>
                        <a:tabLst/>
                      </a:pPr>
                      <a:r>
                        <a:rPr kumimoji="0" lang="en-US" sz="1800" b="0" i="0" u="none" strike="noStrike" cap="none" normalizeH="0" baseline="0" dirty="0">
                          <a:ln>
                            <a:noFill/>
                          </a:ln>
                          <a:solidFill>
                            <a:srgbClr val="000000"/>
                          </a:solidFill>
                          <a:effectLst/>
                          <a:latin typeface="+mn-lt"/>
                          <a:ea typeface="MS PGothic" charset="0"/>
                          <a:cs typeface="MS PGothic" charset="0"/>
                        </a:rPr>
                        <a:t>TRANSFER OF PROCEEDINGS</a:t>
                      </a:r>
                      <a:endParaRPr kumimoji="0" lang="sl-SI" sz="1800" b="0" i="0" u="none" strike="noStrike" cap="none" normalizeH="0" baseline="0" dirty="0">
                        <a:ln>
                          <a:noFill/>
                        </a:ln>
                        <a:solidFill>
                          <a:srgbClr val="000000"/>
                        </a:solidFill>
                        <a:effectLst/>
                        <a:latin typeface="+mn-lt"/>
                        <a:ea typeface="MS PGothic" charset="0"/>
                        <a:cs typeface="MS PGothic" charset="0"/>
                      </a:endParaRPr>
                    </a:p>
                    <a:p>
                      <a:pPr marL="742950" marR="0" lvl="1" indent="-285750" algn="l" defTabSz="914400" rtl="0" eaLnBrk="1" fontAlgn="base" latinLnBrk="0" hangingPunct="1">
                        <a:lnSpc>
                          <a:spcPct val="100000"/>
                        </a:lnSpc>
                        <a:spcBef>
                          <a:spcPct val="0"/>
                        </a:spcBef>
                        <a:spcAft>
                          <a:spcPct val="0"/>
                        </a:spcAft>
                        <a:buClrTx/>
                        <a:buSzTx/>
                        <a:buFont typeface="Arial"/>
                        <a:buChar char="•"/>
                        <a:tabLst/>
                      </a:pPr>
                      <a:endParaRPr kumimoji="0" lang="sl-SI" sz="1800" b="0" i="0" u="none" strike="noStrike" cap="none" normalizeH="0" baseline="0" dirty="0">
                        <a:ln>
                          <a:noFill/>
                        </a:ln>
                        <a:solidFill>
                          <a:srgbClr val="000000"/>
                        </a:solidFill>
                        <a:effectLst/>
                        <a:latin typeface="+mn-lt"/>
                        <a:ea typeface="MS PGothic" charset="0"/>
                        <a:cs typeface="MS PGothic" charset="0"/>
                      </a:endParaRPr>
                    </a:p>
                    <a:p>
                      <a:pPr marL="742950" marR="0" lvl="1" indent="-285750" algn="l" defTabSz="914400" rtl="0" eaLnBrk="1" fontAlgn="base" latinLnBrk="0" hangingPunct="1">
                        <a:lnSpc>
                          <a:spcPct val="100000"/>
                        </a:lnSpc>
                        <a:spcBef>
                          <a:spcPct val="0"/>
                        </a:spcBef>
                        <a:spcAft>
                          <a:spcPct val="0"/>
                        </a:spcAft>
                        <a:buClrTx/>
                        <a:buSzTx/>
                        <a:buFont typeface="Arial"/>
                        <a:buChar char="•"/>
                        <a:tabLst/>
                      </a:pPr>
                      <a:r>
                        <a:rPr kumimoji="0" lang="en-US" sz="1800" b="0" i="0" u="none" strike="noStrike" cap="none" normalizeH="0" baseline="0" dirty="0">
                          <a:ln>
                            <a:noFill/>
                          </a:ln>
                          <a:solidFill>
                            <a:srgbClr val="000000"/>
                          </a:solidFill>
                          <a:effectLst/>
                          <a:latin typeface="+mn-lt"/>
                          <a:ea typeface="MS PGothic" charset="0"/>
                          <a:cs typeface="MS PGothic" charset="0"/>
                        </a:rPr>
                        <a:t>National legal provisions </a:t>
                      </a:r>
                      <a:r>
                        <a:rPr kumimoji="0" lang="sl-SI" sz="1800" b="0" i="0" u="none" strike="noStrike" cap="none" normalizeH="0" baseline="0" dirty="0">
                          <a:ln>
                            <a:noFill/>
                          </a:ln>
                          <a:solidFill>
                            <a:srgbClr val="000000"/>
                          </a:solidFill>
                          <a:effectLst/>
                          <a:latin typeface="+mn-lt"/>
                          <a:ea typeface="MS PGothic" charset="0"/>
                          <a:cs typeface="MS PGothic" charset="0"/>
                        </a:rPr>
                        <a:t>on MLA</a:t>
                      </a:r>
                    </a:p>
                  </a:txBody>
                  <a:tcPr marL="91444" marR="91444"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Označba mesta vsebine 3">
            <a:extLst>
              <a:ext uri="{FF2B5EF4-FFF2-40B4-BE49-F238E27FC236}">
                <a16:creationId xmlns:a16="http://schemas.microsoft.com/office/drawing/2014/main" id="{45C63FF5-EBB3-41D1-ACE1-B100203814A3}"/>
              </a:ext>
            </a:extLst>
          </p:cNvPr>
          <p:cNvGraphicFramePr>
            <a:graphicFrameLocks noGrp="1"/>
          </p:cNvGraphicFramePr>
          <p:nvPr>
            <p:ph idx="1"/>
            <p:extLst>
              <p:ext uri="{D42A27DB-BD31-4B8C-83A1-F6EECF244321}">
                <p14:modId xmlns:p14="http://schemas.microsoft.com/office/powerpoint/2010/main" val="899530834"/>
              </p:ext>
            </p:extLst>
          </p:nvPr>
        </p:nvGraphicFramePr>
        <p:xfrm>
          <a:off x="467643" y="1052736"/>
          <a:ext cx="8208714" cy="5256584"/>
        </p:xfrm>
        <a:graphic>
          <a:graphicData uri="http://schemas.openxmlformats.org/drawingml/2006/table">
            <a:tbl>
              <a:tblPr firstRow="1" bandRow="1">
                <a:tableStyleId>{5C22544A-7EE6-4342-B048-85BDC9FD1C3A}</a:tableStyleId>
              </a:tblPr>
              <a:tblGrid>
                <a:gridCol w="2858910">
                  <a:extLst>
                    <a:ext uri="{9D8B030D-6E8A-4147-A177-3AD203B41FA5}">
                      <a16:colId xmlns:a16="http://schemas.microsoft.com/office/drawing/2014/main" val="20000"/>
                    </a:ext>
                  </a:extLst>
                </a:gridCol>
                <a:gridCol w="1245447">
                  <a:extLst>
                    <a:ext uri="{9D8B030D-6E8A-4147-A177-3AD203B41FA5}">
                      <a16:colId xmlns:a16="http://schemas.microsoft.com/office/drawing/2014/main" val="20001"/>
                    </a:ext>
                  </a:extLst>
                </a:gridCol>
                <a:gridCol w="1393198">
                  <a:extLst>
                    <a:ext uri="{9D8B030D-6E8A-4147-A177-3AD203B41FA5}">
                      <a16:colId xmlns:a16="http://schemas.microsoft.com/office/drawing/2014/main" val="20002"/>
                    </a:ext>
                  </a:extLst>
                </a:gridCol>
                <a:gridCol w="2711159">
                  <a:extLst>
                    <a:ext uri="{9D8B030D-6E8A-4147-A177-3AD203B41FA5}">
                      <a16:colId xmlns:a16="http://schemas.microsoft.com/office/drawing/2014/main" val="20003"/>
                    </a:ext>
                  </a:extLst>
                </a:gridCol>
              </a:tblGrid>
              <a:tr h="625782">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noProof="0" dirty="0">
                          <a:solidFill>
                            <a:srgbClr val="000000"/>
                          </a:solidFill>
                        </a:rPr>
                        <a:t>Court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0" noProof="0" dirty="0">
                          <a:solidFill>
                            <a:srgbClr val="000000"/>
                          </a:solidFill>
                        </a:rPr>
                        <a:t>(order, execution)</a:t>
                      </a:r>
                    </a:p>
                  </a:txBody>
                  <a:tcPr marL="91444" marR="91444" marT="45712" marB="45712">
                    <a:solidFill>
                      <a:srgbClr val="0070C0"/>
                    </a:solidFill>
                  </a:tcPr>
                </a:tc>
                <a:tc hMerge="1">
                  <a:txBody>
                    <a:bodyPr/>
                    <a:lstStyle/>
                    <a:p>
                      <a:endParaRPr lang="sl-SI"/>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noProof="0" dirty="0">
                          <a:solidFill>
                            <a:srgbClr val="000000"/>
                          </a:solidFill>
                        </a:rPr>
                        <a:t>Ministry of Justice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0" noProof="0" dirty="0">
                          <a:solidFill>
                            <a:srgbClr val="000000"/>
                          </a:solidFill>
                        </a:rPr>
                        <a:t>(central authority)</a:t>
                      </a:r>
                    </a:p>
                  </a:txBody>
                  <a:tcPr marL="91444" marR="91444" marT="45712" marB="45712">
                    <a:solidFill>
                      <a:srgbClr val="0070C0"/>
                    </a:solidFill>
                  </a:tcPr>
                </a:tc>
                <a:tc hMerge="1">
                  <a:txBody>
                    <a:bodyPr/>
                    <a:lstStyle/>
                    <a:p>
                      <a:endParaRPr lang="sl-SI"/>
                    </a:p>
                  </a:txBody>
                  <a:tcPr/>
                </a:tc>
                <a:extLst>
                  <a:ext uri="{0D108BD9-81ED-4DB2-BD59-A6C34878D82A}">
                    <a16:rowId xmlns:a16="http://schemas.microsoft.com/office/drawing/2014/main" val="10000"/>
                  </a:ext>
                </a:extLst>
              </a:tr>
              <a:tr h="1408032">
                <a:tc gridSpan="4">
                  <a:txBody>
                    <a:bodyPr/>
                    <a:lstStyle/>
                    <a:p>
                      <a:pPr algn="ctr"/>
                      <a:r>
                        <a:rPr lang="en-US" sz="1800" b="1" noProof="0" dirty="0"/>
                        <a:t>Prosecutor</a:t>
                      </a:r>
                      <a:endParaRPr lang="sl-SI" sz="1800" b="1" noProof="0" dirty="0"/>
                    </a:p>
                    <a:p>
                      <a:pPr algn="ctr"/>
                      <a:endParaRPr lang="en-US" sz="1800" b="1" noProof="0" dirty="0"/>
                    </a:p>
                    <a:p>
                      <a:pPr algn="ctr"/>
                      <a:r>
                        <a:rPr lang="en-US" sz="1600" b="0" baseline="0" noProof="0" dirty="0"/>
                        <a:t>(</a:t>
                      </a:r>
                      <a:r>
                        <a:rPr lang="en-US" sz="1600" b="0" baseline="0" noProof="0" dirty="0" err="1"/>
                        <a:t>Eurojust</a:t>
                      </a:r>
                      <a:r>
                        <a:rPr lang="en-US" sz="1600" b="0" baseline="0" noProof="0" dirty="0"/>
                        <a:t> (EU), EJN (EU), </a:t>
                      </a:r>
                      <a:endParaRPr lang="sl-SI" sz="1600" b="0" baseline="0" noProof="0" dirty="0"/>
                    </a:p>
                    <a:p>
                      <a:pPr algn="ctr"/>
                      <a:r>
                        <a:rPr lang="en-US" sz="1600" b="1" baseline="0" noProof="0" dirty="0"/>
                        <a:t>JITs, parallel investigations, operational meetings</a:t>
                      </a:r>
                      <a:endParaRPr lang="en-US" sz="1600" b="0" baseline="0" noProof="0" dirty="0"/>
                    </a:p>
                    <a:p>
                      <a:pPr algn="ctr"/>
                      <a:r>
                        <a:rPr lang="en-US" sz="1600" b="0" baseline="0" noProof="0" dirty="0"/>
                        <a:t>(proposal/request/execution of MLA)</a:t>
                      </a:r>
                    </a:p>
                  </a:txBody>
                  <a:tcPr marL="91444" marR="91444" marT="45712" marB="45712">
                    <a:solidFill>
                      <a:srgbClr val="0070C0"/>
                    </a:solidFill>
                  </a:tcPr>
                </a:tc>
                <a:tc hMerge="1">
                  <a:txBody>
                    <a:bodyPr/>
                    <a:lstStyle/>
                    <a:p>
                      <a:endParaRPr lang="sl-SI"/>
                    </a:p>
                  </a:txBody>
                  <a:tcPr/>
                </a:tc>
                <a:tc hMerge="1">
                  <a:txBody>
                    <a:bodyPr/>
                    <a:lstStyle/>
                    <a:p>
                      <a:endParaRPr lang="sl-SI"/>
                    </a:p>
                  </a:txBody>
                  <a:tcPr/>
                </a:tc>
                <a:tc hMerge="1">
                  <a:txBody>
                    <a:bodyPr/>
                    <a:lstStyle/>
                    <a:p>
                      <a:endParaRPr lang="sl-SI" b="0" dirty="0"/>
                    </a:p>
                  </a:txBody>
                  <a:tcPr/>
                </a:tc>
                <a:extLst>
                  <a:ext uri="{0D108BD9-81ED-4DB2-BD59-A6C34878D82A}">
                    <a16:rowId xmlns:a16="http://schemas.microsoft.com/office/drawing/2014/main" val="10001"/>
                  </a:ext>
                </a:extLst>
              </a:tr>
              <a:tr h="3222770">
                <a:tc>
                  <a:txBody>
                    <a:bodyPr/>
                    <a:lstStyle/>
                    <a:p>
                      <a:pPr marL="0" indent="0" algn="ctr">
                        <a:buNone/>
                        <a:defRPr/>
                      </a:pPr>
                      <a:r>
                        <a:rPr lang="en-US" sz="1800" b="1" noProof="0" dirty="0"/>
                        <a:t>(Cyber)crime investigation</a:t>
                      </a:r>
                    </a:p>
                    <a:p>
                      <a:pPr marL="0" indent="0" algn="ctr">
                        <a:buNone/>
                        <a:defRPr/>
                      </a:pPr>
                      <a:endParaRPr lang="en-US" sz="2000" b="1" noProof="0" dirty="0"/>
                    </a:p>
                    <a:p>
                      <a:pPr marL="0" indent="0" algn="l">
                        <a:buFont typeface="Arial" panose="020B0604020202020204" pitchFamily="34" charset="0"/>
                        <a:buNone/>
                        <a:defRPr/>
                      </a:pPr>
                      <a:r>
                        <a:rPr lang="en-US" sz="1600" b="0" noProof="0" dirty="0"/>
                        <a:t>(E- evidence: subscriber (IP ID), traffic, content data)</a:t>
                      </a:r>
                    </a:p>
                    <a:p>
                      <a:pPr marL="0" indent="0" algn="l">
                        <a:buFont typeface="Arial" panose="020B0604020202020204" pitchFamily="34" charset="0"/>
                        <a:buNone/>
                        <a:defRPr/>
                      </a:pPr>
                      <a:endParaRPr lang="en-US" sz="1600" b="0" noProof="0" dirty="0"/>
                    </a:p>
                    <a:p>
                      <a:pPr marL="0" indent="0" algn="l">
                        <a:buFont typeface="Arial" panose="020B0604020202020204" pitchFamily="34" charset="0"/>
                        <a:buNone/>
                        <a:defRPr/>
                      </a:pPr>
                      <a:endParaRPr lang="en-US" sz="1600" b="0" noProof="0" dirty="0"/>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1600" b="1" kern="1200" noProof="0" dirty="0">
                          <a:solidFill>
                            <a:srgbClr val="000000"/>
                          </a:solidFill>
                          <a:latin typeface="+mn-lt"/>
                          <a:ea typeface="+mn-ea"/>
                          <a:cs typeface="+mn-cs"/>
                        </a:rPr>
                        <a:t>Direct cooperation with MSPs</a:t>
                      </a:r>
                      <a:endParaRPr lang="sl-SI" sz="1600" b="1" kern="1200" noProof="0" dirty="0">
                        <a:solidFill>
                          <a:srgbClr val="000000"/>
                        </a:solidFill>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1600" b="1" noProof="0" dirty="0">
                          <a:solidFill>
                            <a:srgbClr val="000000"/>
                          </a:solidFill>
                        </a:rPr>
                        <a:t>24/7 network</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1600" b="1" noProof="0" dirty="0">
                          <a:solidFill>
                            <a:srgbClr val="000000"/>
                          </a:solidFill>
                        </a:rPr>
                        <a:t>Interpol</a:t>
                      </a:r>
                      <a:r>
                        <a:rPr lang="sl-SI" sz="1600" b="1" noProof="0" dirty="0">
                          <a:solidFill>
                            <a:srgbClr val="000000"/>
                          </a:solidFill>
                        </a:rPr>
                        <a:t> </a:t>
                      </a:r>
                      <a:r>
                        <a:rPr lang="sl-SI" sz="1600" b="1" noProof="0" dirty="0" err="1">
                          <a:solidFill>
                            <a:srgbClr val="000000"/>
                          </a:solidFill>
                        </a:rPr>
                        <a:t>channel</a:t>
                      </a:r>
                      <a:endParaRPr lang="en-US" sz="1600" b="1" noProof="0" dirty="0">
                        <a:solidFill>
                          <a:srgbClr val="000000"/>
                        </a:solidFill>
                      </a:endParaRP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sl-SI" sz="1600" b="1" noProof="0" dirty="0">
                          <a:solidFill>
                            <a:srgbClr val="000000"/>
                          </a:solidFill>
                        </a:rPr>
                        <a:t>(</a:t>
                      </a:r>
                      <a:r>
                        <a:rPr lang="en-US" sz="1600" b="1" noProof="0" dirty="0">
                          <a:solidFill>
                            <a:srgbClr val="000000"/>
                          </a:solidFill>
                        </a:rPr>
                        <a:t>Europol EC3</a:t>
                      </a:r>
                      <a:r>
                        <a:rPr lang="sl-SI" sz="1600" b="1" noProof="0" dirty="0">
                          <a:solidFill>
                            <a:srgbClr val="000000"/>
                          </a:solidFill>
                        </a:rPr>
                        <a:t>)</a:t>
                      </a:r>
                      <a:endParaRPr lang="en-US" sz="1600" b="1" noProof="0" dirty="0">
                        <a:solidFill>
                          <a:srgbClr val="000000"/>
                        </a:solidFill>
                      </a:endParaRPr>
                    </a:p>
                  </a:txBody>
                  <a:tcPr marL="91444" marR="91444" marT="45712" marB="45712">
                    <a:solidFill>
                      <a:srgbClr val="81ADD5"/>
                    </a:solidFill>
                  </a:tcPr>
                </a:tc>
                <a:tc gridSpan="2">
                  <a:txBody>
                    <a:bodyPr/>
                    <a:lstStyle/>
                    <a:p>
                      <a:pPr algn="ctr">
                        <a:defRPr/>
                      </a:pPr>
                      <a:r>
                        <a:rPr lang="en-US" sz="1800" b="1" noProof="0" dirty="0"/>
                        <a:t>Financial investigation </a:t>
                      </a:r>
                    </a:p>
                    <a:p>
                      <a:pPr algn="ctr">
                        <a:defRPr/>
                      </a:pPr>
                      <a:endParaRPr lang="en-US" sz="1800" b="0" noProof="0" dirty="0"/>
                    </a:p>
                    <a:p>
                      <a:pPr marL="0" indent="0">
                        <a:buFont typeface="Arial" panose="020B0604020202020204" pitchFamily="34" charset="0"/>
                        <a:buNone/>
                        <a:defRPr/>
                      </a:pPr>
                      <a:r>
                        <a:rPr lang="en-US" sz="1600" b="0" noProof="0" dirty="0">
                          <a:solidFill>
                            <a:srgbClr val="000000"/>
                          </a:solidFill>
                        </a:rPr>
                        <a:t>(Bank data, monitoring</a:t>
                      </a:r>
                      <a:r>
                        <a:rPr lang="sl-SI" sz="1600" b="0" noProof="0" dirty="0">
                          <a:solidFill>
                            <a:srgbClr val="000000"/>
                          </a:solidFill>
                        </a:rPr>
                        <a:t> bank </a:t>
                      </a:r>
                      <a:r>
                        <a:rPr lang="sl-SI" sz="1600" b="0" noProof="0" dirty="0" err="1">
                          <a:solidFill>
                            <a:srgbClr val="000000"/>
                          </a:solidFill>
                        </a:rPr>
                        <a:t>transactions</a:t>
                      </a:r>
                      <a:r>
                        <a:rPr lang="en-US" sz="1600" b="0" noProof="0" dirty="0">
                          <a:solidFill>
                            <a:srgbClr val="000000"/>
                          </a:solidFill>
                        </a:rPr>
                        <a:t>, </a:t>
                      </a:r>
                    </a:p>
                    <a:p>
                      <a:pPr marL="0" indent="0">
                        <a:buFont typeface="Arial" panose="020B0604020202020204" pitchFamily="34" charset="0"/>
                        <a:buNone/>
                        <a:defRPr/>
                      </a:pPr>
                      <a:r>
                        <a:rPr lang="sl-SI" sz="1600" b="0" noProof="0" dirty="0">
                          <a:solidFill>
                            <a:srgbClr val="000000"/>
                          </a:solidFill>
                        </a:rPr>
                        <a:t>ID </a:t>
                      </a:r>
                      <a:r>
                        <a:rPr lang="en-US" sz="1600" b="0" noProof="0" dirty="0">
                          <a:solidFill>
                            <a:srgbClr val="000000"/>
                          </a:solidFill>
                        </a:rPr>
                        <a:t>location</a:t>
                      </a:r>
                      <a:r>
                        <a:rPr lang="en-US" sz="1600" b="0" baseline="0" noProof="0" dirty="0">
                          <a:solidFill>
                            <a:srgbClr val="000000"/>
                          </a:solidFill>
                        </a:rPr>
                        <a:t> of property, </a:t>
                      </a:r>
                      <a:endParaRPr lang="sl-SI" sz="1600" b="0" baseline="0" noProof="0" dirty="0">
                        <a:solidFill>
                          <a:srgbClr val="000000"/>
                        </a:solidFill>
                      </a:endParaRPr>
                    </a:p>
                    <a:p>
                      <a:pPr marL="0" indent="0">
                        <a:buFont typeface="Arial" panose="020B0604020202020204" pitchFamily="34" charset="0"/>
                        <a:buNone/>
                        <a:defRPr/>
                      </a:pPr>
                      <a:r>
                        <a:rPr lang="en-US" sz="1600" b="0" noProof="0" dirty="0">
                          <a:solidFill>
                            <a:srgbClr val="000000"/>
                          </a:solidFill>
                        </a:rPr>
                        <a:t>freezing, seizure</a:t>
                      </a:r>
                      <a:r>
                        <a:rPr lang="sl-SI" sz="1600" b="0" noProof="0" dirty="0">
                          <a:solidFill>
                            <a:srgbClr val="000000"/>
                          </a:solidFill>
                        </a:rPr>
                        <a:t> </a:t>
                      </a:r>
                      <a:r>
                        <a:rPr lang="sl-SI" sz="1600" b="0" noProof="0" dirty="0" err="1">
                          <a:solidFill>
                            <a:srgbClr val="000000"/>
                          </a:solidFill>
                        </a:rPr>
                        <a:t>order</a:t>
                      </a:r>
                      <a:r>
                        <a:rPr lang="en-US" sz="1600" b="0" noProof="0" dirty="0">
                          <a:solidFill>
                            <a:srgbClr val="000000"/>
                          </a:solidFill>
                        </a:rPr>
                        <a:t>)</a:t>
                      </a:r>
                      <a:endParaRPr lang="sl-SI" sz="1600" b="0" noProof="0" dirty="0">
                        <a:solidFill>
                          <a:srgbClr val="000000"/>
                        </a:solidFill>
                      </a:endParaRPr>
                    </a:p>
                    <a:p>
                      <a:pPr marL="0" indent="0">
                        <a:buFont typeface="Arial" panose="020B0604020202020204" pitchFamily="34" charset="0"/>
                        <a:buNone/>
                        <a:defRPr/>
                      </a:pPr>
                      <a:r>
                        <a:rPr lang="sl-SI" sz="1600" b="0" noProof="0" dirty="0">
                          <a:solidFill>
                            <a:srgbClr val="000000"/>
                          </a:solidFill>
                        </a:rPr>
                        <a:t>(</a:t>
                      </a:r>
                      <a:r>
                        <a:rPr lang="sl-SI" sz="1600" b="0" noProof="0" dirty="0" err="1">
                          <a:solidFill>
                            <a:srgbClr val="000000"/>
                          </a:solidFill>
                        </a:rPr>
                        <a:t>Confiscation</a:t>
                      </a:r>
                      <a:r>
                        <a:rPr lang="sl-SI" sz="1600" b="0" noProof="0" dirty="0">
                          <a:solidFill>
                            <a:srgbClr val="000000"/>
                          </a:solidFill>
                        </a:rPr>
                        <a:t>)</a:t>
                      </a:r>
                      <a:endParaRPr lang="sl-SI" sz="2000" b="1" noProof="0" dirty="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0" noProof="0" dirty="0"/>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1600" b="1" noProof="0" dirty="0"/>
                        <a:t>C</a:t>
                      </a:r>
                      <a:r>
                        <a:rPr lang="sl-SI" sz="1600" b="1" noProof="0" dirty="0"/>
                        <a:t>ARIN</a:t>
                      </a:r>
                      <a:endParaRPr lang="en-US" sz="1800" b="1" noProof="0" dirty="0"/>
                    </a:p>
                  </a:txBody>
                  <a:tcPr marL="91444" marR="91444" marT="45712" marB="45712">
                    <a:noFill/>
                  </a:tcPr>
                </a:tc>
                <a:tc hMerge="1">
                  <a:txBody>
                    <a:bodyPr/>
                    <a:lstStyle/>
                    <a:p>
                      <a:endParaRPr lang="sl-SI"/>
                    </a:p>
                  </a:txBody>
                  <a:tcPr/>
                </a:tc>
                <a:tc>
                  <a:txBody>
                    <a:bodyPr/>
                    <a:lstStyle/>
                    <a:p>
                      <a:pPr algn="ctr">
                        <a:defRPr/>
                      </a:pPr>
                      <a:r>
                        <a:rPr lang="en-US" sz="1800" b="1" noProof="0" dirty="0"/>
                        <a:t>Money laundering - FIU</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0" baseline="0" noProof="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noProof="0" dirty="0"/>
                        <a:t>(Information exchange on STR,</a:t>
                      </a:r>
                      <a:r>
                        <a:rPr lang="en-US" sz="1600" baseline="0" noProof="0" dirty="0"/>
                        <a:t> postponement of financial transaction)</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aseline="0" noProof="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aseline="0" noProof="0" dirty="0"/>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1600" b="1" baseline="0" noProof="0" dirty="0">
                          <a:solidFill>
                            <a:srgbClr val="000000"/>
                          </a:solidFill>
                        </a:rPr>
                        <a:t>EGMONT Group</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1600" b="1" baseline="0" noProof="0" dirty="0">
                          <a:solidFill>
                            <a:srgbClr val="000000"/>
                          </a:solidFill>
                        </a:rPr>
                        <a:t>(EU) </a:t>
                      </a:r>
                      <a:r>
                        <a:rPr lang="en-US" sz="1600" b="1" baseline="0" noProof="0" dirty="0" err="1">
                          <a:solidFill>
                            <a:srgbClr val="000000"/>
                          </a:solidFill>
                        </a:rPr>
                        <a:t>FIUnet</a:t>
                      </a:r>
                      <a:r>
                        <a:rPr lang="en-US" sz="1600" b="1" baseline="0" noProof="0" dirty="0">
                          <a:solidFill>
                            <a:srgbClr val="000000"/>
                          </a:solidFill>
                        </a:rPr>
                        <a:t> </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1600" b="1" baseline="0" noProof="0" dirty="0">
                          <a:solidFill>
                            <a:srgbClr val="000000"/>
                          </a:solidFill>
                        </a:rPr>
                        <a:t>FIU to FIU </a:t>
                      </a:r>
                      <a:r>
                        <a:rPr lang="sl-SI" sz="1600" b="1" baseline="0" noProof="0" dirty="0">
                          <a:solidFill>
                            <a:srgbClr val="000000"/>
                          </a:solidFill>
                        </a:rPr>
                        <a:t>(</a:t>
                      </a:r>
                      <a:r>
                        <a:rPr lang="en-US" sz="1600" b="1" baseline="0" noProof="0" dirty="0" err="1">
                          <a:solidFill>
                            <a:srgbClr val="000000"/>
                          </a:solidFill>
                        </a:rPr>
                        <a:t>MoUs</a:t>
                      </a:r>
                      <a:r>
                        <a:rPr lang="en-US" sz="1600" b="1" baseline="0" noProof="0" dirty="0">
                          <a:solidFill>
                            <a:srgbClr val="000000"/>
                          </a:solidFill>
                        </a:rPr>
                        <a:t>) </a:t>
                      </a:r>
                    </a:p>
                  </a:txBody>
                  <a:tcPr marL="91444" marR="91444" marT="45712" marB="45712">
                    <a:solidFill>
                      <a:schemeClr val="accent1">
                        <a:lumMod val="20000"/>
                        <a:lumOff val="80000"/>
                      </a:schemeClr>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44556ED2-1753-467F-A115-219097C2B7D9}"/>
              </a:ext>
            </a:extLst>
          </p:cNvPr>
          <p:cNvSpPr>
            <a:spLocks noGrp="1"/>
          </p:cNvSpPr>
          <p:nvPr>
            <p:ph type="title"/>
          </p:nvPr>
        </p:nvSpPr>
        <p:spPr/>
        <p:txBody>
          <a:bodyPr/>
          <a:lstStyle/>
          <a:p>
            <a:r>
              <a:rPr lang="sl-SI" altLang="en-US" sz="2800" b="1"/>
              <a:t>International Legal Instruments</a:t>
            </a:r>
            <a:br>
              <a:rPr lang="sl-SI" altLang="en-US" sz="3600"/>
            </a:br>
            <a:endParaRPr lang="en-US" altLang="en-US" sz="3600"/>
          </a:p>
        </p:txBody>
      </p:sp>
      <p:sp>
        <p:nvSpPr>
          <p:cNvPr id="11267" name="Content Placeholder 2">
            <a:extLst>
              <a:ext uri="{FF2B5EF4-FFF2-40B4-BE49-F238E27FC236}">
                <a16:creationId xmlns:a16="http://schemas.microsoft.com/office/drawing/2014/main" id="{02E2EA21-0AB2-472B-A642-A2B7678A2189}"/>
              </a:ext>
            </a:extLst>
          </p:cNvPr>
          <p:cNvSpPr>
            <a:spLocks noGrp="1"/>
          </p:cNvSpPr>
          <p:nvPr>
            <p:ph idx="1"/>
          </p:nvPr>
        </p:nvSpPr>
        <p:spPr>
          <a:xfrm>
            <a:off x="214313" y="1643063"/>
            <a:ext cx="8786812" cy="4666257"/>
          </a:xfrm>
        </p:spPr>
        <p:txBody>
          <a:bodyPr>
            <a:normAutofit lnSpcReduction="10000"/>
          </a:bodyPr>
          <a:lstStyle/>
          <a:p>
            <a:pPr>
              <a:buFont typeface="Arial" panose="020B0604020202020204" pitchFamily="34" charset="0"/>
              <a:buNone/>
            </a:pPr>
            <a:r>
              <a:rPr lang="en-US" altLang="en-US" sz="1800" dirty="0"/>
              <a:t>The challenge is to choose the most effective instrument, as they might </a:t>
            </a:r>
            <a:r>
              <a:rPr lang="sl-SI" altLang="en-US" sz="1800" dirty="0"/>
              <a:t>v</a:t>
            </a:r>
            <a:r>
              <a:rPr lang="en-US" altLang="en-US" sz="1800" dirty="0" err="1"/>
              <a:t>ary</a:t>
            </a:r>
            <a:r>
              <a:rPr lang="en-US" altLang="en-US" sz="1800" dirty="0"/>
              <a:t>, depending on the substance of the request for cooperation. </a:t>
            </a:r>
          </a:p>
          <a:p>
            <a:pPr>
              <a:buFont typeface="Arial" panose="020B0604020202020204" pitchFamily="34" charset="0"/>
              <a:buNone/>
            </a:pPr>
            <a:r>
              <a:rPr lang="en-US" altLang="en-US" sz="1800" dirty="0"/>
              <a:t> </a:t>
            </a:r>
          </a:p>
          <a:p>
            <a:pPr>
              <a:buFont typeface="Arial" panose="020B0604020202020204" pitchFamily="34" charset="0"/>
              <a:buNone/>
            </a:pPr>
            <a:r>
              <a:rPr lang="en-US" altLang="en-US" sz="1800" b="1" dirty="0"/>
              <a:t>Warsaw Convention</a:t>
            </a:r>
            <a:r>
              <a:rPr lang="en-US" altLang="en-US" sz="1800" dirty="0"/>
              <a:t> sets up the central authorities for investigative, freezing and confiscation MLA. In emergency situation a direct cooperation between responsible judicial and prosecution authorities is foreseen (Article 34), as well as the direct cooperation between FIUs, including administrative freezing. </a:t>
            </a:r>
            <a:endParaRPr lang="sl-SI" altLang="en-US" sz="1800" dirty="0"/>
          </a:p>
          <a:p>
            <a:pPr>
              <a:buFont typeface="Arial" panose="020B0604020202020204" pitchFamily="34" charset="0"/>
              <a:buNone/>
            </a:pPr>
            <a:r>
              <a:rPr lang="sl-SI" altLang="en-US" sz="1800" b="1" dirty="0"/>
              <a:t>Strasbourg Convention </a:t>
            </a:r>
            <a:r>
              <a:rPr lang="sl-SI" altLang="en-US" sz="1800" dirty="0"/>
              <a:t>from 1990, prior to the Warsaw convention, is applicable for the Parties that did not ratified the latter.  </a:t>
            </a:r>
            <a:endParaRPr lang="en-US" altLang="en-US" sz="1800" dirty="0"/>
          </a:p>
          <a:p>
            <a:pPr>
              <a:buFont typeface="Arial" panose="020B0604020202020204" pitchFamily="34" charset="0"/>
              <a:buNone/>
            </a:pPr>
            <a:r>
              <a:rPr lang="en-US" altLang="en-US" sz="1800" b="1" dirty="0"/>
              <a:t>Budapest Convention</a:t>
            </a:r>
            <a:r>
              <a:rPr lang="en-US" altLang="en-US" sz="1800" dirty="0"/>
              <a:t> provides for 24/7 operational network for cooperation (at police or/and prosecutor level) and allows for direct MLA request between responsible authorities in emergency situations. </a:t>
            </a:r>
          </a:p>
          <a:p>
            <a:pPr>
              <a:buFont typeface="Arial" panose="020B0604020202020204" pitchFamily="34" charset="0"/>
              <a:buNone/>
            </a:pPr>
            <a:r>
              <a:rPr lang="en-US" altLang="en-US" sz="1800" b="1" dirty="0"/>
              <a:t>European Convention on Mutual Assistance in Criminal Matters</a:t>
            </a:r>
            <a:r>
              <a:rPr lang="en-US" altLang="en-US" sz="1800" dirty="0"/>
              <a:t>, ETS 30, 20.4.1959 and its additional protocols, ETS 99 and ETS 182. </a:t>
            </a:r>
          </a:p>
          <a:p>
            <a:pPr>
              <a:buFont typeface="Arial" panose="020B0604020202020204" pitchFamily="34" charset="0"/>
              <a:buNone/>
            </a:pPr>
            <a:endParaRPr lang="en-US" altLang="en-US" sz="1800" dirty="0"/>
          </a:p>
          <a:p>
            <a:pPr>
              <a:buFont typeface="Arial" panose="020B0604020202020204" pitchFamily="34" charset="0"/>
              <a:buNone/>
            </a:pPr>
            <a:r>
              <a:rPr lang="en-US" altLang="en-US" sz="1800" b="1" dirty="0"/>
              <a:t>UN Conventions</a:t>
            </a:r>
            <a:r>
              <a:rPr lang="en-US" altLang="en-US" sz="1800" dirty="0"/>
              <a:t>: 1988 on drugs, 2000 UNTOC convention, 2003 on corruption. </a:t>
            </a:r>
            <a:r>
              <a:rPr lang="en-US" altLang="en-US" sz="1800" b="1" dirty="0"/>
              <a:t> </a:t>
            </a:r>
            <a:endParaRPr lang="en-US" altLang="en-US" sz="1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Naslov 1">
            <a:extLst>
              <a:ext uri="{FF2B5EF4-FFF2-40B4-BE49-F238E27FC236}">
                <a16:creationId xmlns:a16="http://schemas.microsoft.com/office/drawing/2014/main" id="{AE1C240A-B4E6-45FF-96C1-6DBE64EBA902}"/>
              </a:ext>
            </a:extLst>
          </p:cNvPr>
          <p:cNvSpPr>
            <a:spLocks noGrp="1"/>
          </p:cNvSpPr>
          <p:nvPr>
            <p:ph type="title"/>
          </p:nvPr>
        </p:nvSpPr>
        <p:spPr>
          <a:xfrm>
            <a:off x="468313" y="1052513"/>
            <a:ext cx="8229600" cy="863600"/>
          </a:xfrm>
        </p:spPr>
        <p:txBody>
          <a:bodyPr/>
          <a:lstStyle/>
          <a:p>
            <a:r>
              <a:rPr lang="en-US" altLang="en-US" sz="2800" b="1" dirty="0"/>
              <a:t>International </a:t>
            </a:r>
            <a:r>
              <a:rPr lang="sl-SI" altLang="en-US" sz="2800" b="1" dirty="0"/>
              <a:t>legal instruments</a:t>
            </a:r>
            <a:endParaRPr lang="en-US" altLang="en-US" sz="2800" dirty="0"/>
          </a:p>
        </p:txBody>
      </p:sp>
      <p:graphicFrame>
        <p:nvGraphicFramePr>
          <p:cNvPr id="4" name="Označba mesta vsebine 3">
            <a:extLst>
              <a:ext uri="{FF2B5EF4-FFF2-40B4-BE49-F238E27FC236}">
                <a16:creationId xmlns:a16="http://schemas.microsoft.com/office/drawing/2014/main" id="{8FFA7984-A7F0-4691-9383-96A62D725C4D}"/>
              </a:ext>
            </a:extLst>
          </p:cNvPr>
          <p:cNvGraphicFramePr>
            <a:graphicFrameLocks noGrp="1"/>
          </p:cNvGraphicFramePr>
          <p:nvPr>
            <p:ph idx="1"/>
            <p:extLst>
              <p:ext uri="{D42A27DB-BD31-4B8C-83A1-F6EECF244321}">
                <p14:modId xmlns:p14="http://schemas.microsoft.com/office/powerpoint/2010/main" val="71046175"/>
              </p:ext>
            </p:extLst>
          </p:nvPr>
        </p:nvGraphicFramePr>
        <p:xfrm>
          <a:off x="474415" y="1772816"/>
          <a:ext cx="8064500" cy="4450217"/>
        </p:xfrm>
        <a:graphic>
          <a:graphicData uri="http://schemas.openxmlformats.org/drawingml/2006/table">
            <a:tbl>
              <a:tblPr firstRow="1" bandRow="1">
                <a:tableStyleId>{5C22544A-7EE6-4342-B048-85BDC9FD1C3A}</a:tableStyleId>
              </a:tblPr>
              <a:tblGrid>
                <a:gridCol w="3959854">
                  <a:extLst>
                    <a:ext uri="{9D8B030D-6E8A-4147-A177-3AD203B41FA5}">
                      <a16:colId xmlns:a16="http://schemas.microsoft.com/office/drawing/2014/main" val="20000"/>
                    </a:ext>
                  </a:extLst>
                </a:gridCol>
                <a:gridCol w="4104646">
                  <a:extLst>
                    <a:ext uri="{9D8B030D-6E8A-4147-A177-3AD203B41FA5}">
                      <a16:colId xmlns:a16="http://schemas.microsoft.com/office/drawing/2014/main" val="20001"/>
                    </a:ext>
                  </a:extLst>
                </a:gridCol>
              </a:tblGrid>
              <a:tr h="2368734">
                <a:tc>
                  <a:txBody>
                    <a:bodyPr/>
                    <a:lstStyle/>
                    <a:p>
                      <a:pPr marL="0" indent="0" algn="ctr">
                        <a:buNone/>
                        <a:defRPr/>
                      </a:pPr>
                      <a:endParaRPr lang="en-GB" sz="2800" b="1" noProof="0" dirty="0">
                        <a:solidFill>
                          <a:srgbClr val="000000"/>
                        </a:solidFill>
                      </a:endParaRPr>
                    </a:p>
                    <a:p>
                      <a:pPr marL="0" indent="0" algn="ctr">
                        <a:buNone/>
                        <a:defRPr/>
                      </a:pPr>
                      <a:endParaRPr lang="en-GB" sz="2800" b="1" noProof="0" dirty="0">
                        <a:solidFill>
                          <a:srgbClr val="000000"/>
                        </a:solidFill>
                      </a:endParaRPr>
                    </a:p>
                    <a:p>
                      <a:pPr marL="0" indent="0" algn="ctr">
                        <a:buNone/>
                        <a:defRPr/>
                      </a:pPr>
                      <a:r>
                        <a:rPr lang="en-GB" sz="2800" b="1" noProof="0" dirty="0">
                          <a:solidFill>
                            <a:srgbClr val="000000"/>
                          </a:solidFill>
                        </a:rPr>
                        <a:t>Budapest</a:t>
                      </a:r>
                      <a:r>
                        <a:rPr lang="en-GB" sz="2800" b="1" baseline="0" noProof="0" dirty="0">
                          <a:solidFill>
                            <a:srgbClr val="000000"/>
                          </a:solidFill>
                        </a:rPr>
                        <a:t> </a:t>
                      </a:r>
                      <a:r>
                        <a:rPr lang="en-GB" sz="2800" b="1" noProof="0" dirty="0">
                          <a:solidFill>
                            <a:srgbClr val="000000"/>
                          </a:solidFill>
                        </a:rPr>
                        <a:t>Convention</a:t>
                      </a:r>
                    </a:p>
                    <a:p>
                      <a:pPr algn="ctr"/>
                      <a:r>
                        <a:rPr lang="en-GB" sz="2800" b="1" noProof="0" dirty="0">
                          <a:solidFill>
                            <a:srgbClr val="000000"/>
                          </a:solidFill>
                        </a:rPr>
                        <a:t>(Cybercrime) </a:t>
                      </a:r>
                    </a:p>
                    <a:p>
                      <a:pPr marL="0" indent="0" algn="ctr">
                        <a:buNone/>
                        <a:defRPr/>
                      </a:pPr>
                      <a:endParaRPr lang="en-GB" sz="2800" b="1" noProof="0" dirty="0">
                        <a:solidFill>
                          <a:srgbClr val="000000"/>
                        </a:solidFill>
                      </a:endParaRPr>
                    </a:p>
                  </a:txBody>
                  <a:tcPr marL="91444" marR="91444" marT="45722" marB="45722">
                    <a:solidFill>
                      <a:schemeClr val="accent1">
                        <a:lumMod val="20000"/>
                        <a:lumOff val="80000"/>
                      </a:schemeClr>
                    </a:solidFill>
                  </a:tcPr>
                </a:tc>
                <a:tc>
                  <a:txBody>
                    <a:bodyPr/>
                    <a:lstStyle/>
                    <a:p>
                      <a:pPr algn="ctr">
                        <a:defRPr/>
                      </a:pPr>
                      <a:endParaRPr lang="en-GB" sz="2800" b="1" noProof="0" dirty="0">
                        <a:solidFill>
                          <a:srgbClr val="000000"/>
                        </a:solidFill>
                      </a:endParaRPr>
                    </a:p>
                    <a:p>
                      <a:pPr algn="ctr">
                        <a:defRPr/>
                      </a:pPr>
                      <a:endParaRPr lang="en-GB" sz="2800" b="1" noProof="0" dirty="0">
                        <a:solidFill>
                          <a:srgbClr val="000000"/>
                        </a:solidFill>
                      </a:endParaRPr>
                    </a:p>
                    <a:p>
                      <a:pPr algn="ctr">
                        <a:defRPr/>
                      </a:pPr>
                      <a:r>
                        <a:rPr lang="en-GB" sz="2800" b="1" noProof="0" dirty="0">
                          <a:solidFill>
                            <a:srgbClr val="000000"/>
                          </a:solidFill>
                        </a:rPr>
                        <a:t>Warsaw Convention </a:t>
                      </a:r>
                      <a:endParaRPr lang="sl-SI" sz="2800" b="1" noProof="0" dirty="0">
                        <a:solidFill>
                          <a:srgbClr val="000000"/>
                        </a:solidFill>
                      </a:endParaRPr>
                    </a:p>
                    <a:p>
                      <a:pPr algn="ctr">
                        <a:defRPr/>
                      </a:pPr>
                      <a:r>
                        <a:rPr lang="en-GB" sz="2800" b="1" noProof="0" dirty="0">
                          <a:solidFill>
                            <a:srgbClr val="000000"/>
                          </a:solidFill>
                        </a:rPr>
                        <a:t>(Tracing</a:t>
                      </a:r>
                      <a:r>
                        <a:rPr lang="en-GB" sz="2800" b="1" baseline="0" noProof="0" dirty="0">
                          <a:solidFill>
                            <a:srgbClr val="000000"/>
                          </a:solidFill>
                        </a:rPr>
                        <a:t> proceeds, ML, TF) </a:t>
                      </a:r>
                      <a:endParaRPr lang="en-GB" sz="2800" b="1" noProof="0" dirty="0">
                        <a:solidFill>
                          <a:srgbClr val="000000"/>
                        </a:solidFill>
                      </a:endParaRPr>
                    </a:p>
                    <a:p>
                      <a:endParaRPr lang="en-GB" sz="1800" b="0" noProof="0" dirty="0">
                        <a:solidFill>
                          <a:srgbClr val="000000"/>
                        </a:solidFill>
                      </a:endParaRPr>
                    </a:p>
                  </a:txBody>
                  <a:tcPr marL="91444" marR="91444" marT="45722" marB="45722">
                    <a:noFill/>
                  </a:tcPr>
                </a:tc>
                <a:extLst>
                  <a:ext uri="{0D108BD9-81ED-4DB2-BD59-A6C34878D82A}">
                    <a16:rowId xmlns:a16="http://schemas.microsoft.com/office/drawing/2014/main" val="10000"/>
                  </a:ext>
                </a:extLst>
              </a:tr>
              <a:tr h="1798453">
                <a:tc gridSpan="2">
                  <a:txBody>
                    <a:bodyPr/>
                    <a:lstStyle/>
                    <a:p>
                      <a:pPr algn="ctr">
                        <a:defRPr/>
                      </a:pPr>
                      <a:r>
                        <a:rPr lang="sl-SI" sz="2800" b="1" noProof="0" dirty="0" err="1">
                          <a:solidFill>
                            <a:srgbClr val="000000"/>
                          </a:solidFill>
                        </a:rPr>
                        <a:t>Global</a:t>
                      </a:r>
                      <a:r>
                        <a:rPr lang="sl-SI" sz="2800" b="1" noProof="0" dirty="0">
                          <a:solidFill>
                            <a:srgbClr val="000000"/>
                          </a:solidFill>
                        </a:rPr>
                        <a:t> (UN)</a:t>
                      </a:r>
                      <a:r>
                        <a:rPr lang="sl-SI" sz="2800" b="1" baseline="0" noProof="0" dirty="0">
                          <a:solidFill>
                            <a:srgbClr val="000000"/>
                          </a:solidFill>
                        </a:rPr>
                        <a:t> </a:t>
                      </a:r>
                      <a:r>
                        <a:rPr lang="sl-SI" sz="2800" b="1" baseline="0" noProof="0" dirty="0" err="1">
                          <a:solidFill>
                            <a:srgbClr val="000000"/>
                          </a:solidFill>
                        </a:rPr>
                        <a:t>instruments</a:t>
                      </a:r>
                      <a:endParaRPr lang="sl-SI" sz="2800" b="1" baseline="0" noProof="0" dirty="0">
                        <a:solidFill>
                          <a:srgbClr val="000000"/>
                        </a:solidFill>
                      </a:endParaRPr>
                    </a:p>
                    <a:p>
                      <a:pPr algn="ctr">
                        <a:defRPr/>
                      </a:pPr>
                      <a:r>
                        <a:rPr lang="en-GB" sz="2800" b="1" noProof="0" dirty="0"/>
                        <a:t>Regional</a:t>
                      </a:r>
                      <a:r>
                        <a:rPr lang="en-GB" sz="2800" b="1" baseline="0" noProof="0" dirty="0"/>
                        <a:t> instruments</a:t>
                      </a:r>
                    </a:p>
                    <a:p>
                      <a:pPr algn="ctr">
                        <a:defRPr/>
                      </a:pPr>
                      <a:r>
                        <a:rPr lang="en-GB" sz="2800" b="1" baseline="0" noProof="0" dirty="0"/>
                        <a:t>Bilateral agreements </a:t>
                      </a:r>
                    </a:p>
                    <a:p>
                      <a:pPr algn="ctr">
                        <a:defRPr/>
                      </a:pPr>
                      <a:r>
                        <a:rPr lang="en-GB" sz="2800" b="1" baseline="0" noProof="0" dirty="0"/>
                        <a:t>Reciprocity</a:t>
                      </a:r>
                      <a:endParaRPr lang="en-GB" sz="1800" noProof="0" dirty="0"/>
                    </a:p>
                  </a:txBody>
                  <a:tcPr marL="91444" marR="91444" marT="45722" marB="45722">
                    <a:solidFill>
                      <a:schemeClr val="accent5">
                        <a:lumMod val="40000"/>
                        <a:lumOff val="60000"/>
                      </a:schemeClr>
                    </a:solidFill>
                  </a:tcPr>
                </a:tc>
                <a:tc hMerge="1">
                  <a:txBody>
                    <a:bodyPr/>
                    <a:lstStyle/>
                    <a:p>
                      <a:endParaRPr lang="sl-SI" b="0" dirty="0"/>
                    </a:p>
                  </a:txBody>
                  <a:tcPr/>
                </a:tc>
                <a:extLst>
                  <a:ext uri="{0D108BD9-81ED-4DB2-BD59-A6C34878D82A}">
                    <a16:rowId xmlns:a16="http://schemas.microsoft.com/office/drawing/2014/main" val="10001"/>
                  </a:ext>
                </a:extLst>
              </a:tr>
            </a:tbl>
          </a:graphicData>
        </a:graphic>
      </p:graphicFrame>
    </p:spTree>
  </p:cSld>
  <p:clrMapOvr>
    <a:masterClrMapping/>
  </p:clrMapOvr>
</p:sld>
</file>

<file path=ppt/theme/theme1.xml><?xml version="1.0" encoding="utf-8"?>
<a:theme xmlns:a="http://schemas.openxmlformats.org/drawingml/2006/main" name="PPT_theme_v7">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Helvetic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theme_v7" id="{8CEAEF11-8DD7-42E4-8B50-E070E61E085B}" vid="{180C96AB-83AB-43A3-9AD5-620A1EA018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PPT_theme_v7</Template>
  <TotalTime>47203</TotalTime>
  <Words>7927</Words>
  <Application>Microsoft Office PowerPoint</Application>
  <PresentationFormat>On-screen Show (4:3)</PresentationFormat>
  <Paragraphs>694</Paragraphs>
  <Slides>36</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Arial Narrow</vt:lpstr>
      <vt:lpstr>Calibri</vt:lpstr>
      <vt:lpstr>Georgia</vt:lpstr>
      <vt:lpstr>Helvetica</vt:lpstr>
      <vt:lpstr>Verdana</vt:lpstr>
      <vt:lpstr>PPT_theme_v7</vt:lpstr>
      <vt:lpstr>PowerPoint Presentation</vt:lpstr>
      <vt:lpstr>Session Objectives</vt:lpstr>
      <vt:lpstr>Introduction to the topic International cooperation</vt:lpstr>
      <vt:lpstr>Online crime proceeds – investigative measures:  domestic/international aspect</vt:lpstr>
      <vt:lpstr>International cooperation</vt:lpstr>
      <vt:lpstr>International cooperation</vt:lpstr>
      <vt:lpstr>PowerPoint Presentation</vt:lpstr>
      <vt:lpstr>International Legal Instruments </vt:lpstr>
      <vt:lpstr>International legal instruments</vt:lpstr>
      <vt:lpstr>International cooperation – general principles</vt:lpstr>
      <vt:lpstr>International cooperation – provisional measures</vt:lpstr>
      <vt:lpstr>International cooperation – investigative assistance</vt:lpstr>
      <vt:lpstr>International cooperation - confiscation</vt:lpstr>
      <vt:lpstr>International cooperation</vt:lpstr>
      <vt:lpstr>NATIONAL CONTACT POINTS ?</vt:lpstr>
      <vt:lpstr>Some practical issues regarding international cybercrime investigations</vt:lpstr>
      <vt:lpstr>Some practical issues regarding international cybercrime investigations</vt:lpstr>
      <vt:lpstr>Some practical issues regarding international cybercrime investigations</vt:lpstr>
      <vt:lpstr>Some practical issues regarding international cybercrime investigations</vt:lpstr>
      <vt:lpstr>Some practical issues regarding international cybercrime investigations</vt:lpstr>
      <vt:lpstr>Some practical issues regarding international cybercrime investigations</vt:lpstr>
      <vt:lpstr>Some practical issues regarding international cybercrime investigations</vt:lpstr>
      <vt:lpstr>Some practical issues regarding international cybercrime investigations</vt:lpstr>
      <vt:lpstr>Some practical issues regarding international cybercrime investigations</vt:lpstr>
      <vt:lpstr>Some practical issues regarding international cybercrime investigations</vt:lpstr>
      <vt:lpstr>Some practical issues regarding international cybercrime investigations</vt:lpstr>
      <vt:lpstr>Some practical issues regarding international cybercrime investigations</vt:lpstr>
      <vt:lpstr>Some practical issues regarding international cybercrime investigations</vt:lpstr>
      <vt:lpstr>Some practical issues regarding international cybercrime investigations</vt:lpstr>
      <vt:lpstr>Some practical issues regarding international cybercrime investigations</vt:lpstr>
      <vt:lpstr>Some practical issues regarding international cybercrime investigations</vt:lpstr>
      <vt:lpstr>PowerPoint Presentation</vt:lpstr>
      <vt:lpstr> Questions:</vt:lpstr>
      <vt:lpstr>Exercise</vt:lpstr>
      <vt:lpstr>Summary</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alexander</dc:creator>
  <cp:lastModifiedBy>Hortensia Pasalau</cp:lastModifiedBy>
  <cp:revision>417</cp:revision>
  <cp:lastPrinted>2016-05-18T07:38:13Z</cp:lastPrinted>
  <dcterms:created xsi:type="dcterms:W3CDTF">2013-06-24T06:40:18Z</dcterms:created>
  <dcterms:modified xsi:type="dcterms:W3CDTF">2023-11-09T08:29:32Z</dcterms:modified>
</cp:coreProperties>
</file>