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comments/comment2.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3.xml" ContentType="application/vnd.openxmlformats-officedocument.presentationml.comments+xml"/>
  <Override PartName="/ppt/notesSlides/notesSlide7.xml" ContentType="application/vnd.openxmlformats-officedocument.presentationml.notesSlide+xml"/>
  <Override PartName="/ppt/comments/comment4.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5.xml" ContentType="application/vnd.openxmlformats-officedocument.presentationml.comments+xml"/>
  <Override PartName="/ppt/notesSlides/notesSlide10.xml" ContentType="application/vnd.openxmlformats-officedocument.presentationml.notesSlide+xml"/>
  <Override PartName="/ppt/comments/comment6.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355" r:id="rId2"/>
    <p:sldId id="567" r:id="rId3"/>
    <p:sldId id="568" r:id="rId4"/>
    <p:sldId id="569" r:id="rId5"/>
    <p:sldId id="570" r:id="rId6"/>
    <p:sldId id="747" r:id="rId7"/>
    <p:sldId id="748" r:id="rId8"/>
    <p:sldId id="749" r:id="rId9"/>
    <p:sldId id="750" r:id="rId10"/>
    <p:sldId id="791" r:id="rId11"/>
    <p:sldId id="751" r:id="rId12"/>
    <p:sldId id="263" r:id="rId13"/>
    <p:sldId id="587" r:id="rId14"/>
    <p:sldId id="787" r:id="rId15"/>
    <p:sldId id="588" r:id="rId16"/>
    <p:sldId id="766" r:id="rId17"/>
    <p:sldId id="753" r:id="rId18"/>
    <p:sldId id="754" r:id="rId19"/>
    <p:sldId id="767" r:id="rId20"/>
    <p:sldId id="792" r:id="rId21"/>
    <p:sldId id="782" r:id="rId22"/>
    <p:sldId id="590" r:id="rId23"/>
    <p:sldId id="757" r:id="rId24"/>
    <p:sldId id="758" r:id="rId25"/>
    <p:sldId id="759" r:id="rId26"/>
    <p:sldId id="760" r:id="rId27"/>
    <p:sldId id="761" r:id="rId28"/>
    <p:sldId id="783" r:id="rId29"/>
    <p:sldId id="752" r:id="rId30"/>
    <p:sldId id="788" r:id="rId31"/>
    <p:sldId id="793" r:id="rId32"/>
    <p:sldId id="789" r:id="rId33"/>
    <p:sldId id="616" r:id="rId34"/>
    <p:sldId id="790" r:id="rId35"/>
    <p:sldId id="786"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0"/>
            <p14:sldId id="747"/>
            <p14:sldId id="748"/>
            <p14:sldId id="749"/>
            <p14:sldId id="750"/>
            <p14:sldId id="791"/>
            <p14:sldId id="751"/>
            <p14:sldId id="263"/>
          </p14:sldIdLst>
        </p14:section>
        <p14:section name="Section 2" id="{892BF753-DF49-4689-9CE1-D4C545F1375F}">
          <p14:sldIdLst>
            <p14:sldId id="587"/>
            <p14:sldId id="787"/>
            <p14:sldId id="588"/>
            <p14:sldId id="766"/>
            <p14:sldId id="753"/>
            <p14:sldId id="754"/>
            <p14:sldId id="767"/>
            <p14:sldId id="792"/>
            <p14:sldId id="782"/>
          </p14:sldIdLst>
        </p14:section>
        <p14:section name="Section 3" id="{5AFCBE4C-7AC2-4AB5-A2A2-EA953BE29FEB}">
          <p14:sldIdLst>
            <p14:sldId id="590"/>
            <p14:sldId id="757"/>
            <p14:sldId id="758"/>
            <p14:sldId id="759"/>
            <p14:sldId id="760"/>
            <p14:sldId id="761"/>
            <p14:sldId id="783"/>
          </p14:sldIdLst>
        </p14:section>
        <p14:section name="Section 4" id="{42AB9B2C-602D-4C4D-9B15-02487831F694}">
          <p14:sldIdLst>
            <p14:sldId id="752"/>
            <p14:sldId id="788"/>
            <p14:sldId id="793"/>
            <p14:sldId id="789"/>
          </p14:sldIdLst>
        </p14:section>
        <p14:section name="Section 5" id="{67F623D0-C5EF-430D-958D-01C4D44E7904}">
          <p14:sldIdLst>
            <p14:sldId id="616"/>
            <p14:sldId id="790"/>
            <p14:sldId id="786"/>
          </p14:sldIdLst>
        </p14:section>
        <p14:section name="Conclusions"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5"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037" autoAdjust="0"/>
  </p:normalViewPr>
  <p:slideViewPr>
    <p:cSldViewPr snapToGrid="0">
      <p:cViewPr varScale="1">
        <p:scale>
          <a:sx n="104" d="100"/>
          <a:sy n="104" d="100"/>
        </p:scale>
        <p:origin x="18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2T18:28:31.043" idx="9">
    <p:pos x="2242" y="851"/>
    <p:text>Inititally: 'do we have them?' a bit too rough to my opinion</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2T18:30:24.153" idx="10">
    <p:pos x="3840" y="-8"/>
    <p:text>Initially: do we have them?</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0-12T18:49:35.821" idx="11">
    <p:pos x="4892" y="330"/>
    <p:text>Initially: Competencies?</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0-12T18:49:51.730" idx="12">
    <p:pos x="4570" y="330"/>
    <p:text>Initially: Capacities?</p:text>
    <p:extLst>
      <p:ext uri="{C676402C-5697-4E1C-873F-D02D1690AC5C}">
        <p15:threadingInfo xmlns:p15="http://schemas.microsoft.com/office/powerpoint/2012/main" timeZoneBias="-1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10-12T18:52:12.988" idx="13">
    <p:pos x="4004" y="-5"/>
    <p:text>Initially: Cooperation?</p:text>
    <p:extLst>
      <p:ext uri="{C676402C-5697-4E1C-873F-D02D1690AC5C}">
        <p15:threadingInfo xmlns:p15="http://schemas.microsoft.com/office/powerpoint/2012/main" timeZoneBias="-1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10-13T11:16:20.039" idx="14">
    <p:pos x="2746" y="1555"/>
    <p:text>Too much text, I would make 2 slides</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Sessiyanın gündəliyi. Nümayəndələr onun surətinə malik olmalıdırlar.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a:t>
            </a:fld>
            <a:endParaRPr lang="az"/>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slaydlar kibercinayətkarlığın istintaqı ilə bağlı bəzi "qaydaları" təsvir edir. Qaydalar rəsmi deyil, daha çox cinayətlərin istintaqı sahəsində  mütəxəssis təcrübəsinin nəticəsidir.</a:t>
            </a:r>
          </a:p>
          <a:p>
            <a:endParaRPr lang="az" dirty="0"/>
          </a:p>
          <a:p>
            <a:pPr algn="l" rtl="0"/>
            <a:r>
              <a:rPr lang="az" b="0" i="0" u="none" baseline="0"/>
              <a:t>Bəzi "qaydaların" aşkar məsələ olduğu, artıq mövcud olan proseduru təsvir etdiyi düşünlə bilər, lakin məsələ bu qədər sadə deyil. Daha dəqiq desək, bir sıra ölkələrdə ümumi səviyyədə normativ hüquqi baza mövcud olsa da, əməkdaşlıq prosedurunu və əməkdaşlığın özünü daha dəqiq müəyyən etməli olan daha aşağı səviyyəli müqavilələr mövcud deyil.</a:t>
            </a:r>
          </a:p>
          <a:p>
            <a:endParaRPr lang="az" dirty="0"/>
          </a:p>
          <a:p>
            <a:pPr algn="l" rtl="0"/>
            <a:r>
              <a:rPr lang="az" b="0" i="0" u="none" baseline="0"/>
              <a:t>Çox vaxt səlahiyyətli orqanlar öz yurisdiksiyaları daxilində qalır və bir-birləri ilə birbaşa və ya sürətli məlumat mübadiləsi həyata keçirmirlər. Belə davranış məlumat, sübut və faktların mübadiləsini ləngidir və sübut xarakterli materialın mümkün itkisinə səbəb olur.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14</a:t>
            </a:fld>
            <a:endParaRPr lang="az"/>
          </a:p>
        </p:txBody>
      </p:sp>
    </p:spTree>
    <p:extLst>
      <p:ext uri="{BB962C8B-B14F-4D97-AF65-F5344CB8AC3E}">
        <p14:creationId xmlns:p14="http://schemas.microsoft.com/office/powerpoint/2010/main" val="1348260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hüquq mühafizə orqanının kibercinayətin istintaq müddətində görəcəyi və görməli olduğu tədbirlərin ilkin siyahısını əks etdirir. </a:t>
            </a:r>
          </a:p>
          <a:p>
            <a:endParaRPr lang="az" dirty="0"/>
          </a:p>
          <a:p>
            <a:pPr algn="l" rtl="0"/>
            <a:r>
              <a:rPr lang="az" b="0" i="0" u="none" baseline="0"/>
              <a:t>Ümumi hüquq və mülki hüquq sistemlərinin tətbiq edildiyi ölkələr arasındakı müəyyən prosessual və logistik fərqlər nəzərə alınmalıdır.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15</a:t>
            </a:fld>
            <a:endParaRPr lang="az"/>
          </a:p>
        </p:txBody>
      </p:sp>
    </p:spTree>
    <p:extLst>
      <p:ext uri="{BB962C8B-B14F-4D97-AF65-F5344CB8AC3E}">
        <p14:creationId xmlns:p14="http://schemas.microsoft.com/office/powerpoint/2010/main" val="3294698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Əvvəlki slaydın davamı.</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16</a:t>
            </a:fld>
            <a:endParaRPr lang="az"/>
          </a:p>
        </p:txBody>
      </p:sp>
    </p:spTree>
    <p:extLst>
      <p:ext uri="{BB962C8B-B14F-4D97-AF65-F5344CB8AC3E}">
        <p14:creationId xmlns:p14="http://schemas.microsoft.com/office/powerpoint/2010/main" val="237240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prokurorluq orqanının öhdəliyə götürməli olduğu əsas icraatları əks etdirir. Sistemdən asılı olmayaraq, prokurorluq hüquq-mühafizə orqanından məhkəməyə qədər cinayət işinin bütün iştirakçıları ilə bu və ya başqa qaydada əlaqəli olan orqandır.</a:t>
            </a:r>
          </a:p>
          <a:p>
            <a:endParaRPr lang="az" dirty="0"/>
          </a:p>
          <a:p>
            <a:pPr algn="l" rtl="0"/>
            <a:r>
              <a:rPr lang="az" b="0" i="0" u="none" baseline="0"/>
              <a:t>Prokurorlar istintaqlara getdikcə daha çox rəhbərlik edir və daha çox istintaq aparır, bununla da kibercinayətkarlıqla mübarizə üzrə 24/7 koordinasiya mərkəzləri sistemlərində daha çox iştirak edirlər.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17</a:t>
            </a:fld>
            <a:endParaRPr lang="az"/>
          </a:p>
        </p:txBody>
      </p:sp>
    </p:spTree>
    <p:extLst>
      <p:ext uri="{BB962C8B-B14F-4D97-AF65-F5344CB8AC3E}">
        <p14:creationId xmlns:p14="http://schemas.microsoft.com/office/powerpoint/2010/main" val="1930083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İstintaq hakimi mülki hüquq sistemlərində istintaqı faktiki olaraq öz üzərində götürən hakimdir. Polis və prokurorluq tərəfindən görülən bütün əvvəlki tədbirlər -  prokurorluq və məhkəmə tərəfindən verilən, istintaqın aparılması barədə sorğuya yol açan sübutla əlaqədar icraatlar hesab olunur. Prinsip etibarilə yalnız istintaq hakimi tərəfindən toplanan və müəyyən edilən sübutlar sübut hesab edilir.</a:t>
            </a:r>
          </a:p>
          <a:p>
            <a:endParaRPr lang="az" dirty="0"/>
          </a:p>
          <a:p>
            <a:pPr algn="l" rtl="0"/>
            <a:r>
              <a:rPr lang="az" b="0" i="0" u="none" baseline="0"/>
              <a:t>Ümumi hüquq sistemində istintaq hakimi funksiyası mövcud deyil. Əvəzində bütün sənədlər növbətçi və ya sədrlik edən hakimə təqdim olunur.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18</a:t>
            </a:fld>
            <a:endParaRPr lang="az"/>
          </a:p>
        </p:txBody>
      </p:sp>
    </p:spTree>
    <p:extLst>
      <p:ext uri="{BB962C8B-B14F-4D97-AF65-F5344CB8AC3E}">
        <p14:creationId xmlns:p14="http://schemas.microsoft.com/office/powerpoint/2010/main" val="3183891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rtl="0"/>
            <a:r>
              <a:rPr lang="az" b="0" i="0" u="none" baseline="0"/>
              <a:t>Bu iki sistem arasındakı əsas fərq budur ki, ümumi hüquq ölkələrində — dərc olunmuş məhkəmə qərarları formasında presedent hüquq əsas əhəmiyyətə malikdir, mülki hüquq sistemlərində isə kodeks halına salınmış qanunvericilik aktları üstünlük təşkil edir.</a:t>
            </a:r>
          </a:p>
          <a:p>
            <a:pPr algn="just" rtl="0"/>
            <a:endParaRPr lang="az" b="0" dirty="0"/>
          </a:p>
          <a:p>
            <a:pPr algn="just" rtl="0"/>
            <a:r>
              <a:rPr lang="az" b="0" i="0" u="none" baseline="0"/>
              <a:t>Ümumi desək, ümumi hüquq sistemi məhkəmə presedenti konsepsiyasına əsaslanır. Burada hakimlər qanunun formalaşdırılmasında aktiv rol oynayırlar, belə ki, məhkəmənin qərarları daha sonra gələcək məhkəmə işləri üçün presedent kimi istifadə edilir. Ümumi hüquq sistemlərində qanunvericilər tərəfindən yaradılmış qanunlar mövcuddur, hakimlər bu qanunların təfsir edilməsi üçün əvvəlki məhkəmələrin müəyyən etdiyi presedentlərə etibar edə və onları ayrı-ayrı məhkəmə işlərinə tətbiq edə bilərlər.</a:t>
            </a:r>
            <a:endParaRPr lang="az" b="0" dirty="0"/>
          </a:p>
          <a:p>
            <a:pPr algn="just" rtl="0"/>
            <a:endParaRPr lang="az" b="0" dirty="0"/>
          </a:p>
          <a:p>
            <a:pPr algn="just" rtl="0"/>
            <a:r>
              <a:rPr lang="az" b="0" i="0" u="none" baseline="0"/>
              <a:t>Digər tərəfdən mülki hüquq sistemlərində presedentlərə qanunların kodeksə salınması ilə müqayisədə daha az əhəmiyyət verilir.   Mülki hüquq sistemləri daim yenilənən, hüquqi prosedurları, sanksiyaları, nəyin məhkəmə qarşısına çıxarıla biləcəyini, nəyin çıxarıla bilməyəcəyini müəyyən edən yazılı qanun və kodekslərə əsaslanır.</a:t>
            </a:r>
          </a:p>
          <a:p>
            <a:pPr algn="just" rtl="0"/>
            <a:endParaRPr lang="az" dirty="0"/>
          </a:p>
          <a:p>
            <a:pPr algn="just" rtl="0"/>
            <a:r>
              <a:rPr lang="az" b="0" i="0" u="none" baseline="0"/>
              <a:t>Mülki hüquq sistemində hakim sadəcə işin faktlarını müəyyən edir və kodeksə salınmış qanunda müəyyən edilən hüquqi müdafiə vasitələrini tətbiq edir. Nəticədə qanunların hazırlanmasına görə məsul şəxslər, elmi dairələr və hüquq mütəxəssisləri hüquq sisteminin necə idarə ediləcəyinə, daim yenilənən, hüquqi prosedurları, sanksiyaları, nəyin məhkəmə qarşısına çıxarıla biləcəyini, nəyin çıxarıla bilməyəcəyini müəyyən edən yazılı qanun və kodekslərə hakimlərdən daha çox təsir edirlər.</a:t>
            </a:r>
          </a:p>
          <a:p>
            <a:pPr algn="just" rtl="0"/>
            <a:endParaRPr lang="az" dirty="0"/>
          </a:p>
          <a:p>
            <a:pPr algn="just" rtl="0"/>
            <a:endParaRPr lang="az" b="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19</a:t>
            </a:fld>
            <a:endParaRPr lang="az"/>
          </a:p>
        </p:txBody>
      </p:sp>
    </p:spTree>
    <p:extLst>
      <p:ext uri="{BB962C8B-B14F-4D97-AF65-F5344CB8AC3E}">
        <p14:creationId xmlns:p14="http://schemas.microsoft.com/office/powerpoint/2010/main" val="3143517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20</a:t>
            </a:fld>
            <a:endParaRPr lang="az"/>
          </a:p>
        </p:txBody>
      </p:sp>
    </p:spTree>
    <p:extLst>
      <p:ext uri="{BB962C8B-B14F-4D97-AF65-F5344CB8AC3E}">
        <p14:creationId xmlns:p14="http://schemas.microsoft.com/office/powerpoint/2010/main" val="862159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Hüquqi-normativ bazaya beynəlxalq saziş və standartlara uyğun bir sıra qanunlar daxidir.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23</a:t>
            </a:fld>
            <a:endParaRPr lang="az"/>
          </a:p>
        </p:txBody>
      </p:sp>
    </p:spTree>
    <p:extLst>
      <p:ext uri="{BB962C8B-B14F-4D97-AF65-F5344CB8AC3E}">
        <p14:creationId xmlns:p14="http://schemas.microsoft.com/office/powerpoint/2010/main" val="1374992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Ən vacib qanun bu slaydda təqdim olunan qanundur. O, kibercinayətkarlıqla mübarizə üzrə ixtisaslaşmış səlahiyyətli orqanların təşkili qaydalarını və səlahiyyətlərini müəyyən edir.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24</a:t>
            </a:fld>
            <a:endParaRPr lang="az"/>
          </a:p>
        </p:txBody>
      </p:sp>
    </p:spTree>
    <p:extLst>
      <p:ext uri="{BB962C8B-B14F-4D97-AF65-F5344CB8AC3E}">
        <p14:creationId xmlns:p14="http://schemas.microsoft.com/office/powerpoint/2010/main" val="3863954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Yüksək texnologiyalar vasitəsilə törədilən cinayətlərlə mübarizə üzrə dövlət orqanlarının təşkili və səlahiyyətləri haqqında qanunun 3-cü maddəsi misal olaraq göstərilə bilər.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25</a:t>
            </a:fld>
            <a:endParaRPr lang="az"/>
          </a:p>
        </p:txBody>
      </p:sp>
    </p:spTree>
    <p:extLst>
      <p:ext uri="{BB962C8B-B14F-4D97-AF65-F5344CB8AC3E}">
        <p14:creationId xmlns:p14="http://schemas.microsoft.com/office/powerpoint/2010/main" val="2409220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Sessiyanın məqsədləri Nümayəndələr sessiyanın sonunda nəyin hədəfləndiyi barədə məlumatlandırılmalıldırlar.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a:t>
            </a:fld>
            <a:endParaRPr lang="az"/>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Serbiyada Yüksək Texnologiyalarla Törədilən Cinayətlər üzrə Xüsusi Prokurorluq İdarəsinin statistikası Bura onun yurisdiksiyası xaricində olan rəqəmlər daxil deyil, məsələn, adi sistem daxilində baxılan işlər.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26</a:t>
            </a:fld>
            <a:endParaRPr lang="az"/>
          </a:p>
        </p:txBody>
      </p:sp>
    </p:spTree>
    <p:extLst>
      <p:ext uri="{BB962C8B-B14F-4D97-AF65-F5344CB8AC3E}">
        <p14:creationId xmlns:p14="http://schemas.microsoft.com/office/powerpoint/2010/main" val="727911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Statistika və cinayət əməlləri barədə faktlar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27</a:t>
            </a:fld>
            <a:endParaRPr lang="az"/>
          </a:p>
        </p:txBody>
      </p:sp>
    </p:spTree>
    <p:extLst>
      <p:ext uri="{BB962C8B-B14F-4D97-AF65-F5344CB8AC3E}">
        <p14:creationId xmlns:p14="http://schemas.microsoft.com/office/powerpoint/2010/main" val="1659530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31</a:t>
            </a:fld>
            <a:endParaRPr lang="az"/>
          </a:p>
        </p:txBody>
      </p:sp>
    </p:spTree>
    <p:extLst>
      <p:ext uri="{BB962C8B-B14F-4D97-AF65-F5344CB8AC3E}">
        <p14:creationId xmlns:p14="http://schemas.microsoft.com/office/powerpoint/2010/main" val="2629456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Sessiyanın məqsədləri Nümayəndələr sessiyanın sonunda nəyin hədəfləndiyi barədə məlumatlandırılmalıldırlar.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34</a:t>
            </a:fld>
            <a:endParaRPr lang="az"/>
          </a:p>
        </p:txBody>
      </p:sp>
    </p:spTree>
    <p:extLst>
      <p:ext uri="{BB962C8B-B14F-4D97-AF65-F5344CB8AC3E}">
        <p14:creationId xmlns:p14="http://schemas.microsoft.com/office/powerpoint/2010/main" val="114148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hər hansı ölkənin kibercinayətkarlıqla mübarizə üzrə orqanları haqqında verilə biləcək mahiyyətə aid sualların siyahısını əks etdirir.  Ekspert nümayəndələri onunla birlikdə cavabların verilməsində iştirak etməyə dəvət edə bilər.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a:t>
            </a:fld>
            <a:endParaRPr lang="az"/>
          </a:p>
        </p:txBody>
      </p:sp>
    </p:spTree>
    <p:extLst>
      <p:ext uri="{BB962C8B-B14F-4D97-AF65-F5344CB8AC3E}">
        <p14:creationId xmlns:p14="http://schemas.microsoft.com/office/powerpoint/2010/main" val="2722872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slaydda ixtisaslaşmış səlahiyyətli orqanlar üçün daha məqsədyönlü araşdırma, eləcə də bu orqanların özləri tərəfindən aparılacaq hüquqi və praktik əhatə dairəsi yoxlaması əks olunur. Yaxşı olar ki, ekspert nümayəndələrlə birlikdə mövcud vəziyyətinin qısa təhlilinə qoşulsun. </a:t>
            </a:r>
          </a:p>
          <a:p>
            <a:endParaRPr lang="az" dirty="0"/>
          </a:p>
          <a:p>
            <a:pPr algn="l" rtl="0"/>
            <a:r>
              <a:rPr lang="az" b="0" i="0" u="none" baseline="0"/>
              <a:t>Normativ səviyyə dedikdə, qanun, qanun qüvvəli akt və ya daxili qaydaların müəyyən edilməsi nəzərdə tutulur. Qalan suallar izaha ehtiyac duymur.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6</a:t>
            </a:fld>
            <a:endParaRPr lang="az"/>
          </a:p>
        </p:txBody>
      </p:sp>
    </p:spTree>
    <p:extLst>
      <p:ext uri="{BB962C8B-B14F-4D97-AF65-F5344CB8AC3E}">
        <p14:creationId xmlns:p14="http://schemas.microsoft.com/office/powerpoint/2010/main" val="3808075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kibercinayətkarlıqla mübarizə üzrə ixtisaslaşmış orqanların təşkili haqqında təfərrüatlara toxunmalıdır.  Onların işi hansı qaydalarla tənzimlənir, yurisdiksiyaları nədən ibarətdir, işçi heyəti və avadanlıqlarla nə dərəcədə yaxşı təchiz ediliblər, onlarla sistem daxilindəki digər orqanlar arasında əlaqə mövcuddurmu və s.?</a:t>
            </a:r>
          </a:p>
          <a:p>
            <a:endParaRPr lang="az" dirty="0"/>
          </a:p>
          <a:p>
            <a:pPr algn="l" rtl="0"/>
            <a:r>
              <a:rPr lang="az" b="0" i="0" u="none" baseline="0"/>
              <a:t>Ekspert nümayəndələri cavabların verilməsində iştirak etməyə dəvət edə bilər.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7</a:t>
            </a:fld>
            <a:endParaRPr lang="az"/>
          </a:p>
        </p:txBody>
      </p:sp>
    </p:spTree>
    <p:extLst>
      <p:ext uri="{BB962C8B-B14F-4D97-AF65-F5344CB8AC3E}">
        <p14:creationId xmlns:p14="http://schemas.microsoft.com/office/powerpoint/2010/main" val="383168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slaydda ixtisaslaşmış struktur və səlahiyyətli orqanların təşkilinin səlahiyyət/yurisdiksiya hissəsinə daha ətraflı nəzər salınır. Suallar əsas etibarilə kibercinayətkarlıqla mübarizə orqanlarının effektiv ixtisaslaşması üçün tələb olunan səlahiyyətlərin siyahısını əks etdirir.    Bunsuz hansısa ölkənin effektiv bazaya malik olduğunu söyləmək çətindir və bu hissələrin bəzilərinin çatışmadığı sistemin düzgün funksiya göstərməsi böyük şans hesabına mümkün ola bilər.</a:t>
            </a:r>
          </a:p>
          <a:p>
            <a:endParaRPr lang="az" dirty="0"/>
          </a:p>
          <a:p>
            <a:pPr algn="l" rtl="0"/>
            <a:r>
              <a:rPr lang="az" b="0" i="0" u="none" baseline="0"/>
              <a:t>Bir daha qeyd edilməlidir ki, ekspert nümayəndələr suallara, eləcə də ölkədəki vəziyyətlə əlaqədar suallara cavab verərkən onlarla qarşılıqlı ünsiyyət qurmalıdır.</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8</a:t>
            </a:fld>
            <a:endParaRPr lang="az"/>
          </a:p>
        </p:txBody>
      </p:sp>
    </p:spTree>
    <p:extLst>
      <p:ext uri="{BB962C8B-B14F-4D97-AF65-F5344CB8AC3E}">
        <p14:creationId xmlns:p14="http://schemas.microsoft.com/office/powerpoint/2010/main" val="115923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suallar formasında kibercinayətklarlıqla mübarizə orqanlarının potensialının yüksəldilməsi üçün zəruri komponentləri təsvir edir. Bura kibercinayətkarlığın qarşısının alınması sisteminin bütün komponentləri daxildir.</a:t>
            </a:r>
          </a:p>
          <a:p>
            <a:endParaRPr lang="az" dirty="0"/>
          </a:p>
          <a:p>
            <a:pPr algn="l" rtl="0"/>
            <a:r>
              <a:rPr lang="az" b="0" i="0" u="none" baseline="0"/>
              <a:t>Ekspert nümayəndələr suallara, eləcə də ölkədəki vəziyyətlə əlaqədar suallara cavab verərkən onlarla qarşılıqlı ünsiyyət qurmalıdır.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9</a:t>
            </a:fld>
            <a:endParaRPr lang="az"/>
          </a:p>
        </p:txBody>
      </p:sp>
    </p:spTree>
    <p:extLst>
      <p:ext uri="{BB962C8B-B14F-4D97-AF65-F5344CB8AC3E}">
        <p14:creationId xmlns:p14="http://schemas.microsoft.com/office/powerpoint/2010/main" val="170264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10</a:t>
            </a:fld>
            <a:endParaRPr lang="az"/>
          </a:p>
        </p:txBody>
      </p:sp>
    </p:spTree>
    <p:extLst>
      <p:ext uri="{BB962C8B-B14F-4D97-AF65-F5344CB8AC3E}">
        <p14:creationId xmlns:p14="http://schemas.microsoft.com/office/powerpoint/2010/main" val="2549062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suallar formasında həm şaquli, həm üfüqi əməkdaşlıq kanalları üçün zəruri komponentləri təsvir edir. Kibercinayətkarlığın qarşısının alınması cinayətkarlığın digər formaları ilə müqayisədə daha təcili və məhsuldar əməkdaşlıq tələb edir. Ekspert bu faktı vurğulamalıdır.</a:t>
            </a:r>
          </a:p>
          <a:p>
            <a:endParaRPr lang="az" dirty="0"/>
          </a:p>
          <a:p>
            <a:pPr algn="l" rtl="0"/>
            <a:r>
              <a:rPr lang="az" b="0" i="0" u="none" baseline="0"/>
              <a:t>Ekspert nümayəndələr suallara, eləcə də ölkədəki vəziyyətlə əlaqədar suallara cavab verərkən onlarla qarşılıqlı ünsiyyət qurmalıdır. </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11</a:t>
            </a:fld>
            <a:endParaRPr lang="az"/>
          </a:p>
        </p:txBody>
      </p:sp>
    </p:spTree>
    <p:extLst>
      <p:ext uri="{BB962C8B-B14F-4D97-AF65-F5344CB8AC3E}">
        <p14:creationId xmlns:p14="http://schemas.microsoft.com/office/powerpoint/2010/main" val="1139962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4/16/2021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4/16/2021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comments" Target="../comments/commen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comments" Target="../comments/commen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comments" Target="../comments/commen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comments" Target="../comments/commen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4216539"/>
          </a:xfrm>
          <a:prstGeom prst="rect">
            <a:avLst/>
          </a:prstGeom>
          <a:ln>
            <a:noFill/>
          </a:ln>
        </p:spPr>
        <p:txBody>
          <a:bodyPr wrap="square">
            <a:spAutoFit/>
          </a:bodyPr>
          <a:lstStyle/>
          <a:p>
            <a:pPr marL="0" indent="0" algn="ctr" rtl="0">
              <a:buFont typeface="Arial" charset="0"/>
              <a:buNone/>
              <a:defRPr/>
            </a:pPr>
            <a:r>
              <a:rPr lang="az" sz="3600" b="1" i="0" u="none" baseline="0">
                <a:ea typeface="MS PGothic" panose="020B0600070205080204" pitchFamily="34" charset="-128"/>
              </a:rPr>
              <a:t>Sessiya 3x </a:t>
            </a:r>
          </a:p>
          <a:p>
            <a:pPr algn="ctr" rtl="0">
              <a:defRPr/>
            </a:pPr>
            <a:r>
              <a:rPr lang="az" sz="3600" b="1" i="0" u="none" baseline="0">
                <a:ea typeface="MS PGothic" panose="020B0600070205080204" pitchFamily="34" charset="-128"/>
              </a:rPr>
              <a:t>Kibercinayətklarlıq işi istintaqının icmalı:</a:t>
            </a:r>
          </a:p>
          <a:p>
            <a:pPr algn="ctr" rtl="0">
              <a:defRPr/>
            </a:pPr>
            <a:r>
              <a:rPr lang="az" sz="3600" b="1" i="0" u="none" baseline="0">
                <a:ea typeface="MS PGothic" panose="020B0600070205080204" pitchFamily="34" charset="-128"/>
              </a:rPr>
              <a:t>Ölkə və beynəlxalq təcrübə</a:t>
            </a:r>
          </a:p>
          <a:p>
            <a:pPr marL="0" indent="0" algn="ctr" rtl="0">
              <a:buFont typeface="Arial" charset="0"/>
              <a:buNone/>
              <a:defRPr/>
            </a:pPr>
            <a:endParaRPr lang="az" sz="1200" b="1" dirty="0">
              <a:ea typeface="MS PGothic" panose="020B0600070205080204" pitchFamily="34" charset="-128"/>
            </a:endParaRPr>
          </a:p>
          <a:p>
            <a:pPr marL="0" indent="0" algn="ctr" rtl="0">
              <a:buFont typeface="Arial" charset="0"/>
              <a:buNone/>
              <a:defRPr/>
            </a:pPr>
            <a:endParaRPr lang="az" sz="1200" b="1" dirty="0">
              <a:ea typeface="MS PGothic" panose="020B0600070205080204" pitchFamily="34" charset="-128"/>
            </a:endParaRPr>
          </a:p>
          <a:p>
            <a:pPr marL="0" indent="0" algn="ctr" rtl="0">
              <a:buFont typeface="Arial" charset="0"/>
              <a:buNone/>
              <a:defRPr/>
            </a:pPr>
            <a:endParaRPr lang="az" sz="1200" b="1" dirty="0">
              <a:ea typeface="MS PGothic" panose="020B0600070205080204" pitchFamily="34" charset="-128"/>
            </a:endParaRPr>
          </a:p>
          <a:p>
            <a:pPr algn="ctr" rtl="0">
              <a:spcBef>
                <a:spcPct val="0"/>
              </a:spcBef>
            </a:pPr>
            <a:r>
              <a:rPr lang="az" b="1" i="0" u="none" baseline="0"/>
              <a:t>Xxxxx XXXXXXXX</a:t>
            </a:r>
          </a:p>
          <a:p>
            <a:pPr algn="ctr" rtl="0">
              <a:spcBef>
                <a:spcPct val="0"/>
              </a:spcBef>
            </a:pPr>
            <a:endParaRPr lang="az" altLang="en-US" sz="800" dirty="0"/>
          </a:p>
          <a:p>
            <a:pPr algn="ctr" rtl="0">
              <a:spcBef>
                <a:spcPct val="0"/>
              </a:spcBef>
            </a:pPr>
            <a:r>
              <a:rPr lang="az" sz="1400" b="0" i="1" u="none" baseline="0"/>
              <a:t>Avropa Şurası</a:t>
            </a:r>
          </a:p>
          <a:p>
            <a:pPr algn="ctr" rtl="0">
              <a:spcBef>
                <a:spcPct val="0"/>
              </a:spcBef>
            </a:pPr>
            <a:endParaRPr lang="az" altLang="en-US" sz="1400" b="1" dirty="0">
              <a:solidFill>
                <a:srgbClr val="2F618F"/>
              </a:solidFill>
              <a:hlinkClick r:id="rId2"/>
            </a:endParaRPr>
          </a:p>
          <a:p>
            <a:pPr algn="ctr" rtl="0">
              <a:spcBef>
                <a:spcPct val="0"/>
              </a:spcBef>
            </a:pPr>
            <a:r>
              <a:rPr lang="az" sz="1200" b="1" i="0" u="none" baseline="0">
                <a:solidFill>
                  <a:srgbClr val="2F618F"/>
                </a:solidFill>
              </a:rPr>
              <a:t>e-poçt</a:t>
            </a:r>
          </a:p>
          <a:p>
            <a:pPr algn="ctr" rtl="0">
              <a:spcBef>
                <a:spcPct val="0"/>
              </a:spcBef>
            </a:pPr>
            <a:endParaRPr lang="az" altLang="en-US" sz="1400" b="1" dirty="0"/>
          </a:p>
          <a:p>
            <a:pPr algn="ctr" rtl="0">
              <a:spcBef>
                <a:spcPct val="0"/>
              </a:spcBef>
            </a:pPr>
            <a:endParaRPr lang="az" altLang="en-US" sz="1400" b="1" dirty="0"/>
          </a:p>
          <a:p>
            <a:pPr algn="ctr" rtl="0">
              <a:spcBef>
                <a:spcPct val="0"/>
              </a:spcBef>
            </a:pPr>
            <a:endParaRPr lang="az" altLang="en-US" sz="1400" b="1" dirty="0"/>
          </a:p>
          <a:p>
            <a:pPr algn="ctr" rtl="0">
              <a:spcBef>
                <a:spcPct val="0"/>
              </a:spcBef>
            </a:pPr>
            <a:r>
              <a:rPr lang="az" sz="1600" b="1" i="0" u="none" baseline="0"/>
              <a:t>GG Ay İİİİ</a:t>
            </a:r>
          </a:p>
        </p:txBody>
      </p:sp>
      <p:sp>
        <p:nvSpPr>
          <p:cNvPr id="20" name="TextBox 13">
            <a:extLst>
              <a:ext uri="{FF2B5EF4-FFF2-40B4-BE49-F238E27FC236}">
                <a16:creationId xmlns=""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az" altLang="en-US" sz="1400" dirty="0">
              <a:solidFill>
                <a:schemeClr val="bg1"/>
              </a:solidFill>
              <a:ea typeface="MS PGothic" panose="020B0600070205080204" pitchFamily="34" charset="-128"/>
            </a:endParaRPr>
          </a:p>
          <a:p>
            <a:pPr algn="l" rtl="0" eaLnBrk="1" hangingPunct="1">
              <a:spcBef>
                <a:spcPct val="0"/>
              </a:spcBef>
              <a:buFontTx/>
              <a:buNone/>
            </a:pPr>
            <a:endParaRPr lang="az"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 xmlns:a16="http://schemas.microsoft.com/office/drawing/2014/main"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600" b="1" i="0" u="none" baseline="0" dirty="0">
                <a:latin typeface="+mn-lt"/>
              </a:rPr>
              <a:t>Kibercinayətkarlıq və elektron sübutlar </a:t>
            </a:r>
            <a:r>
              <a:rPr lang="az-Latn-AZ" sz="1600" b="1" smtClean="0">
                <a:latin typeface="+mn-lt"/>
              </a:rPr>
              <a:t>üzrə</a:t>
            </a:r>
            <a:r>
              <a:rPr lang="az" sz="1600" b="1" i="0" u="none" baseline="0" smtClean="0">
                <a:latin typeface="+mn-lt"/>
              </a:rPr>
              <a:t> </a:t>
            </a:r>
            <a:r>
              <a:rPr lang="az" sz="1600" b="1" i="0" u="none" baseline="0">
                <a:latin typeface="+mn-lt"/>
              </a:rPr>
              <a:t>tanışlıq kursu</a:t>
            </a:r>
            <a:endParaRPr lang="az" altLang="en-US" sz="1600" i="1" dirty="0">
              <a:latin typeface="+mn-lt"/>
            </a:endParaRPr>
          </a:p>
        </p:txBody>
      </p:sp>
      <p:sp>
        <p:nvSpPr>
          <p:cNvPr id="17" name="Slide Number Placeholder 1">
            <a:extLst>
              <a:ext uri="{FF2B5EF4-FFF2-40B4-BE49-F238E27FC236}">
                <a16:creationId xmlns=""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pPr algn="r" rtl="0"/>
            <a:fld id="{B517EF97-6CC0-48A9-BC0E-433EC7B55211}" type="slidenum">
              <a:rPr/>
              <a:pPr/>
              <a:t>1</a:t>
            </a:fld>
            <a:endParaRPr lang="az" dirty="0"/>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10</a:t>
            </a:fld>
            <a:endParaRPr lang="az" dirty="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Ölkənizdə bütün səviyyələrdə kibercinayətlarlıqla mübarizə üzrə ixtisaslaşmış səlahiyyətli orqan mövcuddurmu?</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BƏLİ</a:t>
            </a:r>
          </a:p>
          <a:p>
            <a:pPr marL="1828800" lvl="3" indent="-457200" algn="l" rtl="0">
              <a:buAutoNum type="alphaUcPeriod"/>
            </a:pPr>
            <a:r>
              <a:rPr lang="az" sz="2400" b="0" i="0" u="none" baseline="0">
                <a:solidFill>
                  <a:schemeClr val="bg1"/>
                </a:solidFill>
                <a:latin typeface="+mj-lt"/>
              </a:rPr>
              <a:t>XEYR</a:t>
            </a:r>
          </a:p>
        </p:txBody>
      </p:sp>
    </p:spTree>
    <p:extLst>
      <p:ext uri="{BB962C8B-B14F-4D97-AF65-F5344CB8AC3E}">
        <p14:creationId xmlns:p14="http://schemas.microsoft.com/office/powerpoint/2010/main" val="36982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44658" y="1166842"/>
            <a:ext cx="4572000" cy="4493538"/>
          </a:xfrm>
          <a:prstGeom prst="rect">
            <a:avLst/>
          </a:prstGeom>
        </p:spPr>
        <p:txBody>
          <a:bodyPr>
            <a:spAutoFit/>
          </a:bodyPr>
          <a:lstStyle/>
          <a:p>
            <a:pPr marL="342900" indent="-342900" algn="l" rtl="0">
              <a:buFont typeface="Arial" panose="020B0604020202020204" pitchFamily="34" charset="0"/>
              <a:buChar char="•"/>
            </a:pPr>
            <a:r>
              <a:rPr lang="az" sz="2200" b="1" i="0" u="none" baseline="0"/>
              <a:t>Normativ-hüquqi  baza və iyerarxiya onlara aşağıdakı imkanları verirmi: </a:t>
            </a:r>
          </a:p>
          <a:p>
            <a:pPr marL="342900" indent="-342900" algn="l" rtl="0">
              <a:buFont typeface="Wingdings" pitchFamily="2" charset="2"/>
              <a:buChar char="Ø"/>
            </a:pPr>
            <a:endParaRPr lang="az" sz="2200" b="1" dirty="0"/>
          </a:p>
          <a:p>
            <a:pPr marL="342900" indent="-342900" algn="just" rtl="0">
              <a:buFont typeface="Calibri" panose="020F0502020204030204" pitchFamily="34" charset="0"/>
              <a:buChar char="‐"/>
            </a:pPr>
            <a:r>
              <a:rPr lang="az" sz="2200" b="0" i="0" u="none" baseline="0"/>
              <a:t>daxildə effektiv məlumat mübadiləsi və əməkdaşlıq?</a:t>
            </a:r>
          </a:p>
          <a:p>
            <a:pPr marL="342900" indent="-342900" algn="just" rtl="0">
              <a:buFont typeface="Calibri" panose="020F0502020204030204" pitchFamily="34" charset="0"/>
              <a:buChar char="‐"/>
            </a:pPr>
            <a:r>
              <a:rPr lang="az" sz="2200" b="0" i="0" u="none" baseline="0"/>
              <a:t>xaricdə effektiv məlumat mübadiləsi və əməkdaşlıq?</a:t>
            </a:r>
          </a:p>
          <a:p>
            <a:pPr marL="342900" indent="-342900" algn="just" rtl="0">
              <a:buFont typeface="Calibri" panose="020F0502020204030204" pitchFamily="34" charset="0"/>
              <a:buChar char="‐"/>
            </a:pPr>
            <a:r>
              <a:rPr lang="az" sz="2200" b="0" i="0" u="none" baseline="0"/>
              <a:t>beynəlxalq forumlarla məlumat mübadiləsi və əməkdaşlıq?</a:t>
            </a:r>
          </a:p>
          <a:p>
            <a:pPr marL="342900" indent="-342900" algn="just" rtl="0">
              <a:buFont typeface="Calibri" panose="020F0502020204030204" pitchFamily="34" charset="0"/>
              <a:buChar char="‐"/>
            </a:pPr>
            <a:r>
              <a:rPr lang="az" sz="2200" b="0" i="0" u="none" baseline="0"/>
              <a:t>kibercinayətkarlıqla mübarizə sahəsində beynəlxalq miqyaslı birgə əməliyyatlarda və işlərdə effektiv iştirak üçün lazımi resurslara malik olmaq?</a:t>
            </a:r>
          </a:p>
        </p:txBody>
      </p:sp>
      <p:pic>
        <p:nvPicPr>
          <p:cNvPr id="7" name="Picture 6">
            <a:extLst>
              <a:ext uri="{FF2B5EF4-FFF2-40B4-BE49-F238E27FC236}">
                <a16:creationId xmlns="" xmlns:a16="http://schemas.microsoft.com/office/drawing/2014/main" id="{28F10898-D63B-6842-B8C1-D88044CAD714}"/>
              </a:ext>
            </a:extLst>
          </p:cNvPr>
          <p:cNvPicPr>
            <a:picLocks noChangeAspect="1"/>
          </p:cNvPicPr>
          <p:nvPr/>
        </p:nvPicPr>
        <p:blipFill>
          <a:blip r:embed="rId3"/>
          <a:stretch>
            <a:fillRect/>
          </a:stretch>
        </p:blipFill>
        <p:spPr>
          <a:xfrm>
            <a:off x="5168588" y="2782027"/>
            <a:ext cx="3729699" cy="1707573"/>
          </a:xfrm>
          <a:prstGeom prst="rect">
            <a:avLst/>
          </a:prstGeom>
        </p:spPr>
      </p:pic>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Əməkdaşlıq</a:t>
            </a: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11</a:t>
            </a:fld>
            <a:endParaRPr lang="az" dirty="0"/>
          </a:p>
        </p:txBody>
      </p:sp>
    </p:spTree>
    <p:extLst>
      <p:ext uri="{BB962C8B-B14F-4D97-AF65-F5344CB8AC3E}">
        <p14:creationId xmlns:p14="http://schemas.microsoft.com/office/powerpoint/2010/main" val="2213094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12</a:t>
            </a:fld>
            <a:endParaRPr lang="az" dirty="0"/>
          </a:p>
        </p:txBody>
      </p:sp>
    </p:spTree>
    <p:extLst>
      <p:ext uri="{BB962C8B-B14F-4D97-AF65-F5344CB8AC3E}">
        <p14:creationId xmlns:p14="http://schemas.microsoft.com/office/powerpoint/2010/main" val="133481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16222"/>
            <a:ext cx="8525021" cy="496161"/>
          </a:xfrm>
          <a:prstGeom prst="rect">
            <a:avLst/>
          </a:prstGeom>
        </p:spPr>
        <p:txBody>
          <a:bodyPr wrap="square">
            <a:spAutoFit/>
          </a:bodyPr>
          <a:lstStyle/>
          <a:p>
            <a:pPr algn="l" rtl="0">
              <a:lnSpc>
                <a:spcPct val="80000"/>
              </a:lnSpc>
            </a:pPr>
            <a:r>
              <a:rPr lang="az" sz="3200" b="1" i="0" u="none" baseline="0"/>
              <a:t>Kibercinayətin istintaqı barədə əsas anlayışlar</a:t>
            </a:r>
          </a:p>
        </p:txBody>
      </p:sp>
      <p:sp>
        <p:nvSpPr>
          <p:cNvPr id="11" name="Text Placeholder 2">
            <a:extLst>
              <a:ext uri="{FF2B5EF4-FFF2-40B4-BE49-F238E27FC236}">
                <a16:creationId xmlns="" xmlns:a16="http://schemas.microsoft.com/office/drawing/2014/main" id="{0C9F440E-2696-4F5C-AE32-3ADBCBC53F9D}"/>
              </a:ext>
            </a:extLst>
          </p:cNvPr>
          <p:cNvSpPr txBox="1">
            <a:spLocks/>
          </p:cNvSpPr>
          <p:nvPr/>
        </p:nvSpPr>
        <p:spPr>
          <a:xfrm>
            <a:off x="309489" y="376629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Kibercinayətlərin istintaq prosesinin icmalı:</a:t>
            </a:r>
          </a:p>
        </p:txBody>
      </p:sp>
      <p:sp>
        <p:nvSpPr>
          <p:cNvPr id="16" name="Slide Number Placeholder 1">
            <a:extLst>
              <a:ext uri="{FF2B5EF4-FFF2-40B4-BE49-F238E27FC236}">
                <a16:creationId xmlns="" xmlns:a16="http://schemas.microsoft.com/office/drawing/2014/main" id="{22AB7F6E-25AD-4FA2-A70B-6EF98C3FB0FB}"/>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13</a:t>
            </a:fld>
            <a:endParaRPr lang="az" dirty="0"/>
          </a:p>
        </p:txBody>
      </p:sp>
      <p:sp>
        <p:nvSpPr>
          <p:cNvPr id="19" name="Rectangle 18">
            <a:extLst>
              <a:ext uri="{FF2B5EF4-FFF2-40B4-BE49-F238E27FC236}">
                <a16:creationId xmlns="" xmlns:a16="http://schemas.microsoft.com/office/drawing/2014/main"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İkinci hissə</a:t>
            </a:r>
          </a:p>
        </p:txBody>
      </p:sp>
    </p:spTree>
    <p:extLst>
      <p:ext uri="{BB962C8B-B14F-4D97-AF65-F5344CB8AC3E}">
        <p14:creationId xmlns:p14="http://schemas.microsoft.com/office/powerpoint/2010/main" val="390309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0" y="1170352"/>
            <a:ext cx="4572000" cy="5078313"/>
          </a:xfrm>
          <a:prstGeom prst="rect">
            <a:avLst/>
          </a:prstGeom>
        </p:spPr>
        <p:txBody>
          <a:bodyPr>
            <a:spAutoFit/>
          </a:bodyPr>
          <a:lstStyle/>
          <a:p>
            <a:pPr algn="l" rtl="0">
              <a:defRPr/>
            </a:pPr>
            <a:r>
              <a:rPr lang="az" sz="2000" b="1" i="0" u="none" baseline="0"/>
              <a:t>Qayda 1:  </a:t>
            </a:r>
          </a:p>
          <a:p>
            <a:pPr marL="342900" indent="-342900" algn="just" rtl="0">
              <a:buFont typeface="Arial" panose="020B0604020202020204" pitchFamily="34" charset="0"/>
              <a:buChar char="•"/>
              <a:defRPr/>
            </a:pPr>
            <a:r>
              <a:rPr lang="az" sz="2000" b="1" i="0" u="none" baseline="0">
                <a:solidFill>
                  <a:srgbClr val="C00000"/>
                </a:solidFill>
              </a:rPr>
              <a:t>SÜRƏTLİ REAKSİYA</a:t>
            </a:r>
          </a:p>
          <a:p>
            <a:pPr lvl="1" algn="just" rtl="0">
              <a:defRPr/>
            </a:pPr>
            <a:r>
              <a:rPr lang="az" b="0" i="0" u="none" baseline="0"/>
              <a:t>səlahiyyətli orqanlar bildiriş verilən kimi dərhal reaksiya verməyə hazırdırlar</a:t>
            </a:r>
          </a:p>
          <a:p>
            <a:pPr marL="342900" indent="-342900" algn="just" rtl="0">
              <a:buFont typeface="Arial" panose="020B0604020202020204" pitchFamily="34" charset="0"/>
              <a:buChar char="•"/>
              <a:defRPr/>
            </a:pPr>
            <a:endParaRPr lang="az" sz="2000" b="1" dirty="0"/>
          </a:p>
          <a:p>
            <a:pPr algn="just" rtl="0">
              <a:defRPr/>
            </a:pPr>
            <a:r>
              <a:rPr lang="az" sz="2000" b="1" i="0" u="none" baseline="0"/>
              <a:t>Qayda 2:</a:t>
            </a:r>
          </a:p>
          <a:p>
            <a:pPr marL="342900" indent="-342900" algn="just" rtl="0">
              <a:buFont typeface="Arial" panose="020B0604020202020204" pitchFamily="34" charset="0"/>
              <a:buChar char="•"/>
              <a:defRPr/>
            </a:pPr>
            <a:r>
              <a:rPr lang="az" sz="2000" b="1" i="0" u="none" baseline="0">
                <a:solidFill>
                  <a:srgbClr val="C00000"/>
                </a:solidFill>
              </a:rPr>
              <a:t>DAİMİ MƏLUMAT MÜBADİLƏSİ</a:t>
            </a:r>
          </a:p>
          <a:p>
            <a:pPr lvl="1" algn="just" rtl="0">
              <a:defRPr/>
            </a:pPr>
            <a:r>
              <a:rPr lang="az" b="0" i="0" u="none" baseline="0"/>
              <a:t>hüquq-mühafizə orqanları, prokurorluq, məhkəmə və başqa agentliklər daim məlumat mübadiləsi edir və koordinasiya saxlayırlar</a:t>
            </a:r>
          </a:p>
          <a:p>
            <a:pPr marL="342900" indent="-342900" algn="just" rtl="0">
              <a:buFont typeface="Arial" panose="020B0604020202020204" pitchFamily="34" charset="0"/>
              <a:buChar char="•"/>
              <a:defRPr/>
            </a:pPr>
            <a:endParaRPr lang="az" sz="2000" b="1" dirty="0"/>
          </a:p>
          <a:p>
            <a:pPr algn="just" rtl="0">
              <a:defRPr/>
            </a:pPr>
            <a:r>
              <a:rPr lang="az" sz="2000" b="1" i="0" u="none" baseline="0"/>
              <a:t>Qayda 3:</a:t>
            </a:r>
          </a:p>
          <a:p>
            <a:pPr marL="342900" indent="-342900" algn="just" rtl="0">
              <a:buFont typeface="Arial" panose="020B0604020202020204" pitchFamily="34" charset="0"/>
              <a:buChar char="•"/>
              <a:defRPr/>
            </a:pPr>
            <a:r>
              <a:rPr lang="az" sz="2000" b="1" i="0" u="none" baseline="0">
                <a:solidFill>
                  <a:srgbClr val="C00000"/>
                </a:solidFill>
              </a:rPr>
              <a:t>SÜBUTLAR EHTİYATLA QORUNUR VƏ TOPLANIR</a:t>
            </a:r>
          </a:p>
          <a:p>
            <a:pPr lvl="1" algn="just" rtl="0">
              <a:defRPr/>
            </a:pPr>
            <a:r>
              <a:rPr lang="az" b="0" i="0" u="none" baseline="0"/>
              <a:t>bütün elektron və digər sübutlar aşkar edilir və lazımi qaydada toplanır</a:t>
            </a:r>
          </a:p>
        </p:txBody>
      </p:sp>
      <p:sp>
        <p:nvSpPr>
          <p:cNvPr id="5" name="Rectangle 4">
            <a:extLst>
              <a:ext uri="{FF2B5EF4-FFF2-40B4-BE49-F238E27FC236}">
                <a16:creationId xmlns="" xmlns:a16="http://schemas.microsoft.com/office/drawing/2014/main" id="{CBF6D94C-E963-2548-B312-315B2A8ACCD5}"/>
              </a:ext>
            </a:extLst>
          </p:cNvPr>
          <p:cNvSpPr/>
          <p:nvPr/>
        </p:nvSpPr>
        <p:spPr>
          <a:xfrm>
            <a:off x="4572000" y="1259975"/>
            <a:ext cx="4572000" cy="5016758"/>
          </a:xfrm>
          <a:prstGeom prst="rect">
            <a:avLst/>
          </a:prstGeom>
        </p:spPr>
        <p:txBody>
          <a:bodyPr>
            <a:spAutoFit/>
          </a:bodyPr>
          <a:lstStyle/>
          <a:p>
            <a:pPr algn="l" rtl="0">
              <a:defRPr/>
            </a:pPr>
            <a:r>
              <a:rPr lang="az" sz="2000" b="1" i="0" u="none" baseline="0"/>
              <a:t>Qayda 4:</a:t>
            </a:r>
          </a:p>
          <a:p>
            <a:pPr marL="342900" indent="-342900" algn="just" rtl="0">
              <a:buFont typeface="Arial" pitchFamily="34" charset="0"/>
              <a:buChar char="•"/>
              <a:defRPr/>
            </a:pPr>
            <a:r>
              <a:rPr lang="az" sz="2000" b="1" i="0" u="none" baseline="0">
                <a:solidFill>
                  <a:srgbClr val="C00000"/>
                </a:solidFill>
              </a:rPr>
              <a:t>İXTİSASLAŞMIŞ KOMPÜTER TEXNİKİ EKSPERTİZASI İNSTİTUTLARI VƏ YA EKSPERTLƏRİ XİDMƏTƏ HAZIRDIRLAR</a:t>
            </a:r>
          </a:p>
          <a:p>
            <a:pPr lvl="1" algn="just" rtl="0">
              <a:defRPr/>
            </a:pPr>
            <a:r>
              <a:rPr lang="az" b="0" i="0" u="none" baseline="0"/>
              <a:t>toplanan sübutlar sürətlə təhlil edilə bilər</a:t>
            </a:r>
          </a:p>
          <a:p>
            <a:pPr marL="342900" indent="-342900" algn="just" rtl="0">
              <a:buFont typeface="Arial" pitchFamily="34" charset="0"/>
              <a:buChar char="•"/>
              <a:defRPr/>
            </a:pPr>
            <a:endParaRPr lang="az" sz="2000" b="1" dirty="0"/>
          </a:p>
          <a:p>
            <a:pPr algn="just" rtl="0">
              <a:defRPr/>
            </a:pPr>
            <a:r>
              <a:rPr lang="az" sz="2000" b="1" i="0" u="none" baseline="0"/>
              <a:t>Qayda 5:</a:t>
            </a:r>
          </a:p>
          <a:p>
            <a:pPr marL="342900" indent="-342900" algn="just" rtl="0">
              <a:buFont typeface="Arial" pitchFamily="34" charset="0"/>
              <a:buChar char="•"/>
              <a:defRPr/>
            </a:pPr>
            <a:r>
              <a:rPr lang="az" sz="2000" b="1" i="0" u="none" baseline="0">
                <a:solidFill>
                  <a:srgbClr val="C00000"/>
                </a:solidFill>
              </a:rPr>
              <a:t>ŞAHİDLƏR DƏRHAL DİNDİRİLİR</a:t>
            </a:r>
          </a:p>
          <a:p>
            <a:pPr lvl="1" algn="just" rtl="0">
              <a:defRPr/>
            </a:pPr>
            <a:r>
              <a:rPr lang="az" b="0" i="0" u="none" baseline="0"/>
              <a:t>Şahidlər səlahiyyətli orqanlar tərəfindən mümkün olan ən qısa müddətdə dindirilirlər/sorğu-sual edilirlər </a:t>
            </a:r>
          </a:p>
          <a:p>
            <a:pPr marL="342900" indent="-342900" algn="just" rtl="0">
              <a:buFont typeface="Arial" pitchFamily="34" charset="0"/>
              <a:buChar char="•"/>
              <a:defRPr/>
            </a:pPr>
            <a:endParaRPr lang="az" sz="2000" b="1" dirty="0"/>
          </a:p>
          <a:p>
            <a:pPr algn="just" rtl="0">
              <a:defRPr/>
            </a:pPr>
            <a:r>
              <a:rPr lang="az" sz="2000" b="1" i="0" u="none" baseline="0"/>
              <a:t>Qayda nömrə 6:</a:t>
            </a:r>
          </a:p>
          <a:p>
            <a:pPr marL="342900" indent="-342900" algn="just" rtl="0">
              <a:buFont typeface="Arial" panose="020B0604020202020204" pitchFamily="34" charset="0"/>
              <a:buChar char="•"/>
              <a:defRPr/>
            </a:pPr>
            <a:r>
              <a:rPr lang="az" sz="2000" b="1" i="0" u="none" baseline="0">
                <a:solidFill>
                  <a:srgbClr val="C00000"/>
                </a:solidFill>
              </a:rPr>
              <a:t>BÜTÜN TƏDBİLƏR TƏCİLİDİR</a:t>
            </a:r>
          </a:p>
        </p:txBody>
      </p:sp>
      <p:sp>
        <p:nvSpPr>
          <p:cNvPr id="12" name="Rectangle 11">
            <a:extLst>
              <a:ext uri="{FF2B5EF4-FFF2-40B4-BE49-F238E27FC236}">
                <a16:creationId xmlns="" xmlns:a16="http://schemas.microsoft.com/office/drawing/2014/main" id="{F9AC3AA1-C70D-44F9-A442-BF2317E18ABC}"/>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Kibercinayətin istintaqı barədə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əsas anlayışlar</a:t>
            </a:r>
            <a:endParaRPr lang="az" sz="32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 xmlns:a16="http://schemas.microsoft.com/office/drawing/2014/main" id="{15279D68-C23D-4A79-911D-5DB2F3003CEE}"/>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14</a:t>
            </a:fld>
            <a:endParaRPr lang="az" dirty="0"/>
          </a:p>
        </p:txBody>
      </p:sp>
    </p:spTree>
    <p:extLst>
      <p:ext uri="{BB962C8B-B14F-4D97-AF65-F5344CB8AC3E}">
        <p14:creationId xmlns:p14="http://schemas.microsoft.com/office/powerpoint/2010/main" val="1290972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78131" y="1133393"/>
            <a:ext cx="4572000" cy="5139869"/>
          </a:xfrm>
          <a:prstGeom prst="rect">
            <a:avLst/>
          </a:prstGeom>
        </p:spPr>
        <p:txBody>
          <a:bodyPr>
            <a:spAutoFit/>
          </a:bodyPr>
          <a:lstStyle/>
          <a:p>
            <a:pPr marL="342900" indent="-342900" algn="l" rtl="0">
              <a:buFont typeface="Arial" panose="020B0604020202020204" pitchFamily="34" charset="0"/>
              <a:buChar char="•"/>
              <a:defRPr/>
            </a:pPr>
            <a:r>
              <a:rPr lang="az" sz="2000" b="1" i="0" u="none" baseline="0">
                <a:solidFill>
                  <a:srgbClr val="C00000"/>
                </a:solidFill>
              </a:rPr>
              <a:t>HÜQUQ MÜHAFİZƏ:</a:t>
            </a:r>
          </a:p>
          <a:p>
            <a:pPr algn="l" rtl="0">
              <a:defRPr/>
            </a:pPr>
            <a:endParaRPr lang="az" sz="2000" b="1" dirty="0">
              <a:solidFill>
                <a:srgbClr val="FF0000"/>
              </a:solidFill>
            </a:endParaRPr>
          </a:p>
          <a:p>
            <a:pPr lvl="1" algn="just" rtl="0">
              <a:defRPr/>
            </a:pPr>
            <a:r>
              <a:rPr lang="az" b="0" i="0" u="none" baseline="0"/>
              <a:t>bütün zəruri texniki və kompüter ekspertizası sorğuları və hazırlıqları daxil olmaqla, yerində əməliyyat </a:t>
            </a:r>
            <a:r>
              <a:rPr lang="az" b="1" i="0" u="none" baseline="0"/>
              <a:t>planları hazırlayır</a:t>
            </a:r>
            <a:r>
              <a:rPr lang="az" b="0" i="0" u="none" baseline="0"/>
              <a:t>;</a:t>
            </a:r>
          </a:p>
          <a:p>
            <a:pPr marL="800100" lvl="1" indent="-342900" algn="just" rtl="0">
              <a:buFont typeface="Arial" panose="020B0604020202020204" pitchFamily="34" charset="0"/>
              <a:buChar char="•"/>
              <a:defRPr/>
            </a:pPr>
            <a:endParaRPr lang="az" dirty="0"/>
          </a:p>
          <a:p>
            <a:pPr lvl="1" algn="just" rtl="0">
              <a:defRPr/>
            </a:pPr>
            <a:r>
              <a:rPr lang="az" b="1" i="0" u="none" baseline="0"/>
              <a:t>səlahiyyətli orqanı</a:t>
            </a:r>
            <a:r>
              <a:rPr lang="az" b="0" i="0" u="none" baseline="0"/>
              <a:t> (bölmə rəisi, prokuror, istintaq hakimi) görülməli olan tədbirlər və hüquqi əsaslar haqqında məlumatlandırır;</a:t>
            </a:r>
          </a:p>
          <a:p>
            <a:pPr marL="800100" lvl="1" indent="-342900" algn="just" rtl="0">
              <a:buFont typeface="Arial" panose="020B0604020202020204" pitchFamily="34" charset="0"/>
              <a:buChar char="•"/>
              <a:defRPr/>
            </a:pPr>
            <a:endParaRPr lang="az" dirty="0"/>
          </a:p>
          <a:p>
            <a:pPr lvl="1" algn="just" rtl="0">
              <a:defRPr/>
            </a:pPr>
            <a:r>
              <a:rPr lang="az" b="1" i="0" u="none" baseline="0"/>
              <a:t>Hüquqi sistemdən asılı olaraq prokurorluq və ya məhkəməyə </a:t>
            </a:r>
            <a:r>
              <a:rPr lang="az" b="0" i="0" u="none" baseline="0"/>
              <a:t>icraat və ya istintaqın maneəsiz aparılması üçün </a:t>
            </a:r>
            <a:r>
              <a:rPr lang="az" b="1" i="0" u="none" baseline="0"/>
              <a:t>zəruri prosessual  alətlərin təmin edilməsi barədə təşəbbüs/ təklif/sorğu ekvivalentini təqdim edir</a:t>
            </a:r>
            <a:r>
              <a:rPr lang="az" b="0" i="0" u="none" baseline="0"/>
              <a:t>.</a:t>
            </a:r>
          </a:p>
        </p:txBody>
      </p:sp>
      <p:pic>
        <p:nvPicPr>
          <p:cNvPr id="6" name="Picture 5">
            <a:extLst>
              <a:ext uri="{FF2B5EF4-FFF2-40B4-BE49-F238E27FC236}">
                <a16:creationId xmlns="" xmlns:a16="http://schemas.microsoft.com/office/drawing/2014/main" id="{EB152C8B-C576-ED43-BFC7-733BBFEAE53C}"/>
              </a:ext>
            </a:extLst>
          </p:cNvPr>
          <p:cNvPicPr>
            <a:picLocks noChangeAspect="1"/>
          </p:cNvPicPr>
          <p:nvPr/>
        </p:nvPicPr>
        <p:blipFill>
          <a:blip r:embed="rId3"/>
          <a:stretch>
            <a:fillRect/>
          </a:stretch>
        </p:blipFill>
        <p:spPr>
          <a:xfrm>
            <a:off x="5248704" y="2504076"/>
            <a:ext cx="3528744" cy="2343910"/>
          </a:xfrm>
          <a:prstGeom prst="rect">
            <a:avLst/>
          </a:prstGeom>
        </p:spPr>
      </p:pic>
      <p:sp>
        <p:nvSpPr>
          <p:cNvPr id="12" name="Rectangle 11">
            <a:extLst>
              <a:ext uri="{FF2B5EF4-FFF2-40B4-BE49-F238E27FC236}">
                <a16:creationId xmlns="" xmlns:a16="http://schemas.microsoft.com/office/drawing/2014/main" id="{6C947D0C-1F7B-4FB9-97BA-D771DF20F58E}"/>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Kibercinayətin istintaqı barədə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əsas anlayışlar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2C0D14AF-428C-4F23-9B54-8CFF3C59CDD2}"/>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15</a:t>
            </a:fld>
            <a:endParaRPr lang="az" dirty="0"/>
          </a:p>
        </p:txBody>
      </p:sp>
    </p:spTree>
    <p:extLst>
      <p:ext uri="{BB962C8B-B14F-4D97-AF65-F5344CB8AC3E}">
        <p14:creationId xmlns:p14="http://schemas.microsoft.com/office/powerpoint/2010/main" val="70965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93518" y="1133393"/>
            <a:ext cx="4572000" cy="5386090"/>
          </a:xfrm>
          <a:prstGeom prst="rect">
            <a:avLst/>
          </a:prstGeom>
        </p:spPr>
        <p:txBody>
          <a:bodyPr>
            <a:spAutoFit/>
          </a:bodyPr>
          <a:lstStyle/>
          <a:p>
            <a:pPr marL="342900" indent="-342900" algn="l" rtl="0">
              <a:buFont typeface="Arial" panose="020B0604020202020204" pitchFamily="34" charset="0"/>
              <a:buChar char="•"/>
              <a:defRPr/>
            </a:pPr>
            <a:r>
              <a:rPr lang="az" sz="2000" b="1" i="0" u="none" baseline="0">
                <a:solidFill>
                  <a:srgbClr val="C00000"/>
                </a:solidFill>
              </a:rPr>
              <a:t>HÜQUQ MÜHAFİZƏ:</a:t>
            </a:r>
          </a:p>
          <a:p>
            <a:pPr lvl="1" algn="just" rtl="0">
              <a:defRPr/>
            </a:pPr>
            <a:r>
              <a:rPr lang="az" b="1" i="0" u="none" baseline="0"/>
              <a:t>İşdən asılı olaraq əmrlər/orderlər sübutla əlaqədar bütün zəruri  tədbirləri əhatə etməlidir</a:t>
            </a:r>
            <a:r>
              <a:rPr lang="az" b="0" i="0" u="none" baseline="0"/>
              <a:t> (məsələn, verilənlərin mühafizəsi, təqdim edilməsi, axtarılması və götürülməsi, həbs, dindirilmə, məhkəmə iclası, məhkəmə ekspertizasında iştirak və s.)</a:t>
            </a:r>
          </a:p>
          <a:p>
            <a:pPr lvl="1" algn="just" rtl="0">
              <a:defRPr/>
            </a:pPr>
            <a:endParaRPr lang="az" b="1" dirty="0"/>
          </a:p>
          <a:p>
            <a:pPr lvl="1" algn="just" rtl="0">
              <a:defRPr/>
            </a:pPr>
            <a:r>
              <a:rPr lang="az" b="1" i="0" u="none" baseline="0"/>
              <a:t>zəruri orderləri/əmrləri aldıqdan sonra </a:t>
            </a:r>
            <a:r>
              <a:rPr lang="az" b="0" i="0" u="none" baseline="0"/>
              <a:t>qanun və əməliyyat prosedurları əsasında operativ əməliyyat həyata keçirir.</a:t>
            </a:r>
          </a:p>
          <a:p>
            <a:pPr lvl="1" algn="just" rtl="0">
              <a:defRPr/>
            </a:pPr>
            <a:endParaRPr lang="az" dirty="0"/>
          </a:p>
          <a:p>
            <a:pPr lvl="1" algn="just" rtl="0">
              <a:defRPr/>
            </a:pPr>
            <a:r>
              <a:rPr lang="az" b="1" i="0" u="none" baseline="0"/>
              <a:t>Əmrlərə/ordeкlərlə uyğun olaraq, fərdlərin, predmetlərin və elektron sübutların təhlükəsizliyini təmin edir;</a:t>
            </a:r>
          </a:p>
          <a:p>
            <a:pPr lvl="1" algn="just" rtl="0">
              <a:defRPr/>
            </a:pPr>
            <a:endParaRPr lang="az" b="1" dirty="0"/>
          </a:p>
          <a:p>
            <a:pPr lvl="1" algn="just" rtl="0">
              <a:defRPr/>
            </a:pPr>
            <a:r>
              <a:rPr lang="az" b="1" i="0" u="none" baseline="0"/>
              <a:t>Səlahiyyətli orqana </a:t>
            </a:r>
            <a:r>
              <a:rPr lang="az" b="0" i="0" u="none" baseline="0"/>
              <a:t>nəticələr barədə </a:t>
            </a:r>
            <a:r>
              <a:rPr lang="az" b="1" i="0" u="none" baseline="0"/>
              <a:t>bildiriş verir</a:t>
            </a:r>
            <a:r>
              <a:rPr lang="az" b="0" i="0" u="none" baseline="0"/>
              <a:t>.</a:t>
            </a:r>
          </a:p>
        </p:txBody>
      </p:sp>
      <p:pic>
        <p:nvPicPr>
          <p:cNvPr id="6" name="Picture 5">
            <a:extLst>
              <a:ext uri="{FF2B5EF4-FFF2-40B4-BE49-F238E27FC236}">
                <a16:creationId xmlns="" xmlns:a16="http://schemas.microsoft.com/office/drawing/2014/main" id="{EB152C8B-C576-ED43-BFC7-733BBFEAE53C}"/>
              </a:ext>
            </a:extLst>
          </p:cNvPr>
          <p:cNvPicPr>
            <a:picLocks noChangeAspect="1"/>
          </p:cNvPicPr>
          <p:nvPr/>
        </p:nvPicPr>
        <p:blipFill>
          <a:blip r:embed="rId3"/>
          <a:stretch>
            <a:fillRect/>
          </a:stretch>
        </p:blipFill>
        <p:spPr>
          <a:xfrm>
            <a:off x="5248704" y="2504076"/>
            <a:ext cx="3528744" cy="2343910"/>
          </a:xfrm>
          <a:prstGeom prst="rect">
            <a:avLst/>
          </a:prstGeom>
        </p:spPr>
      </p:pic>
      <p:sp>
        <p:nvSpPr>
          <p:cNvPr id="12" name="Rectangle 11">
            <a:extLst>
              <a:ext uri="{FF2B5EF4-FFF2-40B4-BE49-F238E27FC236}">
                <a16:creationId xmlns="" xmlns:a16="http://schemas.microsoft.com/office/drawing/2014/main" id="{70F490F2-216D-4B52-9C31-450F52FAA3FB}"/>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Kibercinayətin istintaqı barədə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əsas anlayışlar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C39DDF39-C87B-4C05-8030-B29D1383B1CC}"/>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16</a:t>
            </a:fld>
            <a:endParaRPr lang="az" dirty="0"/>
          </a:p>
        </p:txBody>
      </p:sp>
    </p:spTree>
    <p:extLst>
      <p:ext uri="{BB962C8B-B14F-4D97-AF65-F5344CB8AC3E}">
        <p14:creationId xmlns:p14="http://schemas.microsoft.com/office/powerpoint/2010/main" val="129148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14662" y="1127772"/>
            <a:ext cx="5379027" cy="5355312"/>
          </a:xfrm>
          <a:prstGeom prst="rect">
            <a:avLst/>
          </a:prstGeom>
        </p:spPr>
        <p:txBody>
          <a:bodyPr wrap="square">
            <a:spAutoFit/>
          </a:bodyPr>
          <a:lstStyle/>
          <a:p>
            <a:pPr marL="342900" indent="-342900" algn="l" rtl="0">
              <a:buFont typeface="Arial" panose="020B0604020202020204" pitchFamily="34" charset="0"/>
              <a:buChar char="•"/>
              <a:defRPr/>
            </a:pPr>
            <a:r>
              <a:rPr lang="az" sz="1900" b="1" i="0" u="none" baseline="0" dirty="0">
                <a:solidFill>
                  <a:srgbClr val="C00000"/>
                </a:solidFill>
              </a:rPr>
              <a:t>PROKURORLUQ:</a:t>
            </a:r>
          </a:p>
          <a:p>
            <a:pPr marL="342900" indent="-342900" algn="l" rtl="0">
              <a:buFont typeface="Arial" panose="020B0604020202020204" pitchFamily="34" charset="0"/>
              <a:buChar char="•"/>
              <a:defRPr/>
            </a:pPr>
            <a:endParaRPr lang="az" sz="1900" b="1" dirty="0">
              <a:solidFill>
                <a:srgbClr val="C00000"/>
              </a:solidFill>
            </a:endParaRPr>
          </a:p>
          <a:p>
            <a:pPr lvl="1" algn="just" rtl="0">
              <a:defRPr/>
            </a:pPr>
            <a:r>
              <a:rPr lang="az" sz="1900" b="0" i="0" u="none" baseline="0" dirty="0"/>
              <a:t>Hüquq-mühafizə orqanında kibercinayətkarlığın törədildiyi haqqında əsaslı şübhə - və ya onun ekvivalenti barədə </a:t>
            </a:r>
            <a:r>
              <a:rPr lang="az" sz="1900" b="1" i="0" u="none" baseline="0" dirty="0"/>
              <a:t>bildiriş </a:t>
            </a:r>
            <a:r>
              <a:rPr lang="az" sz="1900" b="0" i="0" u="none" baseline="0" dirty="0"/>
              <a:t>(və ya onun hüquqi ekvivalentini)</a:t>
            </a:r>
            <a:r>
              <a:rPr lang="az" sz="1900" b="1" i="0" u="none" baseline="0" dirty="0"/>
              <a:t> alır</a:t>
            </a:r>
            <a:r>
              <a:rPr lang="az" sz="1900" b="0" i="0" u="none" baseline="0" dirty="0"/>
              <a:t>;</a:t>
            </a:r>
          </a:p>
          <a:p>
            <a:pPr lvl="1" algn="just" rtl="0">
              <a:defRPr/>
            </a:pPr>
            <a:r>
              <a:rPr lang="az" sz="1900" b="1" i="0" u="none" baseline="0" dirty="0"/>
              <a:t>Dərhal cinayət işi açır,</a:t>
            </a:r>
            <a:r>
              <a:rPr lang="az" sz="1900" b="0" i="0" u="none" baseline="0" dirty="0"/>
              <a:t> əlaqələndirmə və istintaqın istiqamətləndirilməsi məqsədilə prokurorlar təyin edir;</a:t>
            </a:r>
          </a:p>
          <a:p>
            <a:pPr lvl="1" algn="just" rtl="0">
              <a:defRPr/>
            </a:pPr>
            <a:r>
              <a:rPr lang="az" sz="1900" b="1" i="0" u="none" baseline="0" dirty="0"/>
              <a:t>müraciət əsasında</a:t>
            </a:r>
            <a:r>
              <a:rPr lang="az" sz="1900" b="0" i="0" u="none" baseline="0" dirty="0"/>
              <a:t> müxtəlif məhkəmə icraatları üçün </a:t>
            </a:r>
            <a:r>
              <a:rPr lang="az" sz="1900" b="1" i="0" u="none" baseline="0" dirty="0"/>
              <a:t>əmrlər/orderlər verir</a:t>
            </a:r>
            <a:r>
              <a:rPr lang="az" sz="1900" b="0" i="0" u="none" baseline="0" dirty="0"/>
              <a:t>;</a:t>
            </a:r>
          </a:p>
          <a:p>
            <a:pPr lvl="1" algn="just" rtl="0">
              <a:defRPr/>
            </a:pPr>
            <a:r>
              <a:rPr lang="az" sz="1900" b="0" i="0" u="none" baseline="0" dirty="0"/>
              <a:t>polis tərəfindən həyata keçirilən əməliyyatların gedişində </a:t>
            </a:r>
            <a:r>
              <a:rPr lang="az" sz="1900" b="1" i="0" u="none" baseline="0" dirty="0"/>
              <a:t>təcili reaksiya verməyə hazırdır</a:t>
            </a:r>
            <a:r>
              <a:rPr lang="az" sz="1900" b="0" i="0" u="none" baseline="0" dirty="0"/>
              <a:t>;</a:t>
            </a:r>
          </a:p>
          <a:p>
            <a:pPr lvl="1" algn="just" rtl="0">
              <a:defRPr/>
            </a:pPr>
            <a:r>
              <a:rPr lang="az" sz="1900" b="0" i="0" u="none" baseline="0" dirty="0"/>
              <a:t>zəruri prosessual hərəkətlər haqqında </a:t>
            </a:r>
            <a:r>
              <a:rPr lang="az" sz="1900" b="1" i="0" u="none" baseline="0" dirty="0"/>
              <a:t>qərar qəbul etməyə hazırdır </a:t>
            </a:r>
            <a:r>
              <a:rPr lang="az" sz="1900" b="0" i="0" u="none" baseline="0" dirty="0"/>
              <a:t>və zəruri olduqda, bu barədə Məhkəməyə məlumat verir;</a:t>
            </a:r>
          </a:p>
          <a:p>
            <a:pPr lvl="1" algn="just" rtl="0">
              <a:defRPr/>
            </a:pPr>
            <a:r>
              <a:rPr lang="az" sz="1900" b="0" i="0" u="none" baseline="0" dirty="0"/>
              <a:t>kompüter texniki ekspertizası mütəxəssisləri kimi </a:t>
            </a:r>
            <a:r>
              <a:rPr lang="az" sz="1900" b="1" i="0" u="none" baseline="0" dirty="0"/>
              <a:t>əlavə resursları cəlb etməyə hazırdır</a:t>
            </a:r>
            <a:r>
              <a:rPr lang="az" sz="1900" b="0" i="0" u="none" baseline="0" dirty="0"/>
              <a:t>. </a:t>
            </a:r>
          </a:p>
        </p:txBody>
      </p:sp>
      <p:pic>
        <p:nvPicPr>
          <p:cNvPr id="5" name="Picture 4">
            <a:extLst>
              <a:ext uri="{FF2B5EF4-FFF2-40B4-BE49-F238E27FC236}">
                <a16:creationId xmlns="" xmlns:a16="http://schemas.microsoft.com/office/drawing/2014/main" id="{209DC859-B616-D84E-850D-C521BEFF310A}"/>
              </a:ext>
            </a:extLst>
          </p:cNvPr>
          <p:cNvPicPr>
            <a:picLocks noChangeAspect="1"/>
          </p:cNvPicPr>
          <p:nvPr/>
        </p:nvPicPr>
        <p:blipFill>
          <a:blip r:embed="rId3"/>
          <a:stretch>
            <a:fillRect/>
          </a:stretch>
        </p:blipFill>
        <p:spPr>
          <a:xfrm>
            <a:off x="5364365" y="2628913"/>
            <a:ext cx="3178419" cy="2189578"/>
          </a:xfrm>
          <a:prstGeom prst="rect">
            <a:avLst/>
          </a:prstGeom>
        </p:spPr>
      </p:pic>
      <p:sp>
        <p:nvSpPr>
          <p:cNvPr id="12" name="Rectangle 11">
            <a:extLst>
              <a:ext uri="{FF2B5EF4-FFF2-40B4-BE49-F238E27FC236}">
                <a16:creationId xmlns="" xmlns:a16="http://schemas.microsoft.com/office/drawing/2014/main" id="{798C559A-333E-4ABB-9509-A615A019DD72}"/>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Kibercinayətin istintaqı barədə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əsas anlayışlar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72AF0CA7-4AF2-41E6-9BF1-70F6E115B657}"/>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17</a:t>
            </a:fld>
            <a:endParaRPr lang="az" dirty="0"/>
          </a:p>
        </p:txBody>
      </p:sp>
    </p:spTree>
    <p:extLst>
      <p:ext uri="{BB962C8B-B14F-4D97-AF65-F5344CB8AC3E}">
        <p14:creationId xmlns:p14="http://schemas.microsoft.com/office/powerpoint/2010/main" val="334608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109303" y="1133393"/>
            <a:ext cx="4952223" cy="5409173"/>
          </a:xfrm>
          <a:prstGeom prst="rect">
            <a:avLst/>
          </a:prstGeom>
        </p:spPr>
        <p:txBody>
          <a:bodyPr wrap="square">
            <a:spAutoFit/>
          </a:bodyPr>
          <a:lstStyle/>
          <a:p>
            <a:pPr marL="342900" indent="-342900" algn="l" rtl="0">
              <a:buFont typeface="Arial" panose="020B0604020202020204" pitchFamily="34" charset="0"/>
              <a:buChar char="•"/>
              <a:defRPr/>
            </a:pPr>
            <a:r>
              <a:rPr lang="az" sz="2000" b="1" i="0" u="none" baseline="0" dirty="0">
                <a:solidFill>
                  <a:srgbClr val="C00000"/>
                </a:solidFill>
              </a:rPr>
              <a:t>MƏHKƏMƏ/İSTİNTAQ HAKİMİ</a:t>
            </a:r>
          </a:p>
          <a:p>
            <a:pPr marL="342900" indent="-342900" algn="l" rtl="0">
              <a:buFont typeface="Wingdings" pitchFamily="2" charset="2"/>
              <a:buChar char="Ø"/>
              <a:defRPr/>
            </a:pPr>
            <a:endParaRPr lang="az" sz="1950" b="1" dirty="0">
              <a:solidFill>
                <a:srgbClr val="FF0000"/>
              </a:solidFill>
            </a:endParaRPr>
          </a:p>
          <a:p>
            <a:pPr lvl="1" algn="just" rtl="0">
              <a:defRPr/>
            </a:pPr>
            <a:r>
              <a:rPr lang="az" b="0" i="0" u="none" baseline="0" dirty="0"/>
              <a:t>kibercinayətkarlıq üzrə məhkəmə icraatları ilə əlaqədar olaraq səlahiyyətli hüquq-mühafizə orqanları və ya prokurorluqla </a:t>
            </a:r>
            <a:r>
              <a:rPr lang="az" b="1" i="0" u="none" baseline="0" dirty="0"/>
              <a:t>əlaqə saxlamağa hazırdır</a:t>
            </a:r>
            <a:r>
              <a:rPr lang="az" b="0" i="0" u="none" baseline="0" dirty="0"/>
              <a:t>;</a:t>
            </a:r>
          </a:p>
          <a:p>
            <a:pPr lvl="1" algn="just" rtl="0">
              <a:defRPr/>
            </a:pPr>
            <a:r>
              <a:rPr lang="az" b="0" i="0" u="none" baseline="0" dirty="0"/>
              <a:t>səlahiyyətli orqanlar tərəfindən təqdim edilən hüquqi sənədlərə </a:t>
            </a:r>
            <a:r>
              <a:rPr lang="az" b="1" i="0" u="none" baseline="0" dirty="0"/>
              <a:t>dərhal reaksiya verməyə hazırdır</a:t>
            </a:r>
            <a:r>
              <a:rPr lang="az" b="0" i="0" u="none" baseline="0" dirty="0"/>
              <a:t>;</a:t>
            </a:r>
          </a:p>
          <a:p>
            <a:pPr lvl="1" algn="just" rtl="0">
              <a:defRPr/>
            </a:pPr>
            <a:r>
              <a:rPr lang="az" b="0" i="0" u="none" baseline="0" dirty="0"/>
              <a:t>Prosessual hərəkətlərin ardıcıllığını müəyyən etmək üçün </a:t>
            </a:r>
            <a:r>
              <a:rPr lang="az" b="1" i="0" u="none" baseline="0" dirty="0"/>
              <a:t>dərhal</a:t>
            </a:r>
            <a:r>
              <a:rPr lang="az" b="0" i="0" u="none" baseline="0" dirty="0"/>
              <a:t> </a:t>
            </a:r>
            <a:r>
              <a:rPr lang="az" b="1" i="0" u="none" baseline="0" dirty="0"/>
              <a:t>əlavə kadr və texniki resurs cəlb etməyə hazırdır</a:t>
            </a:r>
          </a:p>
          <a:p>
            <a:pPr lvl="1" algn="just" rtl="0">
              <a:defRPr/>
            </a:pPr>
            <a:r>
              <a:rPr lang="az" b="0" i="0" u="none" baseline="0" dirty="0"/>
              <a:t>hüquq-mühafizə orqanının ittiham/müdafiə tərəfinin təqdim etdiyi </a:t>
            </a:r>
            <a:r>
              <a:rPr lang="az" b="1" i="0" u="none" baseline="0" dirty="0"/>
              <a:t>hüquqi sənədlər əsasında dərhal qərar qəbul etməyə hazırdır</a:t>
            </a:r>
            <a:r>
              <a:rPr lang="az" b="0" i="0" u="none" baseline="0" dirty="0"/>
              <a:t>;</a:t>
            </a:r>
          </a:p>
          <a:p>
            <a:pPr lvl="1" algn="just" rtl="0">
              <a:defRPr/>
            </a:pPr>
            <a:r>
              <a:rPr lang="az" b="1" i="0" u="none" baseline="0" dirty="0"/>
              <a:t>kibercinayətkarlıq üzrə cinayət mühakimə icraatının təhlükəsizliyini təmin etmək və ona zəmanət vermək məqsədilə əlavə hüquqi tədbirlər görməyə hazırdır.</a:t>
            </a:r>
            <a:r>
              <a:rPr lang="az" b="0" i="0" u="none" baseline="0" dirty="0"/>
              <a:t> </a:t>
            </a:r>
          </a:p>
        </p:txBody>
      </p:sp>
      <p:pic>
        <p:nvPicPr>
          <p:cNvPr id="6" name="Picture 5">
            <a:extLst>
              <a:ext uri="{FF2B5EF4-FFF2-40B4-BE49-F238E27FC236}">
                <a16:creationId xmlns="" xmlns:a16="http://schemas.microsoft.com/office/drawing/2014/main" id="{B7D84001-3B67-8F45-805B-54023F809BC4}"/>
              </a:ext>
            </a:extLst>
          </p:cNvPr>
          <p:cNvPicPr>
            <a:picLocks noChangeAspect="1"/>
          </p:cNvPicPr>
          <p:nvPr/>
        </p:nvPicPr>
        <p:blipFill>
          <a:blip r:embed="rId3"/>
          <a:stretch>
            <a:fillRect/>
          </a:stretch>
        </p:blipFill>
        <p:spPr>
          <a:xfrm>
            <a:off x="5253191" y="2583502"/>
            <a:ext cx="3289593" cy="2185058"/>
          </a:xfrm>
          <a:prstGeom prst="rect">
            <a:avLst/>
          </a:prstGeom>
        </p:spPr>
      </p:pic>
      <p:sp>
        <p:nvSpPr>
          <p:cNvPr id="12" name="Rectangle 11">
            <a:extLst>
              <a:ext uri="{FF2B5EF4-FFF2-40B4-BE49-F238E27FC236}">
                <a16:creationId xmlns="" xmlns:a16="http://schemas.microsoft.com/office/drawing/2014/main" id="{30E2428D-D627-49F3-9D25-A7558BBC90C0}"/>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Kibercinayətin istintaqı barədə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əsas anlayışlar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3372974E-0051-4660-8523-54B7D8DFF9C2}"/>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18</a:t>
            </a:fld>
            <a:endParaRPr lang="az" dirty="0"/>
          </a:p>
        </p:txBody>
      </p:sp>
    </p:spTree>
    <p:extLst>
      <p:ext uri="{BB962C8B-B14F-4D97-AF65-F5344CB8AC3E}">
        <p14:creationId xmlns:p14="http://schemas.microsoft.com/office/powerpoint/2010/main" val="4227350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138373"/>
            <a:ext cx="4991478" cy="5693866"/>
          </a:xfrm>
          <a:prstGeom prst="rect">
            <a:avLst/>
          </a:prstGeom>
        </p:spPr>
        <p:txBody>
          <a:bodyPr wrap="square">
            <a:spAutoFit/>
          </a:bodyPr>
          <a:lstStyle/>
          <a:p>
            <a:pPr marL="342900" indent="-342900" algn="l" rtl="0">
              <a:buFont typeface="Arial" panose="020B0604020202020204" pitchFamily="34" charset="0"/>
              <a:buChar char="•"/>
              <a:defRPr/>
            </a:pPr>
            <a:r>
              <a:rPr lang="az" sz="1750" b="1" i="0" u="none" baseline="0" dirty="0">
                <a:solidFill>
                  <a:srgbClr val="C00000"/>
                </a:solidFill>
              </a:rPr>
              <a:t>ÜMUMİ HÜQUQ VƏ MÜLKİ HÜQUQ ARASINDAKI FƏRQLƏR:</a:t>
            </a:r>
          </a:p>
          <a:p>
            <a:pPr lvl="1" algn="just" rtl="0">
              <a:defRPr/>
            </a:pPr>
            <a:r>
              <a:rPr lang="az" sz="1750" b="1" i="0" u="none" baseline="0" dirty="0"/>
              <a:t>ümumi hüququn tətbiq olunduğu əksər ölkələr hüquq-mühafizə orqanlarına istintaqı müstəqil surətdə aparmaq səlahiyyəti verirlər </a:t>
            </a:r>
            <a:r>
              <a:rPr lang="az" sz="1750" b="0" i="0" u="none" baseline="0" dirty="0"/>
              <a:t>-  prokurorluq və məhkəmə prosesə birbaşa cəlb olunmur;</a:t>
            </a:r>
          </a:p>
          <a:p>
            <a:pPr lvl="1" algn="just" rtl="0">
              <a:defRPr/>
            </a:pPr>
            <a:r>
              <a:rPr lang="az" sz="1750" b="1" i="0" u="none" baseline="0" dirty="0"/>
              <a:t>mülki hüquq ölkələrinin çoxunda hüquq-mühafizə orqanlarına </a:t>
            </a:r>
            <a:r>
              <a:rPr lang="az" sz="1750" b="0" i="0" u="none" baseline="0" dirty="0"/>
              <a:t>istintaq aparmağa </a:t>
            </a:r>
            <a:r>
              <a:rPr lang="az" sz="1750" b="1" i="0" u="none" baseline="0" dirty="0"/>
              <a:t>icazə verilmir</a:t>
            </a:r>
            <a:r>
              <a:rPr lang="az" sz="1750" b="0" i="0" u="none" baseline="0" dirty="0"/>
              <a:t> – onlar prokurorluğun - məhkəmələrin əmrləri əsasında prosessual hərəkətlər həyata keçirirlər;</a:t>
            </a:r>
          </a:p>
          <a:p>
            <a:pPr lvl="1" algn="just" rtl="0">
              <a:defRPr/>
            </a:pPr>
            <a:r>
              <a:rPr lang="az" sz="1750" b="1" i="0" u="none" baseline="0" dirty="0"/>
              <a:t>hubrid sistemlərin mövcudluğu </a:t>
            </a:r>
            <a:r>
              <a:rPr lang="az" sz="1750" b="0" i="0" u="none" baseline="0" dirty="0"/>
              <a:t>– hüquq mühafizə orqanları – prokurorluq və məhkəmə arasında qarşılıqlı fəaliyyətlərin müxtəlif lokal kombinasiyaları;</a:t>
            </a:r>
          </a:p>
          <a:p>
            <a:pPr lvl="1" algn="just" rtl="0">
              <a:defRPr/>
            </a:pPr>
            <a:r>
              <a:rPr lang="az" sz="1750" b="1" i="0" u="none" baseline="0" dirty="0"/>
              <a:t>Yenə də qəbuledilənlik eynidir və iş ittihamnamənin təqdim edilməsi üçün hüququ hədd təmin edildikdə, məhkəməyə təqdim edilməyə hazır olur!</a:t>
            </a:r>
          </a:p>
        </p:txBody>
      </p:sp>
      <p:pic>
        <p:nvPicPr>
          <p:cNvPr id="6" name="Picture 5">
            <a:extLst>
              <a:ext uri="{FF2B5EF4-FFF2-40B4-BE49-F238E27FC236}">
                <a16:creationId xmlns="" xmlns:a16="http://schemas.microsoft.com/office/drawing/2014/main" id="{B7D84001-3B67-8F45-805B-54023F809BC4}"/>
              </a:ext>
            </a:extLst>
          </p:cNvPr>
          <p:cNvPicPr>
            <a:picLocks noChangeAspect="1"/>
          </p:cNvPicPr>
          <p:nvPr/>
        </p:nvPicPr>
        <p:blipFill>
          <a:blip r:embed="rId3"/>
          <a:stretch>
            <a:fillRect/>
          </a:stretch>
        </p:blipFill>
        <p:spPr>
          <a:xfrm>
            <a:off x="5253191" y="2583502"/>
            <a:ext cx="3289593" cy="2185058"/>
          </a:xfrm>
          <a:prstGeom prst="rect">
            <a:avLst/>
          </a:prstGeom>
        </p:spPr>
      </p:pic>
      <p:sp>
        <p:nvSpPr>
          <p:cNvPr id="12" name="Rectangle 11">
            <a:extLst>
              <a:ext uri="{FF2B5EF4-FFF2-40B4-BE49-F238E27FC236}">
                <a16:creationId xmlns="" xmlns:a16="http://schemas.microsoft.com/office/drawing/2014/main" id="{C3996AE5-CB57-4CBD-A903-CCF6BE4B1FF4}"/>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Kibercinayətin istintaqı barədə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əsas anlayışlar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435A30A7-50B3-4075-8DD4-AB01E2A0C35D}"/>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19</a:t>
            </a:fld>
            <a:endParaRPr lang="az" dirty="0"/>
          </a:p>
        </p:txBody>
      </p:sp>
    </p:spTree>
    <p:extLst>
      <p:ext uri="{BB962C8B-B14F-4D97-AF65-F5344CB8AC3E}">
        <p14:creationId xmlns:p14="http://schemas.microsoft.com/office/powerpoint/2010/main" val="161561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2</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solidFill>
                  <a:schemeClr val="bg1"/>
                </a:solidFill>
                <a:latin typeface="Verdana" charset="0"/>
                <a:cs typeface="Verdana" charset="0"/>
              </a:rPr>
              <a:t>Sessiyanın məzmunu</a:t>
            </a:r>
            <a:endParaRPr lang="az" sz="2000" dirty="0">
              <a:solidFill>
                <a:schemeClr val="bg1"/>
              </a:solidFill>
              <a:latin typeface="Verdana" charset="0"/>
              <a:cs typeface="Verdana" charset="0"/>
            </a:endParaRPr>
          </a:p>
        </p:txBody>
      </p:sp>
      <p:sp>
        <p:nvSpPr>
          <p:cNvPr id="5" name="Rectangle 4">
            <a:extLst>
              <a:ext uri="{FF2B5EF4-FFF2-40B4-BE49-F238E27FC236}">
                <a16:creationId xmlns="" xmlns:a16="http://schemas.microsoft.com/office/drawing/2014/main" id="{7FA81925-418B-D44C-9255-2AEBBFBC0ADA}"/>
              </a:ext>
            </a:extLst>
          </p:cNvPr>
          <p:cNvSpPr/>
          <p:nvPr/>
        </p:nvSpPr>
        <p:spPr>
          <a:xfrm>
            <a:off x="518376" y="1413419"/>
            <a:ext cx="8369591" cy="3203313"/>
          </a:xfrm>
          <a:prstGeom prst="rect">
            <a:avLst/>
          </a:prstGeom>
        </p:spPr>
        <p:txBody>
          <a:bodyPr wrap="square">
            <a:spAutoFit/>
          </a:bodyPr>
          <a:lstStyle/>
          <a:p>
            <a:pPr marL="457200" indent="-457200" algn="l" rtl="0">
              <a:lnSpc>
                <a:spcPct val="80000"/>
              </a:lnSpc>
              <a:buFont typeface="+mj-lt"/>
              <a:buAutoNum type="arabicPeriod"/>
            </a:pPr>
            <a:r>
              <a:rPr lang="az" sz="2800" b="0" i="0" u="none" baseline="0"/>
              <a:t>Kibercinayətkarlıqla mübarizə üzrə səlahiyyətli orqanlar</a:t>
            </a:r>
          </a:p>
          <a:p>
            <a:pPr marL="457200" indent="-457200" algn="l" rtl="0" eaLnBrk="1" hangingPunct="1">
              <a:lnSpc>
                <a:spcPct val="80000"/>
              </a:lnSpc>
              <a:buFont typeface="+mj-lt"/>
              <a:buAutoNum type="arabicPeriod"/>
            </a:pPr>
            <a:endParaRPr lang="az" sz="2800" dirty="0"/>
          </a:p>
          <a:p>
            <a:pPr marL="457200" indent="-457200" algn="l" rtl="0">
              <a:lnSpc>
                <a:spcPct val="80000"/>
              </a:lnSpc>
              <a:buFont typeface="+mj-lt"/>
              <a:buAutoNum type="arabicPeriod"/>
            </a:pPr>
            <a:r>
              <a:rPr lang="az" sz="2800" b="0" i="0" u="none" baseline="0"/>
              <a:t>Kibercinayətin istintaqı barədə əsas anlayışlar</a:t>
            </a:r>
          </a:p>
          <a:p>
            <a:pPr marL="457200" indent="-457200" algn="l" rtl="0" eaLnBrk="1" hangingPunct="1">
              <a:lnSpc>
                <a:spcPct val="80000"/>
              </a:lnSpc>
              <a:buFont typeface="+mj-lt"/>
              <a:buAutoNum type="arabicPeriod"/>
            </a:pPr>
            <a:endParaRPr lang="az" sz="2800" dirty="0"/>
          </a:p>
          <a:p>
            <a:pPr marL="457200" indent="-457200" algn="l" rtl="0">
              <a:lnSpc>
                <a:spcPct val="80000"/>
              </a:lnSpc>
              <a:buFont typeface="+mj-lt"/>
              <a:buAutoNum type="arabicPeriod"/>
            </a:pPr>
            <a:r>
              <a:rPr lang="az" sz="2800" b="0" i="0" u="none" baseline="0">
                <a:ea typeface="ＭＳ Ｐゴシック" charset="0"/>
                <a:cs typeface="ＭＳ Ｐゴシック" charset="0"/>
              </a:rPr>
              <a:t>Bəzi beynəlxalq təcrübələr</a:t>
            </a:r>
          </a:p>
          <a:p>
            <a:pPr marL="457200" indent="-457200" algn="l" rtl="0">
              <a:lnSpc>
                <a:spcPct val="80000"/>
              </a:lnSpc>
              <a:buFont typeface="+mj-lt"/>
              <a:buAutoNum type="arabicPeriod"/>
            </a:pPr>
            <a:endParaRPr lang="az" sz="2800" dirty="0">
              <a:ea typeface="ＭＳ Ｐゴシック" charset="0"/>
            </a:endParaRPr>
          </a:p>
          <a:p>
            <a:pPr marL="457200" indent="-457200" algn="l" rtl="0">
              <a:lnSpc>
                <a:spcPct val="80000"/>
              </a:lnSpc>
              <a:buFont typeface="+mj-lt"/>
              <a:buAutoNum type="arabicPeriod"/>
            </a:pPr>
            <a:r>
              <a:rPr lang="az" sz="2800" b="0" i="0" u="none" baseline="0">
                <a:ea typeface="ＭＳ Ｐゴシック" charset="0"/>
                <a:cs typeface="ＭＳ Ｐゴシック" charset="0"/>
              </a:rPr>
              <a:t>Ölkədaxili təcrübələr</a:t>
            </a:r>
          </a:p>
          <a:p>
            <a:pPr marL="457200" indent="-457200" algn="l" rtl="0">
              <a:lnSpc>
                <a:spcPct val="80000"/>
              </a:lnSpc>
              <a:buFont typeface="+mj-lt"/>
              <a:buAutoNum type="arabicPeriod"/>
            </a:pPr>
            <a:endParaRPr lang="az" sz="2800" dirty="0"/>
          </a:p>
          <a:p>
            <a:pPr marL="457200" indent="-457200" algn="l" rtl="0">
              <a:lnSpc>
                <a:spcPct val="80000"/>
              </a:lnSpc>
              <a:buFont typeface="+mj-lt"/>
              <a:buAutoNum type="arabicPeriod"/>
            </a:pPr>
            <a:r>
              <a:rPr lang="az" sz="2800" b="0" i="0" u="none" baseline="0"/>
              <a:t>Xülasə</a:t>
            </a:r>
            <a:endParaRPr lang="az" sz="2800" b="1" dirty="0">
              <a:ea typeface="ＭＳ Ｐゴシック" charset="0"/>
              <a:cs typeface="ＭＳ Ｐゴシック" charset="0"/>
            </a:endParaRPr>
          </a:p>
        </p:txBody>
      </p:sp>
      <p:sp>
        <p:nvSpPr>
          <p:cNvPr id="6" name="Rectangle 5">
            <a:extLst>
              <a:ext uri="{FF2B5EF4-FFF2-40B4-BE49-F238E27FC236}">
                <a16:creationId xmlns=""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algn="l" rtl="0" eaLnBrk="1" hangingPunct="1">
              <a:lnSpc>
                <a:spcPct val="80000"/>
              </a:lnSpc>
              <a:buNone/>
            </a:pPr>
            <a:endParaRPr lang="az" sz="2000" dirty="0"/>
          </a:p>
          <a:p>
            <a:pPr marL="342900" indent="-342900" algn="l" rtl="0" eaLnBrk="1" hangingPunct="1">
              <a:lnSpc>
                <a:spcPct val="80000"/>
              </a:lnSpc>
              <a:buFont typeface="Wingdings" pitchFamily="2" charset="2"/>
              <a:buChar char="Ø"/>
            </a:pPr>
            <a:endParaRPr lang="az"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20</a:t>
            </a:fld>
            <a:endParaRPr lang="az" dirty="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Kibercinayətlərin istintaqında icraatlar təcili deyil, vaxtlı-vaxtında yerinə yetirilə bilər.</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657669"/>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Düz</a:t>
            </a:r>
          </a:p>
          <a:p>
            <a:pPr marL="1828800" lvl="3" indent="-457200" algn="l" rtl="0">
              <a:buAutoNum type="alphaUcPeriod"/>
            </a:pPr>
            <a:r>
              <a:rPr lang="az" sz="2400" b="0" i="0" u="none" baseline="0">
                <a:solidFill>
                  <a:schemeClr val="bg1"/>
                </a:solidFill>
                <a:latin typeface="+mj-lt"/>
              </a:rPr>
              <a:t>Yanlış</a:t>
            </a:r>
          </a:p>
        </p:txBody>
      </p:sp>
    </p:spTree>
    <p:extLst>
      <p:ext uri="{BB962C8B-B14F-4D97-AF65-F5344CB8AC3E}">
        <p14:creationId xmlns:p14="http://schemas.microsoft.com/office/powerpoint/2010/main" val="197992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21</a:t>
            </a:fld>
            <a:endParaRPr lang="az" dirty="0"/>
          </a:p>
        </p:txBody>
      </p:sp>
    </p:spTree>
    <p:extLst>
      <p:ext uri="{BB962C8B-B14F-4D97-AF65-F5344CB8AC3E}">
        <p14:creationId xmlns:p14="http://schemas.microsoft.com/office/powerpoint/2010/main" val="2079787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24926"/>
            <a:ext cx="8525021" cy="890115"/>
          </a:xfrm>
          <a:prstGeom prst="rect">
            <a:avLst/>
          </a:prstGeom>
        </p:spPr>
        <p:txBody>
          <a:bodyPr wrap="square">
            <a:spAutoFit/>
          </a:bodyPr>
          <a:lstStyle/>
          <a:p>
            <a:pPr algn="l" rtl="0">
              <a:lnSpc>
                <a:spcPct val="80000"/>
              </a:lnSpc>
            </a:pPr>
            <a:r>
              <a:rPr lang="az" sz="3200" b="1" i="0" u="none" baseline="0">
                <a:ea typeface="ＭＳ Ｐゴシック" charset="0"/>
                <a:cs typeface="ＭＳ Ｐゴシック" charset="0"/>
              </a:rPr>
              <a:t>Bəzi beynəlxalq təcrübələr: Serbiya (Konvensiyanın iştirakçısı)</a:t>
            </a:r>
            <a:endParaRPr lang="az" sz="3200" b="1" dirty="0"/>
          </a:p>
        </p:txBody>
      </p:sp>
      <p:sp>
        <p:nvSpPr>
          <p:cNvPr id="11" name="Text Placeholder 2">
            <a:extLst>
              <a:ext uri="{FF2B5EF4-FFF2-40B4-BE49-F238E27FC236}">
                <a16:creationId xmlns="" xmlns:a16="http://schemas.microsoft.com/office/drawing/2014/main" id="{D7ABE127-4C17-4CB2-85A7-DC9633FA0EAE}"/>
              </a:ext>
            </a:extLst>
          </p:cNvPr>
          <p:cNvSpPr txBox="1">
            <a:spLocks/>
          </p:cNvSpPr>
          <p:nvPr/>
        </p:nvSpPr>
        <p:spPr>
          <a:xfrm>
            <a:off x="304800" y="3754399"/>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Kibercinayətlərin istintaq prosesinin icmalı:</a:t>
            </a:r>
          </a:p>
        </p:txBody>
      </p:sp>
      <p:sp>
        <p:nvSpPr>
          <p:cNvPr id="19" name="Slide Number Placeholder 1">
            <a:extLst>
              <a:ext uri="{FF2B5EF4-FFF2-40B4-BE49-F238E27FC236}">
                <a16:creationId xmlns="" xmlns:a16="http://schemas.microsoft.com/office/drawing/2014/main" id="{00C5E45B-7371-422B-BD7B-D2C32A485BD2}"/>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22</a:t>
            </a:fld>
            <a:endParaRPr lang="az" dirty="0"/>
          </a:p>
        </p:txBody>
      </p:sp>
      <p:sp>
        <p:nvSpPr>
          <p:cNvPr id="20" name="Rectangle 19">
            <a:extLst>
              <a:ext uri="{FF2B5EF4-FFF2-40B4-BE49-F238E27FC236}">
                <a16:creationId xmlns="" xmlns:a16="http://schemas.microsoft.com/office/drawing/2014/main"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Üçüncü hissə</a:t>
            </a:r>
          </a:p>
        </p:txBody>
      </p:sp>
    </p:spTree>
    <p:extLst>
      <p:ext uri="{BB962C8B-B14F-4D97-AF65-F5344CB8AC3E}">
        <p14:creationId xmlns:p14="http://schemas.microsoft.com/office/powerpoint/2010/main" val="105638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115294"/>
            <a:ext cx="4572000" cy="5424562"/>
          </a:xfrm>
          <a:prstGeom prst="rect">
            <a:avLst/>
          </a:prstGeom>
        </p:spPr>
        <p:txBody>
          <a:bodyPr>
            <a:spAutoFit/>
          </a:bodyPr>
          <a:lstStyle/>
          <a:p>
            <a:pPr marL="342900" indent="-342900" algn="l" rtl="0">
              <a:buFont typeface="Arial" panose="020B0604020202020204" pitchFamily="34" charset="0"/>
              <a:buChar char="•"/>
            </a:pPr>
            <a:r>
              <a:rPr lang="az" sz="1750" b="0" i="0" u="none" baseline="0" dirty="0"/>
              <a:t>Serbiyada kibercinayətkarlıqla mübarizə üzrə normativ-hüquqi baza:</a:t>
            </a:r>
          </a:p>
          <a:p>
            <a:pPr marL="285750" lvl="0" indent="-285750" algn="l" rtl="0">
              <a:buFont typeface="Calibri" panose="020F0502020204030204" pitchFamily="34" charset="0"/>
              <a:buChar char="‐"/>
            </a:pPr>
            <a:r>
              <a:rPr lang="az" sz="1750" b="0" i="0" u="none" baseline="0" dirty="0"/>
              <a:t>Kibercinayətkarlıqla mübarizə üzrə dövlət orqanlarının təşkili və səlahiyyətləri haqqında qanun;</a:t>
            </a:r>
            <a:endParaRPr lang="az" sz="1750" dirty="0"/>
          </a:p>
          <a:p>
            <a:pPr marL="285750" lvl="0" indent="-285750" algn="l" rtl="0">
              <a:buFont typeface="Calibri" panose="020F0502020204030204" pitchFamily="34" charset="0"/>
              <a:buChar char="‐"/>
            </a:pPr>
            <a:r>
              <a:rPr lang="az" sz="1750" b="0" i="0" u="none" baseline="0" dirty="0"/>
              <a:t>Kibercinayətkarlıq haqqında konvensiyanın təsdiq edilməsi barədə qanun </a:t>
            </a:r>
            <a:endParaRPr lang="az" sz="1750" dirty="0"/>
          </a:p>
          <a:p>
            <a:pPr marL="285750" lvl="0" indent="-285750" algn="l" rtl="0">
              <a:buFont typeface="Calibri" panose="020F0502020204030204" pitchFamily="34" charset="0"/>
              <a:buChar char="‐"/>
            </a:pPr>
            <a:r>
              <a:rPr lang="az" sz="1750" b="0" i="0" u="none" baseline="0" dirty="0"/>
              <a:t>Kibercinayətkarlıq haqqında Konvensiyanın kompüter sistemləri vasitəsilə törədilən irqçi və ksenofobiya xarakterli əməllərin kriminallaşdırılmasına dair Əlavə Protokolunun təsdiq edilməsi barədə qanun;</a:t>
            </a:r>
            <a:endParaRPr lang="az" sz="1750" dirty="0"/>
          </a:p>
          <a:p>
            <a:pPr marL="285750" lvl="0" indent="-285750" algn="l" rtl="0">
              <a:buFont typeface="Calibri" panose="020F0502020204030204" pitchFamily="34" charset="0"/>
              <a:buChar char="‐"/>
            </a:pPr>
            <a:r>
              <a:rPr lang="az" sz="1750" b="0" i="0" u="none" baseline="0" dirty="0"/>
              <a:t>Uşaqların cinsi istismar və seksual xarakterli hərəkətlərdən müdafiəsinə dair Avropa Şurası Konvensiyasının ratifikasiyası haqqında qanun.</a:t>
            </a:r>
            <a:endParaRPr lang="az" sz="1750" dirty="0"/>
          </a:p>
          <a:p>
            <a:pPr marL="285750" lvl="0" indent="-285750" algn="l" rtl="0">
              <a:buFont typeface="Calibri" panose="020F0502020204030204" pitchFamily="34" charset="0"/>
              <a:buChar char="‐"/>
            </a:pPr>
            <a:r>
              <a:rPr lang="az" sz="1750" b="0" i="0" u="none" baseline="0" dirty="0"/>
              <a:t>Cinayət məcəlləsi;</a:t>
            </a:r>
            <a:endParaRPr lang="az" sz="1750" dirty="0"/>
          </a:p>
          <a:p>
            <a:pPr marL="285750" lvl="0" indent="-285750" algn="l" rtl="0">
              <a:buFont typeface="Calibri" panose="020F0502020204030204" pitchFamily="34" charset="0"/>
              <a:buChar char="‐"/>
            </a:pPr>
            <a:r>
              <a:rPr lang="az" sz="1750" b="0" i="0" u="none" baseline="0" dirty="0"/>
              <a:t>Cinayət Prosessual Məcəlləsi;</a:t>
            </a:r>
          </a:p>
          <a:p>
            <a:pPr marL="285750" indent="-285750" algn="l" rtl="0">
              <a:lnSpc>
                <a:spcPct val="90000"/>
              </a:lnSpc>
              <a:buFont typeface="Calibri" panose="020F0502020204030204" pitchFamily="34" charset="0"/>
              <a:buChar char="‐"/>
            </a:pPr>
            <a:r>
              <a:rPr lang="az" sz="1750" b="0" i="0" u="none" baseline="0" dirty="0"/>
              <a:t>Cinayət işləri üzrə qarşılıqlı hüquqi yardım haqqında qanun;</a:t>
            </a:r>
          </a:p>
        </p:txBody>
      </p:sp>
      <p:sp>
        <p:nvSpPr>
          <p:cNvPr id="5" name="Rectangle 4">
            <a:extLst>
              <a:ext uri="{FF2B5EF4-FFF2-40B4-BE49-F238E27FC236}">
                <a16:creationId xmlns="" xmlns:a16="http://schemas.microsoft.com/office/drawing/2014/main" id="{9BB1715F-37D8-114B-8A1C-06F403579EED}"/>
              </a:ext>
            </a:extLst>
          </p:cNvPr>
          <p:cNvSpPr/>
          <p:nvPr/>
        </p:nvSpPr>
        <p:spPr>
          <a:xfrm>
            <a:off x="4660522" y="1222333"/>
            <a:ext cx="4572000" cy="5216813"/>
          </a:xfrm>
          <a:prstGeom prst="rect">
            <a:avLst/>
          </a:prstGeom>
        </p:spPr>
        <p:txBody>
          <a:bodyPr>
            <a:spAutoFit/>
          </a:bodyPr>
          <a:lstStyle/>
          <a:p>
            <a:pPr marL="285750" indent="-285750" algn="l" rtl="0">
              <a:lnSpc>
                <a:spcPct val="90000"/>
              </a:lnSpc>
              <a:buFont typeface="Calibri" panose="020F0502020204030204" pitchFamily="34" charset="0"/>
              <a:buChar char="‐"/>
            </a:pPr>
            <a:r>
              <a:rPr lang="az" b="0" i="0" u="none" baseline="0" dirty="0"/>
              <a:t>Elektron məlumat mübadiləsi haqqında qanun;</a:t>
            </a:r>
          </a:p>
          <a:p>
            <a:pPr marL="285750" indent="-285750" algn="l" rtl="0">
              <a:lnSpc>
                <a:spcPct val="90000"/>
              </a:lnSpc>
              <a:buFont typeface="Calibri" panose="020F0502020204030204" pitchFamily="34" charset="0"/>
              <a:buChar char="‐"/>
            </a:pPr>
            <a:r>
              <a:rPr lang="az" b="0" i="0" u="none" baseline="0" dirty="0"/>
              <a:t>Hüquqi şəxslərin cinayət əməllərinə görə məsuliyyəti haqqında qanun</a:t>
            </a:r>
          </a:p>
          <a:p>
            <a:pPr marL="285750" indent="-285750" algn="l" rtl="0">
              <a:lnSpc>
                <a:spcPct val="90000"/>
              </a:lnSpc>
              <a:buFont typeface="Calibri" panose="020F0502020204030204" pitchFamily="34" charset="0"/>
              <a:buChar char="‐"/>
            </a:pPr>
            <a:r>
              <a:rPr lang="az" b="0" i="0" u="none" baseline="0" dirty="0"/>
              <a:t>Əqli mülkiyyət hüquqlarının səmərəli qorunması üçün xüsusi səlahiyyətləri haqqında qanun</a:t>
            </a:r>
          </a:p>
          <a:p>
            <a:pPr marL="285750" lvl="0" indent="-285750" algn="l" rtl="0">
              <a:buFont typeface="Calibri" panose="020F0502020204030204" pitchFamily="34" charset="0"/>
              <a:buChar char="‐"/>
            </a:pPr>
            <a:r>
              <a:rPr lang="az" b="0" i="0" u="none" baseline="0" dirty="0"/>
              <a:t>İnformasiya təhlükəsizliyi haqqında qanun;</a:t>
            </a:r>
            <a:endParaRPr lang="az" dirty="0"/>
          </a:p>
          <a:p>
            <a:pPr marL="285750" lvl="0" indent="-285750" algn="l" rtl="0">
              <a:buFont typeface="Calibri" panose="020F0502020204030204" pitchFamily="34" charset="0"/>
              <a:buChar char="‐"/>
            </a:pPr>
            <a:r>
              <a:rPr lang="az" b="0" i="0" u="none" baseline="0" dirty="0"/>
              <a:t>2019-2023-cü illər üzrə yüksək texnologiyalar vasitəsilə törədilən cinayətlərlə mübarizə strategiyası; </a:t>
            </a:r>
            <a:endParaRPr lang="az" dirty="0"/>
          </a:p>
          <a:p>
            <a:pPr marL="285750" lvl="0" indent="-285750" algn="l" rtl="0">
              <a:buFont typeface="Calibri" panose="020F0502020204030204" pitchFamily="34" charset="0"/>
              <a:buChar char="‐"/>
            </a:pPr>
            <a:r>
              <a:rPr lang="az" b="0" i="0" u="none" baseline="0" dirty="0"/>
              <a:t>Serbiya Respublikasının 2020-ci ilə qədər informasiya cəmiyyətinin inkişaf etdirilməsi strategiyası;</a:t>
            </a:r>
            <a:endParaRPr lang="az" dirty="0"/>
          </a:p>
          <a:p>
            <a:pPr marL="285750" lvl="0" indent="-285750" algn="l" rtl="0">
              <a:buFont typeface="Calibri" panose="020F0502020204030204" pitchFamily="34" charset="0"/>
              <a:buChar char="‐"/>
            </a:pPr>
            <a:r>
              <a:rPr lang="az" b="0" i="0" u="none" baseline="0" dirty="0"/>
              <a:t>Serbiya Respublikasında ictimai asayişin strateji qiymətləndirməsi.</a:t>
            </a:r>
          </a:p>
          <a:p>
            <a:pPr marL="285750" lvl="0" indent="-285750" algn="l" rtl="0">
              <a:buFont typeface="Calibri" panose="020F0502020204030204" pitchFamily="34" charset="0"/>
              <a:buChar char="‐"/>
            </a:pPr>
            <a:r>
              <a:rPr lang="az" b="0" i="0" u="none" baseline="0" dirty="0"/>
              <a:t>İnternet xidmətlərinin və digər verilənlər trafikinin təmin edilməsinin şərtləri</a:t>
            </a:r>
            <a:endParaRPr lang="az" dirty="0"/>
          </a:p>
          <a:p>
            <a:pPr marL="285750" lvl="0" indent="-285750" algn="l" rtl="0">
              <a:buFont typeface="Calibri" panose="020F0502020204030204" pitchFamily="34" charset="0"/>
              <a:buChar char="‐"/>
            </a:pPr>
            <a:r>
              <a:rPr lang="az" b="0" i="0" u="none" baseline="0" dirty="0"/>
              <a:t>İnternetdə səsötürmə xidmətlərinin təmin edilməsinin şərtləri.</a:t>
            </a:r>
            <a:endParaRPr lang="az" dirty="0"/>
          </a:p>
        </p:txBody>
      </p:sp>
      <p:sp>
        <p:nvSpPr>
          <p:cNvPr id="12" name="Rectangle 11">
            <a:extLst>
              <a:ext uri="{FF2B5EF4-FFF2-40B4-BE49-F238E27FC236}">
                <a16:creationId xmlns="" xmlns:a16="http://schemas.microsoft.com/office/drawing/2014/main" id="{FE61B065-4480-46D3-83C4-C9A2DF99BC54}"/>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Bəzi beynəlxalq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Təcrübələr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5D5C3919-4B1C-453B-A40C-1DA6BBB8F528}"/>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23</a:t>
            </a:fld>
            <a:endParaRPr lang="az" dirty="0"/>
          </a:p>
        </p:txBody>
      </p:sp>
    </p:spTree>
    <p:extLst>
      <p:ext uri="{BB962C8B-B14F-4D97-AF65-F5344CB8AC3E}">
        <p14:creationId xmlns:p14="http://schemas.microsoft.com/office/powerpoint/2010/main" val="327266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247018" y="1171192"/>
            <a:ext cx="4572000" cy="4853636"/>
          </a:xfrm>
          <a:prstGeom prst="rect">
            <a:avLst/>
          </a:prstGeom>
        </p:spPr>
        <p:txBody>
          <a:bodyPr>
            <a:spAutoFit/>
          </a:bodyPr>
          <a:lstStyle/>
          <a:p>
            <a:pPr marL="342900" indent="-342900" algn="l" rtl="0">
              <a:buFont typeface="Arial" panose="020B0604020202020204" pitchFamily="34" charset="0"/>
              <a:buChar char="•"/>
            </a:pPr>
            <a:r>
              <a:rPr lang="az" sz="1700" b="1" i="0" u="none" baseline="0" dirty="0"/>
              <a:t>Serbiyada kibercinayətlarlıqla mübarizə sahəsində ixtisaslaşmış səlahiyyətli orqanlar:</a:t>
            </a:r>
          </a:p>
          <a:p>
            <a:pPr algn="l" rtl="0">
              <a:lnSpc>
                <a:spcPct val="90000"/>
              </a:lnSpc>
            </a:pPr>
            <a:endParaRPr lang="az" sz="1700" b="1" i="1" dirty="0">
              <a:solidFill>
                <a:srgbClr val="FF0000"/>
              </a:solidFill>
            </a:endParaRPr>
          </a:p>
          <a:p>
            <a:pPr lvl="1" algn="l" rtl="0">
              <a:lnSpc>
                <a:spcPct val="90000"/>
              </a:lnSpc>
            </a:pPr>
            <a:r>
              <a:rPr lang="az" sz="1700" b="0" i="0" u="none" baseline="0" dirty="0"/>
              <a:t>Yüksək texnologiyalar vasitəsilə törədilən cinayətlərlə mübarizə üzrə dövlət orqanlarının təşkili və səlahiyyətləri haqqında qanun</a:t>
            </a:r>
            <a:endParaRPr lang="az" sz="1700" dirty="0"/>
          </a:p>
          <a:p>
            <a:pPr algn="l" rtl="0">
              <a:lnSpc>
                <a:spcPct val="90000"/>
              </a:lnSpc>
            </a:pPr>
            <a:endParaRPr lang="az" sz="1700" b="1" i="1" dirty="0">
              <a:solidFill>
                <a:srgbClr val="FF0000"/>
              </a:solidFill>
            </a:endParaRPr>
          </a:p>
          <a:p>
            <a:pPr marL="342900" indent="-342900" algn="l" rtl="0">
              <a:lnSpc>
                <a:spcPct val="90000"/>
              </a:lnSpc>
              <a:buFont typeface="Calibri" panose="020F0502020204030204" pitchFamily="34" charset="0"/>
              <a:buChar char="‐"/>
            </a:pPr>
            <a:r>
              <a:rPr lang="az" sz="1700" b="1" i="0" u="none" baseline="0" dirty="0"/>
              <a:t>Serbiyada Yüksək Texnologiyalarla Törədilən Cinayətlər üzrə Xüsusi Prokurorluq İdarəsi</a:t>
            </a:r>
          </a:p>
          <a:p>
            <a:pPr marL="342900" indent="-342900" algn="l" rtl="0">
              <a:lnSpc>
                <a:spcPct val="90000"/>
              </a:lnSpc>
              <a:buFont typeface="Calibri" panose="020F0502020204030204" pitchFamily="34" charset="0"/>
              <a:buChar char="‐"/>
            </a:pPr>
            <a:endParaRPr lang="az" sz="1700" b="1" dirty="0"/>
          </a:p>
          <a:p>
            <a:pPr marL="342900" indent="-342900" algn="l" rtl="0">
              <a:lnSpc>
                <a:spcPct val="90000"/>
              </a:lnSpc>
              <a:buFont typeface="Calibri" panose="020F0502020204030204" pitchFamily="34" charset="0"/>
              <a:buChar char="‐"/>
            </a:pPr>
            <a:r>
              <a:rPr lang="az" sz="1700" b="1" i="0" u="none" baseline="0" dirty="0"/>
              <a:t>Daxili İşlər Nazirliyi – Yüksək Texnologiyalarla Törədilən Cinayətlərlə Mübarizə İdarəsi</a:t>
            </a:r>
          </a:p>
          <a:p>
            <a:pPr marL="342900" indent="-342900" algn="l" rtl="0">
              <a:lnSpc>
                <a:spcPct val="90000"/>
              </a:lnSpc>
              <a:buFont typeface="Calibri" panose="020F0502020204030204" pitchFamily="34" charset="0"/>
              <a:buChar char="‐"/>
            </a:pPr>
            <a:endParaRPr lang="az" sz="1700" b="1" dirty="0"/>
          </a:p>
          <a:p>
            <a:pPr marL="342900" indent="-342900" algn="l" rtl="0">
              <a:lnSpc>
                <a:spcPct val="90000"/>
              </a:lnSpc>
              <a:buFont typeface="Calibri" panose="020F0502020204030204" pitchFamily="34" charset="0"/>
              <a:buChar char="‐"/>
            </a:pPr>
            <a:r>
              <a:rPr lang="az" sz="1700" b="1" i="0" u="none" baseline="0" dirty="0"/>
              <a:t>Belqradda Yuxarı İnstansiya Məhkəməsi  – Yüksək Texnologiyalarla Törədilən Cinayətlər üzrə Xüsusi Departament</a:t>
            </a:r>
          </a:p>
          <a:p>
            <a:pPr marL="342900" indent="-342900" algn="l" rtl="0">
              <a:lnSpc>
                <a:spcPct val="90000"/>
              </a:lnSpc>
              <a:buFont typeface="Wingdings" pitchFamily="2" charset="2"/>
              <a:buChar char="v"/>
            </a:pPr>
            <a:endParaRPr lang="az" sz="1700" b="1" dirty="0">
              <a:solidFill>
                <a:srgbClr val="C00000"/>
              </a:solidFill>
            </a:endParaRPr>
          </a:p>
          <a:p>
            <a:pPr marL="342900" indent="-342900" algn="l" rtl="0">
              <a:lnSpc>
                <a:spcPct val="90000"/>
              </a:lnSpc>
              <a:buFont typeface="Arial" panose="020B0604020202020204" pitchFamily="34" charset="0"/>
              <a:buChar char="•"/>
            </a:pPr>
            <a:r>
              <a:rPr lang="az" sz="1700" b="1" i="0" u="none" baseline="0" dirty="0">
                <a:solidFill>
                  <a:srgbClr val="C00000"/>
                </a:solidFill>
              </a:rPr>
              <a:t>Milli yurisdiksiya</a:t>
            </a:r>
          </a:p>
          <a:p>
            <a:pPr marL="342900" indent="-342900" algn="l" rtl="0">
              <a:lnSpc>
                <a:spcPct val="90000"/>
              </a:lnSpc>
              <a:buFont typeface="Arial" panose="020B0604020202020204" pitchFamily="34" charset="0"/>
              <a:buChar char="•"/>
            </a:pPr>
            <a:r>
              <a:rPr lang="az" sz="1700" b="1" i="0" u="none" baseline="0" dirty="0">
                <a:solidFill>
                  <a:srgbClr val="C00000"/>
                </a:solidFill>
              </a:rPr>
              <a:t>24/7 əlaqə mərkəzləri</a:t>
            </a:r>
            <a:endParaRPr lang="az" sz="1700" b="1" dirty="0">
              <a:solidFill>
                <a:srgbClr val="C00000"/>
              </a:solidFill>
            </a:endParaRPr>
          </a:p>
        </p:txBody>
      </p:sp>
      <p:pic>
        <p:nvPicPr>
          <p:cNvPr id="16" name="Picture 9">
            <a:extLst>
              <a:ext uri="{FF2B5EF4-FFF2-40B4-BE49-F238E27FC236}">
                <a16:creationId xmlns="" xmlns:a16="http://schemas.microsoft.com/office/drawing/2014/main" id="{BC739C73-B47D-6E40-BCEF-2ED6B3453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0093" y="2659537"/>
            <a:ext cx="3024336" cy="214779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a:extLst>
              <a:ext uri="{FF2B5EF4-FFF2-40B4-BE49-F238E27FC236}">
                <a16:creationId xmlns="" xmlns:a16="http://schemas.microsoft.com/office/drawing/2014/main" id="{25C016E3-F709-4F24-B6BC-6233B551D78C}"/>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Bəzi beynəlxalq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Təcrübələr</a:t>
            </a:r>
            <a:endParaRPr lang="az" sz="32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 xmlns:a16="http://schemas.microsoft.com/office/drawing/2014/main" id="{5669B7C1-DDFC-443C-97AD-B20715C8A6E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24</a:t>
            </a:fld>
            <a:endParaRPr lang="az" dirty="0"/>
          </a:p>
        </p:txBody>
      </p:sp>
    </p:spTree>
    <p:extLst>
      <p:ext uri="{BB962C8B-B14F-4D97-AF65-F5344CB8AC3E}">
        <p14:creationId xmlns:p14="http://schemas.microsoft.com/office/powerpoint/2010/main" val="627928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94569"/>
            <a:ext cx="4572000" cy="5693866"/>
          </a:xfrm>
          <a:prstGeom prst="rect">
            <a:avLst/>
          </a:prstGeom>
        </p:spPr>
        <p:txBody>
          <a:bodyPr>
            <a:spAutoFit/>
          </a:bodyPr>
          <a:lstStyle/>
          <a:p>
            <a:pPr marL="342900" indent="-342900" algn="l" rtl="0">
              <a:buFont typeface="Arial" panose="020B0604020202020204" pitchFamily="34" charset="0"/>
              <a:buChar char="•"/>
            </a:pPr>
            <a:r>
              <a:rPr lang="az" sz="2000" b="0" i="0" u="none" baseline="0"/>
              <a:t>Maddi hüquq yurisdikiyası</a:t>
            </a:r>
          </a:p>
          <a:p>
            <a:pPr marL="342900" indent="-342900" algn="l" rtl="0">
              <a:buFont typeface="Wingdings" pitchFamily="2" charset="2"/>
              <a:buChar char="Ø"/>
            </a:pPr>
            <a:endParaRPr lang="az" sz="2000" dirty="0"/>
          </a:p>
          <a:p>
            <a:pPr lvl="1" algn="just" rtl="0"/>
            <a:r>
              <a:rPr lang="az" sz="1900" b="0" i="0" u="none" baseline="0"/>
              <a:t>Serbiya Respublikasının Cinayət Məcəlləsinə uyğun olaraq, </a:t>
            </a:r>
            <a:r>
              <a:rPr lang="az" sz="1900" b="1" i="0" u="none" baseline="0"/>
              <a:t>kompüter verilənlərinin təhlükəsizliyinə qarşı törədilmiş cinayət əməlləri</a:t>
            </a:r>
            <a:r>
              <a:rPr lang="az" sz="1900" b="0" i="0" u="none" baseline="0"/>
              <a:t>;</a:t>
            </a:r>
          </a:p>
          <a:p>
            <a:pPr lvl="1" algn="just" rtl="0"/>
            <a:endParaRPr lang="az" sz="1900" dirty="0"/>
          </a:p>
          <a:p>
            <a:pPr lvl="1" algn="just" rtl="0"/>
            <a:r>
              <a:rPr lang="az" sz="1900" b="1" i="0" u="none" baseline="0"/>
              <a:t>Əqli mülkiyyət,</a:t>
            </a:r>
            <a:r>
              <a:rPr lang="az" sz="1900" b="0" i="0" u="none" baseline="0"/>
              <a:t> əmlak, ticarət və sənaye və qanuni trafikə qarşı  kompüterlər, kompüter şəbəkələri, kompüter verilənləri, eləcə də onların maddi və ya elektron formadaki məhsulları vasitəsilə törədilən, müəllif hüququ ilə qorunan əsərlərin sayının 2000-dən artıq və ya faktiki zərər məbləğinin 1.000.000,00 (təxminən 10 min avro və ya 14 min ABŞ dolları) dinardan artıq olduğu </a:t>
            </a:r>
            <a:r>
              <a:rPr lang="az" sz="1900" b="1" i="0" u="none" baseline="0"/>
              <a:t>cinayətlər;</a:t>
            </a:r>
          </a:p>
          <a:p>
            <a:pPr lvl="0" algn="l" rtl="0"/>
            <a:endParaRPr lang="az" sz="2000" dirty="0"/>
          </a:p>
        </p:txBody>
      </p:sp>
      <p:sp>
        <p:nvSpPr>
          <p:cNvPr id="5" name="Rectangle 4">
            <a:extLst>
              <a:ext uri="{FF2B5EF4-FFF2-40B4-BE49-F238E27FC236}">
                <a16:creationId xmlns="" xmlns:a16="http://schemas.microsoft.com/office/drawing/2014/main" id="{9BB1715F-37D8-114B-8A1C-06F403579EED}"/>
              </a:ext>
            </a:extLst>
          </p:cNvPr>
          <p:cNvSpPr/>
          <p:nvPr/>
        </p:nvSpPr>
        <p:spPr>
          <a:xfrm>
            <a:off x="4572000" y="1718120"/>
            <a:ext cx="4572000" cy="2139047"/>
          </a:xfrm>
          <a:prstGeom prst="rect">
            <a:avLst/>
          </a:prstGeom>
        </p:spPr>
        <p:txBody>
          <a:bodyPr>
            <a:spAutoFit/>
          </a:bodyPr>
          <a:lstStyle/>
          <a:p>
            <a:pPr lvl="1" algn="just" rtl="0"/>
            <a:r>
              <a:rPr lang="az" sz="1900" b="1" i="0" u="none" baseline="0"/>
              <a:t>İnsanların və vətəndaşların hüquq və azadlıqlarına, gender azadlıqarına, ictimai asayişə, sülhə, konstitusiya sisteminə və təhlükəsizliyə qarşı </a:t>
            </a:r>
            <a:r>
              <a:rPr lang="az" sz="1900" b="0" i="0" u="none" baseline="0"/>
              <a:t>yönələn törədilmə üsuluna və ya istifadə edilən alətlərə görə kibercinayət hesab edilə biləcək </a:t>
            </a:r>
            <a:r>
              <a:rPr lang="az" sz="1900" b="1" i="0" u="none" baseline="0"/>
              <a:t>cinayət əməlləri</a:t>
            </a:r>
            <a:r>
              <a:rPr lang="az" sz="1900" b="0" i="0" u="none" baseline="0"/>
              <a:t>.</a:t>
            </a:r>
            <a:endParaRPr lang="az" sz="1900" dirty="0"/>
          </a:p>
        </p:txBody>
      </p:sp>
      <p:sp>
        <p:nvSpPr>
          <p:cNvPr id="12" name="Rectangle 11">
            <a:extLst>
              <a:ext uri="{FF2B5EF4-FFF2-40B4-BE49-F238E27FC236}">
                <a16:creationId xmlns="" xmlns:a16="http://schemas.microsoft.com/office/drawing/2014/main" id="{740DB3E5-7DC9-4D20-8BEA-A6AE50E0CA90}"/>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Bəzi beynəlxalq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Təcrübələr</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4F045DA-01A2-44B1-89AD-7D69CB224E50}"/>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25</a:t>
            </a:fld>
            <a:endParaRPr lang="az" dirty="0"/>
          </a:p>
        </p:txBody>
      </p:sp>
    </p:spTree>
    <p:extLst>
      <p:ext uri="{BB962C8B-B14F-4D97-AF65-F5344CB8AC3E}">
        <p14:creationId xmlns:p14="http://schemas.microsoft.com/office/powerpoint/2010/main" val="1136272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2" name="Table 11">
            <a:extLst>
              <a:ext uri="{FF2B5EF4-FFF2-40B4-BE49-F238E27FC236}">
                <a16:creationId xmlns="" xmlns:a16="http://schemas.microsoft.com/office/drawing/2014/main" id="{957CE092-810E-F442-BEE8-9F447233709C}"/>
              </a:ext>
            </a:extLst>
          </p:cNvPr>
          <p:cNvGraphicFramePr>
            <a:graphicFrameLocks noGrp="1"/>
          </p:cNvGraphicFramePr>
          <p:nvPr>
            <p:extLst>
              <p:ext uri="{D42A27DB-BD31-4B8C-83A1-F6EECF244321}">
                <p14:modId xmlns:p14="http://schemas.microsoft.com/office/powerpoint/2010/main" val="1000586121"/>
              </p:ext>
            </p:extLst>
          </p:nvPr>
        </p:nvGraphicFramePr>
        <p:xfrm>
          <a:off x="350442" y="1528015"/>
          <a:ext cx="8443113" cy="4974485"/>
        </p:xfrm>
        <a:graphic>
          <a:graphicData uri="http://schemas.openxmlformats.org/drawingml/2006/table">
            <a:tbl>
              <a:tblPr>
                <a:tableStyleId>{5C22544A-7EE6-4342-B048-85BDC9FD1C3A}</a:tableStyleId>
              </a:tblPr>
              <a:tblGrid>
                <a:gridCol w="971545">
                  <a:extLst>
                    <a:ext uri="{9D8B030D-6E8A-4147-A177-3AD203B41FA5}">
                      <a16:colId xmlns="" xmlns:a16="http://schemas.microsoft.com/office/drawing/2014/main" val="521900256"/>
                    </a:ext>
                  </a:extLst>
                </a:gridCol>
                <a:gridCol w="1405427">
                  <a:extLst>
                    <a:ext uri="{9D8B030D-6E8A-4147-A177-3AD203B41FA5}">
                      <a16:colId xmlns="" xmlns:a16="http://schemas.microsoft.com/office/drawing/2014/main" val="1932740328"/>
                    </a:ext>
                  </a:extLst>
                </a:gridCol>
                <a:gridCol w="1406013">
                  <a:extLst>
                    <a:ext uri="{9D8B030D-6E8A-4147-A177-3AD203B41FA5}">
                      <a16:colId xmlns="" xmlns:a16="http://schemas.microsoft.com/office/drawing/2014/main" val="2130989019"/>
                    </a:ext>
                  </a:extLst>
                </a:gridCol>
                <a:gridCol w="1054216">
                  <a:extLst>
                    <a:ext uri="{9D8B030D-6E8A-4147-A177-3AD203B41FA5}">
                      <a16:colId xmlns="" xmlns:a16="http://schemas.microsoft.com/office/drawing/2014/main" val="3155338217"/>
                    </a:ext>
                  </a:extLst>
                </a:gridCol>
                <a:gridCol w="1931362">
                  <a:extLst>
                    <a:ext uri="{9D8B030D-6E8A-4147-A177-3AD203B41FA5}">
                      <a16:colId xmlns="" xmlns:a16="http://schemas.microsoft.com/office/drawing/2014/main" val="1851680803"/>
                    </a:ext>
                  </a:extLst>
                </a:gridCol>
                <a:gridCol w="1674550">
                  <a:extLst>
                    <a:ext uri="{9D8B030D-6E8A-4147-A177-3AD203B41FA5}">
                      <a16:colId xmlns="" xmlns:a16="http://schemas.microsoft.com/office/drawing/2014/main" val="2428747307"/>
                    </a:ext>
                  </a:extLst>
                </a:gridCol>
              </a:tblGrid>
              <a:tr h="218800">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lgn="l" rtl="0">
                        <a:spcBef>
                          <a:spcPts val="0"/>
                        </a:spcBef>
                        <a:spcAft>
                          <a:spcPts val="0"/>
                        </a:spcAft>
                      </a:pPr>
                      <a:r>
                        <a:rPr lang="az" sz="1500" b="0" i="0" u="none" baseline="0">
                          <a:effectLst/>
                        </a:rPr>
                        <a:t> </a:t>
                      </a:r>
                      <a:endParaRPr lang="a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rowSpan="3">
                  <a:txBody>
                    <a:bodyPr/>
                    <a:lstStyle/>
                    <a:p>
                      <a:pPr marL="0" marR="0" algn="l" rtl="0">
                        <a:spcBef>
                          <a:spcPts val="0"/>
                        </a:spcBef>
                        <a:spcAft>
                          <a:spcPts val="0"/>
                        </a:spcAft>
                      </a:pPr>
                      <a:r>
                        <a:rPr lang="az" sz="1500" b="1" i="0" u="none" baseline="0">
                          <a:effectLst/>
                        </a:rPr>
                        <a:t>Faiz dəyişikliyi</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extLst>
                  <a:ext uri="{0D108BD9-81ED-4DB2-BD59-A6C34878D82A}">
                    <a16:rowId xmlns="" xmlns:a16="http://schemas.microsoft.com/office/drawing/2014/main" val="686915019"/>
                  </a:ext>
                </a:extLst>
              </a:tr>
              <a:tr h="430832">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Bilinən cinayətkarlar</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Naməlum cinayətkarlar</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endParaRPr lang="az" sz="1500" b="1">
                        <a:effectLst/>
                      </a:endParaRPr>
                    </a:p>
                    <a:p>
                      <a:pPr marL="0" marR="0" algn="ctr" rtl="0">
                        <a:spcBef>
                          <a:spcPts val="0"/>
                        </a:spcBef>
                        <a:spcAft>
                          <a:spcPts val="0"/>
                        </a:spcAft>
                      </a:pPr>
                      <a:r>
                        <a:rPr lang="az" sz="1500" b="1" i="0" u="none" baseline="0">
                          <a:effectLst/>
                        </a:rPr>
                        <a:t>Hadisələr</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endParaRPr lang="az" sz="1500" b="1">
                        <a:effectLst/>
                      </a:endParaRPr>
                    </a:p>
                    <a:p>
                      <a:pPr marL="0" marR="0" algn="ctr" rtl="0">
                        <a:spcBef>
                          <a:spcPts val="0"/>
                        </a:spcBef>
                        <a:spcAft>
                          <a:spcPts val="0"/>
                        </a:spcAft>
                      </a:pPr>
                      <a:r>
                        <a:rPr lang="az" sz="1500" b="1" i="0" u="none" baseline="0">
                          <a:effectLst/>
                        </a:rPr>
                        <a:t>İşlərin ümumi sayı</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vMerge="1">
                  <a:txBody>
                    <a:bodyPr/>
                    <a:lstStyle/>
                    <a:p>
                      <a:endParaRPr lang="az"/>
                    </a:p>
                  </a:txBody>
                  <a:tcPr/>
                </a:tc>
                <a:extLst>
                  <a:ext uri="{0D108BD9-81ED-4DB2-BD59-A6C34878D82A}">
                    <a16:rowId xmlns="" xmlns:a16="http://schemas.microsoft.com/office/drawing/2014/main" val="646027251"/>
                  </a:ext>
                </a:extLst>
              </a:tr>
              <a:tr h="218800">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l" rtl="0">
                        <a:spcBef>
                          <a:spcPts val="0"/>
                        </a:spcBef>
                        <a:spcAft>
                          <a:spcPts val="0"/>
                        </a:spcAft>
                      </a:pPr>
                      <a:r>
                        <a:rPr lang="az" sz="1500" b="0" i="0" u="none" baseline="0">
                          <a:effectLst/>
                        </a:rPr>
                        <a:t> </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vMerge="1">
                  <a:txBody>
                    <a:bodyPr/>
                    <a:lstStyle/>
                    <a:p>
                      <a:endParaRPr lang="az"/>
                    </a:p>
                  </a:txBody>
                  <a:tcPr/>
                </a:tc>
                <a:extLst>
                  <a:ext uri="{0D108BD9-81ED-4DB2-BD59-A6C34878D82A}">
                    <a16:rowId xmlns="" xmlns:a16="http://schemas.microsoft.com/office/drawing/2014/main" val="888555996"/>
                  </a:ext>
                </a:extLst>
              </a:tr>
              <a:tr h="218800">
                <a:tc>
                  <a:txBody>
                    <a:bodyPr/>
                    <a:lstStyle/>
                    <a:p>
                      <a:pPr marL="0" marR="0" algn="ctr" rtl="0">
                        <a:spcBef>
                          <a:spcPts val="0"/>
                        </a:spcBef>
                        <a:spcAft>
                          <a:spcPts val="0"/>
                        </a:spcAft>
                      </a:pPr>
                      <a:r>
                        <a:rPr lang="az" sz="1500" b="1" i="0" u="none" baseline="0">
                          <a:effectLst/>
                        </a:rPr>
                        <a:t>2006</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19</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19</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l" rtl="0">
                        <a:spcBef>
                          <a:spcPts val="0"/>
                        </a:spcBef>
                        <a:spcAft>
                          <a:spcPts val="0"/>
                        </a:spcAft>
                      </a:pPr>
                      <a:r>
                        <a:rPr lang="az" sz="1500" b="0" i="0" u="none" baseline="0">
                          <a:effectLst/>
                        </a:rPr>
                        <a:t> </a:t>
                      </a:r>
                      <a:endParaRPr lang="a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1929646753"/>
                  </a:ext>
                </a:extLst>
              </a:tr>
              <a:tr h="218800">
                <a:tc>
                  <a:txBody>
                    <a:bodyPr/>
                    <a:lstStyle/>
                    <a:p>
                      <a:pPr marL="0" marR="0" algn="ctr" rtl="0">
                        <a:spcBef>
                          <a:spcPts val="0"/>
                        </a:spcBef>
                        <a:spcAft>
                          <a:spcPts val="0"/>
                        </a:spcAft>
                      </a:pPr>
                      <a:r>
                        <a:rPr lang="az" sz="1500" b="1" i="0" u="none" baseline="0">
                          <a:effectLst/>
                        </a:rPr>
                        <a:t>2007</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75</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11</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68</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154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+710,53%</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2000179711"/>
                  </a:ext>
                </a:extLst>
              </a:tr>
              <a:tr h="0">
                <a:tc>
                  <a:txBody>
                    <a:bodyPr/>
                    <a:lstStyle/>
                    <a:p>
                      <a:pPr marL="0" marR="0" algn="ctr" rtl="0">
                        <a:spcBef>
                          <a:spcPts val="0"/>
                        </a:spcBef>
                        <a:spcAft>
                          <a:spcPts val="0"/>
                        </a:spcAft>
                      </a:pPr>
                      <a:r>
                        <a:rPr lang="az" sz="1500" b="1" i="0" u="none" baseline="0">
                          <a:effectLst/>
                        </a:rPr>
                        <a:t>2008</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110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60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184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+19,48%</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369200216"/>
                  </a:ext>
                </a:extLst>
              </a:tr>
              <a:tr h="218800">
                <a:tc>
                  <a:txBody>
                    <a:bodyPr/>
                    <a:lstStyle/>
                    <a:p>
                      <a:pPr marL="0" marR="0" algn="ctr" rtl="0">
                        <a:spcBef>
                          <a:spcPts val="0"/>
                        </a:spcBef>
                        <a:spcAft>
                          <a:spcPts val="0"/>
                        </a:spcAft>
                      </a:pPr>
                      <a:r>
                        <a:rPr lang="az" sz="1500" b="1" i="0" u="none" baseline="0">
                          <a:effectLst/>
                        </a:rPr>
                        <a:t>2009</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91</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42</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114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247</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+34,24%</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1395899619"/>
                  </a:ext>
                </a:extLst>
              </a:tr>
              <a:tr h="218800">
                <a:tc>
                  <a:txBody>
                    <a:bodyPr/>
                    <a:lstStyle/>
                    <a:p>
                      <a:pPr marL="0" marR="0" algn="ctr" rtl="0">
                        <a:spcBef>
                          <a:spcPts val="0"/>
                        </a:spcBef>
                        <a:spcAft>
                          <a:spcPts val="0"/>
                        </a:spcAft>
                      </a:pPr>
                      <a:r>
                        <a:rPr lang="az" sz="1500" b="1" i="0" u="none" baseline="0">
                          <a:effectLst/>
                        </a:rPr>
                        <a:t>2010</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116</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13</a:t>
                      </a:r>
                      <a:endParaRPr lang="a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443</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572</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+131,58%</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3605786941"/>
                  </a:ext>
                </a:extLst>
              </a:tr>
              <a:tr h="218800">
                <a:tc>
                  <a:txBody>
                    <a:bodyPr/>
                    <a:lstStyle/>
                    <a:p>
                      <a:pPr marL="0" marR="0" algn="ctr" rtl="0">
                        <a:spcBef>
                          <a:spcPts val="0"/>
                        </a:spcBef>
                        <a:spcAft>
                          <a:spcPts val="0"/>
                        </a:spcAft>
                      </a:pPr>
                      <a:r>
                        <a:rPr lang="az" sz="1500" b="1" i="0" u="none" baseline="0">
                          <a:effectLst/>
                        </a:rPr>
                        <a:t>2011</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130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28</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502</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660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+15,38%</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856193860"/>
                  </a:ext>
                </a:extLst>
              </a:tr>
              <a:tr h="218800">
                <a:tc>
                  <a:txBody>
                    <a:bodyPr/>
                    <a:lstStyle/>
                    <a:p>
                      <a:pPr marL="0" marR="0" algn="ctr" rtl="0">
                        <a:spcBef>
                          <a:spcPts val="0"/>
                        </a:spcBef>
                        <a:spcAft>
                          <a:spcPts val="0"/>
                        </a:spcAft>
                      </a:pPr>
                      <a:r>
                        <a:rPr lang="az" sz="1500" b="1" i="0" u="none" baseline="0">
                          <a:effectLst/>
                        </a:rPr>
                        <a:t>2012</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114</a:t>
                      </a:r>
                      <a:endParaRPr lang="az"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65</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609</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788</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+19,39%</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297533818"/>
                  </a:ext>
                </a:extLst>
              </a:tr>
              <a:tr h="218800">
                <a:tc>
                  <a:txBody>
                    <a:bodyPr/>
                    <a:lstStyle/>
                    <a:p>
                      <a:pPr marL="0" marR="0" algn="ctr" rtl="0">
                        <a:spcBef>
                          <a:spcPts val="0"/>
                        </a:spcBef>
                        <a:spcAft>
                          <a:spcPts val="0"/>
                        </a:spcAft>
                      </a:pPr>
                      <a:r>
                        <a:rPr lang="az" sz="1500" b="1" i="0" u="none" baseline="0">
                          <a:effectLst/>
                        </a:rPr>
                        <a:t>2013</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160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243</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558</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961</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+21,95%</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1572343064"/>
                  </a:ext>
                </a:extLst>
              </a:tr>
              <a:tr h="218800">
                <a:tc>
                  <a:txBody>
                    <a:bodyPr/>
                    <a:lstStyle/>
                    <a:p>
                      <a:pPr marL="0" marR="0" algn="ctr" rtl="0">
                        <a:spcBef>
                          <a:spcPts val="0"/>
                        </a:spcBef>
                        <a:spcAft>
                          <a:spcPts val="0"/>
                        </a:spcAft>
                      </a:pPr>
                      <a:r>
                        <a:rPr lang="az" sz="1500" b="1" i="0" u="none" baseline="0">
                          <a:effectLst/>
                        </a:rPr>
                        <a:t>2014</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294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352</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770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1416</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+48,07%</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3179969046"/>
                  </a:ext>
                </a:extLst>
              </a:tr>
              <a:tr h="218800">
                <a:tc>
                  <a:txBody>
                    <a:bodyPr/>
                    <a:lstStyle/>
                    <a:p>
                      <a:pPr marL="0" marR="0" algn="ctr" rtl="0">
                        <a:spcBef>
                          <a:spcPts val="0"/>
                        </a:spcBef>
                        <a:spcAft>
                          <a:spcPts val="0"/>
                        </a:spcAft>
                      </a:pPr>
                      <a:r>
                        <a:rPr lang="az" sz="1500" b="1" i="0" u="none" baseline="0">
                          <a:effectLst/>
                        </a:rPr>
                        <a:t>2015</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198</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570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1306</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2074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+45,74%</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1096356066"/>
                  </a:ext>
                </a:extLst>
              </a:tr>
              <a:tr h="334238">
                <a:tc>
                  <a:txBody>
                    <a:bodyPr/>
                    <a:lstStyle/>
                    <a:p>
                      <a:pPr marL="0" marR="0" algn="ctr" rtl="0">
                        <a:spcBef>
                          <a:spcPts val="0"/>
                        </a:spcBef>
                        <a:spcAft>
                          <a:spcPts val="0"/>
                        </a:spcAft>
                      </a:pPr>
                      <a:r>
                        <a:rPr lang="az" sz="1500" b="1" i="0" u="none" baseline="0">
                          <a:effectLst/>
                        </a:rPr>
                        <a:t>2016</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240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580</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1237</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2057</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-0,82%</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775860703"/>
                  </a:ext>
                </a:extLst>
              </a:tr>
              <a:tr h="334238">
                <a:tc>
                  <a:txBody>
                    <a:bodyPr/>
                    <a:lstStyle/>
                    <a:p>
                      <a:pPr marL="0" marR="0" algn="ctr" rtl="0">
                        <a:spcBef>
                          <a:spcPts val="0"/>
                        </a:spcBef>
                        <a:spcAft>
                          <a:spcPts val="0"/>
                        </a:spcAft>
                      </a:pPr>
                      <a:r>
                        <a:rPr lang="az" sz="1500" b="1" i="0" u="none" baseline="0">
                          <a:effectLst/>
                        </a:rPr>
                        <a:t>2017</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213</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945</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1213</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2371</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+15,26%</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921055562"/>
                  </a:ext>
                </a:extLst>
              </a:tr>
              <a:tr h="334238">
                <a:tc>
                  <a:txBody>
                    <a:bodyPr/>
                    <a:lstStyle/>
                    <a:p>
                      <a:pPr marL="0" marR="0" algn="ctr" rtl="0">
                        <a:spcBef>
                          <a:spcPts val="0"/>
                        </a:spcBef>
                        <a:spcAft>
                          <a:spcPts val="0"/>
                        </a:spcAft>
                      </a:pPr>
                      <a:r>
                        <a:rPr lang="az" sz="1500" b="1" i="0" u="none" baseline="0">
                          <a:effectLst/>
                        </a:rPr>
                        <a:t>2018</a:t>
                      </a:r>
                      <a:endParaRPr lang="az"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322</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1306</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1394</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effectLst/>
                        </a:rPr>
                        <a:t>3022</a:t>
                      </a:r>
                      <a:endParaRPr lang="az"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effectLst/>
                        </a:rPr>
                        <a:t>+27,46%</a:t>
                      </a:r>
                      <a:endParaRPr lang="az"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714234863"/>
                  </a:ext>
                </a:extLst>
              </a:tr>
              <a:tr h="334238">
                <a:tc>
                  <a:txBody>
                    <a:bodyPr/>
                    <a:lstStyle/>
                    <a:p>
                      <a:pPr marL="0" marR="0" algn="ctr" rtl="0">
                        <a:spcBef>
                          <a:spcPts val="0"/>
                        </a:spcBef>
                        <a:spcAft>
                          <a:spcPts val="0"/>
                        </a:spcAft>
                      </a:pPr>
                      <a:r>
                        <a:rPr lang="az" sz="1500" b="1" i="0" u="none" baseline="0">
                          <a:solidFill>
                            <a:schemeClr val="tx1"/>
                          </a:solidFill>
                          <a:effectLst/>
                        </a:rPr>
                        <a:t>2019</a:t>
                      </a:r>
                      <a:endParaRPr lang="az" sz="15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solidFill>
                            <a:schemeClr val="tx1"/>
                          </a:solidFill>
                          <a:effectLst/>
                        </a:rPr>
                        <a:t>320</a:t>
                      </a:r>
                      <a:endParaRPr lang="az"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solidFill>
                            <a:schemeClr val="tx1"/>
                          </a:solidFill>
                          <a:effectLst/>
                        </a:rPr>
                        <a:t>1409</a:t>
                      </a:r>
                      <a:endParaRPr lang="az"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solidFill>
                            <a:schemeClr val="tx1"/>
                          </a:solidFill>
                          <a:effectLst/>
                        </a:rPr>
                        <a:t>2079</a:t>
                      </a:r>
                      <a:endParaRPr lang="az"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0" i="0" u="none" baseline="0">
                          <a:solidFill>
                            <a:schemeClr val="tx1"/>
                          </a:solidFill>
                          <a:effectLst/>
                        </a:rPr>
                        <a:t>3808</a:t>
                      </a:r>
                      <a:endParaRPr lang="az"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solidFill>
                            <a:schemeClr val="tx1"/>
                          </a:solidFill>
                          <a:effectLst/>
                        </a:rPr>
                        <a:t>+23,42%</a:t>
                      </a:r>
                      <a:endParaRPr lang="az" sz="15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1406338166"/>
                  </a:ext>
                </a:extLst>
              </a:tr>
              <a:tr h="334238">
                <a:tc>
                  <a:txBody>
                    <a:bodyPr/>
                    <a:lstStyle/>
                    <a:p>
                      <a:pPr marL="0" marR="0" algn="ctr" rtl="0">
                        <a:spcBef>
                          <a:spcPts val="0"/>
                        </a:spcBef>
                        <a:spcAft>
                          <a:spcPts val="0"/>
                        </a:spcAft>
                      </a:pPr>
                      <a:r>
                        <a:rPr lang="az" sz="1500" b="1" i="0" u="none" baseline="0">
                          <a:solidFill>
                            <a:srgbClr val="FF0000"/>
                          </a:solidFill>
                          <a:effectLst/>
                        </a:rPr>
                        <a:t>Cəmi</a:t>
                      </a:r>
                      <a:endParaRPr lang="az"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solidFill>
                            <a:srgbClr val="FF0000"/>
                          </a:solidFill>
                          <a:effectLst/>
                        </a:rPr>
                        <a:t>2402</a:t>
                      </a:r>
                      <a:endParaRPr lang="az"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solidFill>
                            <a:srgbClr val="FF0000"/>
                          </a:solidFill>
                          <a:effectLst/>
                        </a:rPr>
                        <a:t>5578</a:t>
                      </a:r>
                      <a:endParaRPr lang="az"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solidFill>
                            <a:srgbClr val="FF0000"/>
                          </a:solidFill>
                          <a:effectLst/>
                        </a:rPr>
                        <a:t>10353</a:t>
                      </a:r>
                      <a:endParaRPr lang="az"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solidFill>
                            <a:srgbClr val="FF0000"/>
                          </a:solidFill>
                          <a:effectLst/>
                        </a:rPr>
                        <a:t>18303</a:t>
                      </a:r>
                      <a:endParaRPr lang="az"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rtl="0">
                        <a:spcBef>
                          <a:spcPts val="0"/>
                        </a:spcBef>
                        <a:spcAft>
                          <a:spcPts val="0"/>
                        </a:spcAft>
                      </a:pPr>
                      <a:r>
                        <a:rPr lang="az" sz="1500" b="1" i="0" u="none" baseline="0">
                          <a:solidFill>
                            <a:srgbClr val="FF0000"/>
                          </a:solidFill>
                          <a:effectLst/>
                        </a:rPr>
                        <a:t>+ 1111,68%</a:t>
                      </a:r>
                      <a:endParaRPr lang="az" sz="15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a16="http://schemas.microsoft.com/office/drawing/2014/main" val="767984445"/>
                  </a:ext>
                </a:extLst>
              </a:tr>
            </a:tbl>
          </a:graphicData>
        </a:graphic>
      </p:graphicFrame>
      <p:sp>
        <p:nvSpPr>
          <p:cNvPr id="16" name="Title 1">
            <a:extLst>
              <a:ext uri="{FF2B5EF4-FFF2-40B4-BE49-F238E27FC236}">
                <a16:creationId xmlns="" xmlns:a16="http://schemas.microsoft.com/office/drawing/2014/main" id="{C8C9B4F2-5ECC-744F-B5CF-CACB59199E76}"/>
              </a:ext>
            </a:extLst>
          </p:cNvPr>
          <p:cNvSpPr txBox="1">
            <a:spLocks/>
          </p:cNvSpPr>
          <p:nvPr/>
        </p:nvSpPr>
        <p:spPr>
          <a:xfrm>
            <a:off x="1924726" y="1027493"/>
            <a:ext cx="5478779" cy="377617"/>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rtl="0"/>
            <a:r>
              <a:rPr lang="az" sz="2000" b="1" i="0" u="none" baseline="0">
                <a:latin typeface="Arial" panose="020B0604020202020204" pitchFamily="34" charset="0"/>
                <a:cs typeface="Arial" panose="020B0604020202020204" pitchFamily="34" charset="0"/>
              </a:rPr>
              <a:t>Xüsusi Prokurorluq idarəsinin illik statistikası</a:t>
            </a:r>
            <a:endParaRPr lang="az" sz="2000" b="1"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 xmlns:a16="http://schemas.microsoft.com/office/drawing/2014/main" id="{F8AC3B46-040C-43AB-B4CA-ADBDB5EBFD2D}"/>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Bəzi beynəlxalq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Təcrübələr</a:t>
            </a:r>
            <a:endParaRPr lang="az" sz="3200" dirty="0">
              <a:latin typeface="Verdana" panose="020B0604030504040204" pitchFamily="34" charset="0"/>
              <a:ea typeface="Verdana" panose="020B0604030504040204" pitchFamily="34" charset="0"/>
            </a:endParaRPr>
          </a:p>
        </p:txBody>
      </p:sp>
      <p:sp>
        <p:nvSpPr>
          <p:cNvPr id="20" name="Slide Number Placeholder 1">
            <a:extLst>
              <a:ext uri="{FF2B5EF4-FFF2-40B4-BE49-F238E27FC236}">
                <a16:creationId xmlns="" xmlns:a16="http://schemas.microsoft.com/office/drawing/2014/main" id="{E93966FB-F426-43B7-A443-65BABF4E1C37}"/>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26</a:t>
            </a:fld>
            <a:endParaRPr lang="az" dirty="0"/>
          </a:p>
        </p:txBody>
      </p:sp>
    </p:spTree>
    <p:extLst>
      <p:ext uri="{BB962C8B-B14F-4D97-AF65-F5344CB8AC3E}">
        <p14:creationId xmlns:p14="http://schemas.microsoft.com/office/powerpoint/2010/main" val="1933438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 xmlns:a16="http://schemas.microsoft.com/office/drawing/2014/main" id="{1FCE5F71-B62F-4840-AD46-7690CB1F70D4}"/>
              </a:ext>
            </a:extLst>
          </p:cNvPr>
          <p:cNvSpPr/>
          <p:nvPr/>
        </p:nvSpPr>
        <p:spPr>
          <a:xfrm>
            <a:off x="88522" y="1094569"/>
            <a:ext cx="4572000" cy="5062924"/>
          </a:xfrm>
          <a:prstGeom prst="rect">
            <a:avLst/>
          </a:prstGeom>
        </p:spPr>
        <p:txBody>
          <a:bodyPr>
            <a:spAutoFit/>
          </a:bodyPr>
          <a:lstStyle/>
          <a:p>
            <a:pPr marL="342900" indent="-342900" algn="l" rtl="0">
              <a:buFont typeface="Arial" panose="020B0604020202020204" pitchFamily="34" charset="0"/>
              <a:buChar char="•"/>
            </a:pPr>
            <a:r>
              <a:rPr lang="az" sz="1700" b="1" i="0" u="none" baseline="0" dirty="0"/>
              <a:t>Geniş yayılmış kibercinayətkarlıq formaları:</a:t>
            </a:r>
          </a:p>
          <a:p>
            <a:pPr marL="342900" indent="-342900" algn="l" rtl="0">
              <a:buFont typeface="Wingdings" pitchFamily="2" charset="2"/>
              <a:buChar char="Ø"/>
            </a:pPr>
            <a:endParaRPr lang="az" sz="1700" dirty="0"/>
          </a:p>
          <a:p>
            <a:pPr lvl="1" algn="l" rtl="0"/>
            <a:r>
              <a:rPr lang="az" sz="1700" b="0" i="0" u="none" baseline="0" dirty="0"/>
              <a:t>Cinayətkarların məlum olan sayına əsasən, 2014-2018-ci illər arasında ən </a:t>
            </a:r>
            <a:r>
              <a:rPr lang="az" sz="1700" b="1" i="0" u="none" baseline="0" dirty="0"/>
              <a:t>tez-tez rast gəlinən yüksək texnologiya cinayətləri</a:t>
            </a:r>
            <a:r>
              <a:rPr lang="az" sz="1700" b="0" i="0" u="none" baseline="0" dirty="0"/>
              <a:t> aşağıdakılar olmuşdur:</a:t>
            </a:r>
          </a:p>
          <a:p>
            <a:pPr marL="342900" indent="-342900" algn="l" rtl="0">
              <a:buFont typeface="Wingdings" pitchFamily="2" charset="2"/>
              <a:buChar char="ü"/>
            </a:pPr>
            <a:endParaRPr lang="az" sz="1700" b="1" dirty="0"/>
          </a:p>
          <a:p>
            <a:pPr marL="800100" lvl="1" indent="-342900" algn="l" rtl="0">
              <a:buFont typeface="Calibri" panose="020F0502020204030204" pitchFamily="34" charset="0"/>
              <a:buChar char="‐"/>
            </a:pPr>
            <a:r>
              <a:rPr lang="az" sz="1700" b="1" i="0" u="none" baseline="0" dirty="0"/>
              <a:t>Cinayət Məcəlləsinin 138-ci maddəsində müəyyən edilən təhlükəsizliyin pozulması; </a:t>
            </a:r>
          </a:p>
          <a:p>
            <a:pPr marL="800100" lvl="1" indent="-342900" algn="l" rtl="0">
              <a:buFont typeface="Calibri" panose="020F0502020204030204" pitchFamily="34" charset="0"/>
              <a:buChar char="‐"/>
            </a:pPr>
            <a:endParaRPr lang="az" sz="1700" b="1" dirty="0"/>
          </a:p>
          <a:p>
            <a:pPr marL="800100" lvl="1" indent="-342900" algn="l" rtl="0">
              <a:buFont typeface="Calibri" panose="020F0502020204030204" pitchFamily="34" charset="0"/>
              <a:buChar char="‐"/>
            </a:pPr>
            <a:r>
              <a:rPr lang="az" sz="1700" b="1" i="0" u="none" baseline="0" dirty="0"/>
              <a:t>Cinayət məcəlləsinin 185-ci maddəsinin əksinə pornoqrafiya materiallarının və yetkinlik yaşına çatmayan şəxslərin pornoqrafiya materialların nümayişi, satın alınması və ya onlara sahibolma;</a:t>
            </a:r>
          </a:p>
          <a:p>
            <a:pPr lvl="1" algn="l" rtl="0"/>
            <a:endParaRPr lang="az" sz="1700" b="1" dirty="0"/>
          </a:p>
          <a:p>
            <a:pPr marL="800100" lvl="1" indent="-342900" algn="l" rtl="0">
              <a:buFont typeface="Calibri" panose="020F0502020204030204" pitchFamily="34" charset="0"/>
              <a:buChar char="‐"/>
            </a:pPr>
            <a:r>
              <a:rPr lang="az" sz="1700" b="1" i="0" u="none" baseline="0" dirty="0"/>
              <a:t>CM 208-ci maddəsində əksini tapan dələduzluq</a:t>
            </a:r>
          </a:p>
        </p:txBody>
      </p:sp>
      <p:pic>
        <p:nvPicPr>
          <p:cNvPr id="12" name="Content Placeholder 9">
            <a:extLst>
              <a:ext uri="{FF2B5EF4-FFF2-40B4-BE49-F238E27FC236}">
                <a16:creationId xmlns="" xmlns:a16="http://schemas.microsoft.com/office/drawing/2014/main" id="{C83D5202-D8DF-D340-BBFB-C1A9FC962F0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660522" y="1448970"/>
            <a:ext cx="4407278" cy="3960059"/>
          </a:xfrm>
          <a:prstGeom prst="rect">
            <a:avLst/>
          </a:prstGeom>
        </p:spPr>
      </p:pic>
      <p:sp>
        <p:nvSpPr>
          <p:cNvPr id="16" name="Rectangle 15">
            <a:extLst>
              <a:ext uri="{FF2B5EF4-FFF2-40B4-BE49-F238E27FC236}">
                <a16:creationId xmlns="" xmlns:a16="http://schemas.microsoft.com/office/drawing/2014/main" id="{E2301448-7728-4BB4-8521-8C4FB5809C84}"/>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Bəzi beynəlxalq </a:t>
            </a:r>
          </a:p>
          <a:p>
            <a:pPr algn="r" rtl="0">
              <a:lnSpc>
                <a:spcPct val="80000"/>
              </a:lnSpc>
            </a:pPr>
            <a:r>
              <a:rPr lang="az" sz="3200" b="0" i="0" u="none" baseline="0">
                <a:latin typeface="Verdana" panose="020B0604030504040204" pitchFamily="34" charset="0"/>
                <a:ea typeface="Verdana" panose="020B0604030504040204" pitchFamily="34" charset="0"/>
                <a:cs typeface="ＭＳ Ｐゴシック" charset="0"/>
              </a:rPr>
              <a:t>Təcrübələr</a:t>
            </a:r>
            <a:endParaRPr lang="az" sz="32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 xmlns:a16="http://schemas.microsoft.com/office/drawing/2014/main" id="{A0CD22BA-465D-4D83-A1AE-0D350E40CC88}"/>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27</a:t>
            </a:fld>
            <a:endParaRPr lang="az" dirty="0"/>
          </a:p>
        </p:txBody>
      </p:sp>
    </p:spTree>
    <p:extLst>
      <p:ext uri="{BB962C8B-B14F-4D97-AF65-F5344CB8AC3E}">
        <p14:creationId xmlns:p14="http://schemas.microsoft.com/office/powerpoint/2010/main" val="3179522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28</a:t>
            </a:fld>
            <a:endParaRPr lang="az" dirty="0"/>
          </a:p>
        </p:txBody>
      </p:sp>
    </p:spTree>
    <p:extLst>
      <p:ext uri="{BB962C8B-B14F-4D97-AF65-F5344CB8AC3E}">
        <p14:creationId xmlns:p14="http://schemas.microsoft.com/office/powerpoint/2010/main" val="2937071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89" y="4156754"/>
            <a:ext cx="8525021" cy="496161"/>
          </a:xfrm>
          <a:prstGeom prst="rect">
            <a:avLst/>
          </a:prstGeom>
        </p:spPr>
        <p:txBody>
          <a:bodyPr wrap="square">
            <a:spAutoFit/>
          </a:bodyPr>
          <a:lstStyle/>
          <a:p>
            <a:pPr algn="l" rtl="0">
              <a:lnSpc>
                <a:spcPct val="80000"/>
              </a:lnSpc>
            </a:pPr>
            <a:r>
              <a:rPr lang="az" sz="3200" b="1" i="0" u="none" baseline="0">
                <a:ea typeface="ＭＳ Ｐゴシック" charset="0"/>
                <a:cs typeface="ＭＳ Ｐゴシック" charset="0"/>
              </a:rPr>
              <a:t>Ölkədaxili təcrübələr</a:t>
            </a:r>
          </a:p>
        </p:txBody>
      </p:sp>
      <p:sp>
        <p:nvSpPr>
          <p:cNvPr id="11" name="Text Placeholder 2">
            <a:extLst>
              <a:ext uri="{FF2B5EF4-FFF2-40B4-BE49-F238E27FC236}">
                <a16:creationId xmlns="" xmlns:a16="http://schemas.microsoft.com/office/drawing/2014/main" id="{0E8DC93E-3AF5-48B0-A439-9C9523ABE00C}"/>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Kibercinayətlərin istintaq prosesinin icmalı:</a:t>
            </a:r>
          </a:p>
        </p:txBody>
      </p:sp>
      <p:sp>
        <p:nvSpPr>
          <p:cNvPr id="12" name="Slide Number Placeholder 1">
            <a:extLst>
              <a:ext uri="{FF2B5EF4-FFF2-40B4-BE49-F238E27FC236}">
                <a16:creationId xmlns="" xmlns:a16="http://schemas.microsoft.com/office/drawing/2014/main" id="{CA271922-A3BA-4963-9FBD-AA7A36BC801E}"/>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29</a:t>
            </a:fld>
            <a:endParaRPr lang="az" dirty="0"/>
          </a:p>
        </p:txBody>
      </p:sp>
      <p:sp>
        <p:nvSpPr>
          <p:cNvPr id="16" name="Rectangle 15">
            <a:extLst>
              <a:ext uri="{FF2B5EF4-FFF2-40B4-BE49-F238E27FC236}">
                <a16:creationId xmlns="" xmlns:a16="http://schemas.microsoft.com/office/drawing/2014/main"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Dördüncü hissə</a:t>
            </a:r>
          </a:p>
        </p:txBody>
      </p:sp>
    </p:spTree>
    <p:extLst>
      <p:ext uri="{BB962C8B-B14F-4D97-AF65-F5344CB8AC3E}">
        <p14:creationId xmlns:p14="http://schemas.microsoft.com/office/powerpoint/2010/main" val="731303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3</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Sessiyanın məqsədləri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4827155"/>
          </a:xfrm>
          <a:prstGeom prst="rect">
            <a:avLst/>
          </a:prstGeom>
        </p:spPr>
        <p:txBody>
          <a:bodyPr wrap="square">
            <a:spAutoFit/>
          </a:bodyPr>
          <a:lstStyle/>
          <a:p>
            <a:pPr marL="342900" indent="-342900" algn="l" rtl="0">
              <a:lnSpc>
                <a:spcPct val="80000"/>
              </a:lnSpc>
              <a:buFont typeface="Arial" panose="020B0604020202020204" pitchFamily="34" charset="0"/>
              <a:buChar char="•"/>
            </a:pPr>
            <a:r>
              <a:rPr lang="az" sz="2400" b="0" i="0" u="none" baseline="0"/>
              <a:t>Kibercinayətkarlığın qarşısını alan və məhkəmə orqanlarının praktiki təşkilini və normativ-hüquqi bazasını başa düşmək </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Kibercinayət işinin istintaqına aid əsas konsepsiyaları və aidiyyəti orqanların rollarını nəzərdən keçirmək və başa düşmək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İxtisaslaşmış orqanların təşkili və kibercinayətkarlıq işinin istintaqı ilə əlaqədar bəzi beynəlxalq təcrübələri öyrənmək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Bununla əlaqədar ölkədaxili təcrübələri öyrənmək</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6B62CBDF-0503-4B6A-AB47-E429D51FAE37}"/>
              </a:ext>
            </a:extLst>
          </p:cNvPr>
          <p:cNvSpPr>
            <a:spLocks noGrp="1"/>
          </p:cNvSpPr>
          <p:nvPr>
            <p:ph type="sldNum" sz="quarter" idx="12"/>
          </p:nvPr>
        </p:nvSpPr>
        <p:spPr/>
        <p:txBody>
          <a:bodyPr/>
          <a:lstStyle/>
          <a:p>
            <a:pPr algn="r" rtl="0">
              <a:defRPr/>
            </a:pPr>
            <a:fld id="{0E1F2CE5-82EE-4D86-A1BA-A62E2F853B8E}" type="slidenum">
              <a:rPr/>
              <a:pPr>
                <a:defRPr/>
              </a:pPr>
              <a:t>30</a:t>
            </a:fld>
            <a:endParaRPr lang="az"/>
          </a:p>
        </p:txBody>
      </p:sp>
      <p:sp>
        <p:nvSpPr>
          <p:cNvPr id="3" name="Rectangle 2">
            <a:extLst>
              <a:ext uri="{FF2B5EF4-FFF2-40B4-BE49-F238E27FC236}">
                <a16:creationId xmlns="" xmlns:a16="http://schemas.microsoft.com/office/drawing/2014/main" id="{97C84118-0E87-4799-BF3D-9AF135590FCE}"/>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Ölkədaxili təcrübələr</a:t>
            </a:r>
          </a:p>
        </p:txBody>
      </p:sp>
    </p:spTree>
    <p:extLst>
      <p:ext uri="{BB962C8B-B14F-4D97-AF65-F5344CB8AC3E}">
        <p14:creationId xmlns:p14="http://schemas.microsoft.com/office/powerpoint/2010/main" val="2645658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Slide Number Placeholder 1">
            <a:extLst>
              <a:ext uri="{FF2B5EF4-FFF2-40B4-BE49-F238E27FC236}">
                <a16:creationId xmlns=""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pPr algn="r" rtl="0"/>
            <a:fld id="{B517EF97-6CC0-48A9-BC0E-433EC7B55211}" type="slidenum">
              <a:rPr/>
              <a:pPr/>
              <a:t>31</a:t>
            </a:fld>
            <a:endParaRPr lang="az" dirty="0"/>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Kibercinayətlarlığın </a:t>
            </a:r>
          </a:p>
          <a:p>
            <a:pPr algn="r" rtl="0"/>
            <a:r>
              <a:rPr lang="az" sz="3200" b="0" i="0" u="none" baseline="0">
                <a:latin typeface="Verdana" panose="020B0604030504040204" pitchFamily="34" charset="0"/>
                <a:ea typeface="Verdana" panose="020B0604030504040204" pitchFamily="34" charset="0"/>
                <a:cs typeface="ＭＳ Ｐゴシック" charset="0"/>
              </a:rPr>
              <a:t>Beynəlxalq miqyası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Anket sualını bura daxil edin:</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88963" y="5644130"/>
            <a:ext cx="8030032" cy="461665"/>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cavabı daxil edin</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lgn="l" rtl="0">
              <a:buFontTx/>
              <a:buAutoNum type="alphaUcPeriod"/>
            </a:pPr>
            <a:r>
              <a:rPr lang="az" sz="2400" b="0" i="0" u="none" baseline="0">
                <a:solidFill>
                  <a:schemeClr val="bg1"/>
                </a:solidFill>
                <a:latin typeface="+mj-lt"/>
              </a:rPr>
              <a:t>Variant daxil edin</a:t>
            </a:r>
          </a:p>
          <a:p>
            <a:pPr marL="1828800" lvl="3" indent="-457200" algn="l" rtl="0">
              <a:buFontTx/>
              <a:buAutoNum type="alphaUcPeriod"/>
            </a:pPr>
            <a:r>
              <a:rPr lang="az" sz="2400" b="0" i="0" u="none" baseline="0">
                <a:solidFill>
                  <a:schemeClr val="bg1"/>
                </a:solidFill>
                <a:latin typeface="+mj-lt"/>
              </a:rPr>
              <a:t>Variant daxil edin</a:t>
            </a:r>
          </a:p>
          <a:p>
            <a:pPr marL="1828800" lvl="3" indent="-457200" algn="l" rtl="0">
              <a:buAutoNum type="alphaUcPeriod"/>
            </a:pPr>
            <a:r>
              <a:rPr lang="az" sz="2400" b="0" i="0" u="none" baseline="0">
                <a:solidFill>
                  <a:schemeClr val="bg1"/>
                </a:solidFill>
                <a:latin typeface="+mj-lt"/>
              </a:rPr>
              <a:t>Variant daxil edin</a:t>
            </a:r>
          </a:p>
        </p:txBody>
      </p:sp>
    </p:spTree>
    <p:extLst>
      <p:ext uri="{BB962C8B-B14F-4D97-AF65-F5344CB8AC3E}">
        <p14:creationId xmlns:p14="http://schemas.microsoft.com/office/powerpoint/2010/main" val="376589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32</a:t>
            </a:fld>
            <a:endParaRPr lang="az" dirty="0"/>
          </a:p>
        </p:txBody>
      </p:sp>
    </p:spTree>
    <p:extLst>
      <p:ext uri="{BB962C8B-B14F-4D97-AF65-F5344CB8AC3E}">
        <p14:creationId xmlns:p14="http://schemas.microsoft.com/office/powerpoint/2010/main" val="3805037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09490" y="4156754"/>
            <a:ext cx="8525021" cy="496161"/>
          </a:xfrm>
          <a:prstGeom prst="rect">
            <a:avLst/>
          </a:prstGeom>
        </p:spPr>
        <p:txBody>
          <a:bodyPr wrap="square">
            <a:spAutoFit/>
          </a:bodyPr>
          <a:lstStyle/>
          <a:p>
            <a:pPr algn="l" rtl="0" eaLnBrk="1" hangingPunct="1">
              <a:lnSpc>
                <a:spcPct val="80000"/>
              </a:lnSpc>
            </a:pPr>
            <a:r>
              <a:rPr lang="az" sz="3200" b="1" i="0" u="none" baseline="0">
                <a:ea typeface="ＭＳ Ｐゴシック" charset="0"/>
              </a:rPr>
              <a:t>Xülasə</a:t>
            </a:r>
            <a:endParaRPr lang="az" sz="3200" b="1" dirty="0"/>
          </a:p>
        </p:txBody>
      </p:sp>
      <p:sp>
        <p:nvSpPr>
          <p:cNvPr id="11" name="Text Placeholder 2">
            <a:extLst>
              <a:ext uri="{FF2B5EF4-FFF2-40B4-BE49-F238E27FC236}">
                <a16:creationId xmlns="" xmlns:a16="http://schemas.microsoft.com/office/drawing/2014/main" id="{9E62ED27-6515-43BC-964E-5A11EEDF3631}"/>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Kibercinayətlərin istintaq prosesinin icmalı:</a:t>
            </a:r>
          </a:p>
        </p:txBody>
      </p:sp>
      <p:sp>
        <p:nvSpPr>
          <p:cNvPr id="16" name="Rectangle 15">
            <a:extLst>
              <a:ext uri="{FF2B5EF4-FFF2-40B4-BE49-F238E27FC236}">
                <a16:creationId xmlns="" xmlns:a16="http://schemas.microsoft.com/office/drawing/2014/main"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Beşinci hissə</a:t>
            </a:r>
          </a:p>
        </p:txBody>
      </p:sp>
      <p:sp>
        <p:nvSpPr>
          <p:cNvPr id="15" name="Slide Number Placeholder 1">
            <a:extLst>
              <a:ext uri="{FF2B5EF4-FFF2-40B4-BE49-F238E27FC236}">
                <a16:creationId xmlns="" xmlns:a16="http://schemas.microsoft.com/office/drawing/2014/main" id="{AE295D31-09B2-4DA4-BE7C-7577B0AF6951}"/>
              </a:ext>
            </a:extLst>
          </p:cNvPr>
          <p:cNvSpPr>
            <a:spLocks noGrp="1"/>
          </p:cNvSpPr>
          <p:nvPr>
            <p:ph type="sldNum" sz="quarter" idx="12"/>
          </p:nvPr>
        </p:nvSpPr>
        <p:spPr>
          <a:xfrm>
            <a:off x="7086600" y="6588125"/>
            <a:ext cx="2057400" cy="285810"/>
          </a:xfrm>
        </p:spPr>
        <p:txBody>
          <a:bodyPr/>
          <a:lstStyle/>
          <a:p>
            <a:pPr algn="r" rtl="0">
              <a:defRPr/>
            </a:pPr>
            <a:fld id="{0E1F2CE5-82EE-4D86-A1BA-A62E2F853B8E}" type="slidenum">
              <a:rPr/>
              <a:pPr>
                <a:defRPr/>
              </a:pPr>
              <a:t>33</a:t>
            </a:fld>
            <a:endParaRPr lang="az"/>
          </a:p>
        </p:txBody>
      </p:sp>
    </p:spTree>
    <p:extLst>
      <p:ext uri="{BB962C8B-B14F-4D97-AF65-F5344CB8AC3E}">
        <p14:creationId xmlns:p14="http://schemas.microsoft.com/office/powerpoint/2010/main" val="4167691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34</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Sessiyanın məqsədləri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4827155"/>
          </a:xfrm>
          <a:prstGeom prst="rect">
            <a:avLst/>
          </a:prstGeom>
        </p:spPr>
        <p:txBody>
          <a:bodyPr wrap="square">
            <a:spAutoFit/>
          </a:bodyPr>
          <a:lstStyle/>
          <a:p>
            <a:pPr marL="342900" indent="-342900" algn="l" rtl="0">
              <a:lnSpc>
                <a:spcPct val="80000"/>
              </a:lnSpc>
              <a:buFont typeface="Arial" panose="020B0604020202020204" pitchFamily="34" charset="0"/>
              <a:buChar char="•"/>
            </a:pPr>
            <a:r>
              <a:rPr lang="az" sz="2400" b="0" i="0" u="none" baseline="0"/>
              <a:t>Kibercinayətkarlığın qarşısını alan və məhkəmə orqanlarının praktiki təşkilini və normativ-hüquqi bazasını başa düşmək </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Kibercinayət işinin istintaqına aid əsas konsepsiyaları və aidiyyəti orqanların rollarını nəzərdən keçirmək və başa düşmək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İxtisaslaşmış orqanların təşkili və kibercinayətkarlıq işinin istintaqı ilə əlaqədar bəzi beynəlxalq təcrübələri öyrənmək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Bununla əlaqədar ölkədaxili təcrübələri öyrənmək</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994692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35</a:t>
            </a:fld>
            <a:endParaRPr lang="az" dirty="0"/>
          </a:p>
        </p:txBody>
      </p:sp>
    </p:spTree>
    <p:extLst>
      <p:ext uri="{BB962C8B-B14F-4D97-AF65-F5344CB8AC3E}">
        <p14:creationId xmlns:p14="http://schemas.microsoft.com/office/powerpoint/2010/main" val="3732646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pPr algn="r" rtl="0"/>
            <a:fld id="{B517EF97-6CC0-48A9-BC0E-433EC7B55211}" type="slidenum">
              <a:rPr/>
              <a:pPr/>
              <a:t>4</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Birinci hissə</a:t>
            </a:r>
          </a:p>
        </p:txBody>
      </p:sp>
      <p:sp>
        <p:nvSpPr>
          <p:cNvPr id="5" name="Rectangle 4">
            <a:extLst>
              <a:ext uri="{FF2B5EF4-FFF2-40B4-BE49-F238E27FC236}">
                <a16:creationId xmlns="" xmlns:a16="http://schemas.microsoft.com/office/drawing/2014/main" id="{7FA81925-418B-D44C-9255-2AEBBFBC0ADA}"/>
              </a:ext>
            </a:extLst>
          </p:cNvPr>
          <p:cNvSpPr/>
          <p:nvPr/>
        </p:nvSpPr>
        <p:spPr>
          <a:xfrm>
            <a:off x="469146" y="4115732"/>
            <a:ext cx="8933934" cy="597087"/>
          </a:xfrm>
          <a:prstGeom prst="rect">
            <a:avLst/>
          </a:prstGeom>
        </p:spPr>
        <p:txBody>
          <a:bodyPr wrap="square">
            <a:spAutoFit/>
          </a:bodyPr>
          <a:lstStyle/>
          <a:p>
            <a:pPr algn="l" rtl="0">
              <a:lnSpc>
                <a:spcPct val="80000"/>
              </a:lnSpc>
            </a:pPr>
            <a:r>
              <a:rPr lang="az" sz="4000" b="1" i="0" u="none" baseline="0">
                <a:latin typeface="+mj-lt"/>
                <a:ea typeface="+mj-ea"/>
                <a:cs typeface="+mj-cs"/>
              </a:rPr>
              <a:t>Kibercinayətkarlıqla mübarizə üzrə səlahiyyətli orqanlar</a:t>
            </a:r>
          </a:p>
        </p:txBody>
      </p:sp>
      <p:sp>
        <p:nvSpPr>
          <p:cNvPr id="16" name="Text Placeholder 2">
            <a:extLst>
              <a:ext uri="{FF2B5EF4-FFF2-40B4-BE49-F238E27FC236}">
                <a16:creationId xmlns="" xmlns:a16="http://schemas.microsoft.com/office/drawing/2014/main" id="{E52496FD-2590-461B-B606-089876CCC4C3}"/>
              </a:ext>
            </a:extLst>
          </p:cNvPr>
          <p:cNvSpPr txBox="1">
            <a:spLocks/>
          </p:cNvSpPr>
          <p:nvPr/>
        </p:nvSpPr>
        <p:spPr>
          <a:xfrm>
            <a:off x="469146" y="376580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defRPr/>
            </a:pPr>
            <a:r>
              <a:rPr lang="az" sz="2000" b="0" i="0" u="none" baseline="0">
                <a:solidFill>
                  <a:schemeClr val="tx1">
                    <a:tint val="75000"/>
                  </a:schemeClr>
                </a:solidFill>
              </a:rPr>
              <a:t>Kibercinayətlərin istintaq prosesinin icmalı:</a:t>
            </a:r>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üzrə səlahiyyətli orqanlar</a:t>
            </a:r>
          </a:p>
          <a:p>
            <a:pPr algn="r" rtl="0"/>
            <a:endParaRPr lang="az" sz="3200" b="0" i="0" u="none" baseline="0">
              <a:latin typeface="Verdana" panose="020B0604030504040204" pitchFamily="34" charset="0"/>
              <a:ea typeface="Verdana" panose="020B0604030504040204" pitchFamily="34" charset="0"/>
            </a:endParaRPr>
          </a:p>
        </p:txBody>
      </p:sp>
      <p:sp>
        <p:nvSpPr>
          <p:cNvPr id="5" name="Rectangle 4">
            <a:extLst>
              <a:ext uri="{FF2B5EF4-FFF2-40B4-BE49-F238E27FC236}">
                <a16:creationId xmlns="" xmlns:a16="http://schemas.microsoft.com/office/drawing/2014/main" id="{7FA81925-418B-D44C-9255-2AEBBFBC0ADA}"/>
              </a:ext>
            </a:extLst>
          </p:cNvPr>
          <p:cNvSpPr/>
          <p:nvPr/>
        </p:nvSpPr>
        <p:spPr>
          <a:xfrm>
            <a:off x="238724" y="1258779"/>
            <a:ext cx="4572000" cy="4832092"/>
          </a:xfrm>
          <a:prstGeom prst="rect">
            <a:avLst/>
          </a:prstGeom>
        </p:spPr>
        <p:txBody>
          <a:bodyPr>
            <a:spAutoFit/>
          </a:bodyPr>
          <a:lstStyle/>
          <a:p>
            <a:pPr marL="342900" indent="-342900" algn="l" rtl="0">
              <a:buFont typeface="Arial" panose="020B0604020202020204" pitchFamily="34" charset="0"/>
              <a:buChar char="•"/>
            </a:pPr>
            <a:r>
              <a:rPr lang="az" sz="2200" b="1" i="0" u="none" baseline="0">
                <a:solidFill>
                  <a:srgbClr val="C00000"/>
                </a:solidFill>
              </a:rPr>
              <a:t>Question 1</a:t>
            </a:r>
            <a:r>
              <a:rPr lang="az" sz="2200" b="1" i="0" u="none" baseline="0"/>
              <a:t>: ölkənizdə kibercinayətkarlıqla mübarizə orqanları varmı?</a:t>
            </a:r>
          </a:p>
          <a:p>
            <a:pPr marL="342900" indent="-342900" algn="l" rtl="0">
              <a:buFont typeface="Arial" panose="020B0604020202020204" pitchFamily="34" charset="0"/>
              <a:buChar char="•"/>
            </a:pPr>
            <a:endParaRPr lang="az" sz="2200" b="1" dirty="0"/>
          </a:p>
          <a:p>
            <a:pPr marL="342900" indent="-342900" algn="l" rtl="0">
              <a:buFont typeface="Arial" panose="020B0604020202020204" pitchFamily="34" charset="0"/>
              <a:buChar char="•"/>
            </a:pPr>
            <a:r>
              <a:rPr lang="az" sz="2200" b="1" i="0" u="none" baseline="0">
                <a:solidFill>
                  <a:srgbClr val="C00000"/>
                </a:solidFill>
              </a:rPr>
              <a:t>Sual 2</a:t>
            </a:r>
            <a:r>
              <a:rPr lang="az" sz="2200" b="1" i="0" u="none" baseline="0"/>
              <a:t>: bu orqanlar ixtisaslaşmış, yoxsa adi orqanlardır?</a:t>
            </a:r>
          </a:p>
          <a:p>
            <a:pPr marL="342900" indent="-342900" algn="l" rtl="0">
              <a:buFont typeface="Arial" panose="020B0604020202020204" pitchFamily="34" charset="0"/>
              <a:buChar char="•"/>
            </a:pPr>
            <a:endParaRPr lang="az" sz="2200" b="1" dirty="0"/>
          </a:p>
          <a:p>
            <a:pPr marL="342900" indent="-342900" algn="l" rtl="0">
              <a:buFont typeface="Arial" panose="020B0604020202020204" pitchFamily="34" charset="0"/>
              <a:buChar char="•"/>
            </a:pPr>
            <a:r>
              <a:rPr lang="az" sz="2200" b="1" i="0" u="none" baseline="0">
                <a:solidFill>
                  <a:srgbClr val="C00000"/>
                </a:solidFill>
              </a:rPr>
              <a:t>Sual 3</a:t>
            </a:r>
            <a:r>
              <a:rPr lang="az" sz="2200" b="1" i="0" u="none" baseline="0"/>
              <a:t>: onların səriştələri nədən ibarətdir?</a:t>
            </a:r>
          </a:p>
          <a:p>
            <a:pPr marL="342900" indent="-342900" algn="l" rtl="0">
              <a:buFont typeface="Arial" panose="020B0604020202020204" pitchFamily="34" charset="0"/>
              <a:buChar char="•"/>
            </a:pPr>
            <a:endParaRPr lang="az" sz="2200" b="1" dirty="0"/>
          </a:p>
          <a:p>
            <a:pPr marL="342900" indent="-342900" algn="l" rtl="0">
              <a:buFont typeface="Arial" panose="020B0604020202020204" pitchFamily="34" charset="0"/>
              <a:buChar char="•"/>
            </a:pPr>
            <a:r>
              <a:rPr lang="az" sz="2200" b="1" i="0" u="none" baseline="0">
                <a:solidFill>
                  <a:srgbClr val="C00000"/>
                </a:solidFill>
              </a:rPr>
              <a:t>Sual 4</a:t>
            </a:r>
            <a:r>
              <a:rPr lang="az" sz="2200" b="1" i="0" u="none" baseline="0"/>
              <a:t>: onların potensialı nədən ibarətdir?</a:t>
            </a:r>
          </a:p>
          <a:p>
            <a:pPr marL="342900" indent="-342900" algn="l" rtl="0">
              <a:buFont typeface="Arial" panose="020B0604020202020204" pitchFamily="34" charset="0"/>
              <a:buChar char="•"/>
            </a:pPr>
            <a:endParaRPr lang="az" sz="2200" b="1" dirty="0"/>
          </a:p>
          <a:p>
            <a:pPr marL="342900" indent="-342900" algn="l" rtl="0">
              <a:buFont typeface="Arial" panose="020B0604020202020204" pitchFamily="34" charset="0"/>
              <a:buChar char="•"/>
            </a:pPr>
            <a:r>
              <a:rPr lang="az" sz="2200" b="1" i="0" u="none" baseline="0">
                <a:solidFill>
                  <a:srgbClr val="C00000"/>
                </a:solidFill>
              </a:rPr>
              <a:t>Sual 5</a:t>
            </a:r>
            <a:r>
              <a:rPr lang="az" sz="2200" b="1" i="0" u="none" baseline="0"/>
              <a:t>:  onlar necə əməkdaşlıq edirlər?</a:t>
            </a:r>
            <a:endParaRPr lang="az" sz="2200" dirty="0"/>
          </a:p>
        </p:txBody>
      </p:sp>
      <p:pic>
        <p:nvPicPr>
          <p:cNvPr id="8" name="Picture 7">
            <a:extLst>
              <a:ext uri="{FF2B5EF4-FFF2-40B4-BE49-F238E27FC236}">
                <a16:creationId xmlns="" xmlns:a16="http://schemas.microsoft.com/office/drawing/2014/main" id="{9B6ED6E4-F5CE-A74A-B50F-CFB3B9C6028F}"/>
              </a:ext>
            </a:extLst>
          </p:cNvPr>
          <p:cNvPicPr>
            <a:picLocks noChangeAspect="1"/>
          </p:cNvPicPr>
          <p:nvPr/>
        </p:nvPicPr>
        <p:blipFill>
          <a:blip r:embed="rId3"/>
          <a:stretch>
            <a:fillRect/>
          </a:stretch>
        </p:blipFill>
        <p:spPr>
          <a:xfrm>
            <a:off x="5264931" y="2496296"/>
            <a:ext cx="3640345" cy="2357058"/>
          </a:xfrm>
          <a:prstGeom prst="rect">
            <a:avLst/>
          </a:prstGeom>
        </p:spPr>
      </p:pic>
      <p:sp>
        <p:nvSpPr>
          <p:cNvPr id="12" name="Slide Number Placeholder 1">
            <a:extLst>
              <a:ext uri="{FF2B5EF4-FFF2-40B4-BE49-F238E27FC236}">
                <a16:creationId xmlns="" xmlns:a16="http://schemas.microsoft.com/office/drawing/2014/main" id="{1E04AAF5-6949-481F-9B8D-6413519025D3}"/>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5</a:t>
            </a:fld>
            <a:endParaRPr lang="az" dirty="0"/>
          </a:p>
        </p:txBody>
      </p:sp>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633728" y="129674"/>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üzrə səlahiyyətli orqanlar</a:t>
            </a:r>
          </a:p>
        </p:txBody>
      </p:sp>
      <p:sp>
        <p:nvSpPr>
          <p:cNvPr id="5" name="Rectangle 4">
            <a:extLst>
              <a:ext uri="{FF2B5EF4-FFF2-40B4-BE49-F238E27FC236}">
                <a16:creationId xmlns="" xmlns:a16="http://schemas.microsoft.com/office/drawing/2014/main" id="{7FA81925-418B-D44C-9255-2AEBBFBC0ADA}"/>
              </a:ext>
            </a:extLst>
          </p:cNvPr>
          <p:cNvSpPr/>
          <p:nvPr/>
        </p:nvSpPr>
        <p:spPr>
          <a:xfrm>
            <a:off x="236211" y="1351508"/>
            <a:ext cx="4641870" cy="4154984"/>
          </a:xfrm>
          <a:prstGeom prst="rect">
            <a:avLst/>
          </a:prstGeom>
        </p:spPr>
        <p:txBody>
          <a:bodyPr wrap="square">
            <a:spAutoFit/>
          </a:bodyPr>
          <a:lstStyle/>
          <a:p>
            <a:pPr marL="342900" indent="-342900" algn="l" rtl="0">
              <a:buFont typeface="Arial" panose="020B0604020202020204" pitchFamily="34" charset="0"/>
              <a:buChar char="•"/>
            </a:pPr>
            <a:r>
              <a:rPr lang="az" sz="2200" b="1" i="0" u="none" baseline="0"/>
              <a:t>Müasir normativ-hüquqi  baza: </a:t>
            </a:r>
          </a:p>
          <a:p>
            <a:pPr marL="342900" indent="-342900" algn="l" rtl="0">
              <a:buFont typeface="Arial" panose="020B0604020202020204" pitchFamily="34" charset="0"/>
              <a:buChar char="•"/>
            </a:pPr>
            <a:endParaRPr lang="az" sz="2200" b="1" dirty="0"/>
          </a:p>
          <a:p>
            <a:pPr marL="342900" indent="-342900" algn="l" rtl="0">
              <a:buFont typeface="Calibri" panose="020F0502020204030204" pitchFamily="34" charset="0"/>
              <a:buChar char="‐"/>
            </a:pPr>
            <a:r>
              <a:rPr lang="az" sz="2200" b="0" i="0" u="none" baseline="0"/>
              <a:t>o, kibercinayətkarlıqla mübarizə üzrə səlahiyyətli orqanları tanıyır, onların mövcudluğuna icazə verirmi?</a:t>
            </a:r>
          </a:p>
          <a:p>
            <a:pPr marL="342900" indent="-342900" algn="l" rtl="0">
              <a:buFont typeface="Calibri" panose="020F0502020204030204" pitchFamily="34" charset="0"/>
              <a:buChar char="‐"/>
            </a:pPr>
            <a:r>
              <a:rPr lang="az" sz="2200" b="0" i="0" u="none" baseline="0"/>
              <a:t>Sahə hansı normativ səviyyədə tənzimlənir?</a:t>
            </a:r>
          </a:p>
          <a:p>
            <a:pPr marL="342900" indent="-342900" algn="l" rtl="0">
              <a:buFont typeface="Calibri" panose="020F0502020204030204" pitchFamily="34" charset="0"/>
              <a:buChar char="‐"/>
            </a:pPr>
            <a:r>
              <a:rPr lang="az" sz="2200" b="0" i="0" u="none" baseline="0"/>
              <a:t>o, hüquq-mühafizə, prokurorluq, məhkəmələr, vəkil və cinayət mühakiməsi icraatının digər iştirakçıları ilə nə dərəcədə tanışdır?</a:t>
            </a:r>
          </a:p>
          <a:p>
            <a:pPr marL="342900" indent="-342900" algn="l" rtl="0">
              <a:buFont typeface="Calibri" panose="020F0502020204030204" pitchFamily="34" charset="0"/>
              <a:buChar char="‐"/>
            </a:pPr>
            <a:r>
              <a:rPr lang="az" sz="2200" b="0" i="0" u="none" baseline="0"/>
              <a:t>onun hüquqi səlahiyyətləri nədən ibarətdir?</a:t>
            </a:r>
          </a:p>
          <a:p>
            <a:pPr marL="342900" indent="-342900" algn="l" rtl="0">
              <a:buFont typeface="Calibri" panose="020F0502020204030204" pitchFamily="34" charset="0"/>
              <a:buChar char="‐"/>
            </a:pPr>
            <a:r>
              <a:rPr lang="az" sz="2200" b="0" i="0" u="none" baseline="0"/>
              <a:t>real təsirləri nə qədərdir?</a:t>
            </a:r>
          </a:p>
        </p:txBody>
      </p:sp>
      <p:pic>
        <p:nvPicPr>
          <p:cNvPr id="6" name="Picture 5">
            <a:extLst>
              <a:ext uri="{FF2B5EF4-FFF2-40B4-BE49-F238E27FC236}">
                <a16:creationId xmlns="" xmlns:a16="http://schemas.microsoft.com/office/drawing/2014/main" id="{87C5E393-1615-8B4E-B367-E167BE5E4087}"/>
              </a:ext>
            </a:extLst>
          </p:cNvPr>
          <p:cNvPicPr>
            <a:picLocks noChangeAspect="1"/>
          </p:cNvPicPr>
          <p:nvPr/>
        </p:nvPicPr>
        <p:blipFill>
          <a:blip r:embed="rId3"/>
          <a:stretch>
            <a:fillRect/>
          </a:stretch>
        </p:blipFill>
        <p:spPr>
          <a:xfrm>
            <a:off x="4623445" y="2719540"/>
            <a:ext cx="4520555" cy="2190083"/>
          </a:xfrm>
          <a:prstGeom prst="rect">
            <a:avLst/>
          </a:prstGeom>
        </p:spPr>
      </p:pic>
      <p:sp>
        <p:nvSpPr>
          <p:cNvPr id="12" name="Slide Number Placeholder 1">
            <a:extLst>
              <a:ext uri="{FF2B5EF4-FFF2-40B4-BE49-F238E27FC236}">
                <a16:creationId xmlns="" xmlns:a16="http://schemas.microsoft.com/office/drawing/2014/main" id="{AAAF0C46-B4B2-49D7-9529-AD237A6BD290}"/>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6</a:t>
            </a:fld>
            <a:endParaRPr lang="az" dirty="0"/>
          </a:p>
        </p:txBody>
      </p:sp>
    </p:spTree>
    <p:extLst>
      <p:ext uri="{BB962C8B-B14F-4D97-AF65-F5344CB8AC3E}">
        <p14:creationId xmlns:p14="http://schemas.microsoft.com/office/powerpoint/2010/main" val="261113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04416" y="117482"/>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İxtisaslaşmış və ya adi</a:t>
            </a:r>
          </a:p>
        </p:txBody>
      </p:sp>
      <p:sp>
        <p:nvSpPr>
          <p:cNvPr id="5" name="Rectangle 4">
            <a:extLst>
              <a:ext uri="{FF2B5EF4-FFF2-40B4-BE49-F238E27FC236}">
                <a16:creationId xmlns="" xmlns:a16="http://schemas.microsoft.com/office/drawing/2014/main" id="{7FA81925-418B-D44C-9255-2AEBBFBC0ADA}"/>
              </a:ext>
            </a:extLst>
          </p:cNvPr>
          <p:cNvSpPr/>
          <p:nvPr/>
        </p:nvSpPr>
        <p:spPr>
          <a:xfrm>
            <a:off x="238448" y="1229258"/>
            <a:ext cx="4384997" cy="5170646"/>
          </a:xfrm>
          <a:prstGeom prst="rect">
            <a:avLst/>
          </a:prstGeom>
        </p:spPr>
        <p:txBody>
          <a:bodyPr wrap="square">
            <a:spAutoFit/>
          </a:bodyPr>
          <a:lstStyle/>
          <a:p>
            <a:pPr marL="342900" indent="-342900" algn="l" rtl="0">
              <a:buFont typeface="Arial" panose="020B0604020202020204" pitchFamily="34" charset="0"/>
              <a:buChar char="•"/>
            </a:pPr>
            <a:r>
              <a:rPr lang="az" sz="2200" b="1" i="0" u="none" baseline="0"/>
              <a:t>Müasir normativ-hüquqi  baza: </a:t>
            </a:r>
          </a:p>
          <a:p>
            <a:endParaRPr lang="az" sz="2200" b="1" dirty="0"/>
          </a:p>
          <a:p>
            <a:pPr marL="342900" indent="-342900" algn="just" rtl="0">
              <a:buFont typeface="Calibri" panose="020F0502020204030204" pitchFamily="34" charset="0"/>
              <a:buChar char="‐"/>
            </a:pPr>
            <a:r>
              <a:rPr lang="az" sz="2200" b="0" i="0" u="none" baseline="0"/>
              <a:t>ixtisaslaşmışdırsa, normativ-hüquqi  baza nədən ibarətdir?</a:t>
            </a:r>
          </a:p>
          <a:p>
            <a:pPr marL="342900" indent="-342900" algn="just" rtl="0">
              <a:buFont typeface="Calibri" panose="020F0502020204030204" pitchFamily="34" charset="0"/>
              <a:buChar char="‐"/>
            </a:pPr>
            <a:r>
              <a:rPr lang="az" sz="2200" b="0" i="0" u="none" baseline="0"/>
              <a:t>Sahə hansı normativ səviyyədə tənzimlənir?</a:t>
            </a:r>
          </a:p>
          <a:p>
            <a:pPr marL="342900" indent="-342900" algn="just" rtl="0">
              <a:buFont typeface="Calibri" panose="020F0502020204030204" pitchFamily="34" charset="0"/>
              <a:buChar char="‐"/>
            </a:pPr>
            <a:r>
              <a:rPr lang="az" sz="2200" b="0" i="0" u="none" baseline="0"/>
              <a:t>səriştələri nədən ibarətdir?</a:t>
            </a:r>
          </a:p>
          <a:p>
            <a:pPr marL="342900" indent="-342900" algn="just" rtl="0">
              <a:buFont typeface="Calibri" panose="020F0502020204030204" pitchFamily="34" charset="0"/>
              <a:buChar char="‐"/>
            </a:pPr>
            <a:r>
              <a:rPr lang="az" sz="2200" b="0" i="0" u="none" baseline="0"/>
              <a:t>onlar necə təşkil edilib?</a:t>
            </a:r>
          </a:p>
          <a:p>
            <a:pPr marL="342900" indent="-342900" algn="just" rtl="0">
              <a:buFont typeface="Calibri" panose="020F0502020204030204" pitchFamily="34" charset="0"/>
              <a:buChar char="‐"/>
            </a:pPr>
            <a:r>
              <a:rPr lang="az" sz="2200" b="0" i="0" u="none" baseline="0"/>
              <a:t>onlar digər hüquq-mühafizə, prokurorluq, məhkəmə orqanları və s. ilə nə dərəcədə tanışdırlar?</a:t>
            </a:r>
          </a:p>
          <a:p>
            <a:pPr marL="342900" indent="-342900" algn="just" rtl="0">
              <a:buFont typeface="Calibri" panose="020F0502020204030204" pitchFamily="34" charset="0"/>
              <a:buChar char="‐"/>
            </a:pPr>
            <a:r>
              <a:rPr lang="az" sz="2200" b="0" i="0" u="none" baseline="0"/>
              <a:t>onlarla necə əlaqə saxlamalı?</a:t>
            </a:r>
          </a:p>
          <a:p>
            <a:pPr marL="342900" indent="-342900" algn="just" rtl="0">
              <a:buFont typeface="Calibri" panose="020F0502020204030204" pitchFamily="34" charset="0"/>
              <a:buChar char="‐"/>
            </a:pPr>
            <a:r>
              <a:rPr lang="az" sz="2200" b="0" i="0" u="none" baseline="0"/>
              <a:t>nə dərəcədə yaxşı təlim keçiblər?</a:t>
            </a:r>
          </a:p>
          <a:p>
            <a:pPr marL="342900" indent="-342900" algn="just" rtl="0">
              <a:buFont typeface="Calibri" panose="020F0502020204030204" pitchFamily="34" charset="0"/>
              <a:buChar char="‐"/>
            </a:pPr>
            <a:r>
              <a:rPr lang="az" sz="2200" b="0" i="0" u="none" baseline="0"/>
              <a:t>təcrübə səviyyələri nədən ibarətdir?</a:t>
            </a:r>
          </a:p>
        </p:txBody>
      </p:sp>
      <p:pic>
        <p:nvPicPr>
          <p:cNvPr id="6" name="Picture 5">
            <a:extLst>
              <a:ext uri="{FF2B5EF4-FFF2-40B4-BE49-F238E27FC236}">
                <a16:creationId xmlns="" xmlns:a16="http://schemas.microsoft.com/office/drawing/2014/main" id="{87C5E393-1615-8B4E-B367-E167BE5E4087}"/>
              </a:ext>
            </a:extLst>
          </p:cNvPr>
          <p:cNvPicPr>
            <a:picLocks noChangeAspect="1"/>
          </p:cNvPicPr>
          <p:nvPr/>
        </p:nvPicPr>
        <p:blipFill>
          <a:blip r:embed="rId3"/>
          <a:stretch>
            <a:fillRect/>
          </a:stretch>
        </p:blipFill>
        <p:spPr>
          <a:xfrm>
            <a:off x="4623445" y="2719540"/>
            <a:ext cx="4520555" cy="2190083"/>
          </a:xfrm>
          <a:prstGeom prst="rect">
            <a:avLst/>
          </a:prstGeom>
        </p:spPr>
      </p:pic>
      <p:sp>
        <p:nvSpPr>
          <p:cNvPr id="12" name="Slide Number Placeholder 1">
            <a:extLst>
              <a:ext uri="{FF2B5EF4-FFF2-40B4-BE49-F238E27FC236}">
                <a16:creationId xmlns="" xmlns:a16="http://schemas.microsoft.com/office/drawing/2014/main" id="{E49A8BC6-ED03-446D-B47E-70B3DC2694C7}"/>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7</a:t>
            </a:fld>
            <a:endParaRPr lang="az" dirty="0"/>
          </a:p>
        </p:txBody>
      </p:sp>
    </p:spTree>
    <p:extLst>
      <p:ext uri="{BB962C8B-B14F-4D97-AF65-F5344CB8AC3E}">
        <p14:creationId xmlns:p14="http://schemas.microsoft.com/office/powerpoint/2010/main" val="231602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üzrə səlahiyyətli orqanlar</a:t>
            </a:r>
          </a:p>
          <a:p>
            <a:pPr algn="r" rtl="0"/>
            <a:r>
              <a:rPr lang="az" sz="3200" b="0" i="0" u="none" baseline="0">
                <a:latin typeface="Verdana" panose="020B0604030504040204" pitchFamily="34" charset="0"/>
                <a:ea typeface="Verdana" panose="020B0604030504040204" pitchFamily="34" charset="0"/>
              </a:rPr>
              <a:t>Səriştələr</a:t>
            </a:r>
          </a:p>
        </p:txBody>
      </p:sp>
      <p:sp>
        <p:nvSpPr>
          <p:cNvPr id="5" name="Rectangle 4">
            <a:extLst>
              <a:ext uri="{FF2B5EF4-FFF2-40B4-BE49-F238E27FC236}">
                <a16:creationId xmlns="" xmlns:a16="http://schemas.microsoft.com/office/drawing/2014/main" id="{7FA81925-418B-D44C-9255-2AEBBFBC0ADA}"/>
              </a:ext>
            </a:extLst>
          </p:cNvPr>
          <p:cNvSpPr/>
          <p:nvPr/>
        </p:nvSpPr>
        <p:spPr>
          <a:xfrm>
            <a:off x="336274" y="1044000"/>
            <a:ext cx="4572000" cy="5509200"/>
          </a:xfrm>
          <a:prstGeom prst="rect">
            <a:avLst/>
          </a:prstGeom>
        </p:spPr>
        <p:txBody>
          <a:bodyPr>
            <a:spAutoFit/>
          </a:bodyPr>
          <a:lstStyle/>
          <a:p>
            <a:pPr marL="342900" indent="-342900" algn="l" rtl="0">
              <a:buFont typeface="Arial" panose="020B0604020202020204" pitchFamily="34" charset="0"/>
              <a:buChar char="•"/>
            </a:pPr>
            <a:r>
              <a:rPr lang="az" sz="2200" b="1" i="0" u="none" baseline="0"/>
              <a:t>Onlar qanunvericilərin/hökumətin verdiyi səlahiyyətlərə əsasən: </a:t>
            </a:r>
          </a:p>
          <a:p>
            <a:pPr marL="342900" indent="-342900" algn="just" rtl="0">
              <a:buFont typeface="Calibri" panose="020F0502020204030204" pitchFamily="34" charset="0"/>
              <a:buChar char="‐"/>
            </a:pPr>
            <a:r>
              <a:rPr lang="az" sz="2200" b="0" i="0" u="none" baseline="0"/>
              <a:t>xüsusi maddi hüquq yurisdiksiyasına malikdirlərmi?</a:t>
            </a:r>
          </a:p>
          <a:p>
            <a:pPr marL="342900" indent="-342900" algn="just" rtl="0">
              <a:buFont typeface="Calibri" panose="020F0502020204030204" pitchFamily="34" charset="0"/>
              <a:buChar char="‐"/>
            </a:pPr>
            <a:r>
              <a:rPr lang="az" sz="2200" b="0" i="0" u="none" baseline="0"/>
              <a:t>konkret prosessual hüquq tədbirləri və imkanları mövcuddurmu?</a:t>
            </a:r>
          </a:p>
          <a:p>
            <a:pPr marL="342900" indent="-342900" algn="just" rtl="0">
              <a:buFont typeface="Calibri" panose="020F0502020204030204" pitchFamily="34" charset="0"/>
              <a:buChar char="‐"/>
            </a:pPr>
            <a:r>
              <a:rPr lang="az" sz="2200" b="0" i="0" u="none" baseline="0"/>
              <a:t>Qarşılıqlı hüquqi yardım bacarıqlarına malikdirlərmi?</a:t>
            </a:r>
          </a:p>
          <a:p>
            <a:pPr marL="342900" indent="-342900" algn="just" rtl="0">
              <a:buFont typeface="Calibri" panose="020F0502020204030204" pitchFamily="34" charset="0"/>
              <a:buChar char="‐"/>
            </a:pPr>
            <a:r>
              <a:rPr lang="az" sz="2200" b="0" i="0" u="none" baseline="0"/>
              <a:t>konkret təşkilati quruluş (şöbələr) və əmr/cavabdehlik zəncirinə malikdirmi?</a:t>
            </a:r>
          </a:p>
          <a:p>
            <a:pPr marL="342900" indent="-342900" algn="just" rtl="0">
              <a:buFont typeface="Calibri" panose="020F0502020204030204" pitchFamily="34" charset="0"/>
              <a:buChar char="‐"/>
            </a:pPr>
            <a:r>
              <a:rPr lang="az" sz="2200" b="0" i="0" u="none" baseline="0"/>
              <a:t>xüsusi avadanlıq və əraziyə sahibdirlərmi?</a:t>
            </a:r>
          </a:p>
          <a:p>
            <a:pPr marL="342900" indent="-342900" algn="just" rtl="0">
              <a:buFont typeface="Calibri" panose="020F0502020204030204" pitchFamily="34" charset="0"/>
              <a:buChar char="‐"/>
            </a:pPr>
            <a:r>
              <a:rPr lang="az" sz="2200" b="0" i="0" u="none" baseline="0"/>
              <a:t>ixtisaslaşmış təlim keçiblərmi?</a:t>
            </a:r>
          </a:p>
          <a:p>
            <a:pPr marL="342900" indent="-342900" algn="just" rtl="0">
              <a:buFont typeface="Calibri" panose="020F0502020204030204" pitchFamily="34" charset="0"/>
              <a:buChar char="‐"/>
            </a:pPr>
            <a:r>
              <a:rPr lang="az" sz="2200" b="0" i="0" u="none" baseline="0"/>
              <a:t>fəaliyyətləri üçün yetərli büdcəyə malikdirlərmi?</a:t>
            </a:r>
          </a:p>
        </p:txBody>
      </p:sp>
      <p:pic>
        <p:nvPicPr>
          <p:cNvPr id="7" name="Picture 6">
            <a:extLst>
              <a:ext uri="{FF2B5EF4-FFF2-40B4-BE49-F238E27FC236}">
                <a16:creationId xmlns="" xmlns:a16="http://schemas.microsoft.com/office/drawing/2014/main" id="{97B39A65-15A5-884C-8138-1382F4E07198}"/>
              </a:ext>
            </a:extLst>
          </p:cNvPr>
          <p:cNvPicPr>
            <a:picLocks noChangeAspect="1"/>
          </p:cNvPicPr>
          <p:nvPr/>
        </p:nvPicPr>
        <p:blipFill>
          <a:blip r:embed="rId3"/>
          <a:stretch>
            <a:fillRect/>
          </a:stretch>
        </p:blipFill>
        <p:spPr>
          <a:xfrm>
            <a:off x="5010287" y="2660419"/>
            <a:ext cx="3797439" cy="2126566"/>
          </a:xfrm>
          <a:prstGeom prst="rect">
            <a:avLst/>
          </a:prstGeom>
        </p:spPr>
      </p:pic>
      <p:sp>
        <p:nvSpPr>
          <p:cNvPr id="12" name="Slide Number Placeholder 1">
            <a:extLst>
              <a:ext uri="{FF2B5EF4-FFF2-40B4-BE49-F238E27FC236}">
                <a16:creationId xmlns=""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8</a:t>
            </a:fld>
            <a:endParaRPr lang="az" dirty="0"/>
          </a:p>
        </p:txBody>
      </p:sp>
    </p:spTree>
    <p:extLst>
      <p:ext uri="{BB962C8B-B14F-4D97-AF65-F5344CB8AC3E}">
        <p14:creationId xmlns:p14="http://schemas.microsoft.com/office/powerpoint/2010/main" val="17449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5" name="Rectangle 4">
            <a:extLst>
              <a:ext uri="{FF2B5EF4-FFF2-40B4-BE49-F238E27FC236}">
                <a16:creationId xmlns="" xmlns:a16="http://schemas.microsoft.com/office/drawing/2014/main" id="{7FA81925-418B-D44C-9255-2AEBBFBC0ADA}"/>
              </a:ext>
            </a:extLst>
          </p:cNvPr>
          <p:cNvSpPr/>
          <p:nvPr/>
        </p:nvSpPr>
        <p:spPr>
          <a:xfrm>
            <a:off x="336274" y="1046041"/>
            <a:ext cx="4572000" cy="5016758"/>
          </a:xfrm>
          <a:prstGeom prst="rect">
            <a:avLst/>
          </a:prstGeom>
        </p:spPr>
        <p:txBody>
          <a:bodyPr>
            <a:spAutoFit/>
          </a:bodyPr>
          <a:lstStyle/>
          <a:p>
            <a:pPr marL="342900" indent="-342900" algn="l" rtl="0">
              <a:buFont typeface="Arial" panose="020B0604020202020204" pitchFamily="34" charset="0"/>
              <a:buChar char="•"/>
            </a:pPr>
            <a:r>
              <a:rPr lang="az" sz="2000" b="1" i="0" u="none" baseline="0" dirty="0"/>
              <a:t>Təşkilati baxımdan: </a:t>
            </a:r>
          </a:p>
          <a:p>
            <a:pPr marL="342900" indent="-342900" algn="l" rtl="0">
              <a:buFont typeface="Arial" panose="020B0604020202020204" pitchFamily="34" charset="0"/>
              <a:buChar char="•"/>
            </a:pPr>
            <a:endParaRPr lang="az" sz="2000" b="1" dirty="0"/>
          </a:p>
          <a:p>
            <a:pPr marL="342900" indent="-342900" algn="just" rtl="0">
              <a:buFont typeface="Calibri" panose="020F0502020204030204" pitchFamily="34" charset="0"/>
              <a:buChar char="‐"/>
            </a:pPr>
            <a:r>
              <a:rPr lang="az" sz="2000" b="0" i="0" u="none" baseline="0" dirty="0"/>
              <a:t>hüquq-mühafizə orqanının ixtiyarında kifayət qədər əməkdaş, yardımçı personal və başqa insan resursları və texniki resurslar mövcuddurmu?</a:t>
            </a:r>
          </a:p>
          <a:p>
            <a:pPr marL="342900" indent="-342900" algn="just" rtl="0">
              <a:buFont typeface="Calibri" panose="020F0502020204030204" pitchFamily="34" charset="0"/>
              <a:buChar char="‐"/>
            </a:pPr>
            <a:r>
              <a:rPr lang="az" sz="2000" b="0" i="0" u="none" baseline="0" dirty="0"/>
              <a:t>prokurorluğun ixtiyarında kifayət qədər prokuror, məsləhətçi, yardımçı və başqa resurs mövcuddurmu?</a:t>
            </a:r>
          </a:p>
          <a:p>
            <a:pPr marL="342900" indent="-342900" algn="just" rtl="0">
              <a:buFont typeface="Calibri" panose="020F0502020204030204" pitchFamily="34" charset="0"/>
              <a:buChar char="‐"/>
            </a:pPr>
            <a:r>
              <a:rPr lang="az" sz="2000" b="0" i="0" u="none" baseline="0" dirty="0"/>
              <a:t>Məhkəmə palatasında kifayət qədər hakim köməkçi, heyət və başqa resurslar mövcuddurmu?</a:t>
            </a:r>
          </a:p>
          <a:p>
            <a:pPr marL="342900" indent="-342900" algn="just" rtl="0">
              <a:buFont typeface="Calibri" panose="020F0502020204030204" pitchFamily="34" charset="0"/>
              <a:buChar char="‐"/>
            </a:pPr>
            <a:r>
              <a:rPr lang="az" sz="2000" b="0" i="0" u="none" baseline="0" dirty="0"/>
              <a:t>Səlahiyyətli dövlət/hökümət/məhkəməyə nəzarət orqanı bu fəaliyyəti dəstəkləməyə hazırdırmı?</a:t>
            </a:r>
          </a:p>
        </p:txBody>
      </p:sp>
      <p:pic>
        <p:nvPicPr>
          <p:cNvPr id="12" name="Picture 11">
            <a:extLst>
              <a:ext uri="{FF2B5EF4-FFF2-40B4-BE49-F238E27FC236}">
                <a16:creationId xmlns="" xmlns:a16="http://schemas.microsoft.com/office/drawing/2014/main" id="{6DC88ADE-144A-BF42-8C7B-E4CC0F23EFBB}"/>
              </a:ext>
            </a:extLst>
          </p:cNvPr>
          <p:cNvPicPr>
            <a:picLocks noChangeAspect="1"/>
          </p:cNvPicPr>
          <p:nvPr/>
        </p:nvPicPr>
        <p:blipFill>
          <a:blip r:embed="rId3"/>
          <a:stretch>
            <a:fillRect/>
          </a:stretch>
        </p:blipFill>
        <p:spPr>
          <a:xfrm>
            <a:off x="5010287" y="2660419"/>
            <a:ext cx="3797439" cy="2126566"/>
          </a:xfrm>
          <a:prstGeom prst="rect">
            <a:avLst/>
          </a:prstGeom>
        </p:spPr>
      </p:pic>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üzrə səlahiyyətli orqanların potensialı</a:t>
            </a:r>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9</a:t>
            </a:fld>
            <a:endParaRPr lang="az" dirty="0"/>
          </a:p>
        </p:txBody>
      </p:sp>
    </p:spTree>
    <p:extLst>
      <p:ext uri="{BB962C8B-B14F-4D97-AF65-F5344CB8AC3E}">
        <p14:creationId xmlns:p14="http://schemas.microsoft.com/office/powerpoint/2010/main" val="32670912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778</TotalTime>
  <Words>2643</Words>
  <Application>Microsoft Office PowerPoint</Application>
  <PresentationFormat>Экран (4:3)</PresentationFormat>
  <Paragraphs>464</Paragraphs>
  <Slides>35</Slides>
  <Notes>23</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35</vt:i4>
      </vt:variant>
    </vt:vector>
  </HeadingPairs>
  <TitlesOfParts>
    <vt:vector size="46" baseType="lpstr">
      <vt:lpstr>MS PGothic</vt:lpstr>
      <vt:lpstr>MS PGothic</vt:lpstr>
      <vt:lpstr>Arial</vt:lpstr>
      <vt:lpstr>Arial Narrow</vt:lpstr>
      <vt:lpstr>Calibri</vt:lpstr>
      <vt:lpstr>Calibri (heading)</vt:lpstr>
      <vt:lpstr>Calibri Light</vt:lpstr>
      <vt:lpstr>Times New Roman</vt:lpstr>
      <vt:lpstr>Verdana</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93</cp:revision>
  <dcterms:created xsi:type="dcterms:W3CDTF">2020-10-07T11:36:01Z</dcterms:created>
  <dcterms:modified xsi:type="dcterms:W3CDTF">2021-04-15T23:31:53Z</dcterms:modified>
</cp:coreProperties>
</file>