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9" r:id="rId2"/>
    <p:sldId id="270" r:id="rId3"/>
    <p:sldId id="271" r:id="rId4"/>
    <p:sldId id="27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29" autoAdjust="0"/>
  </p:normalViewPr>
  <p:slideViewPr>
    <p:cSldViewPr>
      <p:cViewPr varScale="1">
        <p:scale>
          <a:sx n="61" d="100"/>
          <a:sy n="61" d="100"/>
        </p:scale>
        <p:origin x="20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8075C-FCBC-4DBE-A755-B27B2B84E8CA}" type="datetimeFigureOut">
              <a:rPr lang="en-US" smtClean="0"/>
              <a:t>11/9/2023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41252-E360-4615-ADC6-B8059B966A9E}" type="slidenum">
              <a:rPr lang="en-US" smtClean="0"/>
              <a:t>‹#›</a:t>
            </a:fld>
            <a:endParaRPr lang="en-US"/>
          </a:p>
        </p:txBody>
      </p:sp>
    </p:spTree>
    <p:extLst>
      <p:ext uri="{BB962C8B-B14F-4D97-AF65-F5344CB8AC3E}">
        <p14:creationId xmlns:p14="http://schemas.microsoft.com/office/powerpoint/2010/main" val="18340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PT"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13447-856A-4230-9037-F2C08599E653}" type="slidenum">
              <a:rPr lang="en-US">
                <a:cs typeface="Arial" charset="0"/>
              </a:rPr>
              <a:pPr fontAlgn="base">
                <a:spcBef>
                  <a:spcPct val="0"/>
                </a:spcBef>
                <a:spcAft>
                  <a:spcPct val="0"/>
                </a:spcAft>
                <a:defRPr/>
              </a:pPr>
              <a:t>1</a:t>
            </a:fld>
            <a:endParaRPr lang="en-US" dirty="0">
              <a:cs typeface="Arial" charset="0"/>
            </a:endParaRPr>
          </a:p>
        </p:txBody>
      </p:sp>
    </p:spTree>
    <p:extLst>
      <p:ext uri="{BB962C8B-B14F-4D97-AF65-F5344CB8AC3E}">
        <p14:creationId xmlns:p14="http://schemas.microsoft.com/office/powerpoint/2010/main" val="281457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ea typeface="ＭＳ Ｐゴシック" pitchFamily="34" charset="-128"/>
              </a:rPr>
              <a:t>The trainer should give participants an opportunity to ask any questions that they may have in relation to part Two of the lesson.</a:t>
            </a:r>
            <a:endParaRPr lang="en-GB" altLang="x-none">
              <a:ea typeface="ＭＳ Ｐゴシック" pitchFamily="34" charset="-128"/>
            </a:endParaRPr>
          </a:p>
        </p:txBody>
      </p:sp>
      <p:sp>
        <p:nvSpPr>
          <p:cNvPr id="261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8F283FCA-ED2D-4D8E-B4B2-35326DB11C78}" type="slidenum">
              <a:rPr lang="en-GB" altLang="x-none"/>
              <a:pPr algn="r" eaLnBrk="1" hangingPunct="1">
                <a:spcBef>
                  <a:spcPct val="0"/>
                </a:spcBef>
              </a:pPr>
              <a:t>16</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Trainers will insert here references to national legal provisions.</a:t>
            </a:r>
          </a:p>
          <a:p>
            <a:r>
              <a:rPr lang="en-GB" sz="1200" kern="1200" dirty="0">
                <a:solidFill>
                  <a:schemeClr val="tx1"/>
                </a:solidFill>
                <a:effectLst/>
                <a:latin typeface="+mn-lt"/>
                <a:ea typeface="+mn-ea"/>
                <a:cs typeface="+mn-cs"/>
              </a:rPr>
              <a:t>PowerPoint (or other type of presentation)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content of the slides in this section are example of what can be described in each of the local trainings.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Ideally, the presentation should mention the international legal instruments signed or ratified by each State and the result of its transposition to the domestic law.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Besides, a description of the types of investigative measures allowed under national law, as well as an explanation on the importance and requirements of gathering and preserving electronic evidence should be provided.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applicable, eventual specificities of the national proceedings regarding electronic evidence should be mentioned.</a:t>
            </a:r>
            <a:endParaRPr lang="pt-PT" dirty="0"/>
          </a:p>
        </p:txBody>
      </p:sp>
      <p:sp>
        <p:nvSpPr>
          <p:cNvPr id="2560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EAD6861-7252-4740-9F43-D0F7CF2018B1}" type="slidenum">
              <a:rPr lang="en-US" sz="1200">
                <a:latin typeface="+mn-lt"/>
              </a:rPr>
              <a:pPr algn="r">
                <a:defRPr/>
              </a:pPr>
              <a:t>18</a:t>
            </a:fld>
            <a:endParaRPr lang="en-US" sz="1200">
              <a:latin typeface="+mn-lt"/>
            </a:endParaRPr>
          </a:p>
        </p:txBody>
      </p:sp>
    </p:spTree>
    <p:extLst>
      <p:ext uri="{BB962C8B-B14F-4D97-AF65-F5344CB8AC3E}">
        <p14:creationId xmlns:p14="http://schemas.microsoft.com/office/powerpoint/2010/main" val="193894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ndParaRPr>
          </a:p>
        </p:txBody>
      </p:sp>
    </p:spTree>
    <p:extLst>
      <p:ext uri="{BB962C8B-B14F-4D97-AF65-F5344CB8AC3E}">
        <p14:creationId xmlns:p14="http://schemas.microsoft.com/office/powerpoint/2010/main" val="255265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ndParaRPr>
          </a:p>
        </p:txBody>
      </p:sp>
    </p:spTree>
    <p:extLst>
      <p:ext uri="{BB962C8B-B14F-4D97-AF65-F5344CB8AC3E}">
        <p14:creationId xmlns:p14="http://schemas.microsoft.com/office/powerpoint/2010/main" val="229352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ndParaRPr>
          </a:p>
        </p:txBody>
      </p:sp>
    </p:spTree>
    <p:extLst>
      <p:ext uri="{BB962C8B-B14F-4D97-AF65-F5344CB8AC3E}">
        <p14:creationId xmlns:p14="http://schemas.microsoft.com/office/powerpoint/2010/main" val="25919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sz="1200" b="1" kern="1200" dirty="0">
                <a:solidFill>
                  <a:schemeClr val="tx1"/>
                </a:solidFill>
                <a:effectLst/>
                <a:latin typeface="+mn-lt"/>
                <a:ea typeface="+mn-ea"/>
                <a:cs typeface="+mn-cs"/>
              </a:rPr>
              <a:t>Agenda</a:t>
            </a:r>
          </a:p>
          <a:p>
            <a:r>
              <a:rPr lang="en-GB" sz="1200" kern="1200" dirty="0">
                <a:solidFill>
                  <a:schemeClr val="tx1"/>
                </a:solidFill>
                <a:effectLst/>
                <a:latin typeface="+mn-lt"/>
                <a:ea typeface="+mn-ea"/>
                <a:cs typeface="+mn-cs"/>
              </a:rPr>
              <a:t>This presentation has three parts:</a:t>
            </a:r>
          </a:p>
          <a:p>
            <a:pPr lvl="0"/>
            <a:r>
              <a:rPr lang="en-US" sz="1200" kern="1200" dirty="0">
                <a:solidFill>
                  <a:schemeClr val="tx1"/>
                </a:solidFill>
                <a:effectLst/>
                <a:latin typeface="+mn-lt"/>
                <a:ea typeface="+mn-ea"/>
                <a:cs typeface="+mn-cs"/>
              </a:rPr>
              <a:t>Part One will refer to the National</a:t>
            </a:r>
            <a:r>
              <a:rPr lang="en-US" sz="1200" kern="1200" baseline="0" dirty="0">
                <a:solidFill>
                  <a:schemeClr val="tx1"/>
                </a:solidFill>
                <a:effectLst/>
                <a:latin typeface="+mn-lt"/>
                <a:ea typeface="+mn-ea"/>
                <a:cs typeface="+mn-cs"/>
              </a:rPr>
              <a:t> substantive cybercrime legislation: which offences related to cybercrime are criminalized under the current legislative framework</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 Two will refer to Procedural provisions</a:t>
            </a:r>
            <a:r>
              <a:rPr lang="en-US" sz="1200" kern="1200" baseline="0" dirty="0">
                <a:solidFill>
                  <a:schemeClr val="tx1"/>
                </a:solidFill>
                <a:effectLst/>
                <a:latin typeface="+mn-lt"/>
                <a:ea typeface="+mn-ea"/>
                <a:cs typeface="+mn-cs"/>
              </a:rPr>
              <a:t> under the national law;</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Part Three</a:t>
            </a:r>
            <a:r>
              <a:rPr lang="en-US" sz="1200" kern="1200" baseline="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will</a:t>
            </a:r>
            <a:r>
              <a:rPr lang="pt-PT" sz="1200" kern="1200" dirty="0">
                <a:solidFill>
                  <a:schemeClr val="tx1"/>
                </a:solidFill>
                <a:effectLst/>
                <a:latin typeface="+mn-lt"/>
                <a:ea typeface="+mn-ea"/>
                <a:cs typeface="+mn-cs"/>
              </a:rPr>
              <a:t> propose a summary of the lesson.</a:t>
            </a:r>
            <a:endParaRPr lang="en-GB" sz="120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906B95-5B9F-4F40-B1E2-7C662F517EA3}" type="slidenum">
              <a:rPr lang="en-US">
                <a:cs typeface="Arial" charset="0"/>
              </a:rPr>
              <a:pPr fontAlgn="base">
                <a:spcBef>
                  <a:spcPct val="0"/>
                </a:spcBef>
                <a:spcAft>
                  <a:spcPct val="0"/>
                </a:spcAft>
                <a:defRPr/>
              </a:pPr>
              <a:t>2</a:t>
            </a:fld>
            <a:endParaRPr lang="en-US" dirty="0">
              <a:cs typeface="Arial" charset="0"/>
            </a:endParaRPr>
          </a:p>
        </p:txBody>
      </p:sp>
    </p:spTree>
    <p:extLst>
      <p:ext uri="{BB962C8B-B14F-4D97-AF65-F5344CB8AC3E}">
        <p14:creationId xmlns:p14="http://schemas.microsoft.com/office/powerpoint/2010/main" val="163574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ndParaRPr>
          </a:p>
        </p:txBody>
      </p:sp>
    </p:spTree>
    <p:extLst>
      <p:ext uri="{BB962C8B-B14F-4D97-AF65-F5344CB8AC3E}">
        <p14:creationId xmlns:p14="http://schemas.microsoft.com/office/powerpoint/2010/main" val="987665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Calibri" charset="0"/>
            </a:endParaRPr>
          </a:p>
        </p:txBody>
      </p:sp>
    </p:spTree>
    <p:extLst>
      <p:ext uri="{BB962C8B-B14F-4D97-AF65-F5344CB8AC3E}">
        <p14:creationId xmlns:p14="http://schemas.microsoft.com/office/powerpoint/2010/main" val="1384616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ndParaRPr>
          </a:p>
        </p:txBody>
      </p:sp>
    </p:spTree>
    <p:extLst>
      <p:ext uri="{BB962C8B-B14F-4D97-AF65-F5344CB8AC3E}">
        <p14:creationId xmlns:p14="http://schemas.microsoft.com/office/powerpoint/2010/main" val="274541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ndParaRPr>
          </a:p>
        </p:txBody>
      </p:sp>
    </p:spTree>
    <p:extLst>
      <p:ext uri="{BB962C8B-B14F-4D97-AF65-F5344CB8AC3E}">
        <p14:creationId xmlns:p14="http://schemas.microsoft.com/office/powerpoint/2010/main" val="257682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GB" dirty="0">
                <a:latin typeface="Calibri" charset="0"/>
              </a:rPr>
              <a:t>On this slide the trainer might add any domestic specificity or important question to be highlighted in relation to conditions and safeguards.</a:t>
            </a:r>
            <a:r>
              <a:rPr lang="en-GB" baseline="0" dirty="0">
                <a:latin typeface="Calibri" charset="0"/>
              </a:rPr>
              <a:t> This might include:</a:t>
            </a:r>
          </a:p>
          <a:p>
            <a:pPr marL="171450" indent="-171450" eaLnBrk="1" hangingPunct="1">
              <a:buFontTx/>
              <a:buChar char="-"/>
            </a:pPr>
            <a:r>
              <a:rPr lang="en-GB" baseline="0" dirty="0">
                <a:latin typeface="Calibri" charset="0"/>
              </a:rPr>
              <a:t>General or specific provisions ensuring necessity and proportionality,</a:t>
            </a:r>
          </a:p>
          <a:p>
            <a:pPr marL="171450" indent="-171450" eaLnBrk="1" hangingPunct="1">
              <a:buFontTx/>
              <a:buChar char="-"/>
            </a:pPr>
            <a:r>
              <a:rPr lang="en-GB" baseline="0" dirty="0">
                <a:latin typeface="Calibri" charset="0"/>
              </a:rPr>
              <a:t>The domestic source of (certain) safeguards (law, case-law…),</a:t>
            </a:r>
          </a:p>
          <a:p>
            <a:pPr marL="171450" indent="-171450" eaLnBrk="1" hangingPunct="1">
              <a:buFontTx/>
              <a:buChar char="-"/>
            </a:pPr>
            <a:r>
              <a:rPr lang="en-GB" baseline="0" dirty="0">
                <a:latin typeface="Calibri" charset="0"/>
              </a:rPr>
              <a:t>Weaknesses of the domestic law on this issue.</a:t>
            </a:r>
            <a:endParaRPr lang="en-GB" dirty="0">
              <a:latin typeface="Calibri" charset="0"/>
            </a:endParaRPr>
          </a:p>
        </p:txBody>
      </p:sp>
    </p:spTree>
    <p:extLst>
      <p:ext uri="{BB962C8B-B14F-4D97-AF65-F5344CB8AC3E}">
        <p14:creationId xmlns:p14="http://schemas.microsoft.com/office/powerpoint/2010/main" val="743405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part Three of the lesson.</a:t>
            </a:r>
          </a:p>
          <a:p>
            <a:pPr eaLnBrk="1" hangingPunct="1">
              <a:spcBef>
                <a:spcPct val="0"/>
              </a:spcBef>
            </a:pPr>
            <a:endParaRPr lang="en-GB" dirty="0"/>
          </a:p>
        </p:txBody>
      </p:sp>
      <p:sp>
        <p:nvSpPr>
          <p:cNvPr id="14848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6EE1F51-062D-4457-AAB3-E11F5903BD88}" type="slidenum">
              <a:rPr lang="en-GB" sz="1200">
                <a:latin typeface="+mn-lt"/>
              </a:rPr>
              <a:pPr algn="r">
                <a:defRPr/>
              </a:pPr>
              <a:t>27</a:t>
            </a:fld>
            <a:endParaRPr lang="en-GB" sz="1200">
              <a:latin typeface="+mn-lt"/>
            </a:endParaRPr>
          </a:p>
        </p:txBody>
      </p:sp>
    </p:spTree>
    <p:extLst>
      <p:ext uri="{BB962C8B-B14F-4D97-AF65-F5344CB8AC3E}">
        <p14:creationId xmlns:p14="http://schemas.microsoft.com/office/powerpoint/2010/main" val="2839955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Summary / Recap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trainer should recap / test knowledge on the following points:</a:t>
            </a:r>
          </a:p>
          <a:p>
            <a:endParaRPr lang="en-GB" sz="1200" kern="1200" dirty="0">
              <a:solidFill>
                <a:schemeClr val="tx1"/>
              </a:solidFill>
              <a:effectLst/>
              <a:latin typeface="+mn-lt"/>
              <a:ea typeface="+mn-ea"/>
              <a:cs typeface="+mn-cs"/>
            </a:endParaRPr>
          </a:p>
          <a:p>
            <a:pPr marL="171450" indent="-171450">
              <a:lnSpc>
                <a:spcPct val="80000"/>
              </a:lnSpc>
              <a:spcBef>
                <a:spcPts val="1200"/>
              </a:spcBef>
              <a:buFont typeface="Arial" panose="020B0604020202020204" pitchFamily="34" charset="0"/>
              <a:buChar char="•"/>
            </a:pPr>
            <a:r>
              <a:rPr lang="en-GB" sz="1200" dirty="0"/>
              <a:t>List the substantive criminal law provisions, and identify some of the key factors used to describe the crimes, based on the existing national law.</a:t>
            </a:r>
          </a:p>
          <a:p>
            <a:pPr marL="171450" indent="-171450">
              <a:lnSpc>
                <a:spcPct val="80000"/>
              </a:lnSpc>
              <a:spcBef>
                <a:spcPts val="1200"/>
              </a:spcBef>
              <a:buFont typeface="Arial" panose="020B0604020202020204" pitchFamily="34" charset="0"/>
              <a:buChar char="•"/>
            </a:pPr>
            <a:r>
              <a:rPr lang="en-GB" sz="1200" dirty="0"/>
              <a:t>Explain the importance of conditions and safeguards under the national law</a:t>
            </a:r>
          </a:p>
          <a:p>
            <a:pPr marL="171450" indent="-171450">
              <a:lnSpc>
                <a:spcPct val="80000"/>
              </a:lnSpc>
              <a:spcBef>
                <a:spcPts val="1200"/>
              </a:spcBef>
              <a:buFont typeface="Arial" panose="020B0604020202020204" pitchFamily="34" charset="0"/>
              <a:buChar char="•"/>
            </a:pPr>
            <a:r>
              <a:rPr lang="en-GB" sz="1200" dirty="0"/>
              <a:t>Explain the existing procedural provisions under the national law</a:t>
            </a:r>
          </a:p>
          <a:p>
            <a:pPr marL="171450" indent="-171450">
              <a:lnSpc>
                <a:spcPct val="80000"/>
              </a:lnSpc>
              <a:spcBef>
                <a:spcPts val="1200"/>
              </a:spcBef>
              <a:buFont typeface="Arial" panose="020B0604020202020204" pitchFamily="34" charset="0"/>
              <a:buChar char="•"/>
            </a:pPr>
            <a:r>
              <a:rPr lang="en-GB" sz="1200" dirty="0"/>
              <a:t>Analyse the needs and the advantages of the harmonisation between national legislation and the international instruments, in particular the Convention of Budapest.</a:t>
            </a:r>
          </a:p>
          <a:p>
            <a:pPr marL="171450" indent="-171450" eaLnBrk="1" hangingPunct="1">
              <a:lnSpc>
                <a:spcPct val="80000"/>
              </a:lnSpc>
              <a:spcBef>
                <a:spcPts val="1200"/>
              </a:spcBef>
              <a:buFont typeface="Arial" panose="020B0604020202020204" pitchFamily="34" charset="0"/>
              <a:buChar char="•"/>
            </a:pPr>
            <a:endParaRPr lang="en-GB" sz="1200"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29</a:t>
            </a:fld>
            <a:endParaRPr lang="en-US"/>
          </a:p>
        </p:txBody>
      </p:sp>
    </p:spTree>
    <p:extLst>
      <p:ext uri="{BB962C8B-B14F-4D97-AF65-F5344CB8AC3E}">
        <p14:creationId xmlns:p14="http://schemas.microsoft.com/office/powerpoint/2010/main" val="2557795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the lesson.</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Practical Exercises (if applicable)</a:t>
            </a:r>
          </a:p>
          <a:p>
            <a:r>
              <a:rPr lang="en-GB" sz="1200" kern="1200" dirty="0">
                <a:solidFill>
                  <a:schemeClr val="tx1"/>
                </a:solidFill>
                <a:effectLst/>
                <a:latin typeface="+mn-lt"/>
                <a:ea typeface="+mn-ea"/>
                <a:cs typeface="+mn-cs"/>
              </a:rPr>
              <a:t>No practical exercises are prepared for this session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Knowledge Check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trainer should check knowledge by asking relevant questions from each of the session aspects.</a:t>
            </a:r>
          </a:p>
          <a:p>
            <a:pPr eaLnBrk="1" hangingPunct="1">
              <a:spcBef>
                <a:spcPct val="0"/>
              </a:spcBef>
            </a:pPr>
            <a:endParaRPr lang="en-GB" dirty="0"/>
          </a:p>
          <a:p>
            <a:pPr eaLnBrk="1" hangingPunct="1">
              <a:spcBef>
                <a:spcPct val="0"/>
              </a:spcBef>
            </a:pPr>
            <a:endParaRPr lang="en-GB" dirty="0"/>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228875-48AB-4064-881C-57EB98FFB372}" type="slidenum">
              <a:rPr lang="en-GB">
                <a:cs typeface="Arial" charset="0"/>
              </a:rPr>
              <a:pPr fontAlgn="base">
                <a:spcBef>
                  <a:spcPct val="0"/>
                </a:spcBef>
                <a:spcAft>
                  <a:spcPct val="0"/>
                </a:spcAft>
                <a:defRPr/>
              </a:pPr>
              <a:t>30</a:t>
            </a:fld>
            <a:endParaRPr lang="en-GB">
              <a:cs typeface="Arial" charset="0"/>
            </a:endParaRPr>
          </a:p>
        </p:txBody>
      </p:sp>
    </p:spTree>
    <p:extLst>
      <p:ext uri="{BB962C8B-B14F-4D97-AF65-F5344CB8AC3E}">
        <p14:creationId xmlns:p14="http://schemas.microsoft.com/office/powerpoint/2010/main" val="228916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sz="1200" b="1" kern="1200" noProof="0" dirty="0">
                <a:solidFill>
                  <a:schemeClr val="tx1"/>
                </a:solidFill>
                <a:effectLst/>
                <a:latin typeface="+mn-lt"/>
                <a:ea typeface="+mn-ea"/>
                <a:cs typeface="+mn-cs"/>
              </a:rPr>
              <a:t>Objectives:</a:t>
            </a:r>
            <a:endParaRPr lang="en-US" sz="1200"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noProof="0" dirty="0">
                <a:solidFill>
                  <a:schemeClr val="tx1"/>
                </a:solidFill>
                <a:effectLst/>
                <a:latin typeface="+mn-lt"/>
                <a:ea typeface="+mn-ea"/>
                <a:cs typeface="+mn-cs"/>
              </a:rPr>
              <a:t>The objective of this session is to provide all the necessary information and background to judges and prosecutors to enable them to effectively use the procedural provisions in the local legislation to prosecute and adjudicate cases of cybercrime.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noProof="0" dirty="0">
                <a:solidFill>
                  <a:schemeClr val="tx1"/>
                </a:solidFill>
                <a:effectLst/>
                <a:latin typeface="+mn-lt"/>
                <a:ea typeface="+mn-ea"/>
                <a:cs typeface="+mn-cs"/>
              </a:rPr>
              <a:t>By the end of the session the participants will be able to identify and explain :</a:t>
            </a:r>
          </a:p>
          <a:p>
            <a:pPr marL="171450" indent="-171450">
              <a:lnSpc>
                <a:spcPct val="80000"/>
              </a:lnSpc>
              <a:spcBef>
                <a:spcPts val="1200"/>
              </a:spcBef>
              <a:buFont typeface="Arial" panose="020B0604020202020204" pitchFamily="34" charset="0"/>
              <a:buChar char="•"/>
            </a:pPr>
            <a:r>
              <a:rPr lang="en-GB" sz="1200" dirty="0"/>
              <a:t>List the substantive criminal law provisions, and identify some of the key factors used to describe the crimes, based on the existing national law.</a:t>
            </a:r>
          </a:p>
          <a:p>
            <a:pPr marL="171450" indent="-171450">
              <a:lnSpc>
                <a:spcPct val="80000"/>
              </a:lnSpc>
              <a:spcBef>
                <a:spcPts val="1200"/>
              </a:spcBef>
              <a:buFont typeface="Arial" panose="020B0604020202020204" pitchFamily="34" charset="0"/>
              <a:buChar char="•"/>
            </a:pPr>
            <a:r>
              <a:rPr lang="en-GB" sz="1200" dirty="0"/>
              <a:t>Explain the importance of conditions and safeguards under the national law</a:t>
            </a:r>
          </a:p>
          <a:p>
            <a:pPr marL="171450" indent="-171450">
              <a:lnSpc>
                <a:spcPct val="80000"/>
              </a:lnSpc>
              <a:spcBef>
                <a:spcPts val="1200"/>
              </a:spcBef>
              <a:buFont typeface="Arial" panose="020B0604020202020204" pitchFamily="34" charset="0"/>
              <a:buChar char="•"/>
            </a:pPr>
            <a:r>
              <a:rPr lang="en-GB" sz="1200" dirty="0"/>
              <a:t>Explain the existing procedural provisions under the national law</a:t>
            </a:r>
          </a:p>
          <a:p>
            <a:pPr marL="171450" indent="-171450">
              <a:lnSpc>
                <a:spcPct val="80000"/>
              </a:lnSpc>
              <a:spcBef>
                <a:spcPts val="1200"/>
              </a:spcBef>
              <a:buFont typeface="Arial" panose="020B0604020202020204" pitchFamily="34" charset="0"/>
              <a:buChar char="•"/>
            </a:pPr>
            <a:r>
              <a:rPr lang="en-GB" sz="1200" dirty="0"/>
              <a:t>Analyse the needs and the advantages of the harmonisation between national legislation and the international instruments, in particular the Convention of Budapest.</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More precisely, delegate will be able to identify and explain the provisions in the domestic legislation pertaining to:</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--Criminal</a:t>
            </a:r>
            <a:r>
              <a:rPr lang="en-US" sz="1200" kern="1200" baseline="0" noProof="0" dirty="0">
                <a:solidFill>
                  <a:schemeClr val="tx1"/>
                </a:solidFill>
                <a:effectLst/>
                <a:latin typeface="+mn-lt"/>
                <a:ea typeface="+mn-ea"/>
                <a:cs typeface="+mn-cs"/>
              </a:rPr>
              <a:t> offences in the substantive national legislation on cybercrime</a:t>
            </a:r>
          </a:p>
          <a:p>
            <a:r>
              <a:rPr lang="en-US" sz="1200" kern="1200" baseline="0" noProof="0" dirty="0">
                <a:solidFill>
                  <a:schemeClr val="tx1"/>
                </a:solidFill>
                <a:effectLst/>
                <a:latin typeface="+mn-lt"/>
                <a:ea typeface="+mn-ea"/>
                <a:cs typeface="+mn-cs"/>
              </a:rPr>
              <a:t>--Illegal access</a:t>
            </a:r>
          </a:p>
          <a:p>
            <a:r>
              <a:rPr lang="en-US" sz="1200" kern="1200" baseline="0" noProof="0" dirty="0">
                <a:solidFill>
                  <a:schemeClr val="tx1"/>
                </a:solidFill>
                <a:effectLst/>
                <a:latin typeface="+mn-lt"/>
                <a:ea typeface="+mn-ea"/>
                <a:cs typeface="+mn-cs"/>
              </a:rPr>
              <a:t>--Illegal interception</a:t>
            </a:r>
          </a:p>
          <a:p>
            <a:r>
              <a:rPr lang="en-US" sz="1200" kern="1200" baseline="0" noProof="0" dirty="0">
                <a:solidFill>
                  <a:schemeClr val="tx1"/>
                </a:solidFill>
                <a:effectLst/>
                <a:latin typeface="+mn-lt"/>
                <a:ea typeface="+mn-ea"/>
                <a:cs typeface="+mn-cs"/>
              </a:rPr>
              <a:t>--Data interference</a:t>
            </a:r>
          </a:p>
          <a:p>
            <a:r>
              <a:rPr lang="en-US" sz="1200" kern="1200" baseline="0" noProof="0" dirty="0">
                <a:solidFill>
                  <a:schemeClr val="tx1"/>
                </a:solidFill>
                <a:effectLst/>
                <a:latin typeface="+mn-lt"/>
                <a:ea typeface="+mn-ea"/>
                <a:cs typeface="+mn-cs"/>
              </a:rPr>
              <a:t>--System Interference</a:t>
            </a:r>
          </a:p>
          <a:p>
            <a:r>
              <a:rPr lang="en-US" sz="1200" kern="1200" baseline="0" noProof="0" dirty="0">
                <a:solidFill>
                  <a:schemeClr val="tx1"/>
                </a:solidFill>
                <a:effectLst/>
                <a:latin typeface="+mn-lt"/>
                <a:ea typeface="+mn-ea"/>
                <a:cs typeface="+mn-cs"/>
              </a:rPr>
              <a:t>--Misuse of devices</a:t>
            </a:r>
          </a:p>
          <a:p>
            <a:r>
              <a:rPr lang="en-US" sz="1200" kern="1200" baseline="0" noProof="0" dirty="0">
                <a:solidFill>
                  <a:schemeClr val="tx1"/>
                </a:solidFill>
                <a:effectLst/>
                <a:latin typeface="+mn-lt"/>
                <a:ea typeface="+mn-ea"/>
                <a:cs typeface="+mn-cs"/>
              </a:rPr>
              <a:t>--Computer related forgery</a:t>
            </a:r>
          </a:p>
          <a:p>
            <a:r>
              <a:rPr lang="en-US" sz="1200" kern="1200" baseline="0" noProof="0" dirty="0">
                <a:solidFill>
                  <a:schemeClr val="tx1"/>
                </a:solidFill>
                <a:effectLst/>
                <a:latin typeface="+mn-lt"/>
                <a:ea typeface="+mn-ea"/>
                <a:cs typeface="+mn-cs"/>
              </a:rPr>
              <a:t>--Computer related fraud</a:t>
            </a:r>
          </a:p>
          <a:p>
            <a:r>
              <a:rPr lang="en-US" sz="1200" kern="1200" baseline="0" noProof="0" dirty="0">
                <a:solidFill>
                  <a:schemeClr val="tx1"/>
                </a:solidFill>
                <a:effectLst/>
                <a:latin typeface="+mn-lt"/>
                <a:ea typeface="+mn-ea"/>
                <a:cs typeface="+mn-cs"/>
              </a:rPr>
              <a:t>--Offences related to Child pornography</a:t>
            </a:r>
          </a:p>
          <a:p>
            <a:r>
              <a:rPr lang="en-US" sz="1200" kern="1200" baseline="0" noProof="0" dirty="0">
                <a:solidFill>
                  <a:schemeClr val="tx1"/>
                </a:solidFill>
                <a:effectLst/>
                <a:latin typeface="+mn-lt"/>
                <a:ea typeface="+mn-ea"/>
                <a:cs typeface="+mn-cs"/>
              </a:rPr>
              <a:t>--Copyright offences</a:t>
            </a:r>
          </a:p>
          <a:p>
            <a:endParaRPr lang="en-US" sz="1200" kern="1200" noProof="0" dirty="0">
              <a:solidFill>
                <a:schemeClr val="tx1"/>
              </a:solidFill>
              <a:effectLst/>
              <a:latin typeface="+mn-lt"/>
              <a:ea typeface="+mn-ea"/>
              <a:cs typeface="+mn-cs"/>
            </a:endParaRPr>
          </a:p>
          <a:p>
            <a:pPr lvl="0"/>
            <a:r>
              <a:rPr lang="en-US" sz="1200" kern="1200" noProof="0" dirty="0">
                <a:solidFill>
                  <a:schemeClr val="tx1"/>
                </a:solidFill>
                <a:effectLst/>
                <a:latin typeface="+mn-lt"/>
                <a:ea typeface="+mn-ea"/>
                <a:cs typeface="+mn-cs"/>
              </a:rPr>
              <a:t>--The scope of the procedural rules </a:t>
            </a:r>
          </a:p>
          <a:p>
            <a:pPr lvl="0"/>
            <a:r>
              <a:rPr lang="en-US" sz="1200" kern="1200" noProof="0" dirty="0">
                <a:solidFill>
                  <a:schemeClr val="tx1"/>
                </a:solidFill>
                <a:effectLst/>
                <a:latin typeface="+mn-lt"/>
                <a:ea typeface="+mn-ea"/>
                <a:cs typeface="+mn-cs"/>
              </a:rPr>
              <a:t>--Expedited preservation and disclosure of computer data</a:t>
            </a:r>
          </a:p>
          <a:p>
            <a:pPr lvl="0"/>
            <a:r>
              <a:rPr lang="en-US" sz="1200" kern="1200" noProof="0" dirty="0">
                <a:solidFill>
                  <a:schemeClr val="tx1"/>
                </a:solidFill>
                <a:effectLst/>
                <a:latin typeface="+mn-lt"/>
                <a:ea typeface="+mn-ea"/>
                <a:cs typeface="+mn-cs"/>
              </a:rPr>
              <a:t>--Production orders</a:t>
            </a:r>
          </a:p>
          <a:p>
            <a:pPr lvl="0"/>
            <a:r>
              <a:rPr lang="en-US" sz="1200" kern="1200" noProof="0" dirty="0">
                <a:solidFill>
                  <a:schemeClr val="tx1"/>
                </a:solidFill>
                <a:effectLst/>
                <a:latin typeface="+mn-lt"/>
                <a:ea typeface="+mn-ea"/>
                <a:cs typeface="+mn-cs"/>
              </a:rPr>
              <a:t>--Search and seizure</a:t>
            </a:r>
          </a:p>
          <a:p>
            <a:pPr lvl="0"/>
            <a:r>
              <a:rPr lang="en-US" sz="1200" kern="1200" noProof="0" dirty="0">
                <a:solidFill>
                  <a:schemeClr val="tx1"/>
                </a:solidFill>
                <a:effectLst/>
                <a:latin typeface="+mn-lt"/>
                <a:ea typeface="+mn-ea"/>
                <a:cs typeface="+mn-cs"/>
              </a:rPr>
              <a:t>--Real-time Collection of Traffic Data</a:t>
            </a:r>
          </a:p>
          <a:p>
            <a:pPr lvl="0"/>
            <a:r>
              <a:rPr lang="en-US" sz="1200" kern="1200" noProof="0" dirty="0">
                <a:solidFill>
                  <a:schemeClr val="tx1"/>
                </a:solidFill>
                <a:effectLst/>
                <a:latin typeface="+mn-lt"/>
                <a:ea typeface="+mn-ea"/>
                <a:cs typeface="+mn-cs"/>
              </a:rPr>
              <a:t>--Interception of content data</a:t>
            </a:r>
          </a:p>
          <a:p>
            <a:pPr lvl="0"/>
            <a:r>
              <a:rPr lang="en-US" sz="1200" kern="1200" noProof="0" dirty="0">
                <a:solidFill>
                  <a:schemeClr val="tx1"/>
                </a:solidFill>
                <a:effectLst/>
                <a:latin typeface="+mn-lt"/>
                <a:ea typeface="+mn-ea"/>
                <a:cs typeface="+mn-cs"/>
              </a:rPr>
              <a:t>--Conditions and safeguards.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FE1D5-F471-4C03-BE67-DC8136D58668}" type="slidenum">
              <a:rPr lang="en-GB">
                <a:cs typeface="Arial" charset="0"/>
              </a:rPr>
              <a:pPr fontAlgn="base">
                <a:spcBef>
                  <a:spcPct val="0"/>
                </a:spcBef>
                <a:spcAft>
                  <a:spcPct val="0"/>
                </a:spcAft>
                <a:defRPr/>
              </a:pPr>
              <a:t>3</a:t>
            </a:fld>
            <a:endParaRPr lang="en-GB" dirty="0">
              <a:cs typeface="Arial" charset="0"/>
            </a:endParaRPr>
          </a:p>
        </p:txBody>
      </p:sp>
    </p:spTree>
    <p:extLst>
      <p:ext uri="{BB962C8B-B14F-4D97-AF65-F5344CB8AC3E}">
        <p14:creationId xmlns:p14="http://schemas.microsoft.com/office/powerpoint/2010/main" val="64153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previous slides.</a:t>
            </a:r>
          </a:p>
          <a:p>
            <a:pPr eaLnBrk="1" hangingPunct="1">
              <a:spcBef>
                <a:spcPct val="0"/>
              </a:spcBef>
            </a:pPr>
            <a:endParaRPr lang="en-GB"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F2BA1-D7B6-438D-9DE4-F59F16A815D9}" type="slidenum">
              <a:rPr lang="en-GB">
                <a:cs typeface="Arial" charset="0"/>
              </a:rPr>
              <a:pPr fontAlgn="base">
                <a:spcBef>
                  <a:spcPct val="0"/>
                </a:spcBef>
                <a:spcAft>
                  <a:spcPct val="0"/>
                </a:spcAft>
                <a:defRPr/>
              </a:pPr>
              <a:t>4</a:t>
            </a:fld>
            <a:endParaRPr lang="en-GB" dirty="0">
              <a:cs typeface="Arial" charset="0"/>
            </a:endParaRPr>
          </a:p>
        </p:txBody>
      </p:sp>
    </p:spTree>
    <p:extLst>
      <p:ext uri="{BB962C8B-B14F-4D97-AF65-F5344CB8AC3E}">
        <p14:creationId xmlns:p14="http://schemas.microsoft.com/office/powerpoint/2010/main" val="33912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itchFamily="34" charset="-128"/>
              </a:rPr>
              <a:t>Trainers will insert here references to national legal provisions.</a:t>
            </a:r>
          </a:p>
        </p:txBody>
      </p:sp>
      <p:sp>
        <p:nvSpPr>
          <p:cNvPr id="2406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D2117855-E385-4B57-9435-836CBD5FE881}" type="slidenum">
              <a:rPr lang="en-US" altLang="x-none"/>
              <a:pPr algn="r" eaLnBrk="1" hangingPunct="1">
                <a:spcBef>
                  <a:spcPct val="0"/>
                </a:spcBef>
              </a:pPr>
              <a:t>6</a:t>
            </a:fld>
            <a:endParaRPr lang="en-US"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pitchFamily="34" charset="-128"/>
              </a:rPr>
              <a:t>Trainers will insert here references to national legal provisions.</a:t>
            </a:r>
          </a:p>
          <a:p>
            <a:pPr eaLnBrk="1" hangingPunct="1"/>
            <a:endParaRPr lang="en-GB" altLang="x-none">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1160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4623E25-ECCF-4C90-988A-305B010CCA99}" type="slidenum">
              <a:rPr lang="en-US" smtClean="0"/>
              <a:t>‹#›</a:t>
            </a:fld>
            <a:endParaRPr lang="en-US"/>
          </a:p>
        </p:txBody>
      </p:sp>
    </p:spTree>
    <p:extLst>
      <p:ext uri="{BB962C8B-B14F-4D97-AF65-F5344CB8AC3E}">
        <p14:creationId xmlns:p14="http://schemas.microsoft.com/office/powerpoint/2010/main" val="65874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406201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243869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230005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332627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78548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339926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147121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114274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78921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32914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4623E25-ECCF-4C90-988A-305B010CCA99}" type="slidenum">
              <a:rPr lang="en-US" smtClean="0"/>
              <a:t>‹#›</a:t>
            </a:fld>
            <a:endParaRPr lang="en-US"/>
          </a:p>
        </p:txBody>
      </p:sp>
    </p:spTree>
    <p:extLst>
      <p:ext uri="{BB962C8B-B14F-4D97-AF65-F5344CB8AC3E}">
        <p14:creationId xmlns:p14="http://schemas.microsoft.com/office/powerpoint/2010/main" val="225804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pPr eaLnBrk="1" hangingPunct="1"/>
            <a:r>
              <a:rPr lang="en-US" dirty="0">
                <a:solidFill>
                  <a:srgbClr val="005E8E"/>
                </a:solidFill>
              </a:rPr>
              <a:t>Session 1.2.4</a:t>
            </a:r>
          </a:p>
          <a:p>
            <a:pPr eaLnBrk="1" hangingPunct="1"/>
            <a:r>
              <a:rPr lang="en-US" dirty="0">
                <a:solidFill>
                  <a:srgbClr val="005E8E"/>
                </a:solidFill>
              </a:rPr>
              <a:t>National Cybercrime Legislation</a:t>
            </a:r>
          </a:p>
        </p:txBody>
      </p:sp>
      <p:sp>
        <p:nvSpPr>
          <p:cNvPr id="15" name="Title 1">
            <a:extLst>
              <a:ext uri="{FF2B5EF4-FFF2-40B4-BE49-F238E27FC236}">
                <a16:creationId xmlns:a16="http://schemas.microsoft.com/office/drawing/2014/main" id="{B89A3584-14B3-43D1-A0E5-C58ED6B5B633}"/>
              </a:ext>
            </a:extLst>
          </p:cNvPr>
          <p:cNvSpPr>
            <a:spLocks noGrp="1"/>
          </p:cNvSpPr>
          <p:nvPr>
            <p:ph type="ctrTitle"/>
          </p:nvPr>
        </p:nvSpPr>
        <p:spPr>
          <a:xfrm>
            <a:off x="130630" y="2716439"/>
            <a:ext cx="6229350" cy="1820636"/>
          </a:xfrm>
          <a:ln/>
        </p:spPr>
        <p:txBody>
          <a:bodyPr lIns="91440" tIns="45720" rIns="91440" bIns="45720" anchor="ctr">
            <a:normAutofit fontScale="90000"/>
          </a:bodyPr>
          <a:lstStyle/>
          <a:p>
            <a:pPr eaLnBrk="1" hangingPunct="1"/>
            <a:r>
              <a:rPr lang="en-US" altLang="en-US" sz="4000" dirty="0"/>
              <a:t>Introductory Cybercrime Training for Judges and Prosecutors</a:t>
            </a:r>
          </a:p>
        </p:txBody>
      </p:sp>
      <p:sp>
        <p:nvSpPr>
          <p:cNvPr id="16" name="TextBox 13">
            <a:extLst>
              <a:ext uri="{FF2B5EF4-FFF2-40B4-BE49-F238E27FC236}">
                <a16:creationId xmlns:a16="http://schemas.microsoft.com/office/drawing/2014/main" id="{254CEC67-F5C1-4B60-BF1D-32F39C575E33}"/>
              </a:ext>
            </a:extLst>
          </p:cNvPr>
          <p:cNvSpPr txBox="1">
            <a:spLocks noChangeArrowheads="1"/>
          </p:cNvSpPr>
          <p:nvPr/>
        </p:nvSpPr>
        <p:spPr bwMode="auto">
          <a:xfrm>
            <a:off x="130630" y="1362635"/>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b="1" dirty="0" err="1">
                <a:solidFill>
                  <a:schemeClr val="bg1"/>
                </a:solidFill>
                <a:latin typeface="Arial Narrow" panose="020B0606020202030204" pitchFamily="34" charset="0"/>
              </a:rPr>
              <a:t>iPROCEEDS</a:t>
            </a:r>
            <a:r>
              <a:rPr lang="en-GB" altLang="en-US" b="1" dirty="0">
                <a:solidFill>
                  <a:schemeClr val="bg1"/>
                </a:solidFill>
                <a:latin typeface="Arial Narrow" panose="020B0606020202030204"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52647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System Interference</a:t>
            </a:r>
          </a:p>
        </p:txBody>
      </p:sp>
      <p:sp>
        <p:nvSpPr>
          <p:cNvPr id="78851"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295701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Misuse of Devices</a:t>
            </a:r>
          </a:p>
        </p:txBody>
      </p:sp>
      <p:sp>
        <p:nvSpPr>
          <p:cNvPr id="78851" name="Rectangle 3"/>
          <p:cNvSpPr>
            <a:spLocks noGrp="1"/>
          </p:cNvSpPr>
          <p:nvPr>
            <p:ph idx="1"/>
          </p:nvPr>
        </p:nvSpPr>
        <p:spPr>
          <a:xfrm>
            <a:off x="628650" y="1124744"/>
            <a:ext cx="7886700" cy="5052219"/>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347573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Computer Related Forgery</a:t>
            </a:r>
          </a:p>
        </p:txBody>
      </p:sp>
      <p:sp>
        <p:nvSpPr>
          <p:cNvPr id="78851" name="Rectangle 3"/>
          <p:cNvSpPr>
            <a:spLocks noGrp="1"/>
          </p:cNvSpPr>
          <p:nvPr>
            <p:ph idx="1"/>
          </p:nvPr>
        </p:nvSpPr>
        <p:spPr>
          <a:xfrm>
            <a:off x="628650" y="1124744"/>
            <a:ext cx="7886700" cy="5052219"/>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346892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Computer Related Fraud</a:t>
            </a:r>
          </a:p>
        </p:txBody>
      </p:sp>
      <p:sp>
        <p:nvSpPr>
          <p:cNvPr id="78851"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2787448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p:cNvSpPr>
          <p:nvPr>
            <p:ph type="title"/>
          </p:nvPr>
        </p:nvSpPr>
        <p:spPr>
          <a:xfrm>
            <a:off x="488033" y="116632"/>
            <a:ext cx="8229600" cy="860425"/>
          </a:xfrm>
          <a:ln/>
        </p:spPr>
        <p:txBody>
          <a:bodyPr lIns="91440" tIns="45720" rIns="91440" bIns="45720" anchor="ctr">
            <a:no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Offences Related to Child Pornography</a:t>
            </a:r>
          </a:p>
        </p:txBody>
      </p:sp>
      <p:sp>
        <p:nvSpPr>
          <p:cNvPr id="78851" name="Rectangle 3"/>
          <p:cNvSpPr>
            <a:spLocks noGrp="1"/>
          </p:cNvSpPr>
          <p:nvPr>
            <p:ph idx="1"/>
          </p:nvPr>
        </p:nvSpPr>
        <p:spPr>
          <a:xfrm>
            <a:off x="628650" y="1268760"/>
            <a:ext cx="7886700" cy="4908203"/>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113636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Copyright Offences</a:t>
            </a:r>
          </a:p>
        </p:txBody>
      </p:sp>
      <p:sp>
        <p:nvSpPr>
          <p:cNvPr id="78851" name="Rectangle 3"/>
          <p:cNvSpPr>
            <a:spLocks noGrp="1"/>
          </p:cNvSpPr>
          <p:nvPr>
            <p:ph idx="1"/>
          </p:nvPr>
        </p:nvSpPr>
        <p:spPr>
          <a:xfrm>
            <a:off x="628650" y="1124744"/>
            <a:ext cx="7886700" cy="5052219"/>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328789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5C243B71-73B7-4E6B-80EF-14DAF94A72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41A430C2-EC9D-4756-BF40-DBDF3A0FADF4}"/>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121041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258965"/>
          </a:xfrm>
          <a:ln/>
        </p:spPr>
        <p:txBody>
          <a:bodyPr lIns="91440" tIns="45720" rIns="91440" bIns="45720" anchor="ctr">
            <a:noAutofit/>
          </a:bodyPr>
          <a:lstStyle/>
          <a:p>
            <a:pPr eaLnBrk="1" hangingPunct="1"/>
            <a:r>
              <a:rPr lang="en-GB" sz="3600" dirty="0">
                <a:latin typeface="Helvetica" panose="020B0604020202020204" pitchFamily="34" charset="0"/>
              </a:rPr>
              <a:t>Part Two</a:t>
            </a:r>
            <a:br>
              <a:rPr lang="en-GB" sz="3600" dirty="0">
                <a:latin typeface="Helvetica" panose="020B0604020202020204" pitchFamily="34" charset="0"/>
              </a:rPr>
            </a:br>
            <a:br>
              <a:rPr lang="en-GB" sz="3600" dirty="0">
                <a:latin typeface="Helvetica" panose="020B0604020202020204" pitchFamily="34" charset="0"/>
              </a:rPr>
            </a:br>
            <a:r>
              <a:rPr lang="en-GB" sz="3600" dirty="0">
                <a:latin typeface="Helvetica" panose="020B0604020202020204" pitchFamily="34" charset="0"/>
              </a:rPr>
              <a:t>Procedural provisions under the national law</a:t>
            </a:r>
          </a:p>
        </p:txBody>
      </p:sp>
    </p:spTree>
    <p:extLst>
      <p:ext uri="{BB962C8B-B14F-4D97-AF65-F5344CB8AC3E}">
        <p14:creationId xmlns:p14="http://schemas.microsoft.com/office/powerpoint/2010/main" val="316939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95" name="TextBox 48"/>
          <p:cNvSpPr txBox="1">
            <a:spLocks noChangeArrowheads="1"/>
          </p:cNvSpPr>
          <p:nvPr/>
        </p:nvSpPr>
        <p:spPr bwMode="auto">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vert="horz" lIns="91440" tIns="45720" rIns="91440" bIns="45720" rtlCol="0" anchor="ctr">
            <a:normAutofit/>
          </a:bodyPr>
          <a:lstStyle/>
          <a:p>
            <a:pPr algn="ctr" defTabSz="914400">
              <a:lnSpc>
                <a:spcPct val="90000"/>
              </a:lnSpc>
              <a:spcBef>
                <a:spcPct val="0"/>
              </a:spcBef>
              <a:spcAft>
                <a:spcPts val="600"/>
              </a:spcAft>
            </a:pPr>
            <a:r>
              <a:rPr lang="en-US" sz="2500" b="1" kern="1200" dirty="0">
                <a:solidFill>
                  <a:srgbClr val="005E8E"/>
                </a:solidFill>
                <a:latin typeface="+mj-lt"/>
                <a:ea typeface="+mj-ea"/>
                <a:cs typeface="+mj-cs"/>
              </a:rPr>
              <a:t>National Law</a:t>
            </a:r>
          </a:p>
        </p:txBody>
      </p:sp>
      <p:pic>
        <p:nvPicPr>
          <p:cNvPr id="52" name="Graphic 51" descr="Clipboard outline">
            <a:extLst>
              <a:ext uri="{FF2B5EF4-FFF2-40B4-BE49-F238E27FC236}">
                <a16:creationId xmlns:a16="http://schemas.microsoft.com/office/drawing/2014/main" id="{2EDB86AE-3D5B-4DD5-91F8-82AA70AF4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204864"/>
            <a:ext cx="3886200" cy="3886200"/>
          </a:xfrm>
          <a:prstGeom prst="rect">
            <a:avLst/>
          </a:prstGeom>
        </p:spPr>
      </p:pic>
    </p:spTree>
    <p:extLst>
      <p:ext uri="{BB962C8B-B14F-4D97-AF65-F5344CB8AC3E}">
        <p14:creationId xmlns:p14="http://schemas.microsoft.com/office/powerpoint/2010/main" val="309060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Autofit/>
          </a:bodyPr>
          <a:lstStyle/>
          <a:p>
            <a:pPr algn="r" eaLnBrk="1" hangingPunct="1"/>
            <a:r>
              <a:rPr lang="en-GB" sz="3600" dirty="0">
                <a:solidFill>
                  <a:srgbClr val="FFFFFF"/>
                </a:solidFill>
                <a:latin typeface="Helvetica" panose="020B0604020202020204" pitchFamily="34" charset="0"/>
              </a:rPr>
              <a:t>Scope of National Procedural Provisions</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268760"/>
            <a:ext cx="7886700" cy="4908203"/>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323405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88033" y="116632"/>
            <a:ext cx="8229600" cy="860425"/>
          </a:xfrm>
        </p:spPr>
        <p:txBody>
          <a:bodyPr>
            <a:normAutofit/>
          </a:bodyPr>
          <a:lstStyle/>
          <a:p>
            <a:pPr algn="r" eaLnBrk="1" hangingPunct="1"/>
            <a:r>
              <a:rPr lang="en-US" sz="3600" b="1" dirty="0">
                <a:solidFill>
                  <a:schemeClr val="bg1"/>
                </a:solidFill>
              </a:rPr>
              <a:t>Agenda</a:t>
            </a:r>
          </a:p>
        </p:txBody>
      </p:sp>
      <p:sp>
        <p:nvSpPr>
          <p:cNvPr id="3" name="Content Placeholder 2"/>
          <p:cNvSpPr>
            <a:spLocks noGrp="1"/>
          </p:cNvSpPr>
          <p:nvPr>
            <p:ph idx="1"/>
          </p:nvPr>
        </p:nvSpPr>
        <p:spPr>
          <a:xfrm>
            <a:off x="457201" y="1268761"/>
            <a:ext cx="8291264" cy="4824536"/>
          </a:xfrm>
        </p:spPr>
        <p:txBody>
          <a:bodyPr>
            <a:normAutofit/>
          </a:bodyPr>
          <a:lstStyle/>
          <a:p>
            <a:pPr eaLnBrk="1" hangingPunct="1">
              <a:lnSpc>
                <a:spcPct val="90000"/>
              </a:lnSpc>
            </a:pPr>
            <a:endParaRPr lang="en-US" sz="2800" dirty="0"/>
          </a:p>
          <a:p>
            <a:pPr>
              <a:lnSpc>
                <a:spcPct val="90000"/>
              </a:lnSpc>
            </a:pPr>
            <a:r>
              <a:rPr lang="en-US" sz="2800" b="1" dirty="0"/>
              <a:t>Part One:</a:t>
            </a:r>
            <a:r>
              <a:rPr lang="en-US" sz="2800" dirty="0"/>
              <a:t> National Substantive Cybercrime Legislation</a:t>
            </a:r>
          </a:p>
          <a:p>
            <a:pPr marL="0" indent="0" eaLnBrk="1" hangingPunct="1">
              <a:lnSpc>
                <a:spcPct val="90000"/>
              </a:lnSpc>
              <a:buNone/>
            </a:pPr>
            <a:endParaRPr lang="en-US" sz="2800" dirty="0"/>
          </a:p>
          <a:p>
            <a:pPr eaLnBrk="1" hangingPunct="1">
              <a:lnSpc>
                <a:spcPct val="90000"/>
              </a:lnSpc>
            </a:pPr>
            <a:r>
              <a:rPr lang="en-US" sz="2800" b="1" dirty="0"/>
              <a:t>Part Two:</a:t>
            </a:r>
            <a:r>
              <a:rPr lang="en-US" sz="2800" dirty="0"/>
              <a:t> Procedural provisions under the national law</a:t>
            </a:r>
          </a:p>
          <a:p>
            <a:pPr marL="0" indent="0" eaLnBrk="1" hangingPunct="1">
              <a:lnSpc>
                <a:spcPct val="90000"/>
              </a:lnSpc>
              <a:buNone/>
            </a:pPr>
            <a:endParaRPr lang="en-US" sz="2800" dirty="0"/>
          </a:p>
          <a:p>
            <a:pPr eaLnBrk="1" hangingPunct="1">
              <a:lnSpc>
                <a:spcPct val="90000"/>
              </a:lnSpc>
            </a:pPr>
            <a:r>
              <a:rPr lang="en-US" sz="2800" b="1" dirty="0"/>
              <a:t>Part Three:</a:t>
            </a:r>
            <a:r>
              <a:rPr lang="en-US" sz="2800" dirty="0"/>
              <a:t> Summary</a:t>
            </a:r>
          </a:p>
          <a:p>
            <a:pPr lvl="2" eaLnBrk="1" hangingPunct="1">
              <a:lnSpc>
                <a:spcPct val="90000"/>
              </a:lnSpc>
            </a:pPr>
            <a:endParaRPr lang="en-US" sz="2000" dirty="0"/>
          </a:p>
          <a:p>
            <a:pPr lvl="2" eaLnBrk="1" hangingPunct="1">
              <a:lnSpc>
                <a:spcPct val="90000"/>
              </a:lnSpc>
            </a:pPr>
            <a:endParaRPr lang="en-US" sz="2000" dirty="0"/>
          </a:p>
        </p:txBody>
      </p:sp>
    </p:spTree>
    <p:extLst>
      <p:ext uri="{BB962C8B-B14F-4D97-AF65-F5344CB8AC3E}">
        <p14:creationId xmlns:p14="http://schemas.microsoft.com/office/powerpoint/2010/main" val="284637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Autofit/>
          </a:bodyPr>
          <a:lstStyle/>
          <a:p>
            <a:pPr algn="r" eaLnBrk="1" hangingPunct="1"/>
            <a:r>
              <a:rPr lang="en-GB" sz="3600" dirty="0">
                <a:solidFill>
                  <a:srgbClr val="FFFFFF"/>
                </a:solidFill>
                <a:latin typeface="Helvetica" panose="020B0604020202020204" pitchFamily="34" charset="0"/>
              </a:rPr>
              <a:t>Expedited Preservation of Stored Computer Data</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268760"/>
            <a:ext cx="7886700" cy="4908203"/>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160271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Autofit/>
          </a:bodyPr>
          <a:lstStyle/>
          <a:p>
            <a:pPr algn="r" eaLnBrk="1" hangingPunct="1"/>
            <a:r>
              <a:rPr lang="en-GB" sz="3600" dirty="0">
                <a:solidFill>
                  <a:srgbClr val="FFFFFF"/>
                </a:solidFill>
                <a:latin typeface="Helvetica" panose="020B0604020202020204" pitchFamily="34" charset="0"/>
              </a:rPr>
              <a:t>Expedited Preservation and Partial Disclosure of Traffic Data</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310575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Production Order</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105031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Autofit/>
          </a:bodyPr>
          <a:lstStyle/>
          <a:p>
            <a:pPr algn="r" eaLnBrk="1" hangingPunct="1"/>
            <a:r>
              <a:rPr lang="en-GB" sz="3600" dirty="0">
                <a:solidFill>
                  <a:srgbClr val="FFFFFF"/>
                </a:solidFill>
                <a:latin typeface="Helvetica" panose="020B0604020202020204" pitchFamily="34" charset="0"/>
              </a:rPr>
              <a:t>Search and Seizure of Stored Computer Data</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4073628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Real Time Collection of Traffic Data</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124744"/>
            <a:ext cx="7886700" cy="5052219"/>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349764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Interception of Content Data</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134104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Conditions and safeguards</a:t>
            </a:r>
            <a:endParaRPr lang="en-GB" sz="3600" dirty="0">
              <a:solidFill>
                <a:srgbClr val="FFFFFF"/>
              </a:solidFill>
              <a:latin typeface="Helvetica" panose="020B0604020202020204" pitchFamily="34" charset="0"/>
              <a:cs typeface="Times New Roman" charset="0"/>
            </a:endParaRPr>
          </a:p>
        </p:txBody>
      </p:sp>
      <p:sp>
        <p:nvSpPr>
          <p:cNvPr id="70658" name="Rectangle 3"/>
          <p:cNvSpPr>
            <a:spLocks noGrp="1"/>
          </p:cNvSpPr>
          <p:nvPr>
            <p:ph idx="1"/>
          </p:nvPr>
        </p:nvSpPr>
        <p:spPr>
          <a:xfrm>
            <a:off x="628650" y="1124744"/>
            <a:ext cx="7886700" cy="5052219"/>
          </a:xfrm>
        </p:spPr>
        <p:txBody>
          <a:bodyPr/>
          <a:lstStyle/>
          <a:p>
            <a:pPr marL="3175" indent="-3175" algn="ctr" eaLnBrk="1" hangingPunct="1">
              <a:lnSpc>
                <a:spcPct val="90000"/>
              </a:lnSpc>
              <a:buFont typeface="Arial" charset="0"/>
              <a:buNone/>
            </a:pPr>
            <a:r>
              <a:rPr lang="en-GB" sz="2800" dirty="0">
                <a:solidFill>
                  <a:srgbClr val="FF0000"/>
                </a:solidFill>
                <a:highlight>
                  <a:srgbClr val="FFFF00"/>
                </a:highlight>
                <a:cs typeface="Times New Roman" charset="0"/>
              </a:rPr>
              <a:t>Trainer to insert National law Provision here</a:t>
            </a:r>
          </a:p>
        </p:txBody>
      </p:sp>
    </p:spTree>
    <p:extLst>
      <p:ext uri="{BB962C8B-B14F-4D97-AF65-F5344CB8AC3E}">
        <p14:creationId xmlns:p14="http://schemas.microsoft.com/office/powerpoint/2010/main" val="30032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D51FE1F0-8D64-4915-8AB0-D423AC5BEE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746F622F-5C7A-4540-AA59-DF3E2AF9C1F5}"/>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7440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258965"/>
          </a:xfrm>
          <a:ln/>
        </p:spPr>
        <p:txBody>
          <a:bodyPr lIns="91440" tIns="45720" rIns="91440" bIns="45720" anchor="ctr">
            <a:noAutofit/>
          </a:bodyPr>
          <a:lstStyle/>
          <a:p>
            <a:pPr eaLnBrk="1" hangingPunct="1"/>
            <a:r>
              <a:rPr lang="en-GB" sz="3600" dirty="0">
                <a:latin typeface="Helvetica" panose="020B0604020202020204" pitchFamily="34" charset="0"/>
              </a:rPr>
              <a:t>Part Three</a:t>
            </a:r>
            <a:br>
              <a:rPr lang="en-GB" sz="3600" dirty="0">
                <a:latin typeface="Helvetica" panose="020B0604020202020204" pitchFamily="34" charset="0"/>
              </a:rPr>
            </a:br>
            <a:br>
              <a:rPr lang="en-GB" sz="3600" dirty="0">
                <a:latin typeface="Helvetica" panose="020B0604020202020204" pitchFamily="34" charset="0"/>
              </a:rPr>
            </a:br>
            <a:r>
              <a:rPr lang="en-GB" sz="3600" dirty="0">
                <a:latin typeface="Helvetica" panose="020B0604020202020204" pitchFamily="34" charset="0"/>
              </a:rPr>
              <a:t>Summary</a:t>
            </a:r>
          </a:p>
        </p:txBody>
      </p:sp>
    </p:spTree>
    <p:extLst>
      <p:ext uri="{BB962C8B-B14F-4D97-AF65-F5344CB8AC3E}">
        <p14:creationId xmlns:p14="http://schemas.microsoft.com/office/powerpoint/2010/main" val="304865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sz="3600">
                <a:solidFill>
                  <a:srgbClr val="FFFFFF"/>
                </a:solidFill>
                <a:latin typeface="Helvetica" panose="020B0604020202020204" pitchFamily="34" charset="0"/>
              </a:rPr>
              <a:t>Summary</a:t>
            </a:r>
          </a:p>
        </p:txBody>
      </p:sp>
      <p:sp>
        <p:nvSpPr>
          <p:cNvPr id="3" name="Content Placeholder 2"/>
          <p:cNvSpPr>
            <a:spLocks noGrp="1"/>
          </p:cNvSpPr>
          <p:nvPr>
            <p:ph idx="1"/>
          </p:nvPr>
        </p:nvSpPr>
        <p:spPr>
          <a:xfrm>
            <a:off x="457201" y="1124744"/>
            <a:ext cx="8219256" cy="5256584"/>
          </a:xfrm>
        </p:spPr>
        <p:txBody>
          <a:bodyPr>
            <a:normAutofit/>
          </a:bodyPr>
          <a:lstStyle/>
          <a:p>
            <a:pPr eaLnBrk="1" hangingPunct="1">
              <a:lnSpc>
                <a:spcPct val="90000"/>
              </a:lnSpc>
              <a:buFont typeface="Arial" charset="0"/>
              <a:buNone/>
            </a:pPr>
            <a:r>
              <a:rPr lang="en-GB" sz="2800" dirty="0"/>
              <a:t>By the end of this session delegates will be able to:</a:t>
            </a:r>
          </a:p>
          <a:p>
            <a:pPr>
              <a:lnSpc>
                <a:spcPct val="80000"/>
              </a:lnSpc>
            </a:pPr>
            <a:endParaRPr lang="en-GB" sz="2800" dirty="0"/>
          </a:p>
          <a:p>
            <a:pPr>
              <a:lnSpc>
                <a:spcPct val="80000"/>
              </a:lnSpc>
            </a:pPr>
            <a:r>
              <a:rPr lang="en-GB" sz="2800" dirty="0"/>
              <a:t>List the substantive criminal law provisions, and identify some of the key factors used to describe the crimes, based on the existing national law.</a:t>
            </a:r>
          </a:p>
          <a:p>
            <a:pPr>
              <a:lnSpc>
                <a:spcPct val="80000"/>
              </a:lnSpc>
            </a:pPr>
            <a:r>
              <a:rPr lang="en-GB" sz="2800" dirty="0"/>
              <a:t>Explain the importance of conditions and safeguards under the national law</a:t>
            </a:r>
          </a:p>
          <a:p>
            <a:pPr>
              <a:lnSpc>
                <a:spcPct val="80000"/>
              </a:lnSpc>
            </a:pPr>
            <a:r>
              <a:rPr lang="en-GB" sz="2800" dirty="0"/>
              <a:t>Explain the existing procedural provisions under the national law</a:t>
            </a:r>
          </a:p>
          <a:p>
            <a:pPr>
              <a:lnSpc>
                <a:spcPct val="80000"/>
              </a:lnSpc>
            </a:pPr>
            <a:r>
              <a:rPr lang="en-GB" sz="2800" dirty="0"/>
              <a:t>Analyse the needs and the advantages of the harmonisation between national legislation and the international instruments, in particular the Convention of Budapest.</a:t>
            </a:r>
          </a:p>
        </p:txBody>
      </p:sp>
    </p:spTree>
    <p:extLst>
      <p:ext uri="{BB962C8B-B14F-4D97-AF65-F5344CB8AC3E}">
        <p14:creationId xmlns:p14="http://schemas.microsoft.com/office/powerpoint/2010/main" val="131864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Session Objectives</a:t>
            </a:r>
          </a:p>
        </p:txBody>
      </p:sp>
      <p:sp>
        <p:nvSpPr>
          <p:cNvPr id="16386" name="Content Placeholder 2"/>
          <p:cNvSpPr>
            <a:spLocks noGrp="1"/>
          </p:cNvSpPr>
          <p:nvPr>
            <p:ph idx="1"/>
          </p:nvPr>
        </p:nvSpPr>
        <p:spPr>
          <a:xfrm>
            <a:off x="457200" y="1124744"/>
            <a:ext cx="8229600" cy="5179219"/>
          </a:xfrm>
        </p:spPr>
        <p:txBody>
          <a:bodyPr>
            <a:normAutofit/>
          </a:bodyPr>
          <a:lstStyle/>
          <a:p>
            <a:pPr eaLnBrk="1" hangingPunct="1">
              <a:lnSpc>
                <a:spcPct val="80000"/>
              </a:lnSpc>
              <a:buFont typeface="Arial" charset="0"/>
              <a:buNone/>
            </a:pPr>
            <a:endParaRPr lang="en-GB" sz="2700" dirty="0"/>
          </a:p>
          <a:p>
            <a:pPr eaLnBrk="1" hangingPunct="1">
              <a:lnSpc>
                <a:spcPct val="80000"/>
              </a:lnSpc>
              <a:buFont typeface="Arial" charset="0"/>
              <a:buNone/>
            </a:pPr>
            <a:r>
              <a:rPr lang="en-GB" sz="2700" dirty="0"/>
              <a:t>By the end of this session delegates will be able to:</a:t>
            </a:r>
          </a:p>
          <a:p>
            <a:pPr eaLnBrk="1" hangingPunct="1">
              <a:lnSpc>
                <a:spcPct val="80000"/>
              </a:lnSpc>
            </a:pPr>
            <a:endParaRPr lang="en-GB" sz="2700" dirty="0"/>
          </a:p>
          <a:p>
            <a:pPr>
              <a:lnSpc>
                <a:spcPct val="80000"/>
              </a:lnSpc>
            </a:pPr>
            <a:r>
              <a:rPr lang="en-GB" sz="2400" dirty="0"/>
              <a:t>List the substantive criminal law provisions, and identify some of the key factors used to describe the crimes, based on the existing national law.</a:t>
            </a:r>
          </a:p>
          <a:p>
            <a:pPr>
              <a:lnSpc>
                <a:spcPct val="80000"/>
              </a:lnSpc>
            </a:pPr>
            <a:r>
              <a:rPr lang="en-GB" sz="2400" dirty="0"/>
              <a:t>Explain the importance of conditions and safeguards under the national law</a:t>
            </a:r>
          </a:p>
          <a:p>
            <a:pPr>
              <a:lnSpc>
                <a:spcPct val="80000"/>
              </a:lnSpc>
            </a:pPr>
            <a:r>
              <a:rPr lang="en-GB" sz="2400" dirty="0"/>
              <a:t>Explain the existing procedural provisions under the national law</a:t>
            </a:r>
          </a:p>
          <a:p>
            <a:pPr>
              <a:lnSpc>
                <a:spcPct val="80000"/>
              </a:lnSpc>
            </a:pPr>
            <a:r>
              <a:rPr lang="en-GB" sz="2400" dirty="0"/>
              <a:t>Analyse the needs and the advantages of the harmonisation between national legislation and the international instruments, in particular the Convention of Budapest.</a:t>
            </a:r>
          </a:p>
        </p:txBody>
      </p:sp>
    </p:spTree>
    <p:extLst>
      <p:ext uri="{BB962C8B-B14F-4D97-AF65-F5344CB8AC3E}">
        <p14:creationId xmlns:p14="http://schemas.microsoft.com/office/powerpoint/2010/main" val="2021813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Questions outline">
            <a:extLst>
              <a:ext uri="{FF2B5EF4-FFF2-40B4-BE49-F238E27FC236}">
                <a16:creationId xmlns:a16="http://schemas.microsoft.com/office/drawing/2014/main" id="{775B6B51-1C3E-48B7-99B8-BCF90474E2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10" name="Title 50">
            <a:extLst>
              <a:ext uri="{FF2B5EF4-FFF2-40B4-BE49-F238E27FC236}">
                <a16:creationId xmlns:a16="http://schemas.microsoft.com/office/drawing/2014/main" id="{FE653119-06A1-44F2-A500-ABCE6657A25B}"/>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69599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F1F06F49-A4CD-4103-9A95-78A73950F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1F7AEB76-E6F3-4D68-8B21-BF54F115E111}"/>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208289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186958"/>
          </a:xfrm>
          <a:ln/>
        </p:spPr>
        <p:txBody>
          <a:bodyPr lIns="91440" tIns="45720" rIns="91440" bIns="45720" anchor="ctr">
            <a:noAutofit/>
          </a:bodyPr>
          <a:lstStyle/>
          <a:p>
            <a:pPr>
              <a:defRPr/>
            </a:pPr>
            <a:r>
              <a:rPr lang="en-GB" sz="3600" dirty="0">
                <a:latin typeface="Helvetica" panose="020B0604020202020204" pitchFamily="34" charset="0"/>
                <a:ea typeface="MS PGothic" charset="0"/>
                <a:cs typeface="MS PGothic" charset="0"/>
              </a:rPr>
              <a:t>Part One</a:t>
            </a:r>
            <a:br>
              <a:rPr lang="en-GB" sz="3600" dirty="0">
                <a:latin typeface="Helvetica" panose="020B0604020202020204" pitchFamily="34" charset="0"/>
                <a:ea typeface="MS PGothic" charset="0"/>
                <a:cs typeface="MS PGothic" charset="0"/>
              </a:rPr>
            </a:br>
            <a:br>
              <a:rPr lang="en-GB" sz="3600" dirty="0">
                <a:latin typeface="Helvetica" panose="020B0604020202020204" pitchFamily="34" charset="0"/>
                <a:ea typeface="MS PGothic" charset="0"/>
                <a:cs typeface="MS PGothic" charset="0"/>
              </a:rPr>
            </a:br>
            <a:r>
              <a:rPr lang="en-GB" sz="3600" dirty="0">
                <a:latin typeface="Helvetica" panose="020B0604020202020204" pitchFamily="34" charset="0"/>
                <a:ea typeface="MS PGothic" charset="0"/>
                <a:cs typeface="MS PGothic" charset="0"/>
              </a:rPr>
              <a:t> National Substantive Criminal Law</a:t>
            </a:r>
          </a:p>
        </p:txBody>
      </p:sp>
    </p:spTree>
    <p:extLst>
      <p:ext uri="{BB962C8B-B14F-4D97-AF65-F5344CB8AC3E}">
        <p14:creationId xmlns:p14="http://schemas.microsoft.com/office/powerpoint/2010/main" val="191857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TextBox 48"/>
          <p:cNvSpPr txBox="1">
            <a:spLocks noChangeArrowheads="1"/>
          </p:cNvSpPr>
          <p:nvPr/>
        </p:nvSpPr>
        <p:spPr bwMode="auto">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a:lnSpc>
                <a:spcPct val="90000"/>
              </a:lnSpc>
              <a:spcBef>
                <a:spcPct val="0"/>
              </a:spcBef>
              <a:spcAft>
                <a:spcPts val="600"/>
              </a:spcAft>
              <a:buNone/>
            </a:pPr>
            <a:r>
              <a:rPr lang="en-US" altLang="x-none" sz="2500" b="1" kern="1200" dirty="0">
                <a:solidFill>
                  <a:srgbClr val="005E8E"/>
                </a:solidFill>
                <a:latin typeface="+mj-lt"/>
                <a:ea typeface="+mj-ea"/>
                <a:cs typeface="+mj-cs"/>
              </a:rPr>
              <a:t>National Law</a:t>
            </a:r>
          </a:p>
        </p:txBody>
      </p:sp>
      <p:pic>
        <p:nvPicPr>
          <p:cNvPr id="52" name="Graphic 51" descr="Clipboard outline">
            <a:extLst>
              <a:ext uri="{FF2B5EF4-FFF2-40B4-BE49-F238E27FC236}">
                <a16:creationId xmlns:a16="http://schemas.microsoft.com/office/drawing/2014/main" id="{865B830D-0748-4D9E-B7C6-24AB8D2DC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348880"/>
            <a:ext cx="3886200" cy="3886200"/>
          </a:xfrm>
          <a:prstGeom prst="rect">
            <a:avLst/>
          </a:prstGeom>
        </p:spPr>
      </p:pic>
    </p:spTree>
    <p:extLst>
      <p:ext uri="{BB962C8B-B14F-4D97-AF65-F5344CB8AC3E}">
        <p14:creationId xmlns:p14="http://schemas.microsoft.com/office/powerpoint/2010/main" val="410788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Illegal Access</a:t>
            </a:r>
          </a:p>
        </p:txBody>
      </p:sp>
      <p:sp>
        <p:nvSpPr>
          <p:cNvPr id="241667" name="Rectangle 3"/>
          <p:cNvSpPr>
            <a:spLocks noGrp="1"/>
          </p:cNvSpPr>
          <p:nvPr>
            <p:ph idx="1"/>
          </p:nvPr>
        </p:nvSpPr>
        <p:spPr>
          <a:xfrm>
            <a:off x="628650" y="1268760"/>
            <a:ext cx="7886700" cy="4908203"/>
          </a:xfrm>
        </p:spPr>
        <p:txBody>
          <a:bodyPr/>
          <a:lstStyle/>
          <a:p>
            <a:pPr marL="3175" indent="-3175" algn="ctr" eaLnBrk="1" hangingPunct="1">
              <a:lnSpc>
                <a:spcPct val="90000"/>
              </a:lnSpc>
              <a:buFont typeface="Arial" charset="0"/>
              <a:buNone/>
            </a:pPr>
            <a:r>
              <a:rPr lang="en-GB" altLang="x-none" sz="2800" dirty="0">
                <a:solidFill>
                  <a:srgbClr val="FF0000"/>
                </a:solidFill>
                <a:highlight>
                  <a:srgbClr val="FFFF00"/>
                </a:highlight>
                <a:ea typeface="ＭＳ Ｐゴシック" pitchFamily="34" charset="-128"/>
                <a:cs typeface="Times New Roman" pitchFamily="18" charset="0"/>
              </a:rPr>
              <a:t>Trainer to insert National law Provision here</a:t>
            </a:r>
          </a:p>
        </p:txBody>
      </p:sp>
    </p:spTree>
    <p:extLst>
      <p:ext uri="{BB962C8B-B14F-4D97-AF65-F5344CB8AC3E}">
        <p14:creationId xmlns:p14="http://schemas.microsoft.com/office/powerpoint/2010/main" val="187877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Illegal Interception</a:t>
            </a:r>
          </a:p>
        </p:txBody>
      </p:sp>
      <p:sp>
        <p:nvSpPr>
          <p:cNvPr id="78851"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398439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p:cNvSpPr>
          <p:nvPr>
            <p:ph type="title"/>
          </p:nvPr>
        </p:nvSpPr>
        <p:spPr>
          <a:xfrm>
            <a:off x="488033" y="116632"/>
            <a:ext cx="8229600" cy="860425"/>
          </a:xfrm>
          <a:ln/>
        </p:spPr>
        <p:txBody>
          <a:bodyPr lIns="91440" tIns="45720" rIns="91440" bIns="45720" anchor="ctr">
            <a:normAutofit/>
          </a:bodyPr>
          <a:lstStyle/>
          <a:p>
            <a:pPr algn="r" eaLnBrk="1" hangingPunct="1"/>
            <a:r>
              <a:rPr lang="en-GB" altLang="x-none" sz="3600">
                <a:solidFill>
                  <a:srgbClr val="FFFFFF"/>
                </a:solidFill>
                <a:latin typeface="Helvetica" panose="020B0604020202020204" pitchFamily="34" charset="0"/>
                <a:ea typeface="ＭＳ Ｐゴシック" pitchFamily="34" charset="-128"/>
                <a:cs typeface="Times New Roman" pitchFamily="18" charset="0"/>
              </a:rPr>
              <a:t>Data Interference</a:t>
            </a:r>
          </a:p>
        </p:txBody>
      </p:sp>
      <p:sp>
        <p:nvSpPr>
          <p:cNvPr id="78851" name="Rectangle 3"/>
          <p:cNvSpPr>
            <a:spLocks noGrp="1"/>
          </p:cNvSpPr>
          <p:nvPr>
            <p:ph idx="1"/>
          </p:nvPr>
        </p:nvSpPr>
        <p:spPr>
          <a:xfrm>
            <a:off x="628650" y="1196752"/>
            <a:ext cx="7886700" cy="4980211"/>
          </a:xfrm>
        </p:spPr>
        <p:txBody>
          <a:bodyPr/>
          <a:lstStyle/>
          <a:p>
            <a:pPr marL="3175" indent="-3175" algn="ctr" eaLnBrk="1" hangingPunct="1">
              <a:lnSpc>
                <a:spcPct val="90000"/>
              </a:lnSpc>
              <a:buFont typeface="Arial" charset="0"/>
              <a:buNone/>
              <a:defRPr/>
            </a:pPr>
            <a:r>
              <a:rPr lang="en-GB" sz="2800" dirty="0">
                <a:solidFill>
                  <a:srgbClr val="FF0000"/>
                </a:solidFill>
                <a:highlight>
                  <a:srgbClr val="FFFF00"/>
                </a:highlight>
                <a:ea typeface="+mn-ea"/>
                <a:cs typeface="Times New Roman" pitchFamily="18" charset="0"/>
              </a:rPr>
              <a:t>Trainer to insert National law Provision here</a:t>
            </a:r>
          </a:p>
        </p:txBody>
      </p:sp>
    </p:spTree>
    <p:extLst>
      <p:ext uri="{BB962C8B-B14F-4D97-AF65-F5344CB8AC3E}">
        <p14:creationId xmlns:p14="http://schemas.microsoft.com/office/powerpoint/2010/main" val="4010492734"/>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625</TotalTime>
  <Words>1213</Words>
  <Application>Microsoft Office PowerPoint</Application>
  <PresentationFormat>On-screen Show (4:3)</PresentationFormat>
  <Paragraphs>155</Paragraphs>
  <Slides>30</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Calibri</vt:lpstr>
      <vt:lpstr>Georgia</vt:lpstr>
      <vt:lpstr>Helvetica</vt:lpstr>
      <vt:lpstr>PPT_theme_v7</vt:lpstr>
      <vt:lpstr>Introductory Cybercrime Training for Judges and Prosecutors</vt:lpstr>
      <vt:lpstr>Agenda</vt:lpstr>
      <vt:lpstr>Session Objectives</vt:lpstr>
      <vt:lpstr>PowerPoint Presentation</vt:lpstr>
      <vt:lpstr>Part One   National Substantive Criminal Law</vt:lpstr>
      <vt:lpstr>PowerPoint Presentation</vt:lpstr>
      <vt:lpstr>Illegal Access</vt:lpstr>
      <vt:lpstr>Illegal Interception</vt:lpstr>
      <vt:lpstr>Data Interference</vt:lpstr>
      <vt:lpstr>System Interference</vt:lpstr>
      <vt:lpstr>Misuse of Devices</vt:lpstr>
      <vt:lpstr>Computer Related Forgery</vt:lpstr>
      <vt:lpstr>Computer Related Fraud</vt:lpstr>
      <vt:lpstr>Offences Related to Child Pornography</vt:lpstr>
      <vt:lpstr>Copyright Offences</vt:lpstr>
      <vt:lpstr>PowerPoint Presentation</vt:lpstr>
      <vt:lpstr>Part Two  Procedural provisions under the national law</vt:lpstr>
      <vt:lpstr>PowerPoint Presentation</vt:lpstr>
      <vt:lpstr>Scope of National Procedural Provisions</vt:lpstr>
      <vt:lpstr>Expedited Preservation of Stored Computer Data</vt:lpstr>
      <vt:lpstr>Expedited Preservation and Partial Disclosure of Traffic Data</vt:lpstr>
      <vt:lpstr>Production Order</vt:lpstr>
      <vt:lpstr>Search and Seizure of Stored Computer Data</vt:lpstr>
      <vt:lpstr>Real Time Collection of Traffic Data</vt:lpstr>
      <vt:lpstr>Interception of Content Data</vt:lpstr>
      <vt:lpstr>Conditions and safeguards</vt:lpstr>
      <vt:lpstr>PowerPoint Presentation</vt:lpstr>
      <vt:lpstr>Part Three  Summary</vt:lpstr>
      <vt:lpstr>Summary</vt:lpstr>
      <vt:lpstr>PowerPoint Presentation</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LUCCHETTI Matteo</dc:creator>
  <cp:lastModifiedBy>Hortensia Pasalau</cp:lastModifiedBy>
  <cp:revision>20</cp:revision>
  <dcterms:created xsi:type="dcterms:W3CDTF">2017-07-13T13:26:16Z</dcterms:created>
  <dcterms:modified xsi:type="dcterms:W3CDTF">2023-11-09T13:13:31Z</dcterms:modified>
</cp:coreProperties>
</file>