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2"/>
  </p:notesMasterIdLst>
  <p:sldIdLst>
    <p:sldId id="260" r:id="rId2"/>
    <p:sldId id="264" r:id="rId3"/>
    <p:sldId id="266" r:id="rId4"/>
    <p:sldId id="268" r:id="rId5"/>
    <p:sldId id="269" r:id="rId6"/>
    <p:sldId id="270"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340" r:id="rId23"/>
    <p:sldId id="341" r:id="rId24"/>
    <p:sldId id="342" r:id="rId25"/>
    <p:sldId id="343" r:id="rId26"/>
    <p:sldId id="289" r:id="rId27"/>
    <p:sldId id="290" r:id="rId28"/>
    <p:sldId id="291" r:id="rId29"/>
    <p:sldId id="292" r:id="rId30"/>
    <p:sldId id="293" r:id="rId31"/>
    <p:sldId id="294" r:id="rId32"/>
    <p:sldId id="295" r:id="rId33"/>
    <p:sldId id="296" r:id="rId34"/>
    <p:sldId id="297" r:id="rId35"/>
    <p:sldId id="298" r:id="rId36"/>
    <p:sldId id="299" r:id="rId37"/>
    <p:sldId id="344" r:id="rId38"/>
    <p:sldId id="345"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46" r:id="rId78"/>
    <p:sldId id="347" r:id="rId79"/>
    <p:sldId id="338" r:id="rId80"/>
    <p:sldId id="339"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u" id="{2CD8423E-0CCD-48E0-A715-3EC094151D76}">
          <p14:sldIdLst>
            <p14:sldId id="260"/>
          </p14:sldIdLst>
        </p14:section>
        <p14:section name="Introducere" id="{DEED0A68-EF9C-4733-ADAA-766A859E58BB}">
          <p14:sldIdLst>
            <p14:sldId id="264"/>
            <p14:sldId id="266"/>
            <p14:sldId id="268"/>
          </p14:sldIdLst>
        </p14:section>
        <p14:section name="Secțiunea 1" id="{1F767E79-2A4A-4837-8114-C2475E36F49A}">
          <p14:sldIdLst>
            <p14:sldId id="269"/>
            <p14:sldId id="270"/>
            <p14:sldId id="274"/>
            <p14:sldId id="275"/>
            <p14:sldId id="276"/>
            <p14:sldId id="277"/>
            <p14:sldId id="278"/>
            <p14:sldId id="279"/>
          </p14:sldIdLst>
        </p14:section>
        <p14:section name="Secțiunea 2" id="{29626C6B-3F20-426B-862B-85E8DE5ACD91}">
          <p14:sldIdLst>
            <p14:sldId id="280"/>
            <p14:sldId id="281"/>
            <p14:sldId id="282"/>
            <p14:sldId id="283"/>
            <p14:sldId id="284"/>
            <p14:sldId id="285"/>
            <p14:sldId id="286"/>
            <p14:sldId id="287"/>
            <p14:sldId id="288"/>
            <p14:sldId id="340"/>
            <p14:sldId id="341"/>
            <p14:sldId id="342"/>
            <p14:sldId id="343"/>
          </p14:sldIdLst>
        </p14:section>
        <p14:section name="Secțiunea 3" id="{40872AAE-6DB7-4680-B2AC-B690CB65F239}">
          <p14:sldIdLst>
            <p14:sldId id="289"/>
            <p14:sldId id="290"/>
            <p14:sldId id="291"/>
            <p14:sldId id="292"/>
            <p14:sldId id="293"/>
            <p14:sldId id="294"/>
            <p14:sldId id="295"/>
            <p14:sldId id="296"/>
            <p14:sldId id="297"/>
            <p14:sldId id="298"/>
            <p14:sldId id="299"/>
            <p14:sldId id="344"/>
            <p14:sldId id="345"/>
          </p14:sldIdLst>
        </p14:section>
        <p14:section name="Secțiunea 4" id="{99E2A6A4-8015-44AB-8931-C536C565F38A}">
          <p14:sldIdLst>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46"/>
            <p14:sldId id="347"/>
          </p14:sldIdLst>
        </p14:section>
        <p14:section name="Concluzii" id="{29130092-9BF8-4C41-BE30-1D2FFE422357}">
          <p14:sldIdLst>
            <p14:sldId id="338"/>
            <p14:sldId id="3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7" autoAdjust="0"/>
    <p:restoredTop sz="62739" autoAdjust="0"/>
  </p:normalViewPr>
  <p:slideViewPr>
    <p:cSldViewPr snapToGrid="0">
      <p:cViewPr>
        <p:scale>
          <a:sx n="54" d="100"/>
          <a:sy n="54" d="100"/>
        </p:scale>
        <p:origin x="123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B-7E1F-4135-90DC-2995BC5A3741}"/>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1-954F-42ED-BE1C-67F2BBD51BDF}"/>
              </c:ext>
            </c:extLst>
          </c:dPt>
          <c:dPt>
            <c:idx val="1"/>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3-954F-42ED-BE1C-67F2BBD51BDF}"/>
              </c:ext>
            </c:extLst>
          </c:dPt>
          <c:dPt>
            <c:idx val="2"/>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5-954F-42ED-BE1C-67F2BBD51BDF}"/>
              </c:ext>
            </c:extLst>
          </c:dPt>
          <c:dPt>
            <c:idx val="3"/>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7-954F-42ED-BE1C-67F2BBD51BDF}"/>
              </c:ext>
            </c:extLst>
          </c:dPt>
          <c:dPt>
            <c:idx val="4"/>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9-954F-42ED-BE1C-67F2BBD51BDF}"/>
              </c:ext>
            </c:extLst>
          </c:dPt>
          <c:dPt>
            <c:idx val="5"/>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B-954F-42ED-BE1C-67F2BBD51BDF}"/>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c:ext xmlns:c16="http://schemas.microsoft.com/office/drawing/2014/chart" uri="{C3380CC4-5D6E-409C-BE32-E72D297353CC}">
              <c16:uniqueId val="{0000000C-954F-42ED-BE1C-67F2BBD51BD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B-4E76-4D9A-B8C5-0099E87B223B}"/>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sz="2800" b="0">
                <a:solidFill>
                  <a:schemeClr val="tx1"/>
                </a:solidFill>
              </a:rPr>
              <a:t>State care folosesc Convenția de la Budapesta </a:t>
            </a:r>
          </a:p>
          <a:p>
            <a:pPr>
              <a:defRPr/>
            </a:pPr>
            <a:r>
              <a:rPr lang="ro-RO" sz="2800" b="0">
                <a:solidFill>
                  <a:schemeClr val="tx1"/>
                </a:solidFill>
              </a:rPr>
              <a:t>drept orientare</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AC6-4BE2-BD12-B9E7A3B7CB0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2-3AF3-4965-81FA-8A6F3F079208}"/>
              </c:ext>
            </c:extLst>
          </c:dPt>
          <c:dLbls>
            <c:spPr>
              <a:noFill/>
              <a:ln>
                <a:noFill/>
              </a:ln>
              <a:effectLst/>
            </c:spPr>
            <c:txPr>
              <a:bodyPr rot="0" spcFirstLastPara="1" vertOverflow="overflow" horzOverflow="overflow" vert="horz" wrap="square" lIns="38100" tIns="19050" rIns="38100" bIns="19050" anchor="ctr" anchorCtr="0">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Lst>
          </c:dLbls>
          <c:cat>
            <c:strRef>
              <c:f>Sheet1!$A$2:$A$3</c:f>
              <c:strCache>
                <c:ptCount val="2"/>
                <c:pt idx="0">
                  <c:v>States which used BC as guideline for reform</c:v>
                </c:pt>
                <c:pt idx="1">
                  <c:v>States which did not use BC as guideline for reform</c:v>
                </c:pt>
              </c:strCache>
            </c:strRef>
          </c:cat>
          <c:val>
            <c:numRef>
              <c:f>Sheet1!$B$2:$B$3</c:f>
              <c:numCache>
                <c:formatCode>General</c:formatCode>
                <c:ptCount val="2"/>
                <c:pt idx="0">
                  <c:v>153</c:v>
                </c:pt>
                <c:pt idx="1">
                  <c:v>40</c:v>
                </c:pt>
              </c:numCache>
            </c:numRef>
          </c:val>
          <c:extLst xmlns:c16r2="http://schemas.microsoft.com/office/drawing/2015/06/chart">
            <c:ext xmlns:c16="http://schemas.microsoft.com/office/drawing/2014/chart" uri="{C3380CC4-5D6E-409C-BE32-E72D297353CC}">
              <c16:uniqueId val="{00000000-3AF3-4965-81FA-8A6F3F07920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ro-RO" sz="2200" b="1"/>
              <a:t>Raportul privind transparența Facebook </a:t>
            </a:r>
            <a:r>
              <a:rPr lang="ro-RO" sz="2200" b="1">
                <a:solidFill>
                  <a:srgbClr val="FF0000"/>
                </a:solidFill>
              </a:rPr>
              <a:t>H1 2019</a:t>
            </a:r>
          </a:p>
        </c:rich>
      </c:tx>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Some data produced</c:v>
                </c:pt>
              </c:strCache>
            </c:strRef>
          </c:tx>
          <c:spPr>
            <a:solidFill>
              <a:schemeClr val="accent1"/>
            </a:solidFill>
            <a:ln>
              <a:noFill/>
            </a:ln>
            <a:effectLst/>
          </c:spPr>
          <c:invertIfNegative val="0"/>
          <c:cat>
            <c:strRef>
              <c:f>Sheet1!$A$2:$A$3</c:f>
              <c:strCache>
                <c:ptCount val="2"/>
                <c:pt idx="0">
                  <c:v>Parties to Budapest Convention</c:v>
                </c:pt>
                <c:pt idx="1">
                  <c:v>Other countries</c:v>
                </c:pt>
              </c:strCache>
            </c:strRef>
          </c:cat>
          <c:val>
            <c:numRef>
              <c:f>Sheet1!$B$2:$B$3</c:f>
              <c:numCache>
                <c:formatCode>General</c:formatCode>
                <c:ptCount val="2"/>
                <c:pt idx="0">
                  <c:v>74752</c:v>
                </c:pt>
                <c:pt idx="1">
                  <c:v>19568</c:v>
                </c:pt>
              </c:numCache>
            </c:numRef>
          </c:val>
          <c:extLst xmlns:c16r2="http://schemas.microsoft.com/office/drawing/2015/06/chart">
            <c:ext xmlns:c16="http://schemas.microsoft.com/office/drawing/2014/chart" uri="{C3380CC4-5D6E-409C-BE32-E72D297353CC}">
              <c16:uniqueId val="{00000000-F3D8-440D-9A52-34492E68BB14}"/>
            </c:ext>
          </c:extLst>
        </c:ser>
        <c:ser>
          <c:idx val="1"/>
          <c:order val="1"/>
          <c:tx>
            <c:strRef>
              <c:f>Sheet1!$C$1</c:f>
              <c:strCache>
                <c:ptCount val="1"/>
                <c:pt idx="0">
                  <c:v>No data produced</c:v>
                </c:pt>
              </c:strCache>
            </c:strRef>
          </c:tx>
          <c:spPr>
            <a:solidFill>
              <a:schemeClr val="accent2"/>
            </a:solidFill>
            <a:ln>
              <a:noFill/>
            </a:ln>
            <a:effectLst/>
          </c:spPr>
          <c:invertIfNegative val="0"/>
          <c:cat>
            <c:strRef>
              <c:f>Sheet1!$A$2:$A$3</c:f>
              <c:strCache>
                <c:ptCount val="2"/>
                <c:pt idx="0">
                  <c:v>Parties to Budapest Convention</c:v>
                </c:pt>
                <c:pt idx="1">
                  <c:v>Other countries</c:v>
                </c:pt>
              </c:strCache>
            </c:strRef>
          </c:cat>
          <c:val>
            <c:numRef>
              <c:f>Sheet1!$C$2:$C$3</c:f>
              <c:numCache>
                <c:formatCode>General</c:formatCode>
                <c:ptCount val="2"/>
                <c:pt idx="0">
                  <c:v>20622</c:v>
                </c:pt>
                <c:pt idx="1">
                  <c:v>15035</c:v>
                </c:pt>
              </c:numCache>
            </c:numRef>
          </c:val>
          <c:extLst xmlns:c16r2="http://schemas.microsoft.com/office/drawing/2015/06/chart">
            <c:ext xmlns:c16="http://schemas.microsoft.com/office/drawing/2014/chart" uri="{C3380CC4-5D6E-409C-BE32-E72D297353CC}">
              <c16:uniqueId val="{00000001-F3D8-440D-9A52-34492E68BB14}"/>
            </c:ext>
          </c:extLst>
        </c:ser>
        <c:dLbls>
          <c:showLegendKey val="0"/>
          <c:showVal val="0"/>
          <c:showCatName val="0"/>
          <c:showSerName val="0"/>
          <c:showPercent val="0"/>
          <c:showBubbleSize val="0"/>
        </c:dLbls>
        <c:gapWidth val="150"/>
        <c:overlap val="100"/>
        <c:axId val="63305032"/>
        <c:axId val="63305424"/>
      </c:barChart>
      <c:catAx>
        <c:axId val="63305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3305424"/>
        <c:crosses val="autoZero"/>
        <c:auto val="1"/>
        <c:lblAlgn val="ctr"/>
        <c:lblOffset val="100"/>
        <c:noMultiLvlLbl val="0"/>
      </c:catAx>
      <c:valAx>
        <c:axId val="63305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3305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ro-RO" sz="2200" b="1"/>
              <a:t>Raportul privind transparența Facebook </a:t>
            </a:r>
            <a:r>
              <a:rPr lang="ro-RO" sz="2200" b="1">
                <a:solidFill>
                  <a:srgbClr val="FF0000"/>
                </a:solidFill>
              </a:rPr>
              <a:t>H2 2019</a:t>
            </a:r>
          </a:p>
        </c:rich>
      </c:tx>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Some data produced</c:v>
                </c:pt>
              </c:strCache>
            </c:strRef>
          </c:tx>
          <c:spPr>
            <a:solidFill>
              <a:schemeClr val="accent1"/>
            </a:solidFill>
            <a:ln>
              <a:noFill/>
            </a:ln>
            <a:effectLst/>
          </c:spPr>
          <c:invertIfNegative val="0"/>
          <c:cat>
            <c:strRef>
              <c:f>Sheet1!$A$2:$A$3</c:f>
              <c:strCache>
                <c:ptCount val="2"/>
                <c:pt idx="0">
                  <c:v>Parties to Budapest Convention</c:v>
                </c:pt>
                <c:pt idx="1">
                  <c:v>Other countries</c:v>
                </c:pt>
              </c:strCache>
            </c:strRef>
          </c:cat>
          <c:val>
            <c:numRef>
              <c:f>Sheet1!$B$2:$B$3</c:f>
              <c:numCache>
                <c:formatCode>#,##0</c:formatCode>
                <c:ptCount val="2"/>
                <c:pt idx="0">
                  <c:v>80541</c:v>
                </c:pt>
                <c:pt idx="1">
                  <c:v>24272</c:v>
                </c:pt>
              </c:numCache>
            </c:numRef>
          </c:val>
          <c:extLst xmlns:c16r2="http://schemas.microsoft.com/office/drawing/2015/06/chart">
            <c:ext xmlns:c16="http://schemas.microsoft.com/office/drawing/2014/chart" uri="{C3380CC4-5D6E-409C-BE32-E72D297353CC}">
              <c16:uniqueId val="{00000000-F3D8-440D-9A52-34492E68BB14}"/>
            </c:ext>
          </c:extLst>
        </c:ser>
        <c:ser>
          <c:idx val="1"/>
          <c:order val="1"/>
          <c:tx>
            <c:strRef>
              <c:f>Sheet1!$C$1</c:f>
              <c:strCache>
                <c:ptCount val="1"/>
                <c:pt idx="0">
                  <c:v>No data produced</c:v>
                </c:pt>
              </c:strCache>
            </c:strRef>
          </c:tx>
          <c:spPr>
            <a:solidFill>
              <a:schemeClr val="accent2"/>
            </a:solidFill>
            <a:ln>
              <a:noFill/>
            </a:ln>
            <a:effectLst/>
          </c:spPr>
          <c:invertIfNegative val="0"/>
          <c:cat>
            <c:strRef>
              <c:f>Sheet1!$A$2:$A$3</c:f>
              <c:strCache>
                <c:ptCount val="2"/>
                <c:pt idx="0">
                  <c:v>Parties to Budapest Convention</c:v>
                </c:pt>
                <c:pt idx="1">
                  <c:v>Other countries</c:v>
                </c:pt>
              </c:strCache>
            </c:strRef>
          </c:cat>
          <c:val>
            <c:numRef>
              <c:f>Sheet1!$C$2:$C$3</c:f>
              <c:numCache>
                <c:formatCode>#,##0</c:formatCode>
                <c:ptCount val="2"/>
                <c:pt idx="0" formatCode="General">
                  <c:v>18899</c:v>
                </c:pt>
                <c:pt idx="1">
                  <c:v>17163</c:v>
                </c:pt>
              </c:numCache>
            </c:numRef>
          </c:val>
          <c:extLst xmlns:c16r2="http://schemas.microsoft.com/office/drawing/2015/06/chart">
            <c:ext xmlns:c16="http://schemas.microsoft.com/office/drawing/2014/chart" uri="{C3380CC4-5D6E-409C-BE32-E72D297353CC}">
              <c16:uniqueId val="{00000001-F3D8-440D-9A52-34492E68BB14}"/>
            </c:ext>
          </c:extLst>
        </c:ser>
        <c:dLbls>
          <c:showLegendKey val="0"/>
          <c:showVal val="0"/>
          <c:showCatName val="0"/>
          <c:showSerName val="0"/>
          <c:showPercent val="0"/>
          <c:showBubbleSize val="0"/>
        </c:dLbls>
        <c:gapWidth val="150"/>
        <c:overlap val="100"/>
        <c:axId val="451083912"/>
        <c:axId val="451084304"/>
      </c:barChart>
      <c:catAx>
        <c:axId val="451083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451084304"/>
        <c:crosses val="autoZero"/>
        <c:auto val="1"/>
        <c:lblAlgn val="ctr"/>
        <c:lblOffset val="100"/>
        <c:noMultiLvlLbl val="0"/>
      </c:catAx>
      <c:valAx>
        <c:axId val="451084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1083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ro-RO" sz="2200" b="1"/>
              <a:t>Raportul privind transparența Twitter </a:t>
            </a:r>
            <a:r>
              <a:rPr lang="ro-RO" sz="2200" b="1">
                <a:solidFill>
                  <a:srgbClr val="FF0000"/>
                </a:solidFill>
              </a:rPr>
              <a:t>H1 2019</a:t>
            </a:r>
          </a:p>
        </c:rich>
      </c:tx>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Data produced</c:v>
                </c:pt>
              </c:strCache>
            </c:strRef>
          </c:tx>
          <c:spPr>
            <a:solidFill>
              <a:schemeClr val="accent1"/>
            </a:solidFill>
            <a:ln>
              <a:noFill/>
            </a:ln>
            <a:effectLst/>
          </c:spPr>
          <c:invertIfNegative val="0"/>
          <c:cat>
            <c:strRef>
              <c:f>Sheet1!$A$2:$A$3</c:f>
              <c:strCache>
                <c:ptCount val="2"/>
                <c:pt idx="0">
                  <c:v>Parties to Budapest Convention</c:v>
                </c:pt>
                <c:pt idx="1">
                  <c:v>Other countries</c:v>
                </c:pt>
              </c:strCache>
            </c:strRef>
          </c:cat>
          <c:val>
            <c:numRef>
              <c:f>Sheet1!$B$2:$B$3</c:f>
              <c:numCache>
                <c:formatCode>#,##0</c:formatCode>
                <c:ptCount val="2"/>
                <c:pt idx="0">
                  <c:v>3372</c:v>
                </c:pt>
                <c:pt idx="1">
                  <c:v>83</c:v>
                </c:pt>
              </c:numCache>
            </c:numRef>
          </c:val>
          <c:extLst xmlns:c16r2="http://schemas.microsoft.com/office/drawing/2015/06/chart">
            <c:ext xmlns:c16="http://schemas.microsoft.com/office/drawing/2014/chart" uri="{C3380CC4-5D6E-409C-BE32-E72D297353CC}">
              <c16:uniqueId val="{00000000-F3D8-440D-9A52-34492E68BB14}"/>
            </c:ext>
          </c:extLst>
        </c:ser>
        <c:ser>
          <c:idx val="1"/>
          <c:order val="1"/>
          <c:tx>
            <c:strRef>
              <c:f>Sheet1!$C$1</c:f>
              <c:strCache>
                <c:ptCount val="1"/>
                <c:pt idx="0">
                  <c:v>No data produced</c:v>
                </c:pt>
              </c:strCache>
            </c:strRef>
          </c:tx>
          <c:spPr>
            <a:solidFill>
              <a:schemeClr val="accent2"/>
            </a:solidFill>
            <a:ln>
              <a:noFill/>
            </a:ln>
            <a:effectLst/>
          </c:spPr>
          <c:invertIfNegative val="0"/>
          <c:cat>
            <c:strRef>
              <c:f>Sheet1!$A$2:$A$3</c:f>
              <c:strCache>
                <c:ptCount val="2"/>
                <c:pt idx="0">
                  <c:v>Parties to Budapest Convention</c:v>
                </c:pt>
                <c:pt idx="1">
                  <c:v>Other countries</c:v>
                </c:pt>
              </c:strCache>
            </c:strRef>
          </c:cat>
          <c:val>
            <c:numRef>
              <c:f>Sheet1!$C$2:$C$3</c:f>
              <c:numCache>
                <c:formatCode>#,##0</c:formatCode>
                <c:ptCount val="2"/>
                <c:pt idx="0" formatCode="General">
                  <c:v>3078</c:v>
                </c:pt>
                <c:pt idx="1">
                  <c:v>767</c:v>
                </c:pt>
              </c:numCache>
            </c:numRef>
          </c:val>
          <c:extLst xmlns:c16r2="http://schemas.microsoft.com/office/drawing/2015/06/chart">
            <c:ext xmlns:c16="http://schemas.microsoft.com/office/drawing/2014/chart" uri="{C3380CC4-5D6E-409C-BE32-E72D297353CC}">
              <c16:uniqueId val="{00000001-F3D8-440D-9A52-34492E68BB14}"/>
            </c:ext>
          </c:extLst>
        </c:ser>
        <c:dLbls>
          <c:showLegendKey val="0"/>
          <c:showVal val="0"/>
          <c:showCatName val="0"/>
          <c:showSerName val="0"/>
          <c:showPercent val="0"/>
          <c:showBubbleSize val="0"/>
        </c:dLbls>
        <c:gapWidth val="150"/>
        <c:overlap val="100"/>
        <c:axId val="451085088"/>
        <c:axId val="379405656"/>
      </c:barChart>
      <c:catAx>
        <c:axId val="45108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379405656"/>
        <c:crosses val="autoZero"/>
        <c:auto val="1"/>
        <c:lblAlgn val="ctr"/>
        <c:lblOffset val="100"/>
        <c:noMultiLvlLbl val="0"/>
      </c:catAx>
      <c:valAx>
        <c:axId val="379405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1085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ro-RO" sz="2200" b="1"/>
              <a:t>Raportul privind transparența Twitter </a:t>
            </a:r>
            <a:r>
              <a:rPr lang="ro-RO" sz="2200" b="1">
                <a:solidFill>
                  <a:srgbClr val="FF0000"/>
                </a:solidFill>
              </a:rPr>
              <a:t>H2 2019</a:t>
            </a:r>
          </a:p>
        </c:rich>
      </c:tx>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Data produced</c:v>
                </c:pt>
              </c:strCache>
            </c:strRef>
          </c:tx>
          <c:spPr>
            <a:solidFill>
              <a:schemeClr val="accent1"/>
            </a:solidFill>
            <a:ln>
              <a:noFill/>
            </a:ln>
            <a:effectLst/>
          </c:spPr>
          <c:invertIfNegative val="0"/>
          <c:cat>
            <c:strRef>
              <c:f>Sheet1!$A$2:$A$3</c:f>
              <c:strCache>
                <c:ptCount val="2"/>
                <c:pt idx="0">
                  <c:v>Parties to Budapest Convention</c:v>
                </c:pt>
                <c:pt idx="1">
                  <c:v>Other countries</c:v>
                </c:pt>
              </c:strCache>
            </c:strRef>
          </c:cat>
          <c:val>
            <c:numRef>
              <c:f>Sheet1!$B$2:$B$3</c:f>
              <c:numCache>
                <c:formatCode>#,##0</c:formatCode>
                <c:ptCount val="2"/>
                <c:pt idx="0">
                  <c:v>3392</c:v>
                </c:pt>
                <c:pt idx="1">
                  <c:v>175</c:v>
                </c:pt>
              </c:numCache>
            </c:numRef>
          </c:val>
          <c:extLst xmlns:c16r2="http://schemas.microsoft.com/office/drawing/2015/06/chart">
            <c:ext xmlns:c16="http://schemas.microsoft.com/office/drawing/2014/chart" uri="{C3380CC4-5D6E-409C-BE32-E72D297353CC}">
              <c16:uniqueId val="{00000000-F3D8-440D-9A52-34492E68BB14}"/>
            </c:ext>
          </c:extLst>
        </c:ser>
        <c:ser>
          <c:idx val="1"/>
          <c:order val="1"/>
          <c:tx>
            <c:strRef>
              <c:f>Sheet1!$C$1</c:f>
              <c:strCache>
                <c:ptCount val="1"/>
                <c:pt idx="0">
                  <c:v>No data produced</c:v>
                </c:pt>
              </c:strCache>
            </c:strRef>
          </c:tx>
          <c:spPr>
            <a:solidFill>
              <a:schemeClr val="accent2"/>
            </a:solidFill>
            <a:ln>
              <a:noFill/>
            </a:ln>
            <a:effectLst/>
          </c:spPr>
          <c:invertIfNegative val="0"/>
          <c:cat>
            <c:strRef>
              <c:f>Sheet1!$A$2:$A$3</c:f>
              <c:strCache>
                <c:ptCount val="2"/>
                <c:pt idx="0">
                  <c:v>Parties to Budapest Convention</c:v>
                </c:pt>
                <c:pt idx="1">
                  <c:v>Other countries</c:v>
                </c:pt>
              </c:strCache>
            </c:strRef>
          </c:cat>
          <c:val>
            <c:numRef>
              <c:f>Sheet1!$C$2:$C$3</c:f>
              <c:numCache>
                <c:formatCode>#,##0</c:formatCode>
                <c:ptCount val="2"/>
                <c:pt idx="0" formatCode="General">
                  <c:v>3805</c:v>
                </c:pt>
                <c:pt idx="1">
                  <c:v>1447</c:v>
                </c:pt>
              </c:numCache>
            </c:numRef>
          </c:val>
          <c:extLst xmlns:c16r2="http://schemas.microsoft.com/office/drawing/2015/06/chart">
            <c:ext xmlns:c16="http://schemas.microsoft.com/office/drawing/2014/chart" uri="{C3380CC4-5D6E-409C-BE32-E72D297353CC}">
              <c16:uniqueId val="{00000001-F3D8-440D-9A52-34492E68BB14}"/>
            </c:ext>
          </c:extLst>
        </c:ser>
        <c:dLbls>
          <c:showLegendKey val="0"/>
          <c:showVal val="0"/>
          <c:showCatName val="0"/>
          <c:showSerName val="0"/>
          <c:showPercent val="0"/>
          <c:showBubbleSize val="0"/>
        </c:dLbls>
        <c:gapWidth val="150"/>
        <c:overlap val="100"/>
        <c:axId val="379406440"/>
        <c:axId val="379406832"/>
      </c:barChart>
      <c:catAx>
        <c:axId val="37940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379406832"/>
        <c:crosses val="autoZero"/>
        <c:auto val="1"/>
        <c:lblAlgn val="ctr"/>
        <c:lblOffset val="100"/>
        <c:noMultiLvlLbl val="0"/>
      </c:catAx>
      <c:valAx>
        <c:axId val="379406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9406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1-954F-42ED-BE1C-67F2BBD51BDF}"/>
              </c:ext>
            </c:extLst>
          </c:dPt>
          <c:dPt>
            <c:idx val="1"/>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3-954F-42ED-BE1C-67F2BBD51BDF}"/>
              </c:ext>
            </c:extLst>
          </c:dPt>
          <c:dPt>
            <c:idx val="2"/>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5-954F-42ED-BE1C-67F2BBD51BDF}"/>
              </c:ext>
            </c:extLst>
          </c:dPt>
          <c:dPt>
            <c:idx val="3"/>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7-954F-42ED-BE1C-67F2BBD51BDF}"/>
              </c:ext>
            </c:extLst>
          </c:dPt>
          <c:dPt>
            <c:idx val="4"/>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9-954F-42ED-BE1C-67F2BBD51BDF}"/>
              </c:ext>
            </c:extLst>
          </c:dPt>
          <c:dPt>
            <c:idx val="5"/>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B-954F-42ED-BE1C-67F2BBD51BDF}"/>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c:ext xmlns:c16="http://schemas.microsoft.com/office/drawing/2014/chart" uri="{C3380CC4-5D6E-409C-BE32-E72D297353CC}">
              <c16:uniqueId val="{0000000C-954F-42ED-BE1C-67F2BBD51BD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B-C372-4AC2-83D2-F174F61AA4A0}"/>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1-954F-42ED-BE1C-67F2BBD51BDF}"/>
              </c:ext>
            </c:extLst>
          </c:dPt>
          <c:dPt>
            <c:idx val="1"/>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3-954F-42ED-BE1C-67F2BBD51BDF}"/>
              </c:ext>
            </c:extLst>
          </c:dPt>
          <c:dPt>
            <c:idx val="2"/>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5-954F-42ED-BE1C-67F2BBD51BDF}"/>
              </c:ext>
            </c:extLst>
          </c:dPt>
          <c:dPt>
            <c:idx val="3"/>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7-954F-42ED-BE1C-67F2BBD51BDF}"/>
              </c:ext>
            </c:extLst>
          </c:dPt>
          <c:dPt>
            <c:idx val="4"/>
            <c:bubble3D val="0"/>
            <c:spPr>
              <a:pattFill prst="ltDnDiag">
                <a:fgClr>
                  <a:schemeClr val="accent2"/>
                </a:fgClr>
                <a:bgClr>
                  <a:schemeClr val="bg1"/>
                </a:bgClr>
              </a:pattFill>
              <a:ln w="19050">
                <a:solidFill>
                  <a:schemeClr val="tx1"/>
                </a:solidFill>
              </a:ln>
              <a:effectLst/>
            </c:spPr>
            <c:extLst xmlns:c16r2="http://schemas.microsoft.com/office/drawing/2015/06/chart">
              <c:ext xmlns:c16="http://schemas.microsoft.com/office/drawing/2014/chart" uri="{C3380CC4-5D6E-409C-BE32-E72D297353CC}">
                <c16:uniqueId val="{00000009-954F-42ED-BE1C-67F2BBD51BDF}"/>
              </c:ext>
            </c:extLst>
          </c:dPt>
          <c:dPt>
            <c:idx val="5"/>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B-954F-42ED-BE1C-67F2BBD51BDF}"/>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c:ext xmlns:c16="http://schemas.microsoft.com/office/drawing/2014/chart" uri="{C3380CC4-5D6E-409C-BE32-E72D297353CC}">
              <c16:uniqueId val="{0000000C-954F-42ED-BE1C-67F2BBD51BD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B-5629-4FF9-8B22-33842B680A12}"/>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1-954F-42ED-BE1C-67F2BBD51BDF}"/>
              </c:ext>
            </c:extLst>
          </c:dPt>
          <c:dPt>
            <c:idx val="1"/>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3-954F-42ED-BE1C-67F2BBD51BDF}"/>
              </c:ext>
            </c:extLst>
          </c:dPt>
          <c:dPt>
            <c:idx val="2"/>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5-954F-42ED-BE1C-67F2BBD51BDF}"/>
              </c:ext>
            </c:extLst>
          </c:dPt>
          <c:dPt>
            <c:idx val="3"/>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7-954F-42ED-BE1C-67F2BBD51BDF}"/>
              </c:ext>
            </c:extLst>
          </c:dPt>
          <c:dPt>
            <c:idx val="4"/>
            <c:bubble3D val="0"/>
            <c:spPr>
              <a:pattFill prst="ltDnDiag">
                <a:fgClr>
                  <a:schemeClr val="accent2"/>
                </a:fgClr>
                <a:bgClr>
                  <a:schemeClr val="bg1"/>
                </a:bgClr>
              </a:pattFill>
              <a:ln w="19050">
                <a:solidFill>
                  <a:schemeClr val="tx1"/>
                </a:solidFill>
              </a:ln>
              <a:effectLst/>
            </c:spPr>
            <c:extLst xmlns:c16r2="http://schemas.microsoft.com/office/drawing/2015/06/chart">
              <c:ext xmlns:c16="http://schemas.microsoft.com/office/drawing/2014/chart" uri="{C3380CC4-5D6E-409C-BE32-E72D297353CC}">
                <c16:uniqueId val="{00000009-954F-42ED-BE1C-67F2BBD51BDF}"/>
              </c:ext>
            </c:extLst>
          </c:dPt>
          <c:dPt>
            <c:idx val="5"/>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B-954F-42ED-BE1C-67F2BBD51BDF}"/>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c:ext xmlns:c16="http://schemas.microsoft.com/office/drawing/2014/chart" uri="{C3380CC4-5D6E-409C-BE32-E72D297353CC}">
              <c16:uniqueId val="{0000000C-954F-42ED-BE1C-67F2BBD51BD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B-EF19-49F1-B34C-B022FDA6C934}"/>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1-954F-42ED-BE1C-67F2BBD51BDF}"/>
              </c:ext>
            </c:extLst>
          </c:dPt>
          <c:dPt>
            <c:idx val="1"/>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3-954F-42ED-BE1C-67F2BBD51BDF}"/>
              </c:ext>
            </c:extLst>
          </c:dPt>
          <c:dPt>
            <c:idx val="2"/>
            <c:bubble3D val="0"/>
            <c:spPr>
              <a:noFill/>
              <a:ln w="19050">
                <a:solidFill>
                  <a:schemeClr val="tx1"/>
                </a:solidFill>
              </a:ln>
              <a:effectLst/>
            </c:spPr>
            <c:extLst xmlns:c16r2="http://schemas.microsoft.com/office/drawing/2015/06/chart">
              <c:ext xmlns:c16="http://schemas.microsoft.com/office/drawing/2014/chart" uri="{C3380CC4-5D6E-409C-BE32-E72D297353CC}">
                <c16:uniqueId val="{00000005-954F-42ED-BE1C-67F2BBD51BDF}"/>
              </c:ext>
            </c:extLst>
          </c:dPt>
          <c:dPt>
            <c:idx val="3"/>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7-954F-42ED-BE1C-67F2BBD51BDF}"/>
              </c:ext>
            </c:extLst>
          </c:dPt>
          <c:dPt>
            <c:idx val="4"/>
            <c:bubble3D val="0"/>
            <c:spPr>
              <a:pattFill prst="ltDnDiag">
                <a:fgClr>
                  <a:schemeClr val="accent2"/>
                </a:fgClr>
                <a:bgClr>
                  <a:schemeClr val="bg1"/>
                </a:bgClr>
              </a:pattFill>
              <a:ln w="19050">
                <a:solidFill>
                  <a:schemeClr val="tx1"/>
                </a:solidFill>
              </a:ln>
              <a:effectLst/>
            </c:spPr>
            <c:extLst xmlns:c16r2="http://schemas.microsoft.com/office/drawing/2015/06/chart">
              <c:ext xmlns:c16="http://schemas.microsoft.com/office/drawing/2014/chart" uri="{C3380CC4-5D6E-409C-BE32-E72D297353CC}">
                <c16:uniqueId val="{00000009-954F-42ED-BE1C-67F2BBD51BDF}"/>
              </c:ext>
            </c:extLst>
          </c:dPt>
          <c:dPt>
            <c:idx val="5"/>
            <c:bubble3D val="0"/>
            <c:spPr>
              <a:solidFill>
                <a:srgbClr val="FFFF00"/>
              </a:solidFill>
              <a:ln w="19050">
                <a:solidFill>
                  <a:schemeClr val="tx1"/>
                </a:solidFill>
              </a:ln>
              <a:effectLst/>
            </c:spPr>
            <c:extLst xmlns:c16r2="http://schemas.microsoft.com/office/drawing/2015/06/chart">
              <c:ext xmlns:c16="http://schemas.microsoft.com/office/drawing/2014/chart" uri="{C3380CC4-5D6E-409C-BE32-E72D297353CC}">
                <c16:uniqueId val="{0000000B-954F-42ED-BE1C-67F2BBD51BDF}"/>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c:ext xmlns:c16="http://schemas.microsoft.com/office/drawing/2014/chart" uri="{C3380CC4-5D6E-409C-BE32-E72D297353CC}">
              <c16:uniqueId val="{0000000C-954F-42ED-BE1C-67F2BBD51BD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B-A3C6-4615-BA8E-D8FF32CA46E1}"/>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xmlns:c16r2="http://schemas.microsoft.com/office/drawing/2015/06/chart">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ro-RO" sz="2800" b="1"/>
            <a:t>Care din următoarele este pilonul fundamental pentru orice tratat privind criminalitatea informatică?</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ro-RO"/>
            <a:t>a) Infracțiuni</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dgm:spPr/>
      <dgm:t>
        <a:bodyPr/>
        <a:lstStyle/>
        <a:p>
          <a:r>
            <a:rPr lang="ro-RO"/>
            <a:t>b) Puteri procedurale</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dgm:spPr/>
      <dgm:t>
        <a:bodyPr/>
        <a:lstStyle/>
        <a:p>
          <a:r>
            <a:rPr lang="ro-RO"/>
            <a:t>c) Cooperare internațională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ro-RO"/>
            <a:t>d) Garanții/ Libertăți civile/ Drepturile omului</a:t>
          </a:r>
        </a:p>
      </dgm:t>
    </dgm:pt>
    <dgm:pt modelId="{6643C99F-6929-4115-B10C-449964C298DB}" type="parTrans" cxnId="{5441ACF7-001D-47E8-BE90-D77A819FBE03}">
      <dgm:prSet/>
      <dgm:spPr/>
      <dgm:t>
        <a:bodyPr/>
        <a:lstStyle/>
        <a:p>
          <a:endParaRPr lang=""/>
        </a:p>
      </dgm:t>
    </dgm:pt>
    <dgm:pt modelId="{9EB8D1B3-16DB-4A75-A7E2-3B79ADD997CE}" type="sibTrans" cxnId="{5441ACF7-001D-47E8-BE90-D77A819FBE03}">
      <dgm:prSet/>
      <dgm:spPr/>
      <dgm:t>
        <a:bodyPr/>
        <a:lstStyle/>
        <a:p>
          <a:endParaRPr lang=""/>
        </a:p>
      </dgm:t>
    </dgm:pt>
    <dgm:pt modelId="{9EFF4F62-79ED-4EA0-85C1-51F88755C8EE}">
      <dgm:prSet phldrT="[Text]"/>
      <dgm:spPr/>
      <dgm:t>
        <a:bodyPr/>
        <a:lstStyle/>
        <a:p>
          <a:r>
            <a:rPr lang="ro-RO"/>
            <a:t>e) Probe electronice</a:t>
          </a:r>
        </a:p>
      </dgm:t>
    </dgm:pt>
    <dgm:pt modelId="{8EAFCDE7-4869-4D95-9359-6DA608AB28F0}" type="parTrans" cxnId="{40F08CBE-C0FF-49E9-A14D-59F0F70F60CC}">
      <dgm:prSet/>
      <dgm:spPr/>
      <dgm:t>
        <a:bodyPr/>
        <a:lstStyle/>
        <a:p>
          <a:endParaRPr lang=""/>
        </a:p>
      </dgm:t>
    </dgm:pt>
    <dgm:pt modelId="{D3274077-7919-4B64-B4D8-786A32E9EF73}" type="sibTrans" cxnId="{40F08CBE-C0FF-49E9-A14D-59F0F70F60CC}">
      <dgm:prSet/>
      <dgm:spPr/>
      <dgm:t>
        <a:bodyPr/>
        <a:lstStyle/>
        <a:p>
          <a:endParaRPr lang=""/>
        </a:p>
      </dgm:t>
    </dgm:pt>
    <dgm:pt modelId="{2D567ECC-EE11-40BE-8D44-12DF75E7AAA4}">
      <dgm:prSet phldrT="[Text]"/>
      <dgm:spPr/>
      <dgm:t>
        <a:bodyPr/>
        <a:lstStyle/>
        <a:p>
          <a:r>
            <a:rPr lang="ro-RO"/>
            <a:t>F) Toate cele de mai sus </a:t>
          </a:r>
        </a:p>
      </dgm:t>
    </dgm:pt>
    <dgm:pt modelId="{096A135B-3D51-4C14-B762-4DFFB46136C9}" type="parTrans" cxnId="{45629286-2642-481F-BB3F-C9DC76E6A851}">
      <dgm:prSet/>
      <dgm:spPr/>
      <dgm:t>
        <a:bodyPr/>
        <a:lstStyle/>
        <a:p>
          <a:endParaRPr lang=""/>
        </a:p>
      </dgm:t>
    </dgm:pt>
    <dgm:pt modelId="{352CE29C-C095-4E8D-B62B-E607F5416469}" type="sibTrans" cxnId="{45629286-2642-481F-BB3F-C9DC76E6A851}">
      <dgm:prSet/>
      <dgm:spPr/>
      <dgm:t>
        <a:bodyPr/>
        <a:lstStyle/>
        <a:p>
          <a:endParaRPr lang=""/>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7" custScaleX="312303"/>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7"/>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6"/>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7"/>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6"/>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7"/>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6"/>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4" presStyleCnt="7"/>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3" presStyleCnt="6"/>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5" presStyleCnt="7"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4" presStyleCnt="6"/>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6" presStyleCnt="7"/>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5" presStyleCnt="6"/>
      <dgm:spPr/>
    </dgm:pt>
    <dgm:pt modelId="{E3E8A01D-29A2-442B-B2D9-9A8138A25142}" type="pres">
      <dgm:prSet presAssocID="{2D567ECC-EE11-40BE-8D44-12DF75E7AAA4}" presName="vertSpace2b" presStyleCnt="0"/>
      <dgm:spPr/>
    </dgm:pt>
  </dgm:ptLst>
  <dgm:cxnLst>
    <dgm:cxn modelId="{2E9FB024-7424-694A-AF48-3FAF0F12021E}" srcId="{8E61202A-36DD-0240-811A-270D9611A395}" destId="{323950B2-6BC2-AE4B-B5B8-B2437BA58494}" srcOrd="1" destOrd="0" parTransId="{7D9EC74E-4481-C849-9F84-FC81A57E126D}" sibTransId="{A9F617AB-9877-BB4B-828A-76F7E3E29AEF}"/>
    <dgm:cxn modelId="{6419D437-77A5-4FED-A8FF-561AE47977C3}" type="presOf" srcId="{8E61202A-36DD-0240-811A-270D9611A395}" destId="{CFE00427-EDF8-324F-9A5C-A181E81A4D48}"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5" destOrd="0" parTransId="{096A135B-3D51-4C14-B762-4DFFB46136C9}" sibTransId="{352CE29C-C095-4E8D-B62B-E607F5416469}"/>
    <dgm:cxn modelId="{40F08CBE-C0FF-49E9-A14D-59F0F70F60CC}" srcId="{8E61202A-36DD-0240-811A-270D9611A395}" destId="{9EFF4F62-79ED-4EA0-85C1-51F88755C8EE}" srcOrd="4" destOrd="0" parTransId="{8EAFCDE7-4869-4D95-9359-6DA608AB28F0}" sibTransId="{D3274077-7919-4B64-B4D8-786A32E9EF73}"/>
    <dgm:cxn modelId="{AFD2487F-444F-4C44-A623-9AAFEB90AC49}" srcId="{8E61202A-36DD-0240-811A-270D9611A395}" destId="{412DA8CB-B9E5-F44F-9FDD-EF35DF68306D}" srcOrd="2" destOrd="0" parTransId="{7E8B7982-18DC-F246-BFD4-7B9D4C9DB2CA}" sibTransId="{960A4A2E-B23E-7544-9A93-1312898E2DC4}"/>
    <dgm:cxn modelId="{99EB5834-3593-6644-A836-6C8D5595A820}" srcId="{8E61202A-36DD-0240-811A-270D9611A395}" destId="{7029F5E8-D056-AE49-BD66-3C193010DDE8}" srcOrd="0" destOrd="0" parTransId="{ACE97453-93D9-C642-95ED-D55F9984F778}" sibTransId="{3346CD8C-3206-F84A-BEA2-B5492B6B7347}"/>
    <dgm:cxn modelId="{647C8E7C-E9CF-4CA3-BAEB-A790ECC8C364}" type="presOf" srcId="{412DA8CB-B9E5-F44F-9FDD-EF35DF68306D}" destId="{B9E57DF2-F223-F848-B6AB-FEB0F6FB4076}" srcOrd="0" destOrd="0" presId="urn:microsoft.com/office/officeart/2008/layout/LinedList"/>
    <dgm:cxn modelId="{5441ACF7-001D-47E8-BE90-D77A819FBE03}" srcId="{8E61202A-36DD-0240-811A-270D9611A395}" destId="{D907F82D-4934-4260-A319-D0C1005DB73A}" srcOrd="3" destOrd="0" parTransId="{6643C99F-6929-4115-B10C-449964C298DB}" sibTransId="{9EB8D1B3-16DB-4A75-A7E2-3B79ADD997CE}"/>
    <dgm:cxn modelId="{3E1E8DD6-66F0-4128-95E3-56F655FE22E2}" type="presOf" srcId="{9EFF4F62-79ED-4EA0-85C1-51F88755C8EE}" destId="{0DEDE790-6650-4E13-B812-9DA3ABBAEB7C}" srcOrd="0" destOrd="0" presId="urn:microsoft.com/office/officeart/2008/layout/LinedList"/>
    <dgm:cxn modelId="{18C1FC24-61F8-4FD4-BE43-5F878E92A2B8}" type="presOf" srcId="{3C774A1C-BB1C-4347-A758-A94A436F7244}" destId="{9CA50A65-40FA-E945-A868-9E3FE840B07E}" srcOrd="0" destOrd="0" presId="urn:microsoft.com/office/officeart/2008/layout/LinedList"/>
    <dgm:cxn modelId="{607FBA8E-E7D1-424F-B49A-9BF58866DA7F}" type="presOf" srcId="{D907F82D-4934-4260-A319-D0C1005DB73A}" destId="{576A2C98-791A-4E50-8CB8-1914215BEA2D}" srcOrd="0" destOrd="0" presId="urn:microsoft.com/office/officeart/2008/layout/LinedList"/>
    <dgm:cxn modelId="{9A7033AC-2E6B-4B43-AC66-222BE30C0162}" type="presOf" srcId="{2D567ECC-EE11-40BE-8D44-12DF75E7AAA4}" destId="{27817E14-DB1F-4D8F-A68A-7A628C5AB32E}" srcOrd="0" destOrd="0" presId="urn:microsoft.com/office/officeart/2008/layout/LinedList"/>
    <dgm:cxn modelId="{8D7028C7-12E4-4BC0-995F-C92EDAC9FA6D}" type="presOf" srcId="{7029F5E8-D056-AE49-BD66-3C193010DDE8}" destId="{5D9EDF3F-7B20-8E47-A431-F9F24450F874}" srcOrd="0" destOrd="0" presId="urn:microsoft.com/office/officeart/2008/layout/LinedList"/>
    <dgm:cxn modelId="{07023205-C3B1-430B-9F79-47F22C422639}" type="presOf" srcId="{323950B2-6BC2-AE4B-B5B8-B2437BA58494}" destId="{D6847470-F054-2943-A634-F983FF0A0122}" srcOrd="0" destOrd="0" presId="urn:microsoft.com/office/officeart/2008/layout/LinedList"/>
    <dgm:cxn modelId="{0E8FBAD5-7DB9-4405-BC59-D39C77A47E21}" type="presParOf" srcId="{9CA50A65-40FA-E945-A868-9E3FE840B07E}" destId="{D5C7DCB4-3723-4443-ADD7-DBEB1005841A}" srcOrd="0" destOrd="0" presId="urn:microsoft.com/office/officeart/2008/layout/LinedList"/>
    <dgm:cxn modelId="{DD33CA54-0D60-466A-9BCA-D041244FC989}" type="presParOf" srcId="{9CA50A65-40FA-E945-A868-9E3FE840B07E}" destId="{9F8ADD56-4647-5947-BF4A-89820DB0503F}" srcOrd="1" destOrd="0" presId="urn:microsoft.com/office/officeart/2008/layout/LinedList"/>
    <dgm:cxn modelId="{52B21714-10CB-48C1-A166-DEF87C63BD11}" type="presParOf" srcId="{9F8ADD56-4647-5947-BF4A-89820DB0503F}" destId="{CFE00427-EDF8-324F-9A5C-A181E81A4D48}" srcOrd="0" destOrd="0" presId="urn:microsoft.com/office/officeart/2008/layout/LinedList"/>
    <dgm:cxn modelId="{DD58C0C7-8EB9-4A50-A5A6-27AE61EEB557}" type="presParOf" srcId="{9F8ADD56-4647-5947-BF4A-89820DB0503F}" destId="{71554259-89F3-DC41-AF38-A80F6823C6AB}" srcOrd="1" destOrd="0" presId="urn:microsoft.com/office/officeart/2008/layout/LinedList"/>
    <dgm:cxn modelId="{7E9B71F4-C738-4A5A-B6AB-83D3501A24F4}" type="presParOf" srcId="{71554259-89F3-DC41-AF38-A80F6823C6AB}" destId="{D0431CA8-5100-6745-A242-ED330061BD73}" srcOrd="0" destOrd="0" presId="urn:microsoft.com/office/officeart/2008/layout/LinedList"/>
    <dgm:cxn modelId="{34BAF2DF-6586-4165-92CF-E5874069ED2B}" type="presParOf" srcId="{71554259-89F3-DC41-AF38-A80F6823C6AB}" destId="{FE55CC5A-C0EF-DF45-AF1E-C9A5EF0E713C}" srcOrd="1" destOrd="0" presId="urn:microsoft.com/office/officeart/2008/layout/LinedList"/>
    <dgm:cxn modelId="{165E71F6-29E0-410B-91DF-528AC87B10BB}" type="presParOf" srcId="{FE55CC5A-C0EF-DF45-AF1E-C9A5EF0E713C}" destId="{D79F8CF2-80EE-C747-9C26-26414E55692C}" srcOrd="0" destOrd="0" presId="urn:microsoft.com/office/officeart/2008/layout/LinedList"/>
    <dgm:cxn modelId="{4094E4C7-4A77-4ACB-8913-C58FA7156FFA}" type="presParOf" srcId="{FE55CC5A-C0EF-DF45-AF1E-C9A5EF0E713C}" destId="{5D9EDF3F-7B20-8E47-A431-F9F24450F874}" srcOrd="1" destOrd="0" presId="urn:microsoft.com/office/officeart/2008/layout/LinedList"/>
    <dgm:cxn modelId="{A0D2322D-6A01-4FF8-90DE-AD6F812EC7C6}" type="presParOf" srcId="{FE55CC5A-C0EF-DF45-AF1E-C9A5EF0E713C}" destId="{EB933D24-ABB6-0C44-A5A7-05F1CB99F1EB}" srcOrd="2" destOrd="0" presId="urn:microsoft.com/office/officeart/2008/layout/LinedList"/>
    <dgm:cxn modelId="{850E0EEE-AE99-4063-8BBF-43470862C535}" type="presParOf" srcId="{71554259-89F3-DC41-AF38-A80F6823C6AB}" destId="{EB798B99-5590-864A-A2C1-F553D99D3FAA}" srcOrd="2" destOrd="0" presId="urn:microsoft.com/office/officeart/2008/layout/LinedList"/>
    <dgm:cxn modelId="{EC529421-1531-4E80-A80A-CD1CFA1EC180}" type="presParOf" srcId="{71554259-89F3-DC41-AF38-A80F6823C6AB}" destId="{9C715A5E-13B0-3F4D-85BD-4FA3A97839C5}" srcOrd="3" destOrd="0" presId="urn:microsoft.com/office/officeart/2008/layout/LinedList"/>
    <dgm:cxn modelId="{27E514B5-A711-4E74-9A40-8693624A1B37}" type="presParOf" srcId="{71554259-89F3-DC41-AF38-A80F6823C6AB}" destId="{D06F8563-21D8-9742-9655-9B668CF235AD}" srcOrd="4" destOrd="0" presId="urn:microsoft.com/office/officeart/2008/layout/LinedList"/>
    <dgm:cxn modelId="{A4DDC141-BB85-44FC-803B-1B0DBDD2ACF5}" type="presParOf" srcId="{D06F8563-21D8-9742-9655-9B668CF235AD}" destId="{FC6B0E8A-D5C8-BF42-A0DB-5A2B5E61A3A8}" srcOrd="0" destOrd="0" presId="urn:microsoft.com/office/officeart/2008/layout/LinedList"/>
    <dgm:cxn modelId="{E0A71B90-2A5F-4158-B687-FD142B938F41}" type="presParOf" srcId="{D06F8563-21D8-9742-9655-9B668CF235AD}" destId="{D6847470-F054-2943-A634-F983FF0A0122}" srcOrd="1" destOrd="0" presId="urn:microsoft.com/office/officeart/2008/layout/LinedList"/>
    <dgm:cxn modelId="{949933F8-7D4B-4907-8E92-477C2554725D}" type="presParOf" srcId="{D06F8563-21D8-9742-9655-9B668CF235AD}" destId="{93837557-E77B-4749-A0F8-1876E8CD33B9}" srcOrd="2" destOrd="0" presId="urn:microsoft.com/office/officeart/2008/layout/LinedList"/>
    <dgm:cxn modelId="{5579F709-5087-43B4-8A6C-4AD92FBC63A4}" type="presParOf" srcId="{71554259-89F3-DC41-AF38-A80F6823C6AB}" destId="{5B901F7D-EE59-304E-B86D-F0C8CC3A841B}" srcOrd="5" destOrd="0" presId="urn:microsoft.com/office/officeart/2008/layout/LinedList"/>
    <dgm:cxn modelId="{97B310E7-D7F4-4A21-85A4-EF9D6443B07B}" type="presParOf" srcId="{71554259-89F3-DC41-AF38-A80F6823C6AB}" destId="{3A7A15FE-03D5-7B4E-BE07-5A9A9318E5F4}" srcOrd="6" destOrd="0" presId="urn:microsoft.com/office/officeart/2008/layout/LinedList"/>
    <dgm:cxn modelId="{8159C861-0343-4481-A767-FE2E9504B8C9}" type="presParOf" srcId="{71554259-89F3-DC41-AF38-A80F6823C6AB}" destId="{A4B3FD2E-63E5-E445-B87B-210177B3706B}" srcOrd="7" destOrd="0" presId="urn:microsoft.com/office/officeart/2008/layout/LinedList"/>
    <dgm:cxn modelId="{156B11D3-D268-4143-9A00-298569EF8682}" type="presParOf" srcId="{A4B3FD2E-63E5-E445-B87B-210177B3706B}" destId="{B4FE7B28-4407-5045-AAC1-7786FB86FE88}" srcOrd="0" destOrd="0" presId="urn:microsoft.com/office/officeart/2008/layout/LinedList"/>
    <dgm:cxn modelId="{5973A255-C667-48B8-BAE9-D8389D708D99}" type="presParOf" srcId="{A4B3FD2E-63E5-E445-B87B-210177B3706B}" destId="{B9E57DF2-F223-F848-B6AB-FEB0F6FB4076}" srcOrd="1" destOrd="0" presId="urn:microsoft.com/office/officeart/2008/layout/LinedList"/>
    <dgm:cxn modelId="{DDD5A1E9-B41E-41C9-A878-3DC73571BD4B}" type="presParOf" srcId="{A4B3FD2E-63E5-E445-B87B-210177B3706B}" destId="{84017E13-6661-1647-9DB1-F43BB49DC0FD}" srcOrd="2" destOrd="0" presId="urn:microsoft.com/office/officeart/2008/layout/LinedList"/>
    <dgm:cxn modelId="{1D7EF850-6A93-4B27-B9DD-87CF69A7082E}" type="presParOf" srcId="{71554259-89F3-DC41-AF38-A80F6823C6AB}" destId="{1E88F2A9-FC8F-2A4F-ABF4-2C5837CA76E5}" srcOrd="8" destOrd="0" presId="urn:microsoft.com/office/officeart/2008/layout/LinedList"/>
    <dgm:cxn modelId="{70B0E78B-DE39-4E57-BB0D-10B2D55D7786}" type="presParOf" srcId="{71554259-89F3-DC41-AF38-A80F6823C6AB}" destId="{02B19E4E-8333-4B4F-AA1E-19B5E7CAD48B}" srcOrd="9" destOrd="0" presId="urn:microsoft.com/office/officeart/2008/layout/LinedList"/>
    <dgm:cxn modelId="{00889B7B-3601-4E03-9D60-290194BC7BB5}" type="presParOf" srcId="{71554259-89F3-DC41-AF38-A80F6823C6AB}" destId="{5121BA32-9249-455A-8A20-08E85B86269F}" srcOrd="10" destOrd="0" presId="urn:microsoft.com/office/officeart/2008/layout/LinedList"/>
    <dgm:cxn modelId="{4FD22995-3710-4537-A903-59536957A5CD}" type="presParOf" srcId="{5121BA32-9249-455A-8A20-08E85B86269F}" destId="{E379A0C3-13D3-46B9-950A-CF0A08724A6D}" srcOrd="0" destOrd="0" presId="urn:microsoft.com/office/officeart/2008/layout/LinedList"/>
    <dgm:cxn modelId="{2786AA5E-859B-4426-B45C-BD46D21A1370}" type="presParOf" srcId="{5121BA32-9249-455A-8A20-08E85B86269F}" destId="{576A2C98-791A-4E50-8CB8-1914215BEA2D}" srcOrd="1" destOrd="0" presId="urn:microsoft.com/office/officeart/2008/layout/LinedList"/>
    <dgm:cxn modelId="{4E039EBF-271D-444B-B613-2485E112E6EF}" type="presParOf" srcId="{5121BA32-9249-455A-8A20-08E85B86269F}" destId="{3EC880A3-8E6D-40A4-857F-9A4C9ED1B22A}" srcOrd="2" destOrd="0" presId="urn:microsoft.com/office/officeart/2008/layout/LinedList"/>
    <dgm:cxn modelId="{8F8A1BF3-1E8A-40A6-A21D-50FF4A178D87}" type="presParOf" srcId="{71554259-89F3-DC41-AF38-A80F6823C6AB}" destId="{45167FBC-5EE3-4C8A-A94C-30BB5DE89AD6}" srcOrd="11" destOrd="0" presId="urn:microsoft.com/office/officeart/2008/layout/LinedList"/>
    <dgm:cxn modelId="{3CEE3C75-2F7E-4A5C-B078-2424A8535A42}" type="presParOf" srcId="{71554259-89F3-DC41-AF38-A80F6823C6AB}" destId="{BC5CA65E-0C6F-472F-B2E2-282C2CDDDC9F}" srcOrd="12" destOrd="0" presId="urn:microsoft.com/office/officeart/2008/layout/LinedList"/>
    <dgm:cxn modelId="{31DF2116-8160-4696-9CED-AB9A34DF591D}" type="presParOf" srcId="{71554259-89F3-DC41-AF38-A80F6823C6AB}" destId="{DFE917DE-2459-4110-B5CA-909F8A25E9B3}" srcOrd="13" destOrd="0" presId="urn:microsoft.com/office/officeart/2008/layout/LinedList"/>
    <dgm:cxn modelId="{E90A66B1-F5E9-4475-B1F0-069F355B00E4}" type="presParOf" srcId="{DFE917DE-2459-4110-B5CA-909F8A25E9B3}" destId="{BFFB7145-8402-485B-85FA-7C375AFB0A2C}" srcOrd="0" destOrd="0" presId="urn:microsoft.com/office/officeart/2008/layout/LinedList"/>
    <dgm:cxn modelId="{D82718F6-4D8B-446C-8310-16EC43B76A7F}" type="presParOf" srcId="{DFE917DE-2459-4110-B5CA-909F8A25E9B3}" destId="{0DEDE790-6650-4E13-B812-9DA3ABBAEB7C}" srcOrd="1" destOrd="0" presId="urn:microsoft.com/office/officeart/2008/layout/LinedList"/>
    <dgm:cxn modelId="{DF84B397-A9F3-48E6-92C5-8DC84CBE6B89}" type="presParOf" srcId="{DFE917DE-2459-4110-B5CA-909F8A25E9B3}" destId="{CC02E1CA-72BE-493C-916D-08B08D649491}" srcOrd="2" destOrd="0" presId="urn:microsoft.com/office/officeart/2008/layout/LinedList"/>
    <dgm:cxn modelId="{DC49F827-E066-431E-ABD6-D30C53A7D14D}" type="presParOf" srcId="{71554259-89F3-DC41-AF38-A80F6823C6AB}" destId="{41DAB04F-B76E-41A3-BF92-19D36F058A9E}" srcOrd="14" destOrd="0" presId="urn:microsoft.com/office/officeart/2008/layout/LinedList"/>
    <dgm:cxn modelId="{B48AA1BA-3553-4D77-A6AB-A330313DE7CE}" type="presParOf" srcId="{71554259-89F3-DC41-AF38-A80F6823C6AB}" destId="{E5F9CA9F-91E3-425C-B99F-A98D8F0B0A7F}" srcOrd="15" destOrd="0" presId="urn:microsoft.com/office/officeart/2008/layout/LinedList"/>
    <dgm:cxn modelId="{3E9B2153-23A2-4261-BFED-AC53A340B9A2}" type="presParOf" srcId="{71554259-89F3-DC41-AF38-A80F6823C6AB}" destId="{B3DB48DB-4C93-4596-9AC6-3B83B01CF220}" srcOrd="16" destOrd="0" presId="urn:microsoft.com/office/officeart/2008/layout/LinedList"/>
    <dgm:cxn modelId="{6B8DED5C-9819-451C-AD6C-5ECDFF2FE399}" type="presParOf" srcId="{B3DB48DB-4C93-4596-9AC6-3B83B01CF220}" destId="{40B7A97C-3464-43FE-BFE9-19588B33F0C0}" srcOrd="0" destOrd="0" presId="urn:microsoft.com/office/officeart/2008/layout/LinedList"/>
    <dgm:cxn modelId="{9B338E0B-8A26-466D-A611-DCAA21F8444C}" type="presParOf" srcId="{B3DB48DB-4C93-4596-9AC6-3B83B01CF220}" destId="{27817E14-DB1F-4D8F-A68A-7A628C5AB32E}" srcOrd="1" destOrd="0" presId="urn:microsoft.com/office/officeart/2008/layout/LinedList"/>
    <dgm:cxn modelId="{E0C03F3B-2EF3-4EA0-BECB-8EFA2AAFC532}" type="presParOf" srcId="{B3DB48DB-4C93-4596-9AC6-3B83B01CF220}" destId="{4DA3FBF6-D5DD-4780-9A67-BC9D183196BA}" srcOrd="2" destOrd="0" presId="urn:microsoft.com/office/officeart/2008/layout/LinedList"/>
    <dgm:cxn modelId="{CCBC7F86-F69A-4E03-8B64-A552A9CFBD71}" type="presParOf" srcId="{71554259-89F3-DC41-AF38-A80F6823C6AB}" destId="{9B1E8AEA-2A8D-4500-8486-4DCED5C7B4CD}" srcOrd="17" destOrd="0" presId="urn:microsoft.com/office/officeart/2008/layout/LinedList"/>
    <dgm:cxn modelId="{6885842C-9E95-4BB8-832A-7219170A190F}" type="presParOf" srcId="{71554259-89F3-DC41-AF38-A80F6823C6AB}" destId="{E3E8A01D-29A2-442B-B2D9-9A8138A25142}"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ro-RO" sz="2800" b="1"/>
            <a:t>Care din următoarele este pilonul fundamental pentru orice tratat privind criminalitatea informatică?</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ro-RO"/>
            <a:t>a) Infracțiuni</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dgm:spPr/>
      <dgm:t>
        <a:bodyPr/>
        <a:lstStyle/>
        <a:p>
          <a:r>
            <a:rPr lang="ro-RO"/>
            <a:t>b) Puteri procedurale</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dgm:spPr/>
      <dgm:t>
        <a:bodyPr/>
        <a:lstStyle/>
        <a:p>
          <a:r>
            <a:rPr lang="ro-RO"/>
            <a:t>c) Cooperare internațională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ro-RO"/>
            <a:t>d) Garanții/ Libertăți civile/ Drepturile omului</a:t>
          </a:r>
        </a:p>
      </dgm:t>
    </dgm:pt>
    <dgm:pt modelId="{6643C99F-6929-4115-B10C-449964C298DB}" type="parTrans" cxnId="{5441ACF7-001D-47E8-BE90-D77A819FBE03}">
      <dgm:prSet/>
      <dgm:spPr/>
      <dgm:t>
        <a:bodyPr/>
        <a:lstStyle/>
        <a:p>
          <a:endParaRPr lang=""/>
        </a:p>
      </dgm:t>
    </dgm:pt>
    <dgm:pt modelId="{9EB8D1B3-16DB-4A75-A7E2-3B79ADD997CE}" type="sibTrans" cxnId="{5441ACF7-001D-47E8-BE90-D77A819FBE03}">
      <dgm:prSet/>
      <dgm:spPr/>
      <dgm:t>
        <a:bodyPr/>
        <a:lstStyle/>
        <a:p>
          <a:endParaRPr lang=""/>
        </a:p>
      </dgm:t>
    </dgm:pt>
    <dgm:pt modelId="{9EFF4F62-79ED-4EA0-85C1-51F88755C8EE}">
      <dgm:prSet phldrT="[Text]"/>
      <dgm:spPr/>
      <dgm:t>
        <a:bodyPr/>
        <a:lstStyle/>
        <a:p>
          <a:r>
            <a:rPr lang="ro-RO"/>
            <a:t>e) Probe electronice</a:t>
          </a:r>
        </a:p>
      </dgm:t>
    </dgm:pt>
    <dgm:pt modelId="{8EAFCDE7-4869-4D95-9359-6DA608AB28F0}" type="parTrans" cxnId="{40F08CBE-C0FF-49E9-A14D-59F0F70F60CC}">
      <dgm:prSet/>
      <dgm:spPr/>
      <dgm:t>
        <a:bodyPr/>
        <a:lstStyle/>
        <a:p>
          <a:endParaRPr lang=""/>
        </a:p>
      </dgm:t>
    </dgm:pt>
    <dgm:pt modelId="{D3274077-7919-4B64-B4D8-786A32E9EF73}" type="sibTrans" cxnId="{40F08CBE-C0FF-49E9-A14D-59F0F70F60CC}">
      <dgm:prSet/>
      <dgm:spPr/>
      <dgm:t>
        <a:bodyPr/>
        <a:lstStyle/>
        <a:p>
          <a:endParaRPr lang=""/>
        </a:p>
      </dgm:t>
    </dgm:pt>
    <dgm:pt modelId="{2D567ECC-EE11-40BE-8D44-12DF75E7AAA4}">
      <dgm:prSet phldrT="[Text]"/>
      <dgm:spPr/>
      <dgm:t>
        <a:bodyPr/>
        <a:lstStyle/>
        <a:p>
          <a:r>
            <a:rPr lang="ro-RO" b="1">
              <a:solidFill>
                <a:srgbClr val="FF0000"/>
              </a:solidFill>
            </a:rPr>
            <a:t>F) Toate cele de mai sus </a:t>
          </a:r>
        </a:p>
      </dgm:t>
    </dgm:pt>
    <dgm:pt modelId="{096A135B-3D51-4C14-B762-4DFFB46136C9}" type="parTrans" cxnId="{45629286-2642-481F-BB3F-C9DC76E6A851}">
      <dgm:prSet/>
      <dgm:spPr/>
      <dgm:t>
        <a:bodyPr/>
        <a:lstStyle/>
        <a:p>
          <a:endParaRPr lang=""/>
        </a:p>
      </dgm:t>
    </dgm:pt>
    <dgm:pt modelId="{352CE29C-C095-4E8D-B62B-E607F5416469}" type="sibTrans" cxnId="{45629286-2642-481F-BB3F-C9DC76E6A851}">
      <dgm:prSet/>
      <dgm:spPr/>
      <dgm:t>
        <a:bodyPr/>
        <a:lstStyle/>
        <a:p>
          <a:endParaRPr lang=""/>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7" custScaleX="312303"/>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7"/>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6"/>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7"/>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6"/>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7"/>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6"/>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4" presStyleCnt="7"/>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3" presStyleCnt="6"/>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5" presStyleCnt="7"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4" presStyleCnt="6"/>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6" presStyleCnt="7"/>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5" presStyleCnt="6"/>
      <dgm:spPr/>
    </dgm:pt>
    <dgm:pt modelId="{E3E8A01D-29A2-442B-B2D9-9A8138A25142}" type="pres">
      <dgm:prSet presAssocID="{2D567ECC-EE11-40BE-8D44-12DF75E7AAA4}" presName="vertSpace2b" presStyleCnt="0"/>
      <dgm:spPr/>
    </dgm:pt>
  </dgm:ptLst>
  <dgm:cxnLst>
    <dgm:cxn modelId="{332490B9-1040-4F4A-9BA5-4728D4FDCD04}" type="presOf" srcId="{323950B2-6BC2-AE4B-B5B8-B2437BA58494}" destId="{D6847470-F054-2943-A634-F983FF0A0122}" srcOrd="0" destOrd="0" presId="urn:microsoft.com/office/officeart/2008/layout/LinedList"/>
    <dgm:cxn modelId="{5441ACF7-001D-47E8-BE90-D77A819FBE03}" srcId="{8E61202A-36DD-0240-811A-270D9611A395}" destId="{D907F82D-4934-4260-A319-D0C1005DB73A}" srcOrd="3" destOrd="0" parTransId="{6643C99F-6929-4115-B10C-449964C298DB}" sibTransId="{9EB8D1B3-16DB-4A75-A7E2-3B79ADD997CE}"/>
    <dgm:cxn modelId="{0A1E62E9-3C78-4924-BE50-A57E4185687C}" type="presOf" srcId="{D907F82D-4934-4260-A319-D0C1005DB73A}" destId="{576A2C98-791A-4E50-8CB8-1914215BEA2D}" srcOrd="0" destOrd="0" presId="urn:microsoft.com/office/officeart/2008/layout/LinedList"/>
    <dgm:cxn modelId="{68DF173C-33E3-4041-8098-8CFCE09EB4BF}" type="presOf" srcId="{7029F5E8-D056-AE49-BD66-3C193010DDE8}" destId="{5D9EDF3F-7B20-8E47-A431-F9F24450F874}"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4A43443E-95B9-484A-A369-65EB620DB60F}" type="presOf" srcId="{412DA8CB-B9E5-F44F-9FDD-EF35DF68306D}" destId="{B9E57DF2-F223-F848-B6AB-FEB0F6FB4076}" srcOrd="0" destOrd="0" presId="urn:microsoft.com/office/officeart/2008/layout/LinedList"/>
    <dgm:cxn modelId="{2E9FB024-7424-694A-AF48-3FAF0F12021E}" srcId="{8E61202A-36DD-0240-811A-270D9611A395}" destId="{323950B2-6BC2-AE4B-B5B8-B2437BA58494}" srcOrd="1" destOrd="0" parTransId="{7D9EC74E-4481-C849-9F84-FC81A57E126D}" sibTransId="{A9F617AB-9877-BB4B-828A-76F7E3E29AEF}"/>
    <dgm:cxn modelId="{44225E71-15D9-4D49-AEB7-779A08420E5C}" type="presOf" srcId="{3C774A1C-BB1C-4347-A758-A94A436F7244}" destId="{9CA50A65-40FA-E945-A868-9E3FE840B07E}" srcOrd="0" destOrd="0" presId="urn:microsoft.com/office/officeart/2008/layout/LinedList"/>
    <dgm:cxn modelId="{C694C751-AA2B-40DA-8305-AD582BA089AA}" type="presOf" srcId="{2D567ECC-EE11-40BE-8D44-12DF75E7AAA4}" destId="{27817E14-DB1F-4D8F-A68A-7A628C5AB32E}" srcOrd="0" destOrd="0" presId="urn:microsoft.com/office/officeart/2008/layout/LinedList"/>
    <dgm:cxn modelId="{27E188D1-5F34-4B5B-B759-B51C4DCE7083}" type="presOf" srcId="{8E61202A-36DD-0240-811A-270D9611A395}" destId="{CFE00427-EDF8-324F-9A5C-A181E81A4D48}" srcOrd="0" destOrd="0" presId="urn:microsoft.com/office/officeart/2008/layout/LinedList"/>
    <dgm:cxn modelId="{F7C71080-2348-41BC-AE72-9E53F800D3D9}" type="presOf" srcId="{9EFF4F62-79ED-4EA0-85C1-51F88755C8EE}" destId="{0DEDE790-6650-4E13-B812-9DA3ABBAEB7C}" srcOrd="0" destOrd="0" presId="urn:microsoft.com/office/officeart/2008/layout/LinedList"/>
    <dgm:cxn modelId="{45629286-2642-481F-BB3F-C9DC76E6A851}" srcId="{8E61202A-36DD-0240-811A-270D9611A395}" destId="{2D567ECC-EE11-40BE-8D44-12DF75E7AAA4}" srcOrd="5" destOrd="0" parTransId="{096A135B-3D51-4C14-B762-4DFFB46136C9}" sibTransId="{352CE29C-C095-4E8D-B62B-E607F5416469}"/>
    <dgm:cxn modelId="{40F08CBE-C0FF-49E9-A14D-59F0F70F60CC}" srcId="{8E61202A-36DD-0240-811A-270D9611A395}" destId="{9EFF4F62-79ED-4EA0-85C1-51F88755C8EE}" srcOrd="4"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800AC85A-2E66-47FC-9477-6D94FA0A2DDA}" type="presParOf" srcId="{9CA50A65-40FA-E945-A868-9E3FE840B07E}" destId="{D5C7DCB4-3723-4443-ADD7-DBEB1005841A}" srcOrd="0" destOrd="0" presId="urn:microsoft.com/office/officeart/2008/layout/LinedList"/>
    <dgm:cxn modelId="{61806EE7-4060-489C-A4F0-45B2A9198FDB}" type="presParOf" srcId="{9CA50A65-40FA-E945-A868-9E3FE840B07E}" destId="{9F8ADD56-4647-5947-BF4A-89820DB0503F}" srcOrd="1" destOrd="0" presId="urn:microsoft.com/office/officeart/2008/layout/LinedList"/>
    <dgm:cxn modelId="{EC23D3F5-F9FE-4F91-AF34-7BAAE875DA0B}" type="presParOf" srcId="{9F8ADD56-4647-5947-BF4A-89820DB0503F}" destId="{CFE00427-EDF8-324F-9A5C-A181E81A4D48}" srcOrd="0" destOrd="0" presId="urn:microsoft.com/office/officeart/2008/layout/LinedList"/>
    <dgm:cxn modelId="{6E4D0E68-5E42-44C9-B3B8-CD7300D2C7E2}" type="presParOf" srcId="{9F8ADD56-4647-5947-BF4A-89820DB0503F}" destId="{71554259-89F3-DC41-AF38-A80F6823C6AB}" srcOrd="1" destOrd="0" presId="urn:microsoft.com/office/officeart/2008/layout/LinedList"/>
    <dgm:cxn modelId="{6BD42761-2D5A-4FBF-B7AA-6DA5B43CE67F}" type="presParOf" srcId="{71554259-89F3-DC41-AF38-A80F6823C6AB}" destId="{D0431CA8-5100-6745-A242-ED330061BD73}" srcOrd="0" destOrd="0" presId="urn:microsoft.com/office/officeart/2008/layout/LinedList"/>
    <dgm:cxn modelId="{257AC611-6882-46BE-8E51-42B5986DE4D5}" type="presParOf" srcId="{71554259-89F3-DC41-AF38-A80F6823C6AB}" destId="{FE55CC5A-C0EF-DF45-AF1E-C9A5EF0E713C}" srcOrd="1" destOrd="0" presId="urn:microsoft.com/office/officeart/2008/layout/LinedList"/>
    <dgm:cxn modelId="{3504D357-8AA8-4012-A902-A8DDDA2A4465}" type="presParOf" srcId="{FE55CC5A-C0EF-DF45-AF1E-C9A5EF0E713C}" destId="{D79F8CF2-80EE-C747-9C26-26414E55692C}" srcOrd="0" destOrd="0" presId="urn:microsoft.com/office/officeart/2008/layout/LinedList"/>
    <dgm:cxn modelId="{63278164-F878-428A-A19E-7F2FE87C734D}" type="presParOf" srcId="{FE55CC5A-C0EF-DF45-AF1E-C9A5EF0E713C}" destId="{5D9EDF3F-7B20-8E47-A431-F9F24450F874}" srcOrd="1" destOrd="0" presId="urn:microsoft.com/office/officeart/2008/layout/LinedList"/>
    <dgm:cxn modelId="{BEF0D5B0-9DAF-4EE1-8F10-62B15B9A4DFE}" type="presParOf" srcId="{FE55CC5A-C0EF-DF45-AF1E-C9A5EF0E713C}" destId="{EB933D24-ABB6-0C44-A5A7-05F1CB99F1EB}" srcOrd="2" destOrd="0" presId="urn:microsoft.com/office/officeart/2008/layout/LinedList"/>
    <dgm:cxn modelId="{C64A40C7-D649-4848-936E-035EC0448B19}" type="presParOf" srcId="{71554259-89F3-DC41-AF38-A80F6823C6AB}" destId="{EB798B99-5590-864A-A2C1-F553D99D3FAA}" srcOrd="2" destOrd="0" presId="urn:microsoft.com/office/officeart/2008/layout/LinedList"/>
    <dgm:cxn modelId="{B69C21B2-E187-45D1-A3A0-247939FC6906}" type="presParOf" srcId="{71554259-89F3-DC41-AF38-A80F6823C6AB}" destId="{9C715A5E-13B0-3F4D-85BD-4FA3A97839C5}" srcOrd="3" destOrd="0" presId="urn:microsoft.com/office/officeart/2008/layout/LinedList"/>
    <dgm:cxn modelId="{B39ECC58-340E-4757-A064-B27A70A95790}" type="presParOf" srcId="{71554259-89F3-DC41-AF38-A80F6823C6AB}" destId="{D06F8563-21D8-9742-9655-9B668CF235AD}" srcOrd="4" destOrd="0" presId="urn:microsoft.com/office/officeart/2008/layout/LinedList"/>
    <dgm:cxn modelId="{7BB390DC-CD90-40D5-AB2B-2368F3279DF6}" type="presParOf" srcId="{D06F8563-21D8-9742-9655-9B668CF235AD}" destId="{FC6B0E8A-D5C8-BF42-A0DB-5A2B5E61A3A8}" srcOrd="0" destOrd="0" presId="urn:microsoft.com/office/officeart/2008/layout/LinedList"/>
    <dgm:cxn modelId="{4BD5B6D4-4B55-452A-BFAD-8AB8A612790D}" type="presParOf" srcId="{D06F8563-21D8-9742-9655-9B668CF235AD}" destId="{D6847470-F054-2943-A634-F983FF0A0122}" srcOrd="1" destOrd="0" presId="urn:microsoft.com/office/officeart/2008/layout/LinedList"/>
    <dgm:cxn modelId="{886B9622-C669-4037-A8BF-FD2889849118}" type="presParOf" srcId="{D06F8563-21D8-9742-9655-9B668CF235AD}" destId="{93837557-E77B-4749-A0F8-1876E8CD33B9}" srcOrd="2" destOrd="0" presId="urn:microsoft.com/office/officeart/2008/layout/LinedList"/>
    <dgm:cxn modelId="{A793AE95-EACF-490D-97D0-870852A81538}" type="presParOf" srcId="{71554259-89F3-DC41-AF38-A80F6823C6AB}" destId="{5B901F7D-EE59-304E-B86D-F0C8CC3A841B}" srcOrd="5" destOrd="0" presId="urn:microsoft.com/office/officeart/2008/layout/LinedList"/>
    <dgm:cxn modelId="{F69A2119-1012-4625-9D71-642A947729E7}" type="presParOf" srcId="{71554259-89F3-DC41-AF38-A80F6823C6AB}" destId="{3A7A15FE-03D5-7B4E-BE07-5A9A9318E5F4}" srcOrd="6" destOrd="0" presId="urn:microsoft.com/office/officeart/2008/layout/LinedList"/>
    <dgm:cxn modelId="{F93C7C35-1BD8-49A5-8351-1A7DFAA719E3}" type="presParOf" srcId="{71554259-89F3-DC41-AF38-A80F6823C6AB}" destId="{A4B3FD2E-63E5-E445-B87B-210177B3706B}" srcOrd="7" destOrd="0" presId="urn:microsoft.com/office/officeart/2008/layout/LinedList"/>
    <dgm:cxn modelId="{FF0DA1C5-58EC-41BB-8856-0E95215B8770}" type="presParOf" srcId="{A4B3FD2E-63E5-E445-B87B-210177B3706B}" destId="{B4FE7B28-4407-5045-AAC1-7786FB86FE88}" srcOrd="0" destOrd="0" presId="urn:microsoft.com/office/officeart/2008/layout/LinedList"/>
    <dgm:cxn modelId="{916757AD-E0C0-417D-8155-21BC165640F5}" type="presParOf" srcId="{A4B3FD2E-63E5-E445-B87B-210177B3706B}" destId="{B9E57DF2-F223-F848-B6AB-FEB0F6FB4076}" srcOrd="1" destOrd="0" presId="urn:microsoft.com/office/officeart/2008/layout/LinedList"/>
    <dgm:cxn modelId="{AF4E0747-837B-459B-B207-46AC9FC4D709}" type="presParOf" srcId="{A4B3FD2E-63E5-E445-B87B-210177B3706B}" destId="{84017E13-6661-1647-9DB1-F43BB49DC0FD}" srcOrd="2" destOrd="0" presId="urn:microsoft.com/office/officeart/2008/layout/LinedList"/>
    <dgm:cxn modelId="{B844070A-B8CF-40D6-B985-C6397E6B6A66}" type="presParOf" srcId="{71554259-89F3-DC41-AF38-A80F6823C6AB}" destId="{1E88F2A9-FC8F-2A4F-ABF4-2C5837CA76E5}" srcOrd="8" destOrd="0" presId="urn:microsoft.com/office/officeart/2008/layout/LinedList"/>
    <dgm:cxn modelId="{BF2213F9-77C8-440A-94E4-A7BFE486E0AD}" type="presParOf" srcId="{71554259-89F3-DC41-AF38-A80F6823C6AB}" destId="{02B19E4E-8333-4B4F-AA1E-19B5E7CAD48B}" srcOrd="9" destOrd="0" presId="urn:microsoft.com/office/officeart/2008/layout/LinedList"/>
    <dgm:cxn modelId="{1CEFE2AF-AFB3-46CF-AD43-5D22D96B96DE}" type="presParOf" srcId="{71554259-89F3-DC41-AF38-A80F6823C6AB}" destId="{5121BA32-9249-455A-8A20-08E85B86269F}" srcOrd="10" destOrd="0" presId="urn:microsoft.com/office/officeart/2008/layout/LinedList"/>
    <dgm:cxn modelId="{6B32FCA7-24DF-47EB-AAAB-6763F5C6AF96}" type="presParOf" srcId="{5121BA32-9249-455A-8A20-08E85B86269F}" destId="{E379A0C3-13D3-46B9-950A-CF0A08724A6D}" srcOrd="0" destOrd="0" presId="urn:microsoft.com/office/officeart/2008/layout/LinedList"/>
    <dgm:cxn modelId="{49B964C8-18CA-41DD-86BD-7A5D38A70D58}" type="presParOf" srcId="{5121BA32-9249-455A-8A20-08E85B86269F}" destId="{576A2C98-791A-4E50-8CB8-1914215BEA2D}" srcOrd="1" destOrd="0" presId="urn:microsoft.com/office/officeart/2008/layout/LinedList"/>
    <dgm:cxn modelId="{49761BCF-17FF-4A6A-B448-652FD7BC31CA}" type="presParOf" srcId="{5121BA32-9249-455A-8A20-08E85B86269F}" destId="{3EC880A3-8E6D-40A4-857F-9A4C9ED1B22A}" srcOrd="2" destOrd="0" presId="urn:microsoft.com/office/officeart/2008/layout/LinedList"/>
    <dgm:cxn modelId="{924E8E91-4C44-425E-9A7A-9CCC0A469B54}" type="presParOf" srcId="{71554259-89F3-DC41-AF38-A80F6823C6AB}" destId="{45167FBC-5EE3-4C8A-A94C-30BB5DE89AD6}" srcOrd="11" destOrd="0" presId="urn:microsoft.com/office/officeart/2008/layout/LinedList"/>
    <dgm:cxn modelId="{0F80E9AC-90EB-4272-B95B-5CB795308BCB}" type="presParOf" srcId="{71554259-89F3-DC41-AF38-A80F6823C6AB}" destId="{BC5CA65E-0C6F-472F-B2E2-282C2CDDDC9F}" srcOrd="12" destOrd="0" presId="urn:microsoft.com/office/officeart/2008/layout/LinedList"/>
    <dgm:cxn modelId="{5D2B7A79-0CFA-4A0C-BB2C-90EFB06E7444}" type="presParOf" srcId="{71554259-89F3-DC41-AF38-A80F6823C6AB}" destId="{DFE917DE-2459-4110-B5CA-909F8A25E9B3}" srcOrd="13" destOrd="0" presId="urn:microsoft.com/office/officeart/2008/layout/LinedList"/>
    <dgm:cxn modelId="{255540D6-F873-48BA-8BE0-DE579156F34A}" type="presParOf" srcId="{DFE917DE-2459-4110-B5CA-909F8A25E9B3}" destId="{BFFB7145-8402-485B-85FA-7C375AFB0A2C}" srcOrd="0" destOrd="0" presId="urn:microsoft.com/office/officeart/2008/layout/LinedList"/>
    <dgm:cxn modelId="{F342496A-51AD-4155-AF56-50D4A33C2D20}" type="presParOf" srcId="{DFE917DE-2459-4110-B5CA-909F8A25E9B3}" destId="{0DEDE790-6650-4E13-B812-9DA3ABBAEB7C}" srcOrd="1" destOrd="0" presId="urn:microsoft.com/office/officeart/2008/layout/LinedList"/>
    <dgm:cxn modelId="{51EF6F8D-E40F-46DF-8C9F-39B585CC9BB6}" type="presParOf" srcId="{DFE917DE-2459-4110-B5CA-909F8A25E9B3}" destId="{CC02E1CA-72BE-493C-916D-08B08D649491}" srcOrd="2" destOrd="0" presId="urn:microsoft.com/office/officeart/2008/layout/LinedList"/>
    <dgm:cxn modelId="{C424AA61-78B8-4613-84B5-0BE07D2D6267}" type="presParOf" srcId="{71554259-89F3-DC41-AF38-A80F6823C6AB}" destId="{41DAB04F-B76E-41A3-BF92-19D36F058A9E}" srcOrd="14" destOrd="0" presId="urn:microsoft.com/office/officeart/2008/layout/LinedList"/>
    <dgm:cxn modelId="{848A2667-4CA6-434F-8ECC-51AE823797C9}" type="presParOf" srcId="{71554259-89F3-DC41-AF38-A80F6823C6AB}" destId="{E5F9CA9F-91E3-425C-B99F-A98D8F0B0A7F}" srcOrd="15" destOrd="0" presId="urn:microsoft.com/office/officeart/2008/layout/LinedList"/>
    <dgm:cxn modelId="{F4F2E5AF-AA65-40DD-A315-49A2F9DC76E9}" type="presParOf" srcId="{71554259-89F3-DC41-AF38-A80F6823C6AB}" destId="{B3DB48DB-4C93-4596-9AC6-3B83B01CF220}" srcOrd="16" destOrd="0" presId="urn:microsoft.com/office/officeart/2008/layout/LinedList"/>
    <dgm:cxn modelId="{1E76AEFD-B5DD-47B8-95EF-D91FBA3131EC}" type="presParOf" srcId="{B3DB48DB-4C93-4596-9AC6-3B83B01CF220}" destId="{40B7A97C-3464-43FE-BFE9-19588B33F0C0}" srcOrd="0" destOrd="0" presId="urn:microsoft.com/office/officeart/2008/layout/LinedList"/>
    <dgm:cxn modelId="{E28C766B-1F54-4B3E-BCD8-71D3FB145A81}" type="presParOf" srcId="{B3DB48DB-4C93-4596-9AC6-3B83B01CF220}" destId="{27817E14-DB1F-4D8F-A68A-7A628C5AB32E}" srcOrd="1" destOrd="0" presId="urn:microsoft.com/office/officeart/2008/layout/LinedList"/>
    <dgm:cxn modelId="{1F63D85F-C481-40B7-A8F2-36C4D450C4D2}" type="presParOf" srcId="{B3DB48DB-4C93-4596-9AC6-3B83B01CF220}" destId="{4DA3FBF6-D5DD-4780-9A67-BC9D183196BA}" srcOrd="2" destOrd="0" presId="urn:microsoft.com/office/officeart/2008/layout/LinedList"/>
    <dgm:cxn modelId="{5CA09212-7DCF-401F-98A8-07CF233C090B}" type="presParOf" srcId="{71554259-89F3-DC41-AF38-A80F6823C6AB}" destId="{9B1E8AEA-2A8D-4500-8486-4DCED5C7B4CD}" srcOrd="17" destOrd="0" presId="urn:microsoft.com/office/officeart/2008/layout/LinedList"/>
    <dgm:cxn modelId="{DDE05719-B272-4335-A00B-EA08B9DABD2B}" type="presParOf" srcId="{71554259-89F3-DC41-AF38-A80F6823C6AB}" destId="{E3E8A01D-29A2-442B-B2D9-9A8138A25142}"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ro-RO" sz="2800" b="1"/>
            <a:t>Alegeți două din următoarele care ar fi neadecvate într-un tratat privind criminalitatea informatică</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ro-RO"/>
            <a:t>a) Prevederi operaționale pentru cooperarea internațională</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dgm:spPr/>
      <dgm:t>
        <a:bodyPr/>
        <a:lstStyle/>
        <a:p>
          <a:r>
            <a:rPr lang="ro-RO"/>
            <a:t>b) Securitatea cibernetică </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dgm:spPr/>
      <dgm:t>
        <a:bodyPr/>
        <a:lstStyle/>
        <a:p>
          <a:r>
            <a:rPr lang="ro-RO"/>
            <a:t>c) Definiții</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ro-RO"/>
            <a:t>d) Securitatea națională </a:t>
          </a:r>
        </a:p>
      </dgm:t>
    </dgm:pt>
    <dgm:pt modelId="{6643C99F-6929-4115-B10C-449964C298DB}" type="parTrans" cxnId="{5441ACF7-001D-47E8-BE90-D77A819FBE03}">
      <dgm:prSet/>
      <dgm:spPr/>
      <dgm:t>
        <a:bodyPr/>
        <a:lstStyle/>
        <a:p>
          <a:endParaRPr lang=""/>
        </a:p>
      </dgm:t>
    </dgm:pt>
    <dgm:pt modelId="{9EB8D1B3-16DB-4A75-A7E2-3B79ADD997CE}" type="sibTrans" cxnId="{5441ACF7-001D-47E8-BE90-D77A819FBE03}">
      <dgm:prSet/>
      <dgm:spPr/>
      <dgm:t>
        <a:bodyPr/>
        <a:lstStyle/>
        <a:p>
          <a:endParaRPr lang=""/>
        </a:p>
      </dgm:t>
    </dgm:pt>
    <dgm:pt modelId="{9EFF4F62-79ED-4EA0-85C1-51F88755C8EE}">
      <dgm:prSet phldrT="[Text]"/>
      <dgm:spPr/>
      <dgm:t>
        <a:bodyPr/>
        <a:lstStyle/>
        <a:p>
          <a:r>
            <a:rPr lang="ro-RO"/>
            <a:t>e) Colectarea probelor electronice pentru infracțiunile care nu se încadrează în criminalitatea informatică </a:t>
          </a:r>
        </a:p>
      </dgm:t>
    </dgm:pt>
    <dgm:pt modelId="{8EAFCDE7-4869-4D95-9359-6DA608AB28F0}" type="parTrans" cxnId="{40F08CBE-C0FF-49E9-A14D-59F0F70F60CC}">
      <dgm:prSet/>
      <dgm:spPr/>
      <dgm:t>
        <a:bodyPr/>
        <a:lstStyle/>
        <a:p>
          <a:endParaRPr lang=""/>
        </a:p>
      </dgm:t>
    </dgm:pt>
    <dgm:pt modelId="{D3274077-7919-4B64-B4D8-786A32E9EF73}" type="sibTrans" cxnId="{40F08CBE-C0FF-49E9-A14D-59F0F70F60CC}">
      <dgm:prSet/>
      <dgm:spPr/>
      <dgm:t>
        <a:bodyPr/>
        <a:lstStyle/>
        <a:p>
          <a:endParaRPr lang=""/>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312303"/>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6"/>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5"/>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4"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3"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5"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4" presStyleCnt="5"/>
      <dgm:spPr/>
    </dgm:pt>
    <dgm:pt modelId="{E5F9CA9F-91E3-425C-B99F-A98D8F0B0A7F}" type="pres">
      <dgm:prSet presAssocID="{9EFF4F62-79ED-4EA0-85C1-51F88755C8EE}" presName="vertSpace2b" presStyleCnt="0"/>
      <dgm:spPr/>
    </dgm:pt>
  </dgm:ptLst>
  <dgm:cxnLst>
    <dgm:cxn modelId="{6D1B2B7E-2C23-48F1-8B22-909734477924}" type="presOf" srcId="{3C774A1C-BB1C-4347-A758-A94A436F7244}" destId="{9CA50A65-40FA-E945-A868-9E3FE840B07E}" srcOrd="0" destOrd="0" presId="urn:microsoft.com/office/officeart/2008/layout/LinedList"/>
    <dgm:cxn modelId="{5441ACF7-001D-47E8-BE90-D77A819FBE03}" srcId="{8E61202A-36DD-0240-811A-270D9611A395}" destId="{D907F82D-4934-4260-A319-D0C1005DB73A}" srcOrd="3" destOrd="0" parTransId="{6643C99F-6929-4115-B10C-449964C298DB}" sibTransId="{9EB8D1B3-16DB-4A75-A7E2-3B79ADD997CE}"/>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5A51954F-C105-40A3-ACE0-55DBE116B8EB}" type="presOf" srcId="{D907F82D-4934-4260-A319-D0C1005DB73A}" destId="{576A2C98-791A-4E50-8CB8-1914215BEA2D}" srcOrd="0" destOrd="0" presId="urn:microsoft.com/office/officeart/2008/layout/LinedList"/>
    <dgm:cxn modelId="{C1CE7B22-8CF6-4691-84A0-8323F386844C}" type="presOf" srcId="{8E61202A-36DD-0240-811A-270D9611A395}" destId="{CFE00427-EDF8-324F-9A5C-A181E81A4D48}" srcOrd="0" destOrd="0" presId="urn:microsoft.com/office/officeart/2008/layout/LinedList"/>
    <dgm:cxn modelId="{2E9FB024-7424-694A-AF48-3FAF0F12021E}" srcId="{8E61202A-36DD-0240-811A-270D9611A395}" destId="{323950B2-6BC2-AE4B-B5B8-B2437BA58494}" srcOrd="1" destOrd="0" parTransId="{7D9EC74E-4481-C849-9F84-FC81A57E126D}" sibTransId="{A9F617AB-9877-BB4B-828A-76F7E3E29AEF}"/>
    <dgm:cxn modelId="{AA7F6F9D-94CF-4DD2-825F-F671C73FF222}" type="presOf" srcId="{412DA8CB-B9E5-F44F-9FDD-EF35DF68306D}" destId="{B9E57DF2-F223-F848-B6AB-FEB0F6FB4076}" srcOrd="0" destOrd="0" presId="urn:microsoft.com/office/officeart/2008/layout/LinedList"/>
    <dgm:cxn modelId="{E531C292-98CA-4B7E-80D0-CD2F0B087A9B}" type="presOf" srcId="{323950B2-6BC2-AE4B-B5B8-B2437BA58494}" destId="{D6847470-F054-2943-A634-F983FF0A0122}" srcOrd="0" destOrd="0" presId="urn:microsoft.com/office/officeart/2008/layout/LinedList"/>
    <dgm:cxn modelId="{2C940F28-9BED-43DE-8E5F-F98127236418}" type="presOf" srcId="{9EFF4F62-79ED-4EA0-85C1-51F88755C8EE}" destId="{0DEDE790-6650-4E13-B812-9DA3ABBAEB7C}" srcOrd="0" destOrd="0" presId="urn:microsoft.com/office/officeart/2008/layout/LinedList"/>
    <dgm:cxn modelId="{40F08CBE-C0FF-49E9-A14D-59F0F70F60CC}" srcId="{8E61202A-36DD-0240-811A-270D9611A395}" destId="{9EFF4F62-79ED-4EA0-85C1-51F88755C8EE}" srcOrd="4"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B630C352-0479-4468-839A-695048458875}" type="presOf" srcId="{7029F5E8-D056-AE49-BD66-3C193010DDE8}" destId="{5D9EDF3F-7B20-8E47-A431-F9F24450F874}" srcOrd="0" destOrd="0" presId="urn:microsoft.com/office/officeart/2008/layout/LinedList"/>
    <dgm:cxn modelId="{35DB7C7F-B0A6-45D6-A0C3-294FB93F007D}" type="presParOf" srcId="{9CA50A65-40FA-E945-A868-9E3FE840B07E}" destId="{D5C7DCB4-3723-4443-ADD7-DBEB1005841A}" srcOrd="0" destOrd="0" presId="urn:microsoft.com/office/officeart/2008/layout/LinedList"/>
    <dgm:cxn modelId="{D406C982-E6BC-4432-BAFA-8CD4C7E29D23}" type="presParOf" srcId="{9CA50A65-40FA-E945-A868-9E3FE840B07E}" destId="{9F8ADD56-4647-5947-BF4A-89820DB0503F}" srcOrd="1" destOrd="0" presId="urn:microsoft.com/office/officeart/2008/layout/LinedList"/>
    <dgm:cxn modelId="{AAF3A71D-A2B8-4E2B-AD63-E44F16B1AA2B}" type="presParOf" srcId="{9F8ADD56-4647-5947-BF4A-89820DB0503F}" destId="{CFE00427-EDF8-324F-9A5C-A181E81A4D48}" srcOrd="0" destOrd="0" presId="urn:microsoft.com/office/officeart/2008/layout/LinedList"/>
    <dgm:cxn modelId="{306A3636-9AFC-4FFD-BA05-808DE0A36620}" type="presParOf" srcId="{9F8ADD56-4647-5947-BF4A-89820DB0503F}" destId="{71554259-89F3-DC41-AF38-A80F6823C6AB}" srcOrd="1" destOrd="0" presId="urn:microsoft.com/office/officeart/2008/layout/LinedList"/>
    <dgm:cxn modelId="{A8E198E8-ABCD-4301-9EFD-985DAE45238F}" type="presParOf" srcId="{71554259-89F3-DC41-AF38-A80F6823C6AB}" destId="{D0431CA8-5100-6745-A242-ED330061BD73}" srcOrd="0" destOrd="0" presId="urn:microsoft.com/office/officeart/2008/layout/LinedList"/>
    <dgm:cxn modelId="{B34DD118-6FA6-471F-95C1-FCCB9F0C9386}" type="presParOf" srcId="{71554259-89F3-DC41-AF38-A80F6823C6AB}" destId="{FE55CC5A-C0EF-DF45-AF1E-C9A5EF0E713C}" srcOrd="1" destOrd="0" presId="urn:microsoft.com/office/officeart/2008/layout/LinedList"/>
    <dgm:cxn modelId="{053E12F5-9C93-4F87-B1E6-306081585928}" type="presParOf" srcId="{FE55CC5A-C0EF-DF45-AF1E-C9A5EF0E713C}" destId="{D79F8CF2-80EE-C747-9C26-26414E55692C}" srcOrd="0" destOrd="0" presId="urn:microsoft.com/office/officeart/2008/layout/LinedList"/>
    <dgm:cxn modelId="{68F65600-238B-4781-A32A-164792AACDD5}" type="presParOf" srcId="{FE55CC5A-C0EF-DF45-AF1E-C9A5EF0E713C}" destId="{5D9EDF3F-7B20-8E47-A431-F9F24450F874}" srcOrd="1" destOrd="0" presId="urn:microsoft.com/office/officeart/2008/layout/LinedList"/>
    <dgm:cxn modelId="{704062BC-F0E8-4497-BF00-97912CB39214}" type="presParOf" srcId="{FE55CC5A-C0EF-DF45-AF1E-C9A5EF0E713C}" destId="{EB933D24-ABB6-0C44-A5A7-05F1CB99F1EB}" srcOrd="2" destOrd="0" presId="urn:microsoft.com/office/officeart/2008/layout/LinedList"/>
    <dgm:cxn modelId="{1864C65B-16DE-45F3-8642-573206865B46}" type="presParOf" srcId="{71554259-89F3-DC41-AF38-A80F6823C6AB}" destId="{EB798B99-5590-864A-A2C1-F553D99D3FAA}" srcOrd="2" destOrd="0" presId="urn:microsoft.com/office/officeart/2008/layout/LinedList"/>
    <dgm:cxn modelId="{10D566AE-BAF0-4AC2-90E7-D5993742D553}" type="presParOf" srcId="{71554259-89F3-DC41-AF38-A80F6823C6AB}" destId="{9C715A5E-13B0-3F4D-85BD-4FA3A97839C5}" srcOrd="3" destOrd="0" presId="urn:microsoft.com/office/officeart/2008/layout/LinedList"/>
    <dgm:cxn modelId="{3153A70F-ECF7-4D1D-939C-A676D542BB31}" type="presParOf" srcId="{71554259-89F3-DC41-AF38-A80F6823C6AB}" destId="{D06F8563-21D8-9742-9655-9B668CF235AD}" srcOrd="4" destOrd="0" presId="urn:microsoft.com/office/officeart/2008/layout/LinedList"/>
    <dgm:cxn modelId="{659E2CD2-A183-429B-B2DD-92E92AC6E71C}" type="presParOf" srcId="{D06F8563-21D8-9742-9655-9B668CF235AD}" destId="{FC6B0E8A-D5C8-BF42-A0DB-5A2B5E61A3A8}" srcOrd="0" destOrd="0" presId="urn:microsoft.com/office/officeart/2008/layout/LinedList"/>
    <dgm:cxn modelId="{893E1A20-3A0A-4E4D-92C0-A609C24DF9CC}" type="presParOf" srcId="{D06F8563-21D8-9742-9655-9B668CF235AD}" destId="{D6847470-F054-2943-A634-F983FF0A0122}" srcOrd="1" destOrd="0" presId="urn:microsoft.com/office/officeart/2008/layout/LinedList"/>
    <dgm:cxn modelId="{52BFD9C9-39AE-4FFE-8039-CA49D666293D}" type="presParOf" srcId="{D06F8563-21D8-9742-9655-9B668CF235AD}" destId="{93837557-E77B-4749-A0F8-1876E8CD33B9}" srcOrd="2" destOrd="0" presId="urn:microsoft.com/office/officeart/2008/layout/LinedList"/>
    <dgm:cxn modelId="{0436F0F2-E61C-400C-AFA1-223465157F84}" type="presParOf" srcId="{71554259-89F3-DC41-AF38-A80F6823C6AB}" destId="{5B901F7D-EE59-304E-B86D-F0C8CC3A841B}" srcOrd="5" destOrd="0" presId="urn:microsoft.com/office/officeart/2008/layout/LinedList"/>
    <dgm:cxn modelId="{6C9D6AE7-AE06-442C-8DCB-5BD157931395}" type="presParOf" srcId="{71554259-89F3-DC41-AF38-A80F6823C6AB}" destId="{3A7A15FE-03D5-7B4E-BE07-5A9A9318E5F4}" srcOrd="6" destOrd="0" presId="urn:microsoft.com/office/officeart/2008/layout/LinedList"/>
    <dgm:cxn modelId="{D845051E-896F-480C-883C-76B4E8F63B6A}" type="presParOf" srcId="{71554259-89F3-DC41-AF38-A80F6823C6AB}" destId="{A4B3FD2E-63E5-E445-B87B-210177B3706B}" srcOrd="7" destOrd="0" presId="urn:microsoft.com/office/officeart/2008/layout/LinedList"/>
    <dgm:cxn modelId="{2E6889DD-5450-4755-94B8-3FC3904A94D4}" type="presParOf" srcId="{A4B3FD2E-63E5-E445-B87B-210177B3706B}" destId="{B4FE7B28-4407-5045-AAC1-7786FB86FE88}" srcOrd="0" destOrd="0" presId="urn:microsoft.com/office/officeart/2008/layout/LinedList"/>
    <dgm:cxn modelId="{5F1F506C-F58C-4FB3-8315-6F80DAC4ACAB}" type="presParOf" srcId="{A4B3FD2E-63E5-E445-B87B-210177B3706B}" destId="{B9E57DF2-F223-F848-B6AB-FEB0F6FB4076}" srcOrd="1" destOrd="0" presId="urn:microsoft.com/office/officeart/2008/layout/LinedList"/>
    <dgm:cxn modelId="{AA4B3325-EC24-4688-9BA5-364C8C960256}" type="presParOf" srcId="{A4B3FD2E-63E5-E445-B87B-210177B3706B}" destId="{84017E13-6661-1647-9DB1-F43BB49DC0FD}" srcOrd="2" destOrd="0" presId="urn:microsoft.com/office/officeart/2008/layout/LinedList"/>
    <dgm:cxn modelId="{F0AAB86B-C977-464B-B217-925A3C494E0A}" type="presParOf" srcId="{71554259-89F3-DC41-AF38-A80F6823C6AB}" destId="{1E88F2A9-FC8F-2A4F-ABF4-2C5837CA76E5}" srcOrd="8" destOrd="0" presId="urn:microsoft.com/office/officeart/2008/layout/LinedList"/>
    <dgm:cxn modelId="{DD8A6ACE-254D-444E-8888-CEB255AADCA4}" type="presParOf" srcId="{71554259-89F3-DC41-AF38-A80F6823C6AB}" destId="{02B19E4E-8333-4B4F-AA1E-19B5E7CAD48B}" srcOrd="9" destOrd="0" presId="urn:microsoft.com/office/officeart/2008/layout/LinedList"/>
    <dgm:cxn modelId="{53B83166-DB81-4F10-AF25-6CC4CB43D1AE}" type="presParOf" srcId="{71554259-89F3-DC41-AF38-A80F6823C6AB}" destId="{5121BA32-9249-455A-8A20-08E85B86269F}" srcOrd="10" destOrd="0" presId="urn:microsoft.com/office/officeart/2008/layout/LinedList"/>
    <dgm:cxn modelId="{11D04ED3-A7BA-48B8-9AC7-86FA3A16B3DF}" type="presParOf" srcId="{5121BA32-9249-455A-8A20-08E85B86269F}" destId="{E379A0C3-13D3-46B9-950A-CF0A08724A6D}" srcOrd="0" destOrd="0" presId="urn:microsoft.com/office/officeart/2008/layout/LinedList"/>
    <dgm:cxn modelId="{8B6E1BE4-37B1-470A-854A-88AAD5CA91F3}" type="presParOf" srcId="{5121BA32-9249-455A-8A20-08E85B86269F}" destId="{576A2C98-791A-4E50-8CB8-1914215BEA2D}" srcOrd="1" destOrd="0" presId="urn:microsoft.com/office/officeart/2008/layout/LinedList"/>
    <dgm:cxn modelId="{A28E7EB7-88E6-4B3D-A494-CC67718B3097}" type="presParOf" srcId="{5121BA32-9249-455A-8A20-08E85B86269F}" destId="{3EC880A3-8E6D-40A4-857F-9A4C9ED1B22A}" srcOrd="2" destOrd="0" presId="urn:microsoft.com/office/officeart/2008/layout/LinedList"/>
    <dgm:cxn modelId="{173FEB49-8999-423A-BBBA-3E70C52D310C}" type="presParOf" srcId="{71554259-89F3-DC41-AF38-A80F6823C6AB}" destId="{45167FBC-5EE3-4C8A-A94C-30BB5DE89AD6}" srcOrd="11" destOrd="0" presId="urn:microsoft.com/office/officeart/2008/layout/LinedList"/>
    <dgm:cxn modelId="{1155EB06-2671-43E0-887E-C925CA66E329}" type="presParOf" srcId="{71554259-89F3-DC41-AF38-A80F6823C6AB}" destId="{BC5CA65E-0C6F-472F-B2E2-282C2CDDDC9F}" srcOrd="12" destOrd="0" presId="urn:microsoft.com/office/officeart/2008/layout/LinedList"/>
    <dgm:cxn modelId="{7513ACB1-920F-4F24-A905-46141B9D67F8}" type="presParOf" srcId="{71554259-89F3-DC41-AF38-A80F6823C6AB}" destId="{DFE917DE-2459-4110-B5CA-909F8A25E9B3}" srcOrd="13" destOrd="0" presId="urn:microsoft.com/office/officeart/2008/layout/LinedList"/>
    <dgm:cxn modelId="{5AAF74D3-EEFF-48AC-AB21-660ECA71F54C}" type="presParOf" srcId="{DFE917DE-2459-4110-B5CA-909F8A25E9B3}" destId="{BFFB7145-8402-485B-85FA-7C375AFB0A2C}" srcOrd="0" destOrd="0" presId="urn:microsoft.com/office/officeart/2008/layout/LinedList"/>
    <dgm:cxn modelId="{6150683F-BD9F-4A29-BB2A-20E7578EDBB1}" type="presParOf" srcId="{DFE917DE-2459-4110-B5CA-909F8A25E9B3}" destId="{0DEDE790-6650-4E13-B812-9DA3ABBAEB7C}" srcOrd="1" destOrd="0" presId="urn:microsoft.com/office/officeart/2008/layout/LinedList"/>
    <dgm:cxn modelId="{5CEC3706-B90E-49F5-800C-D91C1D81A4C0}" type="presParOf" srcId="{DFE917DE-2459-4110-B5CA-909F8A25E9B3}" destId="{CC02E1CA-72BE-493C-916D-08B08D649491}" srcOrd="2" destOrd="0" presId="urn:microsoft.com/office/officeart/2008/layout/LinedList"/>
    <dgm:cxn modelId="{F38CA7A2-76FE-4E07-AAF1-0C33C9BD4E3F}" type="presParOf" srcId="{71554259-89F3-DC41-AF38-A80F6823C6AB}" destId="{41DAB04F-B76E-41A3-BF92-19D36F058A9E}" srcOrd="14" destOrd="0" presId="urn:microsoft.com/office/officeart/2008/layout/LinedList"/>
    <dgm:cxn modelId="{A2A728AC-A1B1-41EF-B02D-9BFB285D051B}" type="presParOf" srcId="{71554259-89F3-DC41-AF38-A80F6823C6AB}" destId="{E5F9CA9F-91E3-425C-B99F-A98D8F0B0A7F}"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ro-RO" sz="2800" b="1"/>
            <a:t>Care două din următoarele ar fi neadecvate într-un tratat privind criminalitatea informatică?</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ro-RO"/>
            <a:t>a) Prevederi operaționale pentru cooperarea internațională</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dgm:spPr/>
      <dgm:t>
        <a:bodyPr/>
        <a:lstStyle/>
        <a:p>
          <a:r>
            <a:rPr lang="ro-RO" b="1">
              <a:solidFill>
                <a:srgbClr val="FF0000"/>
              </a:solidFill>
            </a:rPr>
            <a:t>b) Securitatea cibernetică </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dgm:spPr/>
      <dgm:t>
        <a:bodyPr/>
        <a:lstStyle/>
        <a:p>
          <a:r>
            <a:rPr lang="ro-RO"/>
            <a:t>c) Definiții</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ro-RO" b="1">
              <a:solidFill>
                <a:srgbClr val="FF0000"/>
              </a:solidFill>
            </a:rPr>
            <a:t>d) Securitatea națională </a:t>
          </a:r>
        </a:p>
      </dgm:t>
    </dgm:pt>
    <dgm:pt modelId="{6643C99F-6929-4115-B10C-449964C298DB}" type="parTrans" cxnId="{5441ACF7-001D-47E8-BE90-D77A819FBE03}">
      <dgm:prSet/>
      <dgm:spPr/>
      <dgm:t>
        <a:bodyPr/>
        <a:lstStyle/>
        <a:p>
          <a:endParaRPr lang=""/>
        </a:p>
      </dgm:t>
    </dgm:pt>
    <dgm:pt modelId="{9EB8D1B3-16DB-4A75-A7E2-3B79ADD997CE}" type="sibTrans" cxnId="{5441ACF7-001D-47E8-BE90-D77A819FBE03}">
      <dgm:prSet/>
      <dgm:spPr/>
      <dgm:t>
        <a:bodyPr/>
        <a:lstStyle/>
        <a:p>
          <a:endParaRPr lang=""/>
        </a:p>
      </dgm:t>
    </dgm:pt>
    <dgm:pt modelId="{9EFF4F62-79ED-4EA0-85C1-51F88755C8EE}">
      <dgm:prSet phldrT="[Text]"/>
      <dgm:spPr/>
      <dgm:t>
        <a:bodyPr/>
        <a:lstStyle/>
        <a:p>
          <a:r>
            <a:rPr lang="ro-RO"/>
            <a:t>e) Colectarea probelor electronice pentru infracțiunile care nu se încadrează în criminalitatea informatică </a:t>
          </a:r>
        </a:p>
      </dgm:t>
    </dgm:pt>
    <dgm:pt modelId="{8EAFCDE7-4869-4D95-9359-6DA608AB28F0}" type="parTrans" cxnId="{40F08CBE-C0FF-49E9-A14D-59F0F70F60CC}">
      <dgm:prSet/>
      <dgm:spPr/>
      <dgm:t>
        <a:bodyPr/>
        <a:lstStyle/>
        <a:p>
          <a:endParaRPr lang=""/>
        </a:p>
      </dgm:t>
    </dgm:pt>
    <dgm:pt modelId="{D3274077-7919-4B64-B4D8-786A32E9EF73}" type="sibTrans" cxnId="{40F08CBE-C0FF-49E9-A14D-59F0F70F60CC}">
      <dgm:prSet/>
      <dgm:spPr/>
      <dgm:t>
        <a:bodyPr/>
        <a:lstStyle/>
        <a:p>
          <a:endParaRPr lang=""/>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312303"/>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6"/>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5"/>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4"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3"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5"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4" presStyleCnt="5"/>
      <dgm:spPr/>
    </dgm:pt>
    <dgm:pt modelId="{E5F9CA9F-91E3-425C-B99F-A98D8F0B0A7F}" type="pres">
      <dgm:prSet presAssocID="{9EFF4F62-79ED-4EA0-85C1-51F88755C8EE}" presName="vertSpace2b" presStyleCnt="0"/>
      <dgm:spPr/>
    </dgm:pt>
  </dgm:ptLst>
  <dgm:cxnLst>
    <dgm:cxn modelId="{5441ACF7-001D-47E8-BE90-D77A819FBE03}" srcId="{8E61202A-36DD-0240-811A-270D9611A395}" destId="{D907F82D-4934-4260-A319-D0C1005DB73A}" srcOrd="3" destOrd="0" parTransId="{6643C99F-6929-4115-B10C-449964C298DB}" sibTransId="{9EB8D1B3-16DB-4A75-A7E2-3B79ADD997CE}"/>
    <dgm:cxn modelId="{AF5E0B22-8287-4F9E-A5C0-78E079B8AA24}" type="presOf" srcId="{323950B2-6BC2-AE4B-B5B8-B2437BA58494}" destId="{D6847470-F054-2943-A634-F983FF0A0122}" srcOrd="0" destOrd="0" presId="urn:microsoft.com/office/officeart/2008/layout/LinedList"/>
    <dgm:cxn modelId="{6BB640E8-D456-4F03-838C-714D97CA8FDA}" type="presOf" srcId="{412DA8CB-B9E5-F44F-9FDD-EF35DF68306D}" destId="{B9E57DF2-F223-F848-B6AB-FEB0F6FB4076}"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A392C767-FDDE-4FFA-82D9-B4D859A596B2}" type="presOf" srcId="{D907F82D-4934-4260-A319-D0C1005DB73A}" destId="{576A2C98-791A-4E50-8CB8-1914215BEA2D}" srcOrd="0" destOrd="0" presId="urn:microsoft.com/office/officeart/2008/layout/LinedList"/>
    <dgm:cxn modelId="{D36C950D-2F86-4AC5-A1EA-AE2AA8ABF1B5}" type="presOf" srcId="{8E61202A-36DD-0240-811A-270D9611A395}" destId="{CFE00427-EDF8-324F-9A5C-A181E81A4D48}" srcOrd="0" destOrd="0" presId="urn:microsoft.com/office/officeart/2008/layout/LinedList"/>
    <dgm:cxn modelId="{2E9FB024-7424-694A-AF48-3FAF0F12021E}" srcId="{8E61202A-36DD-0240-811A-270D9611A395}" destId="{323950B2-6BC2-AE4B-B5B8-B2437BA58494}" srcOrd="1" destOrd="0" parTransId="{7D9EC74E-4481-C849-9F84-FC81A57E126D}" sibTransId="{A9F617AB-9877-BB4B-828A-76F7E3E29AEF}"/>
    <dgm:cxn modelId="{626FFAAF-6B7A-463B-AFA1-629250D19401}" type="presOf" srcId="{3C774A1C-BB1C-4347-A758-A94A436F7244}" destId="{9CA50A65-40FA-E945-A868-9E3FE840B07E}" srcOrd="0" destOrd="0" presId="urn:microsoft.com/office/officeart/2008/layout/LinedList"/>
    <dgm:cxn modelId="{D171F6E6-37A0-47B6-9F7E-14980B49C851}"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4" destOrd="0" parTransId="{8EAFCDE7-4869-4D95-9359-6DA608AB28F0}" sibTransId="{D3274077-7919-4B64-B4D8-786A32E9EF73}"/>
    <dgm:cxn modelId="{916DF82D-945E-4383-9B75-A79E0801BDDE}" type="presOf" srcId="{9EFF4F62-79ED-4EA0-85C1-51F88755C8EE}" destId="{0DEDE790-6650-4E13-B812-9DA3ABBAEB7C}"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7E1DFB1B-C28B-4A12-BEC4-7B21564BFD3A}" type="presParOf" srcId="{9CA50A65-40FA-E945-A868-9E3FE840B07E}" destId="{D5C7DCB4-3723-4443-ADD7-DBEB1005841A}" srcOrd="0" destOrd="0" presId="urn:microsoft.com/office/officeart/2008/layout/LinedList"/>
    <dgm:cxn modelId="{62054C23-FBC5-4198-AB2B-974D7A5AFCDD}" type="presParOf" srcId="{9CA50A65-40FA-E945-A868-9E3FE840B07E}" destId="{9F8ADD56-4647-5947-BF4A-89820DB0503F}" srcOrd="1" destOrd="0" presId="urn:microsoft.com/office/officeart/2008/layout/LinedList"/>
    <dgm:cxn modelId="{B367C649-833E-4758-BF7D-BCD51D611556}" type="presParOf" srcId="{9F8ADD56-4647-5947-BF4A-89820DB0503F}" destId="{CFE00427-EDF8-324F-9A5C-A181E81A4D48}" srcOrd="0" destOrd="0" presId="urn:microsoft.com/office/officeart/2008/layout/LinedList"/>
    <dgm:cxn modelId="{AC9DD324-3D7F-4A51-9211-3705BDD1D4A8}" type="presParOf" srcId="{9F8ADD56-4647-5947-BF4A-89820DB0503F}" destId="{71554259-89F3-DC41-AF38-A80F6823C6AB}" srcOrd="1" destOrd="0" presId="urn:microsoft.com/office/officeart/2008/layout/LinedList"/>
    <dgm:cxn modelId="{F56EF1A0-C0C5-43C8-BEA6-7B176C70C9B4}" type="presParOf" srcId="{71554259-89F3-DC41-AF38-A80F6823C6AB}" destId="{D0431CA8-5100-6745-A242-ED330061BD73}" srcOrd="0" destOrd="0" presId="urn:microsoft.com/office/officeart/2008/layout/LinedList"/>
    <dgm:cxn modelId="{D3CC940F-2F0C-4F81-8AB8-102D9921B123}" type="presParOf" srcId="{71554259-89F3-DC41-AF38-A80F6823C6AB}" destId="{FE55CC5A-C0EF-DF45-AF1E-C9A5EF0E713C}" srcOrd="1" destOrd="0" presId="urn:microsoft.com/office/officeart/2008/layout/LinedList"/>
    <dgm:cxn modelId="{C7B772E6-7020-4A52-9AE0-0A7F90E7124A}" type="presParOf" srcId="{FE55CC5A-C0EF-DF45-AF1E-C9A5EF0E713C}" destId="{D79F8CF2-80EE-C747-9C26-26414E55692C}" srcOrd="0" destOrd="0" presId="urn:microsoft.com/office/officeart/2008/layout/LinedList"/>
    <dgm:cxn modelId="{C51E38E9-086B-4BBD-B862-E13DAF35DCD0}" type="presParOf" srcId="{FE55CC5A-C0EF-DF45-AF1E-C9A5EF0E713C}" destId="{5D9EDF3F-7B20-8E47-A431-F9F24450F874}" srcOrd="1" destOrd="0" presId="urn:microsoft.com/office/officeart/2008/layout/LinedList"/>
    <dgm:cxn modelId="{160B4CA6-44D5-4EB3-93FB-BCC404E517FA}" type="presParOf" srcId="{FE55CC5A-C0EF-DF45-AF1E-C9A5EF0E713C}" destId="{EB933D24-ABB6-0C44-A5A7-05F1CB99F1EB}" srcOrd="2" destOrd="0" presId="urn:microsoft.com/office/officeart/2008/layout/LinedList"/>
    <dgm:cxn modelId="{F4A166CE-91B3-43FA-891E-F4EA1245B13A}" type="presParOf" srcId="{71554259-89F3-DC41-AF38-A80F6823C6AB}" destId="{EB798B99-5590-864A-A2C1-F553D99D3FAA}" srcOrd="2" destOrd="0" presId="urn:microsoft.com/office/officeart/2008/layout/LinedList"/>
    <dgm:cxn modelId="{B0CEE698-843B-4093-AB86-172F88CC03B9}" type="presParOf" srcId="{71554259-89F3-DC41-AF38-A80F6823C6AB}" destId="{9C715A5E-13B0-3F4D-85BD-4FA3A97839C5}" srcOrd="3" destOrd="0" presId="urn:microsoft.com/office/officeart/2008/layout/LinedList"/>
    <dgm:cxn modelId="{BACEE777-1623-429D-989F-E63B47492195}" type="presParOf" srcId="{71554259-89F3-DC41-AF38-A80F6823C6AB}" destId="{D06F8563-21D8-9742-9655-9B668CF235AD}" srcOrd="4" destOrd="0" presId="urn:microsoft.com/office/officeart/2008/layout/LinedList"/>
    <dgm:cxn modelId="{E25494B5-896E-4F19-A75A-EE323A0F5A13}" type="presParOf" srcId="{D06F8563-21D8-9742-9655-9B668CF235AD}" destId="{FC6B0E8A-D5C8-BF42-A0DB-5A2B5E61A3A8}" srcOrd="0" destOrd="0" presId="urn:microsoft.com/office/officeart/2008/layout/LinedList"/>
    <dgm:cxn modelId="{B6892155-0BF6-4D0D-A84B-C59C0F5ACDA9}" type="presParOf" srcId="{D06F8563-21D8-9742-9655-9B668CF235AD}" destId="{D6847470-F054-2943-A634-F983FF0A0122}" srcOrd="1" destOrd="0" presId="urn:microsoft.com/office/officeart/2008/layout/LinedList"/>
    <dgm:cxn modelId="{1144C4BA-F2A5-4078-8B60-E8AB9B288494}" type="presParOf" srcId="{D06F8563-21D8-9742-9655-9B668CF235AD}" destId="{93837557-E77B-4749-A0F8-1876E8CD33B9}" srcOrd="2" destOrd="0" presId="urn:microsoft.com/office/officeart/2008/layout/LinedList"/>
    <dgm:cxn modelId="{195A549D-31CA-4AB1-B33F-6B65FCDB79FB}" type="presParOf" srcId="{71554259-89F3-DC41-AF38-A80F6823C6AB}" destId="{5B901F7D-EE59-304E-B86D-F0C8CC3A841B}" srcOrd="5" destOrd="0" presId="urn:microsoft.com/office/officeart/2008/layout/LinedList"/>
    <dgm:cxn modelId="{BE48EF98-1D81-4733-8AA5-0EAEBE1FC202}" type="presParOf" srcId="{71554259-89F3-DC41-AF38-A80F6823C6AB}" destId="{3A7A15FE-03D5-7B4E-BE07-5A9A9318E5F4}" srcOrd="6" destOrd="0" presId="urn:microsoft.com/office/officeart/2008/layout/LinedList"/>
    <dgm:cxn modelId="{A73F6120-A954-4C88-BED9-67D0A5FEDB85}" type="presParOf" srcId="{71554259-89F3-DC41-AF38-A80F6823C6AB}" destId="{A4B3FD2E-63E5-E445-B87B-210177B3706B}" srcOrd="7" destOrd="0" presId="urn:microsoft.com/office/officeart/2008/layout/LinedList"/>
    <dgm:cxn modelId="{C29619D1-18F3-4BBD-A16C-3E6D3EC1E6C9}" type="presParOf" srcId="{A4B3FD2E-63E5-E445-B87B-210177B3706B}" destId="{B4FE7B28-4407-5045-AAC1-7786FB86FE88}" srcOrd="0" destOrd="0" presId="urn:microsoft.com/office/officeart/2008/layout/LinedList"/>
    <dgm:cxn modelId="{F775432D-6B42-4595-9F4D-31A614818308}" type="presParOf" srcId="{A4B3FD2E-63E5-E445-B87B-210177B3706B}" destId="{B9E57DF2-F223-F848-B6AB-FEB0F6FB4076}" srcOrd="1" destOrd="0" presId="urn:microsoft.com/office/officeart/2008/layout/LinedList"/>
    <dgm:cxn modelId="{B76EBCE1-FF8B-4787-ABB2-221E1390B8F7}" type="presParOf" srcId="{A4B3FD2E-63E5-E445-B87B-210177B3706B}" destId="{84017E13-6661-1647-9DB1-F43BB49DC0FD}" srcOrd="2" destOrd="0" presId="urn:microsoft.com/office/officeart/2008/layout/LinedList"/>
    <dgm:cxn modelId="{E89ECDEB-1230-4EB9-892B-E7999378264C}" type="presParOf" srcId="{71554259-89F3-DC41-AF38-A80F6823C6AB}" destId="{1E88F2A9-FC8F-2A4F-ABF4-2C5837CA76E5}" srcOrd="8" destOrd="0" presId="urn:microsoft.com/office/officeart/2008/layout/LinedList"/>
    <dgm:cxn modelId="{86DC4808-AE8B-45FA-999F-7D9402591095}" type="presParOf" srcId="{71554259-89F3-DC41-AF38-A80F6823C6AB}" destId="{02B19E4E-8333-4B4F-AA1E-19B5E7CAD48B}" srcOrd="9" destOrd="0" presId="urn:microsoft.com/office/officeart/2008/layout/LinedList"/>
    <dgm:cxn modelId="{8BFA165A-2A09-44F1-BDE4-9420EB7EA849}" type="presParOf" srcId="{71554259-89F3-DC41-AF38-A80F6823C6AB}" destId="{5121BA32-9249-455A-8A20-08E85B86269F}" srcOrd="10" destOrd="0" presId="urn:microsoft.com/office/officeart/2008/layout/LinedList"/>
    <dgm:cxn modelId="{CBBEC069-C469-4904-AA34-68DA567A88C6}" type="presParOf" srcId="{5121BA32-9249-455A-8A20-08E85B86269F}" destId="{E379A0C3-13D3-46B9-950A-CF0A08724A6D}" srcOrd="0" destOrd="0" presId="urn:microsoft.com/office/officeart/2008/layout/LinedList"/>
    <dgm:cxn modelId="{8D659C62-C0D5-4398-989B-B7ED9AA0F027}" type="presParOf" srcId="{5121BA32-9249-455A-8A20-08E85B86269F}" destId="{576A2C98-791A-4E50-8CB8-1914215BEA2D}" srcOrd="1" destOrd="0" presId="urn:microsoft.com/office/officeart/2008/layout/LinedList"/>
    <dgm:cxn modelId="{D694D8FD-B884-4508-8749-D8DBA3DD1C4E}" type="presParOf" srcId="{5121BA32-9249-455A-8A20-08E85B86269F}" destId="{3EC880A3-8E6D-40A4-857F-9A4C9ED1B22A}" srcOrd="2" destOrd="0" presId="urn:microsoft.com/office/officeart/2008/layout/LinedList"/>
    <dgm:cxn modelId="{C07313EB-1ED5-4BF6-9DB8-2155D57EE198}" type="presParOf" srcId="{71554259-89F3-DC41-AF38-A80F6823C6AB}" destId="{45167FBC-5EE3-4C8A-A94C-30BB5DE89AD6}" srcOrd="11" destOrd="0" presId="urn:microsoft.com/office/officeart/2008/layout/LinedList"/>
    <dgm:cxn modelId="{29639774-613D-4768-B950-0E7F27DBA505}" type="presParOf" srcId="{71554259-89F3-DC41-AF38-A80F6823C6AB}" destId="{BC5CA65E-0C6F-472F-B2E2-282C2CDDDC9F}" srcOrd="12" destOrd="0" presId="urn:microsoft.com/office/officeart/2008/layout/LinedList"/>
    <dgm:cxn modelId="{4ECBA19F-2ACB-49AC-BCD5-4088DC281FA9}" type="presParOf" srcId="{71554259-89F3-DC41-AF38-A80F6823C6AB}" destId="{DFE917DE-2459-4110-B5CA-909F8A25E9B3}" srcOrd="13" destOrd="0" presId="urn:microsoft.com/office/officeart/2008/layout/LinedList"/>
    <dgm:cxn modelId="{08F3DF27-3FFD-45F1-BE92-5A9C2E9A2273}" type="presParOf" srcId="{DFE917DE-2459-4110-B5CA-909F8A25E9B3}" destId="{BFFB7145-8402-485B-85FA-7C375AFB0A2C}" srcOrd="0" destOrd="0" presId="urn:microsoft.com/office/officeart/2008/layout/LinedList"/>
    <dgm:cxn modelId="{F16276B0-E2CE-4B0D-ACFC-E6AB090E83D7}" type="presParOf" srcId="{DFE917DE-2459-4110-B5CA-909F8A25E9B3}" destId="{0DEDE790-6650-4E13-B812-9DA3ABBAEB7C}" srcOrd="1" destOrd="0" presId="urn:microsoft.com/office/officeart/2008/layout/LinedList"/>
    <dgm:cxn modelId="{F25D5595-36A5-4B57-B3A4-857A7DF9C5E1}" type="presParOf" srcId="{DFE917DE-2459-4110-B5CA-909F8A25E9B3}" destId="{CC02E1CA-72BE-493C-916D-08B08D649491}" srcOrd="2" destOrd="0" presId="urn:microsoft.com/office/officeart/2008/layout/LinedList"/>
    <dgm:cxn modelId="{B2717152-9CE1-4F26-BBA2-1C851DAD02DC}" type="presParOf" srcId="{71554259-89F3-DC41-AF38-A80F6823C6AB}" destId="{41DAB04F-B76E-41A3-BF92-19D36F058A9E}" srcOrd="14" destOrd="0" presId="urn:microsoft.com/office/officeart/2008/layout/LinedList"/>
    <dgm:cxn modelId="{CFC0B9AC-1A8B-48B7-B0A1-644A4ACA7239}" type="presParOf" srcId="{71554259-89F3-DC41-AF38-A80F6823C6AB}" destId="{E5F9CA9F-91E3-425C-B99F-A98D8F0B0A7F}"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ro-RO" sz="2800" b="1"/>
            <a:t>Care din enunțurile de mai jos este corect – Convenția de la Budapesta este:</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ro-RO" sz="3200"/>
            <a:t>a) Budapesta </a:t>
          </a:r>
        </a:p>
        <a:p>
          <a:pPr algn="l"/>
          <a:r>
            <a:rPr lang="ro-RO" sz="3200"/>
            <a:t>Convenția a avut impact doar asupra 65 de țări</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ro-RO" sz="3200"/>
            <a:t>b) Convenția de la Budapesta are 65 de părți</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custLinFactNeighborX="-4590" custLinFactNeighborY="86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3" custLinFactNeighborX="-3207" custLinFactNeighborY="432"/>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2"/>
      <dgm:spPr/>
    </dgm:pt>
    <dgm:pt modelId="{3A7A15FE-03D5-7B4E-BE07-5A9A9318E5F4}" type="pres">
      <dgm:prSet presAssocID="{323950B2-6BC2-AE4B-B5B8-B2437BA58494}" presName="vertSpace2b" presStyleCnt="0"/>
      <dgm:spPr/>
    </dgm:pt>
  </dgm:ptLst>
  <dgm:cxnLst>
    <dgm:cxn modelId="{99EB5834-3593-6644-A836-6C8D5595A820}" srcId="{8E61202A-36DD-0240-811A-270D9611A395}" destId="{7029F5E8-D056-AE49-BD66-3C193010DDE8}" srcOrd="0" destOrd="0" parTransId="{ACE97453-93D9-C642-95ED-D55F9984F778}" sibTransId="{3346CD8C-3206-F84A-BEA2-B5492B6B7347}"/>
    <dgm:cxn modelId="{BBB08AE8-5665-408C-8132-60A4FFC1C4B6}"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6B2C492D-33A3-48A5-975B-BC8E8BA6FE6E}" type="presOf" srcId="{323950B2-6BC2-AE4B-B5B8-B2437BA58494}" destId="{D6847470-F054-2943-A634-F983FF0A0122}" srcOrd="0" destOrd="0" presId="urn:microsoft.com/office/officeart/2008/layout/LinedList"/>
    <dgm:cxn modelId="{B699D919-BEDD-457A-97B9-FFE1E4588E71}" type="presOf" srcId="{3C774A1C-BB1C-4347-A758-A94A436F7244}" destId="{9CA50A65-40FA-E945-A868-9E3FE840B07E}" srcOrd="0" destOrd="0" presId="urn:microsoft.com/office/officeart/2008/layout/LinedList"/>
    <dgm:cxn modelId="{781065E9-D610-4298-805B-BBB23E6E8D1A}" type="presOf" srcId="{8E61202A-36DD-0240-811A-270D9611A395}" destId="{CFE00427-EDF8-324F-9A5C-A181E81A4D48}" srcOrd="0" destOrd="0" presId="urn:microsoft.com/office/officeart/2008/layout/LinedList"/>
    <dgm:cxn modelId="{2E9FB024-7424-694A-AF48-3FAF0F12021E}" srcId="{8E61202A-36DD-0240-811A-270D9611A395}" destId="{323950B2-6BC2-AE4B-B5B8-B2437BA58494}" srcOrd="1" destOrd="0" parTransId="{7D9EC74E-4481-C849-9F84-FC81A57E126D}" sibTransId="{A9F617AB-9877-BB4B-828A-76F7E3E29AEF}"/>
    <dgm:cxn modelId="{8473B07D-7D4E-48FD-BBCF-01D66BC04C34}" type="presParOf" srcId="{9CA50A65-40FA-E945-A868-9E3FE840B07E}" destId="{D5C7DCB4-3723-4443-ADD7-DBEB1005841A}" srcOrd="0" destOrd="0" presId="urn:microsoft.com/office/officeart/2008/layout/LinedList"/>
    <dgm:cxn modelId="{13BCF7C7-F5A2-495A-89D1-06E4C3EDD6BE}" type="presParOf" srcId="{9CA50A65-40FA-E945-A868-9E3FE840B07E}" destId="{9F8ADD56-4647-5947-BF4A-89820DB0503F}" srcOrd="1" destOrd="0" presId="urn:microsoft.com/office/officeart/2008/layout/LinedList"/>
    <dgm:cxn modelId="{179A83AD-6C66-4AC7-9B69-C518AF101F43}" type="presParOf" srcId="{9F8ADD56-4647-5947-BF4A-89820DB0503F}" destId="{CFE00427-EDF8-324F-9A5C-A181E81A4D48}" srcOrd="0" destOrd="0" presId="urn:microsoft.com/office/officeart/2008/layout/LinedList"/>
    <dgm:cxn modelId="{91081A66-B8FF-4BD5-88AD-15EA362A1356}" type="presParOf" srcId="{9F8ADD56-4647-5947-BF4A-89820DB0503F}" destId="{71554259-89F3-DC41-AF38-A80F6823C6AB}" srcOrd="1" destOrd="0" presId="urn:microsoft.com/office/officeart/2008/layout/LinedList"/>
    <dgm:cxn modelId="{0303D1FB-356A-4B03-B9E2-5CD1FE473B23}" type="presParOf" srcId="{71554259-89F3-DC41-AF38-A80F6823C6AB}" destId="{D0431CA8-5100-6745-A242-ED330061BD73}" srcOrd="0" destOrd="0" presId="urn:microsoft.com/office/officeart/2008/layout/LinedList"/>
    <dgm:cxn modelId="{18081F2F-D277-473A-82BB-95B0A704C2D9}" type="presParOf" srcId="{71554259-89F3-DC41-AF38-A80F6823C6AB}" destId="{FE55CC5A-C0EF-DF45-AF1E-C9A5EF0E713C}" srcOrd="1" destOrd="0" presId="urn:microsoft.com/office/officeart/2008/layout/LinedList"/>
    <dgm:cxn modelId="{6489FA12-11D6-4EDC-882B-2EBC4CCDA27D}" type="presParOf" srcId="{FE55CC5A-C0EF-DF45-AF1E-C9A5EF0E713C}" destId="{D79F8CF2-80EE-C747-9C26-26414E55692C}" srcOrd="0" destOrd="0" presId="urn:microsoft.com/office/officeart/2008/layout/LinedList"/>
    <dgm:cxn modelId="{9B8C40B8-9697-4C49-A320-435FD258F160}" type="presParOf" srcId="{FE55CC5A-C0EF-DF45-AF1E-C9A5EF0E713C}" destId="{5D9EDF3F-7B20-8E47-A431-F9F24450F874}" srcOrd="1" destOrd="0" presId="urn:microsoft.com/office/officeart/2008/layout/LinedList"/>
    <dgm:cxn modelId="{36CF7B5A-0AB3-47CC-8B87-14119DB8AB42}" type="presParOf" srcId="{FE55CC5A-C0EF-DF45-AF1E-C9A5EF0E713C}" destId="{EB933D24-ABB6-0C44-A5A7-05F1CB99F1EB}" srcOrd="2" destOrd="0" presId="urn:microsoft.com/office/officeart/2008/layout/LinedList"/>
    <dgm:cxn modelId="{99EAFB31-AF7D-4766-8CD4-286BC06D9BEF}" type="presParOf" srcId="{71554259-89F3-DC41-AF38-A80F6823C6AB}" destId="{EB798B99-5590-864A-A2C1-F553D99D3FAA}" srcOrd="2" destOrd="0" presId="urn:microsoft.com/office/officeart/2008/layout/LinedList"/>
    <dgm:cxn modelId="{7B587B5A-09F7-45A9-8A11-5EB030132E13}" type="presParOf" srcId="{71554259-89F3-DC41-AF38-A80F6823C6AB}" destId="{9C715A5E-13B0-3F4D-85BD-4FA3A97839C5}" srcOrd="3" destOrd="0" presId="urn:microsoft.com/office/officeart/2008/layout/LinedList"/>
    <dgm:cxn modelId="{EAA3D8C7-1789-4A28-98CB-CC4BA8749659}" type="presParOf" srcId="{71554259-89F3-DC41-AF38-A80F6823C6AB}" destId="{D06F8563-21D8-9742-9655-9B668CF235AD}" srcOrd="4" destOrd="0" presId="urn:microsoft.com/office/officeart/2008/layout/LinedList"/>
    <dgm:cxn modelId="{65126930-2F6C-4F11-A00A-558666B40FDF}" type="presParOf" srcId="{D06F8563-21D8-9742-9655-9B668CF235AD}" destId="{FC6B0E8A-D5C8-BF42-A0DB-5A2B5E61A3A8}" srcOrd="0" destOrd="0" presId="urn:microsoft.com/office/officeart/2008/layout/LinedList"/>
    <dgm:cxn modelId="{F38D94C3-610E-4FBF-B2BC-C17D6C2009B0}" type="presParOf" srcId="{D06F8563-21D8-9742-9655-9B668CF235AD}" destId="{D6847470-F054-2943-A634-F983FF0A0122}" srcOrd="1" destOrd="0" presId="urn:microsoft.com/office/officeart/2008/layout/LinedList"/>
    <dgm:cxn modelId="{6E110037-6B1B-44E9-980B-E46B09F041A7}" type="presParOf" srcId="{D06F8563-21D8-9742-9655-9B668CF235AD}" destId="{93837557-E77B-4749-A0F8-1876E8CD33B9}" srcOrd="2" destOrd="0" presId="urn:microsoft.com/office/officeart/2008/layout/LinedList"/>
    <dgm:cxn modelId="{D72E1E40-E56E-4038-B3C1-378C84D2203A}" type="presParOf" srcId="{71554259-89F3-DC41-AF38-A80F6823C6AB}" destId="{5B901F7D-EE59-304E-B86D-F0C8CC3A841B}" srcOrd="5" destOrd="0" presId="urn:microsoft.com/office/officeart/2008/layout/LinedList"/>
    <dgm:cxn modelId="{9414D568-1517-42CE-B412-BF4F87EC286D}" type="presParOf" srcId="{71554259-89F3-DC41-AF38-A80F6823C6AB}" destId="{3A7A15FE-03D5-7B4E-BE07-5A9A9318E5F4}"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ro-RO" sz="2800" b="1"/>
            <a:t>Care din enunțurile de mai jos este corect – Convenția de la Budapesta este:</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ro-RO" sz="3200"/>
            <a:t>a) Budapesta Convenția a avut impact doar asupra 65 de țări</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ro-RO" sz="3200" b="1">
              <a:solidFill>
                <a:srgbClr val="FF0000"/>
              </a:solidFill>
            </a:rPr>
            <a:t>b) Convenția de la Budapesta are 65 de părți</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3"/>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2"/>
      <dgm:spPr/>
    </dgm:pt>
    <dgm:pt modelId="{3A7A15FE-03D5-7B4E-BE07-5A9A9318E5F4}" type="pres">
      <dgm:prSet presAssocID="{323950B2-6BC2-AE4B-B5B8-B2437BA58494}" presName="vertSpace2b" presStyleCnt="0"/>
      <dgm:spPr/>
    </dgm:pt>
  </dgm:ptLst>
  <dgm:cxnLst>
    <dgm:cxn modelId="{FB55B2B3-B2E2-42F4-8392-7C51D232723F}" type="presOf" srcId="{323950B2-6BC2-AE4B-B5B8-B2437BA58494}" destId="{D6847470-F054-2943-A634-F983FF0A0122}" srcOrd="0" destOrd="0" presId="urn:microsoft.com/office/officeart/2008/layout/LinedList"/>
    <dgm:cxn modelId="{CBC6561A-30FC-47F2-8DDD-3C1715CCFF6F}" type="presOf" srcId="{7029F5E8-D056-AE49-BD66-3C193010DDE8}" destId="{5D9EDF3F-7B20-8E47-A431-F9F24450F874}" srcOrd="0" destOrd="0" presId="urn:microsoft.com/office/officeart/2008/layout/LinedList"/>
    <dgm:cxn modelId="{800FC730-D4DB-4B62-8450-CA25E0B54C3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D2DD020B-3DFC-B348-B676-6EC163FF5FEB}" srcId="{3C774A1C-BB1C-4347-A758-A94A436F7244}" destId="{8E61202A-36DD-0240-811A-270D9611A395}" srcOrd="0" destOrd="0" parTransId="{B1168E5A-BE86-1A40-8851-D878ACC39274}" sibTransId="{8978AB35-F5FB-FF43-BA08-4C259A445311}"/>
    <dgm:cxn modelId="{2D6836AE-85B4-4B69-A598-EAF6DEF689FA}" type="presOf" srcId="{8E61202A-36DD-0240-811A-270D9611A395}" destId="{CFE00427-EDF8-324F-9A5C-A181E81A4D48}" srcOrd="0" destOrd="0" presId="urn:microsoft.com/office/officeart/2008/layout/LinedList"/>
    <dgm:cxn modelId="{2E9FB024-7424-694A-AF48-3FAF0F12021E}" srcId="{8E61202A-36DD-0240-811A-270D9611A395}" destId="{323950B2-6BC2-AE4B-B5B8-B2437BA58494}" srcOrd="1" destOrd="0" parTransId="{7D9EC74E-4481-C849-9F84-FC81A57E126D}" sibTransId="{A9F617AB-9877-BB4B-828A-76F7E3E29AEF}"/>
    <dgm:cxn modelId="{0B94827F-0A51-4A7E-AD39-AF7A9DDB74A5}" type="presParOf" srcId="{9CA50A65-40FA-E945-A868-9E3FE840B07E}" destId="{D5C7DCB4-3723-4443-ADD7-DBEB1005841A}" srcOrd="0" destOrd="0" presId="urn:microsoft.com/office/officeart/2008/layout/LinedList"/>
    <dgm:cxn modelId="{7D5BC705-13D8-4EB2-8E3A-AEA7822EAA4C}" type="presParOf" srcId="{9CA50A65-40FA-E945-A868-9E3FE840B07E}" destId="{9F8ADD56-4647-5947-BF4A-89820DB0503F}" srcOrd="1" destOrd="0" presId="urn:microsoft.com/office/officeart/2008/layout/LinedList"/>
    <dgm:cxn modelId="{7063DE40-3493-4DFE-B420-7144B5EB1EAF}" type="presParOf" srcId="{9F8ADD56-4647-5947-BF4A-89820DB0503F}" destId="{CFE00427-EDF8-324F-9A5C-A181E81A4D48}" srcOrd="0" destOrd="0" presId="urn:microsoft.com/office/officeart/2008/layout/LinedList"/>
    <dgm:cxn modelId="{0F625964-2152-4AB2-BD23-9915D70870E5}" type="presParOf" srcId="{9F8ADD56-4647-5947-BF4A-89820DB0503F}" destId="{71554259-89F3-DC41-AF38-A80F6823C6AB}" srcOrd="1" destOrd="0" presId="urn:microsoft.com/office/officeart/2008/layout/LinedList"/>
    <dgm:cxn modelId="{F267A637-2493-4905-8526-EF8BF3781953}" type="presParOf" srcId="{71554259-89F3-DC41-AF38-A80F6823C6AB}" destId="{D0431CA8-5100-6745-A242-ED330061BD73}" srcOrd="0" destOrd="0" presId="urn:microsoft.com/office/officeart/2008/layout/LinedList"/>
    <dgm:cxn modelId="{5C3D78A4-F28A-46E1-8718-92F6438EF61F}" type="presParOf" srcId="{71554259-89F3-DC41-AF38-A80F6823C6AB}" destId="{FE55CC5A-C0EF-DF45-AF1E-C9A5EF0E713C}" srcOrd="1" destOrd="0" presId="urn:microsoft.com/office/officeart/2008/layout/LinedList"/>
    <dgm:cxn modelId="{5CB07AB6-C0A2-4F91-997F-81FBE8029BE8}" type="presParOf" srcId="{FE55CC5A-C0EF-DF45-AF1E-C9A5EF0E713C}" destId="{D79F8CF2-80EE-C747-9C26-26414E55692C}" srcOrd="0" destOrd="0" presId="urn:microsoft.com/office/officeart/2008/layout/LinedList"/>
    <dgm:cxn modelId="{59C16CC4-9AED-4E77-8634-AC73F2F8DA1B}" type="presParOf" srcId="{FE55CC5A-C0EF-DF45-AF1E-C9A5EF0E713C}" destId="{5D9EDF3F-7B20-8E47-A431-F9F24450F874}" srcOrd="1" destOrd="0" presId="urn:microsoft.com/office/officeart/2008/layout/LinedList"/>
    <dgm:cxn modelId="{2FDA7E66-FBD0-43E5-9783-14DFB4C8F10C}" type="presParOf" srcId="{FE55CC5A-C0EF-DF45-AF1E-C9A5EF0E713C}" destId="{EB933D24-ABB6-0C44-A5A7-05F1CB99F1EB}" srcOrd="2" destOrd="0" presId="urn:microsoft.com/office/officeart/2008/layout/LinedList"/>
    <dgm:cxn modelId="{9F56E2F7-883B-4E24-BFFA-70B14445E9D8}" type="presParOf" srcId="{71554259-89F3-DC41-AF38-A80F6823C6AB}" destId="{EB798B99-5590-864A-A2C1-F553D99D3FAA}" srcOrd="2" destOrd="0" presId="urn:microsoft.com/office/officeart/2008/layout/LinedList"/>
    <dgm:cxn modelId="{84C1B60D-2361-4914-A077-BBA0A14DDB5E}" type="presParOf" srcId="{71554259-89F3-DC41-AF38-A80F6823C6AB}" destId="{9C715A5E-13B0-3F4D-85BD-4FA3A97839C5}" srcOrd="3" destOrd="0" presId="urn:microsoft.com/office/officeart/2008/layout/LinedList"/>
    <dgm:cxn modelId="{777B4E2A-1BE4-4926-AD7A-C3BAA7F93D13}" type="presParOf" srcId="{71554259-89F3-DC41-AF38-A80F6823C6AB}" destId="{D06F8563-21D8-9742-9655-9B668CF235AD}" srcOrd="4" destOrd="0" presId="urn:microsoft.com/office/officeart/2008/layout/LinedList"/>
    <dgm:cxn modelId="{4D8C2D30-6782-4ED7-829E-8B93557E4DE5}" type="presParOf" srcId="{D06F8563-21D8-9742-9655-9B668CF235AD}" destId="{FC6B0E8A-D5C8-BF42-A0DB-5A2B5E61A3A8}" srcOrd="0" destOrd="0" presId="urn:microsoft.com/office/officeart/2008/layout/LinedList"/>
    <dgm:cxn modelId="{20055409-FA99-4567-92C5-1709A5AB9E4D}" type="presParOf" srcId="{D06F8563-21D8-9742-9655-9B668CF235AD}" destId="{D6847470-F054-2943-A634-F983FF0A0122}" srcOrd="1" destOrd="0" presId="urn:microsoft.com/office/officeart/2008/layout/LinedList"/>
    <dgm:cxn modelId="{985BE4B0-9244-4A65-AAAE-70DADDCEE75D}" type="presParOf" srcId="{D06F8563-21D8-9742-9655-9B668CF235AD}" destId="{93837557-E77B-4749-A0F8-1876E8CD33B9}" srcOrd="2" destOrd="0" presId="urn:microsoft.com/office/officeart/2008/layout/LinedList"/>
    <dgm:cxn modelId="{E04284FD-B329-4397-8BAB-4F8605EFA97E}" type="presParOf" srcId="{71554259-89F3-DC41-AF38-A80F6823C6AB}" destId="{5B901F7D-EE59-304E-B86D-F0C8CC3A841B}" srcOrd="5" destOrd="0" presId="urn:microsoft.com/office/officeart/2008/layout/LinedList"/>
    <dgm:cxn modelId="{3A151C23-69F1-4287-AD33-503919EBA03C}" type="presParOf" srcId="{71554259-89F3-DC41-AF38-A80F6823C6AB}" destId="{3A7A15FE-03D5-7B4E-BE07-5A9A9318E5F4}"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ro-RO" sz="2600" b="1"/>
            <a:t>Care din enunțul(-rile) de mai jos este/sunt corect(-e) – Convenția de la Budapesta este:</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ro-RO"/>
            <a:t>a) Un tratat privind atât criminalitatea informatică, cât și probele electronice</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ro-RO"/>
            <a:t>b) Un tratat internațional</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ro-RO"/>
            <a:t>c) Sprijină combaterea spălării banilor </a:t>
          </a:r>
        </a:p>
      </dgm:t>
    </dgm:pt>
    <dgm:pt modelId="{6643C99F-6929-4115-B10C-449964C298DB}" type="parTrans" cxnId="{5441ACF7-001D-47E8-BE90-D77A819FBE03}">
      <dgm:prSet/>
      <dgm:spPr/>
      <dgm:t>
        <a:bodyPr/>
        <a:lstStyle/>
        <a:p>
          <a:endParaRPr lang=""/>
        </a:p>
      </dgm:t>
    </dgm:pt>
    <dgm:pt modelId="{9EB8D1B3-16DB-4A75-A7E2-3B79ADD997CE}" type="sibTrans" cxnId="{5441ACF7-001D-47E8-BE90-D77A819FBE03}">
      <dgm:prSet/>
      <dgm:spPr/>
      <dgm:t>
        <a:bodyPr/>
        <a:lstStyle/>
        <a:p>
          <a:endParaRPr lang=""/>
        </a:p>
      </dgm:t>
    </dgm:pt>
    <dgm:pt modelId="{9EFF4F62-79ED-4EA0-85C1-51F88755C8EE}">
      <dgm:prSet phldrT="[Text]"/>
      <dgm:spPr/>
      <dgm:t>
        <a:bodyPr/>
        <a:lstStyle/>
        <a:p>
          <a:r>
            <a:rPr lang="ro-RO"/>
            <a:t>d) Favorizează țările-infrastructură</a:t>
          </a:r>
        </a:p>
      </dgm:t>
    </dgm:pt>
    <dgm:pt modelId="{8EAFCDE7-4869-4D95-9359-6DA608AB28F0}" type="parTrans" cxnId="{40F08CBE-C0FF-49E9-A14D-59F0F70F60CC}">
      <dgm:prSet/>
      <dgm:spPr/>
      <dgm:t>
        <a:bodyPr/>
        <a:lstStyle/>
        <a:p>
          <a:endParaRPr lang=""/>
        </a:p>
      </dgm:t>
    </dgm:pt>
    <dgm:pt modelId="{D3274077-7919-4B64-B4D8-786A32E9EF73}" type="sibTrans" cxnId="{40F08CBE-C0FF-49E9-A14D-59F0F70F60CC}">
      <dgm:prSet/>
      <dgm:spPr/>
      <dgm:t>
        <a:bodyPr/>
        <a:lstStyle/>
        <a:p>
          <a:endParaRPr lang=""/>
        </a:p>
      </dgm:t>
    </dgm:pt>
    <dgm:pt modelId="{2D567ECC-EE11-40BE-8D44-12DF75E7AAA4}">
      <dgm:prSet phldrT="[Text]"/>
      <dgm:spPr/>
      <dgm:t>
        <a:bodyPr/>
        <a:lstStyle/>
        <a:p>
          <a:r>
            <a:rPr lang="ro-RO"/>
            <a:t>e) Poate fi folosită pentru a bloca monede virtuale și active virtuale </a:t>
          </a:r>
        </a:p>
      </dgm:t>
    </dgm:pt>
    <dgm:pt modelId="{096A135B-3D51-4C14-B762-4DFFB46136C9}" type="parTrans" cxnId="{45629286-2642-481F-BB3F-C9DC76E6A851}">
      <dgm:prSet/>
      <dgm:spPr/>
      <dgm:t>
        <a:bodyPr/>
        <a:lstStyle/>
        <a:p>
          <a:endParaRPr lang=""/>
        </a:p>
      </dgm:t>
    </dgm:pt>
    <dgm:pt modelId="{352CE29C-C095-4E8D-B62B-E607F5416469}" type="sibTrans" cxnId="{45629286-2642-481F-BB3F-C9DC76E6A851}">
      <dgm:prSet/>
      <dgm:spPr/>
      <dgm:t>
        <a:bodyPr/>
        <a:lstStyle/>
        <a:p>
          <a:endParaRPr lang=""/>
        </a:p>
      </dgm:t>
    </dgm:pt>
    <dgm:pt modelId="{5145A4A8-5A77-439F-AFC2-7DC2391D00EB}">
      <dgm:prSet phldrT="[Text]"/>
      <dgm:spPr/>
      <dgm:t>
        <a:bodyPr/>
        <a:lstStyle/>
        <a:p>
          <a:r>
            <a:rPr lang="ro-RO" b="0">
              <a:solidFill>
                <a:schemeClr val="tx1"/>
              </a:solidFill>
            </a:rPr>
            <a:t>f) Toate cele de mai sus</a:t>
          </a:r>
        </a:p>
      </dgm:t>
    </dgm:pt>
    <dgm:pt modelId="{1ED5729A-02FF-4E16-A91F-7CFE69300586}" type="parTrans" cxnId="{93F557A7-0ABA-49E1-8231-6509135CFFF9}">
      <dgm:prSet/>
      <dgm:spPr/>
      <dgm:t>
        <a:bodyPr/>
        <a:lstStyle/>
        <a:p>
          <a:endParaRPr lang=""/>
        </a:p>
      </dgm:t>
    </dgm:pt>
    <dgm:pt modelId="{B2DFFEC0-7AFB-49C5-B0DB-ABBFE0D96753}" type="sibTrans" cxnId="{93F557A7-0ABA-49E1-8231-6509135CFFF9}">
      <dgm:prSet/>
      <dgm:spPr/>
      <dgm:t>
        <a:bodyPr/>
        <a:lstStyle/>
        <a:p>
          <a:endParaRPr lang=""/>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7"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7"/>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6"/>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7"/>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6"/>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7"/>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6"/>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7"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6"/>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7"/>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6"/>
      <dgm:spPr/>
    </dgm:pt>
    <dgm:pt modelId="{E3E8A01D-29A2-442B-B2D9-9A8138A25142}" type="pres">
      <dgm:prSet presAssocID="{2D567ECC-EE11-40BE-8D44-12DF75E7AAA4}" presName="vertSpace2b" presStyleCnt="0"/>
      <dgm:spPr/>
    </dgm:pt>
    <dgm:pt modelId="{4B9A653A-0AA5-4263-8B76-EEDF7E4E7C48}" type="pres">
      <dgm:prSet presAssocID="{5145A4A8-5A77-439F-AFC2-7DC2391D00EB}" presName="horz2" presStyleCnt="0"/>
      <dgm:spPr/>
    </dgm:pt>
    <dgm:pt modelId="{CBF56963-1E1F-4F50-935A-1E4A12FB4AE9}" type="pres">
      <dgm:prSet presAssocID="{5145A4A8-5A77-439F-AFC2-7DC2391D00EB}" presName="horzSpace2" presStyleCnt="0"/>
      <dgm:spPr/>
    </dgm:pt>
    <dgm:pt modelId="{6298CF68-F6D0-4A26-B99F-FB0058621F2E}" type="pres">
      <dgm:prSet presAssocID="{5145A4A8-5A77-439F-AFC2-7DC2391D00EB}" presName="tx2" presStyleLbl="revTx" presStyleIdx="6" presStyleCnt="7"/>
      <dgm:spPr/>
      <dgm:t>
        <a:bodyPr/>
        <a:lstStyle/>
        <a:p>
          <a:endParaRPr lang="en-US"/>
        </a:p>
      </dgm:t>
    </dgm:pt>
    <dgm:pt modelId="{DE8D4A08-9E2E-4E83-98EF-0410B1867762}" type="pres">
      <dgm:prSet presAssocID="{5145A4A8-5A77-439F-AFC2-7DC2391D00EB}" presName="vert2" presStyleCnt="0"/>
      <dgm:spPr/>
    </dgm:pt>
    <dgm:pt modelId="{281B62DC-F992-4147-9B8F-04FD715E221E}" type="pres">
      <dgm:prSet presAssocID="{5145A4A8-5A77-439F-AFC2-7DC2391D00EB}" presName="thinLine2b" presStyleLbl="callout" presStyleIdx="5" presStyleCnt="6"/>
      <dgm:spPr/>
    </dgm:pt>
    <dgm:pt modelId="{61EDDC00-DBB8-412D-B06E-5637C1ED5F96}" type="pres">
      <dgm:prSet presAssocID="{5145A4A8-5A77-439F-AFC2-7DC2391D00EB}"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B372B13A-79B2-436F-98D5-E931EC7BC2B7}" type="presOf" srcId="{7029F5E8-D056-AE49-BD66-3C193010DDE8}" destId="{5D9EDF3F-7B20-8E47-A431-F9F24450F874}" srcOrd="0" destOrd="0" presId="urn:microsoft.com/office/officeart/2008/layout/LinedList"/>
    <dgm:cxn modelId="{8E8A770C-E1B6-4696-A6C3-9BE691B7A12F}" type="presOf" srcId="{D907F82D-4934-4260-A319-D0C1005DB73A}" destId="{576A2C98-791A-4E50-8CB8-1914215BEA2D}" srcOrd="0" destOrd="0" presId="urn:microsoft.com/office/officeart/2008/layout/LinedList"/>
    <dgm:cxn modelId="{EDB45DBD-3552-41FD-AD74-9D7E67D76E98}" type="presOf" srcId="{3C774A1C-BB1C-4347-A758-A94A436F7244}" destId="{9CA50A65-40FA-E945-A868-9E3FE840B07E}"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F6AAAA11-DC16-4D8E-A28A-E8418E8ED636}" type="presOf" srcId="{8E61202A-36DD-0240-811A-270D9611A395}" destId="{CFE00427-EDF8-324F-9A5C-A181E81A4D48}" srcOrd="0" destOrd="0" presId="urn:microsoft.com/office/officeart/2008/layout/LinedList"/>
    <dgm:cxn modelId="{8C03D0D1-932A-4AD6-8D63-FCD19A0FAE4B}" type="presOf" srcId="{412DA8CB-B9E5-F44F-9FDD-EF35DF68306D}" destId="{B9E57DF2-F223-F848-B6AB-FEB0F6FB4076}" srcOrd="0" destOrd="0" presId="urn:microsoft.com/office/officeart/2008/layout/LinedList"/>
    <dgm:cxn modelId="{048794CA-5688-4BC6-8DE4-9505418803FD}" type="presOf" srcId="{2D567ECC-EE11-40BE-8D44-12DF75E7AAA4}" destId="{27817E14-DB1F-4D8F-A68A-7A628C5AB32E}" srcOrd="0" destOrd="0" presId="urn:microsoft.com/office/officeart/2008/layout/LinedList"/>
    <dgm:cxn modelId="{93F557A7-0ABA-49E1-8231-6509135CFFF9}" srcId="{8E61202A-36DD-0240-811A-270D9611A395}" destId="{5145A4A8-5A77-439F-AFC2-7DC2391D00EB}" srcOrd="5" destOrd="0" parTransId="{1ED5729A-02FF-4E16-A91F-7CFE69300586}" sibTransId="{B2DFFEC0-7AFB-49C5-B0DB-ABBFE0D96753}"/>
    <dgm:cxn modelId="{BB0FC586-3556-4775-9DD2-41D532B8F1AC}" type="presOf" srcId="{5145A4A8-5A77-439F-AFC2-7DC2391D00EB}" destId="{6298CF68-F6D0-4A26-B99F-FB0058621F2E}"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9F523B80-8779-4407-8F12-E61D038E2CE1}" type="presOf" srcId="{9EFF4F62-79ED-4EA0-85C1-51F88755C8EE}" destId="{0DEDE790-6650-4E13-B812-9DA3ABBAEB7C}"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10CFF24-739E-44CF-8899-5C60D1817E43}" type="presParOf" srcId="{9CA50A65-40FA-E945-A868-9E3FE840B07E}" destId="{D5C7DCB4-3723-4443-ADD7-DBEB1005841A}" srcOrd="0" destOrd="0" presId="urn:microsoft.com/office/officeart/2008/layout/LinedList"/>
    <dgm:cxn modelId="{3EB59052-15E8-4FA3-814A-B32235669C9D}" type="presParOf" srcId="{9CA50A65-40FA-E945-A868-9E3FE840B07E}" destId="{9F8ADD56-4647-5947-BF4A-89820DB0503F}" srcOrd="1" destOrd="0" presId="urn:microsoft.com/office/officeart/2008/layout/LinedList"/>
    <dgm:cxn modelId="{1277958C-947D-428F-8DF8-7CD31963DF56}" type="presParOf" srcId="{9F8ADD56-4647-5947-BF4A-89820DB0503F}" destId="{CFE00427-EDF8-324F-9A5C-A181E81A4D48}" srcOrd="0" destOrd="0" presId="urn:microsoft.com/office/officeart/2008/layout/LinedList"/>
    <dgm:cxn modelId="{7E04CB8F-20A6-45DD-97D1-8B795E65991B}" type="presParOf" srcId="{9F8ADD56-4647-5947-BF4A-89820DB0503F}" destId="{71554259-89F3-DC41-AF38-A80F6823C6AB}" srcOrd="1" destOrd="0" presId="urn:microsoft.com/office/officeart/2008/layout/LinedList"/>
    <dgm:cxn modelId="{B563DAAA-2A5D-4AFF-8105-471A20DB4455}" type="presParOf" srcId="{71554259-89F3-DC41-AF38-A80F6823C6AB}" destId="{D0431CA8-5100-6745-A242-ED330061BD73}" srcOrd="0" destOrd="0" presId="urn:microsoft.com/office/officeart/2008/layout/LinedList"/>
    <dgm:cxn modelId="{C608F5EF-565B-4445-8592-4567149C67C4}" type="presParOf" srcId="{71554259-89F3-DC41-AF38-A80F6823C6AB}" destId="{FE55CC5A-C0EF-DF45-AF1E-C9A5EF0E713C}" srcOrd="1" destOrd="0" presId="urn:microsoft.com/office/officeart/2008/layout/LinedList"/>
    <dgm:cxn modelId="{6201BDB3-2316-43BF-B094-EE93D515E812}" type="presParOf" srcId="{FE55CC5A-C0EF-DF45-AF1E-C9A5EF0E713C}" destId="{D79F8CF2-80EE-C747-9C26-26414E55692C}" srcOrd="0" destOrd="0" presId="urn:microsoft.com/office/officeart/2008/layout/LinedList"/>
    <dgm:cxn modelId="{D7FD5BF6-2509-4F39-9CA6-1BA1A8FCCBF1}" type="presParOf" srcId="{FE55CC5A-C0EF-DF45-AF1E-C9A5EF0E713C}" destId="{5D9EDF3F-7B20-8E47-A431-F9F24450F874}" srcOrd="1" destOrd="0" presId="urn:microsoft.com/office/officeart/2008/layout/LinedList"/>
    <dgm:cxn modelId="{6C02CAE4-11BD-4320-A42C-980766C8C40C}" type="presParOf" srcId="{FE55CC5A-C0EF-DF45-AF1E-C9A5EF0E713C}" destId="{EB933D24-ABB6-0C44-A5A7-05F1CB99F1EB}" srcOrd="2" destOrd="0" presId="urn:microsoft.com/office/officeart/2008/layout/LinedList"/>
    <dgm:cxn modelId="{E5C963BD-D71B-49C6-985F-22E0375A1561}" type="presParOf" srcId="{71554259-89F3-DC41-AF38-A80F6823C6AB}" destId="{EB798B99-5590-864A-A2C1-F553D99D3FAA}" srcOrd="2" destOrd="0" presId="urn:microsoft.com/office/officeart/2008/layout/LinedList"/>
    <dgm:cxn modelId="{D6E07E84-7259-49B2-A6B5-83321F72510F}" type="presParOf" srcId="{71554259-89F3-DC41-AF38-A80F6823C6AB}" destId="{9C715A5E-13B0-3F4D-85BD-4FA3A97839C5}" srcOrd="3" destOrd="0" presId="urn:microsoft.com/office/officeart/2008/layout/LinedList"/>
    <dgm:cxn modelId="{757A2FBC-66C2-447E-8B71-0DBDD68F5FCA}" type="presParOf" srcId="{71554259-89F3-DC41-AF38-A80F6823C6AB}" destId="{A4B3FD2E-63E5-E445-B87B-210177B3706B}" srcOrd="4" destOrd="0" presId="urn:microsoft.com/office/officeart/2008/layout/LinedList"/>
    <dgm:cxn modelId="{95E5DD15-DC53-4FD0-8B3C-AC9BD04CF0F6}" type="presParOf" srcId="{A4B3FD2E-63E5-E445-B87B-210177B3706B}" destId="{B4FE7B28-4407-5045-AAC1-7786FB86FE88}" srcOrd="0" destOrd="0" presId="urn:microsoft.com/office/officeart/2008/layout/LinedList"/>
    <dgm:cxn modelId="{4D5B8E1B-FF0E-464E-8B55-94357FBFAE71}" type="presParOf" srcId="{A4B3FD2E-63E5-E445-B87B-210177B3706B}" destId="{B9E57DF2-F223-F848-B6AB-FEB0F6FB4076}" srcOrd="1" destOrd="0" presId="urn:microsoft.com/office/officeart/2008/layout/LinedList"/>
    <dgm:cxn modelId="{9B2940E5-573F-44ED-BA7E-20FCF4E26A74}" type="presParOf" srcId="{A4B3FD2E-63E5-E445-B87B-210177B3706B}" destId="{84017E13-6661-1647-9DB1-F43BB49DC0FD}" srcOrd="2" destOrd="0" presId="urn:microsoft.com/office/officeart/2008/layout/LinedList"/>
    <dgm:cxn modelId="{5136C272-638E-4056-8DE3-462F6A239FE5}" type="presParOf" srcId="{71554259-89F3-DC41-AF38-A80F6823C6AB}" destId="{1E88F2A9-FC8F-2A4F-ABF4-2C5837CA76E5}" srcOrd="5" destOrd="0" presId="urn:microsoft.com/office/officeart/2008/layout/LinedList"/>
    <dgm:cxn modelId="{0699D668-C0CF-4A1D-B609-4B52148912AF}" type="presParOf" srcId="{71554259-89F3-DC41-AF38-A80F6823C6AB}" destId="{02B19E4E-8333-4B4F-AA1E-19B5E7CAD48B}" srcOrd="6" destOrd="0" presId="urn:microsoft.com/office/officeart/2008/layout/LinedList"/>
    <dgm:cxn modelId="{F9557621-9AE4-4DBA-935E-50C6140C8501}" type="presParOf" srcId="{71554259-89F3-DC41-AF38-A80F6823C6AB}" destId="{5121BA32-9249-455A-8A20-08E85B86269F}" srcOrd="7" destOrd="0" presId="urn:microsoft.com/office/officeart/2008/layout/LinedList"/>
    <dgm:cxn modelId="{DFFAEDB4-B97A-417C-A3C0-DAB44C4F3FEB}" type="presParOf" srcId="{5121BA32-9249-455A-8A20-08E85B86269F}" destId="{E379A0C3-13D3-46B9-950A-CF0A08724A6D}" srcOrd="0" destOrd="0" presId="urn:microsoft.com/office/officeart/2008/layout/LinedList"/>
    <dgm:cxn modelId="{78AEAC0A-D4C1-4121-8BF2-5ECF6871A7E1}" type="presParOf" srcId="{5121BA32-9249-455A-8A20-08E85B86269F}" destId="{576A2C98-791A-4E50-8CB8-1914215BEA2D}" srcOrd="1" destOrd="0" presId="urn:microsoft.com/office/officeart/2008/layout/LinedList"/>
    <dgm:cxn modelId="{A4DB45DB-9D04-4CB5-AC66-42127663E2DB}" type="presParOf" srcId="{5121BA32-9249-455A-8A20-08E85B86269F}" destId="{3EC880A3-8E6D-40A4-857F-9A4C9ED1B22A}" srcOrd="2" destOrd="0" presId="urn:microsoft.com/office/officeart/2008/layout/LinedList"/>
    <dgm:cxn modelId="{58E44824-5FC3-4252-BD7A-2A4DA35ECDBA}" type="presParOf" srcId="{71554259-89F3-DC41-AF38-A80F6823C6AB}" destId="{45167FBC-5EE3-4C8A-A94C-30BB5DE89AD6}" srcOrd="8" destOrd="0" presId="urn:microsoft.com/office/officeart/2008/layout/LinedList"/>
    <dgm:cxn modelId="{5032AA9A-0377-4900-9C82-C30F3E57E850}" type="presParOf" srcId="{71554259-89F3-DC41-AF38-A80F6823C6AB}" destId="{BC5CA65E-0C6F-472F-B2E2-282C2CDDDC9F}" srcOrd="9" destOrd="0" presId="urn:microsoft.com/office/officeart/2008/layout/LinedList"/>
    <dgm:cxn modelId="{CC404A0B-B4F2-4FE5-B629-2BFB8159AD6C}" type="presParOf" srcId="{71554259-89F3-DC41-AF38-A80F6823C6AB}" destId="{DFE917DE-2459-4110-B5CA-909F8A25E9B3}" srcOrd="10" destOrd="0" presId="urn:microsoft.com/office/officeart/2008/layout/LinedList"/>
    <dgm:cxn modelId="{F8E1F452-ECE5-4495-9C81-A9A9614A38C4}" type="presParOf" srcId="{DFE917DE-2459-4110-B5CA-909F8A25E9B3}" destId="{BFFB7145-8402-485B-85FA-7C375AFB0A2C}" srcOrd="0" destOrd="0" presId="urn:microsoft.com/office/officeart/2008/layout/LinedList"/>
    <dgm:cxn modelId="{9DD86BA7-28BA-446B-907F-9CE47D03477E}" type="presParOf" srcId="{DFE917DE-2459-4110-B5CA-909F8A25E9B3}" destId="{0DEDE790-6650-4E13-B812-9DA3ABBAEB7C}" srcOrd="1" destOrd="0" presId="urn:microsoft.com/office/officeart/2008/layout/LinedList"/>
    <dgm:cxn modelId="{B7D564F0-4CC8-454F-BD30-CBA94415B05C}" type="presParOf" srcId="{DFE917DE-2459-4110-B5CA-909F8A25E9B3}" destId="{CC02E1CA-72BE-493C-916D-08B08D649491}" srcOrd="2" destOrd="0" presId="urn:microsoft.com/office/officeart/2008/layout/LinedList"/>
    <dgm:cxn modelId="{11C4FDF9-7468-4282-9B08-2AEDD52ED417}" type="presParOf" srcId="{71554259-89F3-DC41-AF38-A80F6823C6AB}" destId="{41DAB04F-B76E-41A3-BF92-19D36F058A9E}" srcOrd="11" destOrd="0" presId="urn:microsoft.com/office/officeart/2008/layout/LinedList"/>
    <dgm:cxn modelId="{83995DEC-5B98-4C6A-B13D-BDF737D064B8}" type="presParOf" srcId="{71554259-89F3-DC41-AF38-A80F6823C6AB}" destId="{E5F9CA9F-91E3-425C-B99F-A98D8F0B0A7F}" srcOrd="12" destOrd="0" presId="urn:microsoft.com/office/officeart/2008/layout/LinedList"/>
    <dgm:cxn modelId="{02708D74-B41D-47E1-9B78-E17B71E76813}" type="presParOf" srcId="{71554259-89F3-DC41-AF38-A80F6823C6AB}" destId="{B3DB48DB-4C93-4596-9AC6-3B83B01CF220}" srcOrd="13" destOrd="0" presId="urn:microsoft.com/office/officeart/2008/layout/LinedList"/>
    <dgm:cxn modelId="{42DFD704-B81F-4560-A0D3-E3B5F075B17D}" type="presParOf" srcId="{B3DB48DB-4C93-4596-9AC6-3B83B01CF220}" destId="{40B7A97C-3464-43FE-BFE9-19588B33F0C0}" srcOrd="0" destOrd="0" presId="urn:microsoft.com/office/officeart/2008/layout/LinedList"/>
    <dgm:cxn modelId="{1149C080-B935-4DC4-8690-2F580A78FB23}" type="presParOf" srcId="{B3DB48DB-4C93-4596-9AC6-3B83B01CF220}" destId="{27817E14-DB1F-4D8F-A68A-7A628C5AB32E}" srcOrd="1" destOrd="0" presId="urn:microsoft.com/office/officeart/2008/layout/LinedList"/>
    <dgm:cxn modelId="{522FC404-5985-4BBF-A341-3C1D0FD3454F}" type="presParOf" srcId="{B3DB48DB-4C93-4596-9AC6-3B83B01CF220}" destId="{4DA3FBF6-D5DD-4780-9A67-BC9D183196BA}" srcOrd="2" destOrd="0" presId="urn:microsoft.com/office/officeart/2008/layout/LinedList"/>
    <dgm:cxn modelId="{C460E973-48A3-43A7-A964-4C9E3031F59F}" type="presParOf" srcId="{71554259-89F3-DC41-AF38-A80F6823C6AB}" destId="{9B1E8AEA-2A8D-4500-8486-4DCED5C7B4CD}" srcOrd="14" destOrd="0" presId="urn:microsoft.com/office/officeart/2008/layout/LinedList"/>
    <dgm:cxn modelId="{F5555BE5-4F07-4A15-84E8-10AC66CB8927}" type="presParOf" srcId="{71554259-89F3-DC41-AF38-A80F6823C6AB}" destId="{E3E8A01D-29A2-442B-B2D9-9A8138A25142}" srcOrd="15" destOrd="0" presId="urn:microsoft.com/office/officeart/2008/layout/LinedList"/>
    <dgm:cxn modelId="{87538BFD-59E2-47AC-9D9B-855658DF8768}" type="presParOf" srcId="{71554259-89F3-DC41-AF38-A80F6823C6AB}" destId="{4B9A653A-0AA5-4263-8B76-EEDF7E4E7C48}" srcOrd="16" destOrd="0" presId="urn:microsoft.com/office/officeart/2008/layout/LinedList"/>
    <dgm:cxn modelId="{24F45B4B-3B12-4549-B555-11C7B64493C6}" type="presParOf" srcId="{4B9A653A-0AA5-4263-8B76-EEDF7E4E7C48}" destId="{CBF56963-1E1F-4F50-935A-1E4A12FB4AE9}" srcOrd="0" destOrd="0" presId="urn:microsoft.com/office/officeart/2008/layout/LinedList"/>
    <dgm:cxn modelId="{62EA6E01-A146-4D59-A39C-B9D97B644740}" type="presParOf" srcId="{4B9A653A-0AA5-4263-8B76-EEDF7E4E7C48}" destId="{6298CF68-F6D0-4A26-B99F-FB0058621F2E}" srcOrd="1" destOrd="0" presId="urn:microsoft.com/office/officeart/2008/layout/LinedList"/>
    <dgm:cxn modelId="{510ACF95-B5D1-46C4-96CB-4D42496799C3}" type="presParOf" srcId="{4B9A653A-0AA5-4263-8B76-EEDF7E4E7C48}" destId="{DE8D4A08-9E2E-4E83-98EF-0410B1867762}" srcOrd="2" destOrd="0" presId="urn:microsoft.com/office/officeart/2008/layout/LinedList"/>
    <dgm:cxn modelId="{BE95FDD7-9D99-481D-AED7-EEDC7CC102DA}" type="presParOf" srcId="{71554259-89F3-DC41-AF38-A80F6823C6AB}" destId="{281B62DC-F992-4147-9B8F-04FD715E221E}" srcOrd="17" destOrd="0" presId="urn:microsoft.com/office/officeart/2008/layout/LinedList"/>
    <dgm:cxn modelId="{36465030-9C8E-45CE-AE5B-00D817C73615}" type="presParOf" srcId="{71554259-89F3-DC41-AF38-A80F6823C6AB}" destId="{61EDDC00-DBB8-412D-B06E-5637C1ED5F96}"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ro-RO" sz="2600" b="1"/>
            <a:t>Care din enunțul(-rile) de mai jos este/sunt corect(-e) – Convenția de la Budapesta este:</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ro-RO"/>
            <a:t>a) Un tratat privind atât criminalitatea informatică, cât și probele electronice</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ro-RO"/>
            <a:t>b) Un tratat internațional</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ro-RO"/>
            <a:t>c) Sprijină combaterea spălării banilor </a:t>
          </a:r>
        </a:p>
      </dgm:t>
    </dgm:pt>
    <dgm:pt modelId="{6643C99F-6929-4115-B10C-449964C298DB}" type="parTrans" cxnId="{5441ACF7-001D-47E8-BE90-D77A819FBE03}">
      <dgm:prSet/>
      <dgm:spPr/>
      <dgm:t>
        <a:bodyPr/>
        <a:lstStyle/>
        <a:p>
          <a:endParaRPr lang=""/>
        </a:p>
      </dgm:t>
    </dgm:pt>
    <dgm:pt modelId="{9EB8D1B3-16DB-4A75-A7E2-3B79ADD997CE}" type="sibTrans" cxnId="{5441ACF7-001D-47E8-BE90-D77A819FBE03}">
      <dgm:prSet/>
      <dgm:spPr/>
      <dgm:t>
        <a:bodyPr/>
        <a:lstStyle/>
        <a:p>
          <a:endParaRPr lang=""/>
        </a:p>
      </dgm:t>
    </dgm:pt>
    <dgm:pt modelId="{9EFF4F62-79ED-4EA0-85C1-51F88755C8EE}">
      <dgm:prSet phldrT="[Text]"/>
      <dgm:spPr/>
      <dgm:t>
        <a:bodyPr/>
        <a:lstStyle/>
        <a:p>
          <a:r>
            <a:rPr lang="ro-RO"/>
            <a:t>d) Favorizează țările-infrastructură</a:t>
          </a:r>
        </a:p>
      </dgm:t>
    </dgm:pt>
    <dgm:pt modelId="{8EAFCDE7-4869-4D95-9359-6DA608AB28F0}" type="parTrans" cxnId="{40F08CBE-C0FF-49E9-A14D-59F0F70F60CC}">
      <dgm:prSet/>
      <dgm:spPr/>
      <dgm:t>
        <a:bodyPr/>
        <a:lstStyle/>
        <a:p>
          <a:endParaRPr lang=""/>
        </a:p>
      </dgm:t>
    </dgm:pt>
    <dgm:pt modelId="{D3274077-7919-4B64-B4D8-786A32E9EF73}" type="sibTrans" cxnId="{40F08CBE-C0FF-49E9-A14D-59F0F70F60CC}">
      <dgm:prSet/>
      <dgm:spPr/>
      <dgm:t>
        <a:bodyPr/>
        <a:lstStyle/>
        <a:p>
          <a:endParaRPr lang=""/>
        </a:p>
      </dgm:t>
    </dgm:pt>
    <dgm:pt modelId="{2D567ECC-EE11-40BE-8D44-12DF75E7AAA4}">
      <dgm:prSet phldrT="[Text]"/>
      <dgm:spPr/>
      <dgm:t>
        <a:bodyPr/>
        <a:lstStyle/>
        <a:p>
          <a:r>
            <a:rPr lang="ro-RO"/>
            <a:t>e) Poate fi folosită pentru a bloca monede virtuale și active virtuale </a:t>
          </a:r>
        </a:p>
      </dgm:t>
    </dgm:pt>
    <dgm:pt modelId="{096A135B-3D51-4C14-B762-4DFFB46136C9}" type="parTrans" cxnId="{45629286-2642-481F-BB3F-C9DC76E6A851}">
      <dgm:prSet/>
      <dgm:spPr/>
      <dgm:t>
        <a:bodyPr/>
        <a:lstStyle/>
        <a:p>
          <a:endParaRPr lang=""/>
        </a:p>
      </dgm:t>
    </dgm:pt>
    <dgm:pt modelId="{352CE29C-C095-4E8D-B62B-E607F5416469}" type="sibTrans" cxnId="{45629286-2642-481F-BB3F-C9DC76E6A851}">
      <dgm:prSet/>
      <dgm:spPr/>
      <dgm:t>
        <a:bodyPr/>
        <a:lstStyle/>
        <a:p>
          <a:endParaRPr lang=""/>
        </a:p>
      </dgm:t>
    </dgm:pt>
    <dgm:pt modelId="{5145A4A8-5A77-439F-AFC2-7DC2391D00EB}">
      <dgm:prSet phldrT="[Text]"/>
      <dgm:spPr/>
      <dgm:t>
        <a:bodyPr/>
        <a:lstStyle/>
        <a:p>
          <a:r>
            <a:rPr lang="ro-RO" b="1">
              <a:solidFill>
                <a:srgbClr val="FF0000"/>
              </a:solidFill>
            </a:rPr>
            <a:t>F) Toate cele de mai sus</a:t>
          </a:r>
        </a:p>
      </dgm:t>
    </dgm:pt>
    <dgm:pt modelId="{1ED5729A-02FF-4E16-A91F-7CFE69300586}" type="parTrans" cxnId="{93F557A7-0ABA-49E1-8231-6509135CFFF9}">
      <dgm:prSet/>
      <dgm:spPr/>
      <dgm:t>
        <a:bodyPr/>
        <a:lstStyle/>
        <a:p>
          <a:endParaRPr lang=""/>
        </a:p>
      </dgm:t>
    </dgm:pt>
    <dgm:pt modelId="{B2DFFEC0-7AFB-49C5-B0DB-ABBFE0D96753}" type="sibTrans" cxnId="{93F557A7-0ABA-49E1-8231-6509135CFFF9}">
      <dgm:prSet/>
      <dgm:spPr/>
      <dgm:t>
        <a:bodyPr/>
        <a:lstStyle/>
        <a:p>
          <a:endParaRPr lang=""/>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7"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7"/>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6"/>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7"/>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6"/>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7"/>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6"/>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7"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6"/>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7"/>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6"/>
      <dgm:spPr/>
    </dgm:pt>
    <dgm:pt modelId="{E3E8A01D-29A2-442B-B2D9-9A8138A25142}" type="pres">
      <dgm:prSet presAssocID="{2D567ECC-EE11-40BE-8D44-12DF75E7AAA4}" presName="vertSpace2b" presStyleCnt="0"/>
      <dgm:spPr/>
    </dgm:pt>
    <dgm:pt modelId="{4B9A653A-0AA5-4263-8B76-EEDF7E4E7C48}" type="pres">
      <dgm:prSet presAssocID="{5145A4A8-5A77-439F-AFC2-7DC2391D00EB}" presName="horz2" presStyleCnt="0"/>
      <dgm:spPr/>
    </dgm:pt>
    <dgm:pt modelId="{CBF56963-1E1F-4F50-935A-1E4A12FB4AE9}" type="pres">
      <dgm:prSet presAssocID="{5145A4A8-5A77-439F-AFC2-7DC2391D00EB}" presName="horzSpace2" presStyleCnt="0"/>
      <dgm:spPr/>
    </dgm:pt>
    <dgm:pt modelId="{6298CF68-F6D0-4A26-B99F-FB0058621F2E}" type="pres">
      <dgm:prSet presAssocID="{5145A4A8-5A77-439F-AFC2-7DC2391D00EB}" presName="tx2" presStyleLbl="revTx" presStyleIdx="6" presStyleCnt="7"/>
      <dgm:spPr/>
      <dgm:t>
        <a:bodyPr/>
        <a:lstStyle/>
        <a:p>
          <a:endParaRPr lang="en-US"/>
        </a:p>
      </dgm:t>
    </dgm:pt>
    <dgm:pt modelId="{DE8D4A08-9E2E-4E83-98EF-0410B1867762}" type="pres">
      <dgm:prSet presAssocID="{5145A4A8-5A77-439F-AFC2-7DC2391D00EB}" presName="vert2" presStyleCnt="0"/>
      <dgm:spPr/>
    </dgm:pt>
    <dgm:pt modelId="{281B62DC-F992-4147-9B8F-04FD715E221E}" type="pres">
      <dgm:prSet presAssocID="{5145A4A8-5A77-439F-AFC2-7DC2391D00EB}" presName="thinLine2b" presStyleLbl="callout" presStyleIdx="5" presStyleCnt="6"/>
      <dgm:spPr/>
    </dgm:pt>
    <dgm:pt modelId="{61EDDC00-DBB8-412D-B06E-5637C1ED5F96}" type="pres">
      <dgm:prSet presAssocID="{5145A4A8-5A77-439F-AFC2-7DC2391D00EB}" presName="vertSpace2b" presStyleCnt="0"/>
      <dgm:spPr/>
    </dgm:pt>
  </dgm:ptLst>
  <dgm:cxnLst>
    <dgm:cxn modelId="{91373C3F-CB15-4A35-BA3C-434D94CB5286}"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2BAAC373-577F-4502-8315-C0D76D350DFF}" type="presOf" srcId="{8E61202A-36DD-0240-811A-270D9611A395}" destId="{CFE00427-EDF8-324F-9A5C-A181E81A4D48}" srcOrd="0" destOrd="0" presId="urn:microsoft.com/office/officeart/2008/layout/LinedList"/>
    <dgm:cxn modelId="{FB9B3AB2-CCD1-4A52-B264-2C65CD8FC546}" type="presOf" srcId="{2D567ECC-EE11-40BE-8D44-12DF75E7AAA4}" destId="{27817E14-DB1F-4D8F-A68A-7A628C5AB32E}"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93F557A7-0ABA-49E1-8231-6509135CFFF9}" srcId="{8E61202A-36DD-0240-811A-270D9611A395}" destId="{5145A4A8-5A77-439F-AFC2-7DC2391D00EB}" srcOrd="5" destOrd="0" parTransId="{1ED5729A-02FF-4E16-A91F-7CFE69300586}" sibTransId="{B2DFFEC0-7AFB-49C5-B0DB-ABBFE0D96753}"/>
    <dgm:cxn modelId="{1711B946-97E2-4FAC-9B86-450F341DFEE1}" type="presOf" srcId="{D907F82D-4934-4260-A319-D0C1005DB73A}" destId="{576A2C98-791A-4E50-8CB8-1914215BEA2D}"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0F08CBE-C0FF-49E9-A14D-59F0F70F60CC}" srcId="{8E61202A-36DD-0240-811A-270D9611A395}" destId="{9EFF4F62-79ED-4EA0-85C1-51F88755C8EE}" srcOrd="3" destOrd="0" parTransId="{8EAFCDE7-4869-4D95-9359-6DA608AB28F0}" sibTransId="{D3274077-7919-4B64-B4D8-786A32E9EF73}"/>
    <dgm:cxn modelId="{E2683B99-3BB9-4942-80B7-BBA02F7EA4C1}" type="presOf" srcId="{412DA8CB-B9E5-F44F-9FDD-EF35DF68306D}" destId="{B9E57DF2-F223-F848-B6AB-FEB0F6FB4076}" srcOrd="0" destOrd="0" presId="urn:microsoft.com/office/officeart/2008/layout/LinedList"/>
    <dgm:cxn modelId="{D6BAE950-316D-48D0-BFA1-4CBAC501AE14}" type="presOf" srcId="{9EFF4F62-79ED-4EA0-85C1-51F88755C8EE}" destId="{0DEDE790-6650-4E13-B812-9DA3ABBAEB7C}" srcOrd="0" destOrd="0" presId="urn:microsoft.com/office/officeart/2008/layout/LinedList"/>
    <dgm:cxn modelId="{17C70BDA-2C33-4222-ADBF-1B1F35F76E91}" type="presOf" srcId="{5145A4A8-5A77-439F-AFC2-7DC2391D00EB}" destId="{6298CF68-F6D0-4A26-B99F-FB0058621F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CB48424E-F2BC-4AE6-B305-0D41B309C1C5}" type="presOf" srcId="{3C774A1C-BB1C-4347-A758-A94A436F7244}" destId="{9CA50A65-40FA-E945-A868-9E3FE840B07E}" srcOrd="0" destOrd="0" presId="urn:microsoft.com/office/officeart/2008/layout/LinedList"/>
    <dgm:cxn modelId="{70682E73-AAE7-4C38-94C2-F57C00F669CC}" type="presParOf" srcId="{9CA50A65-40FA-E945-A868-9E3FE840B07E}" destId="{D5C7DCB4-3723-4443-ADD7-DBEB1005841A}" srcOrd="0" destOrd="0" presId="urn:microsoft.com/office/officeart/2008/layout/LinedList"/>
    <dgm:cxn modelId="{B47CEC8D-E7AE-49D1-9E1A-605917C5BCD1}" type="presParOf" srcId="{9CA50A65-40FA-E945-A868-9E3FE840B07E}" destId="{9F8ADD56-4647-5947-BF4A-89820DB0503F}" srcOrd="1" destOrd="0" presId="urn:microsoft.com/office/officeart/2008/layout/LinedList"/>
    <dgm:cxn modelId="{619208E1-1C26-40A9-8BDA-70737AD3984B}" type="presParOf" srcId="{9F8ADD56-4647-5947-BF4A-89820DB0503F}" destId="{CFE00427-EDF8-324F-9A5C-A181E81A4D48}" srcOrd="0" destOrd="0" presId="urn:microsoft.com/office/officeart/2008/layout/LinedList"/>
    <dgm:cxn modelId="{3336DAFC-CC30-4BF8-9061-87F702586E48}" type="presParOf" srcId="{9F8ADD56-4647-5947-BF4A-89820DB0503F}" destId="{71554259-89F3-DC41-AF38-A80F6823C6AB}" srcOrd="1" destOrd="0" presId="urn:microsoft.com/office/officeart/2008/layout/LinedList"/>
    <dgm:cxn modelId="{3436E609-F71A-463D-841A-D90BD795D73F}" type="presParOf" srcId="{71554259-89F3-DC41-AF38-A80F6823C6AB}" destId="{D0431CA8-5100-6745-A242-ED330061BD73}" srcOrd="0" destOrd="0" presId="urn:microsoft.com/office/officeart/2008/layout/LinedList"/>
    <dgm:cxn modelId="{576E06D5-CF6C-480B-B14E-3C7C3705EB74}" type="presParOf" srcId="{71554259-89F3-DC41-AF38-A80F6823C6AB}" destId="{FE55CC5A-C0EF-DF45-AF1E-C9A5EF0E713C}" srcOrd="1" destOrd="0" presId="urn:microsoft.com/office/officeart/2008/layout/LinedList"/>
    <dgm:cxn modelId="{F80CE43A-968C-4392-B537-29245D3B3845}" type="presParOf" srcId="{FE55CC5A-C0EF-DF45-AF1E-C9A5EF0E713C}" destId="{D79F8CF2-80EE-C747-9C26-26414E55692C}" srcOrd="0" destOrd="0" presId="urn:microsoft.com/office/officeart/2008/layout/LinedList"/>
    <dgm:cxn modelId="{0EBAEA2F-4E52-4ABC-A30D-781A54E96224}" type="presParOf" srcId="{FE55CC5A-C0EF-DF45-AF1E-C9A5EF0E713C}" destId="{5D9EDF3F-7B20-8E47-A431-F9F24450F874}" srcOrd="1" destOrd="0" presId="urn:microsoft.com/office/officeart/2008/layout/LinedList"/>
    <dgm:cxn modelId="{9C3CE88E-5930-483C-8C09-5A23E6DD16FF}" type="presParOf" srcId="{FE55CC5A-C0EF-DF45-AF1E-C9A5EF0E713C}" destId="{EB933D24-ABB6-0C44-A5A7-05F1CB99F1EB}" srcOrd="2" destOrd="0" presId="urn:microsoft.com/office/officeart/2008/layout/LinedList"/>
    <dgm:cxn modelId="{7166494C-75B8-4D93-8817-A88305C8BF7D}" type="presParOf" srcId="{71554259-89F3-DC41-AF38-A80F6823C6AB}" destId="{EB798B99-5590-864A-A2C1-F553D99D3FAA}" srcOrd="2" destOrd="0" presId="urn:microsoft.com/office/officeart/2008/layout/LinedList"/>
    <dgm:cxn modelId="{9CA93FF6-D0C9-4049-B8D6-1D5E26DA801E}" type="presParOf" srcId="{71554259-89F3-DC41-AF38-A80F6823C6AB}" destId="{9C715A5E-13B0-3F4D-85BD-4FA3A97839C5}" srcOrd="3" destOrd="0" presId="urn:microsoft.com/office/officeart/2008/layout/LinedList"/>
    <dgm:cxn modelId="{3AAC4FD7-665B-43BF-B8F3-BF61C3ABD487}" type="presParOf" srcId="{71554259-89F3-DC41-AF38-A80F6823C6AB}" destId="{A4B3FD2E-63E5-E445-B87B-210177B3706B}" srcOrd="4" destOrd="0" presId="urn:microsoft.com/office/officeart/2008/layout/LinedList"/>
    <dgm:cxn modelId="{2C06947A-9471-4177-B9AB-7948A778FAE0}" type="presParOf" srcId="{A4B3FD2E-63E5-E445-B87B-210177B3706B}" destId="{B4FE7B28-4407-5045-AAC1-7786FB86FE88}" srcOrd="0" destOrd="0" presId="urn:microsoft.com/office/officeart/2008/layout/LinedList"/>
    <dgm:cxn modelId="{FE23E669-A930-4425-80B9-FB3B3847A860}" type="presParOf" srcId="{A4B3FD2E-63E5-E445-B87B-210177B3706B}" destId="{B9E57DF2-F223-F848-B6AB-FEB0F6FB4076}" srcOrd="1" destOrd="0" presId="urn:microsoft.com/office/officeart/2008/layout/LinedList"/>
    <dgm:cxn modelId="{E13BC76B-1541-4D36-B4CA-9DF5414C1ADF}" type="presParOf" srcId="{A4B3FD2E-63E5-E445-B87B-210177B3706B}" destId="{84017E13-6661-1647-9DB1-F43BB49DC0FD}" srcOrd="2" destOrd="0" presId="urn:microsoft.com/office/officeart/2008/layout/LinedList"/>
    <dgm:cxn modelId="{09CE7BE6-2658-41E7-9D2C-12986B477C24}" type="presParOf" srcId="{71554259-89F3-DC41-AF38-A80F6823C6AB}" destId="{1E88F2A9-FC8F-2A4F-ABF4-2C5837CA76E5}" srcOrd="5" destOrd="0" presId="urn:microsoft.com/office/officeart/2008/layout/LinedList"/>
    <dgm:cxn modelId="{0E65FE74-4591-48A0-94C3-6BD598128C40}" type="presParOf" srcId="{71554259-89F3-DC41-AF38-A80F6823C6AB}" destId="{02B19E4E-8333-4B4F-AA1E-19B5E7CAD48B}" srcOrd="6" destOrd="0" presId="urn:microsoft.com/office/officeart/2008/layout/LinedList"/>
    <dgm:cxn modelId="{A936E952-3593-4D0F-B9F5-43A6539AD7FA}" type="presParOf" srcId="{71554259-89F3-DC41-AF38-A80F6823C6AB}" destId="{5121BA32-9249-455A-8A20-08E85B86269F}" srcOrd="7" destOrd="0" presId="urn:microsoft.com/office/officeart/2008/layout/LinedList"/>
    <dgm:cxn modelId="{5A12C0BE-E5B1-4CA9-82CD-660B36850BED}" type="presParOf" srcId="{5121BA32-9249-455A-8A20-08E85B86269F}" destId="{E379A0C3-13D3-46B9-950A-CF0A08724A6D}" srcOrd="0" destOrd="0" presId="urn:microsoft.com/office/officeart/2008/layout/LinedList"/>
    <dgm:cxn modelId="{8CB19A8B-533C-48AF-9178-0FEE5E14EF60}" type="presParOf" srcId="{5121BA32-9249-455A-8A20-08E85B86269F}" destId="{576A2C98-791A-4E50-8CB8-1914215BEA2D}" srcOrd="1" destOrd="0" presId="urn:microsoft.com/office/officeart/2008/layout/LinedList"/>
    <dgm:cxn modelId="{5F025D37-6A46-44C5-909F-70FD8F74C73F}" type="presParOf" srcId="{5121BA32-9249-455A-8A20-08E85B86269F}" destId="{3EC880A3-8E6D-40A4-857F-9A4C9ED1B22A}" srcOrd="2" destOrd="0" presId="urn:microsoft.com/office/officeart/2008/layout/LinedList"/>
    <dgm:cxn modelId="{D08B5EBA-C5DF-48B6-8A12-0CCB930B6D55}" type="presParOf" srcId="{71554259-89F3-DC41-AF38-A80F6823C6AB}" destId="{45167FBC-5EE3-4C8A-A94C-30BB5DE89AD6}" srcOrd="8" destOrd="0" presId="urn:microsoft.com/office/officeart/2008/layout/LinedList"/>
    <dgm:cxn modelId="{4B878560-3945-4B26-ABC2-23EFA49348AD}" type="presParOf" srcId="{71554259-89F3-DC41-AF38-A80F6823C6AB}" destId="{BC5CA65E-0C6F-472F-B2E2-282C2CDDDC9F}" srcOrd="9" destOrd="0" presId="urn:microsoft.com/office/officeart/2008/layout/LinedList"/>
    <dgm:cxn modelId="{459BCB7E-5C15-4AC9-81B5-D65DAC650F55}" type="presParOf" srcId="{71554259-89F3-DC41-AF38-A80F6823C6AB}" destId="{DFE917DE-2459-4110-B5CA-909F8A25E9B3}" srcOrd="10" destOrd="0" presId="urn:microsoft.com/office/officeart/2008/layout/LinedList"/>
    <dgm:cxn modelId="{C3EA9B65-993F-4931-9ECE-699ACCA45BFE}" type="presParOf" srcId="{DFE917DE-2459-4110-B5CA-909F8A25E9B3}" destId="{BFFB7145-8402-485B-85FA-7C375AFB0A2C}" srcOrd="0" destOrd="0" presId="urn:microsoft.com/office/officeart/2008/layout/LinedList"/>
    <dgm:cxn modelId="{4EEF9FCC-0871-4AAF-B401-B22DBF8BA99E}" type="presParOf" srcId="{DFE917DE-2459-4110-B5CA-909F8A25E9B3}" destId="{0DEDE790-6650-4E13-B812-9DA3ABBAEB7C}" srcOrd="1" destOrd="0" presId="urn:microsoft.com/office/officeart/2008/layout/LinedList"/>
    <dgm:cxn modelId="{C8A1E135-D0C7-4B35-940B-BEAE0C9630B7}" type="presParOf" srcId="{DFE917DE-2459-4110-B5CA-909F8A25E9B3}" destId="{CC02E1CA-72BE-493C-916D-08B08D649491}" srcOrd="2" destOrd="0" presId="urn:microsoft.com/office/officeart/2008/layout/LinedList"/>
    <dgm:cxn modelId="{4919063F-E522-4E44-8FEB-2E5884CDDBAB}" type="presParOf" srcId="{71554259-89F3-DC41-AF38-A80F6823C6AB}" destId="{41DAB04F-B76E-41A3-BF92-19D36F058A9E}" srcOrd="11" destOrd="0" presId="urn:microsoft.com/office/officeart/2008/layout/LinedList"/>
    <dgm:cxn modelId="{87228C13-009D-46BC-A3BA-F280A87EB6BB}" type="presParOf" srcId="{71554259-89F3-DC41-AF38-A80F6823C6AB}" destId="{E5F9CA9F-91E3-425C-B99F-A98D8F0B0A7F}" srcOrd="12" destOrd="0" presId="urn:microsoft.com/office/officeart/2008/layout/LinedList"/>
    <dgm:cxn modelId="{C28CB08E-A184-4D50-93E5-94970BB5C557}" type="presParOf" srcId="{71554259-89F3-DC41-AF38-A80F6823C6AB}" destId="{B3DB48DB-4C93-4596-9AC6-3B83B01CF220}" srcOrd="13" destOrd="0" presId="urn:microsoft.com/office/officeart/2008/layout/LinedList"/>
    <dgm:cxn modelId="{03320A46-0A96-4C79-B1C5-8BCCD5106CD9}" type="presParOf" srcId="{B3DB48DB-4C93-4596-9AC6-3B83B01CF220}" destId="{40B7A97C-3464-43FE-BFE9-19588B33F0C0}" srcOrd="0" destOrd="0" presId="urn:microsoft.com/office/officeart/2008/layout/LinedList"/>
    <dgm:cxn modelId="{F14FD76D-F7AD-4EF4-8CCE-787981007DA3}" type="presParOf" srcId="{B3DB48DB-4C93-4596-9AC6-3B83B01CF220}" destId="{27817E14-DB1F-4D8F-A68A-7A628C5AB32E}" srcOrd="1" destOrd="0" presId="urn:microsoft.com/office/officeart/2008/layout/LinedList"/>
    <dgm:cxn modelId="{3E97BF47-0731-4152-871D-422F4713DA1B}" type="presParOf" srcId="{B3DB48DB-4C93-4596-9AC6-3B83B01CF220}" destId="{4DA3FBF6-D5DD-4780-9A67-BC9D183196BA}" srcOrd="2" destOrd="0" presId="urn:microsoft.com/office/officeart/2008/layout/LinedList"/>
    <dgm:cxn modelId="{94230522-F1B2-4C58-97CD-8B1DC686279F}" type="presParOf" srcId="{71554259-89F3-DC41-AF38-A80F6823C6AB}" destId="{9B1E8AEA-2A8D-4500-8486-4DCED5C7B4CD}" srcOrd="14" destOrd="0" presId="urn:microsoft.com/office/officeart/2008/layout/LinedList"/>
    <dgm:cxn modelId="{F489560C-6B9B-459A-904C-FDB11B25B16C}" type="presParOf" srcId="{71554259-89F3-DC41-AF38-A80F6823C6AB}" destId="{E3E8A01D-29A2-442B-B2D9-9A8138A25142}" srcOrd="15" destOrd="0" presId="urn:microsoft.com/office/officeart/2008/layout/LinedList"/>
    <dgm:cxn modelId="{8FD224E4-D0F0-4FD5-9E64-F7AFCB0F13E3}" type="presParOf" srcId="{71554259-89F3-DC41-AF38-A80F6823C6AB}" destId="{4B9A653A-0AA5-4263-8B76-EEDF7E4E7C48}" srcOrd="16" destOrd="0" presId="urn:microsoft.com/office/officeart/2008/layout/LinedList"/>
    <dgm:cxn modelId="{C2399698-574E-4365-A2BB-4677B01ACDB6}" type="presParOf" srcId="{4B9A653A-0AA5-4263-8B76-EEDF7E4E7C48}" destId="{CBF56963-1E1F-4F50-935A-1E4A12FB4AE9}" srcOrd="0" destOrd="0" presId="urn:microsoft.com/office/officeart/2008/layout/LinedList"/>
    <dgm:cxn modelId="{DA297231-337B-4C4E-99E2-15AF9C145752}" type="presParOf" srcId="{4B9A653A-0AA5-4263-8B76-EEDF7E4E7C48}" destId="{6298CF68-F6D0-4A26-B99F-FB0058621F2E}" srcOrd="1" destOrd="0" presId="urn:microsoft.com/office/officeart/2008/layout/LinedList"/>
    <dgm:cxn modelId="{8B6F54E0-9E2D-4B6D-BE21-1077E28C5BC7}" type="presParOf" srcId="{4B9A653A-0AA5-4263-8B76-EEDF7E4E7C48}" destId="{DE8D4A08-9E2E-4E83-98EF-0410B1867762}" srcOrd="2" destOrd="0" presId="urn:microsoft.com/office/officeart/2008/layout/LinedList"/>
    <dgm:cxn modelId="{299A2E60-7D6C-4D69-8557-A0E6E5C7AB78}" type="presParOf" srcId="{71554259-89F3-DC41-AF38-A80F6823C6AB}" destId="{281B62DC-F992-4147-9B8F-04FD715E221E}" srcOrd="17" destOrd="0" presId="urn:microsoft.com/office/officeart/2008/layout/LinedList"/>
    <dgm:cxn modelId="{91F69315-840B-4EC7-BBE6-D375F3450CF7}" type="presParOf" srcId="{71554259-89F3-DC41-AF38-A80F6823C6AB}" destId="{61EDDC00-DBB8-412D-B06E-5637C1ED5F96}"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9054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3462246" cy="4915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ro-RO" sz="2800" b="1" kern="1200"/>
            <a:t>Care din următoarele este pilonul fundamental pentru orice tratat privind criminalitatea informatică?</a:t>
          </a:r>
        </a:p>
      </dsp:txBody>
      <dsp:txXfrm>
        <a:off x="0" y="0"/>
        <a:ext cx="3462246" cy="4915492"/>
      </dsp:txXfrm>
    </dsp:sp>
    <dsp:sp modelId="{5D9EDF3F-7B20-8E47-A431-F9F24450F874}">
      <dsp:nvSpPr>
        <dsp:cNvPr id="0" name=""/>
        <dsp:cNvSpPr/>
      </dsp:nvSpPr>
      <dsp:spPr>
        <a:xfrm>
          <a:off x="3545392" y="38702"/>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o-RO" sz="2100" kern="1200"/>
            <a:t>a) Infracțiuni</a:t>
          </a:r>
        </a:p>
      </dsp:txBody>
      <dsp:txXfrm>
        <a:off x="3545392" y="38702"/>
        <a:ext cx="4351324" cy="774045"/>
      </dsp:txXfrm>
    </dsp:sp>
    <dsp:sp modelId="{EB798B99-5590-864A-A2C1-F553D99D3FAA}">
      <dsp:nvSpPr>
        <dsp:cNvPr id="0" name=""/>
        <dsp:cNvSpPr/>
      </dsp:nvSpPr>
      <dsp:spPr>
        <a:xfrm>
          <a:off x="3462246" y="812748"/>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3545392" y="851450"/>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o-RO" sz="2100" kern="1200"/>
            <a:t>b) Puteri procedurale</a:t>
          </a:r>
        </a:p>
      </dsp:txBody>
      <dsp:txXfrm>
        <a:off x="3545392" y="851450"/>
        <a:ext cx="4351324" cy="774045"/>
      </dsp:txXfrm>
    </dsp:sp>
    <dsp:sp modelId="{5B901F7D-EE59-304E-B86D-F0C8CC3A841B}">
      <dsp:nvSpPr>
        <dsp:cNvPr id="0" name=""/>
        <dsp:cNvSpPr/>
      </dsp:nvSpPr>
      <dsp:spPr>
        <a:xfrm>
          <a:off x="3462246" y="1625496"/>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545392" y="1664198"/>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o-RO" sz="2100" kern="1200"/>
            <a:t>c) Cooperare internațională </a:t>
          </a:r>
        </a:p>
      </dsp:txBody>
      <dsp:txXfrm>
        <a:off x="3545392" y="1664198"/>
        <a:ext cx="4351324" cy="774045"/>
      </dsp:txXfrm>
    </dsp:sp>
    <dsp:sp modelId="{1E88F2A9-FC8F-2A4F-ABF4-2C5837CA76E5}">
      <dsp:nvSpPr>
        <dsp:cNvPr id="0" name=""/>
        <dsp:cNvSpPr/>
      </dsp:nvSpPr>
      <dsp:spPr>
        <a:xfrm>
          <a:off x="3462246" y="2438244"/>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545392" y="2476947"/>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o-RO" sz="2100" kern="1200"/>
            <a:t>d) Garanții/ Libertăți civile/ Drepturile omului</a:t>
          </a:r>
        </a:p>
      </dsp:txBody>
      <dsp:txXfrm>
        <a:off x="3545392" y="2476947"/>
        <a:ext cx="4351324" cy="774045"/>
      </dsp:txXfrm>
    </dsp:sp>
    <dsp:sp modelId="{45167FBC-5EE3-4C8A-A94C-30BB5DE89AD6}">
      <dsp:nvSpPr>
        <dsp:cNvPr id="0" name=""/>
        <dsp:cNvSpPr/>
      </dsp:nvSpPr>
      <dsp:spPr>
        <a:xfrm>
          <a:off x="3462246" y="3250993"/>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554139" y="3289695"/>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o-RO" sz="2100" kern="1200"/>
            <a:t>e) Probe electronice</a:t>
          </a:r>
        </a:p>
      </dsp:txBody>
      <dsp:txXfrm>
        <a:off x="3554139" y="3289695"/>
        <a:ext cx="4351324" cy="774045"/>
      </dsp:txXfrm>
    </dsp:sp>
    <dsp:sp modelId="{41DAB04F-B76E-41A3-BF92-19D36F058A9E}">
      <dsp:nvSpPr>
        <dsp:cNvPr id="0" name=""/>
        <dsp:cNvSpPr/>
      </dsp:nvSpPr>
      <dsp:spPr>
        <a:xfrm>
          <a:off x="3462246" y="4063741"/>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3545392" y="4102443"/>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o-RO" sz="2100" kern="1200"/>
            <a:t>F) Toate cele de mai sus </a:t>
          </a:r>
        </a:p>
      </dsp:txBody>
      <dsp:txXfrm>
        <a:off x="3545392" y="4102443"/>
        <a:ext cx="4351324" cy="774045"/>
      </dsp:txXfrm>
    </dsp:sp>
    <dsp:sp modelId="{9B1E8AEA-2A8D-4500-8486-4DCED5C7B4CD}">
      <dsp:nvSpPr>
        <dsp:cNvPr id="0" name=""/>
        <dsp:cNvSpPr/>
      </dsp:nvSpPr>
      <dsp:spPr>
        <a:xfrm>
          <a:off x="3462246" y="4876489"/>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9054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3462246" cy="4915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ro-RO" sz="2800" b="1" kern="1200"/>
            <a:t>Care din următoarele este pilonul fundamental pentru orice tratat privind criminalitatea informatică?</a:t>
          </a:r>
        </a:p>
      </dsp:txBody>
      <dsp:txXfrm>
        <a:off x="0" y="0"/>
        <a:ext cx="3462246" cy="4915492"/>
      </dsp:txXfrm>
    </dsp:sp>
    <dsp:sp modelId="{5D9EDF3F-7B20-8E47-A431-F9F24450F874}">
      <dsp:nvSpPr>
        <dsp:cNvPr id="0" name=""/>
        <dsp:cNvSpPr/>
      </dsp:nvSpPr>
      <dsp:spPr>
        <a:xfrm>
          <a:off x="3545392" y="38702"/>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o-RO" sz="2100" kern="1200"/>
            <a:t>a) Infracțiuni</a:t>
          </a:r>
        </a:p>
      </dsp:txBody>
      <dsp:txXfrm>
        <a:off x="3545392" y="38702"/>
        <a:ext cx="4351324" cy="774045"/>
      </dsp:txXfrm>
    </dsp:sp>
    <dsp:sp modelId="{EB798B99-5590-864A-A2C1-F553D99D3FAA}">
      <dsp:nvSpPr>
        <dsp:cNvPr id="0" name=""/>
        <dsp:cNvSpPr/>
      </dsp:nvSpPr>
      <dsp:spPr>
        <a:xfrm>
          <a:off x="3462246" y="812748"/>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3545392" y="851450"/>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o-RO" sz="2100" kern="1200"/>
            <a:t>b) Puteri procedurale</a:t>
          </a:r>
        </a:p>
      </dsp:txBody>
      <dsp:txXfrm>
        <a:off x="3545392" y="851450"/>
        <a:ext cx="4351324" cy="774045"/>
      </dsp:txXfrm>
    </dsp:sp>
    <dsp:sp modelId="{5B901F7D-EE59-304E-B86D-F0C8CC3A841B}">
      <dsp:nvSpPr>
        <dsp:cNvPr id="0" name=""/>
        <dsp:cNvSpPr/>
      </dsp:nvSpPr>
      <dsp:spPr>
        <a:xfrm>
          <a:off x="3462246" y="1625496"/>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545392" y="1664198"/>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o-RO" sz="2100" kern="1200"/>
            <a:t>c) Cooperare internațională </a:t>
          </a:r>
        </a:p>
      </dsp:txBody>
      <dsp:txXfrm>
        <a:off x="3545392" y="1664198"/>
        <a:ext cx="4351324" cy="774045"/>
      </dsp:txXfrm>
    </dsp:sp>
    <dsp:sp modelId="{1E88F2A9-FC8F-2A4F-ABF4-2C5837CA76E5}">
      <dsp:nvSpPr>
        <dsp:cNvPr id="0" name=""/>
        <dsp:cNvSpPr/>
      </dsp:nvSpPr>
      <dsp:spPr>
        <a:xfrm>
          <a:off x="3462246" y="2438244"/>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545392" y="2476947"/>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o-RO" sz="2100" kern="1200"/>
            <a:t>d) Garanții/ Libertăți civile/ Drepturile omului</a:t>
          </a:r>
        </a:p>
      </dsp:txBody>
      <dsp:txXfrm>
        <a:off x="3545392" y="2476947"/>
        <a:ext cx="4351324" cy="774045"/>
      </dsp:txXfrm>
    </dsp:sp>
    <dsp:sp modelId="{45167FBC-5EE3-4C8A-A94C-30BB5DE89AD6}">
      <dsp:nvSpPr>
        <dsp:cNvPr id="0" name=""/>
        <dsp:cNvSpPr/>
      </dsp:nvSpPr>
      <dsp:spPr>
        <a:xfrm>
          <a:off x="3462246" y="3250993"/>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554139" y="3289695"/>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o-RO" sz="2100" kern="1200"/>
            <a:t>e) Probe electronice</a:t>
          </a:r>
        </a:p>
      </dsp:txBody>
      <dsp:txXfrm>
        <a:off x="3554139" y="3289695"/>
        <a:ext cx="4351324" cy="774045"/>
      </dsp:txXfrm>
    </dsp:sp>
    <dsp:sp modelId="{41DAB04F-B76E-41A3-BF92-19D36F058A9E}">
      <dsp:nvSpPr>
        <dsp:cNvPr id="0" name=""/>
        <dsp:cNvSpPr/>
      </dsp:nvSpPr>
      <dsp:spPr>
        <a:xfrm>
          <a:off x="3462246" y="4063741"/>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3545392" y="4102443"/>
          <a:ext cx="4351324" cy="774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o-RO" sz="2100" b="1" kern="1200">
              <a:solidFill>
                <a:srgbClr val="FF0000"/>
              </a:solidFill>
            </a:rPr>
            <a:t>F) Toate cele de mai sus </a:t>
          </a:r>
        </a:p>
      </dsp:txBody>
      <dsp:txXfrm>
        <a:off x="3545392" y="4102443"/>
        <a:ext cx="4351324" cy="774045"/>
      </dsp:txXfrm>
    </dsp:sp>
    <dsp:sp modelId="{9B1E8AEA-2A8D-4500-8486-4DCED5C7B4CD}">
      <dsp:nvSpPr>
        <dsp:cNvPr id="0" name=""/>
        <dsp:cNvSpPr/>
      </dsp:nvSpPr>
      <dsp:spPr>
        <a:xfrm>
          <a:off x="3462246" y="4876489"/>
          <a:ext cx="4434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4014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3241492" cy="4915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ro-RO" sz="2800" b="1" kern="1200"/>
            <a:t>Alegeți două din următoarele care ar fi neadecvate într-un tratat privind criminalitatea informatică</a:t>
          </a:r>
        </a:p>
      </dsp:txBody>
      <dsp:txXfrm>
        <a:off x="0" y="0"/>
        <a:ext cx="3241492" cy="4915492"/>
      </dsp:txXfrm>
    </dsp:sp>
    <dsp:sp modelId="{5D9EDF3F-7B20-8E47-A431-F9F24450F874}">
      <dsp:nvSpPr>
        <dsp:cNvPr id="0" name=""/>
        <dsp:cNvSpPr/>
      </dsp:nvSpPr>
      <dsp:spPr>
        <a:xfrm>
          <a:off x="3319337" y="46322"/>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kern="1200"/>
            <a:t>a) Prevederi operaționale pentru cooperarea internațională</a:t>
          </a:r>
        </a:p>
      </dsp:txBody>
      <dsp:txXfrm>
        <a:off x="3319337" y="46322"/>
        <a:ext cx="4073882" cy="926455"/>
      </dsp:txXfrm>
    </dsp:sp>
    <dsp:sp modelId="{EB798B99-5590-864A-A2C1-F553D99D3FAA}">
      <dsp:nvSpPr>
        <dsp:cNvPr id="0" name=""/>
        <dsp:cNvSpPr/>
      </dsp:nvSpPr>
      <dsp:spPr>
        <a:xfrm>
          <a:off x="3241492" y="972777"/>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3319337" y="1019100"/>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kern="1200"/>
            <a:t>b) Securitatea cibernetică </a:t>
          </a:r>
        </a:p>
      </dsp:txBody>
      <dsp:txXfrm>
        <a:off x="3319337" y="1019100"/>
        <a:ext cx="4073882" cy="926455"/>
      </dsp:txXfrm>
    </dsp:sp>
    <dsp:sp modelId="{5B901F7D-EE59-304E-B86D-F0C8CC3A841B}">
      <dsp:nvSpPr>
        <dsp:cNvPr id="0" name=""/>
        <dsp:cNvSpPr/>
      </dsp:nvSpPr>
      <dsp:spPr>
        <a:xfrm>
          <a:off x="3241492" y="1945555"/>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319337" y="1991878"/>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kern="1200"/>
            <a:t>c) Definiții</a:t>
          </a:r>
        </a:p>
      </dsp:txBody>
      <dsp:txXfrm>
        <a:off x="3319337" y="1991878"/>
        <a:ext cx="4073882" cy="926455"/>
      </dsp:txXfrm>
    </dsp:sp>
    <dsp:sp modelId="{1E88F2A9-FC8F-2A4F-ABF4-2C5837CA76E5}">
      <dsp:nvSpPr>
        <dsp:cNvPr id="0" name=""/>
        <dsp:cNvSpPr/>
      </dsp:nvSpPr>
      <dsp:spPr>
        <a:xfrm>
          <a:off x="3241492" y="2918333"/>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319337" y="2964656"/>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kern="1200"/>
            <a:t>d) Securitatea națională </a:t>
          </a:r>
        </a:p>
      </dsp:txBody>
      <dsp:txXfrm>
        <a:off x="3319337" y="2964656"/>
        <a:ext cx="4073882" cy="926455"/>
      </dsp:txXfrm>
    </dsp:sp>
    <dsp:sp modelId="{45167FBC-5EE3-4C8A-A94C-30BB5DE89AD6}">
      <dsp:nvSpPr>
        <dsp:cNvPr id="0" name=""/>
        <dsp:cNvSpPr/>
      </dsp:nvSpPr>
      <dsp:spPr>
        <a:xfrm>
          <a:off x="3241492" y="3891111"/>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327525" y="3937433"/>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kern="1200"/>
            <a:t>e) Colectarea probelor electronice pentru infracțiunile care nu se încadrează în criminalitatea informatică </a:t>
          </a:r>
        </a:p>
      </dsp:txBody>
      <dsp:txXfrm>
        <a:off x="3327525" y="3937433"/>
        <a:ext cx="4073882" cy="926455"/>
      </dsp:txXfrm>
    </dsp:sp>
    <dsp:sp modelId="{41DAB04F-B76E-41A3-BF92-19D36F058A9E}">
      <dsp:nvSpPr>
        <dsp:cNvPr id="0" name=""/>
        <dsp:cNvSpPr/>
      </dsp:nvSpPr>
      <dsp:spPr>
        <a:xfrm>
          <a:off x="3241492" y="4863888"/>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4014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3241492" cy="4915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ro-RO" sz="2800" b="1" kern="1200"/>
            <a:t>Care două din următoarele ar fi neadecvate într-un tratat privind criminalitatea informatică?</a:t>
          </a:r>
        </a:p>
      </dsp:txBody>
      <dsp:txXfrm>
        <a:off x="0" y="0"/>
        <a:ext cx="3241492" cy="4915492"/>
      </dsp:txXfrm>
    </dsp:sp>
    <dsp:sp modelId="{5D9EDF3F-7B20-8E47-A431-F9F24450F874}">
      <dsp:nvSpPr>
        <dsp:cNvPr id="0" name=""/>
        <dsp:cNvSpPr/>
      </dsp:nvSpPr>
      <dsp:spPr>
        <a:xfrm>
          <a:off x="3319337" y="46322"/>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kern="1200"/>
            <a:t>a) Prevederi operaționale pentru cooperarea internațională</a:t>
          </a:r>
        </a:p>
      </dsp:txBody>
      <dsp:txXfrm>
        <a:off x="3319337" y="46322"/>
        <a:ext cx="4073882" cy="926455"/>
      </dsp:txXfrm>
    </dsp:sp>
    <dsp:sp modelId="{EB798B99-5590-864A-A2C1-F553D99D3FAA}">
      <dsp:nvSpPr>
        <dsp:cNvPr id="0" name=""/>
        <dsp:cNvSpPr/>
      </dsp:nvSpPr>
      <dsp:spPr>
        <a:xfrm>
          <a:off x="3241492" y="972777"/>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3319337" y="1019100"/>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b="1" kern="1200">
              <a:solidFill>
                <a:srgbClr val="FF0000"/>
              </a:solidFill>
            </a:rPr>
            <a:t>b) Securitatea cibernetică </a:t>
          </a:r>
        </a:p>
      </dsp:txBody>
      <dsp:txXfrm>
        <a:off x="3319337" y="1019100"/>
        <a:ext cx="4073882" cy="926455"/>
      </dsp:txXfrm>
    </dsp:sp>
    <dsp:sp modelId="{5B901F7D-EE59-304E-B86D-F0C8CC3A841B}">
      <dsp:nvSpPr>
        <dsp:cNvPr id="0" name=""/>
        <dsp:cNvSpPr/>
      </dsp:nvSpPr>
      <dsp:spPr>
        <a:xfrm>
          <a:off x="3241492" y="1945555"/>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319337" y="1991878"/>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kern="1200"/>
            <a:t>c) Definiții</a:t>
          </a:r>
        </a:p>
      </dsp:txBody>
      <dsp:txXfrm>
        <a:off x="3319337" y="1991878"/>
        <a:ext cx="4073882" cy="926455"/>
      </dsp:txXfrm>
    </dsp:sp>
    <dsp:sp modelId="{1E88F2A9-FC8F-2A4F-ABF4-2C5837CA76E5}">
      <dsp:nvSpPr>
        <dsp:cNvPr id="0" name=""/>
        <dsp:cNvSpPr/>
      </dsp:nvSpPr>
      <dsp:spPr>
        <a:xfrm>
          <a:off x="3241492" y="2918333"/>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319337" y="2964656"/>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b="1" kern="1200">
              <a:solidFill>
                <a:srgbClr val="FF0000"/>
              </a:solidFill>
            </a:rPr>
            <a:t>d) Securitatea națională </a:t>
          </a:r>
        </a:p>
      </dsp:txBody>
      <dsp:txXfrm>
        <a:off x="3319337" y="2964656"/>
        <a:ext cx="4073882" cy="926455"/>
      </dsp:txXfrm>
    </dsp:sp>
    <dsp:sp modelId="{45167FBC-5EE3-4C8A-A94C-30BB5DE89AD6}">
      <dsp:nvSpPr>
        <dsp:cNvPr id="0" name=""/>
        <dsp:cNvSpPr/>
      </dsp:nvSpPr>
      <dsp:spPr>
        <a:xfrm>
          <a:off x="3241492" y="3891111"/>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327525" y="3937433"/>
          <a:ext cx="4073882" cy="9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kern="1200"/>
            <a:t>e) Colectarea probelor electronice pentru infracțiunile care nu se încadrează în criminalitatea informatică </a:t>
          </a:r>
        </a:p>
      </dsp:txBody>
      <dsp:txXfrm>
        <a:off x="3327525" y="3937433"/>
        <a:ext cx="4073882" cy="926455"/>
      </dsp:txXfrm>
    </dsp:sp>
    <dsp:sp modelId="{41DAB04F-B76E-41A3-BF92-19D36F058A9E}">
      <dsp:nvSpPr>
        <dsp:cNvPr id="0" name=""/>
        <dsp:cNvSpPr/>
      </dsp:nvSpPr>
      <dsp:spPr>
        <a:xfrm>
          <a:off x="3241492" y="4863888"/>
          <a:ext cx="4151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397"/>
          <a:ext cx="79054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397"/>
          <a:ext cx="2586865" cy="4910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ro-RO" sz="2800" b="1" kern="1200"/>
            <a:t>Care din enunțurile de mai jos este corect – Convenția de la Budapesta este:</a:t>
          </a:r>
        </a:p>
      </dsp:txBody>
      <dsp:txXfrm>
        <a:off x="0" y="2397"/>
        <a:ext cx="2586865" cy="4910697"/>
      </dsp:txXfrm>
    </dsp:sp>
    <dsp:sp modelId="{5D9EDF3F-7B20-8E47-A431-F9F24450F874}">
      <dsp:nvSpPr>
        <dsp:cNvPr id="0" name=""/>
        <dsp:cNvSpPr/>
      </dsp:nvSpPr>
      <dsp:spPr>
        <a:xfrm>
          <a:off x="2447229" y="135970"/>
          <a:ext cx="5211893" cy="227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ro-RO" sz="3200" kern="1200"/>
            <a:t>a) Budapesta </a:t>
          </a:r>
        </a:p>
        <a:p>
          <a:pPr lvl="0" algn="l" defTabSz="1422400">
            <a:lnSpc>
              <a:spcPct val="90000"/>
            </a:lnSpc>
            <a:spcBef>
              <a:spcPct val="0"/>
            </a:spcBef>
            <a:spcAft>
              <a:spcPct val="35000"/>
            </a:spcAft>
          </a:pPr>
          <a:r>
            <a:rPr lang="ro-RO" sz="3200" kern="1200"/>
            <a:t>Convenția a avut impact doar asupra 65 de țări</a:t>
          </a:r>
        </a:p>
      </dsp:txBody>
      <dsp:txXfrm>
        <a:off x="2447229" y="135970"/>
        <a:ext cx="5211893" cy="2278241"/>
      </dsp:txXfrm>
    </dsp:sp>
    <dsp:sp modelId="{EB798B99-5590-864A-A2C1-F553D99D3FAA}">
      <dsp:nvSpPr>
        <dsp:cNvPr id="0" name=""/>
        <dsp:cNvSpPr/>
      </dsp:nvSpPr>
      <dsp:spPr>
        <a:xfrm>
          <a:off x="2586865" y="2394551"/>
          <a:ext cx="5311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519310" y="2518305"/>
          <a:ext cx="5211893" cy="227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ro-RO" sz="3200" kern="1200"/>
            <a:t>b) Convenția de la Budapesta are 65 de părți</a:t>
          </a:r>
        </a:p>
      </dsp:txBody>
      <dsp:txXfrm>
        <a:off x="2519310" y="2518305"/>
        <a:ext cx="5211893" cy="2278241"/>
      </dsp:txXfrm>
    </dsp:sp>
    <dsp:sp modelId="{5B901F7D-EE59-304E-B86D-F0C8CC3A841B}">
      <dsp:nvSpPr>
        <dsp:cNvPr id="0" name=""/>
        <dsp:cNvSpPr/>
      </dsp:nvSpPr>
      <dsp:spPr>
        <a:xfrm>
          <a:off x="2586865" y="4786704"/>
          <a:ext cx="5311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397"/>
          <a:ext cx="79054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397"/>
          <a:ext cx="2586865" cy="4910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ro-RO" sz="2800" b="1" kern="1200"/>
            <a:t>Care din enunțurile de mai jos este corect – Convenția de la Budapesta este:</a:t>
          </a:r>
        </a:p>
      </dsp:txBody>
      <dsp:txXfrm>
        <a:off x="0" y="2397"/>
        <a:ext cx="2586865" cy="4910697"/>
      </dsp:txXfrm>
    </dsp:sp>
    <dsp:sp modelId="{5D9EDF3F-7B20-8E47-A431-F9F24450F874}">
      <dsp:nvSpPr>
        <dsp:cNvPr id="0" name=""/>
        <dsp:cNvSpPr/>
      </dsp:nvSpPr>
      <dsp:spPr>
        <a:xfrm>
          <a:off x="2686455" y="116309"/>
          <a:ext cx="5211893" cy="227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ro-RO" sz="3200" kern="1200"/>
            <a:t>a) Budapesta Convenția a avut impact doar asupra 65 de țări</a:t>
          </a:r>
        </a:p>
      </dsp:txBody>
      <dsp:txXfrm>
        <a:off x="2686455" y="116309"/>
        <a:ext cx="5211893" cy="2278241"/>
      </dsp:txXfrm>
    </dsp:sp>
    <dsp:sp modelId="{EB798B99-5590-864A-A2C1-F553D99D3FAA}">
      <dsp:nvSpPr>
        <dsp:cNvPr id="0" name=""/>
        <dsp:cNvSpPr/>
      </dsp:nvSpPr>
      <dsp:spPr>
        <a:xfrm>
          <a:off x="2586865" y="2394551"/>
          <a:ext cx="5311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686455" y="2508463"/>
          <a:ext cx="5211893" cy="227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ro-RO" sz="3200" b="1" kern="1200">
              <a:solidFill>
                <a:srgbClr val="FF0000"/>
              </a:solidFill>
            </a:rPr>
            <a:t>b) Convenția de la Budapesta are 65 de părți</a:t>
          </a:r>
        </a:p>
      </dsp:txBody>
      <dsp:txXfrm>
        <a:off x="2686455" y="2508463"/>
        <a:ext cx="5211893" cy="2278241"/>
      </dsp:txXfrm>
    </dsp:sp>
    <dsp:sp modelId="{5B901F7D-EE59-304E-B86D-F0C8CC3A841B}">
      <dsp:nvSpPr>
        <dsp:cNvPr id="0" name=""/>
        <dsp:cNvSpPr/>
      </dsp:nvSpPr>
      <dsp:spPr>
        <a:xfrm>
          <a:off x="2586865" y="4786704"/>
          <a:ext cx="5311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6644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ro-RO" sz="2600" b="1" kern="1200"/>
            <a:t>Care din enunțul(-rile) de mai jos este/sunt corect(-e) – Convenția de la Budapesta este:</a:t>
          </a:r>
        </a:p>
      </dsp:txBody>
      <dsp:txXfrm>
        <a:off x="0" y="2466"/>
        <a:ext cx="2766445" cy="5052045"/>
      </dsp:txXfrm>
    </dsp:sp>
    <dsp:sp modelId="{5D9EDF3F-7B20-8E47-A431-F9F24450F874}">
      <dsp:nvSpPr>
        <dsp:cNvPr id="0" name=""/>
        <dsp:cNvSpPr/>
      </dsp:nvSpPr>
      <dsp:spPr>
        <a:xfrm>
          <a:off x="2872949" y="42166"/>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kern="1200"/>
            <a:t>a) Un tratat privind atât criminalitatea informatică, cât și probele electronice</a:t>
          </a:r>
        </a:p>
      </dsp:txBody>
      <dsp:txXfrm>
        <a:off x="2872949" y="42166"/>
        <a:ext cx="5573703" cy="793992"/>
      </dsp:txXfrm>
    </dsp:sp>
    <dsp:sp modelId="{EB798B99-5590-864A-A2C1-F553D99D3FAA}">
      <dsp:nvSpPr>
        <dsp:cNvPr id="0" name=""/>
        <dsp:cNvSpPr/>
      </dsp:nvSpPr>
      <dsp:spPr>
        <a:xfrm>
          <a:off x="2766445" y="836158"/>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72949" y="875858"/>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kern="1200"/>
            <a:t>b) Un tratat internațional</a:t>
          </a:r>
        </a:p>
      </dsp:txBody>
      <dsp:txXfrm>
        <a:off x="2872949" y="875858"/>
        <a:ext cx="5573703" cy="793992"/>
      </dsp:txXfrm>
    </dsp:sp>
    <dsp:sp modelId="{1E88F2A9-FC8F-2A4F-ABF4-2C5837CA76E5}">
      <dsp:nvSpPr>
        <dsp:cNvPr id="0" name=""/>
        <dsp:cNvSpPr/>
      </dsp:nvSpPr>
      <dsp:spPr>
        <a:xfrm>
          <a:off x="2766445" y="1669851"/>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72949" y="1709551"/>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kern="1200"/>
            <a:t>c) Sprijină combaterea spălării banilor </a:t>
          </a:r>
        </a:p>
      </dsp:txBody>
      <dsp:txXfrm>
        <a:off x="2872949" y="1709551"/>
        <a:ext cx="5573703" cy="793992"/>
      </dsp:txXfrm>
    </dsp:sp>
    <dsp:sp modelId="{45167FBC-5EE3-4C8A-A94C-30BB5DE89AD6}">
      <dsp:nvSpPr>
        <dsp:cNvPr id="0" name=""/>
        <dsp:cNvSpPr/>
      </dsp:nvSpPr>
      <dsp:spPr>
        <a:xfrm>
          <a:off x="2766445" y="2503543"/>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80558" y="2543243"/>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kern="1200"/>
            <a:t>d) Favorizează țările-infrastructură</a:t>
          </a:r>
        </a:p>
      </dsp:txBody>
      <dsp:txXfrm>
        <a:off x="2880558" y="2543243"/>
        <a:ext cx="5573703" cy="793992"/>
      </dsp:txXfrm>
    </dsp:sp>
    <dsp:sp modelId="{41DAB04F-B76E-41A3-BF92-19D36F058A9E}">
      <dsp:nvSpPr>
        <dsp:cNvPr id="0" name=""/>
        <dsp:cNvSpPr/>
      </dsp:nvSpPr>
      <dsp:spPr>
        <a:xfrm>
          <a:off x="2766445" y="3337236"/>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872949" y="3376936"/>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kern="1200"/>
            <a:t>e) Poate fi folosită pentru a bloca monede virtuale și active virtuale </a:t>
          </a:r>
        </a:p>
      </dsp:txBody>
      <dsp:txXfrm>
        <a:off x="2872949" y="3376936"/>
        <a:ext cx="5573703" cy="793992"/>
      </dsp:txXfrm>
    </dsp:sp>
    <dsp:sp modelId="{9B1E8AEA-2A8D-4500-8486-4DCED5C7B4CD}">
      <dsp:nvSpPr>
        <dsp:cNvPr id="0" name=""/>
        <dsp:cNvSpPr/>
      </dsp:nvSpPr>
      <dsp:spPr>
        <a:xfrm>
          <a:off x="2766445" y="4170929"/>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98CF68-F6D0-4A26-B99F-FB0058621F2E}">
      <dsp:nvSpPr>
        <dsp:cNvPr id="0" name=""/>
        <dsp:cNvSpPr/>
      </dsp:nvSpPr>
      <dsp:spPr>
        <a:xfrm>
          <a:off x="2872949" y="4210628"/>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b="0" kern="1200">
              <a:solidFill>
                <a:schemeClr val="tx1"/>
              </a:solidFill>
            </a:rPr>
            <a:t>f) Toate cele de mai sus</a:t>
          </a:r>
        </a:p>
      </dsp:txBody>
      <dsp:txXfrm>
        <a:off x="2872949" y="4210628"/>
        <a:ext cx="5573703" cy="793992"/>
      </dsp:txXfrm>
    </dsp:sp>
    <dsp:sp modelId="{281B62DC-F992-4147-9B8F-04FD715E221E}">
      <dsp:nvSpPr>
        <dsp:cNvPr id="0" name=""/>
        <dsp:cNvSpPr/>
      </dsp:nvSpPr>
      <dsp:spPr>
        <a:xfrm>
          <a:off x="2766445" y="5004621"/>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6644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ro-RO" sz="2600" b="1" kern="1200"/>
            <a:t>Care din enunțul(-rile) de mai jos este/sunt corect(-e) – Convenția de la Budapesta este:</a:t>
          </a:r>
        </a:p>
      </dsp:txBody>
      <dsp:txXfrm>
        <a:off x="0" y="2466"/>
        <a:ext cx="2766445" cy="5052045"/>
      </dsp:txXfrm>
    </dsp:sp>
    <dsp:sp modelId="{5D9EDF3F-7B20-8E47-A431-F9F24450F874}">
      <dsp:nvSpPr>
        <dsp:cNvPr id="0" name=""/>
        <dsp:cNvSpPr/>
      </dsp:nvSpPr>
      <dsp:spPr>
        <a:xfrm>
          <a:off x="2872949" y="42166"/>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kern="1200"/>
            <a:t>a) Un tratat privind atât criminalitatea informatică, cât și probele electronice</a:t>
          </a:r>
        </a:p>
      </dsp:txBody>
      <dsp:txXfrm>
        <a:off x="2872949" y="42166"/>
        <a:ext cx="5573703" cy="793992"/>
      </dsp:txXfrm>
    </dsp:sp>
    <dsp:sp modelId="{EB798B99-5590-864A-A2C1-F553D99D3FAA}">
      <dsp:nvSpPr>
        <dsp:cNvPr id="0" name=""/>
        <dsp:cNvSpPr/>
      </dsp:nvSpPr>
      <dsp:spPr>
        <a:xfrm>
          <a:off x="2766445" y="836158"/>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72949" y="875858"/>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kern="1200"/>
            <a:t>b) Un tratat internațional</a:t>
          </a:r>
        </a:p>
      </dsp:txBody>
      <dsp:txXfrm>
        <a:off x="2872949" y="875858"/>
        <a:ext cx="5573703" cy="793992"/>
      </dsp:txXfrm>
    </dsp:sp>
    <dsp:sp modelId="{1E88F2A9-FC8F-2A4F-ABF4-2C5837CA76E5}">
      <dsp:nvSpPr>
        <dsp:cNvPr id="0" name=""/>
        <dsp:cNvSpPr/>
      </dsp:nvSpPr>
      <dsp:spPr>
        <a:xfrm>
          <a:off x="2766445" y="1669851"/>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72949" y="1709551"/>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kern="1200"/>
            <a:t>c) Sprijină combaterea spălării banilor </a:t>
          </a:r>
        </a:p>
      </dsp:txBody>
      <dsp:txXfrm>
        <a:off x="2872949" y="1709551"/>
        <a:ext cx="5573703" cy="793992"/>
      </dsp:txXfrm>
    </dsp:sp>
    <dsp:sp modelId="{45167FBC-5EE3-4C8A-A94C-30BB5DE89AD6}">
      <dsp:nvSpPr>
        <dsp:cNvPr id="0" name=""/>
        <dsp:cNvSpPr/>
      </dsp:nvSpPr>
      <dsp:spPr>
        <a:xfrm>
          <a:off x="2766445" y="2503543"/>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80558" y="2543243"/>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kern="1200"/>
            <a:t>d) Favorizează țările-infrastructură</a:t>
          </a:r>
        </a:p>
      </dsp:txBody>
      <dsp:txXfrm>
        <a:off x="2880558" y="2543243"/>
        <a:ext cx="5573703" cy="793992"/>
      </dsp:txXfrm>
    </dsp:sp>
    <dsp:sp modelId="{41DAB04F-B76E-41A3-BF92-19D36F058A9E}">
      <dsp:nvSpPr>
        <dsp:cNvPr id="0" name=""/>
        <dsp:cNvSpPr/>
      </dsp:nvSpPr>
      <dsp:spPr>
        <a:xfrm>
          <a:off x="2766445" y="3337236"/>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872949" y="3376936"/>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kern="1200"/>
            <a:t>e) Poate fi folosită pentru a bloca monede virtuale și active virtuale </a:t>
          </a:r>
        </a:p>
      </dsp:txBody>
      <dsp:txXfrm>
        <a:off x="2872949" y="3376936"/>
        <a:ext cx="5573703" cy="793992"/>
      </dsp:txXfrm>
    </dsp:sp>
    <dsp:sp modelId="{9B1E8AEA-2A8D-4500-8486-4DCED5C7B4CD}">
      <dsp:nvSpPr>
        <dsp:cNvPr id="0" name=""/>
        <dsp:cNvSpPr/>
      </dsp:nvSpPr>
      <dsp:spPr>
        <a:xfrm>
          <a:off x="2766445" y="4170929"/>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98CF68-F6D0-4A26-B99F-FB0058621F2E}">
      <dsp:nvSpPr>
        <dsp:cNvPr id="0" name=""/>
        <dsp:cNvSpPr/>
      </dsp:nvSpPr>
      <dsp:spPr>
        <a:xfrm>
          <a:off x="2872949" y="4210628"/>
          <a:ext cx="5573703" cy="79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b="1" kern="1200">
              <a:solidFill>
                <a:srgbClr val="FF0000"/>
              </a:solidFill>
            </a:rPr>
            <a:t>F) Toate cele de mai sus</a:t>
          </a:r>
        </a:p>
      </dsp:txBody>
      <dsp:txXfrm>
        <a:off x="2872949" y="4210628"/>
        <a:ext cx="5573703" cy="793992"/>
      </dsp:txXfrm>
    </dsp:sp>
    <dsp:sp modelId="{281B62DC-F992-4147-9B8F-04FD715E221E}">
      <dsp:nvSpPr>
        <dsp:cNvPr id="0" name=""/>
        <dsp:cNvSpPr/>
      </dsp:nvSpPr>
      <dsp:spPr>
        <a:xfrm>
          <a:off x="2766445" y="5004621"/>
          <a:ext cx="56802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Puteri</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Operațional </a:t>
          </a:r>
          <a:br>
            <a:rPr lang="ro-RO" sz="2400" b="1">
              <a:solidFill>
                <a:schemeClr val="tx1"/>
              </a:solidFill>
              <a:latin typeface="Times New Roman" panose="02020603050405020304" pitchFamily="18" charset="0"/>
              <a:cs typeface="Times New Roman" panose="02020603050405020304" pitchFamily="18" charset="0"/>
            </a:rPr>
          </a:br>
          <a:r>
            <a:rPr lang="ro-RO"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Infracțiuni</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Probe electronice </a:t>
          </a:r>
        </a:p>
        <a:p xmlns:a="http://schemas.openxmlformats.org/drawingml/2006/main">
          <a:pPr algn="ctr"/>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Cooperare internațională</a:t>
          </a:r>
        </a:p>
        <a:p xmlns:a="http://schemas.openxmlformats.org/drawingml/2006/main">
          <a:pPr algn="ctr"/>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Garanții/ Libertăți civile/ Drepturile omului </a:t>
          </a:r>
        </a:p>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 </a:t>
          </a:r>
        </a:p>
        <a:p xmlns:a="http://schemas.openxmlformats.org/drawingml/2006/main">
          <a:pPr algn="ctr"/>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Puteri</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Operațional </a:t>
          </a:r>
          <a:br>
            <a:rPr lang="ro-RO" sz="2400" b="1">
              <a:solidFill>
                <a:schemeClr val="tx1"/>
              </a:solidFill>
              <a:latin typeface="Times New Roman" panose="02020603050405020304" pitchFamily="18" charset="0"/>
              <a:cs typeface="Times New Roman" panose="02020603050405020304" pitchFamily="18" charset="0"/>
            </a:rPr>
          </a:br>
          <a:r>
            <a:rPr lang="ro-RO"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Infracțiuni</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Probe electronice </a:t>
          </a:r>
        </a:p>
        <a:p xmlns:a="http://schemas.openxmlformats.org/drawingml/2006/main">
          <a:pPr algn="ctr"/>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Cooperare internațională</a:t>
          </a:r>
        </a:p>
        <a:p xmlns:a="http://schemas.openxmlformats.org/drawingml/2006/main">
          <a:pPr algn="ctr"/>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Garanții/ Libertăți civile/ Drepturile omului </a:t>
          </a:r>
        </a:p>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 </a:t>
          </a:r>
        </a:p>
        <a:p xmlns:a="http://schemas.openxmlformats.org/drawingml/2006/main">
          <a:pPr algn="ctr"/>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Puteri</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Operațional </a:t>
          </a:r>
          <a:br>
            <a:rPr lang="ro-RO" sz="2400" b="1">
              <a:solidFill>
                <a:schemeClr val="tx1"/>
              </a:solidFill>
              <a:latin typeface="Times New Roman" panose="02020603050405020304" pitchFamily="18" charset="0"/>
              <a:cs typeface="Times New Roman" panose="02020603050405020304" pitchFamily="18" charset="0"/>
            </a:rPr>
          </a:br>
          <a:r>
            <a:rPr lang="ro-RO"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Infracțiuni</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Probe electronice </a:t>
          </a:r>
        </a:p>
        <a:p xmlns:a="http://schemas.openxmlformats.org/drawingml/2006/main">
          <a:pPr algn="ctr"/>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Cooperare internațională</a:t>
          </a:r>
        </a:p>
        <a:p xmlns:a="http://schemas.openxmlformats.org/drawingml/2006/main">
          <a:pPr algn="ctr"/>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Garanții/ Libertăți civile/ Drepturile omului </a:t>
          </a:r>
        </a:p>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 </a:t>
          </a:r>
        </a:p>
        <a:p xmlns:a="http://schemas.openxmlformats.org/drawingml/2006/main">
          <a:pPr algn="ctr"/>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Puteri</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Operațional </a:t>
          </a:r>
          <a:br>
            <a:rPr lang="ro-RO" sz="2400" b="1">
              <a:solidFill>
                <a:schemeClr val="tx1"/>
              </a:solidFill>
              <a:latin typeface="Times New Roman" panose="02020603050405020304" pitchFamily="18" charset="0"/>
              <a:cs typeface="Times New Roman" panose="02020603050405020304" pitchFamily="18" charset="0"/>
            </a:rPr>
          </a:br>
          <a:r>
            <a:rPr lang="ro-RO"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Infracțiuni</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Probe electronice </a:t>
          </a:r>
        </a:p>
        <a:p xmlns:a="http://schemas.openxmlformats.org/drawingml/2006/main">
          <a:pPr algn="ctr"/>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Cooperare internațională</a:t>
          </a:r>
        </a:p>
        <a:p xmlns:a="http://schemas.openxmlformats.org/drawingml/2006/main">
          <a:pPr algn="ctr"/>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Garanții/ Libertăți civile/ Drepturile omului </a:t>
          </a:r>
        </a:p>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 </a:t>
          </a:r>
        </a:p>
        <a:p xmlns:a="http://schemas.openxmlformats.org/drawingml/2006/main">
          <a:pPr algn="ctr"/>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Puteri</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Operațional </a:t>
          </a:r>
          <a:br>
            <a:rPr lang="ro-RO" sz="2400" b="1">
              <a:solidFill>
                <a:schemeClr val="tx1"/>
              </a:solidFill>
              <a:latin typeface="Times New Roman" panose="02020603050405020304" pitchFamily="18" charset="0"/>
              <a:cs typeface="Times New Roman" panose="02020603050405020304" pitchFamily="18" charset="0"/>
            </a:rPr>
          </a:br>
          <a:r>
            <a:rPr lang="ro-RO"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Infracțiuni</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Probe electronice </a:t>
          </a:r>
        </a:p>
        <a:p xmlns:a="http://schemas.openxmlformats.org/drawingml/2006/main">
          <a:pPr algn="ctr"/>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Cooperare internațională</a:t>
          </a:r>
        </a:p>
        <a:p xmlns:a="http://schemas.openxmlformats.org/drawingml/2006/main">
          <a:pPr algn="ctr"/>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Garanții/ Libertăți civile/ Drepturile omului </a:t>
          </a:r>
        </a:p>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 </a:t>
          </a:r>
        </a:p>
        <a:p xmlns:a="http://schemas.openxmlformats.org/drawingml/2006/main">
          <a:pPr algn="ctr"/>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Puteri</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Operațional </a:t>
          </a:r>
          <a:br>
            <a:rPr lang="ro-RO" sz="2400" b="1">
              <a:solidFill>
                <a:schemeClr val="tx1"/>
              </a:solidFill>
              <a:latin typeface="Times New Roman" panose="02020603050405020304" pitchFamily="18" charset="0"/>
              <a:cs typeface="Times New Roman" panose="02020603050405020304" pitchFamily="18" charset="0"/>
            </a:rPr>
          </a:br>
          <a:r>
            <a:rPr lang="ro-RO"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Infracțiuni</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Probe electronice </a:t>
          </a:r>
        </a:p>
        <a:p xmlns:a="http://schemas.openxmlformats.org/drawingml/2006/main">
          <a:pPr algn="ctr"/>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Cooperare internațională</a:t>
          </a:r>
        </a:p>
        <a:p xmlns:a="http://schemas.openxmlformats.org/drawingml/2006/main">
          <a:pPr algn="ctr"/>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Garanții/ Libertăți civile/ Drepturile omului </a:t>
          </a:r>
        </a:p>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 </a:t>
          </a:r>
        </a:p>
        <a:p xmlns:a="http://schemas.openxmlformats.org/drawingml/2006/main">
          <a:pPr algn="ctr"/>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Puteri</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Operațional </a:t>
          </a:r>
          <a:br>
            <a:rPr lang="ro-RO" sz="2400" b="1">
              <a:solidFill>
                <a:schemeClr val="tx1"/>
              </a:solidFill>
              <a:latin typeface="Times New Roman" panose="02020603050405020304" pitchFamily="18" charset="0"/>
              <a:cs typeface="Times New Roman" panose="02020603050405020304" pitchFamily="18" charset="0"/>
            </a:rPr>
          </a:br>
          <a:r>
            <a:rPr lang="ro-RO"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Infracțiuni</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Probe electronice </a:t>
          </a:r>
        </a:p>
        <a:p xmlns:a="http://schemas.openxmlformats.org/drawingml/2006/main">
          <a:pPr algn="ctr"/>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Cooperare internațională</a:t>
          </a:r>
        </a:p>
        <a:p xmlns:a="http://schemas.openxmlformats.org/drawingml/2006/main">
          <a:pPr algn="ctr"/>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Garanții/ Libertăți civile/ Drepturile omului </a:t>
          </a:r>
        </a:p>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 </a:t>
          </a:r>
        </a:p>
        <a:p xmlns:a="http://schemas.openxmlformats.org/drawingml/2006/main">
          <a:pPr algn="ctr"/>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Puteri</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Operațional </a:t>
          </a:r>
          <a:br>
            <a:rPr lang="ro-RO" sz="2400" b="1">
              <a:solidFill>
                <a:schemeClr val="tx1"/>
              </a:solidFill>
              <a:latin typeface="Times New Roman" panose="02020603050405020304" pitchFamily="18" charset="0"/>
              <a:cs typeface="Times New Roman" panose="02020603050405020304" pitchFamily="18" charset="0"/>
            </a:rPr>
          </a:br>
          <a:r>
            <a:rPr lang="ro-RO"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Infracțiuni</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Probe electronice </a:t>
          </a:r>
        </a:p>
        <a:p xmlns:a="http://schemas.openxmlformats.org/drawingml/2006/main">
          <a:pPr algn="ctr"/>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Cooperare internațională</a:t>
          </a:r>
        </a:p>
        <a:p xmlns:a="http://schemas.openxmlformats.org/drawingml/2006/main">
          <a:pPr algn="ctr"/>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Garanții/ Libertăți civile/ Drepturile omului </a:t>
          </a:r>
        </a:p>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 </a:t>
          </a:r>
        </a:p>
        <a:p xmlns:a="http://schemas.openxmlformats.org/drawingml/2006/main">
          <a:pPr algn="ctr"/>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Puteri</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Operațional </a:t>
          </a:r>
          <a:br>
            <a:rPr lang="ro-RO" sz="2400" b="1">
              <a:solidFill>
                <a:schemeClr val="tx1"/>
              </a:solidFill>
              <a:latin typeface="Times New Roman" panose="02020603050405020304" pitchFamily="18" charset="0"/>
              <a:cs typeface="Times New Roman" panose="02020603050405020304" pitchFamily="18" charset="0"/>
            </a:rPr>
          </a:br>
          <a:r>
            <a:rPr lang="ro-RO"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Infracțiuni</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Probe electronice </a:t>
          </a:r>
        </a:p>
        <a:p xmlns:a="http://schemas.openxmlformats.org/drawingml/2006/main">
          <a:pPr algn="ctr"/>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Cooperare internațională</a:t>
          </a:r>
        </a:p>
        <a:p xmlns:a="http://schemas.openxmlformats.org/drawingml/2006/main">
          <a:pPr algn="ctr"/>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Garanții/ Libertăți civile/ Drepturile omului </a:t>
          </a:r>
        </a:p>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 </a:t>
          </a:r>
        </a:p>
        <a:p xmlns:a="http://schemas.openxmlformats.org/drawingml/2006/main">
          <a:pPr algn="ctr"/>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Puteri</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Operațional </a:t>
          </a:r>
          <a:br>
            <a:rPr lang="ro-RO" sz="2400" b="1">
              <a:solidFill>
                <a:schemeClr val="tx1"/>
              </a:solidFill>
              <a:latin typeface="Times New Roman" panose="02020603050405020304" pitchFamily="18" charset="0"/>
              <a:cs typeface="Times New Roman" panose="02020603050405020304" pitchFamily="18" charset="0"/>
            </a:rPr>
          </a:br>
          <a:r>
            <a:rPr lang="ro-RO"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Infracțiuni</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Probe electronice </a:t>
          </a:r>
        </a:p>
        <a:p xmlns:a="http://schemas.openxmlformats.org/drawingml/2006/main">
          <a:pPr algn="ctr"/>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Cooperare internațională</a:t>
          </a:r>
        </a:p>
        <a:p xmlns:a="http://schemas.openxmlformats.org/drawingml/2006/main">
          <a:pPr algn="ctr"/>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Garanții/ Libertăți civile/ Drepturile omului </a:t>
          </a:r>
        </a:p>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 </a:t>
          </a:r>
        </a:p>
        <a:p xmlns:a="http://schemas.openxmlformats.org/drawingml/2006/main">
          <a:pPr algn="ctr"/>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Puteri</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Operațional </a:t>
          </a:r>
          <a:br>
            <a:rPr lang="ro-RO" sz="2400" b="1">
              <a:solidFill>
                <a:schemeClr val="tx1"/>
              </a:solidFill>
              <a:latin typeface="Times New Roman" panose="02020603050405020304" pitchFamily="18" charset="0"/>
              <a:cs typeface="Times New Roman" panose="02020603050405020304" pitchFamily="18" charset="0"/>
            </a:rPr>
          </a:br>
          <a:r>
            <a:rPr lang="ro-RO"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Infracțiuni</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Probe electronice </a:t>
          </a:r>
        </a:p>
        <a:p xmlns:a="http://schemas.openxmlformats.org/drawingml/2006/main">
          <a:pPr algn="ctr"/>
          <a:endParaRP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a:solidFill>
                <a:schemeClr val="tx1"/>
              </a:solidFill>
              <a:latin typeface="Times New Roman" panose="02020603050405020304" pitchFamily="18" charset="0"/>
              <a:cs typeface="Times New Roman" panose="02020603050405020304" pitchFamily="18" charset="0"/>
            </a:rPr>
            <a:t>Cooperare internațională</a:t>
          </a:r>
        </a:p>
        <a:p xmlns:a="http://schemas.openxmlformats.org/drawingml/2006/main">
          <a:pPr algn="ctr"/>
          <a:endParaRP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Garanții/ Libertăți civile/ Drepturile omului </a:t>
          </a:r>
        </a:p>
        <a:p xmlns:a="http://schemas.openxmlformats.org/drawingml/2006/main">
          <a:pPr algn="ctr"/>
          <a:r>
            <a:rPr lang="ro-RO" sz="2100" b="1">
              <a:solidFill>
                <a:schemeClr val="tx1"/>
              </a:solidFill>
              <a:latin typeface="Times New Roman" panose="02020603050405020304" pitchFamily="18" charset="0"/>
              <a:cs typeface="Times New Roman" panose="02020603050405020304" pitchFamily="18" charset="0"/>
            </a:rPr>
            <a:t> </a:t>
          </a:r>
        </a:p>
        <a:p xmlns:a="http://schemas.openxmlformats.org/drawingml/2006/main">
          <a:pPr algn="ctr"/>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26/03/2021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oe.int/en/web/cybercrime-staging/glac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coe.int/tcy"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coe.int/en/web/cybercrime-staging/glacy"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a:t>Această sesiune are o durată de 90 de minute</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1</a:t>
            </a:fld>
            <a:endParaRPr lang="en-GB" smtClean="0"/>
          </a:p>
        </p:txBody>
      </p:sp>
    </p:spTree>
    <p:extLst>
      <p:ext uri="{BB962C8B-B14F-4D97-AF65-F5344CB8AC3E}">
        <p14:creationId xmlns:p14="http://schemas.microsoft.com/office/powerpoint/2010/main" val="3537013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dirty="0">
                <a:solidFill>
                  <a:schemeClr val="tx1"/>
                </a:solidFill>
                <a:latin typeface="+mn-lt"/>
                <a:ea typeface="MS PGothic" pitchFamily="34" charset="-128"/>
                <a:cs typeface="ＭＳ Ｐゴシック" charset="0"/>
              </a:rPr>
              <a:t>Acest diapozitiv arată abordarea pe trei axe adoptată de Consiliul Europei pentru ținta de a „te proteja pe tine și drepturile tale în spațiul cibernetic”. Formatorul va explica fiecare din aceste ținte:</a:t>
            </a:r>
          </a:p>
          <a:p>
            <a:pPr marL="228600" indent="-228600">
              <a:buAutoNum type="arabicPeriod"/>
            </a:pPr>
            <a:r>
              <a:rPr lang="ro-RO" sz="1200" dirty="0">
                <a:solidFill>
                  <a:schemeClr val="tx1"/>
                </a:solidFill>
                <a:latin typeface="+mn-lt"/>
                <a:ea typeface="MS PGothic" pitchFamily="34" charset="-128"/>
                <a:cs typeface="ＭＳ Ｐゴシック" charset="0"/>
              </a:rPr>
              <a:t>Prima abordare se referă la promovarea standardelor comune pentru legislația privind criminalitatea informatică la nivel mondial.  Formatorul poate explica că la baza acestui proces este Convenția de la Budapesta care stabilește standarde minime care servesc drept ghid pentru statele care elaborează legislații armonizate și coerente cu cele mai bune practici internaționale. Ca urmare a naturii transnaționale a criminalității informatice, este important ca toate jurisdicțiile să adopte standarde comune pentru implementarea unei abordări unificate a combaterii criminalității informatice.</a:t>
            </a:r>
          </a:p>
          <a:p>
            <a:pPr marL="228600" indent="-228600">
              <a:buAutoNum type="arabicPeriod"/>
            </a:pPr>
            <a:endParaRPr lang="en-GB" sz="1200" kern="1200" dirty="0" smtClean="0">
              <a:solidFill>
                <a:schemeClr val="tx1"/>
              </a:solidFill>
              <a:latin typeface="+mn-lt"/>
              <a:ea typeface="MS PGothic" pitchFamily="34" charset="-128"/>
              <a:cs typeface="ＭＳ Ｐゴシック" charset="0"/>
            </a:endParaRPr>
          </a:p>
          <a:p>
            <a:pPr marL="228600" indent="-228600">
              <a:buAutoNum type="arabicPeriod"/>
            </a:pPr>
            <a:r>
              <a:rPr lang="ro-RO" sz="1200" dirty="0">
                <a:solidFill>
                  <a:schemeClr val="tx1"/>
                </a:solidFill>
                <a:latin typeface="+mn-lt"/>
                <a:ea typeface="MS PGothic" pitchFamily="34" charset="-128"/>
                <a:cs typeface="ＭＳ Ｐゴシック" charset="0"/>
              </a:rPr>
              <a:t>Paragraful al doilea se referă la monitorizare și evaluări. De acest aspect se ocupă Comitetul Convenției privind criminalitatea informatică (T-CY) care joacă un rol important în evaluarea eficacității prevederilor Convenției de la Budapesta și depune eforturi pentru îmbunătățirea Convenției. Formatorul poate furniza exemple de acțiuni întreprinse de T-CY pentru formularea Protocolului Adițional la Convenția privind criminalitatea informatică, cu privire la incriminarea actelor de rasism și de natură xenofobică comise prin intermediul sistemelor informatice și, de asemenea, activitatea pe care o derulează în privința celui de Al doilea Protocol Adițional privind Cooperarea Internațională.  Formatorul poate da exemplul diferitelor Note Orientative care au fost emise de T-CY, respectiv: </a:t>
            </a:r>
          </a:p>
          <a:p>
            <a:pPr marL="1200150" lvl="1" indent="-457200" algn="just" eaLnBrk="1" hangingPunct="1">
              <a:buFont typeface="+mj-lt"/>
              <a:buAutoNum type="arabicPeriod"/>
              <a:defRPr/>
            </a:pPr>
            <a:r>
              <a:rPr lang="ro-RO" sz="1200" dirty="0">
                <a:latin typeface="Verdana" panose="020B0604030504040204" pitchFamily="34" charset="0"/>
                <a:ea typeface="Verdana" panose="020B0604030504040204" pitchFamily="34" charset="0"/>
                <a:cs typeface="Verdana" panose="020B0604030504040204" pitchFamily="34" charset="0"/>
              </a:rPr>
              <a:t>Nota Orientativă # 1 privind sistemul informatizat</a:t>
            </a:r>
          </a:p>
          <a:p>
            <a:pPr marL="1200150" lvl="1" indent="-457200" algn="just" eaLnBrk="1" hangingPunct="1">
              <a:buFont typeface="+mj-lt"/>
              <a:buAutoNum type="arabicPeriod"/>
              <a:defRPr/>
            </a:pPr>
            <a:r>
              <a:rPr lang="ro-RO" sz="1200" dirty="0">
                <a:latin typeface="Verdana" panose="020B0604030504040204" pitchFamily="34" charset="0"/>
                <a:ea typeface="Verdana" panose="020B0604030504040204" pitchFamily="34" charset="0"/>
                <a:cs typeface="Verdana" panose="020B0604030504040204" pitchFamily="34" charset="0"/>
              </a:rPr>
              <a:t>Nota Orientativă # 2 privind </a:t>
            </a:r>
            <a:r>
              <a:rPr lang="ro-RO" sz="1200" dirty="0" err="1">
                <a:latin typeface="Verdana" panose="020B0604030504040204" pitchFamily="34" charset="0"/>
                <a:ea typeface="Verdana" panose="020B0604030504040204" pitchFamily="34" charset="0"/>
                <a:cs typeface="Verdana" panose="020B0604030504040204" pitchFamily="34" charset="0"/>
              </a:rPr>
              <a:t>botnet</a:t>
            </a:r>
            <a:r>
              <a:rPr lang="ro-RO" sz="1200" dirty="0">
                <a:latin typeface="Verdana" panose="020B0604030504040204" pitchFamily="34" charset="0"/>
                <a:ea typeface="Verdana" panose="020B0604030504040204" pitchFamily="34" charset="0"/>
                <a:cs typeface="Verdana" panose="020B0604030504040204" pitchFamily="34" charset="0"/>
              </a:rPr>
              <a:t>-urile</a:t>
            </a:r>
          </a:p>
          <a:p>
            <a:pPr marL="1200150" lvl="1" indent="-457200" algn="just" eaLnBrk="1" hangingPunct="1">
              <a:buFont typeface="+mj-lt"/>
              <a:buAutoNum type="arabicPeriod"/>
              <a:defRPr/>
            </a:pPr>
            <a:r>
              <a:rPr lang="ro-RO" sz="1200" dirty="0">
                <a:latin typeface="Verdana" panose="020B0604030504040204" pitchFamily="34" charset="0"/>
                <a:ea typeface="Verdana" panose="020B0604030504040204" pitchFamily="34" charset="0"/>
                <a:cs typeface="Verdana" panose="020B0604030504040204" pitchFamily="34" charset="0"/>
              </a:rPr>
              <a:t>Nota Orientativă # 3 privind accesul transfrontalier</a:t>
            </a:r>
          </a:p>
          <a:p>
            <a:pPr marL="1200150" lvl="1" indent="-457200" algn="just" eaLnBrk="1" hangingPunct="1">
              <a:buFont typeface="+mj-lt"/>
              <a:buAutoNum type="arabicPeriod"/>
              <a:defRPr/>
            </a:pPr>
            <a:r>
              <a:rPr lang="ro-RO" sz="1200" dirty="0">
                <a:latin typeface="Verdana" panose="020B0604030504040204" pitchFamily="34" charset="0"/>
                <a:ea typeface="Verdana" panose="020B0604030504040204" pitchFamily="34" charset="0"/>
                <a:cs typeface="Verdana" panose="020B0604030504040204" pitchFamily="34" charset="0"/>
              </a:rPr>
              <a:t>Nota Orientativă # 4 privind furtul de identitate </a:t>
            </a:r>
          </a:p>
          <a:p>
            <a:pPr marL="1200150" lvl="1" indent="-457200" algn="just" eaLnBrk="1" hangingPunct="1">
              <a:buFont typeface="+mj-lt"/>
              <a:buAutoNum type="arabicPeriod"/>
              <a:defRPr/>
            </a:pPr>
            <a:r>
              <a:rPr lang="ro-RO" sz="1200" dirty="0">
                <a:latin typeface="Verdana" panose="020B0604030504040204" pitchFamily="34" charset="0"/>
                <a:ea typeface="Verdana" panose="020B0604030504040204" pitchFamily="34" charset="0"/>
                <a:cs typeface="Verdana" panose="020B0604030504040204" pitchFamily="34" charset="0"/>
              </a:rPr>
              <a:t>Nota Orientativă # 5 privind atacurile de tip </a:t>
            </a:r>
            <a:r>
              <a:rPr lang="ro-RO" sz="1200" dirty="0" err="1">
                <a:latin typeface="Verdana" panose="020B0604030504040204" pitchFamily="34" charset="0"/>
                <a:ea typeface="Verdana" panose="020B0604030504040204" pitchFamily="34" charset="0"/>
                <a:cs typeface="Verdana" panose="020B0604030504040204" pitchFamily="34" charset="0"/>
              </a:rPr>
              <a:t>DDOS</a:t>
            </a:r>
            <a:endParaRPr lang="ro-RO" sz="1200" dirty="0">
              <a:latin typeface="Verdana" panose="020B0604030504040204" pitchFamily="34" charset="0"/>
              <a:ea typeface="Verdana" panose="020B0604030504040204" pitchFamily="34" charset="0"/>
              <a:cs typeface="Verdana" panose="020B0604030504040204" pitchFamily="34" charset="0"/>
            </a:endParaRPr>
          </a:p>
          <a:p>
            <a:pPr marL="1200150" lvl="1" indent="-457200" algn="just" eaLnBrk="1" hangingPunct="1">
              <a:buFont typeface="+mj-lt"/>
              <a:buAutoNum type="arabicPeriod"/>
              <a:defRPr/>
            </a:pPr>
            <a:r>
              <a:rPr lang="ro-RO" sz="1200" dirty="0">
                <a:latin typeface="Verdana" panose="020B0604030504040204" pitchFamily="34" charset="0"/>
                <a:ea typeface="Verdana" panose="020B0604030504040204" pitchFamily="34" charset="0"/>
                <a:cs typeface="Verdana" panose="020B0604030504040204" pitchFamily="34" charset="0"/>
              </a:rPr>
              <a:t>Nota Orientativă # 6 privind atacurile asupra infrastructurii-cheie</a:t>
            </a:r>
          </a:p>
          <a:p>
            <a:pPr marL="1200150" lvl="1" indent="-457200" algn="just" eaLnBrk="1" hangingPunct="1">
              <a:buFont typeface="+mj-lt"/>
              <a:buAutoNum type="arabicPeriod"/>
              <a:defRPr/>
            </a:pPr>
            <a:r>
              <a:rPr lang="ro-RO" sz="1200" dirty="0">
                <a:latin typeface="Verdana" panose="020B0604030504040204" pitchFamily="34" charset="0"/>
                <a:ea typeface="Verdana" panose="020B0604030504040204" pitchFamily="34" charset="0"/>
                <a:cs typeface="Verdana" panose="020B0604030504040204" pitchFamily="34" charset="0"/>
              </a:rPr>
              <a:t>Nota Orientativă # 7 privind programele ostile </a:t>
            </a:r>
          </a:p>
          <a:p>
            <a:pPr marL="1200150" lvl="1" indent="-457200" algn="just" eaLnBrk="1" hangingPunct="1">
              <a:buFont typeface="+mj-lt"/>
              <a:buAutoNum type="arabicPeriod"/>
              <a:defRPr/>
            </a:pPr>
            <a:r>
              <a:rPr lang="ro-RO" sz="1200" dirty="0">
                <a:latin typeface="Verdana" panose="020B0604030504040204" pitchFamily="34" charset="0"/>
                <a:ea typeface="Verdana" panose="020B0604030504040204" pitchFamily="34" charset="0"/>
                <a:cs typeface="Verdana" panose="020B0604030504040204" pitchFamily="34" charset="0"/>
              </a:rPr>
              <a:t>Nota Orientativă # 8 privind spam-urile</a:t>
            </a:r>
          </a:p>
          <a:p>
            <a:pPr marL="1200150" lvl="1" indent="-457200" algn="just" eaLnBrk="1" hangingPunct="1">
              <a:buFont typeface="+mj-lt"/>
              <a:buAutoNum type="arabicPeriod"/>
              <a:defRPr/>
            </a:pPr>
            <a:r>
              <a:rPr lang="ro-RO" sz="1200" dirty="0">
                <a:latin typeface="Verdana" panose="020B0604030504040204" pitchFamily="34" charset="0"/>
                <a:ea typeface="Verdana" panose="020B0604030504040204" pitchFamily="34" charset="0"/>
                <a:cs typeface="Verdana" panose="020B0604030504040204" pitchFamily="34" charset="0"/>
              </a:rPr>
              <a:t>Nota Orientativă # 9 privind furtul de identitate </a:t>
            </a:r>
          </a:p>
          <a:p>
            <a:pPr marL="1200150" lvl="1" indent="-457200" algn="just" eaLnBrk="1" hangingPunct="1">
              <a:buFont typeface="+mj-lt"/>
              <a:buAutoNum type="arabicPeriod"/>
              <a:defRPr/>
            </a:pPr>
            <a:r>
              <a:rPr lang="ro-RO" sz="1200" dirty="0">
                <a:latin typeface="Verdana" panose="020B0604030504040204" pitchFamily="34" charset="0"/>
                <a:ea typeface="Verdana" panose="020B0604030504040204" pitchFamily="34" charset="0"/>
                <a:cs typeface="Verdana" panose="020B0604030504040204" pitchFamily="34" charset="0"/>
              </a:rPr>
              <a:t>Nota Orientativă # 10 privind ordinele de punere la dispoziție a informațiilor privind abonații</a:t>
            </a:r>
          </a:p>
          <a:p>
            <a:pPr marL="1200150" lvl="1" indent="-457200" algn="just" eaLnBrk="1" hangingPunct="1">
              <a:buFont typeface="+mj-lt"/>
              <a:buAutoNum type="arabicPeriod"/>
              <a:defRPr/>
            </a:pPr>
            <a:r>
              <a:rPr lang="ro-RO" sz="1200" dirty="0">
                <a:latin typeface="Verdana" panose="020B0604030504040204" pitchFamily="34" charset="0"/>
                <a:ea typeface="Verdana" panose="020B0604030504040204" pitchFamily="34" charset="0"/>
                <a:cs typeface="Verdana" panose="020B0604030504040204" pitchFamily="34" charset="0"/>
              </a:rPr>
              <a:t>Nota Orientativă # 11 privind terorismul </a:t>
            </a:r>
          </a:p>
          <a:p>
            <a:pPr marL="1200150" lvl="1" indent="-457200" algn="just" eaLnBrk="1" hangingPunct="1">
              <a:buFont typeface="+mj-lt"/>
              <a:buAutoNum type="arabicPeriod"/>
              <a:defRPr/>
            </a:pPr>
            <a:endParaRPr lang="en-GB" sz="1200" kern="1200" dirty="0" smtClean="0">
              <a:solidFill>
                <a:schemeClr val="tx1"/>
              </a:solidFill>
              <a:latin typeface="+mn-lt"/>
              <a:ea typeface="MS PGothic" pitchFamily="34" charset="-128"/>
              <a:cs typeface="Verdana" panose="020B0604030504040204" pitchFamily="34" charset="0"/>
            </a:endParaRPr>
          </a:p>
          <a:p>
            <a:pPr marL="742950" lvl="0" indent="-457200" algn="just" eaLnBrk="1" hangingPunct="1">
              <a:buFont typeface="+mj-lt"/>
              <a:buAutoNum type="arabicPeriod"/>
              <a:defRPr/>
            </a:pPr>
            <a:r>
              <a:rPr lang="ro-RO" sz="1200" dirty="0">
                <a:solidFill>
                  <a:schemeClr val="tx1"/>
                </a:solidFill>
                <a:latin typeface="+mn-lt"/>
                <a:ea typeface="MS PGothic" pitchFamily="34" charset="-128"/>
                <a:cs typeface="ＭＳ Ｐゴシック" charset="0"/>
              </a:rPr>
              <a:t>Abordarea a treia se referă la consolidarea capacităților. De acest aspect se ocupă Oficiul Consiliului Europei în domeniul Criminalității Informatice (C-</a:t>
            </a:r>
            <a:r>
              <a:rPr lang="ro-RO" sz="1200" dirty="0" err="1">
                <a:solidFill>
                  <a:schemeClr val="tx1"/>
                </a:solidFill>
                <a:latin typeface="+mn-lt"/>
                <a:ea typeface="MS PGothic" pitchFamily="34" charset="-128"/>
                <a:cs typeface="ＭＳ Ｐゴシック" charset="0"/>
              </a:rPr>
              <a:t>PROC</a:t>
            </a:r>
            <a:r>
              <a:rPr lang="ro-RO" sz="1200" dirty="0">
                <a:solidFill>
                  <a:schemeClr val="tx1"/>
                </a:solidFill>
                <a:latin typeface="+mn-lt"/>
                <a:ea typeface="MS PGothic" pitchFamily="34" charset="-128"/>
                <a:cs typeface="ＭＳ Ｐゴシック" charset="0"/>
              </a:rPr>
              <a:t>) care este implementat prin programe de cooperare tehnică.  Formatorul poate trece la următoarele </a:t>
            </a:r>
            <a:r>
              <a:rPr lang="ro-RO" sz="1200" dirty="0" err="1">
                <a:solidFill>
                  <a:schemeClr val="tx1"/>
                </a:solidFill>
                <a:latin typeface="+mn-lt"/>
                <a:ea typeface="MS PGothic" pitchFamily="34" charset="-128"/>
                <a:cs typeface="ＭＳ Ｐゴシック" charset="0"/>
              </a:rPr>
              <a:t>diapozitve</a:t>
            </a:r>
            <a:r>
              <a:rPr lang="ro-RO" sz="1200" dirty="0">
                <a:solidFill>
                  <a:schemeClr val="tx1"/>
                </a:solidFill>
                <a:latin typeface="+mn-lt"/>
                <a:ea typeface="MS PGothic" pitchFamily="34" charset="-128"/>
                <a:cs typeface="ＭＳ Ｐゴシック" charset="0"/>
              </a:rPr>
              <a:t> care descriu munca întreprinsă de C-</a:t>
            </a:r>
            <a:r>
              <a:rPr lang="ro-RO" sz="1200" dirty="0" err="1">
                <a:solidFill>
                  <a:schemeClr val="tx1"/>
                </a:solidFill>
                <a:latin typeface="+mn-lt"/>
                <a:ea typeface="MS PGothic" pitchFamily="34" charset="-128"/>
                <a:cs typeface="ＭＳ Ｐゴシック" charset="0"/>
              </a:rPr>
              <a:t>PROC</a:t>
            </a:r>
            <a:r>
              <a:rPr lang="ro-RO" sz="1200" dirty="0">
                <a:solidFill>
                  <a:schemeClr val="tx1"/>
                </a:solidFill>
                <a:latin typeface="+mn-lt"/>
                <a:ea typeface="MS PGothic" pitchFamily="34" charset="-128"/>
                <a:cs typeface="ＭＳ Ｐゴシック" charset="0"/>
              </a:rPr>
              <a:t> și diferitele programe. </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10</a:t>
            </a:fld>
            <a:endParaRPr lang="en-GB" smtClean="0"/>
          </a:p>
        </p:txBody>
      </p:sp>
    </p:spTree>
    <p:extLst>
      <p:ext uri="{BB962C8B-B14F-4D97-AF65-F5344CB8AC3E}">
        <p14:creationId xmlns:p14="http://schemas.microsoft.com/office/powerpoint/2010/main" val="3138786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a:solidFill>
                  <a:schemeClr val="tx1"/>
                </a:solidFill>
                <a:latin typeface="+mn-lt"/>
                <a:ea typeface="MS PGothic" pitchFamily="34" charset="-128"/>
                <a:cs typeface="ＭＳ Ｐゴシック" charset="0"/>
              </a:rPr>
              <a:t>Acest diapozitiv furnizează informații despre Oficiul în domeniul Criminalității Informatice (C-PROC). Acesta este organismul principal responsabil cu promovarea abordării Consiliului Europei în vederea sprijinirii consolidării capacităților în materie de capacitățile justiției penale privind criminalitatea informatică și probele electronice. </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11</a:t>
            </a:fld>
            <a:endParaRPr lang="en-GB" smtClean="0"/>
          </a:p>
        </p:txBody>
      </p:sp>
    </p:spTree>
    <p:extLst>
      <p:ext uri="{BB962C8B-B14F-4D97-AF65-F5344CB8AC3E}">
        <p14:creationId xmlns:p14="http://schemas.microsoft.com/office/powerpoint/2010/main" val="1633364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dirty="0">
                <a:solidFill>
                  <a:schemeClr val="tx1"/>
                </a:solidFill>
                <a:latin typeface="+mn-lt"/>
                <a:ea typeface="MS PGothic" pitchFamily="34" charset="-128"/>
                <a:cs typeface="ＭＳ Ｐゴシック" charset="0"/>
              </a:rPr>
              <a:t>Acest diapozitiv enumeră diferitele proiecte în curs derulate de Oficiul în domeniul Criminalității Informatice (C-</a:t>
            </a:r>
            <a:r>
              <a:rPr lang="ro-RO" sz="1200" dirty="0" err="1">
                <a:solidFill>
                  <a:schemeClr val="tx1"/>
                </a:solidFill>
                <a:latin typeface="+mn-lt"/>
                <a:ea typeface="MS PGothic" pitchFamily="34" charset="-128"/>
                <a:cs typeface="ＭＳ Ｐゴシック" charset="0"/>
              </a:rPr>
              <a:t>PROC</a:t>
            </a:r>
            <a:r>
              <a:rPr lang="ro-RO" sz="1200" dirty="0">
                <a:solidFill>
                  <a:schemeClr val="tx1"/>
                </a:solidFill>
                <a:latin typeface="+mn-lt"/>
                <a:ea typeface="MS PGothic" pitchFamily="34" charset="-128"/>
                <a:cs typeface="ＭＳ Ｐゴシック" charset="0"/>
              </a:rPr>
              <a:t>). Formatorul poate explica că C-</a:t>
            </a:r>
            <a:r>
              <a:rPr lang="ro-RO" sz="1200" dirty="0" err="1">
                <a:solidFill>
                  <a:schemeClr val="tx1"/>
                </a:solidFill>
                <a:latin typeface="+mn-lt"/>
                <a:ea typeface="MS PGothic" pitchFamily="34" charset="-128"/>
                <a:cs typeface="ＭＳ Ｐゴシック" charset="0"/>
              </a:rPr>
              <a:t>PROC</a:t>
            </a:r>
            <a:r>
              <a:rPr lang="ro-RO" sz="1200" dirty="0">
                <a:solidFill>
                  <a:schemeClr val="tx1"/>
                </a:solidFill>
                <a:latin typeface="+mn-lt"/>
                <a:ea typeface="MS PGothic" pitchFamily="34" charset="-128"/>
                <a:cs typeface="ＭＳ Ｐゴシック" charset="0"/>
              </a:rPr>
              <a:t> a devenit operațional în aprilie 2014, iar de atunci a inițiat numeroase proiecte - multe din ele fiind finalizate. Formatorul poate explica proiectele în desfășurare. Formatorul </a:t>
            </a:r>
            <a:r>
              <a:rPr lang="ro-RO" sz="1200" dirty="0" err="1">
                <a:solidFill>
                  <a:schemeClr val="tx1"/>
                </a:solidFill>
                <a:latin typeface="+mn-lt"/>
                <a:ea typeface="MS PGothic" pitchFamily="34" charset="-128"/>
                <a:cs typeface="ＭＳ Ｐゴシック" charset="0"/>
              </a:rPr>
              <a:t>opoate</a:t>
            </a:r>
            <a:r>
              <a:rPr lang="ro-RO" sz="1200" dirty="0">
                <a:solidFill>
                  <a:schemeClr val="tx1"/>
                </a:solidFill>
                <a:latin typeface="+mn-lt"/>
                <a:ea typeface="MS PGothic" pitchFamily="34" charset="-128"/>
                <a:cs typeface="ＭＳ Ｐゴシック" charset="0"/>
              </a:rPr>
              <a:t> da detalii despre programele enumerate în acest diapozitiv:</a:t>
            </a:r>
          </a:p>
          <a:p>
            <a:endParaRPr lang="en-GB" sz="1200" kern="1200" dirty="0" smtClean="0">
              <a:solidFill>
                <a:schemeClr val="tx1"/>
              </a:solidFill>
              <a:latin typeface="+mn-lt"/>
              <a:ea typeface="MS PGothic" pitchFamily="34" charset="-128"/>
              <a:cs typeface="ＭＳ Ｐゴシック" charset="0"/>
            </a:endParaRPr>
          </a:p>
          <a:p>
            <a:r>
              <a:rPr lang="ro-RO" b="1" dirty="0" err="1">
                <a:latin typeface="Open Sans"/>
              </a:rPr>
              <a:t>GLACY</a:t>
            </a:r>
            <a:r>
              <a:rPr lang="ro-RO" b="1" dirty="0">
                <a:latin typeface="Open Sans"/>
              </a:rPr>
              <a:t>+ </a:t>
            </a:r>
            <a:r>
              <a:rPr lang="ro-RO" dirty="0">
                <a:latin typeface="Open Sans"/>
              </a:rPr>
              <a:t>este un Proiect comun al Uniunii Europene (Instrument care contribuie la menținerea păcii și stabilității) și al Consiliul Europei.</a:t>
            </a:r>
          </a:p>
          <a:p>
            <a:r>
              <a:rPr lang="ro-RO" dirty="0" err="1">
                <a:latin typeface="Open Sans"/>
              </a:rPr>
              <a:t>GLACY</a:t>
            </a:r>
            <a:r>
              <a:rPr lang="ro-RO" dirty="0">
                <a:latin typeface="Open Sans"/>
              </a:rPr>
              <a:t>+ urmărește să continue experiența </a:t>
            </a:r>
            <a:r>
              <a:rPr lang="ro-RO" u="none" strike="noStrike" dirty="0">
                <a:solidFill>
                  <a:srgbClr val="007BC8"/>
                </a:solidFill>
                <a:latin typeface="Open Sans"/>
                <a:hlinkClick r:id="rId3"/>
              </a:rPr>
              <a:t>Proiectului </a:t>
            </a:r>
            <a:r>
              <a:rPr lang="ro-RO" u="none" strike="noStrike" dirty="0" err="1">
                <a:solidFill>
                  <a:srgbClr val="007BC8"/>
                </a:solidFill>
                <a:latin typeface="Open Sans"/>
                <a:hlinkClick r:id="rId3"/>
              </a:rPr>
              <a:t>GLACY</a:t>
            </a:r>
            <a:r>
              <a:rPr lang="ro-RO" dirty="0">
                <a:latin typeface="Open Sans"/>
              </a:rPr>
              <a:t> (2013 – 2016) și sprijină cincisprezece țări și nuclee prioritare din Africa, regiunea Asia-Pacific și America Latină și regiunea Caraibelor – Benin, Burkina Faso, Cabo Verde, Chile, Costa Rica, Republica Dominicană, Ghana, Mauritius, Maroc, Nigeria, Paraguay, </a:t>
            </a:r>
            <a:r>
              <a:rPr lang="ro-RO" dirty="0" err="1">
                <a:latin typeface="Open Sans"/>
              </a:rPr>
              <a:t>Flipine</a:t>
            </a:r>
            <a:r>
              <a:rPr lang="ro-RO" dirty="0">
                <a:latin typeface="Open Sans"/>
              </a:rPr>
              <a:t>, Senegal, Sri Lanka și Tonga. Aceste țări pot reprezenta nuclee pentru împărtășirea experiențelor cu regiunile respective.</a:t>
            </a:r>
          </a:p>
          <a:p>
            <a:r>
              <a:rPr lang="ro-RO" b="0" dirty="0">
                <a:latin typeface="Open Sans"/>
              </a:rPr>
              <a:t>Obiective:</a:t>
            </a:r>
          </a:p>
          <a:p>
            <a:r>
              <a:rPr lang="ro-RO" dirty="0">
                <a:latin typeface="Open Sans"/>
              </a:rPr>
              <a:t>Consolidarea capacităților statelor din întreaga lume să aplice legislația privind criminalitatea informatică și probele electronice și sporirea abilităților în vederea unei cooperări eficiente în această zonă.</a:t>
            </a:r>
          </a:p>
          <a:p>
            <a:pPr>
              <a:buFont typeface="+mj-lt"/>
              <a:buAutoNum type="arabicPeriod"/>
            </a:pPr>
            <a:r>
              <a:rPr lang="ro-RO" dirty="0"/>
              <a:t>Promovarea unei legislații, politici și strategii unitare privind </a:t>
            </a:r>
            <a:r>
              <a:rPr lang="ro-RO" dirty="0" err="1"/>
              <a:t>criminlitatea</a:t>
            </a:r>
            <a:r>
              <a:rPr lang="ro-RO" dirty="0"/>
              <a:t> informatică;</a:t>
            </a:r>
          </a:p>
          <a:p>
            <a:pPr>
              <a:buFont typeface="+mj-lt"/>
              <a:buAutoNum type="arabicPeriod"/>
            </a:pPr>
            <a:r>
              <a:rPr lang="ro-RO" dirty="0"/>
              <a:t>Consolidarea capacității autorităților polițienești în vederea investigării criminalității informatice și implicarea în cooperarea polițienească directă, precum și cu unitățile responsabile cu criminalitatea informatică din Europa și alte regiuni;</a:t>
            </a:r>
          </a:p>
          <a:p>
            <a:pPr>
              <a:buFont typeface="+mj-lt"/>
              <a:buAutoNum type="arabicPeriod"/>
            </a:pPr>
            <a:r>
              <a:rPr lang="ro-RO" dirty="0"/>
              <a:t>Oferirea autorităților justiției penale posibilității de a aplica legislația și de a urmări penal și de a se pronunța asupra cazurilor privitoare la criminalitatea informatică și probele electronice și de a se implica în cooperarea internațională.</a:t>
            </a:r>
          </a:p>
          <a:p>
            <a:r>
              <a:rPr lang="ro-RO" b="0" i="0" dirty="0">
                <a:solidFill>
                  <a:srgbClr val="161616"/>
                </a:solidFill>
                <a:latin typeface="Open Sans"/>
              </a:rPr>
              <a:t/>
            </a:r>
            <a:br>
              <a:rPr lang="ro-RO" b="0" i="0" dirty="0">
                <a:solidFill>
                  <a:srgbClr val="161616"/>
                </a:solidFill>
                <a:latin typeface="Open Sans"/>
              </a:rPr>
            </a:br>
            <a:r>
              <a:rPr lang="ro-RO" sz="1200" b="1" dirty="0" err="1">
                <a:solidFill>
                  <a:schemeClr val="tx1"/>
                </a:solidFill>
                <a:latin typeface="+mn-lt"/>
                <a:ea typeface="MS PGothic" pitchFamily="34" charset="-128"/>
                <a:cs typeface="ＭＳ Ｐゴシック" charset="0"/>
              </a:rPr>
              <a:t>CyberEast</a:t>
            </a:r>
            <a:r>
              <a:rPr lang="ro-RO" sz="1200" b="1" dirty="0">
                <a:solidFill>
                  <a:schemeClr val="tx1"/>
                </a:solidFill>
                <a:latin typeface="+mn-lt"/>
                <a:ea typeface="MS PGothic" pitchFamily="34" charset="-128"/>
                <a:cs typeface="ＭＳ Ｐゴシック" charset="0"/>
              </a:rPr>
              <a:t> </a:t>
            </a:r>
            <a:r>
              <a:rPr lang="ro-RO" sz="1200" dirty="0">
                <a:solidFill>
                  <a:schemeClr val="tx1"/>
                </a:solidFill>
                <a:latin typeface="+mn-lt"/>
                <a:ea typeface="MS PGothic" pitchFamily="34" charset="-128"/>
                <a:cs typeface="ＭＳ Ｐゴシック" charset="0"/>
              </a:rPr>
              <a:t>este un proiect comun al Uniunii Europene și Consiliului Europei, implementat în regiunea Parteneriatului Estic de către Consiliul Europei în baza Instrumentului European de Vecinătate Estică (</a:t>
            </a:r>
            <a:r>
              <a:rPr lang="ro-RO" sz="1200" dirty="0" err="1">
                <a:solidFill>
                  <a:schemeClr val="tx1"/>
                </a:solidFill>
                <a:latin typeface="+mn-lt"/>
                <a:ea typeface="MS PGothic" pitchFamily="34" charset="-128"/>
                <a:cs typeface="ＭＳ Ｐゴシック" charset="0"/>
              </a:rPr>
              <a:t>IEV</a:t>
            </a:r>
            <a:r>
              <a:rPr lang="ro-RO" sz="1200" dirty="0">
                <a:solidFill>
                  <a:schemeClr val="tx1"/>
                </a:solidFill>
                <a:latin typeface="+mn-lt"/>
                <a:ea typeface="MS PGothic" pitchFamily="34" charset="-128"/>
                <a:cs typeface="ＭＳ Ｐゴシック" charset="0"/>
              </a:rPr>
              <a:t>). </a:t>
            </a:r>
          </a:p>
          <a:p>
            <a:r>
              <a:rPr lang="ro-RO" sz="1200" dirty="0">
                <a:solidFill>
                  <a:schemeClr val="tx1"/>
                </a:solidFill>
                <a:latin typeface="+mn-lt"/>
                <a:ea typeface="MS PGothic" pitchFamily="34" charset="-128"/>
                <a:cs typeface="ＭＳ Ｐゴシック" charset="0"/>
              </a:rPr>
              <a:t>Țări participante: Armenia, </a:t>
            </a:r>
            <a:r>
              <a:rPr lang="ro-RO" sz="1200" dirty="0" err="1">
                <a:solidFill>
                  <a:schemeClr val="tx1"/>
                </a:solidFill>
                <a:latin typeface="+mn-lt"/>
                <a:ea typeface="MS PGothic" pitchFamily="34" charset="-128"/>
                <a:cs typeface="ＭＳ Ｐゴシック" charset="0"/>
              </a:rPr>
              <a:t>Azerbaijan</a:t>
            </a:r>
            <a:r>
              <a:rPr lang="ro-RO" sz="1200" dirty="0">
                <a:solidFill>
                  <a:schemeClr val="tx1"/>
                </a:solidFill>
                <a:latin typeface="+mn-lt"/>
                <a:ea typeface="MS PGothic" pitchFamily="34" charset="-128"/>
                <a:cs typeface="ＭＳ Ｐゴシック" charset="0"/>
              </a:rPr>
              <a:t>, Belarus, Georgia, Moldova și Ucraina. </a:t>
            </a:r>
          </a:p>
          <a:p>
            <a:r>
              <a:rPr lang="ro-RO" sz="1200" dirty="0">
                <a:solidFill>
                  <a:schemeClr val="tx1"/>
                </a:solidFill>
                <a:latin typeface="+mn-lt"/>
                <a:ea typeface="MS PGothic" pitchFamily="34" charset="-128"/>
                <a:cs typeface="ＭＳ Ｐゴシック" charset="0"/>
              </a:rPr>
              <a:t>Proiectul are ca obiectiv adoptarea unor cadre legislative și de politică conforme cu Convenția de la Budapesta privind criminalitatea informatică și cu instrumentele aferente, întărind capacitățile autorităților judiciare și de aplicare a legii și ale cooperării internaționale, precum și sporirea cooperării internaționale eficiente, consolidarea încrederii în justiția penală, criminalitatea informatică și probele electronice, inclusiv între </a:t>
            </a:r>
            <a:r>
              <a:rPr lang="ro-RO" sz="1200" dirty="0" err="1">
                <a:solidFill>
                  <a:schemeClr val="tx1"/>
                </a:solidFill>
                <a:latin typeface="+mn-lt"/>
                <a:ea typeface="MS PGothic" pitchFamily="34" charset="-128"/>
                <a:cs typeface="ＭＳ Ｐゴシック" charset="0"/>
              </a:rPr>
              <a:t>funizorii</a:t>
            </a:r>
            <a:r>
              <a:rPr lang="ro-RO" sz="1200" dirty="0">
                <a:solidFill>
                  <a:schemeClr val="tx1"/>
                </a:solidFill>
                <a:latin typeface="+mn-lt"/>
                <a:ea typeface="MS PGothic" pitchFamily="34" charset="-128"/>
                <a:cs typeface="ＭＳ Ｐゴシック" charset="0"/>
              </a:rPr>
              <a:t> de servicii și autoritățile responsabile cu aplicarea legii.</a:t>
            </a:r>
          </a:p>
          <a:p>
            <a:endParaRPr lang="en-US" sz="1200" kern="1200" dirty="0" smtClean="0">
              <a:solidFill>
                <a:schemeClr val="tx1"/>
              </a:solidFill>
              <a:latin typeface="+mn-lt"/>
              <a:ea typeface="MS PGothic" pitchFamily="34" charset="-128"/>
              <a:cs typeface="ＭＳ Ｐゴシック" charset="0"/>
            </a:endParaRPr>
          </a:p>
          <a:p>
            <a:r>
              <a:rPr lang="ro-RO" sz="1200" b="1" dirty="0" err="1">
                <a:solidFill>
                  <a:schemeClr val="tx1"/>
                </a:solidFill>
                <a:latin typeface="+mn-lt"/>
                <a:ea typeface="MS PGothic" pitchFamily="34" charset="-128"/>
                <a:cs typeface="ＭＳ Ｐゴシック" charset="0"/>
              </a:rPr>
              <a:t>iPROCEEDS</a:t>
            </a:r>
            <a:r>
              <a:rPr lang="ro-RO" sz="1200" b="1" dirty="0">
                <a:solidFill>
                  <a:schemeClr val="tx1"/>
                </a:solidFill>
                <a:latin typeface="+mn-lt"/>
                <a:ea typeface="MS PGothic" pitchFamily="34" charset="-128"/>
                <a:cs typeface="ＭＳ Ｐゴシック" charset="0"/>
              </a:rPr>
              <a:t> – 2: </a:t>
            </a:r>
            <a:r>
              <a:rPr lang="ro-RO" sz="1200" dirty="0">
                <a:solidFill>
                  <a:schemeClr val="tx1"/>
                </a:solidFill>
                <a:latin typeface="+mn-lt"/>
                <a:ea typeface="MS PGothic" pitchFamily="34" charset="-128"/>
                <a:cs typeface="ＭＳ Ｐゴシック" charset="0"/>
              </a:rPr>
              <a:t>Cooperare în materie de criminalitate informatică în baza unui Instrument de Asistență  pentru Preaderare (IPA) - este un proiect comun al Uniunii Europene și Consiliului Europei. Țări/zone participante: Albania, Bosnia și Herțegovina, Muntenegru, Macedonia de Nord, Serbia, Turcia și Kosovo* Obiectiv: Continuarea consolidării capacității autorităților în țările și zonele participante la proiect în vederea percheziționării, punerii sub sechestru și confiscării veniturilor provenite din activități de criminalitate informatică și prevenirea spălării banilor pe internet și asigurare probelor electronice. *Această indicație nu își propune să aduce atingere poziției privind statutul, și este în conformitate cu </a:t>
            </a:r>
            <a:r>
              <a:rPr lang="ro-RO" sz="1200" dirty="0" err="1">
                <a:solidFill>
                  <a:schemeClr val="tx1"/>
                </a:solidFill>
                <a:latin typeface="+mn-lt"/>
                <a:ea typeface="MS PGothic" pitchFamily="34" charset="-128"/>
                <a:cs typeface="ＭＳ Ｐゴシック" charset="0"/>
              </a:rPr>
              <a:t>UNSC</a:t>
            </a:r>
            <a:r>
              <a:rPr lang="ro-RO" sz="1200" dirty="0">
                <a:solidFill>
                  <a:schemeClr val="tx1"/>
                </a:solidFill>
                <a:latin typeface="+mn-lt"/>
                <a:ea typeface="MS PGothic" pitchFamily="34" charset="-128"/>
                <a:cs typeface="ＭＳ Ｐゴシック" charset="0"/>
              </a:rPr>
              <a:t> 1244 și cu Opinia </a:t>
            </a:r>
            <a:r>
              <a:rPr lang="ro-RO" sz="1200" dirty="0" err="1">
                <a:solidFill>
                  <a:schemeClr val="tx1"/>
                </a:solidFill>
                <a:latin typeface="+mn-lt"/>
                <a:ea typeface="MS PGothic" pitchFamily="34" charset="-128"/>
                <a:cs typeface="ＭＳ Ｐゴシック" charset="0"/>
              </a:rPr>
              <a:t>ICJ</a:t>
            </a:r>
            <a:r>
              <a:rPr lang="ro-RO" sz="1200" dirty="0">
                <a:solidFill>
                  <a:schemeClr val="tx1"/>
                </a:solidFill>
                <a:latin typeface="+mn-lt"/>
                <a:ea typeface="MS PGothic" pitchFamily="34" charset="-128"/>
                <a:cs typeface="ＭＳ Ｐゴシック" charset="0"/>
              </a:rPr>
              <a:t> privind Declarația de independență a Kosovo. </a:t>
            </a:r>
          </a:p>
          <a:p>
            <a:endParaRPr lang="en-US" sz="1200" kern="1200" dirty="0" smtClean="0">
              <a:solidFill>
                <a:schemeClr val="tx1"/>
              </a:solidFill>
              <a:latin typeface="+mn-lt"/>
              <a:ea typeface="MS PGothic" pitchFamily="34" charset="-128"/>
              <a:cs typeface="ＭＳ Ｐゴシック" charset="0"/>
            </a:endParaRPr>
          </a:p>
          <a:p>
            <a:r>
              <a:rPr lang="ro-RO" sz="1200" b="1" dirty="0" err="1">
                <a:solidFill>
                  <a:schemeClr val="tx1"/>
                </a:solidFill>
                <a:latin typeface="+mn-lt"/>
                <a:ea typeface="MS PGothic" pitchFamily="34" charset="-128"/>
                <a:cs typeface="ＭＳ Ｐゴシック" charset="0"/>
              </a:rPr>
              <a:t>CyberSouth</a:t>
            </a:r>
            <a:r>
              <a:rPr lang="ro-RO" sz="1200" b="1" dirty="0">
                <a:solidFill>
                  <a:schemeClr val="tx1"/>
                </a:solidFill>
                <a:latin typeface="+mn-lt"/>
                <a:ea typeface="MS PGothic" pitchFamily="34" charset="-128"/>
                <a:cs typeface="ＭＳ Ｐゴシック" charset="0"/>
              </a:rPr>
              <a:t> </a:t>
            </a:r>
            <a:r>
              <a:rPr lang="ro-RO" sz="1200" dirty="0">
                <a:solidFill>
                  <a:schemeClr val="tx1"/>
                </a:solidFill>
                <a:latin typeface="+mn-lt"/>
                <a:ea typeface="MS PGothic" pitchFamily="34" charset="-128"/>
                <a:cs typeface="ＭＳ Ｐゴシック" charset="0"/>
              </a:rPr>
              <a:t>este un Proiect comun al Uniunii Europene ( Instrument European de Vecinătate) și al Consiliul Europei. </a:t>
            </a:r>
            <a:r>
              <a:rPr lang="ro-RO" sz="1200" dirty="0" err="1">
                <a:solidFill>
                  <a:schemeClr val="tx1"/>
                </a:solidFill>
                <a:latin typeface="+mn-lt"/>
                <a:ea typeface="MS PGothic" pitchFamily="34" charset="-128"/>
                <a:cs typeface="ＭＳ Ｐゴシック" charset="0"/>
              </a:rPr>
              <a:t>CyberSouth</a:t>
            </a:r>
            <a:r>
              <a:rPr lang="ro-RO" sz="1200" dirty="0">
                <a:solidFill>
                  <a:schemeClr val="tx1"/>
                </a:solidFill>
                <a:latin typeface="+mn-lt"/>
                <a:ea typeface="MS PGothic" pitchFamily="34" charset="-128"/>
                <a:cs typeface="ＭＳ Ｐゴシック" charset="0"/>
              </a:rPr>
              <a:t>  își propune să consolideze capacitățile legislative și instituționale privind criminalitatea informatică și probele electronice în regiunea Vecinătății Sudice în acord cu drepturile omului și cerințele statului de drept. </a:t>
            </a:r>
          </a:p>
          <a:p>
            <a:r>
              <a:rPr lang="ro-RO" sz="1200" dirty="0">
                <a:solidFill>
                  <a:schemeClr val="tx1"/>
                </a:solidFill>
                <a:latin typeface="+mn-lt"/>
                <a:ea typeface="MS PGothic" pitchFamily="34" charset="-128"/>
                <a:cs typeface="ＭＳ Ｐゴシック" charset="0"/>
              </a:rPr>
              <a:t>Zona cuprinsă de proiect: Regiunea Vecinătății Sudice </a:t>
            </a:r>
          </a:p>
          <a:p>
            <a:r>
              <a:rPr lang="ro-RO" sz="1200" dirty="0">
                <a:solidFill>
                  <a:schemeClr val="tx1"/>
                </a:solidFill>
                <a:latin typeface="+mn-lt"/>
                <a:ea typeface="MS PGothic" pitchFamily="34" charset="-128"/>
                <a:cs typeface="ＭＳ Ｐゴシック" charset="0"/>
              </a:rPr>
              <a:t>Zonele prioritare inițiale: Algeria, Iordan, Liban, Maroc și Tunisia </a:t>
            </a:r>
          </a:p>
          <a:p>
            <a:r>
              <a:rPr lang="ro-RO" sz="1200" dirty="0">
                <a:solidFill>
                  <a:schemeClr val="tx1"/>
                </a:solidFill>
                <a:latin typeface="+mn-lt"/>
                <a:ea typeface="MS PGothic" pitchFamily="34" charset="-128"/>
                <a:cs typeface="ＭＳ Ｐゴシック" charset="0"/>
              </a:rPr>
              <a:t>Obiective: </a:t>
            </a:r>
          </a:p>
          <a:p>
            <a:pPr marL="228600" indent="-228600">
              <a:buAutoNum type="arabicPeriod"/>
            </a:pPr>
            <a:r>
              <a:rPr lang="ro-RO" sz="1200" dirty="0">
                <a:solidFill>
                  <a:schemeClr val="tx1"/>
                </a:solidFill>
                <a:latin typeface="+mn-lt"/>
                <a:ea typeface="MS PGothic" pitchFamily="34" charset="-128"/>
                <a:cs typeface="ＭＳ Ｐゴシック" charset="0"/>
              </a:rPr>
              <a:t>Legislație </a:t>
            </a:r>
          </a:p>
          <a:p>
            <a:pPr marL="228600" indent="-228600">
              <a:buAutoNum type="arabicPeriod"/>
            </a:pPr>
            <a:r>
              <a:rPr lang="ro-RO" sz="1200" dirty="0">
                <a:solidFill>
                  <a:schemeClr val="tx1"/>
                </a:solidFill>
                <a:latin typeface="+mn-lt"/>
                <a:ea typeface="MS PGothic" pitchFamily="34" charset="-128"/>
                <a:cs typeface="ＭＳ Ｐゴシック" charset="0"/>
              </a:rPr>
              <a:t>Servicii specializate și inter-agenție, precum și cooperare public/privată </a:t>
            </a:r>
          </a:p>
          <a:p>
            <a:pPr marL="228600" indent="-228600">
              <a:buAutoNum type="arabicPeriod"/>
            </a:pPr>
            <a:r>
              <a:rPr lang="ro-RO" sz="1200" dirty="0">
                <a:solidFill>
                  <a:schemeClr val="tx1"/>
                </a:solidFill>
                <a:latin typeface="+mn-lt"/>
                <a:ea typeface="MS PGothic" pitchFamily="34" charset="-128"/>
                <a:cs typeface="ＭＳ Ｐゴシック" charset="0"/>
              </a:rPr>
              <a:t>Formare judiciară </a:t>
            </a:r>
          </a:p>
          <a:p>
            <a:pPr marL="228600" indent="-228600">
              <a:buAutoNum type="arabicPeriod"/>
            </a:pPr>
            <a:r>
              <a:rPr lang="ro-RO" sz="1200" dirty="0">
                <a:solidFill>
                  <a:schemeClr val="tx1"/>
                </a:solidFill>
                <a:latin typeface="+mn-lt"/>
                <a:ea typeface="MS PGothic" pitchFamily="34" charset="-128"/>
                <a:cs typeface="ＭＳ Ｐゴシック" charset="0"/>
              </a:rPr>
              <a:t>Cooperare internațională </a:t>
            </a:r>
          </a:p>
          <a:p>
            <a:pPr marL="228600" indent="-228600">
              <a:buAutoNum type="arabicPeriod"/>
            </a:pPr>
            <a:r>
              <a:rPr lang="ro-RO" sz="1200" dirty="0">
                <a:solidFill>
                  <a:schemeClr val="tx1"/>
                </a:solidFill>
                <a:latin typeface="+mn-lt"/>
                <a:ea typeface="MS PGothic" pitchFamily="34" charset="-128"/>
                <a:cs typeface="ＭＳ Ｐゴシック" charset="0"/>
              </a:rPr>
              <a:t>Priorități strategice în materie de criminalitate informatică și probe electronice</a:t>
            </a:r>
          </a:p>
          <a:p>
            <a:pPr marL="228600" indent="-228600">
              <a:buAutoNum type="arabicPeriod"/>
            </a:pPr>
            <a:endParaRPr lang="en-US" sz="1200" kern="1200" dirty="0" smtClean="0">
              <a:solidFill>
                <a:schemeClr val="tx1"/>
              </a:solidFill>
              <a:latin typeface="+mn-lt"/>
              <a:ea typeface="MS PGothic" pitchFamily="34" charset="-128"/>
              <a:cs typeface="ＭＳ Ｐゴシック" charset="0"/>
            </a:endParaRPr>
          </a:p>
          <a:p>
            <a:pPr marL="0" indent="0">
              <a:buNone/>
            </a:pPr>
            <a:r>
              <a:rPr lang="ro-RO" sz="1200" b="1" dirty="0">
                <a:solidFill>
                  <a:schemeClr val="tx1"/>
                </a:solidFill>
                <a:latin typeface="+mn-lt"/>
                <a:ea typeface="MS PGothic" pitchFamily="34" charset="-128"/>
                <a:cs typeface="ＭＳ Ｐゴシック" charset="0"/>
              </a:rPr>
              <a:t>Stop exploatării sexuale și abuzului sexual asupra </a:t>
            </a:r>
            <a:r>
              <a:rPr lang="ro-RO" sz="1200" b="1" dirty="0" err="1">
                <a:solidFill>
                  <a:schemeClr val="tx1"/>
                </a:solidFill>
                <a:latin typeface="+mn-lt"/>
                <a:ea typeface="MS PGothic" pitchFamily="34" charset="-128"/>
                <a:cs typeface="ＭＳ Ｐゴシック" charset="0"/>
              </a:rPr>
              <a:t>copiilor@Europe</a:t>
            </a:r>
            <a:r>
              <a:rPr lang="ro-RO" sz="1200" b="1" dirty="0">
                <a:solidFill>
                  <a:schemeClr val="tx1"/>
                </a:solidFill>
                <a:latin typeface="+mn-lt"/>
                <a:ea typeface="MS PGothic" pitchFamily="34" charset="-128"/>
                <a:cs typeface="ＭＳ Ｐゴシック" charset="0"/>
              </a:rPr>
              <a:t> (</a:t>
            </a:r>
            <a:r>
              <a:rPr lang="ro-RO" sz="1200" b="1" dirty="0" err="1">
                <a:solidFill>
                  <a:schemeClr val="tx1"/>
                </a:solidFill>
                <a:latin typeface="+mn-lt"/>
                <a:ea typeface="MS PGothic" pitchFamily="34" charset="-128"/>
                <a:cs typeface="ＭＳ Ｐゴシック" charset="0"/>
              </a:rPr>
              <a:t>EndOCSEA@Europe</a:t>
            </a:r>
            <a:r>
              <a:rPr lang="ro-RO" sz="1200" b="1" dirty="0">
                <a:solidFill>
                  <a:schemeClr val="tx1"/>
                </a:solidFill>
                <a:latin typeface="+mn-lt"/>
                <a:ea typeface="MS PGothic" pitchFamily="34" charset="-128"/>
                <a:cs typeface="ＭＳ Ｐゴシック" charset="0"/>
              </a:rPr>
              <a:t>) </a:t>
            </a:r>
            <a:r>
              <a:rPr lang="ro-RO" sz="1200" b="0" dirty="0">
                <a:solidFill>
                  <a:schemeClr val="tx1"/>
                </a:solidFill>
                <a:latin typeface="+mn-lt"/>
                <a:ea typeface="MS PGothic" pitchFamily="34" charset="-128"/>
                <a:cs typeface="ＭＳ Ｐゴシック" charset="0"/>
              </a:rPr>
              <a:t>este implementat de Divizia privind drepturile copiilor al Consiliului Europei, în cooperare cu  Oficiul Consiliului Europei în domeniul Criminalității Informatice (C-</a:t>
            </a:r>
            <a:r>
              <a:rPr lang="ro-RO" sz="1200" b="0" dirty="0" err="1">
                <a:solidFill>
                  <a:schemeClr val="tx1"/>
                </a:solidFill>
                <a:latin typeface="+mn-lt"/>
                <a:ea typeface="MS PGothic" pitchFamily="34" charset="-128"/>
                <a:cs typeface="ＭＳ Ｐゴシック" charset="0"/>
              </a:rPr>
              <a:t>PROC</a:t>
            </a:r>
            <a:r>
              <a:rPr lang="ro-RO" sz="1200" b="0" dirty="0">
                <a:solidFill>
                  <a:schemeClr val="tx1"/>
                </a:solidFill>
                <a:latin typeface="+mn-lt"/>
                <a:ea typeface="MS PGothic" pitchFamily="34" charset="-128"/>
                <a:cs typeface="ＭＳ Ｐゴシック" charset="0"/>
              </a:rPr>
              <a:t>) din București, România.  </a:t>
            </a:r>
          </a:p>
          <a:p>
            <a:pPr marL="0" indent="0">
              <a:buNone/>
            </a:pPr>
            <a:r>
              <a:rPr lang="ro-RO" sz="1200" b="0" dirty="0">
                <a:solidFill>
                  <a:schemeClr val="tx1"/>
                </a:solidFill>
                <a:latin typeface="+mn-lt"/>
                <a:ea typeface="MS PGothic" pitchFamily="34" charset="-128"/>
                <a:cs typeface="ＭＳ Ｐゴシック" charset="0"/>
              </a:rPr>
              <a:t>Obiectiv: </a:t>
            </a:r>
          </a:p>
          <a:p>
            <a:pPr marL="0" indent="0">
              <a:buNone/>
            </a:pPr>
            <a:r>
              <a:rPr lang="ro-RO" sz="1200" b="0" dirty="0">
                <a:solidFill>
                  <a:schemeClr val="tx1"/>
                </a:solidFill>
                <a:latin typeface="+mn-lt"/>
                <a:ea typeface="MS PGothic" pitchFamily="34" charset="-128"/>
                <a:cs typeface="ＭＳ Ｐゴシック" charset="0"/>
              </a:rPr>
              <a:t>Obiectivul principal al acestui proiect este de a asigura că drepturile copiilor sunt protejate prin măsuri </a:t>
            </a:r>
            <a:r>
              <a:rPr lang="ro-RO" sz="1200" b="0" dirty="0" err="1">
                <a:solidFill>
                  <a:schemeClr val="tx1"/>
                </a:solidFill>
                <a:latin typeface="+mn-lt"/>
                <a:ea typeface="MS PGothic" pitchFamily="34" charset="-128"/>
                <a:cs typeface="ＭＳ Ｐゴシック" charset="0"/>
              </a:rPr>
              <a:t>multi</a:t>
            </a:r>
            <a:r>
              <a:rPr lang="ro-RO" sz="1200" b="0" dirty="0">
                <a:solidFill>
                  <a:schemeClr val="tx1"/>
                </a:solidFill>
                <a:latin typeface="+mn-lt"/>
                <a:ea typeface="MS PGothic" pitchFamily="34" charset="-128"/>
                <a:cs typeface="ＭＳ Ｐゴシック" charset="0"/>
              </a:rPr>
              <a:t>-naționale, interdisciplinare și de cooperare </a:t>
            </a:r>
            <a:r>
              <a:rPr lang="ro-RO" sz="1200" b="0" dirty="0" err="1">
                <a:solidFill>
                  <a:schemeClr val="tx1"/>
                </a:solidFill>
                <a:latin typeface="+mn-lt"/>
                <a:ea typeface="MS PGothic" pitchFamily="34" charset="-128"/>
                <a:cs typeface="ＭＳ Ｐゴシック" charset="0"/>
              </a:rPr>
              <a:t>transsectoriale</a:t>
            </a:r>
            <a:r>
              <a:rPr lang="ro-RO" sz="1200" b="0" dirty="0">
                <a:solidFill>
                  <a:schemeClr val="tx1"/>
                </a:solidFill>
                <a:latin typeface="+mn-lt"/>
                <a:ea typeface="MS PGothic" pitchFamily="34" charset="-128"/>
                <a:cs typeface="ＭＳ Ｐゴシック" charset="0"/>
              </a:rPr>
              <a:t> și prietenoase cu copiii, în vederea prevenirii și combaterii exploatării sexuale și abuzului sexual facilitat de TIC (</a:t>
            </a:r>
            <a:r>
              <a:rPr lang="ro-RO" sz="1200" b="0" dirty="0" err="1">
                <a:solidFill>
                  <a:schemeClr val="tx1"/>
                </a:solidFill>
                <a:latin typeface="+mn-lt"/>
                <a:ea typeface="MS PGothic" pitchFamily="34" charset="-128"/>
                <a:cs typeface="ＭＳ Ｐゴシック" charset="0"/>
              </a:rPr>
              <a:t>ASESOC</a:t>
            </a:r>
            <a:r>
              <a:rPr lang="ro-RO" sz="1200" b="0" dirty="0">
                <a:solidFill>
                  <a:schemeClr val="tx1"/>
                </a:solidFill>
                <a:latin typeface="+mn-lt"/>
                <a:ea typeface="MS PGothic" pitchFamily="34" charset="-128"/>
                <a:cs typeface="ＭＳ Ｐゴシック" charset="0"/>
              </a:rPr>
              <a:t>) la nivel paneuropean. </a:t>
            </a:r>
          </a:p>
          <a:p>
            <a:pPr marL="0" indent="0">
              <a:buNone/>
            </a:pPr>
            <a:r>
              <a:rPr lang="ro-RO" sz="1200" b="0" dirty="0">
                <a:solidFill>
                  <a:schemeClr val="tx1"/>
                </a:solidFill>
                <a:latin typeface="+mn-lt"/>
                <a:ea typeface="MS PGothic" pitchFamily="34" charset="-128"/>
                <a:cs typeface="ＭＳ Ｐゴシック" charset="0"/>
              </a:rPr>
              <a:t>Proiectul include 3 componente care se consolidează reciproc, fiecare având obiectivul de a: </a:t>
            </a:r>
          </a:p>
          <a:p>
            <a:pPr marL="228600" indent="-228600">
              <a:buAutoNum type="arabicPeriod"/>
            </a:pPr>
            <a:r>
              <a:rPr lang="ro-RO" sz="1200" b="0" dirty="0">
                <a:solidFill>
                  <a:schemeClr val="tx1"/>
                </a:solidFill>
                <a:latin typeface="+mn-lt"/>
                <a:ea typeface="MS PGothic" pitchFamily="34" charset="-128"/>
                <a:cs typeface="ＭＳ Ｐゴシック" charset="0"/>
              </a:rPr>
              <a:t>crearea de medii favorabile colaborării </a:t>
            </a:r>
            <a:r>
              <a:rPr lang="ro-RO" sz="1200" b="0" dirty="0" err="1">
                <a:solidFill>
                  <a:schemeClr val="tx1"/>
                </a:solidFill>
                <a:latin typeface="+mn-lt"/>
                <a:ea typeface="MS PGothic" pitchFamily="34" charset="-128"/>
                <a:cs typeface="ＭＳ Ｐゴシック" charset="0"/>
              </a:rPr>
              <a:t>transsectoriale</a:t>
            </a:r>
            <a:r>
              <a:rPr lang="ro-RO" sz="1200" b="0" dirty="0">
                <a:solidFill>
                  <a:schemeClr val="tx1"/>
                </a:solidFill>
                <a:latin typeface="+mn-lt"/>
                <a:ea typeface="MS PGothic" pitchFamily="34" charset="-128"/>
                <a:cs typeface="ＭＳ Ｐゴシック" charset="0"/>
              </a:rPr>
              <a:t>, multidisciplinare la nivel național și regional, prin structuri de guvernanță națională consolidate și analizarea situației riscurilor </a:t>
            </a:r>
            <a:r>
              <a:rPr lang="ro-RO" sz="1200" b="0" dirty="0" err="1">
                <a:solidFill>
                  <a:schemeClr val="tx1"/>
                </a:solidFill>
                <a:latin typeface="+mn-lt"/>
                <a:ea typeface="MS PGothic" pitchFamily="34" charset="-128"/>
                <a:cs typeface="ＭＳ Ｐゴシック" charset="0"/>
              </a:rPr>
              <a:t>ASESOC</a:t>
            </a:r>
            <a:r>
              <a:rPr lang="ro-RO" sz="1200" b="0" dirty="0">
                <a:solidFill>
                  <a:schemeClr val="tx1"/>
                </a:solidFill>
                <a:latin typeface="+mn-lt"/>
                <a:ea typeface="MS PGothic" pitchFamily="34" charset="-128"/>
                <a:cs typeface="ＭＳ Ｐゴシック" charset="0"/>
              </a:rPr>
              <a:t> și răspunsurilor în contextele naționale și paneuropean;</a:t>
            </a:r>
          </a:p>
          <a:p>
            <a:pPr marL="228600" indent="-228600">
              <a:buAutoNum type="arabicPeriod"/>
            </a:pPr>
            <a:r>
              <a:rPr lang="ro-RO" sz="1200" b="0" dirty="0">
                <a:solidFill>
                  <a:schemeClr val="tx1"/>
                </a:solidFill>
                <a:latin typeface="+mn-lt"/>
                <a:ea typeface="MS PGothic" pitchFamily="34" charset="-128"/>
                <a:cs typeface="ＭＳ Ｐゴシック" charset="0"/>
              </a:rPr>
              <a:t>sprijinirea reformelor legislative și procedurale, formarea și capacități îmbunătățite ale funcționarilor responsabili cu aplicarea legii, sistemului judiciar și procurorilor, precum și promovarea cooperării </a:t>
            </a:r>
            <a:r>
              <a:rPr lang="ro-RO" sz="1200" b="0" dirty="0" err="1">
                <a:solidFill>
                  <a:schemeClr val="tx1"/>
                </a:solidFill>
                <a:latin typeface="+mn-lt"/>
                <a:ea typeface="MS PGothic" pitchFamily="34" charset="-128"/>
                <a:cs typeface="ＭＳ Ｐゴシック" charset="0"/>
              </a:rPr>
              <a:t>multi</a:t>
            </a:r>
            <a:r>
              <a:rPr lang="ro-RO" sz="1200" b="0" dirty="0">
                <a:solidFill>
                  <a:schemeClr val="tx1"/>
                </a:solidFill>
                <a:latin typeface="+mn-lt"/>
                <a:ea typeface="MS PGothic" pitchFamily="34" charset="-128"/>
                <a:cs typeface="ＭＳ Ｐゴシック" charset="0"/>
              </a:rPr>
              <a:t>-disciplinare între agenții pentru acordarea de sprijin cap-la-cap pentru victime; </a:t>
            </a:r>
          </a:p>
          <a:p>
            <a:pPr marL="228600" indent="-228600">
              <a:buAutoNum type="arabicPeriod"/>
            </a:pPr>
            <a:r>
              <a:rPr lang="ro-RO" sz="1200" b="0" dirty="0">
                <a:solidFill>
                  <a:schemeClr val="tx1"/>
                </a:solidFill>
                <a:latin typeface="+mn-lt"/>
                <a:ea typeface="MS PGothic" pitchFamily="34" charset="-128"/>
                <a:cs typeface="ＭＳ Ｐゴシック" charset="0"/>
              </a:rPr>
              <a:t>abordarea capacităților societale cu accent pe sensibilizare, educarea grupurilor țintă și responsabilizarea copiilor.</a:t>
            </a:r>
          </a:p>
          <a:p>
            <a:pPr marL="0" indent="0">
              <a:buNone/>
            </a:pPr>
            <a:r>
              <a:rPr lang="ro-RO" sz="1200" b="0" dirty="0">
                <a:solidFill>
                  <a:schemeClr val="tx1"/>
                </a:solidFill>
                <a:latin typeface="+mn-lt"/>
                <a:ea typeface="MS PGothic" pitchFamily="34" charset="-128"/>
                <a:cs typeface="ＭＳ Ｐゴシック" charset="0"/>
              </a:rPr>
              <a:t>Acest proiect, care este implementat în cadrul Strategiei Consiliului Europei pentru Drepturile Copilului (2016-2021), va sprijini implementarea standardelor europene și internaționale relevante, în special Convenția Consiliul Europei privind </a:t>
            </a:r>
            <a:r>
              <a:rPr lang="ro-RO" sz="1200" b="0" dirty="0" err="1">
                <a:solidFill>
                  <a:schemeClr val="tx1"/>
                </a:solidFill>
                <a:latin typeface="+mn-lt"/>
                <a:ea typeface="MS PGothic" pitchFamily="34" charset="-128"/>
                <a:cs typeface="ＭＳ Ｐゴシック" charset="0"/>
              </a:rPr>
              <a:t>protecţia</a:t>
            </a:r>
            <a:r>
              <a:rPr lang="ro-RO" sz="1200" b="0" dirty="0">
                <a:solidFill>
                  <a:schemeClr val="tx1"/>
                </a:solidFill>
                <a:latin typeface="+mn-lt"/>
                <a:ea typeface="MS PGothic" pitchFamily="34" charset="-128"/>
                <a:cs typeface="ＭＳ Ｐゴシック" charset="0"/>
              </a:rPr>
              <a:t> copiilor împotriva exploatării sexuale și abuzurilor sexuale (Convenția de la Lanzarote), și 8 din capacitățile identificare în Răspunsul Național </a:t>
            </a:r>
            <a:r>
              <a:rPr lang="ro-RO" sz="1200" b="0" dirty="0" err="1">
                <a:solidFill>
                  <a:schemeClr val="tx1"/>
                </a:solidFill>
                <a:latin typeface="+mn-lt"/>
                <a:ea typeface="MS PGothic" pitchFamily="34" charset="-128"/>
                <a:cs typeface="ＭＳ Ｐゴシック" charset="0"/>
              </a:rPr>
              <a:t>WePROTECT</a:t>
            </a:r>
            <a:r>
              <a:rPr lang="ro-RO" sz="1200" b="0" dirty="0">
                <a:solidFill>
                  <a:schemeClr val="tx1"/>
                </a:solidFill>
                <a:latin typeface="+mn-lt"/>
                <a:ea typeface="MS PGothic" pitchFamily="34" charset="-128"/>
                <a:cs typeface="ＭＳ Ｐゴシック" charset="0"/>
              </a:rPr>
              <a:t>.</a:t>
            </a:r>
          </a:p>
          <a:p>
            <a:pPr marL="0" indent="0">
              <a:buNone/>
            </a:pPr>
            <a:r>
              <a:rPr lang="ro-RO" sz="1200" b="0" dirty="0">
                <a:solidFill>
                  <a:schemeClr val="tx1"/>
                </a:solidFill>
                <a:latin typeface="+mn-lt"/>
                <a:ea typeface="MS PGothic" pitchFamily="34" charset="-128"/>
                <a:cs typeface="ＭＳ Ｐゴシック" charset="0"/>
              </a:rPr>
              <a:t>Beneficiari: </a:t>
            </a:r>
          </a:p>
          <a:p>
            <a:pPr marL="0" indent="0">
              <a:buNone/>
            </a:pPr>
            <a:r>
              <a:rPr lang="ro-RO" sz="1200" b="0" dirty="0">
                <a:solidFill>
                  <a:schemeClr val="tx1"/>
                </a:solidFill>
                <a:latin typeface="+mn-lt"/>
                <a:ea typeface="MS PGothic" pitchFamily="34" charset="-128"/>
                <a:cs typeface="ＭＳ Ｐゴシック" charset="0"/>
              </a:rPr>
              <a:t>Toate cele 47 de state membre ale Consiliului Europei, în special Albania, Armenia, </a:t>
            </a:r>
            <a:r>
              <a:rPr lang="ro-RO" sz="1200" b="0" dirty="0" err="1">
                <a:solidFill>
                  <a:schemeClr val="tx1"/>
                </a:solidFill>
                <a:latin typeface="+mn-lt"/>
                <a:ea typeface="MS PGothic" pitchFamily="34" charset="-128"/>
                <a:cs typeface="ＭＳ Ｐゴシック" charset="0"/>
              </a:rPr>
              <a:t>Azerbaijan</a:t>
            </a:r>
            <a:r>
              <a:rPr lang="ro-RO" sz="1200" b="0" dirty="0">
                <a:solidFill>
                  <a:schemeClr val="tx1"/>
                </a:solidFill>
                <a:latin typeface="+mn-lt"/>
                <a:ea typeface="MS PGothic" pitchFamily="34" charset="-128"/>
                <a:cs typeface="ＭＳ Ｐゴシック" charset="0"/>
              </a:rPr>
              <a:t>, Bosnia și </a:t>
            </a:r>
            <a:r>
              <a:rPr lang="ro-RO" sz="1200" b="0" dirty="0" err="1">
                <a:solidFill>
                  <a:schemeClr val="tx1"/>
                </a:solidFill>
                <a:latin typeface="+mn-lt"/>
                <a:ea typeface="MS PGothic" pitchFamily="34" charset="-128"/>
                <a:cs typeface="ＭＳ Ｐゴシック" charset="0"/>
              </a:rPr>
              <a:t>Herţegovina</a:t>
            </a:r>
            <a:r>
              <a:rPr lang="ro-RO" sz="1200" b="0" dirty="0">
                <a:solidFill>
                  <a:schemeClr val="tx1"/>
                </a:solidFill>
                <a:latin typeface="+mn-lt"/>
                <a:ea typeface="MS PGothic" pitchFamily="34" charset="-128"/>
                <a:cs typeface="ＭＳ Ｐゴシック" charset="0"/>
              </a:rPr>
              <a:t>, Georgia, Republica Moldova, Muntenegru, Serbia, Turcia, Ucraina</a:t>
            </a:r>
          </a:p>
          <a:p>
            <a:pPr marL="0" indent="0">
              <a:buNone/>
            </a:pPr>
            <a:endParaRPr lang="en-US" sz="1200" b="1" kern="1200" dirty="0" smtClean="0">
              <a:solidFill>
                <a:schemeClr val="tx1"/>
              </a:solidFill>
              <a:latin typeface="+mn-lt"/>
              <a:ea typeface="MS PGothic" pitchFamily="34" charset="-128"/>
              <a:cs typeface="ＭＳ Ｐゴシック" charset="0"/>
            </a:endParaRPr>
          </a:p>
          <a:p>
            <a:pPr marL="0" indent="0">
              <a:buNone/>
            </a:pPr>
            <a:endParaRPr lang="en-US" sz="1200" b="1" kern="1200" dirty="0" smtClean="0">
              <a:solidFill>
                <a:schemeClr val="tx1"/>
              </a:solidFill>
              <a:latin typeface="+mn-lt"/>
              <a:ea typeface="MS PGothic" pitchFamily="34" charset="-128"/>
              <a:cs typeface="ＭＳ Ｐゴシック" charset="0"/>
            </a:endParaRPr>
          </a:p>
          <a:p>
            <a:pPr marL="0" indent="0">
              <a:buNone/>
            </a:pPr>
            <a:r>
              <a:rPr lang="ro-RO" sz="1200" b="1" dirty="0" err="1">
                <a:solidFill>
                  <a:schemeClr val="tx1"/>
                </a:solidFill>
                <a:latin typeface="+mn-lt"/>
                <a:ea typeface="MS PGothic" pitchFamily="34" charset="-128"/>
                <a:cs typeface="ＭＳ Ｐゴシック" charset="0"/>
              </a:rPr>
              <a:t>Cybercrime@Octopus</a:t>
            </a:r>
            <a:r>
              <a:rPr lang="ro-RO" sz="1200" b="1" dirty="0">
                <a:solidFill>
                  <a:schemeClr val="tx1"/>
                </a:solidFill>
                <a:latin typeface="+mn-lt"/>
                <a:ea typeface="MS PGothic" pitchFamily="34" charset="-128"/>
                <a:cs typeface="ＭＳ Ｐゴシック" charset="0"/>
              </a:rPr>
              <a:t> </a:t>
            </a:r>
            <a:r>
              <a:rPr lang="ro-RO" sz="1200" dirty="0">
                <a:solidFill>
                  <a:schemeClr val="tx1"/>
                </a:solidFill>
                <a:latin typeface="+mn-lt"/>
                <a:ea typeface="MS PGothic" pitchFamily="34" charset="-128"/>
                <a:cs typeface="ＭＳ Ｐゴシック" charset="0"/>
              </a:rPr>
              <a:t>este un proiect al Consiliului Europei bazat pe contribuțiile voluntare care au ca scop asistarea țărilor din întreaga lume să implementeze Convenția de la Budapesta privind criminalitatea informatică și consolidarea protecției datelor și garanțiilor statului de drept </a:t>
            </a:r>
          </a:p>
          <a:p>
            <a:pPr marL="0" indent="0">
              <a:buNone/>
            </a:pPr>
            <a:r>
              <a:rPr lang="ro-RO" sz="1200" dirty="0">
                <a:solidFill>
                  <a:schemeClr val="tx1"/>
                </a:solidFill>
                <a:latin typeface="+mn-lt"/>
                <a:ea typeface="MS PGothic" pitchFamily="34" charset="-128"/>
                <a:cs typeface="ＭＳ Ｐゴシック" charset="0"/>
              </a:rPr>
              <a:t>Sunt preconizate rezultate în următoarele domenii: </a:t>
            </a:r>
          </a:p>
          <a:p>
            <a:pPr marL="228600" indent="-228600">
              <a:buAutoNum type="arabicPeriod"/>
            </a:pPr>
            <a:r>
              <a:rPr lang="ro-RO" sz="1200" dirty="0">
                <a:solidFill>
                  <a:schemeClr val="tx1"/>
                </a:solidFill>
                <a:latin typeface="+mn-lt"/>
                <a:ea typeface="MS PGothic" pitchFamily="34" charset="-128"/>
                <a:cs typeface="ＭＳ Ｐゴシック" charset="0"/>
              </a:rPr>
              <a:t>Asigurarea organizării conferințelor anuale </a:t>
            </a:r>
            <a:r>
              <a:rPr lang="ro-RO" sz="1200" dirty="0" err="1">
                <a:solidFill>
                  <a:schemeClr val="tx1"/>
                </a:solidFill>
                <a:latin typeface="+mn-lt"/>
                <a:ea typeface="MS PGothic" pitchFamily="34" charset="-128"/>
                <a:cs typeface="ＭＳ Ｐゴシック" charset="0"/>
              </a:rPr>
              <a:t>Octopus</a:t>
            </a:r>
            <a:endParaRPr lang="ro-RO" sz="1200" dirty="0">
              <a:solidFill>
                <a:schemeClr val="tx1"/>
              </a:solidFill>
              <a:latin typeface="+mn-lt"/>
              <a:ea typeface="MS PGothic" pitchFamily="34" charset="-128"/>
              <a:cs typeface="ＭＳ Ｐゴシック" charset="0"/>
            </a:endParaRPr>
          </a:p>
          <a:p>
            <a:pPr marL="228600" indent="-228600">
              <a:buAutoNum type="arabicPeriod"/>
            </a:pPr>
            <a:r>
              <a:rPr lang="ro-RO" sz="1200" dirty="0">
                <a:solidFill>
                  <a:schemeClr val="tx1"/>
                </a:solidFill>
                <a:latin typeface="+mn-lt"/>
                <a:ea typeface="MS PGothic" pitchFamily="34" charset="-128"/>
                <a:cs typeface="ＭＳ Ｐゴシック" charset="0"/>
              </a:rPr>
              <a:t>Cofinanțarea și sprijinirea funcționării Comitetului Convenției privind criminalitatea informatică prin sporirea numărului de părți la Convenție, funcții și întruniri</a:t>
            </a:r>
          </a:p>
          <a:p>
            <a:pPr marL="228600" indent="-228600">
              <a:buAutoNum type="arabicPeriod"/>
            </a:pPr>
            <a:r>
              <a:rPr lang="ro-RO" sz="1200" dirty="0">
                <a:solidFill>
                  <a:schemeClr val="tx1"/>
                </a:solidFill>
                <a:latin typeface="+mn-lt"/>
                <a:ea typeface="MS PGothic" pitchFamily="34" charset="-128"/>
                <a:cs typeface="ＭＳ Ｐゴシック" charset="0"/>
              </a:rPr>
              <a:t>Furnizarea de consiliere și alt tip de consultanță în favoarea țărilor care sunt pregătite să implementeze Convenția de la Budapesta și instrumentele aferente în materie de protecția datelor și protecția copiilor. </a:t>
            </a:r>
          </a:p>
          <a:p>
            <a:pPr marL="0" indent="0">
              <a:buNone/>
            </a:pPr>
            <a:r>
              <a:rPr lang="ro-RO" sz="1200" dirty="0">
                <a:solidFill>
                  <a:schemeClr val="tx1"/>
                </a:solidFill>
                <a:latin typeface="+mn-lt"/>
                <a:ea typeface="MS PGothic" pitchFamily="34" charset="-128"/>
                <a:cs typeface="ＭＳ Ｐゴシック" charset="0"/>
              </a:rPr>
              <a:t>Durata proiectului: 1 ianuarie 2014 – 31 decembrie 2020.</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12</a:t>
            </a:fld>
            <a:endParaRPr lang="en-GB" smtClean="0"/>
          </a:p>
        </p:txBody>
      </p:sp>
    </p:spTree>
    <p:extLst>
      <p:ext uri="{BB962C8B-B14F-4D97-AF65-F5344CB8AC3E}">
        <p14:creationId xmlns:p14="http://schemas.microsoft.com/office/powerpoint/2010/main" val="3200919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a:t>Acesta este diapozitivul introductiv pentru partea a doua a cursului. Formatorul va explica că această parte va detalia elementele fundamentale ale unui tratat privind criminalitatea informatică. După ascultarea diferitelor elemente care sunt necesare pentru un tratat eficient privind criminalitatea informatică, diapozitivele compară Convenția de la Budapesta cu alte tratate regionale pentru a demonstra că această Convenție de la Budapesta este tratatul cel mai eficient în domeniul criminalității informatice.</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13</a:t>
            </a:fld>
            <a:endParaRPr lang="en-GB" smtClean="0"/>
          </a:p>
        </p:txBody>
      </p:sp>
    </p:spTree>
    <p:extLst>
      <p:ext uri="{BB962C8B-B14F-4D97-AF65-F5344CB8AC3E}">
        <p14:creationId xmlns:p14="http://schemas.microsoft.com/office/powerpoint/2010/main" val="1339294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a:solidFill>
                  <a:schemeClr val="tx1"/>
                </a:solidFill>
                <a:latin typeface="+mn-lt"/>
                <a:ea typeface="MS PGothic" pitchFamily="34" charset="-128"/>
                <a:cs typeface="ＭＳ Ｐゴシック" charset="0"/>
              </a:rPr>
              <a:t>Acest diapozitiv caută să furnizeze informații privind peisajul internațional în materie de criminalitate informatică și cooperare internațională. Diapozitivul arată următoarele logo-uri:</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a:solidFill>
                  <a:schemeClr val="tx1"/>
                </a:solidFill>
                <a:latin typeface="+mn-lt"/>
                <a:ea typeface="MS PGothic" pitchFamily="34" charset="-128"/>
                <a:cs typeface="ＭＳ Ｐゴシック" charset="0"/>
              </a:rPr>
              <a:t>Națiunile Unite / Biroul ONU pentru Droguri și Criminalitate (Convenția Organizaţiei Naţiunilor Unite împotriva crimei organizate transnaționale, Convenţiei Organizaţiei Naţiunilor Unite împotriva corupţiei) </a:t>
            </a:r>
          </a:p>
          <a:p>
            <a:pPr marL="228600" indent="-228600">
              <a:buAutoNum type="arabicPeriod"/>
            </a:pPr>
            <a:r>
              <a:rPr lang="ro-RO" sz="1200">
                <a:solidFill>
                  <a:schemeClr val="tx1"/>
                </a:solidFill>
                <a:latin typeface="+mn-lt"/>
                <a:ea typeface="MS PGothic" pitchFamily="34" charset="-128"/>
                <a:cs typeface="ＭＳ Ｐゴシック" charset="0"/>
              </a:rPr>
              <a:t>Organizația de cooperare de la Shanghai (Acordul Organizației de cooperare de la Shanghai privind cooperarea în domeniul securității datelor)</a:t>
            </a:r>
          </a:p>
          <a:p>
            <a:pPr marL="228600" indent="-228600">
              <a:buAutoNum type="arabicPeriod"/>
            </a:pPr>
            <a:r>
              <a:rPr lang="ro-RO" sz="1200">
                <a:solidFill>
                  <a:schemeClr val="tx1"/>
                </a:solidFill>
                <a:latin typeface="+mn-lt"/>
                <a:ea typeface="MS PGothic" pitchFamily="34" charset="-128"/>
                <a:cs typeface="ＭＳ Ｐゴシック" charset="0"/>
              </a:rPr>
              <a:t>Commonwealth (Model de lege în materie de criminalitate informatică și Schema Commonwealth referitoare la Asistența reciprocă în materie penală în cadrul Commonwealth – Schema Harare)</a:t>
            </a:r>
          </a:p>
          <a:p>
            <a:pPr marL="228600" indent="-228600">
              <a:buAutoNum type="arabicPeriod"/>
            </a:pPr>
            <a:r>
              <a:rPr lang="ro-RO" sz="1200">
                <a:solidFill>
                  <a:schemeClr val="tx1"/>
                </a:solidFill>
                <a:latin typeface="+mn-lt"/>
                <a:ea typeface="MS PGothic" pitchFamily="34" charset="-128"/>
                <a:cs typeface="ＭＳ Ｐゴシック" charset="0"/>
              </a:rPr>
              <a:t>Modele ITU (ICT4PAC/SADC/HIPCAR Modele de legi)</a:t>
            </a:r>
          </a:p>
          <a:p>
            <a:pPr marL="228600" indent="-228600">
              <a:buAutoNum type="arabicPeriod"/>
            </a:pPr>
            <a:r>
              <a:rPr lang="ro-RO" sz="1200">
                <a:solidFill>
                  <a:schemeClr val="tx1"/>
                </a:solidFill>
                <a:latin typeface="+mn-lt"/>
                <a:ea typeface="MS PGothic" pitchFamily="34" charset="-128"/>
                <a:cs typeface="ＭＳ Ｐゴシック" charset="0"/>
              </a:rPr>
              <a:t>Uniunea Africană (Convenția de la Malabo privind securitatea cibernetică și protecția datelor cu caracter personal)</a:t>
            </a:r>
          </a:p>
          <a:p>
            <a:pPr marL="228600" indent="-228600">
              <a:buAutoNum type="arabicPeriod"/>
            </a:pPr>
            <a:r>
              <a:rPr lang="ro-RO" sz="1200">
                <a:solidFill>
                  <a:schemeClr val="tx1"/>
                </a:solidFill>
                <a:latin typeface="+mn-lt"/>
                <a:ea typeface="MS PGothic" pitchFamily="34" charset="-128"/>
                <a:cs typeface="ＭＳ Ｐゴシック" charset="0"/>
              </a:rPr>
              <a:t>Liga Arabă (Convenția privind combaterea infracțiunilor IT)</a:t>
            </a:r>
          </a:p>
          <a:p>
            <a:pPr marL="228600" indent="-228600">
              <a:buAutoNum type="arabicPeriod"/>
            </a:pPr>
            <a:endParaRPr lang="en-GB" sz="1200" kern="1200" dirty="0" smtClean="0">
              <a:solidFill>
                <a:schemeClr val="tx1"/>
              </a:solidFill>
              <a:latin typeface="+mn-lt"/>
              <a:ea typeface="MS PGothic" pitchFamily="34" charset="-128"/>
              <a:cs typeface="ＭＳ Ｐゴシック" charset="0"/>
            </a:endParaRPr>
          </a:p>
          <a:p>
            <a:pPr marL="228600" indent="-228600">
              <a:buAutoNum type="arabicPeriod"/>
            </a:pPr>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14</a:t>
            </a:fld>
            <a:endParaRPr lang="en-US" altLang="en-US" smtClean="0"/>
          </a:p>
        </p:txBody>
      </p:sp>
    </p:spTree>
    <p:extLst>
      <p:ext uri="{BB962C8B-B14F-4D97-AF65-F5344CB8AC3E}">
        <p14:creationId xmlns:p14="http://schemas.microsoft.com/office/powerpoint/2010/main" val="3985153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dirty="0">
                <a:solidFill>
                  <a:schemeClr val="tx1"/>
                </a:solidFill>
                <a:latin typeface="+mn-lt"/>
                <a:ea typeface="MS PGothic" pitchFamily="34" charset="-128"/>
                <a:cs typeface="ＭＳ Ｐゴシック" charset="0"/>
              </a:rPr>
              <a:t>Diapozitivul enumeră elementele fundamentale ale unui model de  criminalitate informatică. Formatorul va explica că diferitele instrumente internaționale și regionale cu privire la criminalitatea informatică și probele electronice vor fi evaluate prin raportare la acest standard. </a:t>
            </a:r>
          </a:p>
          <a:p>
            <a:endParaRPr lang="en-GB" sz="1200" kern="1200" dirty="0" smtClean="0">
              <a:solidFill>
                <a:schemeClr val="tx1"/>
              </a:solidFill>
              <a:latin typeface="+mn-lt"/>
              <a:ea typeface="MS PGothic" pitchFamily="34" charset="-128"/>
              <a:cs typeface="ＭＳ Ｐゴシック" charset="0"/>
            </a:endParaRPr>
          </a:p>
          <a:p>
            <a:r>
              <a:rPr lang="ro-RO" sz="1200" dirty="0">
                <a:solidFill>
                  <a:schemeClr val="tx1"/>
                </a:solidFill>
                <a:latin typeface="+mn-lt"/>
                <a:ea typeface="MS PGothic" pitchFamily="34" charset="-128"/>
                <a:cs typeface="ＭＳ Ｐゴシック" charset="0"/>
              </a:rPr>
              <a:t>Un tratat privind criminalitatea informatică trebuie să fie un instrument global, deoarece criminalitatea informatică și probele electronice sunt, prin natura lor, un fenomen global care nu este restricționat niciunei țări. Un instrument global care un cadru operațional și funcțional nu ar asigura doar armonizarea legislației, ci și cooperarea internațională la un nivel global. </a:t>
            </a:r>
          </a:p>
          <a:p>
            <a:endParaRPr lang="en-GB" sz="1200" kern="1200" dirty="0" smtClean="0">
              <a:solidFill>
                <a:schemeClr val="tx1"/>
              </a:solidFill>
              <a:latin typeface="+mn-lt"/>
              <a:ea typeface="MS PGothic" pitchFamily="34" charset="-128"/>
              <a:cs typeface="ＭＳ Ｐゴシック" charset="0"/>
            </a:endParaRPr>
          </a:p>
          <a:p>
            <a:r>
              <a:rPr lang="ro-RO" sz="1200" dirty="0">
                <a:solidFill>
                  <a:schemeClr val="tx1"/>
                </a:solidFill>
                <a:latin typeface="+mn-lt"/>
                <a:ea typeface="MS PGothic" pitchFamily="34" charset="-128"/>
                <a:cs typeface="ＭＳ Ｐゴシック" charset="0"/>
              </a:rPr>
              <a:t>Un tratat privind criminalitatea informatică trebuie să se asigure că participarea „țărilor infrastructură” este eficientă. În contextul acestui diapozitiv, „țările infrastructură” se referă la țările care au cele mai multe date din lume stocate în jurisdicțiile lor. Acest lucru este important, deoarece un tratat eficient ar trebui să furnizeze un mecanism obligatoriu din punct de vedere juridic pentru a obliga jurisdicțiile respective să împărtășească probe electronice, deoarece, în absența unui astfel de mecanism, ar fi o provocare pentru orice tratat să faciliteze investigația și urmărirea penală a infracțiunilor cibernetice și a altor infracțiuni care implică probele electronice. </a:t>
            </a:r>
          </a:p>
          <a:p>
            <a:endParaRPr lang="en-GB" sz="1200" kern="1200" dirty="0" smtClean="0">
              <a:solidFill>
                <a:schemeClr val="tx1"/>
              </a:solidFill>
              <a:latin typeface="+mn-lt"/>
              <a:ea typeface="MS PGothic" pitchFamily="34" charset="-128"/>
              <a:cs typeface="ＭＳ Ｐゴシック" charset="0"/>
            </a:endParaRPr>
          </a:p>
          <a:p>
            <a:r>
              <a:rPr lang="ro-RO" sz="1200" dirty="0">
                <a:solidFill>
                  <a:schemeClr val="tx1"/>
                </a:solidFill>
                <a:latin typeface="+mn-lt"/>
                <a:ea typeface="MS PGothic" pitchFamily="34" charset="-128"/>
                <a:cs typeface="ＭＳ Ｐゴシック" charset="0"/>
              </a:rPr>
              <a:t>Un tratat privind criminalitatea informatică trebuie să conțină definiții cuprinzătoare, infracțiuni (prevederi de drept material).</a:t>
            </a:r>
          </a:p>
          <a:p>
            <a:endParaRPr lang="en-GB" sz="1200" kern="1200" dirty="0" smtClean="0">
              <a:solidFill>
                <a:schemeClr val="tx1"/>
              </a:solidFill>
              <a:latin typeface="+mn-lt"/>
              <a:ea typeface="MS PGothic" pitchFamily="34" charset="-128"/>
              <a:cs typeface="ＭＳ Ｐゴシック" charset="0"/>
            </a:endParaRPr>
          </a:p>
          <a:p>
            <a:r>
              <a:rPr lang="ro-RO" sz="1200" dirty="0">
                <a:solidFill>
                  <a:schemeClr val="tx1"/>
                </a:solidFill>
                <a:latin typeface="+mn-lt"/>
                <a:ea typeface="MS PGothic" pitchFamily="34" charset="-128"/>
                <a:cs typeface="ＭＳ Ｐゴシック" charset="0"/>
              </a:rPr>
              <a:t>De asemenea, trebuie să conțină puteri procedurale (măsuri de investigație) care privesc criminalitatea informatică și probele electronice în general. </a:t>
            </a:r>
          </a:p>
          <a:p>
            <a:endParaRPr lang="en-GB" sz="1200" kern="1200" dirty="0" smtClean="0">
              <a:solidFill>
                <a:schemeClr val="tx1"/>
              </a:solidFill>
              <a:latin typeface="+mn-lt"/>
              <a:ea typeface="MS PGothic" pitchFamily="34" charset="-128"/>
              <a:cs typeface="ＭＳ Ｐゴシック" charset="0"/>
            </a:endParaRPr>
          </a:p>
          <a:p>
            <a:r>
              <a:rPr lang="ro-RO" sz="1200" dirty="0">
                <a:solidFill>
                  <a:schemeClr val="tx1"/>
                </a:solidFill>
                <a:latin typeface="+mn-lt"/>
                <a:ea typeface="MS PGothic" pitchFamily="34" charset="-128"/>
                <a:cs typeface="ＭＳ Ｐゴシック" charset="0"/>
              </a:rPr>
              <a:t>Cel mai important, un tratat privind criminalitatea informatică trebuie să conțină un mecanism de cooperare internațională cu caracter juridic obligatoriu cuprinzător care ar permite țărilor să adreseze solicitări altor jurisdicții care sunt părți ale tratatului. Aceasta s-ar putea realiza prin cooperare, folosind rețele 24x7 și/sau autorități centrale. </a:t>
            </a: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15</a:t>
            </a:fld>
            <a:endParaRPr lang="en-US" altLang="en-US" smtClean="0"/>
          </a:p>
        </p:txBody>
      </p:sp>
    </p:spTree>
    <p:extLst>
      <p:ext uri="{BB962C8B-B14F-4D97-AF65-F5344CB8AC3E}">
        <p14:creationId xmlns:p14="http://schemas.microsoft.com/office/powerpoint/2010/main" val="3851949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a:solidFill>
                  <a:schemeClr val="tx1"/>
                </a:solidFill>
                <a:latin typeface="+mn-lt"/>
                <a:ea typeface="MS PGothic" pitchFamily="34" charset="-128"/>
                <a:cs typeface="ＭＳ Ｐゴシック" charset="0"/>
              </a:rPr>
              <a:t>Acest diapozitiv indică aspectele fundamentale ale unui tratat privind criminalitatea informatică sub forma unei diagrame circulare. Acestea sunt:</a:t>
            </a:r>
          </a:p>
          <a:p>
            <a:pPr marL="228600" indent="-228600">
              <a:buAutoNum type="arabicPeriod"/>
            </a:pPr>
            <a:r>
              <a:rPr lang="ro-RO" sz="1200">
                <a:solidFill>
                  <a:schemeClr val="tx1"/>
                </a:solidFill>
                <a:latin typeface="+mn-lt"/>
                <a:ea typeface="MS PGothic" pitchFamily="34" charset="-128"/>
                <a:cs typeface="ＭＳ Ｐゴシック" charset="0"/>
              </a:rPr>
              <a:t>Infracțiunile (prevederi ale dreptului material)</a:t>
            </a:r>
          </a:p>
          <a:p>
            <a:pPr marL="228600" indent="-228600">
              <a:buAutoNum type="arabicPeriod"/>
            </a:pPr>
            <a:r>
              <a:rPr lang="ro-RO" sz="1200">
                <a:solidFill>
                  <a:schemeClr val="tx1"/>
                </a:solidFill>
                <a:latin typeface="+mn-lt"/>
                <a:ea typeface="MS PGothic" pitchFamily="34" charset="-128"/>
                <a:cs typeface="ＭＳ Ｐゴシック" charset="0"/>
              </a:rPr>
              <a:t>Prerogativele (măsuri procedurale/investigative în legătură cu criminalitatea informatică) </a:t>
            </a:r>
          </a:p>
          <a:p>
            <a:pPr marL="228600" indent="-228600">
              <a:buAutoNum type="arabicPeriod"/>
            </a:pPr>
            <a:r>
              <a:rPr lang="ro-RO" sz="1200">
                <a:solidFill>
                  <a:schemeClr val="tx1"/>
                </a:solidFill>
                <a:latin typeface="+mn-lt"/>
                <a:ea typeface="MS PGothic" pitchFamily="34" charset="-128"/>
                <a:cs typeface="ＭＳ Ｐゴシック" charset="0"/>
              </a:rPr>
              <a:t>Probele electronice (aplicabilitatea puterilor de strânge probe electronice pentru toate tipurile de infracțiuni inclusiv infracțiunile care nu se subscriu criminalității informatice)</a:t>
            </a:r>
          </a:p>
          <a:p>
            <a:pPr marL="228600" indent="-228600">
              <a:buAutoNum type="arabicPeriod"/>
            </a:pPr>
            <a:r>
              <a:rPr lang="ro-RO" sz="1200">
                <a:solidFill>
                  <a:schemeClr val="tx1"/>
                </a:solidFill>
                <a:latin typeface="+mn-lt"/>
                <a:ea typeface="MS PGothic" pitchFamily="34" charset="-128"/>
                <a:cs typeface="ＭＳ Ｐゴシック" charset="0"/>
              </a:rPr>
              <a:t>Garanții/ Libertăți civile/ drepturile omului (condiții procedurale și garanții)</a:t>
            </a:r>
          </a:p>
          <a:p>
            <a:pPr marL="228600" indent="-228600">
              <a:buAutoNum type="arabicPeriod"/>
            </a:pPr>
            <a:r>
              <a:rPr lang="ro-RO" sz="1200">
                <a:solidFill>
                  <a:schemeClr val="tx1"/>
                </a:solidFill>
                <a:latin typeface="+mn-lt"/>
                <a:ea typeface="MS PGothic" pitchFamily="34" charset="-128"/>
                <a:cs typeface="ＭＳ Ｐゴシック" charset="0"/>
              </a:rPr>
              <a:t>Operațional [punct de contact 24/7]</a:t>
            </a:r>
          </a:p>
          <a:p>
            <a:pPr marL="228600" indent="-228600">
              <a:buAutoNum type="arabicPeriod"/>
            </a:pPr>
            <a:r>
              <a:rPr lang="ro-RO" sz="1200">
                <a:solidFill>
                  <a:schemeClr val="tx1"/>
                </a:solidFill>
                <a:latin typeface="+mn-lt"/>
                <a:ea typeface="MS PGothic" pitchFamily="34" charset="-128"/>
                <a:cs typeface="ＭＳ Ｐゴシック" charset="0"/>
              </a:rPr>
              <a:t>Prevederi privind cooperarea internațională</a:t>
            </a:r>
          </a:p>
          <a:p>
            <a:endParaRPr lang="en-GB" sz="1200" kern="1200" dirty="0" smtClean="0">
              <a:solidFill>
                <a:schemeClr val="tx1"/>
              </a:solidFill>
              <a:latin typeface="+mn-lt"/>
              <a:ea typeface="MS PGothic" pitchFamily="34" charset="-128"/>
              <a:cs typeface="ＭＳ Ｐゴシック" charset="0"/>
            </a:endParaRPr>
          </a:p>
          <a:p>
            <a:r>
              <a:rPr lang="ro-RO" sz="1200">
                <a:solidFill>
                  <a:schemeClr val="tx1"/>
                </a:solidFill>
                <a:latin typeface="+mn-lt"/>
                <a:ea typeface="MS PGothic" pitchFamily="34" charset="-128"/>
                <a:cs typeface="ＭＳ Ｐゴシック" charset="0"/>
              </a:rPr>
              <a:t>Diapozitivele următoare arată în ce măsură diferitele cadre regionale și internaționale dispun de aceste elemente. </a:t>
            </a: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16</a:t>
            </a:fld>
            <a:endParaRPr lang="en-US" altLang="en-US" smtClean="0"/>
          </a:p>
        </p:txBody>
      </p:sp>
    </p:spTree>
    <p:extLst>
      <p:ext uri="{BB962C8B-B14F-4D97-AF65-F5344CB8AC3E}">
        <p14:creationId xmlns:p14="http://schemas.microsoft.com/office/powerpoint/2010/main" val="40866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Acest diapozitiv indică aspectele fundamentale ale unui tratat privind criminalitatea informatică sub forma unei diagrame circulare. Animația din diapozitiv arată cum Convenția de la Budapesta are toatele elementele subliniate. În plus, formatorul poate sublinia natura globală a Convenției de la Budapesta care nu impune restricții geografice asupra membrilor.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17</a:t>
            </a:fld>
            <a:endParaRPr lang="en-US" altLang="en-US" smtClean="0"/>
          </a:p>
        </p:txBody>
      </p:sp>
    </p:spTree>
    <p:extLst>
      <p:ext uri="{BB962C8B-B14F-4D97-AF65-F5344CB8AC3E}">
        <p14:creationId xmlns:p14="http://schemas.microsoft.com/office/powerpoint/2010/main" val="4027973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Acest diapozitiv indică aspectele fundamentale ale unui tratat privind criminalitatea informatică sub forma unei diagrame circulare. Animația din diapozitiv arată cum Modelul de lege al Commonwealth și Schema Harare reunesc elementele fundamentale ale unui tratat privind criminalitatea informatică.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Diapozitivul demonstrează că Schema Harare conține infracțiuni și măsuri procedurale/investigative legate de criminalitatea informatică.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Cu toate acestea, nu conține o Rețea 24/7 și prevederi referitoare la probe electronice și nici un cadru de cooperare internațională cuprinzătoare.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18</a:t>
            </a:fld>
            <a:endParaRPr lang="en-US" altLang="en-US" smtClean="0"/>
          </a:p>
        </p:txBody>
      </p:sp>
    </p:spTree>
    <p:extLst>
      <p:ext uri="{BB962C8B-B14F-4D97-AF65-F5344CB8AC3E}">
        <p14:creationId xmlns:p14="http://schemas.microsoft.com/office/powerpoint/2010/main" val="1392860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Acest diapozitiv indică aspectele fundamentale ale unui tratat privind criminalitatea informatică sub forma unei diagrame circulare. Animația din diapozitiv arată cum Modelele de legi ITU (ICT4PAC/SADC/HIPCAR Model Laws) reunesc elementele fundamentale ale unui tratat privind criminalitatea informatică.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Diapozitivul demonstrează că Schema Harare conține infracțiuni și măsuri procedurale/investigative legate de criminalitatea informatică.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Cu toate acestea, nu conține o Rețea 24/7 și prevederi referitoare la probe electronice și nici un cadru de cooperare internațională cuprinzătoare.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19</a:t>
            </a:fld>
            <a:endParaRPr lang="en-US" altLang="en-US" smtClean="0"/>
          </a:p>
        </p:txBody>
      </p:sp>
    </p:spTree>
    <p:extLst>
      <p:ext uri="{BB962C8B-B14F-4D97-AF65-F5344CB8AC3E}">
        <p14:creationId xmlns:p14="http://schemas.microsoft.com/office/powerpoint/2010/main" val="124339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dirty="0"/>
              <a:t>Acest curs va fi împărțit în 4 părți.</a:t>
            </a:r>
          </a:p>
          <a:p>
            <a:r>
              <a:rPr lang="ro-RO" sz="1200" dirty="0"/>
              <a:t>Prima parte a cursului se va axa pe domeniul de aplicare și întinderea Convenției de la Budapesta. Va fi îndeosebi o prezentare generală a celor trei piloni ai Convenției de la Budapesta - și anume dreptul material, dreptul </a:t>
            </a:r>
            <a:r>
              <a:rPr lang="ro-RO" sz="1200" dirty="0" smtClean="0"/>
              <a:t>procedural și </a:t>
            </a:r>
            <a:r>
              <a:rPr lang="ro-RO" sz="1200" dirty="0"/>
              <a:t>cooperarea internațională. De asemenea, Cursul va furniza o statistică privind numărul părților la Convenția de la Budapesta, numărul semnatarilor și numărul țărilor invitate să adere. Această parte va furniza și o prezentare generală a abordării Consiliului Europei și a proiectelor de consolidare a capacităților care sunt deja în curs de desfășurare. </a:t>
            </a:r>
          </a:p>
          <a:p>
            <a:r>
              <a:rPr lang="ro-RO" sz="1200" dirty="0"/>
              <a:t>A doua parte a cursului va explica elementele fundamentale ale unui tratat privind criminalitatea informatică. După enumerarea diferitelor elemente care sunt necesare pentru un tratat eficient privind criminalitatea informatică, diapozitivele compară Convenția de la Budapesta cu alte tratate regionale pentru a demonstra că această Convenție de la Budapesta este tratatul cel mai eficient în domeniul criminalității informatice.</a:t>
            </a:r>
          </a:p>
          <a:p>
            <a:r>
              <a:rPr lang="ro-RO" sz="1200" dirty="0" smtClean="0"/>
              <a:t>Parte</a:t>
            </a:r>
            <a:r>
              <a:rPr lang="en-US" sz="1200" dirty="0" smtClean="0"/>
              <a:t>a</a:t>
            </a:r>
            <a:r>
              <a:rPr lang="ro-RO" sz="1200" dirty="0" smtClean="0"/>
              <a:t> </a:t>
            </a:r>
            <a:r>
              <a:rPr lang="ro-RO" sz="1200" dirty="0"/>
              <a:t>a treia a cursului va analiza beneficiile Convenției de la Budapesta, prin raportare la o publicație recentă T-CY.</a:t>
            </a:r>
          </a:p>
          <a:p>
            <a:r>
              <a:rPr lang="ro-RO" sz="1200" dirty="0"/>
              <a:t>Partea a patra a cursului va analiza câteva din miturile despre Convenția de la Budapesta și va încerca să le discute.</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2</a:t>
            </a:fld>
            <a:endParaRPr lang="en-GB" smtClean="0"/>
          </a:p>
        </p:txBody>
      </p:sp>
    </p:spTree>
    <p:extLst>
      <p:ext uri="{BB962C8B-B14F-4D97-AF65-F5344CB8AC3E}">
        <p14:creationId xmlns:p14="http://schemas.microsoft.com/office/powerpoint/2010/main" val="3169946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Acest diapozitiv indică aspectele fundamentale ale unui tratat privind criminalitatea informatică sub forma unei diagrame circulare. Animația din diapozitiv arată cum Convenția Uniunii Africane privind securitatea cibernetică și protecția datelor cu caracter personal (Convenția de la Malabo) reunește elementele fundamentale ale unui tratat privind criminalitatea cibernetică.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Diapozitivul demonstrează că numeroase infracțiuni și puteri din Convenția de la Budapesta sunt prevăzute în Convenția de la Malabo. Cu toate acestea, Convenția de la Malabo nu conține prevederi obligatorii privind cooperarea internațională, prevederi cuprinzătoare privinf probele electronice și o rețea 24/7.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Formatorul trebuie să sublinieze faptul că Convenția UA nu este incompatibilă cu Convenția de la Budapesta, ci completează mai degrabă prevederile Convenției de la Budapesta. Totuși, de sine stătătoare, Convenția UA nu oferă membrilor săi beneficiile complete specifice unui membru la un tratat internațional cuprinzător privind criminalitatea informatică și probele electronice.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20</a:t>
            </a:fld>
            <a:endParaRPr lang="en-US" altLang="en-US" smtClean="0"/>
          </a:p>
        </p:txBody>
      </p:sp>
    </p:spTree>
    <p:extLst>
      <p:ext uri="{BB962C8B-B14F-4D97-AF65-F5344CB8AC3E}">
        <p14:creationId xmlns:p14="http://schemas.microsoft.com/office/powerpoint/2010/main" val="3189968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Acest diapozitiv indică aspectele fundamentale ale unui tratat privind criminalitatea informatică sub forma unei diagrame circulare. Animația din diapozitiv arată cum Convenția Ligii Arabe privind combaterea infracțiunilor IT, majoritatea aspectelor - totuși trebuie explicat faptul că din prevederile sale lipsesc prerogativele specifice care sunt acordate prin Convenția de la Budapesta, precum și cadrul cooperării INTERNAȚIONALE operaționale (deși pot fi folosite pentru cooperarea regională pentru membrii Convenției Ligii Arabe).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Mai trebuie menționat că numărul de membri ai acestei Convenții este limitat la membrii Ligii Arabe și deci nu este un tratat internațional privind criminalitatea cibernetică - care este o calitate esențială a unui tratat cuprinzător, deaorece criminalitatea cibernetică și probele electronice sunt, prin natura lor, transnaționale.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21</a:t>
            </a:fld>
            <a:endParaRPr lang="en-US" altLang="en-US" smtClean="0"/>
          </a:p>
        </p:txBody>
      </p:sp>
    </p:spTree>
    <p:extLst>
      <p:ext uri="{BB962C8B-B14F-4D97-AF65-F5344CB8AC3E}">
        <p14:creationId xmlns:p14="http://schemas.microsoft.com/office/powerpoint/2010/main" val="2469406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Răspunsul corect este: f) Toate cele de mai sus</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smtClean="0"/>
          </a:p>
        </p:txBody>
      </p:sp>
    </p:spTree>
    <p:extLst>
      <p:ext uri="{BB962C8B-B14F-4D97-AF65-F5344CB8AC3E}">
        <p14:creationId xmlns:p14="http://schemas.microsoft.com/office/powerpoint/2010/main" val="2284217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Răspunsul corect este: f) Toate cele de mai sus</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smtClean="0"/>
          </a:p>
        </p:txBody>
      </p:sp>
    </p:spTree>
    <p:extLst>
      <p:ext uri="{BB962C8B-B14F-4D97-AF65-F5344CB8AC3E}">
        <p14:creationId xmlns:p14="http://schemas.microsoft.com/office/powerpoint/2010/main" val="1233838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Răspunsul corect este: b) Securitatea cibernetică și d) Securitatea națională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smtClean="0"/>
          </a:p>
        </p:txBody>
      </p:sp>
    </p:spTree>
    <p:extLst>
      <p:ext uri="{BB962C8B-B14F-4D97-AF65-F5344CB8AC3E}">
        <p14:creationId xmlns:p14="http://schemas.microsoft.com/office/powerpoint/2010/main" val="2721767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Răspunsul corect este: b) Securitatea cibernetică și d) Securitatea națională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smtClean="0"/>
          </a:p>
        </p:txBody>
      </p:sp>
    </p:spTree>
    <p:extLst>
      <p:ext uri="{BB962C8B-B14F-4D97-AF65-F5344CB8AC3E}">
        <p14:creationId xmlns:p14="http://schemas.microsoft.com/office/powerpoint/2010/main" val="1424321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a:t>Acesta este diapozitivul introductiv pentru partea a treia a cursului. Formatorul va explica că această parte va analiza beneficiile Convenției de la Budapesta, prin raportare la o publicație recentă T-CY.</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26</a:t>
            </a:fld>
            <a:endParaRPr lang="en-GB" smtClean="0"/>
          </a:p>
        </p:txBody>
      </p:sp>
    </p:spTree>
    <p:extLst>
      <p:ext uri="{BB962C8B-B14F-4D97-AF65-F5344CB8AC3E}">
        <p14:creationId xmlns:p14="http://schemas.microsoft.com/office/powerpoint/2010/main" val="508668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Acest diapozitiv arată o captură de ecran a unui raport emis de Comitetul Convenției privind criminalitatea informatică (T-CY) privind beneficiile și impactul în practică a Convenției de la Budapesta. Formatorul poate explica că următoarele diapozitive vor rezuma unele din beneficiile-cheie ale Convenției de la Budapesta, așa cum este elaborat în prezentul raport. </a:t>
            </a:r>
          </a:p>
          <a:p>
            <a:pPr marL="0" indent="0" eaLnBrk="1" hangingPunct="1">
              <a:spcBef>
                <a:spcPct val="0"/>
              </a:spcBef>
              <a:buFontTx/>
              <a:buNone/>
            </a:pPr>
            <a:endParaRPr lang="en-US" dirty="0"/>
          </a:p>
          <a:p>
            <a:pPr marL="0" indent="0" eaLnBrk="1" hangingPunct="1">
              <a:spcBef>
                <a:spcPct val="0"/>
              </a:spcBef>
              <a:buFontTx/>
              <a:buNone/>
            </a:pPr>
            <a:r>
              <a:rPr lang="ro-RO"/>
              <a:t>Raportul integral este accesibil aici:  https://www.coe.int/en/web/cybercrime/-/the-budapest-convention-on-cybercrime-in-operation-new-t-cy-report</a:t>
            </a:r>
          </a:p>
          <a:p>
            <a:pPr marL="0" indent="0" eaLnBrk="1" hangingPunct="1">
              <a:spcBef>
                <a:spcPct val="0"/>
              </a:spcBef>
              <a:buFontTx/>
              <a:buNone/>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27</a:t>
            </a:fld>
            <a:endParaRPr lang="fr-FR"/>
          </a:p>
        </p:txBody>
      </p:sp>
    </p:spTree>
    <p:extLst>
      <p:ext uri="{BB962C8B-B14F-4D97-AF65-F5344CB8AC3E}">
        <p14:creationId xmlns:p14="http://schemas.microsoft.com/office/powerpoint/2010/main" val="2211236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a:t>Formatorul va rula clipul video afișat pe acest diapozitiv, care va prezenta delegaților cocținutul raportului care va fi detaliat în diapozitivele următoare.</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28</a:t>
            </a:fld>
            <a:endParaRPr lang="en-US" altLang="en-US" smtClean="0"/>
          </a:p>
        </p:txBody>
      </p:sp>
    </p:spTree>
    <p:extLst>
      <p:ext uri="{BB962C8B-B14F-4D97-AF65-F5344CB8AC3E}">
        <p14:creationId xmlns:p14="http://schemas.microsoft.com/office/powerpoint/2010/main" val="3187872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dirty="0"/>
              <a:t>Acest </a:t>
            </a:r>
            <a:r>
              <a:rPr lang="ro-RO" dirty="0" smtClean="0"/>
              <a:t>diapozitiv </a:t>
            </a:r>
            <a:r>
              <a:rPr lang="ro-RO" dirty="0"/>
              <a:t>arată cum Convenția de la Budapesta a avut un impact asupra legislațiilor naționale din întreaga lume. Este important de subliniat faptul că </a:t>
            </a:r>
            <a:r>
              <a:rPr lang="ro-RO" dirty="0" smtClean="0"/>
              <a:t>în</a:t>
            </a:r>
            <a:r>
              <a:rPr lang="en-US" dirty="0" smtClean="0"/>
              <a:t>s</a:t>
            </a:r>
            <a:r>
              <a:rPr lang="ro-RO" dirty="0" err="1" smtClean="0"/>
              <a:t>ăși</a:t>
            </a:r>
            <a:r>
              <a:rPr lang="ro-RO" dirty="0" smtClean="0"/>
              <a:t> </a:t>
            </a:r>
            <a:r>
              <a:rPr lang="ro-RO" dirty="0"/>
              <a:t>Convenția de la Budapesta nu a avut un impact doar asupra legislației părților Convenției de la Budapesta, ci și asupra țărilor care nu sunt părți contractante la Convenție, dar care folosesc din ce în ce mai mult Convenția de la Budapesta drept orientare pentru reformarea propriei legislații. </a:t>
            </a:r>
          </a:p>
          <a:p>
            <a:pPr marL="0" indent="0" eaLnBrk="1" hangingPunct="1">
              <a:spcBef>
                <a:spcPct val="0"/>
              </a:spcBef>
              <a:buFontTx/>
              <a:buNone/>
            </a:pPr>
            <a:endParaRPr lang="en-US" dirty="0"/>
          </a:p>
          <a:p>
            <a:pPr marL="0" indent="0" eaLnBrk="1" hangingPunct="1">
              <a:spcBef>
                <a:spcPct val="0"/>
              </a:spcBef>
              <a:buFontTx/>
              <a:buNone/>
            </a:pPr>
            <a:r>
              <a:rPr lang="ro-RO" dirty="0"/>
              <a:t>Acest diapozitiv arată statisticile din Raportul T-CY inclusiv cum 39% din toate statele au o legătură cu Convenția de la Budapesta - fie au aderat la ea, fie au semnat ori au fost invitate să adere la Convenția de la Budapesta.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29</a:t>
            </a:fld>
            <a:endParaRPr lang="fr-FR"/>
          </a:p>
        </p:txBody>
      </p:sp>
    </p:spTree>
    <p:extLst>
      <p:ext uri="{BB962C8B-B14F-4D97-AF65-F5344CB8AC3E}">
        <p14:creationId xmlns:p14="http://schemas.microsoft.com/office/powerpoint/2010/main" val="146317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dirty="0"/>
              <a:t>Obiectivul cursului este de a oferi o prezentare generală a Convenției de la Budapesta, a domeniului de aplicare și beneficiilor de a deveni parte la aceasta. Este posibil ca formatorul să sublinieze că următoarele sesiuni vor aprofunda mai mult prevederile Convenției de la Budapesta – în special dreptul material, dreptul </a:t>
            </a:r>
            <a:r>
              <a:rPr lang="en-US" sz="1200" dirty="0" smtClean="0"/>
              <a:t>procedural </a:t>
            </a:r>
            <a:r>
              <a:rPr lang="ro-RO" sz="1200" dirty="0" smtClean="0"/>
              <a:t>și </a:t>
            </a:r>
            <a:r>
              <a:rPr lang="ro-RO" sz="1200" dirty="0"/>
              <a:t>prevederile cooperării internaționale.</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3</a:t>
            </a:fld>
            <a:endParaRPr lang="en-GB" smtClean="0"/>
          </a:p>
        </p:txBody>
      </p:sp>
    </p:spTree>
    <p:extLst>
      <p:ext uri="{BB962C8B-B14F-4D97-AF65-F5344CB8AC3E}">
        <p14:creationId xmlns:p14="http://schemas.microsoft.com/office/powerpoint/2010/main" val="2537032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a:t>Acest diapozitiv indică diferitele state care au ratificat Convenția de la Budapesta, care au semnat Convenția de la Budapesta, care au fost invitate să adere la Convenția de la Budapesta și țări care au folosit Convenția de la Budapesta drept orientare pentru elaborarea legislației naționale. Formatorul poate folosi acest diapozitiv pentru a demonstra că această Convenție de la Budapesta este un tratat cu adevărat mondial.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30</a:t>
            </a:fld>
            <a:endParaRPr lang="en-US" altLang="en-US" smtClean="0"/>
          </a:p>
        </p:txBody>
      </p:sp>
    </p:spTree>
    <p:extLst>
      <p:ext uri="{BB962C8B-B14F-4D97-AF65-F5344CB8AC3E}">
        <p14:creationId xmlns:p14="http://schemas.microsoft.com/office/powerpoint/2010/main" val="3467534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Acest diapozitiv se bazează pe statisticile din raportul T-CY. Poate fi folosit de către formator pentru a explica cum, din perspectiva prevederilor de drept material și a prevederilor procedurale, aproximativ jumătate din țările din întreaga lume au adoptat prevederi care corepund Convenției de la Budapesta. </a:t>
            </a:r>
          </a:p>
          <a:p>
            <a:pPr marL="0" indent="0" eaLnBrk="1" hangingPunct="1">
              <a:spcBef>
                <a:spcPct val="0"/>
              </a:spcBef>
              <a:buFontTx/>
              <a:buNone/>
            </a:pPr>
            <a:endParaRPr lang="en-US" dirty="0"/>
          </a:p>
          <a:p>
            <a:pPr marL="0" indent="0" eaLnBrk="1" hangingPunct="1">
              <a:spcBef>
                <a:spcPct val="0"/>
              </a:spcBef>
              <a:buFontTx/>
              <a:buNone/>
            </a:pPr>
            <a:r>
              <a:rPr lang="ro-RO"/>
              <a:t>Per ansamblu, 79% din state au folosit Convenția de la Budapesta drept orientare sau sursă pentru reformarea legislației în materie de criminalitatea informatică.  Aceste diapozitive pot fi folosite de către formator pentru a arăta impactul Convenției de la Budapesta - și cum acesta excede țările care au aderat, semnat sau au fost invitate să adere la Convenția de la Budapesta.</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31</a:t>
            </a:fld>
            <a:endParaRPr lang="fr-FR"/>
          </a:p>
        </p:txBody>
      </p:sp>
    </p:spTree>
    <p:extLst>
      <p:ext uri="{BB962C8B-B14F-4D97-AF65-F5344CB8AC3E}">
        <p14:creationId xmlns:p14="http://schemas.microsoft.com/office/powerpoint/2010/main" val="815229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Acest diapozitiv se bazează pe statisticile din raportul T-CY. Poate fi folosit de către formator pentru a explica cum, din perspectiva prevederilor de drept material și a prevederilor procedurale, aproximativ jumătate din țările din întreaga lume au adoptat prevederi care corepund Convenției de la Budapesta. </a:t>
            </a:r>
          </a:p>
          <a:p>
            <a:pPr marL="0" indent="0" eaLnBrk="1" hangingPunct="1">
              <a:spcBef>
                <a:spcPct val="0"/>
              </a:spcBef>
              <a:buFontTx/>
              <a:buNone/>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ro-RO"/>
              <a:t>106 din aceste state (53% dintre state) au adoptat prevederi de drept material specifice care corespund Capitolului II, Secțiunea I din Convenția de la Budapesta. </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ro-RO"/>
              <a:t>82 din aceste state (42% dintre state) au adoptat prevederi de drept procedural specifice care corespund Capitolului II, Secțiunea II din Convenția de la Budapesta.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32</a:t>
            </a:fld>
            <a:endParaRPr lang="fr-FR"/>
          </a:p>
        </p:txBody>
      </p:sp>
    </p:spTree>
    <p:extLst>
      <p:ext uri="{BB962C8B-B14F-4D97-AF65-F5344CB8AC3E}">
        <p14:creationId xmlns:p14="http://schemas.microsoft.com/office/powerpoint/2010/main" val="1087292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Acest diapozitiv explică cum membrii Convenției de la Budapesta sprijină țările să efectueze investigațiile naționale legate de criminalitatea informatică. Convenția de la Budapesta nu se asigură doar că Părțile dispun de prevederi legale naționale cuprinzătoare - ci și că au acces la un mecanism de cooperare internațională care sporește abilitatea statelor de a efectua investigații legate de criminalitatea informatică. Natura transnațională a criminalității informatice presupune un mecanism pentru părți cu ajutorul căruia acestea să poată efectua investigații naționale.  Formatorul trebuie să explice că acesta este unul dintre cele mai mari beneficii ale Convenției de la Budapesta.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33</a:t>
            </a:fld>
            <a:endParaRPr lang="fr-FR"/>
          </a:p>
        </p:txBody>
      </p:sp>
    </p:spTree>
    <p:extLst>
      <p:ext uri="{BB962C8B-B14F-4D97-AF65-F5344CB8AC3E}">
        <p14:creationId xmlns:p14="http://schemas.microsoft.com/office/powerpoint/2010/main" val="4007182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Avantajul principal al Convenției de la Budapesta este acela că acționează ca un sprijin reciproc multilateral care pune la dispoziția părților un mecanism de cooperare internațională obligatoriu din punct de vedere juridic.</a:t>
            </a:r>
          </a:p>
          <a:p>
            <a:pPr marL="0" indent="0" eaLnBrk="1" hangingPunct="1">
              <a:spcBef>
                <a:spcPct val="0"/>
              </a:spcBef>
              <a:buFontTx/>
              <a:buNone/>
            </a:pPr>
            <a:endParaRPr lang="en-US" dirty="0"/>
          </a:p>
          <a:p>
            <a:pPr marL="0" indent="0" eaLnBrk="1" hangingPunct="1">
              <a:spcBef>
                <a:spcPct val="0"/>
              </a:spcBef>
              <a:buFontTx/>
              <a:buNone/>
            </a:pPr>
            <a:r>
              <a:rPr lang="ro-RO"/>
              <a:t>Formatorul va sublinia că domeniul de aplicare al prevederilor privind cooperarea internațională / asistența reciprocă din cadrul Convenției de la Budapesta nu se aplică doar infracțiunilor informatice sau doar infracțiunilor stabilite în conformitate cu Convenția de la Budapesta. De fapt, domeniul de aplicare al prevederilor privind cooperarea internațională / asistența reciprocă ar putea fi exercitate în legătură cu schimbul de probe în legătură cu ORICE infracțiune. </a:t>
            </a:r>
          </a:p>
          <a:p>
            <a:pPr marL="0" indent="0" eaLnBrk="1" hangingPunct="1">
              <a:spcBef>
                <a:spcPct val="0"/>
              </a:spcBef>
              <a:buFontTx/>
              <a:buNone/>
            </a:pPr>
            <a:endParaRPr lang="en-US" dirty="0"/>
          </a:p>
          <a:p>
            <a:pPr marL="0" indent="0" eaLnBrk="1" hangingPunct="1">
              <a:spcBef>
                <a:spcPct val="0"/>
              </a:spcBef>
              <a:buFontTx/>
              <a:buNone/>
            </a:pPr>
            <a:r>
              <a:rPr lang="ro-RO"/>
              <a:t>Un alt avantaj este că mai sus indicata Convenție de la Budapesta furnizează țărilor acces la rețele ample de practicieni - în special cei care participă la Comitetul Convenției de la Budapesta. De asemenea, Convenția de la Budapesta furnizează și prevederi de consolidare a capacităților de cooperare internațională, care au fost detaliate în diapozitivele următoare.</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34</a:t>
            </a:fld>
            <a:endParaRPr lang="fr-FR"/>
          </a:p>
        </p:txBody>
      </p:sp>
    </p:spTree>
    <p:extLst>
      <p:ext uri="{BB962C8B-B14F-4D97-AF65-F5344CB8AC3E}">
        <p14:creationId xmlns:p14="http://schemas.microsoft.com/office/powerpoint/2010/main" val="1911004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Acest diapozitiv voebește despre impactul pe care l-a avut Convenția de la Budapesta în legătură cu cooperarea internațională. </a:t>
            </a:r>
          </a:p>
          <a:p>
            <a:pPr marL="0" indent="0" eaLnBrk="1" hangingPunct="1">
              <a:spcBef>
                <a:spcPct val="0"/>
              </a:spcBef>
              <a:buFontTx/>
              <a:buNone/>
            </a:pPr>
            <a:r>
              <a:rPr lang="ro-RO"/>
              <a:t>Articolul 35 al Convenției de la Budapesta impune părților să creeze o rețea 24/7. Raportul T-CY evidențiază cum se recurge în mod extins la aceste rețele pentru a coopera la nivel internațional.</a:t>
            </a:r>
          </a:p>
          <a:p>
            <a:pPr marL="0" indent="0" eaLnBrk="1" hangingPunct="1">
              <a:spcBef>
                <a:spcPct val="0"/>
              </a:spcBef>
              <a:buFontTx/>
              <a:buNone/>
            </a:pPr>
            <a:r>
              <a:rPr lang="ro-RO"/>
              <a:t>Un alt impact important al Convenției de la Budapesta este îmbunătățirea cooperării cu sectorul privat (furnizorii de servicii). Și aceasta, în special prin Articolul 18.1.b.  din Convenția de la Budapesta care permite părților să emită ordine de punere la dispoziție direct furnizorilor de servicii care oferă servicii în teritoriul lor (indiferent dacă sediul furnizorului se află acolo sau nu). Acesta a fost identificat drept impact al Convenției de la Budapesta în legătură cu criminalitatea informatică.</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35</a:t>
            </a:fld>
            <a:endParaRPr lang="fr-FR"/>
          </a:p>
        </p:txBody>
      </p:sp>
    </p:spTree>
    <p:extLst>
      <p:ext uri="{BB962C8B-B14F-4D97-AF65-F5344CB8AC3E}">
        <p14:creationId xmlns:p14="http://schemas.microsoft.com/office/powerpoint/2010/main" val="68240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pPr marL="0" indent="0" eaLnBrk="1" hangingPunct="1">
              <a:spcBef>
                <a:spcPct val="0"/>
              </a:spcBef>
              <a:buFontTx/>
              <a:buNone/>
            </a:pPr>
            <a:r>
              <a:rPr lang="ro-RO" dirty="0"/>
              <a:t>Unul din beneficiile principale ale aderării și exprimării interesului de a adera la Convenția de la Budapesta este accesul la proiectele de consolidare a capacităților oferite de Consiliul Europei.  </a:t>
            </a:r>
          </a:p>
          <a:p>
            <a:pPr marL="0" indent="0" eaLnBrk="1" hangingPunct="1">
              <a:spcBef>
                <a:spcPct val="0"/>
              </a:spcBef>
              <a:buFontTx/>
              <a:buNone/>
            </a:pPr>
            <a:endParaRPr lang="en-US" dirty="0"/>
          </a:p>
          <a:p>
            <a:pPr algn="l"/>
            <a:r>
              <a:rPr lang="ro-RO" b="0" i="0" dirty="0">
                <a:latin typeface="Open Sans"/>
              </a:rPr>
              <a:t>Oficiul Consiliului Europei în domeniul Criminalității Informatice (C-</a:t>
            </a:r>
            <a:r>
              <a:rPr lang="ro-RO" b="0" i="0" dirty="0" err="1">
                <a:latin typeface="Open Sans"/>
              </a:rPr>
              <a:t>PROC</a:t>
            </a:r>
            <a:r>
              <a:rPr lang="ro-RO" b="0" i="0" dirty="0">
                <a:latin typeface="Open Sans"/>
              </a:rPr>
              <a:t>) din București, România, este responsabil cu asistarea țărilor din întreaga lume în consolidarea sistemelor juridice proprii pentru a răspunde provocărilor puse de criminalitatea informatică și probele electronice pe baza standardelor Convenției de la Budapesta privind criminalitatea informatică.</a:t>
            </a:r>
            <a:r>
              <a:rPr lang="ro-RO" b="0" i="0" dirty="0">
                <a:solidFill>
                  <a:srgbClr val="161616"/>
                </a:solidFill>
                <a:latin typeface="Open Sans"/>
              </a:rPr>
              <a:t> Cuprinde sprijin pentru:</a:t>
            </a:r>
          </a:p>
          <a:p>
            <a:pPr algn="l">
              <a:buFont typeface="Arial" panose="020B0604020202020204" pitchFamily="34" charset="0"/>
              <a:buChar char="•"/>
            </a:pPr>
            <a:r>
              <a:rPr lang="ro-RO" b="0" i="0" dirty="0">
                <a:solidFill>
                  <a:srgbClr val="161616"/>
                </a:solidFill>
                <a:latin typeface="Open Sans"/>
              </a:rPr>
              <a:t>Consolidarea legislației privind criminalitatea informatică și probele electronice în acord cu standardele statului de drept și ale drepturilor omului (inclusiv protecția datelor)</a:t>
            </a:r>
          </a:p>
          <a:p>
            <a:pPr algn="l">
              <a:buFont typeface="Arial" panose="020B0604020202020204" pitchFamily="34" charset="0"/>
              <a:buChar char="•"/>
            </a:pPr>
            <a:r>
              <a:rPr lang="ro-RO" b="0" i="0" dirty="0">
                <a:solidFill>
                  <a:srgbClr val="161616"/>
                </a:solidFill>
                <a:latin typeface="Open Sans"/>
              </a:rPr>
              <a:t>Formarea judecătorilor, procurorilor și responsabililor cu aplicarea legii</a:t>
            </a:r>
          </a:p>
          <a:p>
            <a:pPr algn="l">
              <a:buFont typeface="Arial" panose="020B0604020202020204" pitchFamily="34" charset="0"/>
              <a:buChar char="•"/>
            </a:pPr>
            <a:r>
              <a:rPr lang="ro-RO" b="0" i="0" dirty="0">
                <a:solidFill>
                  <a:srgbClr val="161616"/>
                </a:solidFill>
                <a:latin typeface="Open Sans"/>
              </a:rPr>
              <a:t>Crearea de unități specializate în criminalitatea informatică și criminalitate și îmbunătățirea cooperării între agenții</a:t>
            </a:r>
          </a:p>
          <a:p>
            <a:pPr algn="l">
              <a:buFont typeface="Arial" panose="020B0604020202020204" pitchFamily="34" charset="0"/>
              <a:buChar char="•"/>
            </a:pPr>
            <a:r>
              <a:rPr lang="ro-RO" b="0" i="0" dirty="0">
                <a:solidFill>
                  <a:srgbClr val="161616"/>
                </a:solidFill>
                <a:latin typeface="Open Sans"/>
              </a:rPr>
              <a:t>Promovarea cooperării publice-private</a:t>
            </a:r>
          </a:p>
          <a:p>
            <a:pPr algn="l">
              <a:buFont typeface="Arial" panose="020B0604020202020204" pitchFamily="34" charset="0"/>
              <a:buChar char="•"/>
            </a:pPr>
            <a:r>
              <a:rPr lang="ro-RO" b="0" i="0" dirty="0">
                <a:solidFill>
                  <a:srgbClr val="161616"/>
                </a:solidFill>
                <a:latin typeface="Open Sans"/>
              </a:rPr>
              <a:t>Protejarea copiilor </a:t>
            </a:r>
            <a:r>
              <a:rPr lang="ro-RO" b="0" i="0" dirty="0" smtClean="0">
                <a:solidFill>
                  <a:srgbClr val="161616"/>
                </a:solidFill>
                <a:latin typeface="Open Sans"/>
              </a:rPr>
              <a:t>împotriva </a:t>
            </a:r>
            <a:r>
              <a:rPr lang="ro-RO" b="0" i="0" dirty="0">
                <a:solidFill>
                  <a:srgbClr val="161616"/>
                </a:solidFill>
                <a:latin typeface="Open Sans"/>
              </a:rPr>
              <a:t>violenței sexuale în mediul online</a:t>
            </a:r>
          </a:p>
          <a:p>
            <a:pPr algn="l">
              <a:buFont typeface="Arial" panose="020B0604020202020204" pitchFamily="34" charset="0"/>
              <a:buChar char="•"/>
            </a:pPr>
            <a:r>
              <a:rPr lang="ro-RO" b="0" i="0" dirty="0">
                <a:solidFill>
                  <a:srgbClr val="161616"/>
                </a:solidFill>
                <a:latin typeface="Open Sans"/>
              </a:rPr>
              <a:t>Sporirea eficacității cooperării internaționale</a:t>
            </a:r>
          </a:p>
          <a:p>
            <a:pPr algn="l"/>
            <a:r>
              <a:rPr lang="ro-RO" b="0" i="0" dirty="0">
                <a:solidFill>
                  <a:srgbClr val="161616"/>
                </a:solidFill>
                <a:latin typeface="Open Sans"/>
              </a:rPr>
              <a:t>C-</a:t>
            </a:r>
            <a:r>
              <a:rPr lang="ro-RO" b="0" i="0" dirty="0" err="1">
                <a:solidFill>
                  <a:srgbClr val="161616"/>
                </a:solidFill>
                <a:latin typeface="Open Sans"/>
              </a:rPr>
              <a:t>PROC</a:t>
            </a:r>
            <a:r>
              <a:rPr lang="ro-RO" b="0" i="0" dirty="0">
                <a:solidFill>
                  <a:srgbClr val="161616"/>
                </a:solidFill>
                <a:latin typeface="Open Sans"/>
              </a:rPr>
              <a:t>, cu funcția sa de consolidare a capacităților, completează activitățile întreprinse de Comitetul Convenției privind criminalitatea informatică (</a:t>
            </a:r>
            <a:r>
              <a:rPr lang="ro-RO" b="0" i="0" u="none" strike="noStrike" dirty="0">
                <a:solidFill>
                  <a:srgbClr val="007BC8"/>
                </a:solidFill>
                <a:latin typeface="Open Sans"/>
                <a:hlinkClick r:id="rId3"/>
              </a:rPr>
              <a:t>T-CY</a:t>
            </a:r>
            <a:r>
              <a:rPr lang="ro-RO" b="0" i="0" dirty="0">
                <a:solidFill>
                  <a:srgbClr val="161616"/>
                </a:solidFill>
                <a:latin typeface="Open Sans"/>
              </a:rPr>
              <a:t>) prin care Statele-Părți urmează implementarea Convenției de la Budapesta.</a:t>
            </a:r>
          </a:p>
          <a:p>
            <a:pPr marL="0" indent="0" eaLnBrk="1" hangingPunct="1">
              <a:spcBef>
                <a:spcPct val="0"/>
              </a:spcBef>
              <a:buFontTx/>
              <a:buNone/>
            </a:pPr>
            <a:endParaRPr lang="en-US" dirty="0"/>
          </a:p>
          <a:p>
            <a:pPr marL="0" indent="0" eaLnBrk="1" hangingPunct="1">
              <a:spcBef>
                <a:spcPct val="0"/>
              </a:spcBef>
              <a:buFontTx/>
              <a:buNone/>
            </a:pPr>
            <a:r>
              <a:rPr lang="ro-RO" dirty="0"/>
              <a:t>Consiliul Europei a </a:t>
            </a:r>
            <a:r>
              <a:rPr lang="ro-RO" dirty="0" smtClean="0"/>
              <a:t>sprijinit </a:t>
            </a:r>
            <a:r>
              <a:rPr lang="ro-RO" dirty="0"/>
              <a:t>peste 1000 de activități prin proiectele sale trecute și în curs de desfășurare. Detalii privind proiectele în curs de desfășurare sunt enumerate în diapozitiv. Detaliile fiecărui proiect sunt reproduse mai jos:</a:t>
            </a:r>
          </a:p>
          <a:p>
            <a:pPr marL="0" indent="0" eaLnBrk="1" hangingPunct="1">
              <a:spcBef>
                <a:spcPct val="0"/>
              </a:spcBef>
              <a:buFontTx/>
              <a:buNone/>
            </a:pPr>
            <a:endParaRPr lang="en-US" dirty="0"/>
          </a:p>
          <a:p>
            <a:r>
              <a:rPr lang="ro-RO" b="1" dirty="0" err="1">
                <a:latin typeface="Open Sans"/>
              </a:rPr>
              <a:t>GLACY</a:t>
            </a:r>
            <a:r>
              <a:rPr lang="ro-RO" b="1" dirty="0">
                <a:latin typeface="Open Sans"/>
              </a:rPr>
              <a:t>+ </a:t>
            </a:r>
            <a:r>
              <a:rPr lang="ro-RO" dirty="0">
                <a:latin typeface="Open Sans"/>
              </a:rPr>
              <a:t>este un Proiect comun al Uniunii Europene (Instrument care contribuie la menținerea păcii și stabilității) și al Consiliul Europei.</a:t>
            </a:r>
          </a:p>
          <a:p>
            <a:r>
              <a:rPr lang="ro-RO" dirty="0" err="1">
                <a:latin typeface="Open Sans"/>
              </a:rPr>
              <a:t>GLACY</a:t>
            </a:r>
            <a:r>
              <a:rPr lang="ro-RO" dirty="0">
                <a:latin typeface="Open Sans"/>
              </a:rPr>
              <a:t>+ urmărește să continue experiența </a:t>
            </a:r>
            <a:r>
              <a:rPr lang="ro-RO" u="none" strike="noStrike" dirty="0">
                <a:solidFill>
                  <a:srgbClr val="007BC8"/>
                </a:solidFill>
                <a:latin typeface="Open Sans"/>
                <a:hlinkClick r:id="rId4"/>
              </a:rPr>
              <a:t>Proiectului </a:t>
            </a:r>
            <a:r>
              <a:rPr lang="ro-RO" u="none" strike="noStrike" dirty="0" err="1">
                <a:solidFill>
                  <a:srgbClr val="007BC8"/>
                </a:solidFill>
                <a:latin typeface="Open Sans"/>
                <a:hlinkClick r:id="rId4"/>
              </a:rPr>
              <a:t>GLACY</a:t>
            </a:r>
            <a:r>
              <a:rPr lang="ro-RO" dirty="0">
                <a:latin typeface="Open Sans"/>
              </a:rPr>
              <a:t> (2013 – 2016) și sprijină cincisprezece țări și nuclee prioritare din Africa, regiunea Asia-Pacific și America Latină și regiunea Caraibelor – Benin, Burkina Faso, Cabo Verde, Chile, Costa Rica, Republica Dominicană, Ghana, Mauritius, Maroc, Nigeria, Paraguay, </a:t>
            </a:r>
            <a:r>
              <a:rPr lang="ro-RO" dirty="0" smtClean="0">
                <a:latin typeface="Open Sans"/>
              </a:rPr>
              <a:t>Filipine, </a:t>
            </a:r>
            <a:r>
              <a:rPr lang="ro-RO" dirty="0">
                <a:latin typeface="Open Sans"/>
              </a:rPr>
              <a:t>Senegal, Sri Lanka și Tonga. Aceste țări pot reprezenta nuclee pentru împărtășirea experiențelor cu regiunile respective.</a:t>
            </a:r>
          </a:p>
          <a:p>
            <a:r>
              <a:rPr lang="ro-RO" b="0" dirty="0">
                <a:latin typeface="Open Sans"/>
              </a:rPr>
              <a:t>Obiective:</a:t>
            </a:r>
          </a:p>
          <a:p>
            <a:r>
              <a:rPr lang="ro-RO" dirty="0">
                <a:latin typeface="Open Sans"/>
              </a:rPr>
              <a:t>Consolidarea capacităților statelor din întreaga lume să aplice legislația privind criminalitatea informatică și probele electronice și sporirea abilităților în vederea unei cooperări eficiente în această zonă.</a:t>
            </a:r>
          </a:p>
          <a:p>
            <a:pPr>
              <a:buFont typeface="+mj-lt"/>
              <a:buAutoNum type="arabicPeriod"/>
            </a:pPr>
            <a:r>
              <a:rPr lang="ro-RO" dirty="0"/>
              <a:t>Promovarea unei legislații, politici și strategii unitare privind </a:t>
            </a:r>
            <a:r>
              <a:rPr lang="ro-RO" dirty="0" err="1"/>
              <a:t>criminlitatea</a:t>
            </a:r>
            <a:r>
              <a:rPr lang="ro-RO" dirty="0"/>
              <a:t> informatică;</a:t>
            </a:r>
          </a:p>
          <a:p>
            <a:pPr>
              <a:buFont typeface="+mj-lt"/>
              <a:buAutoNum type="arabicPeriod"/>
            </a:pPr>
            <a:r>
              <a:rPr lang="ro-RO" dirty="0"/>
              <a:t>Consolidarea capacității autorităților polițienești în vederea investigării criminalității informatice și implicarea în cooperarea polițienească directă, precum și cu unitățile responsabile cu criminalitatea informatică din Europa și alte regiuni;</a:t>
            </a:r>
          </a:p>
          <a:p>
            <a:pPr>
              <a:buFont typeface="+mj-lt"/>
              <a:buAutoNum type="arabicPeriod"/>
            </a:pPr>
            <a:r>
              <a:rPr lang="ro-RO" dirty="0"/>
              <a:t>Oferirea autorităților justiției penale posibilității de a aplica legislația și de a urmări penal și de a se pronunța asupra cazurilor privitoare la criminalitatea informatică și probele electronice și de a se implica în cooperarea internațională.</a:t>
            </a:r>
          </a:p>
          <a:p>
            <a:r>
              <a:rPr lang="ro-RO" b="0" i="0" dirty="0">
                <a:solidFill>
                  <a:srgbClr val="161616"/>
                </a:solidFill>
                <a:latin typeface="Open Sans"/>
              </a:rPr>
              <a:t/>
            </a:r>
            <a:br>
              <a:rPr lang="ro-RO" b="0" i="0" dirty="0">
                <a:solidFill>
                  <a:srgbClr val="161616"/>
                </a:solidFill>
                <a:latin typeface="Open Sans"/>
              </a:rPr>
            </a:br>
            <a:r>
              <a:rPr lang="ro-RO" sz="1200" b="1" dirty="0" err="1">
                <a:solidFill>
                  <a:schemeClr val="tx1"/>
                </a:solidFill>
                <a:latin typeface="+mn-lt"/>
                <a:ea typeface="MS PGothic" pitchFamily="34" charset="-128"/>
                <a:cs typeface="ＭＳ Ｐゴシック" charset="0"/>
              </a:rPr>
              <a:t>CyberEast</a:t>
            </a:r>
            <a:r>
              <a:rPr lang="ro-RO" sz="1200" b="1" dirty="0">
                <a:solidFill>
                  <a:schemeClr val="tx1"/>
                </a:solidFill>
                <a:latin typeface="+mn-lt"/>
                <a:ea typeface="MS PGothic" pitchFamily="34" charset="-128"/>
                <a:cs typeface="ＭＳ Ｐゴシック" charset="0"/>
              </a:rPr>
              <a:t> </a:t>
            </a:r>
            <a:r>
              <a:rPr lang="ro-RO" sz="1200" dirty="0">
                <a:solidFill>
                  <a:schemeClr val="tx1"/>
                </a:solidFill>
                <a:latin typeface="+mn-lt"/>
                <a:ea typeface="MS PGothic" pitchFamily="34" charset="-128"/>
                <a:cs typeface="ＭＳ Ｐゴシック" charset="0"/>
              </a:rPr>
              <a:t>este un proiect comun al Uniunii Europene și Consiliului Europei, implementat în regiunea Parteneriatului Estic de către Consiliul Europei în baza Instrumentului European de Vecinătate Estică (</a:t>
            </a:r>
            <a:r>
              <a:rPr lang="ro-RO" sz="1200" dirty="0" err="1">
                <a:solidFill>
                  <a:schemeClr val="tx1"/>
                </a:solidFill>
                <a:latin typeface="+mn-lt"/>
                <a:ea typeface="MS PGothic" pitchFamily="34" charset="-128"/>
                <a:cs typeface="ＭＳ Ｐゴシック" charset="0"/>
              </a:rPr>
              <a:t>IEV</a:t>
            </a:r>
            <a:r>
              <a:rPr lang="ro-RO" sz="1200" dirty="0">
                <a:solidFill>
                  <a:schemeClr val="tx1"/>
                </a:solidFill>
                <a:latin typeface="+mn-lt"/>
                <a:ea typeface="MS PGothic" pitchFamily="34" charset="-128"/>
                <a:cs typeface="ＭＳ Ｐゴシック" charset="0"/>
              </a:rPr>
              <a:t>). </a:t>
            </a:r>
          </a:p>
          <a:p>
            <a:r>
              <a:rPr lang="ro-RO" sz="1200" dirty="0">
                <a:solidFill>
                  <a:schemeClr val="tx1"/>
                </a:solidFill>
                <a:latin typeface="+mn-lt"/>
                <a:ea typeface="MS PGothic" pitchFamily="34" charset="-128"/>
                <a:cs typeface="ＭＳ Ｐゴシック" charset="0"/>
              </a:rPr>
              <a:t>Țări participante: Armenia, </a:t>
            </a:r>
            <a:r>
              <a:rPr lang="ro-RO" sz="1200" dirty="0" err="1">
                <a:solidFill>
                  <a:schemeClr val="tx1"/>
                </a:solidFill>
                <a:latin typeface="+mn-lt"/>
                <a:ea typeface="MS PGothic" pitchFamily="34" charset="-128"/>
                <a:cs typeface="ＭＳ Ｐゴシック" charset="0"/>
              </a:rPr>
              <a:t>Azerbaijan</a:t>
            </a:r>
            <a:r>
              <a:rPr lang="ro-RO" sz="1200" dirty="0">
                <a:solidFill>
                  <a:schemeClr val="tx1"/>
                </a:solidFill>
                <a:latin typeface="+mn-lt"/>
                <a:ea typeface="MS PGothic" pitchFamily="34" charset="-128"/>
                <a:cs typeface="ＭＳ Ｐゴシック" charset="0"/>
              </a:rPr>
              <a:t>, Belarus, Georgia, Moldova și Ucraina. </a:t>
            </a:r>
          </a:p>
          <a:p>
            <a:r>
              <a:rPr lang="ro-RO" sz="1200" dirty="0">
                <a:solidFill>
                  <a:schemeClr val="tx1"/>
                </a:solidFill>
                <a:latin typeface="+mn-lt"/>
                <a:ea typeface="MS PGothic" pitchFamily="34" charset="-128"/>
                <a:cs typeface="ＭＳ Ｐゴシック" charset="0"/>
              </a:rPr>
              <a:t>Proiectul are ca obiectiv adoptarea unor cadre legislative și de politică conforme cu Convenția de la Budapesta privind criminalitatea informatică și cu instrumentele aferente, întărind capacitățile autorităților judiciare și de aplicare a legii și ale cooperării internaționale, precum și sporirea cooperării internaționale eficiente, consolidarea încrederii în justiția penală, criminalitatea informatică și probele electronice, inclusiv între </a:t>
            </a:r>
            <a:r>
              <a:rPr lang="ro-RO" sz="1200" dirty="0" err="1">
                <a:solidFill>
                  <a:schemeClr val="tx1"/>
                </a:solidFill>
                <a:latin typeface="+mn-lt"/>
                <a:ea typeface="MS PGothic" pitchFamily="34" charset="-128"/>
                <a:cs typeface="ＭＳ Ｐゴシック" charset="0"/>
              </a:rPr>
              <a:t>funizorii</a:t>
            </a:r>
            <a:r>
              <a:rPr lang="ro-RO" sz="1200" dirty="0">
                <a:solidFill>
                  <a:schemeClr val="tx1"/>
                </a:solidFill>
                <a:latin typeface="+mn-lt"/>
                <a:ea typeface="MS PGothic" pitchFamily="34" charset="-128"/>
                <a:cs typeface="ＭＳ Ｐゴシック" charset="0"/>
              </a:rPr>
              <a:t> de servicii și autoritățile responsabile cu aplicarea legii.</a:t>
            </a:r>
          </a:p>
          <a:p>
            <a:endParaRPr lang="en-US" sz="1200" kern="1200" dirty="0">
              <a:solidFill>
                <a:schemeClr val="tx1"/>
              </a:solidFill>
              <a:latin typeface="+mn-lt"/>
              <a:ea typeface="MS PGothic" pitchFamily="34" charset="-128"/>
              <a:cs typeface="ＭＳ Ｐゴシック" charset="0"/>
            </a:endParaRPr>
          </a:p>
          <a:p>
            <a:r>
              <a:rPr lang="ro-RO" sz="1200" b="1" dirty="0" err="1">
                <a:solidFill>
                  <a:schemeClr val="tx1"/>
                </a:solidFill>
                <a:latin typeface="+mn-lt"/>
                <a:ea typeface="MS PGothic" pitchFamily="34" charset="-128"/>
                <a:cs typeface="ＭＳ Ｐゴシック" charset="0"/>
              </a:rPr>
              <a:t>iPROCEEDS</a:t>
            </a:r>
            <a:r>
              <a:rPr lang="ro-RO" sz="1200" b="1" dirty="0">
                <a:solidFill>
                  <a:schemeClr val="tx1"/>
                </a:solidFill>
                <a:latin typeface="+mn-lt"/>
                <a:ea typeface="MS PGothic" pitchFamily="34" charset="-128"/>
                <a:cs typeface="ＭＳ Ｐゴシック" charset="0"/>
              </a:rPr>
              <a:t> – 2: </a:t>
            </a:r>
            <a:r>
              <a:rPr lang="ro-RO" sz="1200" dirty="0">
                <a:solidFill>
                  <a:schemeClr val="tx1"/>
                </a:solidFill>
                <a:latin typeface="+mn-lt"/>
                <a:ea typeface="MS PGothic" pitchFamily="34" charset="-128"/>
                <a:cs typeface="ＭＳ Ｐゴシック" charset="0"/>
              </a:rPr>
              <a:t>Cooperare în materie de criminalitate informatică în baza unui Instrument de Asistență  pentru Preaderare (IPA) - este un proiect comun al Uniunii Europene și Consiliului Europei. Țări/zone participante: Albania, Bosnia și Herțegovina, Muntenegru, Macedonia de Nord, Serbia, Turcia și Kosovo* Obiectiv: Continuarea consolidării capacității autorităților în țările și zonele participante la proiect în vederea percheziționării, punerii sub sechestru și confiscării veniturilor provenite din activități de criminalitate informatică și prevenirea spălării banilor pe internet și asigurare probelor electronice. *Această indicație nu își propune să aduce atingere poziției privind statutul, și este în conformitate cu </a:t>
            </a:r>
            <a:r>
              <a:rPr lang="ro-RO" sz="1200" dirty="0" err="1">
                <a:solidFill>
                  <a:schemeClr val="tx1"/>
                </a:solidFill>
                <a:latin typeface="+mn-lt"/>
                <a:ea typeface="MS PGothic" pitchFamily="34" charset="-128"/>
                <a:cs typeface="ＭＳ Ｐゴシック" charset="0"/>
              </a:rPr>
              <a:t>UNSC</a:t>
            </a:r>
            <a:r>
              <a:rPr lang="ro-RO" sz="1200" dirty="0">
                <a:solidFill>
                  <a:schemeClr val="tx1"/>
                </a:solidFill>
                <a:latin typeface="+mn-lt"/>
                <a:ea typeface="MS PGothic" pitchFamily="34" charset="-128"/>
                <a:cs typeface="ＭＳ Ｐゴシック" charset="0"/>
              </a:rPr>
              <a:t> 1244 și cu Opinia </a:t>
            </a:r>
            <a:r>
              <a:rPr lang="ro-RO" sz="1200" dirty="0" err="1">
                <a:solidFill>
                  <a:schemeClr val="tx1"/>
                </a:solidFill>
                <a:latin typeface="+mn-lt"/>
                <a:ea typeface="MS PGothic" pitchFamily="34" charset="-128"/>
                <a:cs typeface="ＭＳ Ｐゴシック" charset="0"/>
              </a:rPr>
              <a:t>ICJ</a:t>
            </a:r>
            <a:r>
              <a:rPr lang="ro-RO" sz="1200" dirty="0">
                <a:solidFill>
                  <a:schemeClr val="tx1"/>
                </a:solidFill>
                <a:latin typeface="+mn-lt"/>
                <a:ea typeface="MS PGothic" pitchFamily="34" charset="-128"/>
                <a:cs typeface="ＭＳ Ｐゴシック" charset="0"/>
              </a:rPr>
              <a:t> privind Declarația de independență a Kosovo. </a:t>
            </a:r>
          </a:p>
          <a:p>
            <a:endParaRPr lang="en-US" sz="1200" kern="1200" dirty="0">
              <a:solidFill>
                <a:schemeClr val="tx1"/>
              </a:solidFill>
              <a:latin typeface="+mn-lt"/>
              <a:ea typeface="MS PGothic" pitchFamily="34" charset="-128"/>
              <a:cs typeface="ＭＳ Ｐゴシック" charset="0"/>
            </a:endParaRPr>
          </a:p>
          <a:p>
            <a:r>
              <a:rPr lang="ro-RO" sz="1200" b="1" dirty="0" err="1">
                <a:solidFill>
                  <a:schemeClr val="tx1"/>
                </a:solidFill>
                <a:latin typeface="+mn-lt"/>
                <a:ea typeface="MS PGothic" pitchFamily="34" charset="-128"/>
                <a:cs typeface="ＭＳ Ｐゴシック" charset="0"/>
              </a:rPr>
              <a:t>CyberSouth</a:t>
            </a:r>
            <a:r>
              <a:rPr lang="ro-RO" sz="1200" b="1" dirty="0">
                <a:solidFill>
                  <a:schemeClr val="tx1"/>
                </a:solidFill>
                <a:latin typeface="+mn-lt"/>
                <a:ea typeface="MS PGothic" pitchFamily="34" charset="-128"/>
                <a:cs typeface="ＭＳ Ｐゴシック" charset="0"/>
              </a:rPr>
              <a:t> </a:t>
            </a:r>
            <a:r>
              <a:rPr lang="ro-RO" sz="1200" dirty="0">
                <a:solidFill>
                  <a:schemeClr val="tx1"/>
                </a:solidFill>
                <a:latin typeface="+mn-lt"/>
                <a:ea typeface="MS PGothic" pitchFamily="34" charset="-128"/>
                <a:cs typeface="ＭＳ Ｐゴシック" charset="0"/>
              </a:rPr>
              <a:t>este un Proiect comun al Uniunii Europene ( Instrument European de Vecinătate) și al Consiliul Europei. </a:t>
            </a:r>
            <a:r>
              <a:rPr lang="ro-RO" sz="1200" dirty="0" err="1">
                <a:solidFill>
                  <a:schemeClr val="tx1"/>
                </a:solidFill>
                <a:latin typeface="+mn-lt"/>
                <a:ea typeface="MS PGothic" pitchFamily="34" charset="-128"/>
                <a:cs typeface="ＭＳ Ｐゴシック" charset="0"/>
              </a:rPr>
              <a:t>CyberSouth</a:t>
            </a:r>
            <a:r>
              <a:rPr lang="ro-RO" sz="1200" dirty="0">
                <a:solidFill>
                  <a:schemeClr val="tx1"/>
                </a:solidFill>
                <a:latin typeface="+mn-lt"/>
                <a:ea typeface="MS PGothic" pitchFamily="34" charset="-128"/>
                <a:cs typeface="ＭＳ Ｐゴシック" charset="0"/>
              </a:rPr>
              <a:t>  își propune să consolideze capacitățile legislative și instituționale privind criminalitatea informatică și probele electronice în regiunea Vecinătății Sudice în acord cu drepturile omului și cerințele statului de drept. </a:t>
            </a:r>
          </a:p>
          <a:p>
            <a:r>
              <a:rPr lang="ro-RO" sz="1200" dirty="0">
                <a:solidFill>
                  <a:schemeClr val="tx1"/>
                </a:solidFill>
                <a:latin typeface="+mn-lt"/>
                <a:ea typeface="MS PGothic" pitchFamily="34" charset="-128"/>
                <a:cs typeface="ＭＳ Ｐゴシック" charset="0"/>
              </a:rPr>
              <a:t>Zona cuprinsă de proiect: Regiunea Vecinătății Sudice </a:t>
            </a:r>
          </a:p>
          <a:p>
            <a:r>
              <a:rPr lang="ro-RO" sz="1200" dirty="0">
                <a:solidFill>
                  <a:schemeClr val="tx1"/>
                </a:solidFill>
                <a:latin typeface="+mn-lt"/>
                <a:ea typeface="MS PGothic" pitchFamily="34" charset="-128"/>
                <a:cs typeface="ＭＳ Ｐゴシック" charset="0"/>
              </a:rPr>
              <a:t>Zonele prioritare inițiale: Algeria, Iordan, Liban, Maroc și Tunisia </a:t>
            </a:r>
          </a:p>
          <a:p>
            <a:r>
              <a:rPr lang="ro-RO" sz="1200" dirty="0">
                <a:solidFill>
                  <a:schemeClr val="tx1"/>
                </a:solidFill>
                <a:latin typeface="+mn-lt"/>
                <a:ea typeface="MS PGothic" pitchFamily="34" charset="-128"/>
                <a:cs typeface="ＭＳ Ｐゴシック" charset="0"/>
              </a:rPr>
              <a:t>Obiective: </a:t>
            </a:r>
          </a:p>
          <a:p>
            <a:pPr marL="228600" indent="-228600">
              <a:buAutoNum type="arabicPeriod"/>
            </a:pPr>
            <a:r>
              <a:rPr lang="ro-RO" sz="1200" dirty="0">
                <a:solidFill>
                  <a:schemeClr val="tx1"/>
                </a:solidFill>
                <a:latin typeface="+mn-lt"/>
                <a:ea typeface="MS PGothic" pitchFamily="34" charset="-128"/>
                <a:cs typeface="ＭＳ Ｐゴシック" charset="0"/>
              </a:rPr>
              <a:t>Legislație </a:t>
            </a:r>
          </a:p>
          <a:p>
            <a:pPr marL="228600" indent="-228600">
              <a:buAutoNum type="arabicPeriod"/>
            </a:pPr>
            <a:r>
              <a:rPr lang="ro-RO" sz="1200" dirty="0">
                <a:solidFill>
                  <a:schemeClr val="tx1"/>
                </a:solidFill>
                <a:latin typeface="+mn-lt"/>
                <a:ea typeface="MS PGothic" pitchFamily="34" charset="-128"/>
                <a:cs typeface="ＭＳ Ｐゴシック" charset="0"/>
              </a:rPr>
              <a:t>Servicii specializate și inter-agenție, precum și cooperare public/privată </a:t>
            </a:r>
          </a:p>
          <a:p>
            <a:pPr marL="228600" indent="-228600">
              <a:buAutoNum type="arabicPeriod"/>
            </a:pPr>
            <a:r>
              <a:rPr lang="ro-RO" sz="1200" dirty="0">
                <a:solidFill>
                  <a:schemeClr val="tx1"/>
                </a:solidFill>
                <a:latin typeface="+mn-lt"/>
                <a:ea typeface="MS PGothic" pitchFamily="34" charset="-128"/>
                <a:cs typeface="ＭＳ Ｐゴシック" charset="0"/>
              </a:rPr>
              <a:t>Formare judiciară </a:t>
            </a:r>
          </a:p>
          <a:p>
            <a:pPr marL="228600" indent="-228600">
              <a:buAutoNum type="arabicPeriod"/>
            </a:pPr>
            <a:r>
              <a:rPr lang="ro-RO" sz="1200" dirty="0">
                <a:solidFill>
                  <a:schemeClr val="tx1"/>
                </a:solidFill>
                <a:latin typeface="+mn-lt"/>
                <a:ea typeface="MS PGothic" pitchFamily="34" charset="-128"/>
                <a:cs typeface="ＭＳ Ｐゴシック" charset="0"/>
              </a:rPr>
              <a:t>Cooperare internațională </a:t>
            </a:r>
          </a:p>
          <a:p>
            <a:pPr marL="228600" indent="-228600">
              <a:buAutoNum type="arabicPeriod"/>
            </a:pPr>
            <a:r>
              <a:rPr lang="ro-RO" sz="1200" dirty="0">
                <a:solidFill>
                  <a:schemeClr val="tx1"/>
                </a:solidFill>
                <a:latin typeface="+mn-lt"/>
                <a:ea typeface="MS PGothic" pitchFamily="34" charset="-128"/>
                <a:cs typeface="ＭＳ Ｐゴシック" charset="0"/>
              </a:rPr>
              <a:t>Priorități strategice în materie de criminalitate informatică și probe electronice</a:t>
            </a:r>
          </a:p>
          <a:p>
            <a:pPr marL="228600" indent="-228600">
              <a:buAutoNum type="arabicPeriod"/>
            </a:pPr>
            <a:endParaRPr lang="en-US" sz="1200" kern="1200" dirty="0">
              <a:solidFill>
                <a:schemeClr val="tx1"/>
              </a:solidFill>
              <a:latin typeface="+mn-lt"/>
              <a:ea typeface="MS PGothic" pitchFamily="34" charset="-128"/>
              <a:cs typeface="ＭＳ Ｐゴシック" charset="0"/>
            </a:endParaRPr>
          </a:p>
          <a:p>
            <a:pPr marL="0" indent="0">
              <a:buNone/>
            </a:pPr>
            <a:r>
              <a:rPr lang="ro-RO" sz="1200" b="1" dirty="0" err="1">
                <a:solidFill>
                  <a:schemeClr val="tx1"/>
                </a:solidFill>
                <a:latin typeface="+mn-lt"/>
                <a:ea typeface="MS PGothic" pitchFamily="34" charset="-128"/>
                <a:cs typeface="ＭＳ Ｐゴシック" charset="0"/>
              </a:rPr>
              <a:t>Cybercrime@Octopus</a:t>
            </a:r>
            <a:r>
              <a:rPr lang="ro-RO" sz="1200" b="1" dirty="0">
                <a:solidFill>
                  <a:schemeClr val="tx1"/>
                </a:solidFill>
                <a:latin typeface="+mn-lt"/>
                <a:ea typeface="MS PGothic" pitchFamily="34" charset="-128"/>
                <a:cs typeface="ＭＳ Ｐゴシック" charset="0"/>
              </a:rPr>
              <a:t> </a:t>
            </a:r>
            <a:r>
              <a:rPr lang="ro-RO" sz="1200" dirty="0">
                <a:solidFill>
                  <a:schemeClr val="tx1"/>
                </a:solidFill>
                <a:latin typeface="+mn-lt"/>
                <a:ea typeface="MS PGothic" pitchFamily="34" charset="-128"/>
                <a:cs typeface="ＭＳ Ｐゴシック" charset="0"/>
              </a:rPr>
              <a:t>este un proiect al Consiliului Europei bazat pe contribuțiile voluntare care au ca scop asistarea țărilor din întreaga lume să implementeze Convenția de la Budapesta privind criminalitatea informatică și consolidarea protecției datelor și garanțiilor statului de drept </a:t>
            </a:r>
          </a:p>
          <a:p>
            <a:pPr marL="0" indent="0">
              <a:buNone/>
            </a:pPr>
            <a:r>
              <a:rPr lang="ro-RO" sz="1200" dirty="0">
                <a:solidFill>
                  <a:schemeClr val="tx1"/>
                </a:solidFill>
                <a:latin typeface="+mn-lt"/>
                <a:ea typeface="MS PGothic" pitchFamily="34" charset="-128"/>
                <a:cs typeface="ＭＳ Ｐゴシック" charset="0"/>
              </a:rPr>
              <a:t>Sunt preconizate rezultate în următoarele domenii: </a:t>
            </a:r>
          </a:p>
          <a:p>
            <a:pPr marL="228600" indent="-228600">
              <a:buAutoNum type="arabicPeriod"/>
            </a:pPr>
            <a:r>
              <a:rPr lang="ro-RO" sz="1200" dirty="0">
                <a:solidFill>
                  <a:schemeClr val="tx1"/>
                </a:solidFill>
                <a:latin typeface="+mn-lt"/>
                <a:ea typeface="MS PGothic" pitchFamily="34" charset="-128"/>
                <a:cs typeface="ＭＳ Ｐゴシック" charset="0"/>
              </a:rPr>
              <a:t>Asigurarea organizării conferințelor anuale </a:t>
            </a:r>
            <a:r>
              <a:rPr lang="ro-RO" sz="1200" dirty="0" err="1">
                <a:solidFill>
                  <a:schemeClr val="tx1"/>
                </a:solidFill>
                <a:latin typeface="+mn-lt"/>
                <a:ea typeface="MS PGothic" pitchFamily="34" charset="-128"/>
                <a:cs typeface="ＭＳ Ｐゴシック" charset="0"/>
              </a:rPr>
              <a:t>Octopus</a:t>
            </a:r>
            <a:endParaRPr lang="ro-RO" sz="1200" dirty="0">
              <a:solidFill>
                <a:schemeClr val="tx1"/>
              </a:solidFill>
              <a:latin typeface="+mn-lt"/>
              <a:ea typeface="MS PGothic" pitchFamily="34" charset="-128"/>
              <a:cs typeface="ＭＳ Ｐゴシック" charset="0"/>
            </a:endParaRPr>
          </a:p>
          <a:p>
            <a:pPr marL="228600" indent="-228600">
              <a:buAutoNum type="arabicPeriod"/>
            </a:pPr>
            <a:r>
              <a:rPr lang="ro-RO" sz="1200" dirty="0">
                <a:solidFill>
                  <a:schemeClr val="tx1"/>
                </a:solidFill>
                <a:latin typeface="+mn-lt"/>
                <a:ea typeface="MS PGothic" pitchFamily="34" charset="-128"/>
                <a:cs typeface="ＭＳ Ｐゴシック" charset="0"/>
              </a:rPr>
              <a:t>Cofinanțarea și sprijinirea funcționării Comitetului Convenției privind criminalitatea informatică prin sporirea numărului de părți la Convenție, funcții și întruniri</a:t>
            </a:r>
          </a:p>
          <a:p>
            <a:pPr marL="228600" indent="-228600">
              <a:buAutoNum type="arabicPeriod"/>
            </a:pPr>
            <a:r>
              <a:rPr lang="ro-RO" sz="1200" dirty="0">
                <a:solidFill>
                  <a:schemeClr val="tx1"/>
                </a:solidFill>
                <a:latin typeface="+mn-lt"/>
                <a:ea typeface="MS PGothic" pitchFamily="34" charset="-128"/>
                <a:cs typeface="ＭＳ Ｐゴシック" charset="0"/>
              </a:rPr>
              <a:t>Furnizarea de consiliere și alt tip de consultanță în favoarea țărilor care sunt pregătite să implementeze Convenția de la Budapesta și instrumentele aferente în materie de protecția datelor și protecția copiilor. </a:t>
            </a:r>
          </a:p>
          <a:p>
            <a:pPr marL="0" indent="0">
              <a:buNone/>
            </a:pPr>
            <a:r>
              <a:rPr lang="ro-RO" sz="1200" dirty="0">
                <a:solidFill>
                  <a:schemeClr val="tx1"/>
                </a:solidFill>
                <a:latin typeface="+mn-lt"/>
                <a:ea typeface="MS PGothic" pitchFamily="34" charset="-128"/>
                <a:cs typeface="ＭＳ Ｐゴシック" charset="0"/>
              </a:rPr>
              <a:t>Durata proiectului: 1 ianuarie 2014 – 31 decembrie 2020.</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36</a:t>
            </a:fld>
            <a:endParaRPr lang="fr-FR"/>
          </a:p>
        </p:txBody>
      </p:sp>
    </p:spTree>
    <p:extLst>
      <p:ext uri="{BB962C8B-B14F-4D97-AF65-F5344CB8AC3E}">
        <p14:creationId xmlns:p14="http://schemas.microsoft.com/office/powerpoint/2010/main" val="3894966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dirty="0" err="1"/>
              <a:t>Răpunsul</a:t>
            </a:r>
            <a:r>
              <a:rPr lang="ro-RO" dirty="0"/>
              <a:t> corect este: b) Convenția de la Budapesta are 65 de părți. Formatorul va explica că impactul Convenției de la Budapesta a fost asupra 150 de țări - deoarece acționează drept orientare pentru legislația mai multor țări.</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smtClean="0"/>
          </a:p>
        </p:txBody>
      </p:sp>
    </p:spTree>
    <p:extLst>
      <p:ext uri="{BB962C8B-B14F-4D97-AF65-F5344CB8AC3E}">
        <p14:creationId xmlns:p14="http://schemas.microsoft.com/office/powerpoint/2010/main" val="2671635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Răpunsul corect este: b) Convenția de la Budapesta are 65 de părți. Formatorul va explica că impactul Convenției de la Budapesta a fost asupra 150 de țări - deoarece acționează drept orientare pentru legislația mai multor țări.</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smtClean="0"/>
          </a:p>
        </p:txBody>
      </p:sp>
    </p:spTree>
    <p:extLst>
      <p:ext uri="{BB962C8B-B14F-4D97-AF65-F5344CB8AC3E}">
        <p14:creationId xmlns:p14="http://schemas.microsoft.com/office/powerpoint/2010/main" val="789384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a:t>Acesta este diapozitivul introductiv pentru partea a patra a cursului. Formatorul va explica că această parte va analiza câteva din miturile despre Convenția de la Budapesta și va încerca să le discute. </a:t>
            </a:r>
          </a:p>
          <a:p>
            <a:endParaRPr lang="en-GB" dirty="0"/>
          </a:p>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39</a:t>
            </a:fld>
            <a:endParaRPr lang="en-US" altLang="en-US" smtClean="0"/>
          </a:p>
        </p:txBody>
      </p:sp>
    </p:spTree>
    <p:extLst>
      <p:ext uri="{BB962C8B-B14F-4D97-AF65-F5344CB8AC3E}">
        <p14:creationId xmlns:p14="http://schemas.microsoft.com/office/powerpoint/2010/main" val="3302448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a:t>Acest diapozitiv rezumă obiectivele acestui curs. Acesta subliniază ceea ce se așteaptă participanții să învețe din diapozitive. Participanții pot fi informați că se va reveni la acest diapozitiv la finalul cursului pentru a evalua dacă obiectivele au fost atinse. </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4</a:t>
            </a:fld>
            <a:endParaRPr lang="en-GB" smtClean="0"/>
          </a:p>
        </p:txBody>
      </p:sp>
    </p:spTree>
    <p:extLst>
      <p:ext uri="{BB962C8B-B14F-4D97-AF65-F5344CB8AC3E}">
        <p14:creationId xmlns:p14="http://schemas.microsoft.com/office/powerpoint/2010/main" val="3159800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Acest diapozitiv scoate în evidență un mit despre Convenția de la Budapesta  – acela că este o convenție regională sau eurocentrică. Formatorul poate întreba câți dintre delegați au această înțelegere greșită, înainte de a trece la următorul diapozitiv pentru a risipi interpretarea greșită.</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40</a:t>
            </a:fld>
            <a:endParaRPr lang="en-US" altLang="en-US" smtClean="0"/>
          </a:p>
        </p:txBody>
      </p:sp>
    </p:spTree>
    <p:extLst>
      <p:ext uri="{BB962C8B-B14F-4D97-AF65-F5344CB8AC3E}">
        <p14:creationId xmlns:p14="http://schemas.microsoft.com/office/powerpoint/2010/main" val="1871139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a:t>Diapozitivul indică o hartă a lumii având continentul Antarctica marcat cu roșu. Scopul acestui diapozitiv este de a evidenția că Antarctica este singurul continent din lume care nu are părți la Convenția de la Budapesta. Formatorul poate folosi acest diapozitiv pentru evidenția că această Convenție de la Budapesta este o convenție mondială, cu membri în America de Nord, America de Sud, Africa, Europa, Asia și Australia.</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41</a:t>
            </a:fld>
            <a:endParaRPr lang="en-US" altLang="en-US" smtClean="0"/>
          </a:p>
        </p:txBody>
      </p:sp>
    </p:spTree>
    <p:extLst>
      <p:ext uri="{BB962C8B-B14F-4D97-AF65-F5344CB8AC3E}">
        <p14:creationId xmlns:p14="http://schemas.microsoft.com/office/powerpoint/2010/main" val="2616133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a:t>Acest diapozitiv indică creșterea ratei de aderări la Convenția de la Budapesta de-a lugul timpului. Acest diapozitiv grupează aderările în patru perioade de timp:</a:t>
            </a:r>
          </a:p>
          <a:p>
            <a:pPr marL="228600" indent="-228600">
              <a:buAutoNum type="arabicPeriod"/>
            </a:pPr>
            <a:r>
              <a:rPr lang="ro-RO"/>
              <a:t>2001 – 2005 (albastru)</a:t>
            </a:r>
          </a:p>
          <a:p>
            <a:pPr marL="228600" indent="-228600">
              <a:buAutoNum type="arabicPeriod"/>
            </a:pPr>
            <a:r>
              <a:rPr lang="ro-RO"/>
              <a:t>2006 – 2010 (galben)</a:t>
            </a:r>
          </a:p>
          <a:p>
            <a:pPr marL="228600" indent="-228600">
              <a:buAutoNum type="arabicPeriod"/>
            </a:pPr>
            <a:r>
              <a:rPr lang="ro-RO"/>
              <a:t>2011 – 2015 (verde)</a:t>
            </a:r>
          </a:p>
          <a:p>
            <a:pPr marL="228600" indent="-228600">
              <a:buAutoNum type="arabicPeriod"/>
            </a:pPr>
            <a:r>
              <a:rPr lang="ro-RO"/>
              <a:t>2016 – 2020  (roșu)</a:t>
            </a:r>
          </a:p>
          <a:p>
            <a:pPr marL="228600" indent="-228600">
              <a:buAutoNum type="arabicPeriod"/>
            </a:pPr>
            <a:endParaRPr lang="en-US" dirty="0"/>
          </a:p>
          <a:p>
            <a:pPr marL="0" indent="0">
              <a:buNone/>
            </a:pPr>
            <a:r>
              <a:rPr lang="ro-RO"/>
              <a:t>Animațiile demonstrează care țări au aderat la Convenția de la Budapesta în fiecare perioadă de timp. Acest diapozitiv poate fi folosit pentru a demonstra o creștere a aderărilor la Convenția de la Budapesta - în special o creștere la nivel mondial.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42</a:t>
            </a:fld>
            <a:endParaRPr lang="en-US" altLang="en-US" smtClean="0"/>
          </a:p>
        </p:txBody>
      </p:sp>
    </p:spTree>
    <p:extLst>
      <p:ext uri="{BB962C8B-B14F-4D97-AF65-F5344CB8AC3E}">
        <p14:creationId xmlns:p14="http://schemas.microsoft.com/office/powerpoint/2010/main" val="494359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Acest diapozitiv evidențiază caracteristicile-cheie pentru a demonstra că CB NU este un instrument regional sau eurocentric. Demonstrează CB este un tratat mondial, iar rata de aderare continuă să accelereze. </a:t>
            </a:r>
          </a:p>
          <a:p>
            <a:pPr marL="0" indent="0" eaLnBrk="1" hangingPunct="1">
              <a:spcBef>
                <a:spcPct val="0"/>
              </a:spcBef>
              <a:buFontTx/>
              <a:buNone/>
            </a:pPr>
            <a:endParaRPr lang="en-US" dirty="0"/>
          </a:p>
          <a:p>
            <a:pPr marL="0" indent="0" eaLnBrk="1" hangingPunct="1">
              <a:spcBef>
                <a:spcPct val="0"/>
              </a:spcBef>
              <a:buFontTx/>
              <a:buNone/>
            </a:pPr>
            <a:r>
              <a:rPr lang="ro-RO"/>
              <a:t>Având în vedere perioada de timp necesară pentru a negocia și formula Convenția de la Budapesta (în jurul anului 1996), ar fi puțin probabil ca un nou tratat să poată fi formulat în mai puțin de 25 de ani, cel puțin din cauza divergențelor asupra numeroaselor chestiuni care ar fi abordate în noua convenție.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43</a:t>
            </a:fld>
            <a:endParaRPr lang="fr-FR"/>
          </a:p>
        </p:txBody>
      </p:sp>
    </p:spTree>
    <p:extLst>
      <p:ext uri="{BB962C8B-B14F-4D97-AF65-F5344CB8AC3E}">
        <p14:creationId xmlns:p14="http://schemas.microsoft.com/office/powerpoint/2010/main" val="26292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Acest diapozitiv scoate în evidență un mit despre Convenția de la Budapesta  – acela că este învechită. Formatorul poate întreba câți dintre delegați au această înțelegere greșită, înainte de a trece la următorul diapozitiv pentru a risipi interpretarea greșită.</a:t>
            </a:r>
          </a:p>
          <a:p>
            <a:endParaRPr lang="en-US" dirty="0"/>
          </a:p>
          <a:p>
            <a:endParaRPr lang=""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44</a:t>
            </a:fld>
            <a:endParaRPr lang="en-US" altLang="en-US" smtClean="0"/>
          </a:p>
        </p:txBody>
      </p:sp>
    </p:spTree>
    <p:extLst>
      <p:ext uri="{BB962C8B-B14F-4D97-AF65-F5344CB8AC3E}">
        <p14:creationId xmlns:p14="http://schemas.microsoft.com/office/powerpoint/2010/main" val="27679275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Acest diapozitiv demonstrează cum Convenția de la Budapesta NU este învechită.  Deși Convenția de la Budapesta a fost redactată în 2001, conține un limbaj neutru din punct de vedere tehnologic care se extinde în mod organic la noi infracțiuni și evoluții din tehnologie. Aceasta este una din caracteristicile-cheie ale Convenției de la Budapesta care asigură continuitatea relevanței sale în ciuda evoluției masive a tehnologiei de la momentul elaborării din 2001. Au fost emise mai multe note orientative pentru a demonstra cum Convenția de la Budapesta se aplică unui număr numeros de infracțiuni care nu sunt acoperite în mod expres de Convenția de la Budapesta, inclusiv:</a:t>
            </a:r>
          </a:p>
          <a:p>
            <a:pPr marL="742950" lvl="0" indent="-457200" algn="just" eaLnBrk="1" hangingPunct="1">
              <a:buFont typeface="+mj-lt"/>
              <a:buAutoNum type="arabicPeriod"/>
              <a:defRPr/>
            </a:pPr>
            <a:r>
              <a:rPr lang="ro-RO" sz="1200">
                <a:latin typeface="Verdana" panose="020B0604030504040204" pitchFamily="34" charset="0"/>
                <a:ea typeface="Verdana" panose="020B0604030504040204" pitchFamily="34" charset="0"/>
                <a:cs typeface="Verdana" panose="020B0604030504040204" pitchFamily="34" charset="0"/>
              </a:rPr>
              <a:t>Botnet-uri</a:t>
            </a:r>
          </a:p>
          <a:p>
            <a:pPr marL="742950" lvl="0" indent="-457200" algn="just" eaLnBrk="1" hangingPunct="1">
              <a:buFont typeface="+mj-lt"/>
              <a:buAutoNum type="arabicPeriod"/>
              <a:defRPr/>
            </a:pPr>
            <a:r>
              <a:rPr lang="ro-RO" sz="1200">
                <a:latin typeface="Verdana" panose="020B0604030504040204" pitchFamily="34" charset="0"/>
                <a:ea typeface="Verdana" panose="020B0604030504040204" pitchFamily="34" charset="0"/>
                <a:cs typeface="Verdana" panose="020B0604030504040204" pitchFamily="34" charset="0"/>
              </a:rPr>
              <a:t>Furtul de identitate </a:t>
            </a:r>
          </a:p>
          <a:p>
            <a:pPr marL="742950" lvl="0" indent="-457200" algn="just" eaLnBrk="1" hangingPunct="1">
              <a:buFont typeface="+mj-lt"/>
              <a:buAutoNum type="arabicPeriod"/>
              <a:defRPr/>
            </a:pPr>
            <a:r>
              <a:rPr lang="ro-RO" sz="1200">
                <a:latin typeface="Verdana" panose="020B0604030504040204" pitchFamily="34" charset="0"/>
                <a:ea typeface="Verdana" panose="020B0604030504040204" pitchFamily="34" charset="0"/>
                <a:cs typeface="Verdana" panose="020B0604030504040204" pitchFamily="34" charset="0"/>
              </a:rPr>
              <a:t>Atacurile de tip DDOS</a:t>
            </a:r>
          </a:p>
          <a:p>
            <a:pPr marL="742950" lvl="0" indent="-457200" algn="just" eaLnBrk="1" hangingPunct="1">
              <a:buFont typeface="+mj-lt"/>
              <a:buAutoNum type="arabicPeriod"/>
              <a:defRPr/>
            </a:pPr>
            <a:r>
              <a:rPr lang="ro-RO" sz="1200">
                <a:latin typeface="Verdana" panose="020B0604030504040204" pitchFamily="34" charset="0"/>
                <a:ea typeface="Verdana" panose="020B0604030504040204" pitchFamily="34" charset="0"/>
                <a:cs typeface="Verdana" panose="020B0604030504040204" pitchFamily="34" charset="0"/>
              </a:rPr>
              <a:t>Atacurile asupra infrastructurii-cheie</a:t>
            </a:r>
          </a:p>
          <a:p>
            <a:pPr marL="742950" lvl="0" indent="-457200" algn="just" eaLnBrk="1" hangingPunct="1">
              <a:buFont typeface="+mj-lt"/>
              <a:buAutoNum type="arabicPeriod"/>
              <a:defRPr/>
            </a:pPr>
            <a:r>
              <a:rPr lang="ro-RO" sz="1200">
                <a:latin typeface="Verdana" panose="020B0604030504040204" pitchFamily="34" charset="0"/>
                <a:ea typeface="Verdana" panose="020B0604030504040204" pitchFamily="34" charset="0"/>
                <a:cs typeface="Verdana" panose="020B0604030504040204" pitchFamily="34" charset="0"/>
              </a:rPr>
              <a:t>Programele ostile (malware) </a:t>
            </a:r>
          </a:p>
          <a:p>
            <a:pPr marL="742950" lvl="0" indent="-457200" algn="just" eaLnBrk="1" hangingPunct="1">
              <a:buFont typeface="+mj-lt"/>
              <a:buAutoNum type="arabicPeriod"/>
              <a:defRPr/>
            </a:pPr>
            <a:r>
              <a:rPr lang="ro-RO" sz="1200">
                <a:latin typeface="Verdana" panose="020B0604030504040204" pitchFamily="34" charset="0"/>
                <a:ea typeface="Verdana" panose="020B0604030504040204" pitchFamily="34" charset="0"/>
                <a:cs typeface="Verdana" panose="020B0604030504040204" pitchFamily="34" charset="0"/>
              </a:rPr>
              <a:t>Spam</a:t>
            </a:r>
          </a:p>
          <a:p>
            <a:pPr marL="742950" lvl="0" indent="-457200" algn="just" eaLnBrk="1" hangingPunct="1">
              <a:buFont typeface="+mj-lt"/>
              <a:buAutoNum type="arabicPeriod"/>
              <a:defRPr/>
            </a:pPr>
            <a:r>
              <a:rPr lang="ro-RO" sz="1200">
                <a:latin typeface="Verdana" panose="020B0604030504040204" pitchFamily="34" charset="0"/>
                <a:ea typeface="Verdana" panose="020B0604030504040204" pitchFamily="34" charset="0"/>
                <a:cs typeface="Verdana" panose="020B0604030504040204" pitchFamily="34" charset="0"/>
              </a:rPr>
              <a:t>Interferențele în alegeri </a:t>
            </a:r>
          </a:p>
          <a:p>
            <a:pPr marL="742950" lvl="0" indent="-457200" algn="just" eaLnBrk="1" hangingPunct="1">
              <a:buFont typeface="+mj-lt"/>
              <a:buAutoNum type="arabicPeriod"/>
              <a:defRPr/>
            </a:pPr>
            <a:r>
              <a:rPr lang="ro-RO" sz="1200">
                <a:latin typeface="Verdana" panose="020B0604030504040204" pitchFamily="34" charset="0"/>
                <a:ea typeface="Verdana" panose="020B0604030504040204" pitchFamily="34" charset="0"/>
                <a:cs typeface="Verdana" panose="020B0604030504040204" pitchFamily="34" charset="0"/>
              </a:rPr>
              <a:t>Terorismul </a:t>
            </a:r>
          </a:p>
          <a:p>
            <a:pPr marL="0" marR="0" lvl="0" indent="0" algn="l" defTabSz="457200" rtl="0" eaLnBrk="0" fontAlgn="base" latinLnBrk="0" hangingPunct="0">
              <a:lnSpc>
                <a:spcPct val="100000"/>
              </a:lnSpc>
              <a:spcBef>
                <a:spcPct val="30000"/>
              </a:spcBef>
              <a:spcAft>
                <a:spcPct val="0"/>
              </a:spcAft>
              <a:buClrTx/>
              <a:buSzTx/>
              <a:buFontTx/>
              <a:buNone/>
              <a:tabLst/>
              <a:defRPr/>
            </a:pPr>
            <a:r>
              <a:rPr lang="ro-RO"/>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ro-RO"/>
              <a:t>În situațiile în care limbajul Convenției de la Budapesta este insuficient și nu se conformează acestor progrese, se pot lua ăn considerare Protocoalele Adiționale. De exemplu, Protocolul Adițional la Convenția privind criminalitatea informatică care vizează incriminarea actelor de rasism și de natură xenofobică comise prin intermediul atacurilor cibernetice asupra computerelor a fost deschis spre semnare în 2003. În plus, un al Doilea Protocol Adițional (https://www.coe.int/en/web/cybercrime/t-cy-drafting-group) care vizează sporirea cooperării internaționale este în curs de negociere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o-RO"/>
              <a:t>Faptul că această Convenție de la Budapesta nu este învechită este evidențiat cel mai bine prin aceea că folosită în continuare ca bază pentru diferite tratate inclusiv Convenția Arabă privind combaterea infracțiunilor legate de tehnologia informației și Convenția Uniunii Africane privind securitatea cibernetică și protecția datelor cu caracter personal. În plus, Convenția de la Budapesta continuă să fie folosită ca orientare pentru țările care își conturează legislația internă în acest domeniu.</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45</a:t>
            </a:fld>
            <a:endParaRPr lang="fr-FR"/>
          </a:p>
        </p:txBody>
      </p:sp>
    </p:spTree>
    <p:extLst>
      <p:ext uri="{BB962C8B-B14F-4D97-AF65-F5344CB8AC3E}">
        <p14:creationId xmlns:p14="http://schemas.microsoft.com/office/powerpoint/2010/main" val="3144359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Convenția de la Budapesta continuă să fie ratificată de mai multe țări, lucru care indică faptul că își păstrează relevanța ca instrument mondial de top în domeniul criminalității informatice. </a:t>
            </a:r>
          </a:p>
          <a:p>
            <a:pPr marL="0" indent="0" eaLnBrk="1" hangingPunct="1">
              <a:spcBef>
                <a:spcPct val="0"/>
              </a:spcBef>
              <a:buFontTx/>
              <a:buNone/>
            </a:pPr>
            <a:endParaRPr lang="en-US" dirty="0"/>
          </a:p>
          <a:p>
            <a:pPr marL="0" indent="0" eaLnBrk="1" hangingPunct="1">
              <a:spcBef>
                <a:spcPct val="0"/>
              </a:spcBef>
              <a:buFontTx/>
              <a:buNone/>
            </a:pPr>
            <a:r>
              <a:rPr lang="ro-RO"/>
              <a:t>Argumentul că această convenție este învechită se bazează în primul rând pe faptul că a fost elaborată în 2001. Cu toate acestea, multe țări dispun de legislație privind criminalitatea informatică și mai veche care continuă totuși să fie eficientă și relevantă. De exemplu:</a:t>
            </a:r>
          </a:p>
          <a:p>
            <a:pPr marL="228600" indent="-228600" eaLnBrk="1" hangingPunct="1">
              <a:spcBef>
                <a:spcPct val="0"/>
              </a:spcBef>
              <a:buFontTx/>
              <a:buAutoNum type="arabicPeriod"/>
            </a:pPr>
            <a:r>
              <a:rPr lang="ro-RO"/>
              <a:t>Legea americană privind fraudele și abuzurile informatice care a fost promulgată în 1986</a:t>
            </a:r>
          </a:p>
          <a:p>
            <a:pPr marL="228600" indent="-228600" eaLnBrk="1" hangingPunct="1">
              <a:spcBef>
                <a:spcPct val="0"/>
              </a:spcBef>
              <a:buFontTx/>
              <a:buAutoNum type="arabicPeriod"/>
            </a:pPr>
            <a:r>
              <a:rPr lang="ro-RO"/>
              <a:t>Legea britanică privind prevenirea şi combaterea criminalităţii informatice a fost promulgată în 1990</a:t>
            </a:r>
          </a:p>
          <a:p>
            <a:pPr marL="228600" indent="-228600" eaLnBrk="1" hangingPunct="1">
              <a:spcBef>
                <a:spcPct val="0"/>
              </a:spcBef>
              <a:buFontTx/>
              <a:buAutoNum type="arabicPeriod"/>
            </a:pPr>
            <a:r>
              <a:rPr lang="ro-RO"/>
              <a:t>Legea australiană privind criminalitatea informatică a fost promulgată în 2001</a:t>
            </a:r>
          </a:p>
          <a:p>
            <a:pPr marL="228600" indent="-228600" eaLnBrk="1" hangingPunct="1">
              <a:spcBef>
                <a:spcPct val="0"/>
              </a:spcBef>
              <a:buFontTx/>
              <a:buAutoNum type="arabicPeriod"/>
            </a:pPr>
            <a:r>
              <a:rPr lang="ro-RO"/>
              <a:t>Legea franceză nr. 2004-575 privind încrederea în economia digitală a fost promulgată în 2004</a:t>
            </a:r>
          </a:p>
          <a:p>
            <a:pPr marL="228600" indent="-228600" eaLnBrk="1" hangingPunct="1">
              <a:spcBef>
                <a:spcPct val="0"/>
              </a:spcBef>
              <a:buFontTx/>
              <a:buAutoNum type="arabicPeriod"/>
            </a:pPr>
            <a:endParaRPr lang="en-US" dirty="0"/>
          </a:p>
          <a:p>
            <a:pPr marL="0" indent="0" eaLnBrk="1" hangingPunct="1">
              <a:spcBef>
                <a:spcPct val="0"/>
              </a:spcBef>
              <a:buFontTx/>
              <a:buNone/>
            </a:pPr>
            <a:r>
              <a:rPr lang="ro-RO"/>
              <a:t>Atât timp cât limbajul unei convenții sau unei legislații privind criminalitatea informatică este neutru, aceasta va continua să își păstreze relevanța pe o perioadă lungă de timp.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46</a:t>
            </a:fld>
            <a:endParaRPr lang="fr-FR"/>
          </a:p>
        </p:txBody>
      </p:sp>
    </p:spTree>
    <p:extLst>
      <p:ext uri="{BB962C8B-B14F-4D97-AF65-F5344CB8AC3E}">
        <p14:creationId xmlns:p14="http://schemas.microsoft.com/office/powerpoint/2010/main" val="24928168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Acest diapozitiv evidențiază un mit despre Convenția de la Budapesta, în special în rândul țărilor în curs de dezvoltare - acela că a fost redactat de un grup restrâns de țări (anumite țări-infrastructură). Formatorul poate spune cu voce tare citatul din josul ecranului și explica că aceasta una din întrebările frecvente despre Convenția de la Budapesta.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o-RO"/>
              <a:t>Formatorul poate întreba câți dintre delegați au această înțelegere greșită, înainte de a trece la următorul diapozitiv pentru a risipi interpretarea greșită.</a:t>
            </a:r>
          </a:p>
          <a:p>
            <a:endParaRPr lang=""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47</a:t>
            </a:fld>
            <a:endParaRPr lang="en-US" altLang="en-US" smtClean="0"/>
          </a:p>
        </p:txBody>
      </p:sp>
    </p:spTree>
    <p:extLst>
      <p:ext uri="{BB962C8B-B14F-4D97-AF65-F5344CB8AC3E}">
        <p14:creationId xmlns:p14="http://schemas.microsoft.com/office/powerpoint/2010/main" val="1980222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Acest diapozitiv explică de ce anumite țări au dirijat formularea inițială a Convenției de la Budapesta. </a:t>
            </a:r>
          </a:p>
          <a:p>
            <a:pPr marL="0" indent="0" eaLnBrk="1" hangingPunct="1">
              <a:spcBef>
                <a:spcPct val="0"/>
              </a:spcBef>
              <a:buFontTx/>
              <a:buNone/>
            </a:pPr>
            <a:endParaRPr lang="en-US" dirty="0"/>
          </a:p>
          <a:p>
            <a:pPr marL="0" indent="0" eaLnBrk="1" hangingPunct="1">
              <a:spcBef>
                <a:spcPct val="0"/>
              </a:spcBef>
              <a:buFontTx/>
              <a:buNone/>
            </a:pPr>
            <a:r>
              <a:rPr lang="ro-RO"/>
              <a:t>De exemplu, numeroase țări nu au făcut din criminalitatea informatică o prioritate încă din 2001. Aceasta se datorează în mare parte lipsei sau caracterului limitat al progreselor tehnologice în respectivele țări în acea perioadă. </a:t>
            </a:r>
          </a:p>
          <a:p>
            <a:pPr marL="0" indent="0" eaLnBrk="1" hangingPunct="1">
              <a:spcBef>
                <a:spcPct val="0"/>
              </a:spcBef>
              <a:buFontTx/>
              <a:buNone/>
            </a:pPr>
            <a:endParaRPr lang="en-US" dirty="0"/>
          </a:p>
          <a:p>
            <a:pPr marL="0" indent="0" eaLnBrk="1" hangingPunct="1">
              <a:spcBef>
                <a:spcPct val="0"/>
              </a:spcBef>
              <a:buFontTx/>
              <a:buNone/>
            </a:pPr>
            <a:r>
              <a:rPr lang="ro-RO"/>
              <a:t>În plus, este important ca politica, prejudiciile și interesele strategice să nu fie contrabalansate de substanța, utilitatea și interesul național când vine vorba de aderarea la un tratat. Convenția de la Budapesta oferă o utilitate enormă tuturor țărilor în combaterea criminalității informatice și în legătură cu schimbul de probe electronice. </a:t>
            </a:r>
          </a:p>
          <a:p>
            <a:pPr marL="0" indent="0" eaLnBrk="1" hangingPunct="1">
              <a:spcBef>
                <a:spcPct val="0"/>
              </a:spcBef>
              <a:buFontTx/>
              <a:buNone/>
            </a:pPr>
            <a:endParaRPr lang="en-US" dirty="0"/>
          </a:p>
          <a:p>
            <a:pPr marL="0" indent="0" eaLnBrk="1" hangingPunct="1">
              <a:spcBef>
                <a:spcPct val="0"/>
              </a:spcBef>
              <a:buFontTx/>
              <a:buNone/>
            </a:pPr>
            <a:r>
              <a:rPr lang="ro-RO"/>
              <a:t>În final, pericolul pe care reprezintă infractorii cibernetici este același peste tot în lume. Nu există nicio diferență între pericolele cu care se confruntă țările dezvoltate și cele ale țărilor în curs de dezvoltare. În acest sens, Convenția de la Budapesta abordează preocupări ale țărilor în curs de dezvoltare în egală măsură cu preocupări ale țărilor dezvoltate.</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48</a:t>
            </a:fld>
            <a:endParaRPr lang="fr-FR"/>
          </a:p>
        </p:txBody>
      </p:sp>
    </p:spTree>
    <p:extLst>
      <p:ext uri="{BB962C8B-B14F-4D97-AF65-F5344CB8AC3E}">
        <p14:creationId xmlns:p14="http://schemas.microsoft.com/office/powerpoint/2010/main" val="31934340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ro-RO" dirty="0"/>
              <a:t>Convenția de la Budapesta nu este doar singurul tratat care a fost redactat de un grup de națiuni dezvoltate, aderând ulterior la aceasta numeroase țări în curs de dezvoltare. Numeroase tratate, precum cele enumerate în acest diapozitiv, au fost redactate de un grup de țări, dar au fost adoptate ulterior ca tratate internaționale. Convenția de la Budapesta nu este diferită de aceste tratate.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49</a:t>
            </a:fld>
            <a:endParaRPr lang="fr-FR"/>
          </a:p>
        </p:txBody>
      </p:sp>
    </p:spTree>
    <p:extLst>
      <p:ext uri="{BB962C8B-B14F-4D97-AF65-F5344CB8AC3E}">
        <p14:creationId xmlns:p14="http://schemas.microsoft.com/office/powerpoint/2010/main" val="128749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dirty="0"/>
              <a:t>Acesta este diapozitivul introductiv pentru prima parte a cursului. Formatorul trebuie să explice că această parte va trata domeniul de aplicare și întinderea Convenției de la Budapesta. Va fi îndeosebi o prezentare generală a celor trei piloni ai Convenției de la Budapesta - și anume dreptul material, dreptul </a:t>
            </a:r>
            <a:r>
              <a:rPr lang="ro-RO" sz="1200" dirty="0" smtClean="0"/>
              <a:t>procedural și </a:t>
            </a:r>
            <a:r>
              <a:rPr lang="ro-RO" sz="1200" dirty="0"/>
              <a:t>cooperarea internațională. De asemenea, Cursul va furniza o statistică privind numărul părților la Convenția de la Budapesta, numărul semnatarilor și numărul țărilor invitate să adere. Această parte va furniza și o prezentare generală a abordării Consiliului Europei și a proiectelor de consolidare a capacităților care sunt deja în curs de desfășurare. </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5</a:t>
            </a:fld>
            <a:endParaRPr lang="en-GB" smtClean="0"/>
          </a:p>
        </p:txBody>
      </p:sp>
    </p:spTree>
    <p:extLst>
      <p:ext uri="{BB962C8B-B14F-4D97-AF65-F5344CB8AC3E}">
        <p14:creationId xmlns:p14="http://schemas.microsoft.com/office/powerpoint/2010/main" val="30979658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Acest diapozitiv ilustrează un exemplu referitor la motivul pentru care nu este relevant ca o convenție să fie redactată sau negociat de un număr restrâns de țări. Formatorul poate explica că la baza semnării Convenției de la Chicago din 1944 a stat un proces de redactare și negociere la cae au participat 52 de state. Cu toate acestea, în prezent, numără 193 de părți. Formatorul poate folosi aceasta drept exemplu pentru a arăta cât este de important ca fiecare convenție să fie tratată prin prisma fondului său la nivelul interesului național.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50</a:t>
            </a:fld>
            <a:endParaRPr lang="fr-FR"/>
          </a:p>
        </p:txBody>
      </p:sp>
    </p:spTree>
    <p:extLst>
      <p:ext uri="{BB962C8B-B14F-4D97-AF65-F5344CB8AC3E}">
        <p14:creationId xmlns:p14="http://schemas.microsoft.com/office/powerpoint/2010/main" val="3859070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Acest diapozitiv evidențiază un mit despre Convenția de la Budapesta, în special în rândul țărilor în curs de dezvoltare - acela că favorizează țări dezvoltate sau țări-infrastructură. Formatorul poate întreba câți dintre delegați au această înțelegere greșită, înainte de a trece la următorul diapozitiv pentru a risipi interpretarea greșită.</a:t>
            </a:r>
          </a:p>
          <a:p>
            <a:endParaRPr lang=""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51</a:t>
            </a:fld>
            <a:endParaRPr lang="en-US" altLang="en-US" smtClean="0"/>
          </a:p>
        </p:txBody>
      </p:sp>
    </p:spTree>
    <p:extLst>
      <p:ext uri="{BB962C8B-B14F-4D97-AF65-F5344CB8AC3E}">
        <p14:creationId xmlns:p14="http://schemas.microsoft.com/office/powerpoint/2010/main" val="3520148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În lipsa Convenției de la Budapesta sau a oricărui alt tratat bilateral sau multilateral de asistență reciprocă, solicitările de probe electronice ale țărilor în curs de dezvoltare către țările dezvoltate nu sunt întodeauna înaintate. </a:t>
            </a:r>
          </a:p>
          <a:p>
            <a:pPr marL="0" indent="0" eaLnBrk="1" hangingPunct="1">
              <a:spcBef>
                <a:spcPct val="0"/>
              </a:spcBef>
              <a:buFontTx/>
              <a:buNone/>
            </a:pPr>
            <a:endParaRPr lang="en-US" dirty="0"/>
          </a:p>
          <a:p>
            <a:pPr marL="0" indent="0" eaLnBrk="1" hangingPunct="1">
              <a:spcBef>
                <a:spcPct val="0"/>
              </a:spcBef>
              <a:buFontTx/>
              <a:buNone/>
            </a:pPr>
            <a:r>
              <a:rPr lang="ro-RO"/>
              <a:t>Convenția de la Budapesta aduce beneficii mai mari țărilor în curs de dezvoltare, înlesnește posibilitatea respectivelor țări de a înainta solicitări obligatorii din punct de vedere juridic  către țările dezvoltate/infrastructură (care sunt în mare parte toate membre ale Convenției de la Budapesta). Acesta este un beneficiu major pentru țările în curs de dezvoltare din partea țărilor membre ale Convenției de la Budapesta. </a:t>
            </a:r>
          </a:p>
          <a:p>
            <a:pPr marL="0" indent="0" eaLnBrk="1" hangingPunct="1">
              <a:spcBef>
                <a:spcPct val="0"/>
              </a:spcBef>
              <a:buFontTx/>
              <a:buNone/>
            </a:pPr>
            <a:endParaRPr lang="en-US" dirty="0"/>
          </a:p>
          <a:p>
            <a:pPr marL="0" indent="0" eaLnBrk="1" hangingPunct="1">
              <a:spcBef>
                <a:spcPct val="0"/>
              </a:spcBef>
              <a:buFontTx/>
              <a:buNone/>
            </a:pPr>
            <a:r>
              <a:rPr lang="ro-RO"/>
              <a:t>Mai mult decât atât, deoarece Convenția de la Budapesta permite refuzarea solicitărilor în cazul în care țara solicitantă consideră că infracțiunea este una politică sau legată de o infracțiune politică, țările în curs de dezvoltare au, de regulă, o flexibilitate mai mare de a refuza o solicitare, pentru că în multe țări în curs de dezvoltare, domeniul de aplicare al unei infracțiuni politice este mai extins.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52</a:t>
            </a:fld>
            <a:endParaRPr lang="fr-FR"/>
          </a:p>
        </p:txBody>
      </p:sp>
    </p:spTree>
    <p:extLst>
      <p:ext uri="{BB962C8B-B14F-4D97-AF65-F5344CB8AC3E}">
        <p14:creationId xmlns:p14="http://schemas.microsoft.com/office/powerpoint/2010/main" val="25862170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Modalitatea esențială prin care țările în curs de dezvoltare pot beneficia de Convenția de la Budapesta este înlesnirea solicitărilor de asistență din partea furnizorilor de servicii americani, în special pe parte de conservare rapidă și prin punerea în aplicare a Articolului 18.1.b din Convenția de la Budapesta, înaintând solicitări pentru informații privind abonații direct furnizorilor de servicii americani. Astfel, țările în curs de dezvoltare își pot păstra și pot obține probe vitale mult mai rapid decât ar fi posibil în lipsa Convenției de la Budapesta. </a:t>
            </a:r>
          </a:p>
          <a:p>
            <a:pPr marL="0" indent="0" eaLnBrk="1" hangingPunct="1">
              <a:spcBef>
                <a:spcPct val="0"/>
              </a:spcBef>
              <a:buFontTx/>
              <a:buNone/>
            </a:pPr>
            <a:r>
              <a:rPr lang="ro-RO"/>
              <a:t>Acest beneficiu a fost evidențiat și în raportul T-CY (https://rm.coe.int/t-cy-2020-16-bc-benefits-rep-provisional/16809ef6ac).</a:t>
            </a:r>
          </a:p>
          <a:p>
            <a:pPr marL="0" indent="0" eaLnBrk="1" hangingPunct="1">
              <a:spcBef>
                <a:spcPct val="0"/>
              </a:spcBef>
              <a:buFontTx/>
              <a:buNone/>
            </a:pPr>
            <a:endParaRPr lang="en-US" dirty="0"/>
          </a:p>
          <a:p>
            <a:pPr marL="0" indent="0" eaLnBrk="1" hangingPunct="1">
              <a:spcBef>
                <a:spcPct val="0"/>
              </a:spcBef>
              <a:buFontTx/>
              <a:buNone/>
            </a:pPr>
            <a:r>
              <a:rPr lang="ro-RO"/>
              <a:t>Un aspect important este acela că furnizorii de servicii tind să dea curs și să se conformeze mai mult solicitărilor primite de la membrii Convenției de la Budapesta, deoarece pot primi asigurări că respectivele țări au garanții adecvate și o legislație la nivel internațional și bazată pe bunele practici</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53</a:t>
            </a:fld>
            <a:endParaRPr lang="fr-FR"/>
          </a:p>
        </p:txBody>
      </p:sp>
    </p:spTree>
    <p:extLst>
      <p:ext uri="{BB962C8B-B14F-4D97-AF65-F5344CB8AC3E}">
        <p14:creationId xmlns:p14="http://schemas.microsoft.com/office/powerpoint/2010/main" val="17892326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Acest diapozitiv ilustrează comparația cum Facebook a răspuns la solicitări de date din partea unor țări semnatare ale Convenției de la Budapesta și a altor țări în H1 2019. Coloana din stânga indică răspunsul Facebook la părțile la Convenția de la Budapesta, iar coloana din dreapta indică răspunsul Facebook la țările care nu sunt părți ale Convenției de la Budapesta. </a:t>
            </a:r>
          </a:p>
          <a:p>
            <a:pPr marL="0" indent="0" eaLnBrk="1" hangingPunct="1">
              <a:spcBef>
                <a:spcPct val="0"/>
              </a:spcBef>
              <a:buFontTx/>
              <a:buNone/>
            </a:pPr>
            <a:endParaRPr lang="en-US" dirty="0"/>
          </a:p>
          <a:p>
            <a:pPr marL="0" indent="0" eaLnBrk="1" hangingPunct="1">
              <a:spcBef>
                <a:spcPct val="0"/>
              </a:spcBef>
              <a:buFontTx/>
              <a:buNone/>
            </a:pPr>
            <a:r>
              <a:rPr lang="ro-RO"/>
              <a:t>Formatorul poate demonstra că în H1 2019 părțile la Convenția de la Budapesta au înaintat 94320 de solicitări de date către Facebook. Facebook a pus la dispoziție cel puțin câteva date în </a:t>
            </a:r>
            <a:r>
              <a:rPr lang="ro-RO" sz="1800" b="0" i="0" u="none" strike="noStrike">
                <a:solidFill>
                  <a:srgbClr val="000000"/>
                </a:solidFill>
                <a:latin typeface="Calibri" panose="020F0502020204030204" pitchFamily="34" charset="0"/>
              </a:rPr>
              <a:t>74752</a:t>
            </a:r>
            <a:r>
              <a:rPr lang="ro-RO"/>
              <a:t> de solicitări (aproximativ 79%).</a:t>
            </a:r>
          </a:p>
          <a:p>
            <a:pPr marL="0" indent="0" eaLnBrk="1" hangingPunct="1">
              <a:spcBef>
                <a:spcPct val="0"/>
              </a:spcBef>
              <a:buFontTx/>
              <a:buNone/>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ro-RO"/>
              <a:t>Pe de altă parte, în H1 2019, alte țări (care nu sunt părți la Convenția de la Budapesta) au înaintat 35657 de solicitări de date către Facebook. Facebook a pus la dispoziție cel puțin câteva date în </a:t>
            </a:r>
            <a:r>
              <a:rPr lang="ro-RO" sz="1800" b="0" i="0" u="none" strike="noStrike">
                <a:solidFill>
                  <a:srgbClr val="000000"/>
                </a:solidFill>
                <a:latin typeface="Calibri" panose="020F0502020204030204" pitchFamily="34" charset="0"/>
              </a:rPr>
              <a:t>20622</a:t>
            </a:r>
            <a:r>
              <a:rPr lang="ro-RO"/>
              <a:t> de solicitări (aproximativ 58%).</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ro-RO"/>
              <a:t>Acest diapozitiv poate fi folosit pentru a demonstra impactul aderării la Convenția de la Budapesta și cum poate aceasta să sprijine țările care nu sunt țări-infrastructură în obținerea de date de la furnizorii de servicii care au sediul în țări-infrastructură.</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54</a:t>
            </a:fld>
            <a:endParaRPr lang="fr-FR"/>
          </a:p>
        </p:txBody>
      </p:sp>
    </p:spTree>
    <p:extLst>
      <p:ext uri="{BB962C8B-B14F-4D97-AF65-F5344CB8AC3E}">
        <p14:creationId xmlns:p14="http://schemas.microsoft.com/office/powerpoint/2010/main" val="20413338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Acest diapozitiv ilustrează comparația cum Facebook a răspuns la solicitări de date din partea unor țări semnatare ale Convenției de la Budapesta și a altor țări în H2 2019. Coloana din stânga indică răspunsul Facebook la părțile la Convenția de la Budapesta, iar coloana din dreapta indică răspunsul Facebook la țările care nu sunt părți ale Convenției de la Budapesta. </a:t>
            </a:r>
          </a:p>
          <a:p>
            <a:pPr marL="0" indent="0" eaLnBrk="1" hangingPunct="1">
              <a:spcBef>
                <a:spcPct val="0"/>
              </a:spcBef>
              <a:buFontTx/>
              <a:buNone/>
            </a:pPr>
            <a:endParaRPr lang="en-US" dirty="0"/>
          </a:p>
          <a:p>
            <a:pPr marL="0" indent="0" eaLnBrk="1" hangingPunct="1">
              <a:spcBef>
                <a:spcPct val="0"/>
              </a:spcBef>
              <a:buFontTx/>
              <a:buNone/>
            </a:pPr>
            <a:r>
              <a:rPr lang="ro-RO"/>
              <a:t>Formatorul poate demonstra că în H2 2019 părțile la Convenția de la Budapesta au înaintat 99440 de solicitări de date către Facebook. Facebook a pus la dispoziție cel puțin câteva date în </a:t>
            </a:r>
            <a:r>
              <a:rPr lang="ro-RO" sz="1800" b="0" i="0" u="none" strike="noStrike">
                <a:solidFill>
                  <a:srgbClr val="000000"/>
                </a:solidFill>
                <a:latin typeface="Calibri" panose="020F0502020204030204" pitchFamily="34" charset="0"/>
              </a:rPr>
              <a:t>80541</a:t>
            </a:r>
            <a:r>
              <a:rPr lang="ro-RO"/>
              <a:t> de solicitări (aproximativ 81%).</a:t>
            </a:r>
          </a:p>
          <a:p>
            <a:pPr marL="0" indent="0" eaLnBrk="1" hangingPunct="1">
              <a:spcBef>
                <a:spcPct val="0"/>
              </a:spcBef>
              <a:buFontTx/>
              <a:buNone/>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ro-RO"/>
              <a:t>Pe de altă parte, în H2 2019, alte țări (care nu sunt părți la Convenția de la Budapesta) au înaintat 41435 de solicitări de date către Facebook. Facebook a pus la dispoziție cel puțin câteva date în </a:t>
            </a:r>
            <a:r>
              <a:rPr lang="ro-RO" sz="1800" b="0" i="0" u="none" strike="noStrike">
                <a:solidFill>
                  <a:srgbClr val="000000"/>
                </a:solidFill>
                <a:latin typeface="Calibri" panose="020F0502020204030204" pitchFamily="34" charset="0"/>
              </a:rPr>
              <a:t>24272</a:t>
            </a:r>
            <a:r>
              <a:rPr lang="ro-RO"/>
              <a:t> de solicitări (aproximativ 58%).</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ro-RO"/>
              <a:t>Acest diapozitiv poate fi folosit pentru a demonstra impactul aderării la Convenția de la Budapesta și cum poate aceasta să sprijine țările care nu sunt țări-infrastructură în obținerea de date de la furnizorii de servicii care au sediul în țări-infrastructură.</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55</a:t>
            </a:fld>
            <a:endParaRPr lang="fr-FR"/>
          </a:p>
        </p:txBody>
      </p:sp>
    </p:spTree>
    <p:extLst>
      <p:ext uri="{BB962C8B-B14F-4D97-AF65-F5344CB8AC3E}">
        <p14:creationId xmlns:p14="http://schemas.microsoft.com/office/powerpoint/2010/main" val="37412735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Acest diapozitiv ilustrează comparația cum Twitter a răspuns la solicitări de date din partea unor țări semnatare ale Convenției de la Budapesta și a altor țări în H1 2019. Coloana din stânga indică răspunsul Twitter la părțile la Convenția de la Budapesta, iar coloana din dreapta indică răspunsul Twitter la țările care nu sunt părți ale Convenției de la Budapesta. </a:t>
            </a:r>
          </a:p>
          <a:p>
            <a:pPr marL="0" indent="0" eaLnBrk="1" hangingPunct="1">
              <a:spcBef>
                <a:spcPct val="0"/>
              </a:spcBef>
              <a:buFontTx/>
              <a:buNone/>
            </a:pPr>
            <a:endParaRPr lang="en-US" dirty="0"/>
          </a:p>
          <a:p>
            <a:pPr marL="0" indent="0" eaLnBrk="1" hangingPunct="1">
              <a:spcBef>
                <a:spcPct val="0"/>
              </a:spcBef>
              <a:buFontTx/>
              <a:buNone/>
            </a:pPr>
            <a:r>
              <a:rPr lang="ro-RO"/>
              <a:t>Formatorul poate demonstra că în H1 2019 părțile la Convenția de la Budapesta au înaintat 6450 de solicitări de date către Facebook. Twitter a pus la dispoziție cel puțin câteva date în </a:t>
            </a:r>
            <a:r>
              <a:rPr lang="ro-RO" sz="1800" b="0" i="0" u="none" strike="noStrike">
                <a:solidFill>
                  <a:srgbClr val="000000"/>
                </a:solidFill>
                <a:latin typeface="Calibri" panose="020F0502020204030204" pitchFamily="34" charset="0"/>
              </a:rPr>
              <a:t>3372</a:t>
            </a:r>
            <a:r>
              <a:rPr lang="ro-RO"/>
              <a:t> de solicitări (aproximativ 52%).</a:t>
            </a:r>
          </a:p>
          <a:p>
            <a:pPr marL="0" indent="0" eaLnBrk="1" hangingPunct="1">
              <a:spcBef>
                <a:spcPct val="0"/>
              </a:spcBef>
              <a:buFontTx/>
              <a:buNone/>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ro-RO"/>
              <a:t>Pe de altă parte, în H1 2019, alte țări (care nu sunt părți la Convenția de la Budapesta) au înaintat 850 de solicitări de date către Twitter. Twitter a pus la dispoziție date în </a:t>
            </a:r>
            <a:r>
              <a:rPr lang="ro-RO" sz="1800" b="0" i="0" u="none" strike="noStrike">
                <a:solidFill>
                  <a:srgbClr val="000000"/>
                </a:solidFill>
                <a:latin typeface="Calibri" panose="020F0502020204030204" pitchFamily="34" charset="0"/>
              </a:rPr>
              <a:t>83</a:t>
            </a:r>
            <a:r>
              <a:rPr lang="ro-RO"/>
              <a:t> de solicitări (aproximativ 10%).</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ro-RO"/>
              <a:t>Acest diapozitiv poate fi folosit pentru a demonstra impactul aderării la Convenția de la Budapesta și cum poate aceasta să sprijine țările care nu sunt țări-infrastructură în obținerea de date de la furnizorii de servicii care au sediul în țări-infrastructură.</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56</a:t>
            </a:fld>
            <a:endParaRPr lang="fr-FR"/>
          </a:p>
        </p:txBody>
      </p:sp>
    </p:spTree>
    <p:extLst>
      <p:ext uri="{BB962C8B-B14F-4D97-AF65-F5344CB8AC3E}">
        <p14:creationId xmlns:p14="http://schemas.microsoft.com/office/powerpoint/2010/main" val="25308060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Acest diapozitiv ilustrează comparația cum Twitter a răspuns la solicitări de date din partea unor țări semnatare ale Convenției de la Budapesta și a altor țări în H2 2019. Coloana din stânga indică răspunsul Twitter la părțile la Convenția de la Budapesta, iar coloana din dreapta indică răspunsul Twitter la țările care nu sunt părți ale Convenției de la Budapesta. </a:t>
            </a:r>
          </a:p>
          <a:p>
            <a:pPr marL="0" indent="0" eaLnBrk="1" hangingPunct="1">
              <a:spcBef>
                <a:spcPct val="0"/>
              </a:spcBef>
              <a:buFontTx/>
              <a:buNone/>
            </a:pPr>
            <a:endParaRPr lang="en-US" dirty="0"/>
          </a:p>
          <a:p>
            <a:pPr marL="0" indent="0" eaLnBrk="1" hangingPunct="1">
              <a:spcBef>
                <a:spcPct val="0"/>
              </a:spcBef>
              <a:buFontTx/>
              <a:buNone/>
            </a:pPr>
            <a:r>
              <a:rPr lang="ro-RO"/>
              <a:t>Formatorul poate demonstra că în H2 2019 părțile la Convenția de la Budapesta au înaintat 7194 de solicitări de date către Facebook. Twitter a pus la dispoziție cel puțin câteva date în </a:t>
            </a:r>
            <a:r>
              <a:rPr lang="ro-RO" sz="1800" b="0" i="0" u="none" strike="noStrike">
                <a:solidFill>
                  <a:srgbClr val="000000"/>
                </a:solidFill>
                <a:latin typeface="Calibri" panose="020F0502020204030204" pitchFamily="34" charset="0"/>
              </a:rPr>
              <a:t>3392</a:t>
            </a:r>
            <a:r>
              <a:rPr lang="ro-RO"/>
              <a:t> de solicitări (aproximativ 47%).</a:t>
            </a:r>
          </a:p>
          <a:p>
            <a:pPr marL="0" indent="0" eaLnBrk="1" hangingPunct="1">
              <a:spcBef>
                <a:spcPct val="0"/>
              </a:spcBef>
              <a:buFontTx/>
              <a:buNone/>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ro-RO"/>
              <a:t>Pe de altă parte, în H2 2019, alte țări (care nu sunt părți la Convenția de la Budapesta) au înaintat 1644 de solicitări de date către Twitter. Twitter a pus la dispoziție date în </a:t>
            </a:r>
            <a:r>
              <a:rPr lang="ro-RO" sz="1800" b="0" i="0" u="none" strike="noStrike">
                <a:solidFill>
                  <a:srgbClr val="000000"/>
                </a:solidFill>
                <a:latin typeface="Calibri" panose="020F0502020204030204" pitchFamily="34" charset="0"/>
              </a:rPr>
              <a:t>175</a:t>
            </a:r>
            <a:r>
              <a:rPr lang="ro-RO"/>
              <a:t> de solicitări (aproximativ 10%).</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ro-RO"/>
              <a:t>Acest diapozitiv poate fi folosit pentru a demonstra impactul aderării la Convenția de la Budapesta și cum poate aceasta să sprijine țările care nu sunt țări-infrastructură în obținerea de date de la furnizorii de servicii care au sediul în țări-infrastructură.</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57</a:t>
            </a:fld>
            <a:endParaRPr lang="fr-FR"/>
          </a:p>
        </p:txBody>
      </p:sp>
    </p:spTree>
    <p:extLst>
      <p:ext uri="{BB962C8B-B14F-4D97-AF65-F5344CB8AC3E}">
        <p14:creationId xmlns:p14="http://schemas.microsoft.com/office/powerpoint/2010/main" val="17346102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Acest diapozitiv ilustrează un mit despre Convenția de la Budapesta - acela că furnizează accesul nerestricționat, automat și neîngrădit la date în orice țară. Formatorul poate întreba câți dintre delegați au această înțelegere greșită, înainte de a trece la următorul diapozitiv pentru a risipi interpretarea greșită.</a:t>
            </a:r>
          </a:p>
          <a:p>
            <a:endParaRPr lang=""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58</a:t>
            </a:fld>
            <a:endParaRPr lang="en-US" altLang="en-US" smtClean="0"/>
          </a:p>
        </p:txBody>
      </p:sp>
    </p:spTree>
    <p:extLst>
      <p:ext uri="{BB962C8B-B14F-4D97-AF65-F5344CB8AC3E}">
        <p14:creationId xmlns:p14="http://schemas.microsoft.com/office/powerpoint/2010/main" val="5941981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La fel ca orice alt tratat referitor la asistența reciprocă în materie penală, Convenția de la Budapesta nu furnizează acces nerestricționat la datele locale. De fapt, furnizează o serie de temeiuri pentru refuzul datelor, precum cele evidențiate în diapozitivele de mai sus. Acestea reprezintă baza pentru care o țară poate refuza orice solicitare primită în temeiul Convenției de la Budapesta. Nu există nicio diferență față de tratatele existente în acest domeniu.</a:t>
            </a:r>
          </a:p>
          <a:p>
            <a:pPr marL="0" indent="0" eaLnBrk="1" hangingPunct="1">
              <a:spcBef>
                <a:spcPct val="0"/>
              </a:spcBef>
              <a:buFontTx/>
              <a:buNone/>
            </a:pPr>
            <a:r>
              <a:rPr lang="ro-RO"/>
              <a:t>Formatorul poate să abordeze domeniul de aplicare al Articolului 32 din Convenția de la Budapesta care conferă unei părți dreptul de a accesa date dintr-o altă jurisdicție fără a înainta o solicitare. Formatorul va sublinia faptul că această prevedere este limitată la datele care sunt disponibile publicului sau doar pentru situațiile în care partea respectivă a obținut consimțământul legal și voluntar al persoanei care are autoritatea legală de a divulga datele.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59</a:t>
            </a:fld>
            <a:endParaRPr lang="fr-FR"/>
          </a:p>
        </p:txBody>
      </p:sp>
    </p:spTree>
    <p:extLst>
      <p:ext uri="{BB962C8B-B14F-4D97-AF65-F5344CB8AC3E}">
        <p14:creationId xmlns:p14="http://schemas.microsoft.com/office/powerpoint/2010/main" val="236630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dirty="0">
                <a:solidFill>
                  <a:schemeClr val="tx1"/>
                </a:solidFill>
                <a:latin typeface="+mn-lt"/>
                <a:ea typeface="MS PGothic" pitchFamily="34" charset="-128"/>
                <a:cs typeface="ＭＳ Ｐゴシック" charset="0"/>
              </a:rPr>
              <a:t>Acest diapozitiv indică cei trei piloni ai Convenției de la Budapesta - și anume dreptul material, dreptul </a:t>
            </a:r>
            <a:r>
              <a:rPr lang="ro-RO" sz="1200" dirty="0" smtClean="0">
                <a:solidFill>
                  <a:schemeClr val="tx1"/>
                </a:solidFill>
                <a:latin typeface="+mn-lt"/>
                <a:ea typeface="MS PGothic" pitchFamily="34" charset="-128"/>
                <a:cs typeface="ＭＳ Ｐゴシック" charset="0"/>
              </a:rPr>
              <a:t>procedural și </a:t>
            </a:r>
            <a:r>
              <a:rPr lang="ro-RO" sz="1200" dirty="0">
                <a:solidFill>
                  <a:schemeClr val="tx1"/>
                </a:solidFill>
                <a:latin typeface="+mn-lt"/>
                <a:ea typeface="MS PGothic" pitchFamily="34" charset="-128"/>
                <a:cs typeface="ＭＳ Ｐゴシック" charset="0"/>
              </a:rPr>
              <a:t>cooperarea internațională. Diapozitivele următoare evidențiază fiecare pilon.</a:t>
            </a: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a:t>
            </a:fld>
            <a:endParaRPr lang="en-US" altLang="en-US" smtClean="0"/>
          </a:p>
        </p:txBody>
      </p:sp>
    </p:spTree>
    <p:extLst>
      <p:ext uri="{BB962C8B-B14F-4D97-AF65-F5344CB8AC3E}">
        <p14:creationId xmlns:p14="http://schemas.microsoft.com/office/powerpoint/2010/main" val="1740127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Acest diapozitiv scoate în evidență un mit despre Convenția de la Budapesta  – acela că acoperă doar un număr limitat de infracțiuni. Formatorul poate întreba câți dintre delegați au această înțelegere greșită, înainte de a trece la următorul diapozitiv pentru a risipi interpretarea greșită.</a:t>
            </a:r>
          </a:p>
          <a:p>
            <a:endParaRPr lang=""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60</a:t>
            </a:fld>
            <a:endParaRPr lang="en-US" altLang="en-US" smtClean="0"/>
          </a:p>
        </p:txBody>
      </p:sp>
    </p:spTree>
    <p:extLst>
      <p:ext uri="{BB962C8B-B14F-4D97-AF65-F5344CB8AC3E}">
        <p14:creationId xmlns:p14="http://schemas.microsoft.com/office/powerpoint/2010/main" val="7997947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a:t>Există o înţelegere generală această Convenție de la Budapesta acoperă doar infracțiunile de acces ilegal, interceptarea ilegală, afectarea integrității datelor, afectarea integrității unui sistem, folosirea defectuoasă a dispozitivelor, falsificarea informatică, frauda informatică, pornografia infantilă și infracțiunile legate de încălcarea drepturilor de autor și a altor drepturi conexe prin intermediul unui sistem informatic. </a:t>
            </a:r>
          </a:p>
          <a:p>
            <a:endParaRPr lang="en-US" dirty="0"/>
          </a:p>
          <a:p>
            <a:r>
              <a:rPr lang="ro-RO"/>
              <a:t>Domeniul de aplicare al Convenției de la Budapesta este încă mult mai amplu. Acest aspect a fost clarificat printr-o serie de note orientative emise de Comitetul Convenției privind criminalitatea informatică. T-CY a emis în total 11 note orientative care indică faptul că o serie de infracțiuni care nu sunt clasificate în domeniul de aplicare al Convenției de la Budapesta sunt de fapt incriminate prin prevederi existente în cadrul Convenției de la Budapesta.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61</a:t>
            </a:fld>
            <a:endParaRPr lang="en-US" altLang="en-US" smtClean="0"/>
          </a:p>
        </p:txBody>
      </p:sp>
    </p:spTree>
    <p:extLst>
      <p:ext uri="{BB962C8B-B14F-4D97-AF65-F5344CB8AC3E}">
        <p14:creationId xmlns:p14="http://schemas.microsoft.com/office/powerpoint/2010/main" val="25906178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dirty="0">
                <a:solidFill>
                  <a:schemeClr val="tx1"/>
                </a:solidFill>
                <a:latin typeface="+mn-lt"/>
                <a:ea typeface="MS PGothic" pitchFamily="34" charset="-128"/>
                <a:cs typeface="ＭＳ Ｐゴシック" charset="0"/>
              </a:rPr>
              <a:t>Acest diapozitiv arată faptul că există o interpretare generală greșită a Convenției de la Budapesta, aceea că nu incriminează folosirea </a:t>
            </a:r>
            <a:r>
              <a:rPr lang="ro-RO" sz="1200" dirty="0" err="1">
                <a:solidFill>
                  <a:schemeClr val="tx1"/>
                </a:solidFill>
                <a:latin typeface="+mn-lt"/>
                <a:ea typeface="MS PGothic" pitchFamily="34" charset="-128"/>
                <a:cs typeface="ＭＳ Ｐゴシック" charset="0"/>
              </a:rPr>
              <a:t>botnet</a:t>
            </a:r>
            <a:r>
              <a:rPr lang="ro-RO" sz="1200" dirty="0">
                <a:solidFill>
                  <a:schemeClr val="tx1"/>
                </a:solidFill>
                <a:latin typeface="+mn-lt"/>
                <a:ea typeface="MS PGothic" pitchFamily="34" charset="-128"/>
                <a:cs typeface="ＭＳ Ｐゴシック" charset="0"/>
              </a:rPr>
              <a:t>-urilor în scopul comiterii de infracțiuni.</a:t>
            </a:r>
          </a:p>
          <a:p>
            <a:endParaRPr lang="en-GB" sz="1200" kern="1200" dirty="0">
              <a:solidFill>
                <a:schemeClr val="tx1"/>
              </a:solidFill>
              <a:latin typeface="+mn-lt"/>
              <a:ea typeface="MS PGothic" pitchFamily="34" charset="-128"/>
              <a:cs typeface="ＭＳ Ｐゴシック" charset="0"/>
            </a:endParaRPr>
          </a:p>
          <a:p>
            <a:r>
              <a:rPr lang="ro-RO" sz="1200" dirty="0">
                <a:solidFill>
                  <a:schemeClr val="tx1"/>
                </a:solidFill>
                <a:latin typeface="+mn-lt"/>
                <a:ea typeface="MS PGothic" pitchFamily="34" charset="-128"/>
                <a:cs typeface="ＭＳ Ｐゴシック" charset="0"/>
              </a:rPr>
              <a:t>Definiția termenului de „</a:t>
            </a:r>
            <a:r>
              <a:rPr lang="ro-RO" sz="1200" dirty="0" err="1">
                <a:solidFill>
                  <a:schemeClr val="tx1"/>
                </a:solidFill>
                <a:latin typeface="+mn-lt"/>
                <a:ea typeface="MS PGothic" pitchFamily="34" charset="-128"/>
                <a:cs typeface="ＭＳ Ｐゴシック" charset="0"/>
              </a:rPr>
              <a:t>botnet</a:t>
            </a:r>
            <a:r>
              <a:rPr lang="ro-RO" sz="1200" dirty="0">
                <a:solidFill>
                  <a:schemeClr val="tx1"/>
                </a:solidFill>
                <a:latin typeface="+mn-lt"/>
                <a:ea typeface="MS PGothic" pitchFamily="34" charset="-128"/>
                <a:cs typeface="ＭＳ Ｐゴシック" charset="0"/>
              </a:rPr>
              <a:t> așa cum a fost adoptat în Nota Orientativă T-CY nr. 2 este după cum urmează” “Un </a:t>
            </a:r>
            <a:r>
              <a:rPr lang="ro-RO" sz="1200" dirty="0" err="1">
                <a:solidFill>
                  <a:schemeClr val="tx1"/>
                </a:solidFill>
                <a:latin typeface="+mn-lt"/>
                <a:ea typeface="MS PGothic" pitchFamily="34" charset="-128"/>
                <a:cs typeface="ＭＳ Ｐゴシック" charset="0"/>
              </a:rPr>
              <a:t>botnet</a:t>
            </a:r>
            <a:r>
              <a:rPr lang="ro-RO" sz="1200" dirty="0">
                <a:solidFill>
                  <a:schemeClr val="tx1"/>
                </a:solidFill>
                <a:latin typeface="+mn-lt"/>
                <a:ea typeface="MS PGothic" pitchFamily="34" charset="-128"/>
                <a:cs typeface="ＭＳ Ｐゴシック" charset="0"/>
              </a:rPr>
              <a:t> desemnează o rețea de calculatoare care au fost infectate de un program ostil (viruși informatici). O astfel de rețea de calculatoare virusate („</a:t>
            </a:r>
            <a:r>
              <a:rPr lang="ro-RO" sz="1200" dirty="0" err="1">
                <a:solidFill>
                  <a:schemeClr val="tx1"/>
                </a:solidFill>
                <a:latin typeface="+mn-lt"/>
                <a:ea typeface="MS PGothic" pitchFamily="34" charset="-128"/>
                <a:cs typeface="ＭＳ Ｐゴシック" charset="0"/>
              </a:rPr>
              <a:t>zombie</a:t>
            </a:r>
            <a:r>
              <a:rPr lang="ro-RO" sz="1200" dirty="0">
                <a:solidFill>
                  <a:schemeClr val="tx1"/>
                </a:solidFill>
                <a:latin typeface="+mn-lt"/>
                <a:ea typeface="MS PGothic" pitchFamily="34" charset="-128"/>
                <a:cs typeface="ＭＳ Ｐゴシック" charset="0"/>
              </a:rPr>
              <a:t>”) poate fi activată pentru a efectua acțiuni specifice, cum ar fi atacuri împotriva sistemelor informatice (atacuri informatice). Aceste „</a:t>
            </a:r>
            <a:r>
              <a:rPr lang="ro-RO" sz="1200" dirty="0" err="1">
                <a:solidFill>
                  <a:schemeClr val="tx1"/>
                </a:solidFill>
                <a:latin typeface="+mn-lt"/>
                <a:ea typeface="MS PGothic" pitchFamily="34" charset="-128"/>
                <a:cs typeface="ＭＳ Ｐゴシック" charset="0"/>
              </a:rPr>
              <a:t>zombie</a:t>
            </a:r>
            <a:r>
              <a:rPr lang="ro-RO" sz="1200" dirty="0">
                <a:solidFill>
                  <a:schemeClr val="tx1"/>
                </a:solidFill>
                <a:latin typeface="+mn-lt"/>
                <a:ea typeface="MS PGothic" pitchFamily="34" charset="-128"/>
                <a:cs typeface="ＭＳ Ｐゴシック" charset="0"/>
              </a:rPr>
              <a:t>” pot fi controlate - adesea fără cunoștința utilizatorilor calculatoarelor virusate - de un </a:t>
            </a:r>
            <a:r>
              <a:rPr lang="ro-RO" sz="1200" dirty="0" smtClean="0">
                <a:solidFill>
                  <a:schemeClr val="tx1"/>
                </a:solidFill>
                <a:latin typeface="+mn-lt"/>
                <a:ea typeface="MS PGothic" pitchFamily="34" charset="-128"/>
                <a:cs typeface="ＭＳ Ｐゴシック" charset="0"/>
              </a:rPr>
              <a:t>alt calculator</a:t>
            </a:r>
            <a:r>
              <a:rPr lang="ro-RO" sz="1200" dirty="0">
                <a:solidFill>
                  <a:schemeClr val="tx1"/>
                </a:solidFill>
                <a:latin typeface="+mn-lt"/>
                <a:ea typeface="MS PGothic" pitchFamily="34" charset="-128"/>
                <a:cs typeface="ＭＳ Ｐゴシック" charset="0"/>
              </a:rPr>
              <a:t>, cunoscut și sub numele de „centru de comandă și control”.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62</a:t>
            </a:fld>
            <a:endParaRPr lang="en-US" altLang="en-US" smtClean="0"/>
          </a:p>
        </p:txBody>
      </p:sp>
    </p:spTree>
    <p:extLst>
      <p:ext uri="{BB962C8B-B14F-4D97-AF65-F5344CB8AC3E}">
        <p14:creationId xmlns:p14="http://schemas.microsoft.com/office/powerpoint/2010/main" val="39860842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a:solidFill>
                  <a:schemeClr val="tx1"/>
                </a:solidFill>
                <a:latin typeface="+mn-lt"/>
                <a:ea typeface="MS PGothic" pitchFamily="34" charset="-128"/>
                <a:cs typeface="ＭＳ Ｐゴシック" charset="0"/>
              </a:rPr>
              <a:t>Acest diapozitiv ilustrează un extras din Nota Orientativă T-CY nr. 2 care arată cum folosirea botnet-urilor în scopul comiterii de infracțiuni ar intra sub incidența domeniului de aplicare al Convenției de la Budapesta:</a:t>
            </a:r>
          </a:p>
          <a:p>
            <a:r>
              <a:rPr lang="ro-RO" sz="1200">
                <a:solidFill>
                  <a:schemeClr val="tx1"/>
                </a:solidFill>
                <a:latin typeface="+mn-lt"/>
                <a:ea typeface="MS PGothic" pitchFamily="34" charset="-128"/>
                <a:cs typeface="ＭＳ Ｐゴシック" charset="0"/>
              </a:rPr>
              <a:t/>
            </a:r>
            <a:br>
              <a:rPr lang="ro-RO" sz="1200">
                <a:solidFill>
                  <a:schemeClr val="tx1"/>
                </a:solidFill>
                <a:latin typeface="+mn-lt"/>
                <a:ea typeface="MS PGothic" pitchFamily="34" charset="-128"/>
                <a:cs typeface="ＭＳ Ｐゴシック" charset="0"/>
              </a:rPr>
            </a:br>
            <a:r>
              <a:rPr lang="ro-RO" sz="1200">
                <a:solidFill>
                  <a:schemeClr val="tx1"/>
                </a:solidFill>
                <a:latin typeface="+mn-lt"/>
                <a:ea typeface="MS PGothic" pitchFamily="34" charset="-128"/>
                <a:cs typeface="ＭＳ Ｐゴシック" charset="0"/>
              </a:rPr>
              <a:t>1. Articolul 2 (Accesul ilegal): Crearea și operarea unui botnet necesită accesul ilegal la sisteme informatice. În plus, botnet-urile pot fi folosite pentru a accesa în mod ilegal ale sisteme informatice. </a:t>
            </a:r>
          </a:p>
          <a:p>
            <a:r>
              <a:rPr lang="ro-RO" sz="1200">
                <a:solidFill>
                  <a:schemeClr val="tx1"/>
                </a:solidFill>
                <a:latin typeface="+mn-lt"/>
                <a:ea typeface="MS PGothic" pitchFamily="34" charset="-128"/>
                <a:cs typeface="ＭＳ Ｐゴシック" charset="0"/>
              </a:rPr>
              <a:t>2. Articolul 3 (interceptarea ilegală): Botnet-urile pot folosi mijloace tehnice pentru a intercepta transmisii private de date informatice către un sistem informatic, dinspre acesta sau în interiorul acestuia.</a:t>
            </a:r>
          </a:p>
          <a:p>
            <a:r>
              <a:rPr lang="ro-RO" sz="1200">
                <a:solidFill>
                  <a:schemeClr val="tx1"/>
                </a:solidFill>
                <a:latin typeface="+mn-lt"/>
                <a:ea typeface="MS PGothic" pitchFamily="34" charset="-128"/>
                <a:cs typeface="ＭＳ Ｐゴシック" charset="0"/>
              </a:rPr>
              <a:t>3. Articolul 4 (Afectarea integrității datelor): Crearea unui botnet alterează întotdeauna și poate deteriora, șterge, afecta sau elimina date informatice.  Botnet-urile în sine pot deteriora, șterge, afecta, modifica sau elimina date informatice. </a:t>
            </a:r>
          </a:p>
          <a:p>
            <a:r>
              <a:rPr lang="ro-RO" sz="1200">
                <a:solidFill>
                  <a:schemeClr val="tx1"/>
                </a:solidFill>
                <a:latin typeface="+mn-lt"/>
                <a:ea typeface="MS PGothic" pitchFamily="34" charset="-128"/>
                <a:cs typeface="ＭＳ Ｐゴシック" charset="0"/>
              </a:rPr>
              <a:t>4. Articolul 5 (Afectarea integrității sistemului): Botnet-urile pot împiedica funcționarea unui sistem informatic. Aici sunt incluse atacurile de tip DoS. </a:t>
            </a:r>
          </a:p>
          <a:p>
            <a:r>
              <a:rPr lang="ro-RO" sz="1200">
                <a:solidFill>
                  <a:schemeClr val="tx1"/>
                </a:solidFill>
                <a:latin typeface="+mn-lt"/>
                <a:ea typeface="MS PGothic" pitchFamily="34" charset="-128"/>
                <a:cs typeface="ＭＳ Ｐゴシック" charset="0"/>
              </a:rPr>
              <a:t>5. Articolul 6 (Folosirea defectuoasă a dispozitivelor): Botnet-urile intră în categoria dispozitivelor astfel cum sunt definite la Articolul 6 din Convenția de la Budapesta, deoarece sunt concepute sau adaptate în principal pentru a comite infracțiuni stabilite în conformitate cu Articolul 2 - 5. Programele folosite pentru crearea și operarea botnet-urilor întră de asemenea sub incidența Articolului 6. Astfel, articolul 6 incriminează producerea, vânzarea, procurarea pentru utilizare, importul, distribuţia sau punerea la dispoziția publicului, în orice altă formă, precum și posesia botnet-urilor sau programelor folosite pentru crearea și operarea botnet-urilor. </a:t>
            </a:r>
          </a:p>
          <a:p>
            <a:pPr marL="0" indent="0">
              <a:buNone/>
            </a:pPr>
            <a:r>
              <a:rPr lang="ro-RO" sz="1200">
                <a:solidFill>
                  <a:schemeClr val="tx1"/>
                </a:solidFill>
                <a:latin typeface="+mn-lt"/>
                <a:ea typeface="MS PGothic" pitchFamily="34" charset="-128"/>
                <a:cs typeface="ＭＳ Ｐゴシック" charset="0"/>
              </a:rPr>
              <a:t>6. Articolul 7 (Falsificarea informatică): În funcție de cum este conceput un botnet, acesta poate introduce, modifica, șterge sau elimina datele informatice din care să rezulte date neautentice, cu intenția ca acestea să fie luate în considerare sau utilizate în scopuri legale ca și cum ar fi autentice. </a:t>
            </a:r>
          </a:p>
          <a:p>
            <a:pPr marL="0" indent="0">
              <a:buNone/>
            </a:pPr>
            <a:r>
              <a:rPr lang="ro-RO" sz="1200">
                <a:solidFill>
                  <a:schemeClr val="tx1"/>
                </a:solidFill>
                <a:latin typeface="+mn-lt"/>
                <a:ea typeface="MS PGothic" pitchFamily="34" charset="-128"/>
                <a:cs typeface="ＭＳ Ｐゴシック" charset="0"/>
              </a:rPr>
              <a:t>7. Articolul 8 (Frauda informatică): Botnet-urile pot conduce la pierderea proprietății unei persoanei, și pot favoriza alte persoane să obțină beneficii economice prin introducerea, alterarea, ștergerea sau eliminarea datelor informatice și/sau prin afectarea funcției unui sistem informatic</a:t>
            </a:r>
          </a:p>
          <a:p>
            <a:pPr marL="0" indent="0">
              <a:buNone/>
            </a:pPr>
            <a:r>
              <a:rPr lang="ro-RO" sz="1200">
                <a:solidFill>
                  <a:schemeClr val="tx1"/>
                </a:solidFill>
                <a:latin typeface="+mn-lt"/>
                <a:ea typeface="MS PGothic" pitchFamily="34" charset="-128"/>
                <a:cs typeface="ＭＳ Ｐゴシック" charset="0"/>
              </a:rPr>
              <a:t>8. Articolul 9 (Pornografia infantilă): Botnet-urile pot distribui materiale privind exploatarea copiilor </a:t>
            </a:r>
          </a:p>
          <a:p>
            <a:pPr marL="0" indent="0">
              <a:buNone/>
            </a:pPr>
            <a:r>
              <a:rPr lang="ro-RO" sz="1200">
                <a:solidFill>
                  <a:schemeClr val="tx1"/>
                </a:solidFill>
                <a:latin typeface="+mn-lt"/>
                <a:ea typeface="MS PGothic" pitchFamily="34" charset="-128"/>
                <a:cs typeface="ＭＳ Ｐゴシック" charset="0"/>
              </a:rPr>
              <a:t>9. Articolul 10 (Încălcarea drepturilor de autor și a altor drepturi conexe): Botnet-urile pot distribui în mod ilegal date care sunt protejate de legi privind proprietatea intelectuală</a:t>
            </a:r>
          </a:p>
          <a:p>
            <a:pPr marL="0" indent="0">
              <a:buNone/>
            </a:pPr>
            <a:endParaRPr lang="en-GB" sz="1200" kern="1200" dirty="0">
              <a:solidFill>
                <a:schemeClr val="tx1"/>
              </a:solidFill>
              <a:latin typeface="+mn-lt"/>
              <a:ea typeface="MS PGothic" pitchFamily="34" charset="-128"/>
              <a:cs typeface="ＭＳ Ｐゴシック" charset="0"/>
            </a:endParaRPr>
          </a:p>
          <a:p>
            <a:pPr marL="0" indent="0">
              <a:buNone/>
            </a:pPr>
            <a:r>
              <a:rPr lang="ro-RO" sz="1200">
                <a:solidFill>
                  <a:schemeClr val="tx1"/>
                </a:solidFill>
                <a:latin typeface="+mn-lt"/>
                <a:ea typeface="MS PGothic" pitchFamily="34" charset="-128"/>
                <a:cs typeface="ＭＳ Ｐゴシック" charset="0"/>
              </a:rPr>
              <a:t>Acest diapozitiv poate fi folosit pentru a arăta cum limbajul neutru din punct de vedere tehnologic folosit de Convenția de la Budapesta s-ar aplica unei game largi de comportamente specifice.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63</a:t>
            </a:fld>
            <a:endParaRPr lang="en-US" altLang="en-US" smtClean="0"/>
          </a:p>
        </p:txBody>
      </p:sp>
    </p:spTree>
    <p:extLst>
      <p:ext uri="{BB962C8B-B14F-4D97-AF65-F5344CB8AC3E}">
        <p14:creationId xmlns:p14="http://schemas.microsoft.com/office/powerpoint/2010/main" val="10995559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Acest diapozitiv arată faptul că există o interpretare generală greșită a Convenției de la Budapesta, aceea că nu incriminează phishing-ul.</a:t>
            </a:r>
          </a:p>
          <a:p>
            <a:endParaRPr lang="en-GB" sz="1200" kern="1200" dirty="0">
              <a:solidFill>
                <a:schemeClr val="tx1"/>
              </a:solidFill>
              <a:latin typeface="+mn-lt"/>
              <a:ea typeface="MS PGothic" pitchFamily="34" charset="-128"/>
              <a:cs typeface="ＭＳ Ｐゴシック" charset="0"/>
            </a:endParaRPr>
          </a:p>
          <a:p>
            <a:r>
              <a:rPr lang="ro-RO" sz="1200">
                <a:solidFill>
                  <a:schemeClr val="tx1"/>
                </a:solidFill>
                <a:latin typeface="+mn-lt"/>
                <a:ea typeface="MS PGothic" pitchFamily="34" charset="-128"/>
                <a:cs typeface="ＭＳ Ｐゴシック" charset="0"/>
              </a:rPr>
              <a:t>Phishing-ul presupune obținerea de parole și a altor identificatori de acces, adesea prin e-mail sau pagini de internet false.</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64</a:t>
            </a:fld>
            <a:endParaRPr lang="en-US" altLang="en-US" smtClean="0"/>
          </a:p>
        </p:txBody>
      </p:sp>
    </p:spTree>
    <p:extLst>
      <p:ext uri="{BB962C8B-B14F-4D97-AF65-F5344CB8AC3E}">
        <p14:creationId xmlns:p14="http://schemas.microsoft.com/office/powerpoint/2010/main" val="32989968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Acest diapozitiv ilustrează un extras din Nota Orientativă T-CY nr. 4 care arată cum folosirea metodelor de phishing în scopul comiterii de infracțiuni ar intra sub incidența Articolului 7 din Convenția de la Budapesta. Acesta subliniază cum phishing-ul este poate cea mai răspândită metodă de falsificare informatică și activitatea infracțională cea mai comună prin care informații sensibile precum informațiile referitoare la identitatea sunt colectate. Pentru că phishing-ul poate implica introducerea, alterarea, ștergerea sau eliminarea datelor informative din care să rezulte date neautentice, cu intenția ca acestea să fie luate în considerare sau utilizate în scopuri legale ca și cum ar fi autentice, phishing-ul se poate încadra în Articolul 7 Falsificarea informatică.</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În plus față de Articolul 7 phishing-ul și furtul de identitate s-a încadra în alte prevederi ale Convenției de la Budapesta. </a:t>
            </a: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65</a:t>
            </a:fld>
            <a:endParaRPr lang="en-US" altLang="en-US" smtClean="0"/>
          </a:p>
        </p:txBody>
      </p:sp>
    </p:spTree>
    <p:extLst>
      <p:ext uri="{BB962C8B-B14F-4D97-AF65-F5344CB8AC3E}">
        <p14:creationId xmlns:p14="http://schemas.microsoft.com/office/powerpoint/2010/main" val="2625357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dirty="0">
                <a:solidFill>
                  <a:schemeClr val="tx1"/>
                </a:solidFill>
                <a:latin typeface="+mn-lt"/>
                <a:ea typeface="MS PGothic" pitchFamily="34" charset="-128"/>
                <a:cs typeface="ＭＳ Ｐゴシック" charset="0"/>
              </a:rPr>
              <a:t>Acest diapozitiv arată faptul că există o interpretare generală greșită a Convenției de la Budapesta, aceea că nu se aplică </a:t>
            </a:r>
            <a:r>
              <a:rPr lang="ro-RO" sz="1200" dirty="0" smtClean="0">
                <a:solidFill>
                  <a:schemeClr val="tx1"/>
                </a:solidFill>
                <a:latin typeface="+mn-lt"/>
                <a:ea typeface="MS PGothic" pitchFamily="34" charset="-128"/>
                <a:cs typeface="ＭＳ Ｐゴシック" charset="0"/>
              </a:rPr>
              <a:t>Voice-over-Internet </a:t>
            </a:r>
            <a:r>
              <a:rPr lang="ro-RO" sz="1200" dirty="0">
                <a:solidFill>
                  <a:schemeClr val="tx1"/>
                </a:solidFill>
                <a:latin typeface="+mn-lt"/>
                <a:ea typeface="MS PGothic" pitchFamily="34" charset="-128"/>
                <a:cs typeface="ＭＳ Ｐゴシック" charset="0"/>
              </a:rPr>
              <a:t>Protocol (</a:t>
            </a:r>
            <a:r>
              <a:rPr lang="ro-RO" sz="1200" dirty="0" err="1">
                <a:solidFill>
                  <a:schemeClr val="tx1"/>
                </a:solidFill>
                <a:latin typeface="+mn-lt"/>
                <a:ea typeface="MS PGothic" pitchFamily="34" charset="-128"/>
                <a:cs typeface="ＭＳ Ｐゴシック" charset="0"/>
              </a:rPr>
              <a:t>VoIP</a:t>
            </a:r>
            <a:r>
              <a:rPr lang="ro-RO" sz="1200" dirty="0">
                <a:solidFill>
                  <a:schemeClr val="tx1"/>
                </a:solidFill>
                <a:latin typeface="+mn-lt"/>
                <a:ea typeface="MS PGothic" pitchFamily="34" charset="-128"/>
                <a:cs typeface="ＭＳ Ｐゴシック" charset="0"/>
              </a:rPr>
              <a:t>).</a:t>
            </a:r>
          </a:p>
          <a:p>
            <a:endParaRPr lang="en-GB" sz="1200" kern="1200" dirty="0">
              <a:solidFill>
                <a:schemeClr val="tx1"/>
              </a:solidFill>
              <a:latin typeface="+mn-lt"/>
              <a:ea typeface="MS PGothic" pitchFamily="34" charset="-128"/>
              <a:cs typeface="ＭＳ Ｐゴシック" charset="0"/>
            </a:endParaRPr>
          </a:p>
          <a:p>
            <a:r>
              <a:rPr lang="ro-RO" sz="1200" dirty="0" err="1">
                <a:solidFill>
                  <a:schemeClr val="tx1"/>
                </a:solidFill>
                <a:latin typeface="+mn-lt"/>
                <a:ea typeface="MS PGothic" pitchFamily="34" charset="-128"/>
                <a:cs typeface="ＭＳ Ｐゴシック" charset="0"/>
              </a:rPr>
              <a:t>VoIP</a:t>
            </a:r>
            <a:r>
              <a:rPr lang="ro-RO" sz="1200" dirty="0">
                <a:solidFill>
                  <a:schemeClr val="tx1"/>
                </a:solidFill>
                <a:latin typeface="+mn-lt"/>
                <a:ea typeface="MS PGothic" pitchFamily="34" charset="-128"/>
                <a:cs typeface="ＭＳ Ｐゴシック" charset="0"/>
              </a:rPr>
              <a:t> este deosebit de important datorită utilizării sporite a tehnologiilor ca mijloc de comunicare în special prin platformele precum Skype, </a:t>
            </a:r>
            <a:r>
              <a:rPr lang="ro-RO" sz="1200" dirty="0" err="1">
                <a:solidFill>
                  <a:schemeClr val="tx1"/>
                </a:solidFill>
                <a:latin typeface="+mn-lt"/>
                <a:ea typeface="MS PGothic" pitchFamily="34" charset="-128"/>
                <a:cs typeface="ＭＳ Ｐゴシック" charset="0"/>
              </a:rPr>
              <a:t>Viber</a:t>
            </a:r>
            <a:r>
              <a:rPr lang="ro-RO" sz="1200" dirty="0">
                <a:solidFill>
                  <a:schemeClr val="tx1"/>
                </a:solidFill>
                <a:latin typeface="+mn-lt"/>
                <a:ea typeface="MS PGothic" pitchFamily="34" charset="-128"/>
                <a:cs typeface="ＭＳ Ｐゴシック" charset="0"/>
              </a:rPr>
              <a:t> și </a:t>
            </a:r>
            <a:r>
              <a:rPr lang="ro-RO" sz="1200" dirty="0" err="1">
                <a:solidFill>
                  <a:schemeClr val="tx1"/>
                </a:solidFill>
                <a:latin typeface="+mn-lt"/>
                <a:ea typeface="MS PGothic" pitchFamily="34" charset="-128"/>
                <a:cs typeface="ＭＳ Ｐゴシック" charset="0"/>
              </a:rPr>
              <a:t>WhatsApp</a:t>
            </a:r>
            <a:r>
              <a:rPr lang="ro-RO" sz="1200" dirty="0">
                <a:solidFill>
                  <a:schemeClr val="tx1"/>
                </a:solidFill>
                <a:latin typeface="+mn-lt"/>
                <a:ea typeface="MS PGothic" pitchFamily="34" charset="-128"/>
                <a:cs typeface="ＭＳ Ｐゴシック" charset="0"/>
              </a:rPr>
              <a:t>, </a:t>
            </a:r>
            <a:r>
              <a:rPr lang="ro-RO" sz="1200" dirty="0" err="1">
                <a:solidFill>
                  <a:schemeClr val="tx1"/>
                </a:solidFill>
                <a:latin typeface="+mn-lt"/>
                <a:ea typeface="MS PGothic" pitchFamily="34" charset="-128"/>
                <a:cs typeface="ＭＳ Ｐゴシック" charset="0"/>
              </a:rPr>
              <a:t>WeChat</a:t>
            </a:r>
            <a:r>
              <a:rPr lang="ro-RO" sz="1200" dirty="0">
                <a:solidFill>
                  <a:schemeClr val="tx1"/>
                </a:solidFill>
                <a:latin typeface="+mn-lt"/>
                <a:ea typeface="MS PGothic" pitchFamily="34" charset="-128"/>
                <a:cs typeface="ＭＳ Ｐゴシック" charset="0"/>
              </a:rPr>
              <a:t>, </a:t>
            </a:r>
            <a:r>
              <a:rPr lang="ro-RO" sz="1200" dirty="0" err="1">
                <a:solidFill>
                  <a:schemeClr val="tx1"/>
                </a:solidFill>
                <a:latin typeface="+mn-lt"/>
                <a:ea typeface="MS PGothic" pitchFamily="34" charset="-128"/>
                <a:cs typeface="ＭＳ Ｐゴシック" charset="0"/>
              </a:rPr>
              <a:t>FaceTime</a:t>
            </a:r>
            <a:r>
              <a:rPr lang="ro-RO" sz="1200" dirty="0">
                <a:solidFill>
                  <a:schemeClr val="tx1"/>
                </a:solidFill>
                <a:latin typeface="+mn-lt"/>
                <a:ea typeface="MS PGothic" pitchFamily="34" charset="-128"/>
                <a:cs typeface="ＭＳ Ｐゴシック" charset="0"/>
              </a:rPr>
              <a:t>, Google </a:t>
            </a:r>
            <a:r>
              <a:rPr lang="ro-RO" sz="1200" dirty="0" err="1">
                <a:solidFill>
                  <a:schemeClr val="tx1"/>
                </a:solidFill>
                <a:latin typeface="+mn-lt"/>
                <a:ea typeface="MS PGothic" pitchFamily="34" charset="-128"/>
                <a:cs typeface="ＭＳ Ｐゴシック" charset="0"/>
              </a:rPr>
              <a:t>Voice</a:t>
            </a:r>
            <a:r>
              <a:rPr lang="ro-RO" sz="1200" dirty="0">
                <a:solidFill>
                  <a:schemeClr val="tx1"/>
                </a:solidFill>
                <a:latin typeface="+mn-lt"/>
                <a:ea typeface="MS PGothic" pitchFamily="34" charset="-128"/>
                <a:cs typeface="ＭＳ Ｐゴシック" charset="0"/>
              </a:rPr>
              <a:t> etc.</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66</a:t>
            </a:fld>
            <a:endParaRPr lang="en-US" altLang="en-US" smtClean="0"/>
          </a:p>
        </p:txBody>
      </p:sp>
    </p:spTree>
    <p:extLst>
      <p:ext uri="{BB962C8B-B14F-4D97-AF65-F5344CB8AC3E}">
        <p14:creationId xmlns:p14="http://schemas.microsoft.com/office/powerpoint/2010/main" val="38692922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a:solidFill>
                  <a:schemeClr val="tx1"/>
                </a:solidFill>
                <a:latin typeface="+mn-lt"/>
                <a:ea typeface="MS PGothic" pitchFamily="34" charset="-128"/>
                <a:cs typeface="ＭＳ Ｐゴシック" charset="0"/>
              </a:rPr>
              <a:t>Acest diapozitiv explică cum prevederile Convenției de la Budapesta s-ar aplica în mod egal și VoIP, deoarece sunt neutre din perspectiva platformei. De exemplu, Articolul 21 (Interceptarea datelor referitoare la conținut”) ar permite interceptarea oricărei forme de date referitoare la conținut, inclusiv datele care sunt transmise prin serviciile VoIP.</a:t>
            </a:r>
          </a:p>
          <a:p>
            <a:endParaRPr lang="en-GB" sz="1200" kern="1200" dirty="0">
              <a:solidFill>
                <a:schemeClr val="tx1"/>
              </a:solidFill>
              <a:latin typeface="+mn-lt"/>
              <a:ea typeface="MS PGothic" pitchFamily="34" charset="-128"/>
              <a:cs typeface="ＭＳ Ｐゴシック" charset="0"/>
            </a:endParaRPr>
          </a:p>
          <a:p>
            <a:r>
              <a:rPr lang="ro-RO" sz="1200">
                <a:solidFill>
                  <a:schemeClr val="tx1"/>
                </a:solidFill>
                <a:latin typeface="+mn-lt"/>
                <a:ea typeface="MS PGothic" pitchFamily="34" charset="-128"/>
                <a:cs typeface="ＭＳ Ｐゴシック" charset="0"/>
              </a:rPr>
              <a:t>În plus, definiția „furnizorilor de servicii”, care ar acoperi toate entitățile care oferă utilizatorilor posibilitatea de a comunica prin intermediul unui sistem informatic, ar acoperi și furnizorii de servicii VoIP.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67</a:t>
            </a:fld>
            <a:endParaRPr lang="en-US" altLang="en-US" smtClean="0"/>
          </a:p>
        </p:txBody>
      </p:sp>
    </p:spTree>
    <p:extLst>
      <p:ext uri="{BB962C8B-B14F-4D97-AF65-F5344CB8AC3E}">
        <p14:creationId xmlns:p14="http://schemas.microsoft.com/office/powerpoint/2010/main" val="21206154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a:solidFill>
                  <a:schemeClr val="tx1"/>
                </a:solidFill>
                <a:latin typeface="+mn-lt"/>
                <a:ea typeface="MS PGothic" pitchFamily="34" charset="-128"/>
                <a:cs typeface="ＭＳ Ｐゴシック" charset="0"/>
              </a:rPr>
              <a:t>Acest diapozitiv este o captură de ecran a unui articol de ziar cu privire la o decizie din 2017 emisă de o instanță din Belgia care a hotărât că Skype, în calitate de furnizor de servicii VoIP, a fost un furnizor de servicii și ar trebui să respecte măsurile privind interceptarea legală. Formatorul poate folosi acest diapozitiv drept exemplu pentru a demonstra cum domeniul de aplicare al Convenției de la Budapesta a fost interpretat de unele jurisdicții ca aplicându-se tehnologiilor care sunt din ce în ce mai răspândite. </a:t>
            </a:r>
          </a:p>
          <a:p>
            <a:endParaRPr lang="en-GB" sz="1200" kern="1200" dirty="0">
              <a:solidFill>
                <a:schemeClr val="tx1"/>
              </a:solidFill>
              <a:latin typeface="+mn-lt"/>
              <a:ea typeface="MS PGothic" pitchFamily="34" charset="-128"/>
              <a:cs typeface="ＭＳ Ｐゴシック" charset="0"/>
            </a:endParaRPr>
          </a:p>
          <a:p>
            <a:r>
              <a:rPr lang="ro-RO" sz="1200">
                <a:solidFill>
                  <a:schemeClr val="tx1"/>
                </a:solidFill>
                <a:latin typeface="+mn-lt"/>
                <a:ea typeface="MS PGothic" pitchFamily="34" charset="-128"/>
                <a:cs typeface="ＭＳ Ｐゴシック" charset="0"/>
              </a:rPr>
              <a:t>Mai multe informații despre caz: https://www.businessinsider.com/a-belgian-court-fined-microsofts-skype-36000-2017-11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68</a:t>
            </a:fld>
            <a:endParaRPr lang="en-US" altLang="en-US" smtClean="0"/>
          </a:p>
        </p:txBody>
      </p:sp>
    </p:spTree>
    <p:extLst>
      <p:ext uri="{BB962C8B-B14F-4D97-AF65-F5344CB8AC3E}">
        <p14:creationId xmlns:p14="http://schemas.microsoft.com/office/powerpoint/2010/main" val="11833588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a:solidFill>
                  <a:schemeClr val="tx1"/>
                </a:solidFill>
                <a:latin typeface="+mn-lt"/>
                <a:ea typeface="MS PGothic" pitchFamily="34" charset="-128"/>
                <a:cs typeface="ＭＳ Ｐゴシック" charset="0"/>
              </a:rPr>
              <a:t>Acest diapozitiv arată faptul că există o interpretare generală greșită a Convenției de la Budapesta, aceea că nu incriminează terorismul cibernetic.</a:t>
            </a: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69</a:t>
            </a:fld>
            <a:endParaRPr lang="en-US" altLang="en-US" smtClean="0"/>
          </a:p>
        </p:txBody>
      </p:sp>
    </p:spTree>
    <p:extLst>
      <p:ext uri="{BB962C8B-B14F-4D97-AF65-F5344CB8AC3E}">
        <p14:creationId xmlns:p14="http://schemas.microsoft.com/office/powerpoint/2010/main" val="2825389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dirty="0">
                <a:solidFill>
                  <a:schemeClr val="tx1"/>
                </a:solidFill>
                <a:latin typeface="+mn-lt"/>
                <a:ea typeface="MS PGothic" pitchFamily="34" charset="-128"/>
                <a:cs typeface="ＭＳ Ｐゴシック" charset="0"/>
              </a:rPr>
              <a:t>Acest diapozitiv indică cei trei piloni ai Convenției de la Budapesta - și anume dreptul material, dreptul </a:t>
            </a:r>
            <a:r>
              <a:rPr lang="ro-RO" sz="1200" dirty="0" smtClean="0">
                <a:solidFill>
                  <a:schemeClr val="tx1"/>
                </a:solidFill>
                <a:latin typeface="+mn-lt"/>
                <a:ea typeface="MS PGothic" pitchFamily="34" charset="-128"/>
                <a:cs typeface="ＭＳ Ｐゴシック" charset="0"/>
              </a:rPr>
              <a:t>procedural și </a:t>
            </a:r>
            <a:r>
              <a:rPr lang="ro-RO" sz="1200" dirty="0">
                <a:solidFill>
                  <a:schemeClr val="tx1"/>
                </a:solidFill>
                <a:latin typeface="+mn-lt"/>
                <a:ea typeface="MS PGothic" pitchFamily="34" charset="-128"/>
                <a:cs typeface="ＭＳ Ｐゴシック" charset="0"/>
              </a:rPr>
              <a:t>cooperarea internațională. Pilonul marcat cuprinde diferitele comportamente incriminate conform Convenției de la Budapesta. Este posibil ca formatorul să parcurgă lista comportamentelor incriminate:</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Accesul ilegal (Articolul 2)</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Interceptarea ilegală (Articolul 3)</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Afectarea integrității datelor (Articolul 4)</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Afectarea integrității sistemului (Articolul 5)</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Folosirea defectuoasă a dispozitivelor (Articolul 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Falsificarea informatică (Articolul 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Frauda informatică (Articolul 8)</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Pornografia infantilă (Articolul 9)</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Încălcarea drepturilor de autor (Articolul 10)</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Tentativă, participare, complicitate (Articolul 11)</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Răspunderea întreprinderilor (Articolul 12)</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endParaRPr lang="en-GB"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dirty="0">
                <a:solidFill>
                  <a:schemeClr val="tx1"/>
                </a:solidFill>
                <a:latin typeface="+mn-lt"/>
                <a:ea typeface="MS PGothic" pitchFamily="34" charset="-128"/>
                <a:cs typeface="ＭＳ Ｐゴシック" charset="0"/>
              </a:rPr>
              <a:t>Nu este necesar ca formatorul să intre în detaliile fiecărei prevederi de drept material, dar va menționa că aceste prevederi vor fi discutate în detaliu ziua următoare. </a:t>
            </a:r>
          </a:p>
          <a:p>
            <a:endParaRPr lang="en-GB" sz="1200" kern="1200" dirty="0" smtClean="0">
              <a:solidFill>
                <a:schemeClr val="tx1"/>
              </a:solidFill>
              <a:latin typeface="+mn-lt"/>
              <a:ea typeface="MS PGothic" pitchFamily="34" charset="-128"/>
              <a:cs typeface="ＭＳ Ｐゴシック" charset="0"/>
            </a:endParaRP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a:t>
            </a:fld>
            <a:endParaRPr lang="en-US" altLang="en-US" smtClean="0"/>
          </a:p>
        </p:txBody>
      </p:sp>
    </p:spTree>
    <p:extLst>
      <p:ext uri="{BB962C8B-B14F-4D97-AF65-F5344CB8AC3E}">
        <p14:creationId xmlns:p14="http://schemas.microsoft.com/office/powerpoint/2010/main" val="708006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a:solidFill>
                  <a:schemeClr val="tx1"/>
                </a:solidFill>
                <a:latin typeface="+mn-lt"/>
                <a:ea typeface="MS PGothic" pitchFamily="34" charset="-128"/>
                <a:cs typeface="ＭＳ Ｐゴシック" charset="0"/>
              </a:rPr>
              <a:t>Acest diapozitiv ilustrează o captură de ecran a coperții Notei Orientative T-CY nr. 11 privind aspecte de terorism incluse în Convenția de la Budapesta.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70</a:t>
            </a:fld>
            <a:endParaRPr lang="en-US" altLang="en-US" smtClean="0"/>
          </a:p>
        </p:txBody>
      </p:sp>
    </p:spTree>
    <p:extLst>
      <p:ext uri="{BB962C8B-B14F-4D97-AF65-F5344CB8AC3E}">
        <p14:creationId xmlns:p14="http://schemas.microsoft.com/office/powerpoint/2010/main" val="30791398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dirty="0"/>
              <a:t>Acest diapozitiv scoate în evidență un mit despre Convenția de la </a:t>
            </a:r>
            <a:r>
              <a:rPr lang="ro-RO" dirty="0" smtClean="0"/>
              <a:t>Budapesta </a:t>
            </a:r>
            <a:r>
              <a:rPr lang="ro-RO" dirty="0"/>
              <a:t>– acela că este doar un tratat privind criminalitatea informatică. Formatorul poate întreba câți dintre delegați au această înțelegere greșită, înainte de a trece la următorul diapozitiv pentru a risipi interpretarea greșită.</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71</a:t>
            </a:fld>
            <a:endParaRPr lang="en-US" altLang="en-US" smtClean="0"/>
          </a:p>
        </p:txBody>
      </p:sp>
    </p:spTree>
    <p:extLst>
      <p:ext uri="{BB962C8B-B14F-4D97-AF65-F5344CB8AC3E}">
        <p14:creationId xmlns:p14="http://schemas.microsoft.com/office/powerpoint/2010/main" val="28375973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ro-RO"/>
              <a:t>Acest diapozitiv scoate în evidență unul din cele mai mari „secrete” ale Convenției de la Budapesta  – acela că nu este un simplu tratat privind criminalitatea informatică.</a:t>
            </a:r>
          </a:p>
          <a:p>
            <a:pPr marL="0" indent="0" eaLnBrk="1" hangingPunct="1">
              <a:spcBef>
                <a:spcPct val="0"/>
              </a:spcBef>
              <a:buFontTx/>
              <a:buNone/>
            </a:pPr>
            <a:endParaRPr lang="en-US" dirty="0"/>
          </a:p>
          <a:p>
            <a:pPr marL="0" indent="0" eaLnBrk="1" hangingPunct="1">
              <a:spcBef>
                <a:spcPct val="0"/>
              </a:spcBef>
              <a:buFontTx/>
              <a:buNone/>
            </a:pPr>
            <a:r>
              <a:rPr lang="ro-RO"/>
              <a:t>Convenția de la Budapesta permite exercitarea dispozițiilor procedurale prevăzute în aceasta (Capitolul II, Secțiunea 2), iar dispozițiile privind cooperarea internațională (Capitolul III) sunt extinse la strângerea și schimbul de probe în format electronic privind orice fel de infracțiune – prin Articolul 14 și, respectiv, Articolul 23. </a:t>
            </a:r>
          </a:p>
          <a:p>
            <a:pPr marL="0" indent="0" eaLnBrk="1" hangingPunct="1">
              <a:spcBef>
                <a:spcPct val="0"/>
              </a:spcBef>
              <a:buFontTx/>
              <a:buNone/>
            </a:pPr>
            <a:endParaRPr lang="en-US" dirty="0"/>
          </a:p>
          <a:p>
            <a:pPr marL="0" indent="0" eaLnBrk="1" hangingPunct="1">
              <a:spcBef>
                <a:spcPct val="0"/>
              </a:spcBef>
              <a:buFontTx/>
              <a:buNone/>
            </a:pPr>
            <a:r>
              <a:rPr lang="ro-RO"/>
              <a:t>Aceasta înseamnă că dispozițiile procedurale și cele de cooperare internațională prevăzute în Convenția de la Budapesta pot fi folosite în legătură cu toate infracțiunile care presupun probele în format electronic.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72</a:t>
            </a:fld>
            <a:endParaRPr lang="fr-FR"/>
          </a:p>
        </p:txBody>
      </p:sp>
    </p:spTree>
    <p:extLst>
      <p:ext uri="{BB962C8B-B14F-4D97-AF65-F5344CB8AC3E}">
        <p14:creationId xmlns:p14="http://schemas.microsoft.com/office/powerpoint/2010/main" val="12631717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Acest diapozitiv ilustrează o parte din textul din Articolul 14 din Convenția de la Budapesta. Următoarele diapozitive vor evidenția elemente din domeniul de aplicare al prevederilor de dreptul </a:t>
            </a:r>
            <a:r>
              <a:rPr lang="ro-RO" dirty="0" smtClean="0"/>
              <a:t>procedural al </a:t>
            </a:r>
            <a:r>
              <a:rPr lang="ro-RO" dirty="0"/>
              <a:t>Convenției de la Budapesta.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73</a:t>
            </a:fld>
            <a:endParaRPr lang="en-US" altLang="en-US" smtClean="0"/>
          </a:p>
        </p:txBody>
      </p:sp>
    </p:spTree>
    <p:extLst>
      <p:ext uri="{BB962C8B-B14F-4D97-AF65-F5344CB8AC3E}">
        <p14:creationId xmlns:p14="http://schemas.microsoft.com/office/powerpoint/2010/main" val="18676278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Acest diapozitiv ilustrează o parte din textul din Articolul 14 din Convenția de la Budapesta, având primul element evidențiat. Este ilustrat aici cum prerogativele și procedurile stabilite în conformitate cu Convenția de la Budapesta pot fi exercitate în legătură cu infracțiuni penale comise prin intermediul unui sistem informatic.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74</a:t>
            </a:fld>
            <a:endParaRPr lang="en-US" altLang="en-US" smtClean="0"/>
          </a:p>
        </p:txBody>
      </p:sp>
    </p:spTree>
    <p:extLst>
      <p:ext uri="{BB962C8B-B14F-4D97-AF65-F5344CB8AC3E}">
        <p14:creationId xmlns:p14="http://schemas.microsoft.com/office/powerpoint/2010/main" val="12279470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Acest diapozitiv ilustrează o parte din textul din Articolul 14 din Convenția de la Budapesta, având primul element evidențiat. Este ilustrat aici cum prerogativele și procedurile stabilite în conformitate cu Convenția de la Budapesta pot fi exercitate în legătură cu alte infracțiuni penale comise prin intermediul unui sistem informatic.</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75</a:t>
            </a:fld>
            <a:endParaRPr lang="en-US" altLang="en-US" smtClean="0"/>
          </a:p>
        </p:txBody>
      </p:sp>
    </p:spTree>
    <p:extLst>
      <p:ext uri="{BB962C8B-B14F-4D97-AF65-F5344CB8AC3E}">
        <p14:creationId xmlns:p14="http://schemas.microsoft.com/office/powerpoint/2010/main" val="34402277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Acest diapozitiv ilustrează o parte din textul din Articolul 14 din Convenția de la Budapesta, având primul element evidențiat. Este ilustrat aici cum prerogativele și procedurile stabilite în conformitate cu Convenția de la Budapesta pot fi exercitate în legătură cu strângerea de probe în formă electronică pentru orice infracțiune penală, chiar dacă nu este o infracțiune cibernetică sau o infracțiune stabilită în conformitate cu Convenția de la Budapesta. Astfe, Convenția de la Budapesta nu este o convenție privind criminalitatea informatică, ci o convenție privind criminalitatea informatică ȘI PROBELE ELECTRONICE. Acesta este unul din „secretele” Convenției de la Budapesta.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76</a:t>
            </a:fld>
            <a:endParaRPr lang="en-US" altLang="en-US" smtClean="0"/>
          </a:p>
        </p:txBody>
      </p:sp>
    </p:spTree>
    <p:extLst>
      <p:ext uri="{BB962C8B-B14F-4D97-AF65-F5344CB8AC3E}">
        <p14:creationId xmlns:p14="http://schemas.microsoft.com/office/powerpoint/2010/main" val="8180918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Răspunsul corect este: f) Toate cele de mai sus</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77</a:t>
            </a:fld>
            <a:endParaRPr lang="en-US" smtClean="0"/>
          </a:p>
        </p:txBody>
      </p:sp>
    </p:spTree>
    <p:extLst>
      <p:ext uri="{BB962C8B-B14F-4D97-AF65-F5344CB8AC3E}">
        <p14:creationId xmlns:p14="http://schemas.microsoft.com/office/powerpoint/2010/main" val="34415699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a:t>Răspunsul corect este: f) Toate cele de mai sus</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78</a:t>
            </a:fld>
            <a:endParaRPr lang="en-US" smtClean="0"/>
          </a:p>
        </p:txBody>
      </p:sp>
    </p:spTree>
    <p:extLst>
      <p:ext uri="{BB962C8B-B14F-4D97-AF65-F5344CB8AC3E}">
        <p14:creationId xmlns:p14="http://schemas.microsoft.com/office/powerpoint/2010/main" val="1083091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3600"/>
              <a:t>Acest diapozitiv reia obiectivele acestui curs. Formatorul poate parcurge aceste obiective pentru a se asigura că aceste aspecte au fost acoperite în acest modul. </a:t>
            </a:r>
          </a:p>
          <a:p>
            <a:endParaRPr lang="en-GB" sz="3600" dirty="0"/>
          </a:p>
        </p:txBody>
      </p:sp>
    </p:spTree>
    <p:extLst>
      <p:ext uri="{BB962C8B-B14F-4D97-AF65-F5344CB8AC3E}">
        <p14:creationId xmlns:p14="http://schemas.microsoft.com/office/powerpoint/2010/main" val="307280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dirty="0">
                <a:solidFill>
                  <a:schemeClr val="tx1"/>
                </a:solidFill>
                <a:latin typeface="+mn-lt"/>
                <a:ea typeface="MS PGothic" pitchFamily="34" charset="-128"/>
                <a:cs typeface="ＭＳ Ｐゴシック" charset="0"/>
              </a:rPr>
              <a:t>Acest diapozitiv indică cei trei piloni ai Convenției de la Budapesta - și anume dreptul material, dreptul </a:t>
            </a:r>
            <a:r>
              <a:rPr lang="ro-RO" sz="1200" dirty="0" smtClean="0">
                <a:solidFill>
                  <a:schemeClr val="tx1"/>
                </a:solidFill>
                <a:latin typeface="+mn-lt"/>
                <a:ea typeface="MS PGothic" pitchFamily="34" charset="-128"/>
                <a:cs typeface="ＭＳ Ｐゴシック" charset="0"/>
              </a:rPr>
              <a:t>procedural și </a:t>
            </a:r>
            <a:r>
              <a:rPr lang="ro-RO" sz="1200" dirty="0">
                <a:solidFill>
                  <a:schemeClr val="tx1"/>
                </a:solidFill>
                <a:latin typeface="+mn-lt"/>
                <a:ea typeface="MS PGothic" pitchFamily="34" charset="-128"/>
                <a:cs typeface="ＭＳ Ｐゴシック" charset="0"/>
              </a:rPr>
              <a:t>cooperarea internațională. Pilonul marcat cuprinde diferitele instrumente procedurale care trebuie integrate în legislația națională. Este posibil ca formatorul să parcurgă lista comportamentelor incriminate:</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Conservarea rapidă a datelor stocate pe calculator (Articolul 16)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Conservarea rapidă și divulgarea parțială a datelor privind traficul (Articolul 17)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Ordinul de punere la dispoziție a datelor (Articolul 18)</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Percheziția și punerea sub sechestru a datelor (Articolul 19)</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Colectarea în timp real a datelor privind traficul (Articolul 20)</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Interceptarea datelor referitoare la conținut (Articolul 21)</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endParaRPr lang="en-GB"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dirty="0">
                <a:solidFill>
                  <a:schemeClr val="tx1"/>
                </a:solidFill>
                <a:latin typeface="+mn-lt"/>
                <a:ea typeface="MS PGothic" pitchFamily="34" charset="-128"/>
                <a:cs typeface="ＭＳ Ｐゴシック" charset="0"/>
              </a:rPr>
              <a:t>Nu este necesar ca formatorul să intre în detaliile fiecărui instrument procedural, dar va menționa că aceste prevederi vor fi discutate în detaliu ziua următoare din perspectiva domeniului de aplicare, a condițiilor relevante și garanțiilor. </a:t>
            </a: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a:t>
            </a:fld>
            <a:endParaRPr lang="en-US" altLang="en-US" smtClean="0"/>
          </a:p>
        </p:txBody>
      </p:sp>
    </p:spTree>
    <p:extLst>
      <p:ext uri="{BB962C8B-B14F-4D97-AF65-F5344CB8AC3E}">
        <p14:creationId xmlns:p14="http://schemas.microsoft.com/office/powerpoint/2010/main" val="141285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dirty="0">
                <a:solidFill>
                  <a:schemeClr val="tx1"/>
                </a:solidFill>
                <a:latin typeface="+mn-lt"/>
                <a:ea typeface="MS PGothic" pitchFamily="34" charset="-128"/>
                <a:cs typeface="ＭＳ Ｐゴシック" charset="0"/>
              </a:rPr>
              <a:t>Acest diapozitiv indică cei trei piloni ai Convenției de la Budapesta - și anume dreptul material, dreptul </a:t>
            </a:r>
            <a:r>
              <a:rPr lang="ro-RO" sz="1200" dirty="0" smtClean="0">
                <a:solidFill>
                  <a:schemeClr val="tx1"/>
                </a:solidFill>
                <a:latin typeface="+mn-lt"/>
                <a:ea typeface="MS PGothic" pitchFamily="34" charset="-128"/>
                <a:cs typeface="ＭＳ Ｐゴシック" charset="0"/>
              </a:rPr>
              <a:t>procedural și </a:t>
            </a:r>
            <a:r>
              <a:rPr lang="ro-RO" sz="1200" dirty="0">
                <a:solidFill>
                  <a:schemeClr val="tx1"/>
                </a:solidFill>
                <a:latin typeface="+mn-lt"/>
                <a:ea typeface="MS PGothic" pitchFamily="34" charset="-128"/>
                <a:cs typeface="ＭＳ Ｐゴシック" charset="0"/>
              </a:rPr>
              <a:t>cooperarea internațională. Pilonul marcat cuprinde diferitele prevederi privind cooperarea internațională ale Convenției de la Budapesta. Este posibil ca formatorul să parcurgă lista acestor prevederi privind cooperarea internațională:</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Principiile generale cu privire cooperarea internațională (Articolul 23)</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Extrădarea (Articolul 24)</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Principiile generale cu privire asistența reciprocă (Articolul 25)</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Informațiile spontane (Articolul 26)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smtClean="0">
                <a:solidFill>
                  <a:schemeClr val="tx1"/>
                </a:solidFill>
                <a:latin typeface="+mn-lt"/>
                <a:ea typeface="MS PGothic" pitchFamily="34" charset="-128"/>
                <a:cs typeface="ＭＳ Ｐゴシック" charset="0"/>
              </a:rPr>
              <a:t>Proceduri </a:t>
            </a:r>
            <a:r>
              <a:rPr lang="ro-RO" sz="1200" dirty="0">
                <a:solidFill>
                  <a:schemeClr val="tx1"/>
                </a:solidFill>
                <a:latin typeface="+mn-lt"/>
                <a:ea typeface="MS PGothic" pitchFamily="34" charset="-128"/>
                <a:cs typeface="ＭＳ Ｐゴシック" charset="0"/>
              </a:rPr>
              <a:t>referitoare la asistența reciprocă în lipsa unor acorduri internaționale aplicabile (Articolul 27)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Confidențialitatea și limitarea utilizării</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Conservarea rapidă a datelor stocate pe calculator</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Divulgarea rapidă a datelor păstrate privind traficul</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Asistența reciprocă privind accesarea datelor stocate pe calculator</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Accesul transfrontalier la datele stocate pe calculator cu consimțământ sau dacă sunt accesibile publicului</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Asistența reciprocă privind colectarea în timp real a datelor privind traficul</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Asistența reciprocă privind interceptarea datelor referitoare la conținut</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o-RO" sz="1200" dirty="0">
                <a:solidFill>
                  <a:schemeClr val="tx1"/>
                </a:solidFill>
                <a:latin typeface="+mn-lt"/>
                <a:ea typeface="MS PGothic" pitchFamily="34" charset="-128"/>
                <a:cs typeface="ＭＳ Ｐゴシック" charset="0"/>
              </a:rPr>
              <a:t>Rețeaua 24/7 </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endParaRPr lang="en-GB" sz="1200" kern="1200" dirty="0" smtClean="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dirty="0">
                <a:solidFill>
                  <a:schemeClr val="tx1"/>
                </a:solidFill>
                <a:latin typeface="+mn-lt"/>
                <a:ea typeface="MS PGothic" pitchFamily="34" charset="-128"/>
                <a:cs typeface="ＭＳ Ｐゴシック" charset="0"/>
              </a:rPr>
              <a:t>Nu este necesar ca formatorul să intre în detaliile fiecărei prevederi referitoare la cooperarea internațională, dar va menționa că aceste prevederi vor fi discutate în detaliu în ziua 3.</a:t>
            </a:r>
          </a:p>
          <a:p>
            <a:endParaRPr lang="en-GB" sz="1200" kern="1200" dirty="0" smtClean="0">
              <a:solidFill>
                <a:schemeClr val="tx1"/>
              </a:solidFill>
              <a:latin typeface="+mn-lt"/>
              <a:ea typeface="MS PGothic" pitchFamily="34" charset="-128"/>
              <a:cs typeface="ＭＳ Ｐゴシック" charset="0"/>
            </a:endParaRP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9</a:t>
            </a:fld>
            <a:endParaRPr lang="en-US" altLang="en-US" smtClean="0"/>
          </a:p>
        </p:txBody>
      </p:sp>
    </p:spTree>
    <p:extLst>
      <p:ext uri="{BB962C8B-B14F-4D97-AF65-F5344CB8AC3E}">
        <p14:creationId xmlns:p14="http://schemas.microsoft.com/office/powerpoint/2010/main" val="362760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79DE959-8F66-48C8-9B75-7129AEC57E19}"/>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6" name="Picture 5">
            <a:extLst>
              <a:ext uri="{FF2B5EF4-FFF2-40B4-BE49-F238E27FC236}">
                <a16:creationId xmlns=""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189B147-4B66-4E97-B70A-11C2806E34CA}"/>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80AF0C5A-254C-4B55-9DDA-00B85131A43C}" type="datetimeFigureOut">
              <a:rPr lang="en-GB"/>
              <a:pPr>
                <a:defRPr/>
              </a:pPr>
              <a:t>26/03/2021</a:t>
            </a:fld>
            <a:endParaRPr lang="en-GB"/>
          </a:p>
        </p:txBody>
      </p:sp>
      <p:sp>
        <p:nvSpPr>
          <p:cNvPr id="5" name="Footer Placeholder 4">
            <a:extLst>
              <a:ext uri="{FF2B5EF4-FFF2-40B4-BE49-F238E27FC236}">
                <a16:creationId xmlns="" xmlns:a16="http://schemas.microsoft.com/office/drawing/2014/main" id="{B041ED0F-3F4F-4191-95D9-03287ACFF4E3}"/>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Tree>
    <p:extLst>
      <p:ext uri="{BB962C8B-B14F-4D97-AF65-F5344CB8AC3E}">
        <p14:creationId xmlns:p14="http://schemas.microsoft.com/office/powerpoint/2010/main" val="243108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1A87DC2B-F18E-437B-AE66-AA6863346763}"/>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315D585F-7DF6-4099-B3B1-B29AEE74FA12}" type="datetimeFigureOut">
              <a:rPr lang="en-GB"/>
              <a:pPr>
                <a:defRPr/>
              </a:pPr>
              <a:t>26/03/2021</a:t>
            </a:fld>
            <a:endParaRPr lang="en-GB"/>
          </a:p>
        </p:txBody>
      </p:sp>
      <p:sp>
        <p:nvSpPr>
          <p:cNvPr id="3" name="Footer Placeholder 4">
            <a:extLst>
              <a:ext uri="{FF2B5EF4-FFF2-40B4-BE49-F238E27FC236}">
                <a16:creationId xmlns="" xmlns:a16="http://schemas.microsoft.com/office/drawing/2014/main" id="{39CE1A02-9C12-48FF-85B4-8F55C95EE835}"/>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5">
            <a:extLst>
              <a:ext uri="{FF2B5EF4-FFF2-40B4-BE49-F238E27FC236}">
                <a16:creationId xmlns=""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pPr/>
              <a:t>‹#›</a:t>
            </a:fld>
            <a:endParaRPr lang="en-GB" altLang="en-US"/>
          </a:p>
        </p:txBody>
      </p:sp>
    </p:spTree>
    <p:extLst>
      <p:ext uri="{BB962C8B-B14F-4D97-AF65-F5344CB8AC3E}">
        <p14:creationId xmlns:p14="http://schemas.microsoft.com/office/powerpoint/2010/main" val="355023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3E6566A-A50E-4906-A19E-4FB9E76A4144}"/>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E22C3D5C-F3BE-44B6-82DD-E7C4C8916EA0}" type="datetimeFigureOut">
              <a:rPr lang="en-GB"/>
              <a:pPr>
                <a:defRPr/>
              </a:pPr>
              <a:t>26/03/2021</a:t>
            </a:fld>
            <a:endParaRPr lang="en-GB"/>
          </a:p>
        </p:txBody>
      </p:sp>
      <p:sp>
        <p:nvSpPr>
          <p:cNvPr id="5" name="Footer Placeholder 4">
            <a:extLst>
              <a:ext uri="{FF2B5EF4-FFF2-40B4-BE49-F238E27FC236}">
                <a16:creationId xmlns="" xmlns:a16="http://schemas.microsoft.com/office/drawing/2014/main" id="{8A268102-AF15-496D-8BA6-68A51B185041}"/>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pPr/>
              <a:t>‹#›</a:t>
            </a:fld>
            <a:endParaRPr lang="en-GB" altLang="en-US"/>
          </a:p>
        </p:txBody>
      </p:sp>
    </p:spTree>
    <p:extLst>
      <p:ext uri="{BB962C8B-B14F-4D97-AF65-F5344CB8AC3E}">
        <p14:creationId xmlns:p14="http://schemas.microsoft.com/office/powerpoint/2010/main" val="2289788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249599-89B8-4E5B-8E53-25E3A1D3DB77}"/>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1CAE1E52-A942-4EA4-AB65-A06FB2ABB356}" type="datetimeFigureOut">
              <a:rPr lang="en-GB"/>
              <a:pPr>
                <a:defRPr/>
              </a:pPr>
              <a:t>26/03/2021</a:t>
            </a:fld>
            <a:endParaRPr lang="en-GB"/>
          </a:p>
        </p:txBody>
      </p:sp>
      <p:sp>
        <p:nvSpPr>
          <p:cNvPr id="5" name="Footer Placeholder 4">
            <a:extLst>
              <a:ext uri="{FF2B5EF4-FFF2-40B4-BE49-F238E27FC236}">
                <a16:creationId xmlns="" xmlns:a16="http://schemas.microsoft.com/office/drawing/2014/main" id="{F678A98B-0E09-4612-9346-46C6FC3C6978}"/>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110615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Slide Number Placeholder 4">
            <a:extLst>
              <a:ext uri="{FF2B5EF4-FFF2-40B4-BE49-F238E27FC236}">
                <a16:creationId xmlns=""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 xmlns:a16="http://schemas.microsoft.com/office/drawing/2014/main" id="{20A8AF00-8302-4EB6-B590-39BD369534E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 xmlns:a16="http://schemas.microsoft.com/office/drawing/2014/main" id="{9F79EE9D-52D5-4B6B-99C5-F7B7EF500FF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D8D75C77-33AE-4D9D-81BB-E8443987728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11" name="Picture 2" descr="Asking questions | TeachingEnglish | British Council | BBC">
            <a:extLst>
              <a:ext uri="{FF2B5EF4-FFF2-40B4-BE49-F238E27FC236}">
                <a16:creationId xmlns=""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B9F9D650-1009-46ED-8222-4EE43ED1429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 xmlns:a16="http://schemas.microsoft.com/office/drawing/2014/main" id="{4840FB52-8F74-4C62-BC14-146E3735258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a:p>
        </p:txBody>
      </p:sp>
      <p:sp>
        <p:nvSpPr>
          <p:cNvPr id="10" name="Slide Number Placeholder 4">
            <a:extLst>
              <a:ext uri="{FF2B5EF4-FFF2-40B4-BE49-F238E27FC236}">
                <a16:creationId xmlns="" xmlns:a16="http://schemas.microsoft.com/office/drawing/2014/main" id="{EBA4F7ED-64F8-4CD2-BB1C-C9028DADE63E}"/>
              </a:ext>
            </a:extLst>
          </p:cNvPr>
          <p:cNvSpPr>
            <a:spLocks noGrp="1"/>
          </p:cNvSpPr>
          <p:nvPr>
            <p:ph type="sldNum" sz="quarter" idx="4"/>
          </p:nvPr>
        </p:nvSpPr>
        <p:spPr>
          <a:xfrm>
            <a:off x="7086600" y="6588125"/>
            <a:ext cx="2057400" cy="285810"/>
          </a:xfrm>
          <a:prstGeom prst="rect">
            <a:avLst/>
          </a:prstGeom>
        </p:spPr>
        <p:txBody>
          <a:bodyPr/>
          <a:lstStyle>
            <a:lvl1pPr algn="r">
              <a:defRPr sz="800" b="1" baseline="0">
                <a:solidFill>
                  <a:schemeClr val="bg1"/>
                </a:solidFill>
                <a:latin typeface="Calibri" panose="020F050202020403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 xmlns:a16="http://schemas.microsoft.com/office/drawing/2014/main" id="{C0713AAC-84AF-4971-8FCB-8CABFE853DD0}"/>
              </a:ext>
            </a:extLst>
          </p:cNvPr>
          <p:cNvSpPr>
            <a:spLocks noChangeArrowheads="1"/>
          </p:cNvSpPr>
          <p:nvPr userDrawn="1"/>
        </p:nvSpPr>
        <p:spPr bwMode="auto">
          <a:xfrm>
            <a:off x="-60382" y="6596936"/>
            <a:ext cx="3217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000" b="0" i="0" baseline="0" dirty="0">
                <a:solidFill>
                  <a:srgbClr val="FFFFFF"/>
                </a:solidFill>
                <a:latin typeface="Calibri" panose="020F0502020204030204" pitchFamily="34" charset="0"/>
              </a:rPr>
              <a:t>www.coe.int/cybercrime			</a:t>
            </a:r>
          </a:p>
        </p:txBody>
      </p:sp>
    </p:spTree>
    <p:extLst>
      <p:ext uri="{BB962C8B-B14F-4D97-AF65-F5344CB8AC3E}">
        <p14:creationId xmlns:p14="http://schemas.microsoft.com/office/powerpoint/2010/main" val="267954049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2" r:id="rId3"/>
    <p:sldLayoutId id="2147483663" r:id="rId4"/>
    <p:sldLayoutId id="2147483664" r:id="rId5"/>
    <p:sldLayoutId id="2147483665" r:id="rId6"/>
    <p:sldLayoutId id="2147483666" r:id="rId7"/>
    <p:sldLayoutId id="2147483677" r:id="rId8"/>
    <p:sldLayoutId id="2147483671" r:id="rId9"/>
    <p:sldLayoutId id="2147483678" r:id="rId10"/>
    <p:sldLayoutId id="2147483679" r:id="rId11"/>
    <p:sldLayoutId id="2147483680" r:id="rId12"/>
    <p:sldLayoutId id="21474836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video" Target="https://www.youtube.com/embed/Ep8GATKESak?feature=oembed" TargetMode="Externa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5.jpeg"/><Relationship Id="rId7" Type="http://schemas.openxmlformats.org/officeDocument/2006/relationships/diagramColors" Target="../diagrams/colors6.xml"/><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7.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8.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 xmlns:a16="http://schemas.microsoft.com/office/drawing/2014/main" id="{DBB67D73-B6F5-4B2A-AAA2-032087A05B37}"/>
              </a:ext>
            </a:extLst>
          </p:cNvPr>
          <p:cNvSpPr>
            <a:spLocks noGrp="1"/>
          </p:cNvSpPr>
          <p:nvPr>
            <p:ph sz="quarter" idx="11"/>
          </p:nvPr>
        </p:nvSpPr>
        <p:spPr/>
        <p:txBody>
          <a:bodyPr/>
          <a:lstStyle/>
          <a:p>
            <a:r>
              <a:rPr lang="ro-RO"/>
              <a:t>Curs introductiv de formare judiciară privind criminalitatea informatică și probele electronice</a:t>
            </a:r>
          </a:p>
          <a:p>
            <a:endParaRPr lang="en-GB" dirty="0"/>
          </a:p>
        </p:txBody>
      </p:sp>
      <p:sp>
        <p:nvSpPr>
          <p:cNvPr id="31" name="Text Placeholder 30">
            <a:extLst>
              <a:ext uri="{FF2B5EF4-FFF2-40B4-BE49-F238E27FC236}">
                <a16:creationId xmlns="" xmlns:a16="http://schemas.microsoft.com/office/drawing/2014/main" id="{A3637711-684D-4890-8B1A-C347F5BBB59D}"/>
              </a:ext>
            </a:extLst>
          </p:cNvPr>
          <p:cNvSpPr>
            <a:spLocks noGrp="1"/>
          </p:cNvSpPr>
          <p:nvPr>
            <p:ph type="body" sz="quarter" idx="12"/>
          </p:nvPr>
        </p:nvSpPr>
        <p:spPr>
          <a:xfrm>
            <a:off x="447676" y="2165620"/>
            <a:ext cx="8074024" cy="2673350"/>
          </a:xfrm>
        </p:spPr>
        <p:txBody>
          <a:bodyPr>
            <a:normAutofit/>
          </a:bodyPr>
          <a:lstStyle/>
          <a:p>
            <a:pPr>
              <a:spcBef>
                <a:spcPct val="0"/>
              </a:spcBef>
            </a:pPr>
            <a:r>
              <a:rPr lang="ro-RO" sz="3200" dirty="0">
                <a:latin typeface="+mn-lt"/>
              </a:rPr>
              <a:t>Convenția de la Budapesta</a:t>
            </a:r>
          </a:p>
          <a:p>
            <a:pPr>
              <a:spcBef>
                <a:spcPct val="0"/>
              </a:spcBef>
            </a:pPr>
            <a:r>
              <a:rPr lang="ro-RO" sz="3200" dirty="0">
                <a:latin typeface="+mn-lt"/>
              </a:rPr>
              <a:t>Prezentare generală</a:t>
            </a:r>
          </a:p>
          <a:p>
            <a:pPr>
              <a:spcBef>
                <a:spcPct val="0"/>
              </a:spcBef>
            </a:pPr>
            <a:endParaRPr lang="en-GB" altLang="en-US" sz="1100" dirty="0">
              <a:latin typeface="Verdana" panose="020B0604030504040204" pitchFamily="34" charset="0"/>
            </a:endParaRPr>
          </a:p>
          <a:p>
            <a:pPr>
              <a:spcBef>
                <a:spcPct val="0"/>
              </a:spcBef>
            </a:pPr>
            <a:endParaRPr lang="en-GB" altLang="en-US" sz="1100" dirty="0">
              <a:latin typeface="Verdana" panose="020B0604030504040204" pitchFamily="34" charset="0"/>
            </a:endParaRPr>
          </a:p>
          <a:p>
            <a:pPr>
              <a:spcBef>
                <a:spcPct val="0"/>
              </a:spcBef>
            </a:pPr>
            <a:endParaRPr lang="en-GB" altLang="en-US" sz="1100" dirty="0">
              <a:latin typeface="Verdana" panose="020B0604030504040204" pitchFamily="34" charset="0"/>
            </a:endParaRPr>
          </a:p>
          <a:p>
            <a:pPr>
              <a:spcBef>
                <a:spcPct val="0"/>
              </a:spcBef>
            </a:pPr>
            <a:endParaRPr lang="en-GB" altLang="en-US" sz="1100" dirty="0">
              <a:latin typeface="Verdana" panose="020B0604030504040204" pitchFamily="34" charset="0"/>
            </a:endParaRPr>
          </a:p>
          <a:p>
            <a:pPr>
              <a:spcBef>
                <a:spcPct val="0"/>
              </a:spcBef>
            </a:pPr>
            <a:endParaRPr lang="en-GB" altLang="en-US" sz="1400" dirty="0">
              <a:latin typeface="Verdana" panose="020B0604030504040204" pitchFamily="34" charset="0"/>
            </a:endParaRPr>
          </a:p>
          <a:p>
            <a:pPr>
              <a:spcBef>
                <a:spcPct val="0"/>
              </a:spcBef>
            </a:pPr>
            <a:r>
              <a:rPr lang="ro-RO" sz="1600" dirty="0" err="1">
                <a:latin typeface="+mn-lt"/>
              </a:rPr>
              <a:t>Xxxxx</a:t>
            </a:r>
            <a:r>
              <a:rPr lang="ro-RO" sz="1600" dirty="0">
                <a:latin typeface="+mn-lt"/>
              </a:rPr>
              <a:t> </a:t>
            </a:r>
            <a:r>
              <a:rPr lang="ro-RO" sz="1600" dirty="0" err="1">
                <a:latin typeface="+mn-lt"/>
              </a:rPr>
              <a:t>XXXXXXXX</a:t>
            </a:r>
            <a:endParaRPr lang="ro-RO" sz="1600" dirty="0">
              <a:latin typeface="+mn-lt"/>
            </a:endParaRPr>
          </a:p>
          <a:p>
            <a:pPr>
              <a:spcBef>
                <a:spcPct val="0"/>
              </a:spcBef>
            </a:pPr>
            <a:endParaRPr lang="en-GB" altLang="en-US" sz="500" dirty="0">
              <a:latin typeface="+mn-lt"/>
            </a:endParaRPr>
          </a:p>
          <a:p>
            <a:pPr>
              <a:spcBef>
                <a:spcPct val="0"/>
              </a:spcBef>
            </a:pPr>
            <a:r>
              <a:rPr lang="ro-RO" sz="1200" i="1" dirty="0">
                <a:latin typeface="+mn-lt"/>
              </a:rPr>
              <a:t>Consiliul Europei</a:t>
            </a:r>
          </a:p>
          <a:p>
            <a:pPr>
              <a:spcBef>
                <a:spcPct val="0"/>
              </a:spcBef>
            </a:pPr>
            <a:endParaRPr lang="en-GB" altLang="en-US" sz="1200" dirty="0">
              <a:solidFill>
                <a:srgbClr val="2F618F"/>
              </a:solidFill>
              <a:latin typeface="+mn-lt"/>
              <a:hlinkClick r:id="rId3"/>
            </a:endParaRPr>
          </a:p>
          <a:p>
            <a:pPr>
              <a:spcBef>
                <a:spcPct val="0"/>
              </a:spcBef>
            </a:pPr>
            <a:r>
              <a:rPr lang="ro-RO" sz="1100" dirty="0">
                <a:solidFill>
                  <a:srgbClr val="2F618F"/>
                </a:solidFill>
                <a:latin typeface="+mn-lt"/>
              </a:rPr>
              <a:t>email</a:t>
            </a:r>
          </a:p>
          <a:p>
            <a:pPr>
              <a:spcBef>
                <a:spcPct val="0"/>
              </a:spcBef>
            </a:pPr>
            <a:endParaRPr lang="en-GB" altLang="en-US" sz="1400" dirty="0">
              <a:latin typeface="+mn-lt"/>
            </a:endParaRPr>
          </a:p>
          <a:p>
            <a:pPr>
              <a:spcBef>
                <a:spcPct val="0"/>
              </a:spcBef>
            </a:pPr>
            <a:endParaRPr lang="en-GB" altLang="en-US" sz="1400" dirty="0">
              <a:latin typeface="+mn-lt"/>
            </a:endParaRPr>
          </a:p>
          <a:p>
            <a:pPr>
              <a:spcBef>
                <a:spcPct val="0"/>
              </a:spcBef>
            </a:pPr>
            <a:endParaRPr lang="en-GB" altLang="en-US" sz="1200" dirty="0">
              <a:latin typeface="+mn-lt"/>
            </a:endParaRPr>
          </a:p>
          <a:p>
            <a:endParaRPr lang="en-GB" dirty="0"/>
          </a:p>
        </p:txBody>
      </p:sp>
      <p:sp>
        <p:nvSpPr>
          <p:cNvPr id="32" name="Text Placeholder 31">
            <a:extLst>
              <a:ext uri="{FF2B5EF4-FFF2-40B4-BE49-F238E27FC236}">
                <a16:creationId xmlns="" xmlns:a16="http://schemas.microsoft.com/office/drawing/2014/main" id="{4E9FDC2C-93EC-4C8A-9ECF-4C1E10889CE9}"/>
              </a:ext>
            </a:extLst>
          </p:cNvPr>
          <p:cNvSpPr>
            <a:spLocks noGrp="1"/>
          </p:cNvSpPr>
          <p:nvPr>
            <p:ph type="body" sz="quarter" idx="13"/>
          </p:nvPr>
        </p:nvSpPr>
        <p:spPr/>
        <p:txBody>
          <a:bodyPr/>
          <a:lstStyle/>
          <a:p>
            <a:r>
              <a:rPr lang="ro-RO" b="1" dirty="0" err="1"/>
              <a:t>ZZ</a:t>
            </a:r>
            <a:r>
              <a:rPr lang="ro-RO" b="1" dirty="0"/>
              <a:t> Lună </a:t>
            </a:r>
            <a:r>
              <a:rPr lang="ro-RO" b="1" dirty="0" err="1"/>
              <a:t>AAAA</a:t>
            </a:r>
            <a:endParaRPr lang="ro-RO" b="1" dirty="0"/>
          </a:p>
          <a:p>
            <a:endParaRPr lang="en-GB" dirty="0"/>
          </a:p>
        </p:txBody>
      </p:sp>
    </p:spTree>
    <p:extLst>
      <p:ext uri="{BB962C8B-B14F-4D97-AF65-F5344CB8AC3E}">
        <p14:creationId xmlns:p14="http://schemas.microsoft.com/office/powerpoint/2010/main" val="233730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C04F3A-82BD-4011-AADB-1F79FD7DF4BC}" type="slidenum">
              <a:rPr lang="en-GB" smtClean="0"/>
              <a:pPr/>
              <a:t>10</a:t>
            </a:fld>
            <a:endParaRPr lang="en-GB" smtClean="0"/>
          </a:p>
        </p:txBody>
      </p:sp>
      <p:sp>
        <p:nvSpPr>
          <p:cNvPr id="3" name="Text Placeholder 2"/>
          <p:cNvSpPr>
            <a:spLocks noGrp="1"/>
          </p:cNvSpPr>
          <p:nvPr>
            <p:ph type="body" sz="quarter" idx="11"/>
          </p:nvPr>
        </p:nvSpPr>
        <p:spPr/>
        <p:txBody>
          <a:bodyPr>
            <a:normAutofit/>
          </a:bodyPr>
          <a:lstStyle/>
          <a:p>
            <a:r>
              <a:rPr lang="ro-RO" sz="2700">
                <a:latin typeface="Verdana" panose="020B0604030504040204" pitchFamily="34" charset="0"/>
                <a:ea typeface="Verdana" panose="020B0604030504040204" pitchFamily="34" charset="0"/>
              </a:rPr>
              <a:t>Abordarea Consiliului Europei</a:t>
            </a:r>
          </a:p>
        </p:txBody>
      </p:sp>
      <p:sp>
        <p:nvSpPr>
          <p:cNvPr id="5" name="TextBox 4">
            <a:extLst>
              <a:ext uri="{FF2B5EF4-FFF2-40B4-BE49-F238E27FC236}">
                <a16:creationId xmlns:a16="http://schemas.microsoft.com/office/drawing/2014/main" xmlns="" id="{0EC815FC-B81D-47F2-85CE-4939CE177F7B}"/>
              </a:ext>
            </a:extLst>
          </p:cNvPr>
          <p:cNvSpPr txBox="1">
            <a:spLocks noChangeArrowheads="1"/>
          </p:cNvSpPr>
          <p:nvPr/>
        </p:nvSpPr>
        <p:spPr bwMode="auto">
          <a:xfrm>
            <a:off x="1547813" y="1144588"/>
            <a:ext cx="5832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ro-RO" sz="1800" b="1">
                <a:latin typeface="+mn-lt"/>
                <a:cs typeface="Arial" panose="020B0604020202020204" pitchFamily="34" charset="0"/>
              </a:rPr>
              <a:t>1 Standarde comune: Convenția de la Budapesta privind criminalitatea informatică și standardele aferente</a:t>
            </a:r>
          </a:p>
        </p:txBody>
      </p:sp>
      <p:sp>
        <p:nvSpPr>
          <p:cNvPr id="6" name="Isosceles Triangle 5">
            <a:extLst>
              <a:ext uri="{FF2B5EF4-FFF2-40B4-BE49-F238E27FC236}">
                <a16:creationId xmlns:a16="http://schemas.microsoft.com/office/drawing/2014/main" xmlns="" id="{5182123B-3127-448D-ABBE-8E5470B60FFB}"/>
              </a:ext>
            </a:extLst>
          </p:cNvPr>
          <p:cNvSpPr/>
          <p:nvPr/>
        </p:nvSpPr>
        <p:spPr>
          <a:xfrm>
            <a:off x="2484438" y="2017713"/>
            <a:ext cx="3948112" cy="3095625"/>
          </a:xfrm>
          <a:prstGeom prst="triangle">
            <a:avLst/>
          </a:prstGeom>
          <a:solidFill>
            <a:srgbClr val="2F618F"/>
          </a:solidFill>
          <a:ln>
            <a:solidFill>
              <a:srgbClr val="2F61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8EC46C7-9839-4125-A3E3-536B132E70E0}"/>
              </a:ext>
            </a:extLst>
          </p:cNvPr>
          <p:cNvSpPr txBox="1">
            <a:spLocks noChangeArrowheads="1"/>
          </p:cNvSpPr>
          <p:nvPr/>
        </p:nvSpPr>
        <p:spPr bwMode="auto">
          <a:xfrm>
            <a:off x="3317875" y="3544888"/>
            <a:ext cx="2262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ro-RO" sz="1800" b="1">
                <a:solidFill>
                  <a:schemeClr val="bg1"/>
                </a:solidFill>
                <a:latin typeface="+mn-lt"/>
                <a:cs typeface="Arial" panose="020B0604020202020204" pitchFamily="34" charset="0"/>
              </a:rPr>
              <a:t>„Te protejăm pe tine și drepturile tale în spațiul cibernetic”</a:t>
            </a:r>
          </a:p>
        </p:txBody>
      </p:sp>
      <p:cxnSp>
        <p:nvCxnSpPr>
          <p:cNvPr id="8" name="Straight Arrow Connector 7">
            <a:extLst>
              <a:ext uri="{FF2B5EF4-FFF2-40B4-BE49-F238E27FC236}">
                <a16:creationId xmlns:a16="http://schemas.microsoft.com/office/drawing/2014/main" xmlns="" id="{E0C2FF9B-D897-4FA1-B04A-537949A93229}"/>
              </a:ext>
            </a:extLst>
          </p:cNvPr>
          <p:cNvCxnSpPr/>
          <p:nvPr/>
        </p:nvCxnSpPr>
        <p:spPr>
          <a:xfrm flipH="1">
            <a:off x="2268538" y="2076450"/>
            <a:ext cx="1871662" cy="2892425"/>
          </a:xfrm>
          <a:prstGeom prst="straightConnector1">
            <a:avLst/>
          </a:prstGeom>
          <a:ln w="762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4B73F66C-1BDE-4BBE-ADF8-F0772BD77CFC}"/>
              </a:ext>
            </a:extLst>
          </p:cNvPr>
          <p:cNvCxnSpPr/>
          <p:nvPr/>
        </p:nvCxnSpPr>
        <p:spPr>
          <a:xfrm>
            <a:off x="4799013" y="2068513"/>
            <a:ext cx="1860550" cy="2892425"/>
          </a:xfrm>
          <a:prstGeom prst="straightConnector1">
            <a:avLst/>
          </a:prstGeom>
          <a:ln w="762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F8666E47-CD8C-4A02-AD4D-CC81B81EFF80}"/>
              </a:ext>
            </a:extLst>
          </p:cNvPr>
          <p:cNvCxnSpPr/>
          <p:nvPr/>
        </p:nvCxnSpPr>
        <p:spPr>
          <a:xfrm flipH="1">
            <a:off x="2771775" y="5387975"/>
            <a:ext cx="3384550" cy="0"/>
          </a:xfrm>
          <a:prstGeom prst="straightConnector1">
            <a:avLst/>
          </a:prstGeom>
          <a:ln w="762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5">
            <a:extLst>
              <a:ext uri="{FF2B5EF4-FFF2-40B4-BE49-F238E27FC236}">
                <a16:creationId xmlns:a16="http://schemas.microsoft.com/office/drawing/2014/main" xmlns="" id="{9252D9BB-F2E4-46C5-BC1C-E4EF64D38CC2}"/>
              </a:ext>
            </a:extLst>
          </p:cNvPr>
          <p:cNvSpPr txBox="1">
            <a:spLocks noChangeArrowheads="1"/>
          </p:cNvSpPr>
          <p:nvPr/>
        </p:nvSpPr>
        <p:spPr bwMode="auto">
          <a:xfrm>
            <a:off x="107950" y="4184873"/>
            <a:ext cx="23050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ro-RO" sz="1800" b="1" dirty="0">
                <a:latin typeface="+mn-lt"/>
                <a:cs typeface="Arial" panose="020B0604020202020204" pitchFamily="34" charset="0"/>
              </a:rPr>
              <a:t>2 Monitorizare și evaluări:</a:t>
            </a:r>
          </a:p>
          <a:p>
            <a:r>
              <a:rPr lang="ro-RO" sz="1800" b="1" dirty="0">
                <a:latin typeface="+mn-lt"/>
                <a:cs typeface="Arial" panose="020B0604020202020204" pitchFamily="34" charset="0"/>
              </a:rPr>
              <a:t>Comitetul Convenției privind criminalitatea informatică (T-CY)</a:t>
            </a:r>
          </a:p>
        </p:txBody>
      </p:sp>
      <p:sp>
        <p:nvSpPr>
          <p:cNvPr id="12" name="TextBox 19">
            <a:extLst>
              <a:ext uri="{FF2B5EF4-FFF2-40B4-BE49-F238E27FC236}">
                <a16:creationId xmlns:a16="http://schemas.microsoft.com/office/drawing/2014/main" xmlns="" id="{CCB36F6E-1021-48B5-A13E-979F5CA743D7}"/>
              </a:ext>
            </a:extLst>
          </p:cNvPr>
          <p:cNvSpPr txBox="1">
            <a:spLocks noChangeArrowheads="1"/>
          </p:cNvSpPr>
          <p:nvPr/>
        </p:nvSpPr>
        <p:spPr bwMode="auto">
          <a:xfrm>
            <a:off x="6227763" y="5119688"/>
            <a:ext cx="2952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ro-RO" sz="1800" b="1">
                <a:latin typeface="+mn-lt"/>
                <a:cs typeface="Arial" panose="020B0604020202020204" pitchFamily="34" charset="0"/>
              </a:rPr>
              <a:t>3 Consolidarea capacităților:</a:t>
            </a:r>
          </a:p>
          <a:p>
            <a:r>
              <a:rPr lang="ro-RO" sz="1800" b="1">
                <a:latin typeface="+mn-lt"/>
                <a:cs typeface="Arial" panose="020B0604020202020204" pitchFamily="34" charset="0"/>
                <a:sym typeface="Wingdings 3" charset="0"/>
              </a:rPr>
              <a:t>C-PROC </a:t>
            </a:r>
          </a:p>
          <a:p>
            <a:r>
              <a:rPr lang="ro-RO" sz="1800" b="1">
                <a:latin typeface="+mn-lt"/>
                <a:cs typeface="Arial" panose="020B0604020202020204" pitchFamily="34" charset="0"/>
              </a:rPr>
              <a:t>Programe de cooperare tehnică</a:t>
            </a:r>
          </a:p>
        </p:txBody>
      </p:sp>
    </p:spTree>
    <p:extLst>
      <p:ext uri="{BB962C8B-B14F-4D97-AF65-F5344CB8AC3E}">
        <p14:creationId xmlns:p14="http://schemas.microsoft.com/office/powerpoint/2010/main" val="1173409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C04F3A-82BD-4011-AADB-1F79FD7DF4BC}" type="slidenum">
              <a:rPr lang="en-GB" smtClean="0"/>
              <a:pPr/>
              <a:t>11</a:t>
            </a:fld>
            <a:endParaRPr lang="en-GB" smtClean="0"/>
          </a:p>
        </p:txBody>
      </p:sp>
      <p:sp>
        <p:nvSpPr>
          <p:cNvPr id="3" name="Text Placeholder 2"/>
          <p:cNvSpPr>
            <a:spLocks noGrp="1"/>
          </p:cNvSpPr>
          <p:nvPr>
            <p:ph type="body" sz="quarter" idx="11"/>
          </p:nvPr>
        </p:nvSpPr>
        <p:spPr>
          <a:xfrm>
            <a:off x="2811463" y="246888"/>
            <a:ext cx="6332537" cy="1035050"/>
          </a:xfrm>
        </p:spPr>
        <p:txBody>
          <a:bodyPr>
            <a:normAutofit fontScale="40000" lnSpcReduction="20000"/>
          </a:bodyPr>
          <a:lstStyle/>
          <a:p>
            <a:r>
              <a:rPr lang="ro-RO" sz="3600">
                <a:latin typeface="Verdana" panose="020B0604030504040204" pitchFamily="34" charset="0"/>
                <a:ea typeface="Verdana" panose="020B0604030504040204" pitchFamily="34" charset="0"/>
              </a:rPr>
              <a:t>Oficiul Consiliului Europei în domeniul Criminalității Informatice din </a:t>
            </a:r>
          </a:p>
          <a:p>
            <a:r>
              <a:rPr lang="ro-RO" sz="3600">
                <a:latin typeface="Verdana" panose="020B0604030504040204" pitchFamily="34" charset="0"/>
                <a:ea typeface="Verdana" panose="020B0604030504040204" pitchFamily="34" charset="0"/>
              </a:rPr>
              <a:t>    </a:t>
            </a:r>
          </a:p>
          <a:p>
            <a:r>
              <a:rPr lang="ro-RO" sz="3600">
                <a:latin typeface="Verdana" panose="020B0604030504040204" pitchFamily="34" charset="0"/>
                <a:ea typeface="Verdana" panose="020B0604030504040204" pitchFamily="34" charset="0"/>
              </a:rPr>
              <a:t>Bucureşti (C-PROC)</a:t>
            </a:r>
          </a:p>
          <a:p>
            <a:endParaRPr lang="en-US" dirty="0"/>
          </a:p>
        </p:txBody>
      </p:sp>
      <p:sp>
        <p:nvSpPr>
          <p:cNvPr id="5" name="TextBox 13">
            <a:extLst>
              <a:ext uri="{FF2B5EF4-FFF2-40B4-BE49-F238E27FC236}">
                <a16:creationId xmlns:a16="http://schemas.microsoft.com/office/drawing/2014/main" xmlns="" id="{B9BE7F87-B3D1-4976-A17F-00003EF51DAD}"/>
              </a:ext>
            </a:extLst>
          </p:cNvPr>
          <p:cNvSpPr txBox="1">
            <a:spLocks noChangeArrowheads="1"/>
          </p:cNvSpPr>
          <p:nvPr/>
        </p:nvSpPr>
        <p:spPr bwMode="auto">
          <a:xfrm>
            <a:off x="250825" y="1874812"/>
            <a:ext cx="8720138" cy="3354388"/>
          </a:xfrm>
          <a:prstGeom prst="rect">
            <a:avLst/>
          </a:prstGeom>
          <a:noFill/>
          <a:ln w="9525">
            <a:solidFill>
              <a:srgbClr val="2F618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spcAft>
                <a:spcPts val="1200"/>
              </a:spcAft>
              <a:buFont typeface="Wingdings" charset="0"/>
              <a:buChar char="§"/>
            </a:pPr>
            <a:r>
              <a:rPr lang="ro-RO" sz="2000" b="1">
                <a:latin typeface="+mn-lt"/>
                <a:cs typeface="Arial" panose="020B0604020202020204" pitchFamily="34" charset="0"/>
              </a:rPr>
              <a:t>Decizia Comitetului de Miniștri octombrie 2013</a:t>
            </a:r>
          </a:p>
          <a:p>
            <a:pPr>
              <a:spcAft>
                <a:spcPts val="1200"/>
              </a:spcAft>
              <a:buFont typeface="Wingdings" charset="0"/>
              <a:buChar char="§"/>
            </a:pPr>
            <a:r>
              <a:rPr lang="ro-RO" sz="2000" b="1">
                <a:latin typeface="+mn-lt"/>
                <a:cs typeface="Arial" panose="020B0604020202020204" pitchFamily="34" charset="0"/>
              </a:rPr>
              <a:t>Operațional din aprilie 2014</a:t>
            </a:r>
          </a:p>
          <a:p>
            <a:pPr>
              <a:spcAft>
                <a:spcPts val="1200"/>
              </a:spcAft>
              <a:buFont typeface="Wingdings" charset="0"/>
              <a:buChar char="§"/>
            </a:pPr>
            <a:r>
              <a:rPr lang="ro-RO" sz="2000" b="1">
                <a:latin typeface="+mn-lt"/>
                <a:cs typeface="Arial" panose="020B0604020202020204" pitchFamily="34" charset="0"/>
              </a:rPr>
              <a:t>În prezent, 6 proiecte în curs</a:t>
            </a:r>
          </a:p>
          <a:p>
            <a:pPr>
              <a:spcAft>
                <a:spcPts val="1200"/>
              </a:spcAft>
              <a:buFont typeface="Wingdings" charset="0"/>
              <a:buChar char="§"/>
            </a:pPr>
            <a:endParaRPr lang="en-GB" sz="2800" b="1" dirty="0">
              <a:latin typeface="+mn-lt"/>
              <a:cs typeface="Arial" panose="020B0604020202020204" pitchFamily="34" charset="0"/>
            </a:endParaRPr>
          </a:p>
          <a:p>
            <a:pPr>
              <a:spcAft>
                <a:spcPts val="1200"/>
              </a:spcAft>
              <a:buFont typeface="Wingdings" charset="0"/>
              <a:buChar char="§"/>
            </a:pPr>
            <a:r>
              <a:rPr lang="ro-RO" sz="2800" b="1">
                <a:latin typeface="+mn-lt"/>
                <a:cs typeface="Arial" panose="020B0604020202020204" pitchFamily="34" charset="0"/>
              </a:rPr>
              <a:t>Misiune: Sprijinirea țărilor din întreaga lume pentru a consolida capacitățile justiției penale în domeniul criminalității informatice și probelor electronice</a:t>
            </a:r>
          </a:p>
        </p:txBody>
      </p:sp>
    </p:spTree>
    <p:extLst>
      <p:ext uri="{BB962C8B-B14F-4D97-AF65-F5344CB8AC3E}">
        <p14:creationId xmlns:p14="http://schemas.microsoft.com/office/powerpoint/2010/main" val="3937809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C04F3A-82BD-4011-AADB-1F79FD7DF4BC}" type="slidenum">
              <a:rPr lang="en-GB" smtClean="0"/>
              <a:pPr/>
              <a:t>12</a:t>
            </a:fld>
            <a:endParaRPr lang="en-GB" smtClean="0"/>
          </a:p>
        </p:txBody>
      </p:sp>
      <p:sp>
        <p:nvSpPr>
          <p:cNvPr id="3" name="Text Placeholder 2"/>
          <p:cNvSpPr>
            <a:spLocks noGrp="1"/>
          </p:cNvSpPr>
          <p:nvPr>
            <p:ph type="body" sz="quarter" idx="11"/>
          </p:nvPr>
        </p:nvSpPr>
        <p:spPr>
          <a:xfrm>
            <a:off x="2811463" y="246888"/>
            <a:ext cx="6332537" cy="1035050"/>
          </a:xfrm>
        </p:spPr>
        <p:txBody>
          <a:bodyPr>
            <a:normAutofit/>
          </a:bodyPr>
          <a:lstStyle/>
          <a:p>
            <a:r>
              <a:rPr lang="ro-RO" sz="2700">
                <a:latin typeface="Verdana" panose="020B0604030504040204" pitchFamily="34" charset="0"/>
                <a:ea typeface="Verdana" panose="020B0604030504040204" pitchFamily="34" charset="0"/>
              </a:rPr>
              <a:t>Programele de consolidare a capacităților curente</a:t>
            </a:r>
          </a:p>
          <a:p>
            <a:endParaRPr lang="en-US" dirty="0"/>
          </a:p>
        </p:txBody>
      </p:sp>
      <p:pic>
        <p:nvPicPr>
          <p:cNvPr id="9" name="Picture 19">
            <a:extLst>
              <a:ext uri="{FF2B5EF4-FFF2-40B4-BE49-F238E27FC236}">
                <a16:creationId xmlns:a16="http://schemas.microsoft.com/office/drawing/2014/main" xmlns="" id="{0DF5DDB8-AE21-4C08-84EA-22EEBA8A967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169" y="1357685"/>
            <a:ext cx="46878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4">
            <a:extLst>
              <a:ext uri="{FF2B5EF4-FFF2-40B4-BE49-F238E27FC236}">
                <a16:creationId xmlns:a16="http://schemas.microsoft.com/office/drawing/2014/main" xmlns="" id="{727DD9C2-7324-4D82-9AA6-571418FD8FF9}"/>
              </a:ext>
            </a:extLst>
          </p:cNvPr>
          <p:cNvSpPr txBox="1">
            <a:spLocks noChangeArrowheads="1"/>
          </p:cNvSpPr>
          <p:nvPr/>
        </p:nvSpPr>
        <p:spPr bwMode="auto">
          <a:xfrm>
            <a:off x="323527" y="2297906"/>
            <a:ext cx="8963907" cy="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108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342900" indent="-342900">
              <a:lnSpc>
                <a:spcPts val="3000"/>
              </a:lnSpc>
              <a:buFont typeface="Wingdings" panose="05000000000000000000" pitchFamily="2" charset="2"/>
              <a:buChar char="Ø"/>
            </a:pPr>
            <a:r>
              <a:rPr lang="ro-RO" sz="2000" b="1" dirty="0" err="1">
                <a:effectLst>
                  <a:outerShdw blurRad="38100" dist="38100" dir="2700000" algn="tl">
                    <a:srgbClr val="000000">
                      <a:alpha val="43137"/>
                    </a:srgbClr>
                  </a:outerShdw>
                </a:effectLst>
                <a:latin typeface="+mn-lt"/>
                <a:cs typeface="Arial" panose="020B0604020202020204" pitchFamily="34" charset="0"/>
              </a:rPr>
              <a:t>GLACY</a:t>
            </a:r>
            <a:r>
              <a:rPr lang="ro-RO" sz="2000" b="1" dirty="0">
                <a:effectLst>
                  <a:outerShdw blurRad="38100" dist="38100" dir="2700000" algn="tl">
                    <a:srgbClr val="000000">
                      <a:alpha val="43137"/>
                    </a:srgbClr>
                  </a:outerShdw>
                </a:effectLst>
                <a:latin typeface="+mn-lt"/>
                <a:cs typeface="Arial" panose="020B0604020202020204" pitchFamily="34" charset="0"/>
              </a:rPr>
              <a:t>+  </a:t>
            </a:r>
            <a:r>
              <a:rPr lang="ro-RO" dirty="0">
                <a:effectLst>
                  <a:outerShdw blurRad="38100" dist="38100" dir="2700000" algn="tl">
                    <a:srgbClr val="000000">
                      <a:alpha val="43137"/>
                    </a:srgbClr>
                  </a:outerShdw>
                </a:effectLst>
                <a:latin typeface="+mn-lt"/>
                <a:cs typeface="Arial" panose="020B0604020202020204" pitchFamily="34" charset="0"/>
              </a:rPr>
              <a:t>-</a:t>
            </a:r>
            <a:r>
              <a:rPr lang="ro-RO" b="1" dirty="0">
                <a:effectLst>
                  <a:outerShdw blurRad="38100" dist="38100" dir="2700000" algn="tl">
                    <a:srgbClr val="000000">
                      <a:alpha val="43137"/>
                    </a:srgbClr>
                  </a:outerShdw>
                </a:effectLst>
                <a:latin typeface="+mn-lt"/>
                <a:cs typeface="Arial" panose="020B0604020202020204" pitchFamily="34" charset="0"/>
              </a:rPr>
              <a:t> </a:t>
            </a:r>
            <a:r>
              <a:rPr lang="ro-RO" sz="1600" dirty="0">
                <a:effectLst>
                  <a:outerShdw blurRad="38100" dist="38100" dir="2700000" algn="tl">
                    <a:srgbClr val="000000">
                      <a:alpha val="43137"/>
                    </a:srgbClr>
                  </a:outerShdw>
                </a:effectLst>
                <a:latin typeface="+mn-lt"/>
                <a:cs typeface="Arial" panose="020B0604020202020204" pitchFamily="34" charset="0"/>
              </a:rPr>
              <a:t>Proiectul comun </a:t>
            </a:r>
            <a:r>
              <a:rPr lang="ro-RO" sz="1600" dirty="0">
                <a:effectLst>
                  <a:outerShdw blurRad="38100" dist="38100" dir="2700000" algn="tl">
                    <a:srgbClr val="000000">
                      <a:alpha val="43137"/>
                    </a:srgbClr>
                  </a:outerShdw>
                </a:effectLst>
                <a:latin typeface="+mn-lt"/>
                <a:cs typeface="Arial" panose="020B0604020202020204" pitchFamily="34" charset="0"/>
              </a:rPr>
              <a:t>UE/COE privind Acțiuni mondiale în materie de criminalitate informatică -</a:t>
            </a:r>
          </a:p>
        </p:txBody>
      </p:sp>
      <p:sp>
        <p:nvSpPr>
          <p:cNvPr id="12" name="TextBox 15">
            <a:extLst>
              <a:ext uri="{FF2B5EF4-FFF2-40B4-BE49-F238E27FC236}">
                <a16:creationId xmlns:a16="http://schemas.microsoft.com/office/drawing/2014/main" xmlns="" id="{75DCCF07-F68B-4BB3-A840-FA8983B0124E}"/>
              </a:ext>
            </a:extLst>
          </p:cNvPr>
          <p:cNvSpPr txBox="1">
            <a:spLocks noChangeArrowheads="1"/>
          </p:cNvSpPr>
          <p:nvPr/>
        </p:nvSpPr>
        <p:spPr bwMode="auto">
          <a:xfrm>
            <a:off x="323528" y="2855294"/>
            <a:ext cx="7789863" cy="60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108000" rIns="90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342900" indent="-342900">
              <a:lnSpc>
                <a:spcPts val="3000"/>
              </a:lnSpc>
              <a:buFont typeface="Wingdings" panose="05000000000000000000" pitchFamily="2" charset="2"/>
              <a:buChar char="Ø"/>
            </a:pPr>
            <a:r>
              <a:rPr lang="ro-RO" sz="2000" b="1" dirty="0" err="1">
                <a:effectLst>
                  <a:outerShdw blurRad="38100" dist="38100" dir="2700000" algn="tl">
                    <a:srgbClr val="000000">
                      <a:alpha val="43137"/>
                    </a:srgbClr>
                  </a:outerShdw>
                </a:effectLst>
                <a:latin typeface="+mn-lt"/>
                <a:cs typeface="Arial" panose="020B0604020202020204" pitchFamily="34" charset="0"/>
              </a:rPr>
              <a:t>CyberEast</a:t>
            </a:r>
            <a:r>
              <a:rPr lang="ro-RO" dirty="0">
                <a:latin typeface="+mn-lt"/>
                <a:cs typeface="Arial" panose="020B0604020202020204" pitchFamily="34" charset="0"/>
              </a:rPr>
              <a:t> </a:t>
            </a:r>
            <a:r>
              <a:rPr lang="ro-RO" dirty="0">
                <a:effectLst>
                  <a:outerShdw blurRad="38100" dist="38100" dir="2700000" algn="tl">
                    <a:srgbClr val="000000">
                      <a:alpha val="43137"/>
                    </a:srgbClr>
                  </a:outerShdw>
                </a:effectLst>
                <a:latin typeface="+mn-lt"/>
                <a:cs typeface="Arial" panose="020B0604020202020204" pitchFamily="34" charset="0"/>
              </a:rPr>
              <a:t>-</a:t>
            </a:r>
            <a:r>
              <a:rPr lang="ro-RO" dirty="0">
                <a:latin typeface="+mn-lt"/>
                <a:cs typeface="Arial" panose="020B0604020202020204" pitchFamily="34" charset="0"/>
              </a:rPr>
              <a:t> </a:t>
            </a:r>
            <a:r>
              <a:rPr lang="ro-RO" sz="1600" dirty="0">
                <a:effectLst>
                  <a:outerShdw blurRad="38100" dist="38100" dir="2700000" algn="tl">
                    <a:srgbClr val="000000">
                      <a:alpha val="43137"/>
                    </a:srgbClr>
                  </a:outerShdw>
                </a:effectLst>
                <a:latin typeface="+mn-lt"/>
                <a:cs typeface="Arial" panose="020B0604020202020204" pitchFamily="34" charset="0"/>
              </a:rPr>
              <a:t>Parteneriatul estic </a:t>
            </a:r>
            <a:r>
              <a:rPr lang="ro-RO" sz="1600" dirty="0">
                <a:effectLst>
                  <a:outerShdw blurRad="38100" dist="38100" dir="2700000" algn="tl">
                    <a:srgbClr val="000000">
                      <a:alpha val="43137"/>
                    </a:srgbClr>
                  </a:outerShdw>
                </a:effectLst>
                <a:latin typeface="+mn-lt"/>
                <a:cs typeface="Arial" panose="020B0604020202020204" pitchFamily="34" charset="0"/>
              </a:rPr>
              <a:t>EU/COE </a:t>
            </a:r>
            <a:r>
              <a:rPr lang="ro-RO" sz="2000" dirty="0">
                <a:effectLst>
                  <a:outerShdw blurRad="38100" dist="38100" dir="2700000" algn="tl">
                    <a:srgbClr val="000000">
                      <a:alpha val="43137"/>
                    </a:srgbClr>
                  </a:outerShdw>
                </a:effectLst>
                <a:latin typeface="+mn-lt"/>
                <a:cs typeface="Arial" panose="020B0604020202020204" pitchFamily="34" charset="0"/>
              </a:rPr>
              <a:t>-</a:t>
            </a:r>
            <a:r>
              <a:rPr lang="ro-RO" sz="1600" dirty="0">
                <a:effectLst>
                  <a:outerShdw blurRad="38100" dist="38100" dir="2700000" algn="tl">
                    <a:srgbClr val="000000">
                      <a:alpha val="43137"/>
                    </a:srgbClr>
                  </a:outerShdw>
                </a:effectLst>
                <a:latin typeface="+mn-lt"/>
                <a:cs typeface="Arial" panose="020B0604020202020204" pitchFamily="34" charset="0"/>
              </a:rPr>
              <a:t>  </a:t>
            </a:r>
          </a:p>
        </p:txBody>
      </p:sp>
      <p:sp>
        <p:nvSpPr>
          <p:cNvPr id="13" name="TextBox 12">
            <a:extLst>
              <a:ext uri="{FF2B5EF4-FFF2-40B4-BE49-F238E27FC236}">
                <a16:creationId xmlns:a16="http://schemas.microsoft.com/office/drawing/2014/main" xmlns="" id="{4ACA7BF1-61FD-4D66-A1DD-0EACE36D48FC}"/>
              </a:ext>
            </a:extLst>
          </p:cNvPr>
          <p:cNvSpPr txBox="1">
            <a:spLocks noChangeArrowheads="1"/>
          </p:cNvSpPr>
          <p:nvPr/>
        </p:nvSpPr>
        <p:spPr bwMode="auto">
          <a:xfrm>
            <a:off x="323528" y="3439642"/>
            <a:ext cx="8820472" cy="60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108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342900" indent="-342900">
              <a:lnSpc>
                <a:spcPts val="3000"/>
              </a:lnSpc>
              <a:buFont typeface="Wingdings" panose="05000000000000000000" pitchFamily="2" charset="2"/>
              <a:buChar char="Ø"/>
            </a:pPr>
            <a:r>
              <a:rPr lang="ro-RO" sz="2000" b="1" dirty="0">
                <a:effectLst>
                  <a:outerShdw blurRad="38100" dist="38100" dir="2700000" algn="tl">
                    <a:srgbClr val="000000">
                      <a:alpha val="43137"/>
                    </a:srgbClr>
                  </a:outerShdw>
                </a:effectLst>
                <a:latin typeface="+mn-lt"/>
                <a:cs typeface="Arial" panose="020B0604020202020204" pitchFamily="34" charset="0"/>
              </a:rPr>
              <a:t>iPROCEEDS-2</a:t>
            </a:r>
            <a:r>
              <a:rPr lang="ro-RO" dirty="0">
                <a:effectLst>
                  <a:outerShdw blurRad="38100" dist="38100" dir="2700000" algn="tl">
                    <a:srgbClr val="000000">
                      <a:alpha val="43137"/>
                    </a:srgbClr>
                  </a:outerShdw>
                </a:effectLst>
                <a:latin typeface="+mn-lt"/>
                <a:cs typeface="Arial" panose="020B0604020202020204" pitchFamily="34" charset="0"/>
              </a:rPr>
              <a:t> - </a:t>
            </a:r>
            <a:r>
              <a:rPr lang="ro-RO" sz="1600" dirty="0" smtClean="0">
                <a:effectLst>
                  <a:outerShdw blurRad="38100" dist="38100" dir="2700000" algn="tl">
                    <a:srgbClr val="000000">
                      <a:alpha val="43137"/>
                    </a:srgbClr>
                  </a:outerShdw>
                </a:effectLst>
                <a:latin typeface="+mn-lt"/>
                <a:cs typeface="Arial" panose="020B0604020202020204" pitchFamily="34" charset="0"/>
              </a:rPr>
              <a:t>UE/COE</a:t>
            </a:r>
            <a:r>
              <a:rPr lang="en-US" sz="1600" dirty="0" smtClean="0">
                <a:effectLst>
                  <a:outerShdw blurRad="38100" dist="38100" dir="2700000" algn="tl">
                    <a:srgbClr val="000000">
                      <a:alpha val="43137"/>
                    </a:srgbClr>
                  </a:outerShdw>
                </a:effectLst>
                <a:latin typeface="+mn-lt"/>
                <a:cs typeface="Arial" panose="020B0604020202020204" pitchFamily="34" charset="0"/>
              </a:rPr>
              <a:t> </a:t>
            </a:r>
            <a:r>
              <a:rPr lang="ro-RO" sz="1600" dirty="0" smtClean="0">
                <a:effectLst>
                  <a:outerShdw blurRad="38100" dist="38100" dir="2700000" algn="tl">
                    <a:srgbClr val="000000">
                      <a:alpha val="43137"/>
                    </a:srgbClr>
                  </a:outerShdw>
                </a:effectLst>
                <a:latin typeface="+mn-lt"/>
                <a:cs typeface="Arial" panose="020B0604020202020204" pitchFamily="34" charset="0"/>
              </a:rPr>
              <a:t>Identificarea</a:t>
            </a:r>
            <a:r>
              <a:rPr lang="ro-RO" dirty="0" smtClean="0">
                <a:effectLst>
                  <a:outerShdw blurRad="38100" dist="38100" dir="2700000" algn="tl">
                    <a:srgbClr val="000000">
                      <a:alpha val="43137"/>
                    </a:srgbClr>
                  </a:outerShdw>
                </a:effectLst>
                <a:latin typeface="+mn-lt"/>
                <a:cs typeface="Arial" panose="020B0604020202020204" pitchFamily="34" charset="0"/>
              </a:rPr>
              <a:t> </a:t>
            </a:r>
            <a:r>
              <a:rPr lang="ro-RO" sz="1600" dirty="0">
                <a:effectLst>
                  <a:outerShdw blurRad="38100" dist="38100" dir="2700000" algn="tl">
                    <a:srgbClr val="000000">
                      <a:alpha val="43137"/>
                    </a:srgbClr>
                  </a:outerShdw>
                </a:effectLst>
                <a:latin typeface="+mn-lt"/>
                <a:cs typeface="Arial" panose="020B0604020202020204" pitchFamily="34" charset="0"/>
              </a:rPr>
              <a:t>veniturilor provenite din acțiuni criminale </a:t>
            </a:r>
            <a:r>
              <a:rPr lang="ro-RO" sz="1600" dirty="0">
                <a:effectLst>
                  <a:outerShdw blurRad="38100" dist="38100" dir="2700000" algn="tl">
                    <a:srgbClr val="000000">
                      <a:alpha val="43137"/>
                    </a:srgbClr>
                  </a:outerShdw>
                </a:effectLst>
                <a:latin typeface="+mn-lt"/>
                <a:cs typeface="Arial" panose="020B0604020202020204" pitchFamily="34" charset="0"/>
              </a:rPr>
              <a:t>de pe internet </a:t>
            </a:r>
            <a:r>
              <a:rPr lang="ro-RO" sz="1800" dirty="0" smtClean="0">
                <a:effectLst>
                  <a:outerShdw blurRad="38100" dist="38100" dir="2700000" algn="tl">
                    <a:srgbClr val="000000">
                      <a:alpha val="43137"/>
                    </a:srgbClr>
                  </a:outerShdw>
                </a:effectLst>
                <a:latin typeface="+mn-lt"/>
                <a:cs typeface="Arial" panose="020B0604020202020204" pitchFamily="34" charset="0"/>
              </a:rPr>
              <a:t>-</a:t>
            </a:r>
            <a:endParaRPr lang="ro-RO" sz="1800" dirty="0">
              <a:effectLst>
                <a:outerShdw blurRad="38100" dist="38100" dir="2700000" algn="tl">
                  <a:srgbClr val="000000">
                    <a:alpha val="43137"/>
                  </a:srgbClr>
                </a:outerShdw>
              </a:effectLst>
              <a:latin typeface="+mn-lt"/>
              <a:cs typeface="Arial" panose="020B0604020202020204" pitchFamily="34" charset="0"/>
            </a:endParaRPr>
          </a:p>
        </p:txBody>
      </p:sp>
      <p:sp>
        <p:nvSpPr>
          <p:cNvPr id="14" name="TextBox 17">
            <a:extLst>
              <a:ext uri="{FF2B5EF4-FFF2-40B4-BE49-F238E27FC236}">
                <a16:creationId xmlns:a16="http://schemas.microsoft.com/office/drawing/2014/main" xmlns="" id="{2FC01A6F-0182-44A9-A3DE-CCDCE97CA75E}"/>
              </a:ext>
            </a:extLst>
          </p:cNvPr>
          <p:cNvSpPr txBox="1">
            <a:spLocks noChangeArrowheads="1"/>
          </p:cNvSpPr>
          <p:nvPr/>
        </p:nvSpPr>
        <p:spPr bwMode="auto">
          <a:xfrm>
            <a:off x="323528" y="4003540"/>
            <a:ext cx="8820472" cy="60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108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342900" indent="-342900">
              <a:lnSpc>
                <a:spcPts val="3000"/>
              </a:lnSpc>
              <a:buFont typeface="Wingdings" panose="05000000000000000000" pitchFamily="2" charset="2"/>
              <a:buChar char="Ø"/>
            </a:pPr>
            <a:r>
              <a:rPr lang="ro-RO" sz="2000" b="1" dirty="0" err="1">
                <a:effectLst>
                  <a:outerShdw blurRad="38100" dist="38100" dir="2700000" algn="tl">
                    <a:srgbClr val="000000">
                      <a:alpha val="43137"/>
                    </a:srgbClr>
                  </a:outerShdw>
                </a:effectLst>
                <a:latin typeface="+mn-lt"/>
                <a:cs typeface="Arial" panose="020B0604020202020204" pitchFamily="34" charset="0"/>
              </a:rPr>
              <a:t>CyberSouth</a:t>
            </a:r>
            <a:r>
              <a:rPr lang="ro-RO" dirty="0">
                <a:latin typeface="+mn-lt"/>
                <a:cs typeface="Arial" panose="020B0604020202020204" pitchFamily="34" charset="0"/>
              </a:rPr>
              <a:t> </a:t>
            </a:r>
            <a:r>
              <a:rPr lang="ro-RO" dirty="0">
                <a:effectLst>
                  <a:outerShdw blurRad="38100" dist="38100" dir="2700000" algn="tl">
                    <a:srgbClr val="000000">
                      <a:alpha val="43137"/>
                    </a:srgbClr>
                  </a:outerShdw>
                </a:effectLst>
                <a:latin typeface="+mn-lt"/>
                <a:cs typeface="Arial" panose="020B0604020202020204" pitchFamily="34" charset="0"/>
              </a:rPr>
              <a:t>-</a:t>
            </a:r>
            <a:r>
              <a:rPr lang="ro-RO" dirty="0">
                <a:latin typeface="+mn-lt"/>
                <a:cs typeface="Arial" panose="020B0604020202020204" pitchFamily="34" charset="0"/>
              </a:rPr>
              <a:t> </a:t>
            </a:r>
            <a:r>
              <a:rPr lang="ro-RO" sz="1600" dirty="0">
                <a:effectLst>
                  <a:outerShdw blurRad="38100" dist="38100" dir="2700000" algn="tl">
                    <a:srgbClr val="000000">
                      <a:alpha val="43137"/>
                    </a:srgbClr>
                  </a:outerShdw>
                </a:effectLst>
                <a:latin typeface="+mn-lt"/>
                <a:cs typeface="Arial" panose="020B0604020202020204" pitchFamily="34" charset="0"/>
              </a:rPr>
              <a:t>Proiectul comun </a:t>
            </a:r>
            <a:r>
              <a:rPr lang="ro-RO" sz="1600" dirty="0">
                <a:effectLst>
                  <a:outerShdw blurRad="38100" dist="38100" dir="2700000" algn="tl">
                    <a:srgbClr val="000000">
                      <a:alpha val="43137"/>
                    </a:srgbClr>
                  </a:outerShdw>
                </a:effectLst>
                <a:latin typeface="+mn-lt"/>
                <a:cs typeface="Arial" panose="020B0604020202020204" pitchFamily="34" charset="0"/>
              </a:rPr>
              <a:t>UE/COE privind criminalitatea informatică și probele electronice </a:t>
            </a:r>
            <a:r>
              <a:rPr lang="ro-RO" sz="2000" dirty="0">
                <a:effectLst>
                  <a:outerShdw blurRad="38100" dist="38100" dir="2700000" algn="tl">
                    <a:srgbClr val="000000">
                      <a:alpha val="43137"/>
                    </a:srgbClr>
                  </a:outerShdw>
                </a:effectLst>
                <a:latin typeface="+mn-lt"/>
                <a:cs typeface="Arial" panose="020B0604020202020204" pitchFamily="34" charset="0"/>
              </a:rPr>
              <a:t>-</a:t>
            </a:r>
            <a:r>
              <a:rPr lang="ro-RO" sz="1600" dirty="0">
                <a:effectLst>
                  <a:outerShdw blurRad="38100" dist="38100" dir="2700000" algn="tl">
                    <a:srgbClr val="000000">
                      <a:alpha val="43137"/>
                    </a:srgbClr>
                  </a:outerShdw>
                </a:effectLst>
                <a:latin typeface="+mn-lt"/>
                <a:cs typeface="Arial" panose="020B0604020202020204" pitchFamily="34" charset="0"/>
              </a:rPr>
              <a:t> </a:t>
            </a:r>
          </a:p>
        </p:txBody>
      </p:sp>
      <p:sp>
        <p:nvSpPr>
          <p:cNvPr id="15" name="TextBox 18">
            <a:extLst>
              <a:ext uri="{FF2B5EF4-FFF2-40B4-BE49-F238E27FC236}">
                <a16:creationId xmlns:a16="http://schemas.microsoft.com/office/drawing/2014/main" xmlns="" id="{80016FE9-AB9B-42EA-B13E-241A406A0F1A}"/>
              </a:ext>
            </a:extLst>
          </p:cNvPr>
          <p:cNvSpPr txBox="1">
            <a:spLocks noChangeArrowheads="1"/>
          </p:cNvSpPr>
          <p:nvPr/>
        </p:nvSpPr>
        <p:spPr bwMode="auto">
          <a:xfrm>
            <a:off x="327782" y="4572601"/>
            <a:ext cx="8959651" cy="103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108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342900" indent="-342900">
              <a:lnSpc>
                <a:spcPts val="3200"/>
              </a:lnSpc>
              <a:buFont typeface="Wingdings" panose="05000000000000000000" pitchFamily="2" charset="2"/>
              <a:buChar char="Ø"/>
            </a:pPr>
            <a:r>
              <a:rPr lang="ro-RO" b="1" dirty="0">
                <a:effectLst>
                  <a:outerShdw blurRad="38100" dist="38100" dir="2700000" algn="tl">
                    <a:srgbClr val="000000">
                      <a:alpha val="43137"/>
                    </a:srgbClr>
                  </a:outerShdw>
                </a:effectLst>
                <a:latin typeface="+mn-lt"/>
                <a:cs typeface="Arial" panose="020B0604020202020204" pitchFamily="34" charset="0"/>
              </a:rPr>
              <a:t>Stop </a:t>
            </a:r>
            <a:r>
              <a:rPr lang="ro-RO" b="1" dirty="0" err="1">
                <a:effectLst>
                  <a:outerShdw blurRad="38100" dist="38100" dir="2700000" algn="tl">
                    <a:srgbClr val="000000">
                      <a:alpha val="43137"/>
                    </a:srgbClr>
                  </a:outerShdw>
                </a:effectLst>
                <a:latin typeface="+mn-lt"/>
                <a:cs typeface="Arial" panose="020B0604020202020204" pitchFamily="34" charset="0"/>
              </a:rPr>
              <a:t>exloatării</a:t>
            </a:r>
            <a:r>
              <a:rPr lang="ro-RO" b="1" dirty="0">
                <a:effectLst>
                  <a:outerShdw blurRad="38100" dist="38100" dir="2700000" algn="tl">
                    <a:srgbClr val="000000">
                      <a:alpha val="43137"/>
                    </a:srgbClr>
                  </a:outerShdw>
                </a:effectLst>
                <a:latin typeface="+mn-lt"/>
                <a:cs typeface="Arial" panose="020B0604020202020204" pitchFamily="34" charset="0"/>
              </a:rPr>
              <a:t> sexuale și abuzului sexual asupra </a:t>
            </a:r>
            <a:r>
              <a:rPr lang="ro-RO" b="1" dirty="0" err="1">
                <a:effectLst>
                  <a:outerShdw blurRad="38100" dist="38100" dir="2700000" algn="tl">
                    <a:srgbClr val="000000">
                      <a:alpha val="43137"/>
                    </a:srgbClr>
                  </a:outerShdw>
                </a:effectLst>
                <a:latin typeface="+mn-lt"/>
                <a:cs typeface="Arial" panose="020B0604020202020204" pitchFamily="34" charset="0"/>
              </a:rPr>
              <a:t>copiilor</a:t>
            </a:r>
            <a:r>
              <a:rPr lang="ro-RO" sz="2000" b="1" dirty="0" err="1">
                <a:effectLst>
                  <a:outerShdw blurRad="38100" dist="38100" dir="2700000" algn="tl">
                    <a:srgbClr val="000000">
                      <a:alpha val="43137"/>
                    </a:srgbClr>
                  </a:outerShdw>
                </a:effectLst>
                <a:latin typeface="+mn-lt"/>
                <a:cs typeface="Arial" panose="020B0604020202020204" pitchFamily="34" charset="0"/>
              </a:rPr>
              <a:t>@Europe</a:t>
            </a:r>
            <a:r>
              <a:rPr lang="ro-RO" sz="2000" b="1" dirty="0">
                <a:effectLst>
                  <a:outerShdw blurRad="38100" dist="38100" dir="2700000" algn="tl">
                    <a:srgbClr val="000000">
                      <a:alpha val="43137"/>
                    </a:srgbClr>
                  </a:outerShdw>
                </a:effectLst>
                <a:latin typeface="+mn-lt"/>
                <a:cs typeface="Arial" panose="020B0604020202020204" pitchFamily="34" charset="0"/>
              </a:rPr>
              <a:t> (</a:t>
            </a:r>
            <a:r>
              <a:rPr lang="ro-RO" sz="2000" b="1" dirty="0" err="1">
                <a:effectLst>
                  <a:outerShdw blurRad="38100" dist="38100" dir="2700000" algn="tl">
                    <a:srgbClr val="000000">
                      <a:alpha val="43137"/>
                    </a:srgbClr>
                  </a:outerShdw>
                </a:effectLst>
                <a:latin typeface="+mn-lt"/>
                <a:cs typeface="Arial" panose="020B0604020202020204" pitchFamily="34" charset="0"/>
              </a:rPr>
              <a:t>EndOCSEA@Europe</a:t>
            </a:r>
            <a:r>
              <a:rPr lang="ro-RO" sz="2000" b="1" dirty="0">
                <a:effectLst>
                  <a:outerShdw blurRad="38100" dist="38100" dir="2700000" algn="tl">
                    <a:srgbClr val="000000">
                      <a:alpha val="43137"/>
                    </a:srgbClr>
                  </a:outerShdw>
                </a:effectLst>
                <a:latin typeface="+mn-lt"/>
                <a:cs typeface="Arial" panose="020B0604020202020204" pitchFamily="34" charset="0"/>
              </a:rPr>
              <a:t>) </a:t>
            </a:r>
            <a:r>
              <a:rPr lang="ro-RO" sz="1800" dirty="0">
                <a:effectLst>
                  <a:outerShdw blurRad="38100" dist="38100" dir="2700000" algn="tl">
                    <a:srgbClr val="000000">
                      <a:alpha val="43137"/>
                    </a:srgbClr>
                  </a:outerShdw>
                </a:effectLst>
                <a:latin typeface="+mn-lt"/>
                <a:cs typeface="Arial" panose="020B0604020202020204" pitchFamily="34" charset="0"/>
              </a:rPr>
              <a:t>- </a:t>
            </a:r>
            <a:r>
              <a:rPr lang="ro-RO" sz="1600" dirty="0">
                <a:effectLst>
                  <a:outerShdw blurRad="38100" dist="38100" dir="2700000" algn="tl">
                    <a:srgbClr val="000000">
                      <a:alpha val="43137"/>
                    </a:srgbClr>
                  </a:outerShdw>
                </a:effectLst>
                <a:latin typeface="+mn-lt"/>
                <a:cs typeface="Arial" panose="020B0604020202020204" pitchFamily="34" charset="0"/>
              </a:rPr>
              <a:t>(Fond Stop violenței împotriva copiilor) </a:t>
            </a:r>
            <a:r>
              <a:rPr lang="ro-RO" sz="1800" dirty="0">
                <a:effectLst>
                  <a:outerShdw blurRad="38100" dist="38100" dir="2700000" algn="tl">
                    <a:srgbClr val="000000">
                      <a:alpha val="43137"/>
                    </a:srgbClr>
                  </a:outerShdw>
                </a:effectLst>
                <a:latin typeface="+mn-lt"/>
                <a:cs typeface="Arial" panose="020B0604020202020204" pitchFamily="34" charset="0"/>
              </a:rPr>
              <a:t>-</a:t>
            </a:r>
          </a:p>
        </p:txBody>
      </p:sp>
      <p:sp>
        <p:nvSpPr>
          <p:cNvPr id="16" name="TextBox 18">
            <a:extLst>
              <a:ext uri="{FF2B5EF4-FFF2-40B4-BE49-F238E27FC236}">
                <a16:creationId xmlns:a16="http://schemas.microsoft.com/office/drawing/2014/main" xmlns="" id="{B3B30427-D205-4EE7-9AA1-4078EF8B8770}"/>
              </a:ext>
            </a:extLst>
          </p:cNvPr>
          <p:cNvSpPr txBox="1">
            <a:spLocks noChangeArrowheads="1"/>
          </p:cNvSpPr>
          <p:nvPr/>
        </p:nvSpPr>
        <p:spPr bwMode="auto">
          <a:xfrm>
            <a:off x="323850" y="5589240"/>
            <a:ext cx="7762875" cy="62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342900" indent="-342900">
              <a:lnSpc>
                <a:spcPts val="3200"/>
              </a:lnSpc>
              <a:buFont typeface="Wingdings" panose="05000000000000000000" pitchFamily="2" charset="2"/>
              <a:buChar char="Ø"/>
            </a:pPr>
            <a:r>
              <a:rPr lang="ro-RO" sz="2000" b="1" dirty="0" err="1">
                <a:effectLst>
                  <a:outerShdw blurRad="38100" dist="38100" dir="2700000" algn="tl">
                    <a:srgbClr val="000000">
                      <a:alpha val="43137"/>
                    </a:srgbClr>
                  </a:outerShdw>
                </a:effectLst>
                <a:latin typeface="+mn-lt"/>
                <a:cs typeface="Arial" panose="020B0604020202020204" pitchFamily="34" charset="0"/>
              </a:rPr>
              <a:t>CyberCrime@Octopus</a:t>
            </a:r>
            <a:r>
              <a:rPr lang="ro-RO" sz="1800" dirty="0">
                <a:latin typeface="+mn-lt"/>
                <a:cs typeface="Arial" panose="020B0604020202020204" pitchFamily="34" charset="0"/>
              </a:rPr>
              <a:t> </a:t>
            </a:r>
            <a:r>
              <a:rPr lang="ro-RO" sz="1800" dirty="0">
                <a:effectLst>
                  <a:outerShdw blurRad="38100" dist="38100" dir="2700000" algn="tl">
                    <a:srgbClr val="000000">
                      <a:alpha val="43137"/>
                    </a:srgbClr>
                  </a:outerShdw>
                </a:effectLst>
                <a:latin typeface="+mn-lt"/>
                <a:cs typeface="Arial" panose="020B0604020202020204" pitchFamily="34" charset="0"/>
              </a:rPr>
              <a:t>- </a:t>
            </a:r>
            <a:r>
              <a:rPr lang="ro-RO" sz="1600" dirty="0">
                <a:effectLst>
                  <a:outerShdw blurRad="38100" dist="38100" dir="2700000" algn="tl">
                    <a:srgbClr val="000000">
                      <a:alpha val="43137"/>
                    </a:srgbClr>
                  </a:outerShdw>
                </a:effectLst>
                <a:latin typeface="+mn-lt"/>
                <a:cs typeface="Arial" panose="020B0604020202020204" pitchFamily="34" charset="0"/>
              </a:rPr>
              <a:t>(contribuție financiară voluntară)</a:t>
            </a:r>
            <a:r>
              <a:rPr lang="ro-RO" sz="1400" dirty="0">
                <a:latin typeface="+mn-lt"/>
                <a:cs typeface="Arial" panose="020B0604020202020204" pitchFamily="34" charset="0"/>
              </a:rPr>
              <a:t> </a:t>
            </a:r>
            <a:r>
              <a:rPr lang="ro-RO" sz="1800" dirty="0">
                <a:effectLst>
                  <a:outerShdw blurRad="38100" dist="38100" dir="2700000" algn="tl">
                    <a:srgbClr val="000000">
                      <a:alpha val="43137"/>
                    </a:srgbClr>
                  </a:outerShdw>
                </a:effectLst>
                <a:latin typeface="+mn-lt"/>
                <a:cs typeface="Arial" panose="020B0604020202020204" pitchFamily="34" charset="0"/>
              </a:rPr>
              <a:t>-</a:t>
            </a:r>
            <a:r>
              <a:rPr lang="ro-RO" sz="1400" dirty="0">
                <a:latin typeface="+mn-lt"/>
                <a:cs typeface="Arial" panose="020B0604020202020204" pitchFamily="34" charset="0"/>
              </a:rPr>
              <a:t> </a:t>
            </a:r>
          </a:p>
        </p:txBody>
      </p:sp>
      <p:pic>
        <p:nvPicPr>
          <p:cNvPr id="17" name="Picture 12">
            <a:extLst>
              <a:ext uri="{FF2B5EF4-FFF2-40B4-BE49-F238E27FC236}">
                <a16:creationId xmlns:a16="http://schemas.microsoft.com/office/drawing/2014/main" xmlns="" id="{0E638BCF-702B-41C5-839F-DC1370A0461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60096" y="5157192"/>
            <a:ext cx="1182688"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525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pPr/>
              <a:t>13</a:t>
            </a:fld>
            <a:endParaRPr lang="en-GB" smtClean="0"/>
          </a:p>
        </p:txBody>
      </p:sp>
      <p:sp>
        <p:nvSpPr>
          <p:cNvPr id="4" name="Text Placeholder 3">
            <a:extLst>
              <a:ext uri="{FF2B5EF4-FFF2-40B4-BE49-F238E27FC236}">
                <a16:creationId xmlns="" xmlns:a16="http://schemas.microsoft.com/office/drawing/2014/main" id="{B9B1F5F5-B558-4D71-96FB-A9C9C54C9C78}"/>
              </a:ext>
            </a:extLst>
          </p:cNvPr>
          <p:cNvSpPr>
            <a:spLocks noGrp="1"/>
          </p:cNvSpPr>
          <p:nvPr>
            <p:ph type="body" sz="quarter" idx="11"/>
          </p:nvPr>
        </p:nvSpPr>
        <p:spPr/>
        <p:txBody>
          <a:bodyPr/>
          <a:lstStyle/>
          <a:p>
            <a:endParaRPr lang="en-GB" dirty="0" smtClean="0"/>
          </a:p>
          <a:p>
            <a:r>
              <a:rPr lang="ro-RO" sz="2700">
                <a:latin typeface="Verdana" panose="020B0604030504040204" pitchFamily="34" charset="0"/>
                <a:ea typeface="Verdana" panose="020B0604030504040204" pitchFamily="34" charset="0"/>
              </a:rPr>
              <a:t>Secțiunea 2</a:t>
            </a:r>
          </a:p>
          <a:p>
            <a:endParaRPr lang="en-GB" dirty="0"/>
          </a:p>
        </p:txBody>
      </p:sp>
      <p:sp>
        <p:nvSpPr>
          <p:cNvPr id="8" name="Text Placeholder 2">
            <a:extLst>
              <a:ext uri="{FF2B5EF4-FFF2-40B4-BE49-F238E27FC236}">
                <a16:creationId xmlns="" xmlns:a16="http://schemas.microsoft.com/office/drawing/2014/main" id="{E380FE40-902C-48A0-8E4E-962AA387FB67}"/>
              </a:ext>
            </a:extLst>
          </p:cNvPr>
          <p:cNvSpPr txBox="1">
            <a:spLocks/>
          </p:cNvSpPr>
          <p:nvPr/>
        </p:nvSpPr>
        <p:spPr bwMode="auto">
          <a:xfrm>
            <a:off x="722313" y="2906713"/>
            <a:ext cx="7772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itchFamily="34" charset="-128"/>
                <a:cs typeface="MS PGothic" charset="0"/>
              </a:defRPr>
            </a:lvl1pPr>
            <a:lvl2pPr marL="457200" indent="0" algn="l"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S PGothic" pitchFamily="34" charset="-128"/>
                <a:cs typeface="MS PGothic" charset="0"/>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S PGothic" pitchFamily="34" charset="-128"/>
                <a:cs typeface="MS PGothic" charset="0"/>
              </a:defRPr>
            </a:lvl3pPr>
            <a:lvl4pPr marL="13716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S PGothic" pitchFamily="34" charset="-128"/>
                <a:cs typeface="MS PGothic" charset="0"/>
              </a:defRPr>
            </a:lvl4pPr>
            <a:lvl5pPr marL="18288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S PGothic" pitchFamily="34" charset="-128"/>
                <a:cs typeface="MS PGothic"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914400"/>
            <a:r>
              <a:rPr lang="ro-RO"/>
              <a:t>Convenția de la Budapesta - Prezentare generală </a:t>
            </a:r>
          </a:p>
        </p:txBody>
      </p:sp>
      <p:sp>
        <p:nvSpPr>
          <p:cNvPr id="9" name="Title 1">
            <a:extLst>
              <a:ext uri="{FF2B5EF4-FFF2-40B4-BE49-F238E27FC236}">
                <a16:creationId xmlns="" xmlns:a16="http://schemas.microsoft.com/office/drawing/2014/main" id="{82BA244C-489D-417D-B8AB-CB954192CB36}"/>
              </a:ext>
            </a:extLst>
          </p:cNvPr>
          <p:cNvSpPr txBox="1">
            <a:spLocks/>
          </p:cNvSpPr>
          <p:nvPr/>
        </p:nvSpPr>
        <p:spPr>
          <a:xfrm>
            <a:off x="722312" y="4406900"/>
            <a:ext cx="7882135" cy="1362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dirty="0">
                <a:latin typeface="+mn-lt"/>
                <a:ea typeface="Verdana" panose="020B0604030504040204" pitchFamily="34" charset="0"/>
              </a:rPr>
              <a:t>ELEMENTELE FUNDAMENTALE ALE UNUI TRATAT PRIVIND CRIMINALITATEA INFORMATICĂ</a:t>
            </a:r>
          </a:p>
        </p:txBody>
      </p:sp>
    </p:spTree>
    <p:extLst>
      <p:ext uri="{BB962C8B-B14F-4D97-AF65-F5344CB8AC3E}">
        <p14:creationId xmlns:p14="http://schemas.microsoft.com/office/powerpoint/2010/main" val="1339881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Image result for arab league logo">
            <a:extLst>
              <a:ext uri="{FF2B5EF4-FFF2-40B4-BE49-F238E27FC236}">
                <a16:creationId xmlns:a16="http://schemas.microsoft.com/office/drawing/2014/main" xmlns="" id="{D78A7F6B-4E28-4ECD-8C18-ACBAE26673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0181" y="3168851"/>
            <a:ext cx="2559848" cy="17694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ITU">
            <a:extLst>
              <a:ext uri="{FF2B5EF4-FFF2-40B4-BE49-F238E27FC236}">
                <a16:creationId xmlns:a16="http://schemas.microsoft.com/office/drawing/2014/main" xmlns="" id="{5DA9917B-E216-4A74-8859-D8085DE24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360" y="2861282"/>
            <a:ext cx="2295647" cy="229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a:extLst>
              <a:ext uri="{FF2B5EF4-FFF2-40B4-BE49-F238E27FC236}">
                <a16:creationId xmlns:a16="http://schemas.microsoft.com/office/drawing/2014/main" xmlns=""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Peisajul internațional</a:t>
            </a:r>
          </a:p>
        </p:txBody>
      </p:sp>
      <p:pic>
        <p:nvPicPr>
          <p:cNvPr id="41" name="Picture 2" descr="https://encrypted-tbn3.gstatic.com/images?q=tbn:ANd9GcS8kc6MxOjYbIoUYYIAChLtSjGs_gPhuFMYixWcIwOKi5JQADMlVg">
            <a:extLst>
              <a:ext uri="{FF2B5EF4-FFF2-40B4-BE49-F238E27FC236}">
                <a16:creationId xmlns:a16="http://schemas.microsoft.com/office/drawing/2014/main" xmlns="" id="{C81FB9E9-DE1A-4145-A1B6-10FBC83A3A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050" y="1217162"/>
            <a:ext cx="2358445" cy="19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UNODC_logo">
            <a:extLst>
              <a:ext uri="{FF2B5EF4-FFF2-40B4-BE49-F238E27FC236}">
                <a16:creationId xmlns:a16="http://schemas.microsoft.com/office/drawing/2014/main" xmlns="" id="{A1F5BCB3-BDA0-40A9-99F8-4384D50518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948" y="1194871"/>
            <a:ext cx="2253399" cy="158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6" descr="http://upload.wikimedia.org/wikipedia/en/thumb/4/44/Shanghai_Cooperation_Organisation_(logo).svg/1024px-Shanghai_Cooperation_Organisation_(logo).svg.png">
            <a:extLst>
              <a:ext uri="{FF2B5EF4-FFF2-40B4-BE49-F238E27FC236}">
                <a16:creationId xmlns:a16="http://schemas.microsoft.com/office/drawing/2014/main" xmlns="" id="{AA8D8512-25CD-44EF-AA2B-6ADF9CB7A7C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2828" y="1227455"/>
            <a:ext cx="1755027" cy="17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 descr="https://encrypted-tbn2.gstatic.com/images?q=tbn:ANd9GcS-47cvYfUBHhv_YFWyDi1gecyRzh5G7zQH_UfPj54XZop_gOeknA">
            <a:extLst>
              <a:ext uri="{FF2B5EF4-FFF2-40B4-BE49-F238E27FC236}">
                <a16:creationId xmlns:a16="http://schemas.microsoft.com/office/drawing/2014/main" xmlns="" id="{1E94690C-C8D8-4D48-ACAD-220B4B2A77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68852"/>
            <a:ext cx="2896671" cy="190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a:extLst>
              <a:ext uri="{FF2B5EF4-FFF2-40B4-BE49-F238E27FC236}">
                <a16:creationId xmlns:a16="http://schemas.microsoft.com/office/drawing/2014/main" xmlns="" id="{BCBA1499-AC44-4EF7-B09F-A083E25B5D8B}"/>
              </a:ext>
            </a:extLst>
          </p:cNvPr>
          <p:cNvSpPr txBox="1"/>
          <p:nvPr/>
        </p:nvSpPr>
        <p:spPr>
          <a:xfrm>
            <a:off x="161351" y="4917563"/>
            <a:ext cx="2543783" cy="1107996"/>
          </a:xfrm>
          <a:prstGeom prst="rect">
            <a:avLst/>
          </a:prstGeom>
          <a:noFill/>
        </p:spPr>
        <p:txBody>
          <a:bodyPr wrap="square" rtlCol="0">
            <a:spAutoFit/>
          </a:bodyPr>
          <a:lstStyle/>
          <a:p>
            <a:pPr algn="ctr"/>
            <a:r>
              <a:rPr lang="ro-RO" sz="2200" b="1" i="1"/>
              <a:t>Model de lege privind criminalitatea informatică </a:t>
            </a:r>
          </a:p>
          <a:p>
            <a:pPr algn="ctr"/>
            <a:r>
              <a:rPr lang="ro-RO" sz="2200" b="1" i="1"/>
              <a:t>Schema Harare</a:t>
            </a:r>
          </a:p>
        </p:txBody>
      </p:sp>
      <p:sp>
        <p:nvSpPr>
          <p:cNvPr id="52" name="TextBox 51">
            <a:extLst>
              <a:ext uri="{FF2B5EF4-FFF2-40B4-BE49-F238E27FC236}">
                <a16:creationId xmlns:a16="http://schemas.microsoft.com/office/drawing/2014/main" xmlns="" id="{4127EC5E-DEE0-4C52-9578-038BCC8A0668}"/>
              </a:ext>
            </a:extLst>
          </p:cNvPr>
          <p:cNvSpPr txBox="1"/>
          <p:nvPr/>
        </p:nvSpPr>
        <p:spPr>
          <a:xfrm>
            <a:off x="2808852" y="5066122"/>
            <a:ext cx="1828800" cy="1446550"/>
          </a:xfrm>
          <a:prstGeom prst="rect">
            <a:avLst/>
          </a:prstGeom>
          <a:noFill/>
        </p:spPr>
        <p:txBody>
          <a:bodyPr wrap="square" rtlCol="0">
            <a:spAutoFit/>
          </a:bodyPr>
          <a:lstStyle/>
          <a:p>
            <a:pPr algn="ctr"/>
            <a:r>
              <a:rPr lang="ro-RO" sz="2200" b="1" i="1"/>
              <a:t>Modelele ITU:</a:t>
            </a:r>
          </a:p>
          <a:p>
            <a:pPr marL="285750" indent="-285750">
              <a:buFont typeface="Arial" panose="020B0604020202020204" pitchFamily="34" charset="0"/>
              <a:buChar char="•"/>
            </a:pPr>
            <a:r>
              <a:rPr lang="ro-RO" sz="2200" b="1" i="1"/>
              <a:t>ICT4PAC</a:t>
            </a:r>
          </a:p>
          <a:p>
            <a:pPr marL="285750" indent="-285750">
              <a:buFont typeface="Arial" panose="020B0604020202020204" pitchFamily="34" charset="0"/>
              <a:buChar char="•"/>
            </a:pPr>
            <a:r>
              <a:rPr lang="ro-RO" sz="2200" b="1" i="1"/>
              <a:t>SADC</a:t>
            </a:r>
          </a:p>
          <a:p>
            <a:pPr marL="285750" indent="-285750">
              <a:buFont typeface="Arial" panose="020B0604020202020204" pitchFamily="34" charset="0"/>
              <a:buChar char="•"/>
            </a:pPr>
            <a:r>
              <a:rPr lang="ro-RO" sz="2200" b="1" i="1"/>
              <a:t>HIPCAR</a:t>
            </a:r>
          </a:p>
        </p:txBody>
      </p:sp>
      <p:pic>
        <p:nvPicPr>
          <p:cNvPr id="53" name="Picture 2" descr="https://encrypted-tbn1.gstatic.com/images?q=tbn:ANd9GcS-PUjVyE7OlcLxkjo1Wa6hn7qRvVRkEanvr7qBiuskAJLteLjvXw">
            <a:extLst>
              <a:ext uri="{FF2B5EF4-FFF2-40B4-BE49-F238E27FC236}">
                <a16:creationId xmlns:a16="http://schemas.microsoft.com/office/drawing/2014/main" xmlns="" id="{7A4DF52E-8B7A-44B6-92AB-6D60DF6A93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4406" y="3088897"/>
            <a:ext cx="1703469" cy="198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a:extLst>
              <a:ext uri="{FF2B5EF4-FFF2-40B4-BE49-F238E27FC236}">
                <a16:creationId xmlns:a16="http://schemas.microsoft.com/office/drawing/2014/main" xmlns="" id="{B6EF2088-2153-47AE-B58D-EBDD70CE0D38}"/>
              </a:ext>
            </a:extLst>
          </p:cNvPr>
          <p:cNvSpPr txBox="1"/>
          <p:nvPr/>
        </p:nvSpPr>
        <p:spPr>
          <a:xfrm>
            <a:off x="4747861" y="5149253"/>
            <a:ext cx="2160239" cy="1446550"/>
          </a:xfrm>
          <a:prstGeom prst="rect">
            <a:avLst/>
          </a:prstGeom>
          <a:noFill/>
        </p:spPr>
        <p:txBody>
          <a:bodyPr wrap="square" rtlCol="0">
            <a:spAutoFit/>
          </a:bodyPr>
          <a:lstStyle/>
          <a:p>
            <a:r>
              <a:rPr lang="ro-RO" sz="2200" b="1" i="1"/>
              <a:t>Convenția privind securitatea cibernetică și protecția datelor cu caracter personal</a:t>
            </a:r>
          </a:p>
        </p:txBody>
      </p:sp>
      <p:sp>
        <p:nvSpPr>
          <p:cNvPr id="56" name="TextBox 55">
            <a:extLst>
              <a:ext uri="{FF2B5EF4-FFF2-40B4-BE49-F238E27FC236}">
                <a16:creationId xmlns:a16="http://schemas.microsoft.com/office/drawing/2014/main" xmlns="" id="{5092036A-613E-46C6-8C4A-FAF11957DF03}"/>
              </a:ext>
            </a:extLst>
          </p:cNvPr>
          <p:cNvSpPr txBox="1"/>
          <p:nvPr/>
        </p:nvSpPr>
        <p:spPr>
          <a:xfrm>
            <a:off x="7027600" y="4869114"/>
            <a:ext cx="2016124" cy="1785104"/>
          </a:xfrm>
          <a:prstGeom prst="rect">
            <a:avLst/>
          </a:prstGeom>
          <a:noFill/>
        </p:spPr>
        <p:txBody>
          <a:bodyPr wrap="square" rtlCol="0">
            <a:spAutoFit/>
          </a:bodyPr>
          <a:lstStyle/>
          <a:p>
            <a:r>
              <a:rPr lang="ro-RO" sz="2200" b="1" i="1"/>
              <a:t>Convenția privind combaterea infracțiunilor IT</a:t>
            </a:r>
          </a:p>
        </p:txBody>
      </p:sp>
    </p:spTree>
    <p:extLst>
      <p:ext uri="{BB962C8B-B14F-4D97-AF65-F5344CB8AC3E}">
        <p14:creationId xmlns:p14="http://schemas.microsoft.com/office/powerpoint/2010/main" val="2560922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xmlns="" id="{1424B29E-7F3A-4F27-BF43-CB0589A5871C}"/>
              </a:ext>
            </a:extLst>
          </p:cNvPr>
          <p:cNvSpPr txBox="1">
            <a:spLocks noChangeArrowheads="1"/>
          </p:cNvSpPr>
          <p:nvPr/>
        </p:nvSpPr>
        <p:spPr bwMode="auto">
          <a:xfrm>
            <a:off x="1412494" y="0"/>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Elementele fundamentale ale unui Tratat privind criminalitatea informatică</a:t>
            </a:r>
          </a:p>
          <a:p>
            <a:pPr algn="r"/>
            <a:r>
              <a:rPr lang="ro-RO" sz="2700">
                <a:solidFill>
                  <a:schemeClr val="bg1"/>
                </a:solidFill>
                <a:latin typeface="Verdana" panose="020B0604030504040204" pitchFamily="34" charset="0"/>
                <a:ea typeface="Verdana" panose="020B0604030504040204" pitchFamily="34" charset="0"/>
                <a:cs typeface="Verdana" charset="0"/>
              </a:rPr>
              <a:t> </a:t>
            </a:r>
          </a:p>
        </p:txBody>
      </p:sp>
      <p:sp>
        <p:nvSpPr>
          <p:cNvPr id="4" name="Rectangle 2">
            <a:extLst>
              <a:ext uri="{FF2B5EF4-FFF2-40B4-BE49-F238E27FC236}">
                <a16:creationId xmlns:a16="http://schemas.microsoft.com/office/drawing/2014/main" xmlns="" id="{1239CC4E-6B81-41D5-8FBA-98E336DBC65F}"/>
              </a:ext>
            </a:extLst>
          </p:cNvPr>
          <p:cNvSpPr>
            <a:spLocks noChangeArrowheads="1"/>
          </p:cNvSpPr>
          <p:nvPr/>
        </p:nvSpPr>
        <p:spPr bwMode="auto">
          <a:xfrm>
            <a:off x="467544" y="1328059"/>
            <a:ext cx="799288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342900" indent="-342900" algn="just">
              <a:buFont typeface="Wingdings" panose="05000000000000000000" pitchFamily="2" charset="2"/>
              <a:buChar char="Ø"/>
              <a:defRPr/>
            </a:pPr>
            <a:r>
              <a:rPr lang="ro-RO">
                <a:latin typeface="+mn-lt"/>
                <a:ea typeface="Verdana" panose="020B0604030504040204" pitchFamily="34" charset="0"/>
                <a:cs typeface="Verdana" panose="020B0604030504040204" pitchFamily="34" charset="0"/>
              </a:rPr>
              <a:t>Instrument </a:t>
            </a:r>
            <a:r>
              <a:rPr lang="ro-RO" b="1">
                <a:latin typeface="+mn-lt"/>
                <a:ea typeface="Verdana" panose="020B0604030504040204" pitchFamily="34" charset="0"/>
                <a:cs typeface="Verdana" panose="020B0604030504040204" pitchFamily="34" charset="0"/>
              </a:rPr>
              <a:t>global</a:t>
            </a:r>
            <a:r>
              <a:rPr lang="ro-RO">
                <a:latin typeface="+mn-lt"/>
                <a:ea typeface="Verdana" panose="020B0604030504040204" pitchFamily="34" charset="0"/>
                <a:cs typeface="Verdana" panose="020B0604030504040204" pitchFamily="34" charset="0"/>
              </a:rPr>
              <a:t> - </a:t>
            </a:r>
            <a:r>
              <a:rPr lang="ro-RO" b="1">
                <a:latin typeface="+mn-lt"/>
                <a:ea typeface="Verdana" panose="020B0604030504040204" pitchFamily="34" charset="0"/>
                <a:cs typeface="Verdana" panose="020B0604030504040204" pitchFamily="34" charset="0"/>
              </a:rPr>
              <a:t>(cadru operațional, funcțional)</a:t>
            </a:r>
          </a:p>
          <a:p>
            <a:pPr marL="342900" indent="-342900" algn="just">
              <a:buFont typeface="Wingdings" panose="05000000000000000000" pitchFamily="2" charset="2"/>
              <a:buChar char="Ø"/>
              <a:defRPr/>
            </a:pPr>
            <a:endParaRPr lang="en-GB" dirty="0">
              <a:latin typeface="+mn-lt"/>
              <a:ea typeface="Verdana" panose="020B0604030504040204" pitchFamily="34" charset="0"/>
              <a:cs typeface="Verdana" panose="020B0604030504040204" pitchFamily="34" charset="0"/>
            </a:endParaRPr>
          </a:p>
          <a:p>
            <a:pPr marL="342900" indent="-342900" algn="just" eaLnBrk="1" hangingPunct="1">
              <a:buFont typeface="Wingdings" panose="05000000000000000000" pitchFamily="2" charset="2"/>
              <a:buChar char="Ø"/>
              <a:defRPr/>
            </a:pPr>
            <a:r>
              <a:rPr lang="ro-RO">
                <a:latin typeface="+mn-lt"/>
                <a:ea typeface="Verdana" panose="020B0604030504040204" pitchFamily="34" charset="0"/>
                <a:cs typeface="Verdana" panose="020B0604030504040204" pitchFamily="34" charset="0"/>
              </a:rPr>
              <a:t>Membrii: ar trebui să includă </a:t>
            </a:r>
            <a:r>
              <a:rPr lang="ro-RO" b="1">
                <a:latin typeface="+mn-lt"/>
                <a:ea typeface="Verdana" panose="020B0604030504040204" pitchFamily="34" charset="0"/>
                <a:cs typeface="Verdana" panose="020B0604030504040204" pitchFamily="34" charset="0"/>
              </a:rPr>
              <a:t>Țăr</a:t>
            </a:r>
            <a:r>
              <a:rPr lang="ro-RO">
                <a:latin typeface="+mn-lt"/>
                <a:ea typeface="Verdana" panose="020B0604030504040204" pitchFamily="34" charset="0"/>
                <a:cs typeface="Verdana" panose="020B0604030504040204" pitchFamily="34" charset="0"/>
              </a:rPr>
              <a:t>i </a:t>
            </a:r>
            <a:r>
              <a:rPr lang="ro-RO" b="1">
                <a:latin typeface="+mn-lt"/>
                <a:ea typeface="Verdana" panose="020B0604030504040204" pitchFamily="34" charset="0"/>
                <a:cs typeface="Verdana" panose="020B0604030504040204" pitchFamily="34" charset="0"/>
              </a:rPr>
              <a:t>Infrastructură</a:t>
            </a:r>
          </a:p>
          <a:p>
            <a:pPr marL="342900" indent="-342900" algn="just" eaLnBrk="1" hangingPunct="1">
              <a:buFont typeface="Wingdings" panose="05000000000000000000" pitchFamily="2" charset="2"/>
              <a:buChar char="Ø"/>
              <a:defRPr/>
            </a:pPr>
            <a:endParaRPr lang="en-GB" dirty="0">
              <a:latin typeface="+mn-lt"/>
              <a:ea typeface="Verdana" panose="020B0604030504040204" pitchFamily="34" charset="0"/>
              <a:cs typeface="Verdana" panose="020B0604030504040204" pitchFamily="34" charset="0"/>
            </a:endParaRPr>
          </a:p>
          <a:p>
            <a:pPr marL="342900" indent="-342900" algn="just" eaLnBrk="1" hangingPunct="1">
              <a:buFont typeface="Wingdings" panose="05000000000000000000" pitchFamily="2" charset="2"/>
              <a:buChar char="Ø"/>
              <a:defRPr/>
            </a:pPr>
            <a:r>
              <a:rPr lang="ro-RO">
                <a:latin typeface="+mn-lt"/>
                <a:ea typeface="Verdana" panose="020B0604030504040204" pitchFamily="34" charset="0"/>
                <a:cs typeface="Verdana" panose="020B0604030504040204" pitchFamily="34" charset="0"/>
              </a:rPr>
              <a:t>Definiții</a:t>
            </a:r>
          </a:p>
          <a:p>
            <a:pPr marL="342900" indent="-342900" algn="just" eaLnBrk="1" hangingPunct="1">
              <a:buFont typeface="Wingdings" panose="05000000000000000000" pitchFamily="2" charset="2"/>
              <a:buChar char="Ø"/>
              <a:defRPr/>
            </a:pPr>
            <a:endParaRPr lang="en-GB" dirty="0">
              <a:latin typeface="+mn-lt"/>
              <a:ea typeface="Verdana" panose="020B0604030504040204" pitchFamily="34" charset="0"/>
              <a:cs typeface="Verdana" panose="020B0604030504040204" pitchFamily="34" charset="0"/>
            </a:endParaRPr>
          </a:p>
          <a:p>
            <a:pPr marL="342900" indent="-342900" algn="just" eaLnBrk="1" hangingPunct="1">
              <a:buFont typeface="Wingdings" panose="05000000000000000000" pitchFamily="2" charset="2"/>
              <a:buChar char="Ø"/>
              <a:defRPr/>
            </a:pPr>
            <a:r>
              <a:rPr lang="ro-RO">
                <a:latin typeface="+mn-lt"/>
                <a:ea typeface="Verdana" panose="020B0604030504040204" pitchFamily="34" charset="0"/>
                <a:cs typeface="Verdana" panose="020B0604030504040204" pitchFamily="34" charset="0"/>
              </a:rPr>
              <a:t>Infracțiuni</a:t>
            </a:r>
          </a:p>
          <a:p>
            <a:pPr marL="342900" indent="-342900" algn="just" eaLnBrk="1" hangingPunct="1">
              <a:buFont typeface="Wingdings" panose="05000000000000000000" pitchFamily="2" charset="2"/>
              <a:buChar char="Ø"/>
              <a:defRPr/>
            </a:pPr>
            <a:endParaRPr lang="en-GB" dirty="0">
              <a:latin typeface="+mn-lt"/>
              <a:ea typeface="Verdana" panose="020B0604030504040204" pitchFamily="34" charset="0"/>
              <a:cs typeface="Verdana" panose="020B0604030504040204" pitchFamily="34" charset="0"/>
            </a:endParaRPr>
          </a:p>
          <a:p>
            <a:pPr marL="342900" indent="-342900" algn="just" eaLnBrk="1" hangingPunct="1">
              <a:buFont typeface="Wingdings" panose="05000000000000000000" pitchFamily="2" charset="2"/>
              <a:buChar char="Ø"/>
              <a:defRPr/>
            </a:pPr>
            <a:r>
              <a:rPr lang="ro-RO">
                <a:latin typeface="+mn-lt"/>
                <a:ea typeface="Verdana" panose="020B0604030504040204" pitchFamily="34" charset="0"/>
                <a:cs typeface="Verdana" panose="020B0604030504040204" pitchFamily="34" charset="0"/>
              </a:rPr>
              <a:t>Puteri procedurale</a:t>
            </a:r>
          </a:p>
          <a:p>
            <a:pPr marL="342900" indent="-342900" algn="just" eaLnBrk="1" hangingPunct="1">
              <a:buFont typeface="Wingdings" panose="05000000000000000000" pitchFamily="2" charset="2"/>
              <a:buChar char="Ø"/>
              <a:defRPr/>
            </a:pPr>
            <a:endParaRPr lang="en-GB" dirty="0">
              <a:latin typeface="+mn-lt"/>
              <a:ea typeface="Verdana" panose="020B0604030504040204" pitchFamily="34" charset="0"/>
              <a:cs typeface="Verdana" panose="020B0604030504040204" pitchFamily="34" charset="0"/>
            </a:endParaRPr>
          </a:p>
          <a:p>
            <a:pPr marL="342900" indent="-342900" algn="just" eaLnBrk="1" hangingPunct="1">
              <a:buFont typeface="Wingdings" panose="05000000000000000000" pitchFamily="2" charset="2"/>
              <a:buChar char="Ø"/>
              <a:defRPr/>
            </a:pPr>
            <a:r>
              <a:rPr lang="ro-RO">
                <a:latin typeface="+mn-lt"/>
                <a:ea typeface="Verdana" panose="020B0604030504040204" pitchFamily="34" charset="0"/>
                <a:cs typeface="Verdana" panose="020B0604030504040204" pitchFamily="34" charset="0"/>
              </a:rPr>
              <a:t>Mechanismul de cooperare internațională </a:t>
            </a:r>
            <a:r>
              <a:rPr lang="ro-RO" b="1">
                <a:solidFill>
                  <a:srgbClr val="FF0000"/>
                </a:solidFill>
                <a:latin typeface="+mn-lt"/>
                <a:ea typeface="Verdana" panose="020B0604030504040204" pitchFamily="34" charset="0"/>
                <a:cs typeface="Verdana" panose="020B0604030504040204" pitchFamily="34" charset="0"/>
              </a:rPr>
              <a:t>cu caracter juridic obligatoriu</a:t>
            </a:r>
          </a:p>
        </p:txBody>
      </p:sp>
    </p:spTree>
    <p:extLst>
      <p:ext uri="{BB962C8B-B14F-4D97-AF65-F5344CB8AC3E}">
        <p14:creationId xmlns:p14="http://schemas.microsoft.com/office/powerpoint/2010/main" val="1096343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0"/>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Elementele fundamentale ale unui Tratat privind criminalitatea informatică </a:t>
            </a:r>
          </a:p>
          <a:p>
            <a:pPr algn="r"/>
            <a:endParaRPr lang="ro-RO" sz="2700">
              <a:solidFill>
                <a:schemeClr val="bg1"/>
              </a:solidFill>
              <a:latin typeface="Verdana" panose="020B0604030504040204" pitchFamily="34" charset="0"/>
              <a:ea typeface="Verdana" panose="020B0604030504040204" pitchFamily="34" charset="0"/>
              <a:cs typeface="Verdana" charset="0"/>
            </a:endParaRPr>
          </a:p>
        </p:txBody>
      </p:sp>
      <p:graphicFrame>
        <p:nvGraphicFramePr>
          <p:cNvPr id="2" name="Chart 1">
            <a:extLst>
              <a:ext uri="{FF2B5EF4-FFF2-40B4-BE49-F238E27FC236}">
                <a16:creationId xmlns="" xmlns:a16="http://schemas.microsoft.com/office/drawing/2014/main" id="{AC3B0D29-AEDF-43AE-A1BE-24943A245D6C}"/>
              </a:ext>
            </a:extLst>
          </p:cNvPr>
          <p:cNvGraphicFramePr/>
          <p:nvPr>
            <p:extLst>
              <p:ext uri="{D42A27DB-BD31-4B8C-83A1-F6EECF244321}">
                <p14:modId xmlns:p14="http://schemas.microsoft.com/office/powerpoint/2010/main" val="1093873201"/>
              </p:ext>
            </p:extLst>
          </p:nvPr>
        </p:nvGraphicFramePr>
        <p:xfrm>
          <a:off x="-677475" y="650175"/>
          <a:ext cx="10498949" cy="5986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3505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DBB539BB-6F7A-4A8A-9BEC-AD108539548D}"/>
              </a:ext>
            </a:extLst>
          </p:cNvPr>
          <p:cNvGraphicFramePr/>
          <p:nvPr>
            <p:extLst/>
          </p:nvPr>
        </p:nvGraphicFramePr>
        <p:xfrm>
          <a:off x="-677475" y="818006"/>
          <a:ext cx="10498949" cy="598610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Convenția de la Budapesta </a:t>
            </a:r>
          </a:p>
        </p:txBody>
      </p:sp>
      <p:graphicFrame>
        <p:nvGraphicFramePr>
          <p:cNvPr id="2" name="Chart 1">
            <a:extLst>
              <a:ext uri="{FF2B5EF4-FFF2-40B4-BE49-F238E27FC236}">
                <a16:creationId xmlns="" xmlns:a16="http://schemas.microsoft.com/office/drawing/2014/main" id="{AC3B0D29-AEDF-43AE-A1BE-24943A245D6C}"/>
              </a:ext>
            </a:extLst>
          </p:cNvPr>
          <p:cNvGraphicFramePr/>
          <p:nvPr/>
        </p:nvGraphicFramePr>
        <p:xfrm>
          <a:off x="-677475" y="827266"/>
          <a:ext cx="10498949" cy="5986106"/>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descr="Image result for council of europe">
            <a:extLst>
              <a:ext uri="{FF2B5EF4-FFF2-40B4-BE49-F238E27FC236}">
                <a16:creationId xmlns="" xmlns:a16="http://schemas.microsoft.com/office/drawing/2014/main" id="{C6CC947F-AEC5-4BEE-BD5F-899A09EDBE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9173" y="1292613"/>
            <a:ext cx="1941130" cy="155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38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chart seriesIdx="-4" categoryIdx="5" bldStep="category"/>
                                            </p:graphicEl>
                                          </p:spTgt>
                                        </p:tgtEl>
                                      </p:cBhvr>
                                    </p:animEffect>
                                    <p:set>
                                      <p:cBhvr>
                                        <p:cTn id="7" dur="1" fill="hold">
                                          <p:stCondLst>
                                            <p:cond delay="499"/>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graphicEl>
                                              <a:chart seriesIdx="-4" categoryIdx="4" bldStep="category"/>
                                            </p:graphicEl>
                                          </p:spTgt>
                                        </p:tgtEl>
                                      </p:cBhvr>
                                    </p:animEffect>
                                    <p:set>
                                      <p:cBhvr>
                                        <p:cTn id="12" dur="1" fill="hold">
                                          <p:stCondLst>
                                            <p:cond delay="499"/>
                                          </p:stCondLst>
                                        </p:cTn>
                                        <p:tgtEl>
                                          <p:spTgt spid="2">
                                            <p:graphicEl>
                                              <a:chart seriesIdx="-4" categoryIdx="4" bldStep="category"/>
                                            </p:graphic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graphicEl>
                                              <a:chart seriesIdx="-4" categoryIdx="3" bldStep="category"/>
                                            </p:graphicEl>
                                          </p:spTgt>
                                        </p:tgtEl>
                                      </p:cBhvr>
                                    </p:animEffect>
                                    <p:set>
                                      <p:cBhvr>
                                        <p:cTn id="17" dur="1" fill="hold">
                                          <p:stCondLst>
                                            <p:cond delay="499"/>
                                          </p:stCondLst>
                                        </p:cTn>
                                        <p:tgtEl>
                                          <p:spTgt spid="2">
                                            <p:graphicEl>
                                              <a:chart seriesIdx="-4" categoryIdx="3" bldStep="category"/>
                                            </p:graphic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
                                            <p:graphicEl>
                                              <a:chart seriesIdx="-4" categoryIdx="2" bldStep="category"/>
                                            </p:graphicEl>
                                          </p:spTgt>
                                        </p:tgtEl>
                                      </p:cBhvr>
                                    </p:animEffect>
                                    <p:set>
                                      <p:cBhvr>
                                        <p:cTn id="22" dur="1" fill="hold">
                                          <p:stCondLst>
                                            <p:cond delay="499"/>
                                          </p:stCondLst>
                                        </p:cTn>
                                        <p:tgtEl>
                                          <p:spTgt spid="2">
                                            <p:graphicEl>
                                              <a:chart seriesIdx="-4" categoryIdx="2" bldStep="category"/>
                                            </p:graphic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
                                            <p:graphicEl>
                                              <a:chart seriesIdx="-4" categoryIdx="1" bldStep="category"/>
                                            </p:graphicEl>
                                          </p:spTgt>
                                        </p:tgtEl>
                                      </p:cBhvr>
                                    </p:animEffect>
                                    <p:set>
                                      <p:cBhvr>
                                        <p:cTn id="27" dur="1" fill="hold">
                                          <p:stCondLst>
                                            <p:cond delay="499"/>
                                          </p:stCondLst>
                                        </p:cTn>
                                        <p:tgtEl>
                                          <p:spTgt spid="2">
                                            <p:graphicEl>
                                              <a:chart seriesIdx="-4" categoryIdx="1" bldStep="category"/>
                                            </p:graphic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
                                            <p:graphicEl>
                                              <a:chart seriesIdx="-4" categoryIdx="0" bldStep="category"/>
                                            </p:graphicEl>
                                          </p:spTgt>
                                        </p:tgtEl>
                                      </p:cBhvr>
                                    </p:animEffect>
                                    <p:set>
                                      <p:cBhvr>
                                        <p:cTn id="32" dur="1" fill="hold">
                                          <p:stCondLst>
                                            <p:cond delay="499"/>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DBB539BB-6F7A-4A8A-9BEC-AD108539548D}"/>
              </a:ext>
            </a:extLst>
          </p:cNvPr>
          <p:cNvGraphicFramePr/>
          <p:nvPr>
            <p:extLst/>
          </p:nvPr>
        </p:nvGraphicFramePr>
        <p:xfrm>
          <a:off x="-677475" y="818006"/>
          <a:ext cx="10498949" cy="5986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 xmlns:a16="http://schemas.microsoft.com/office/drawing/2014/main" id="{AC3B0D29-AEDF-43AE-A1BE-24943A245D6C}"/>
              </a:ext>
            </a:extLst>
          </p:cNvPr>
          <p:cNvGraphicFramePr/>
          <p:nvPr/>
        </p:nvGraphicFramePr>
        <p:xfrm>
          <a:off x="-677475" y="827266"/>
          <a:ext cx="10498949" cy="598610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16632"/>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Modelul de lege al Commonwealth și Schema Harare </a:t>
            </a:r>
          </a:p>
          <a:p>
            <a:pPr algn="r"/>
            <a:r>
              <a:rPr lang="ro-RO" sz="2700">
                <a:solidFill>
                  <a:schemeClr val="bg1"/>
                </a:solidFill>
                <a:latin typeface="Verdana" panose="020B0604030504040204" pitchFamily="34" charset="0"/>
                <a:ea typeface="Verdana" panose="020B0604030504040204" pitchFamily="34" charset="0"/>
                <a:cs typeface="Verdana" charset="0"/>
              </a:rPr>
              <a:t> </a:t>
            </a:r>
          </a:p>
        </p:txBody>
      </p:sp>
      <p:pic>
        <p:nvPicPr>
          <p:cNvPr id="5" name="Picture 6" descr="https://encrypted-tbn2.gstatic.com/images?q=tbn:ANd9GcS-47cvYfUBHhv_YFWyDi1gecyRzh5G7zQH_UfPj54XZop_gOeknA">
            <a:extLst>
              <a:ext uri="{FF2B5EF4-FFF2-40B4-BE49-F238E27FC236}">
                <a16:creationId xmlns="" xmlns:a16="http://schemas.microsoft.com/office/drawing/2014/main" id="{748C9061-3FD7-42B9-ABAB-A97A16A958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4011" y="1089029"/>
            <a:ext cx="2282531" cy="129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70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chart seriesIdx="-4" categoryIdx="5" bldStep="category"/>
                                            </p:graphicEl>
                                          </p:spTgt>
                                        </p:tgtEl>
                                      </p:cBhvr>
                                    </p:animEffect>
                                    <p:set>
                                      <p:cBhvr>
                                        <p:cTn id="7" dur="1" fill="hold">
                                          <p:stCondLst>
                                            <p:cond delay="499"/>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graphicEl>
                                              <a:chart seriesIdx="-4" categoryIdx="4" bldStep="category"/>
                                            </p:graphicEl>
                                          </p:spTgt>
                                        </p:tgtEl>
                                      </p:cBhvr>
                                    </p:animEffect>
                                    <p:set>
                                      <p:cBhvr>
                                        <p:cTn id="12" dur="1" fill="hold">
                                          <p:stCondLst>
                                            <p:cond delay="499"/>
                                          </p:stCondLst>
                                        </p:cTn>
                                        <p:tgtEl>
                                          <p:spTgt spid="2">
                                            <p:graphicEl>
                                              <a:chart seriesIdx="-4" categoryIdx="4" bldStep="category"/>
                                            </p:graphic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graphicEl>
                                              <a:chart seriesIdx="-4" categoryIdx="0" bldStep="category"/>
                                            </p:graphicEl>
                                          </p:spTgt>
                                        </p:tgtEl>
                                      </p:cBhvr>
                                    </p:animEffect>
                                    <p:set>
                                      <p:cBhvr>
                                        <p:cTn id="17" dur="1" fill="hold">
                                          <p:stCondLst>
                                            <p:cond delay="499"/>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DBB539BB-6F7A-4A8A-9BEC-AD108539548D}"/>
              </a:ext>
            </a:extLst>
          </p:cNvPr>
          <p:cNvGraphicFramePr/>
          <p:nvPr>
            <p:extLst/>
          </p:nvPr>
        </p:nvGraphicFramePr>
        <p:xfrm>
          <a:off x="-677475" y="818006"/>
          <a:ext cx="10498949" cy="5986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 xmlns:a16="http://schemas.microsoft.com/office/drawing/2014/main" id="{AC3B0D29-AEDF-43AE-A1BE-24943A245D6C}"/>
              </a:ext>
            </a:extLst>
          </p:cNvPr>
          <p:cNvGraphicFramePr/>
          <p:nvPr/>
        </p:nvGraphicFramePr>
        <p:xfrm>
          <a:off x="-677475" y="827266"/>
          <a:ext cx="10498949" cy="598610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Modele de legi ITU</a:t>
            </a:r>
          </a:p>
        </p:txBody>
      </p:sp>
      <p:pic>
        <p:nvPicPr>
          <p:cNvPr id="3" name="Picture 12" descr="ITU">
            <a:extLst>
              <a:ext uri="{FF2B5EF4-FFF2-40B4-BE49-F238E27FC236}">
                <a16:creationId xmlns="" xmlns:a16="http://schemas.microsoft.com/office/drawing/2014/main" id="{129FE385-A644-4647-9C2F-73B329F75A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7232" y="1079505"/>
            <a:ext cx="2005012"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28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chart seriesIdx="-4" categoryIdx="5" bldStep="category"/>
                                            </p:graphicEl>
                                          </p:spTgt>
                                        </p:tgtEl>
                                      </p:cBhvr>
                                    </p:animEffect>
                                    <p:set>
                                      <p:cBhvr>
                                        <p:cTn id="7" dur="1" fill="hold">
                                          <p:stCondLst>
                                            <p:cond delay="499"/>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graphicEl>
                                              <a:chart seriesIdx="-4" categoryIdx="0" bldStep="category"/>
                                            </p:graphicEl>
                                          </p:spTgt>
                                        </p:tgtEl>
                                      </p:cBhvr>
                                    </p:animEffect>
                                    <p:set>
                                      <p:cBhvr>
                                        <p:cTn id="12" dur="1" fill="hold">
                                          <p:stCondLst>
                                            <p:cond delay="499"/>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CE3C051-7F78-4EAF-8CA3-B9689E461A1C}"/>
              </a:ext>
            </a:extLst>
          </p:cNvPr>
          <p:cNvSpPr>
            <a:spLocks noGrp="1"/>
          </p:cNvSpPr>
          <p:nvPr>
            <p:ph idx="1"/>
          </p:nvPr>
        </p:nvSpPr>
        <p:spPr>
          <a:xfrm>
            <a:off x="620023" y="1480569"/>
            <a:ext cx="7886700" cy="4351338"/>
          </a:xfrm>
        </p:spPr>
        <p:txBody>
          <a:bodyPr/>
          <a:lstStyle/>
          <a:p>
            <a:pPr marL="514350" indent="-514350" algn="just">
              <a:lnSpc>
                <a:spcPct val="150000"/>
              </a:lnSpc>
              <a:buFont typeface="+mj-lt"/>
              <a:buAutoNum type="arabicPeriod"/>
            </a:pPr>
            <a:r>
              <a:rPr lang="ro-RO" dirty="0">
                <a:latin typeface="+mn-lt"/>
                <a:ea typeface="Verdana" panose="020B0604030504040204" pitchFamily="34" charset="0"/>
              </a:rPr>
              <a:t>Domeniul de aplicare și întinderea Convenției de la Budapesta </a:t>
            </a:r>
          </a:p>
          <a:p>
            <a:pPr marL="514350" indent="-514350" algn="just">
              <a:lnSpc>
                <a:spcPct val="150000"/>
              </a:lnSpc>
              <a:buFont typeface="+mj-lt"/>
              <a:buAutoNum type="arabicPeriod"/>
            </a:pPr>
            <a:r>
              <a:rPr lang="ro-RO" dirty="0">
                <a:latin typeface="+mn-lt"/>
                <a:ea typeface="Verdana" panose="020B0604030504040204" pitchFamily="34" charset="0"/>
              </a:rPr>
              <a:t>Elementele fundamentale ale unui Tratat privind criminalitatea informatică</a:t>
            </a:r>
          </a:p>
          <a:p>
            <a:pPr marL="514350" indent="-514350" algn="just">
              <a:lnSpc>
                <a:spcPct val="150000"/>
              </a:lnSpc>
              <a:buFont typeface="+mj-lt"/>
              <a:buAutoNum type="arabicPeriod"/>
            </a:pPr>
            <a:r>
              <a:rPr lang="ro-RO" dirty="0">
                <a:latin typeface="+mn-lt"/>
                <a:ea typeface="Verdana" panose="020B0604030504040204" pitchFamily="34" charset="0"/>
              </a:rPr>
              <a:t>Beneficiile Convenției de la Budapesta </a:t>
            </a:r>
          </a:p>
          <a:p>
            <a:pPr marL="514350" indent="-514350" algn="just">
              <a:lnSpc>
                <a:spcPct val="150000"/>
              </a:lnSpc>
              <a:buFont typeface="+mj-lt"/>
              <a:buAutoNum type="arabicPeriod"/>
            </a:pPr>
            <a:r>
              <a:rPr lang="ro-RO" dirty="0">
                <a:latin typeface="+mn-lt"/>
                <a:ea typeface="Verdana" panose="020B0604030504040204" pitchFamily="34" charset="0"/>
              </a:rPr>
              <a:t>Între mit și realitate </a:t>
            </a:r>
          </a:p>
          <a:p>
            <a:endParaRPr lang="en-GB" dirty="0"/>
          </a:p>
        </p:txBody>
      </p:sp>
      <p:sp>
        <p:nvSpPr>
          <p:cNvPr id="3" name="Slide Number Placeholder 2">
            <a:extLst>
              <a:ext uri="{FF2B5EF4-FFF2-40B4-BE49-F238E27FC236}">
                <a16:creationId xmlns=""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pPr/>
              <a:t>2</a:t>
            </a:fld>
            <a:endParaRPr lang="en-GB" smtClean="0"/>
          </a:p>
        </p:txBody>
      </p:sp>
      <p:sp>
        <p:nvSpPr>
          <p:cNvPr id="4" name="Text Placeholder 3">
            <a:extLst>
              <a:ext uri="{FF2B5EF4-FFF2-40B4-BE49-F238E27FC236}">
                <a16:creationId xmlns="" xmlns:a16="http://schemas.microsoft.com/office/drawing/2014/main" id="{B9B1F5F5-B558-4D71-96FB-A9C9C54C9C78}"/>
              </a:ext>
            </a:extLst>
          </p:cNvPr>
          <p:cNvSpPr>
            <a:spLocks noGrp="1"/>
          </p:cNvSpPr>
          <p:nvPr>
            <p:ph type="body" sz="quarter" idx="11"/>
          </p:nvPr>
        </p:nvSpPr>
        <p:spPr/>
        <p:txBody>
          <a:bodyPr/>
          <a:lstStyle/>
          <a:p>
            <a:endParaRPr lang="en-GB" dirty="0" smtClean="0"/>
          </a:p>
          <a:p>
            <a:r>
              <a:rPr lang="ro-RO" sz="2700">
                <a:latin typeface="Verdana" panose="020B0604030504040204" pitchFamily="34" charset="0"/>
                <a:ea typeface="Verdana" panose="020B0604030504040204" pitchFamily="34" charset="0"/>
              </a:rPr>
              <a:t>Conținutul cursului</a:t>
            </a:r>
          </a:p>
          <a:p>
            <a:endParaRPr lang="en-GB" dirty="0"/>
          </a:p>
        </p:txBody>
      </p:sp>
    </p:spTree>
    <p:extLst>
      <p:ext uri="{BB962C8B-B14F-4D97-AF65-F5344CB8AC3E}">
        <p14:creationId xmlns:p14="http://schemas.microsoft.com/office/powerpoint/2010/main" val="2485740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DBB539BB-6F7A-4A8A-9BEC-AD108539548D}"/>
              </a:ext>
            </a:extLst>
          </p:cNvPr>
          <p:cNvGraphicFramePr/>
          <p:nvPr>
            <p:extLst/>
          </p:nvPr>
        </p:nvGraphicFramePr>
        <p:xfrm>
          <a:off x="-677475" y="818006"/>
          <a:ext cx="10498949" cy="5986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 xmlns:a16="http://schemas.microsoft.com/office/drawing/2014/main" id="{AC3B0D29-AEDF-43AE-A1BE-24943A245D6C}"/>
              </a:ext>
            </a:extLst>
          </p:cNvPr>
          <p:cNvGraphicFramePr/>
          <p:nvPr/>
        </p:nvGraphicFramePr>
        <p:xfrm>
          <a:off x="-677475" y="827266"/>
          <a:ext cx="10498949" cy="598610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Convenția de la Malabo</a:t>
            </a:r>
          </a:p>
        </p:txBody>
      </p:sp>
      <p:pic>
        <p:nvPicPr>
          <p:cNvPr id="5" name="Picture 2" descr="https://encrypted-tbn1.gstatic.com/images?q=tbn:ANd9GcS-PUjVyE7OlcLxkjo1Wa6hn7qRvVRkEanvr7qBiuskAJLteLjvXw">
            <a:extLst>
              <a:ext uri="{FF2B5EF4-FFF2-40B4-BE49-F238E27FC236}">
                <a16:creationId xmlns="" xmlns:a16="http://schemas.microsoft.com/office/drawing/2014/main" id="{367E9485-9BD9-4949-9A50-75B0C0B3C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92" y="1074741"/>
            <a:ext cx="201612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165B15CD-84A7-4D5B-9DAB-70AE1E2EBD62}"/>
              </a:ext>
            </a:extLst>
          </p:cNvPr>
          <p:cNvSpPr txBox="1"/>
          <p:nvPr/>
        </p:nvSpPr>
        <p:spPr>
          <a:xfrm>
            <a:off x="179512" y="1209526"/>
            <a:ext cx="2016125" cy="1477328"/>
          </a:xfrm>
          <a:prstGeom prst="rect">
            <a:avLst/>
          </a:prstGeom>
          <a:noFill/>
        </p:spPr>
        <p:txBody>
          <a:bodyPr wrap="square" rtlCol="0">
            <a:spAutoFit/>
          </a:bodyPr>
          <a:lstStyle/>
          <a:p>
            <a:r>
              <a:rPr lang="ro-RO">
                <a:latin typeface="Times New Roman" panose="02020603050405020304" pitchFamily="18" charset="0"/>
                <a:cs typeface="Times New Roman" panose="02020603050405020304" pitchFamily="18" charset="0"/>
              </a:rPr>
              <a:t>Convenția de la Malabo și Convenția de la Budapesta sunt complementare</a:t>
            </a:r>
          </a:p>
        </p:txBody>
      </p:sp>
    </p:spTree>
    <p:extLst>
      <p:ext uri="{BB962C8B-B14F-4D97-AF65-F5344CB8AC3E}">
        <p14:creationId xmlns:p14="http://schemas.microsoft.com/office/powerpoint/2010/main" val="27562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chart seriesIdx="-4" categoryIdx="5" bldStep="category"/>
                                            </p:graphicEl>
                                          </p:spTgt>
                                        </p:tgtEl>
                                      </p:cBhvr>
                                    </p:animEffect>
                                    <p:set>
                                      <p:cBhvr>
                                        <p:cTn id="7" dur="1" fill="hold">
                                          <p:stCondLst>
                                            <p:cond delay="499"/>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graphicEl>
                                              <a:chart seriesIdx="-4" categoryIdx="4" bldStep="category"/>
                                            </p:graphicEl>
                                          </p:spTgt>
                                        </p:tgtEl>
                                      </p:cBhvr>
                                    </p:animEffect>
                                    <p:set>
                                      <p:cBhvr>
                                        <p:cTn id="12" dur="1" fill="hold">
                                          <p:stCondLst>
                                            <p:cond delay="499"/>
                                          </p:stCondLst>
                                        </p:cTn>
                                        <p:tgtEl>
                                          <p:spTgt spid="2">
                                            <p:graphicEl>
                                              <a:chart seriesIdx="-4" categoryIdx="4" bldStep="category"/>
                                            </p:graphic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graphicEl>
                                              <a:chart seriesIdx="-4" categoryIdx="0" bldStep="category"/>
                                            </p:graphicEl>
                                          </p:spTgt>
                                        </p:tgtEl>
                                      </p:cBhvr>
                                    </p:animEffect>
                                    <p:set>
                                      <p:cBhvr>
                                        <p:cTn id="17" dur="1" fill="hold">
                                          <p:stCondLst>
                                            <p:cond delay="499"/>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DBB539BB-6F7A-4A8A-9BEC-AD108539548D}"/>
              </a:ext>
            </a:extLst>
          </p:cNvPr>
          <p:cNvGraphicFramePr/>
          <p:nvPr>
            <p:extLst/>
          </p:nvPr>
        </p:nvGraphicFramePr>
        <p:xfrm>
          <a:off x="-677475" y="818006"/>
          <a:ext cx="10498949" cy="5986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 xmlns:a16="http://schemas.microsoft.com/office/drawing/2014/main" id="{AC3B0D29-AEDF-43AE-A1BE-24943A245D6C}"/>
              </a:ext>
            </a:extLst>
          </p:cNvPr>
          <p:cNvGraphicFramePr/>
          <p:nvPr>
            <p:extLst/>
          </p:nvPr>
        </p:nvGraphicFramePr>
        <p:xfrm>
          <a:off x="-677475" y="827266"/>
          <a:ext cx="10498949" cy="598610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Convenția Ligii Arabe</a:t>
            </a:r>
          </a:p>
        </p:txBody>
      </p:sp>
      <p:sp>
        <p:nvSpPr>
          <p:cNvPr id="6" name="TextBox 5">
            <a:extLst>
              <a:ext uri="{FF2B5EF4-FFF2-40B4-BE49-F238E27FC236}">
                <a16:creationId xmlns="" xmlns:a16="http://schemas.microsoft.com/office/drawing/2014/main" id="{165B15CD-84A7-4D5B-9DAB-70AE1E2EBD62}"/>
              </a:ext>
            </a:extLst>
          </p:cNvPr>
          <p:cNvSpPr txBox="1"/>
          <p:nvPr/>
        </p:nvSpPr>
        <p:spPr>
          <a:xfrm>
            <a:off x="179512" y="1209526"/>
            <a:ext cx="2376264" cy="1477328"/>
          </a:xfrm>
          <a:prstGeom prst="rect">
            <a:avLst/>
          </a:prstGeom>
          <a:noFill/>
        </p:spPr>
        <p:txBody>
          <a:bodyPr wrap="square" rtlCol="0">
            <a:spAutoFit/>
          </a:bodyPr>
          <a:lstStyle/>
          <a:p>
            <a:r>
              <a:rPr lang="ro-RO">
                <a:latin typeface="Times New Roman" panose="02020603050405020304" pitchFamily="18" charset="0"/>
                <a:cs typeface="Times New Roman" panose="02020603050405020304" pitchFamily="18" charset="0"/>
              </a:rPr>
              <a:t>Convenția Arabă integrază în mare parte prevederile Convenției de la Budapesta -  nu este la nivel mondial </a:t>
            </a:r>
          </a:p>
        </p:txBody>
      </p:sp>
      <p:pic>
        <p:nvPicPr>
          <p:cNvPr id="3" name="Picture 2" descr="Image result for arab league logo">
            <a:extLst>
              <a:ext uri="{FF2B5EF4-FFF2-40B4-BE49-F238E27FC236}">
                <a16:creationId xmlns="" xmlns:a16="http://schemas.microsoft.com/office/drawing/2014/main" id="{2BFF9AD4-F555-40E2-843E-0AFA2C10E6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1089026"/>
            <a:ext cx="2178274" cy="150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15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chart seriesIdx="-4" categoryIdx="5" bldStep="category"/>
                                            </p:graphicEl>
                                          </p:spTgt>
                                        </p:tgtEl>
                                      </p:cBhvr>
                                    </p:animEffect>
                                    <p:set>
                                      <p:cBhvr>
                                        <p:cTn id="7" dur="1" fill="hold">
                                          <p:stCondLst>
                                            <p:cond delay="499"/>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graphicEl>
                                              <a:chart seriesIdx="-4" categoryIdx="4" bldStep="category"/>
                                            </p:graphicEl>
                                          </p:spTgt>
                                        </p:tgtEl>
                                      </p:cBhvr>
                                    </p:animEffect>
                                    <p:set>
                                      <p:cBhvr>
                                        <p:cTn id="12" dur="1" fill="hold">
                                          <p:stCondLst>
                                            <p:cond delay="499"/>
                                          </p:stCondLst>
                                        </p:cTn>
                                        <p:tgtEl>
                                          <p:spTgt spid="2">
                                            <p:graphicEl>
                                              <a:chart seriesIdx="-4" categoryIdx="4" bldStep="category"/>
                                            </p:graphic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graphicEl>
                                              <a:chart seriesIdx="-4" categoryIdx="3" bldStep="category"/>
                                            </p:graphicEl>
                                          </p:spTgt>
                                        </p:tgtEl>
                                      </p:cBhvr>
                                    </p:animEffect>
                                    <p:set>
                                      <p:cBhvr>
                                        <p:cTn id="17" dur="1" fill="hold">
                                          <p:stCondLst>
                                            <p:cond delay="499"/>
                                          </p:stCondLst>
                                        </p:cTn>
                                        <p:tgtEl>
                                          <p:spTgt spid="2">
                                            <p:graphicEl>
                                              <a:chart seriesIdx="-4" categoryIdx="3" bldStep="category"/>
                                            </p:graphic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
                                            <p:graphicEl>
                                              <a:chart seriesIdx="-4" categoryIdx="2" bldStep="category"/>
                                            </p:graphicEl>
                                          </p:spTgt>
                                        </p:tgtEl>
                                      </p:cBhvr>
                                    </p:animEffect>
                                    <p:set>
                                      <p:cBhvr>
                                        <p:cTn id="22" dur="1" fill="hold">
                                          <p:stCondLst>
                                            <p:cond delay="499"/>
                                          </p:stCondLst>
                                        </p:cTn>
                                        <p:tgtEl>
                                          <p:spTgt spid="2">
                                            <p:graphicEl>
                                              <a:chart seriesIdx="-4" categoryIdx="2" bldStep="category"/>
                                            </p:graphic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
                                            <p:graphicEl>
                                              <a:chart seriesIdx="-4" categoryIdx="1" bldStep="category"/>
                                            </p:graphicEl>
                                          </p:spTgt>
                                        </p:tgtEl>
                                      </p:cBhvr>
                                    </p:animEffect>
                                    <p:set>
                                      <p:cBhvr>
                                        <p:cTn id="27" dur="1" fill="hold">
                                          <p:stCondLst>
                                            <p:cond delay="499"/>
                                          </p:stCondLst>
                                        </p:cTn>
                                        <p:tgtEl>
                                          <p:spTgt spid="2">
                                            <p:graphicEl>
                                              <a:chart seriesIdx="-4" categoryIdx="1" bldStep="category"/>
                                            </p:graphic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
                                            <p:graphicEl>
                                              <a:chart seriesIdx="-4" categoryIdx="0" bldStep="category"/>
                                            </p:graphicEl>
                                          </p:spTgt>
                                        </p:tgtEl>
                                      </p:cBhvr>
                                    </p:animEffect>
                                    <p:set>
                                      <p:cBhvr>
                                        <p:cTn id="32" dur="1" fill="hold">
                                          <p:stCondLst>
                                            <p:cond delay="499"/>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a16="http://schemas.microsoft.com/office/drawing/2014/main" id="{4AC94D61-C432-964B-BFBF-EB29D1BBB3DF}"/>
              </a:ext>
            </a:extLst>
          </p:cNvPr>
          <p:cNvGraphicFramePr/>
          <p:nvPr>
            <p:extLst/>
          </p:nvPr>
        </p:nvGraphicFramePr>
        <p:xfrm>
          <a:off x="338944" y="1597248"/>
          <a:ext cx="7905464" cy="4915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5" name="Rectangle 4"/>
          <p:cNvSpPr/>
          <p:nvPr/>
        </p:nvSpPr>
        <p:spPr>
          <a:xfrm>
            <a:off x="3141407" y="95343"/>
            <a:ext cx="5881049" cy="781752"/>
          </a:xfrm>
          <a:prstGeom prst="rect">
            <a:avLst/>
          </a:prstGeom>
        </p:spPr>
        <p:txBody>
          <a:bodyPr wrap="square">
            <a:spAutoFit/>
          </a:bodyPr>
          <a:lstStyle/>
          <a:p>
            <a:pPr algn="r">
              <a:lnSpc>
                <a:spcPct val="80000"/>
              </a:lnSpc>
            </a:pPr>
            <a:r>
              <a:rPr lang="ro-RO" sz="2800">
                <a:solidFill>
                  <a:schemeClr val="bg1"/>
                </a:solidFill>
                <a:latin typeface="Verdana" panose="020B0604030504040204" pitchFamily="34" charset="0"/>
                <a:ea typeface="Verdana" panose="020B0604030504040204" pitchFamily="34" charset="0"/>
              </a:rPr>
              <a:t>Dimensiunea internațională a criminalității informatice </a:t>
            </a:r>
          </a:p>
          <a:p>
            <a:pPr algn="r">
              <a:lnSpc>
                <a:spcPct val="80000"/>
              </a:lnSpc>
            </a:pPr>
            <a:endParaRPr lang="ro-RO" sz="280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0182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a16="http://schemas.microsoft.com/office/drawing/2014/main" id="{4AC94D61-C432-964B-BFBF-EB29D1BBB3DF}"/>
              </a:ext>
            </a:extLst>
          </p:cNvPr>
          <p:cNvGraphicFramePr/>
          <p:nvPr>
            <p:extLst/>
          </p:nvPr>
        </p:nvGraphicFramePr>
        <p:xfrm>
          <a:off x="338944" y="1597248"/>
          <a:ext cx="7905464" cy="4915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Rectangle 11"/>
          <p:cNvSpPr/>
          <p:nvPr/>
        </p:nvSpPr>
        <p:spPr>
          <a:xfrm>
            <a:off x="3141407" y="95343"/>
            <a:ext cx="5881049" cy="781752"/>
          </a:xfrm>
          <a:prstGeom prst="rect">
            <a:avLst/>
          </a:prstGeom>
        </p:spPr>
        <p:txBody>
          <a:bodyPr wrap="square">
            <a:spAutoFit/>
          </a:bodyPr>
          <a:lstStyle/>
          <a:p>
            <a:pPr algn="r">
              <a:lnSpc>
                <a:spcPct val="80000"/>
              </a:lnSpc>
            </a:pPr>
            <a:r>
              <a:rPr lang="ro-RO" sz="2800">
                <a:solidFill>
                  <a:schemeClr val="bg1"/>
                </a:solidFill>
                <a:latin typeface="Verdana" panose="020B0604030504040204" pitchFamily="34" charset="0"/>
                <a:ea typeface="Verdana" panose="020B0604030504040204" pitchFamily="34" charset="0"/>
              </a:rPr>
              <a:t>Dimensiunea internațională a criminalității informatice </a:t>
            </a:r>
          </a:p>
          <a:p>
            <a:pPr algn="r">
              <a:lnSpc>
                <a:spcPct val="80000"/>
              </a:lnSpc>
            </a:pPr>
            <a:endParaRPr lang="ro-RO" sz="280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4602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a16="http://schemas.microsoft.com/office/drawing/2014/main" id="{4AC94D61-C432-964B-BFBF-EB29D1BBB3DF}"/>
              </a:ext>
            </a:extLst>
          </p:cNvPr>
          <p:cNvGraphicFramePr/>
          <p:nvPr>
            <p:extLst/>
          </p:nvPr>
        </p:nvGraphicFramePr>
        <p:xfrm>
          <a:off x="338944" y="1597248"/>
          <a:ext cx="7401408" cy="4915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Rectangle 11"/>
          <p:cNvSpPr/>
          <p:nvPr/>
        </p:nvSpPr>
        <p:spPr>
          <a:xfrm>
            <a:off x="3141407" y="95343"/>
            <a:ext cx="5881049" cy="781752"/>
          </a:xfrm>
          <a:prstGeom prst="rect">
            <a:avLst/>
          </a:prstGeom>
        </p:spPr>
        <p:txBody>
          <a:bodyPr wrap="square">
            <a:spAutoFit/>
          </a:bodyPr>
          <a:lstStyle/>
          <a:p>
            <a:pPr algn="r">
              <a:lnSpc>
                <a:spcPct val="80000"/>
              </a:lnSpc>
            </a:pPr>
            <a:r>
              <a:rPr lang="ro-RO" sz="2800">
                <a:solidFill>
                  <a:schemeClr val="bg1"/>
                </a:solidFill>
                <a:latin typeface="Verdana" panose="020B0604030504040204" pitchFamily="34" charset="0"/>
                <a:ea typeface="Verdana" panose="020B0604030504040204" pitchFamily="34" charset="0"/>
              </a:rPr>
              <a:t>Dimensiunea internațională a criminalității informatice </a:t>
            </a:r>
          </a:p>
          <a:p>
            <a:pPr algn="r">
              <a:lnSpc>
                <a:spcPct val="80000"/>
              </a:lnSpc>
            </a:pPr>
            <a:endParaRPr lang="ro-RO" sz="280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46536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ro-RO"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TextBox 17"/>
          <p:cNvSpPr txBox="1"/>
          <p:nvPr/>
        </p:nvSpPr>
        <p:spPr>
          <a:xfrm>
            <a:off x="6279791" y="6457858"/>
            <a:ext cx="3024336" cy="430887"/>
          </a:xfrm>
          <a:prstGeom prst="rect">
            <a:avLst/>
          </a:prstGeom>
          <a:noFill/>
        </p:spPr>
        <p:txBody>
          <a:bodyPr wrap="square" rtlCol="0">
            <a:spAutoFit/>
          </a:bodyPr>
          <a:lstStyle/>
          <a:p>
            <a:r>
              <a:rPr lang="ro-RO"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 xmlns:a16="http://schemas.microsoft.com/office/drawing/2014/main" id="{4AC94D61-C432-964B-BFBF-EB29D1BBB3DF}"/>
              </a:ext>
            </a:extLst>
          </p:cNvPr>
          <p:cNvGraphicFramePr/>
          <p:nvPr>
            <p:extLst>
              <p:ext uri="{D42A27DB-BD31-4B8C-83A1-F6EECF244321}">
                <p14:modId xmlns:p14="http://schemas.microsoft.com/office/powerpoint/2010/main" val="1771768819"/>
              </p:ext>
            </p:extLst>
          </p:nvPr>
        </p:nvGraphicFramePr>
        <p:xfrm>
          <a:off x="338944" y="1597248"/>
          <a:ext cx="7401408" cy="4915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Rectangle 11"/>
          <p:cNvSpPr/>
          <p:nvPr/>
        </p:nvSpPr>
        <p:spPr>
          <a:xfrm>
            <a:off x="3141407" y="95343"/>
            <a:ext cx="5881049" cy="781752"/>
          </a:xfrm>
          <a:prstGeom prst="rect">
            <a:avLst/>
          </a:prstGeom>
        </p:spPr>
        <p:txBody>
          <a:bodyPr wrap="square">
            <a:spAutoFit/>
          </a:bodyPr>
          <a:lstStyle/>
          <a:p>
            <a:pPr algn="r">
              <a:lnSpc>
                <a:spcPct val="80000"/>
              </a:lnSpc>
            </a:pPr>
            <a:r>
              <a:rPr lang="ro-RO" sz="2800">
                <a:solidFill>
                  <a:schemeClr val="bg1"/>
                </a:solidFill>
                <a:latin typeface="Verdana" panose="020B0604030504040204" pitchFamily="34" charset="0"/>
                <a:ea typeface="Verdana" panose="020B0604030504040204" pitchFamily="34" charset="0"/>
              </a:rPr>
              <a:t>Dimensiunea internațională a criminalității informatice </a:t>
            </a:r>
          </a:p>
          <a:p>
            <a:pPr algn="r">
              <a:lnSpc>
                <a:spcPct val="80000"/>
              </a:lnSpc>
            </a:pPr>
            <a:endParaRPr lang="ro-RO" sz="280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9649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pPr/>
              <a:t>26</a:t>
            </a:fld>
            <a:endParaRPr lang="en-GB" smtClean="0"/>
          </a:p>
        </p:txBody>
      </p:sp>
      <p:sp>
        <p:nvSpPr>
          <p:cNvPr id="4" name="Text Placeholder 3">
            <a:extLst>
              <a:ext uri="{FF2B5EF4-FFF2-40B4-BE49-F238E27FC236}">
                <a16:creationId xmlns="" xmlns:a16="http://schemas.microsoft.com/office/drawing/2014/main" id="{B9B1F5F5-B558-4D71-96FB-A9C9C54C9C78}"/>
              </a:ext>
            </a:extLst>
          </p:cNvPr>
          <p:cNvSpPr>
            <a:spLocks noGrp="1"/>
          </p:cNvSpPr>
          <p:nvPr>
            <p:ph type="body" sz="quarter" idx="11"/>
          </p:nvPr>
        </p:nvSpPr>
        <p:spPr/>
        <p:txBody>
          <a:bodyPr/>
          <a:lstStyle/>
          <a:p>
            <a:endParaRPr lang="en-GB" dirty="0" smtClean="0"/>
          </a:p>
          <a:p>
            <a:r>
              <a:rPr lang="ro-RO" sz="2700">
                <a:latin typeface="Verdana" panose="020B0604030504040204" pitchFamily="34" charset="0"/>
                <a:ea typeface="Verdana" panose="020B0604030504040204" pitchFamily="34" charset="0"/>
              </a:rPr>
              <a:t>Secțiunea 3</a:t>
            </a:r>
          </a:p>
          <a:p>
            <a:endParaRPr lang="en-GB" dirty="0"/>
          </a:p>
        </p:txBody>
      </p:sp>
      <p:sp>
        <p:nvSpPr>
          <p:cNvPr id="8" name="Text Placeholder 2">
            <a:extLst>
              <a:ext uri="{FF2B5EF4-FFF2-40B4-BE49-F238E27FC236}">
                <a16:creationId xmlns="" xmlns:a16="http://schemas.microsoft.com/office/drawing/2014/main" id="{E380FE40-902C-48A0-8E4E-962AA387FB67}"/>
              </a:ext>
            </a:extLst>
          </p:cNvPr>
          <p:cNvSpPr txBox="1">
            <a:spLocks/>
          </p:cNvSpPr>
          <p:nvPr/>
        </p:nvSpPr>
        <p:spPr bwMode="auto">
          <a:xfrm>
            <a:off x="722313" y="2906713"/>
            <a:ext cx="7772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itchFamily="34" charset="-128"/>
                <a:cs typeface="MS PGothic" charset="0"/>
              </a:defRPr>
            </a:lvl1pPr>
            <a:lvl2pPr marL="457200" indent="0" algn="l"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S PGothic" pitchFamily="34" charset="-128"/>
                <a:cs typeface="MS PGothic" charset="0"/>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S PGothic" pitchFamily="34" charset="-128"/>
                <a:cs typeface="MS PGothic" charset="0"/>
              </a:defRPr>
            </a:lvl3pPr>
            <a:lvl4pPr marL="13716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S PGothic" pitchFamily="34" charset="-128"/>
                <a:cs typeface="MS PGothic" charset="0"/>
              </a:defRPr>
            </a:lvl4pPr>
            <a:lvl5pPr marL="18288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S PGothic" pitchFamily="34" charset="-128"/>
                <a:cs typeface="MS PGothic"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914400"/>
            <a:r>
              <a:rPr lang="ro-RO"/>
              <a:t>Convenția de la Budapesta - Prezentare generală </a:t>
            </a:r>
          </a:p>
        </p:txBody>
      </p:sp>
      <p:sp>
        <p:nvSpPr>
          <p:cNvPr id="9" name="Title 1">
            <a:extLst>
              <a:ext uri="{FF2B5EF4-FFF2-40B4-BE49-F238E27FC236}">
                <a16:creationId xmlns="" xmlns:a16="http://schemas.microsoft.com/office/drawing/2014/main" id="{82BA244C-489D-417D-B8AB-CB954192CB36}"/>
              </a:ext>
            </a:extLst>
          </p:cNvPr>
          <p:cNvSpPr txBox="1">
            <a:spLocks/>
          </p:cNvSpPr>
          <p:nvPr/>
        </p:nvSpPr>
        <p:spPr>
          <a:xfrm>
            <a:off x="722312" y="4406900"/>
            <a:ext cx="7882135" cy="1362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a:latin typeface="+mn-lt"/>
                <a:ea typeface="Verdana" panose="020B0604030504040204" pitchFamily="34" charset="0"/>
              </a:rPr>
              <a:t>BENEFICIILE Convenției de la Budapesta</a:t>
            </a:r>
          </a:p>
        </p:txBody>
      </p:sp>
    </p:spTree>
    <p:extLst>
      <p:ext uri="{BB962C8B-B14F-4D97-AF65-F5344CB8AC3E}">
        <p14:creationId xmlns:p14="http://schemas.microsoft.com/office/powerpoint/2010/main" val="4084020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pic>
        <p:nvPicPr>
          <p:cNvPr id="4" name="Picture 3">
            <a:extLst>
              <a:ext uri="{FF2B5EF4-FFF2-40B4-BE49-F238E27FC236}">
                <a16:creationId xmlns="" xmlns:a16="http://schemas.microsoft.com/office/drawing/2014/main" id="{8B527C83-5B8D-4395-A989-43BF2984B3E8}"/>
              </a:ext>
            </a:extLst>
          </p:cNvPr>
          <p:cNvPicPr>
            <a:picLocks noChangeAspect="1"/>
          </p:cNvPicPr>
          <p:nvPr/>
        </p:nvPicPr>
        <p:blipFill>
          <a:blip r:embed="rId3"/>
          <a:stretch>
            <a:fillRect/>
          </a:stretch>
        </p:blipFill>
        <p:spPr>
          <a:xfrm>
            <a:off x="842962" y="1358106"/>
            <a:ext cx="7458075" cy="4924425"/>
          </a:xfrm>
          <a:prstGeom prst="rect">
            <a:avLst/>
          </a:prstGeom>
        </p:spPr>
      </p:pic>
      <p:sp>
        <p:nvSpPr>
          <p:cNvPr id="10" name="TextBox 15">
            <a:extLst>
              <a:ext uri="{FF2B5EF4-FFF2-40B4-BE49-F238E27FC236}">
                <a16:creationId xmlns="" xmlns:a16="http://schemas.microsoft.com/office/drawing/2014/main" id="{DBD15328-735F-4993-8F08-9DF5BEB05217}"/>
              </a:ext>
            </a:extLst>
          </p:cNvPr>
          <p:cNvSpPr txBox="1">
            <a:spLocks noChangeArrowheads="1"/>
          </p:cNvSpPr>
          <p:nvPr/>
        </p:nvSpPr>
        <p:spPr bwMode="auto">
          <a:xfrm>
            <a:off x="1258888" y="28351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Beneficiile Convenției de la Budapesta</a:t>
            </a:r>
          </a:p>
        </p:txBody>
      </p:sp>
    </p:spTree>
    <p:extLst>
      <p:ext uri="{BB962C8B-B14F-4D97-AF65-F5344CB8AC3E}">
        <p14:creationId xmlns:p14="http://schemas.microsoft.com/office/powerpoint/2010/main" val="2770369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benefits and impact of the Budapest Convention on cybercrime">
            <a:hlinkClick r:id="" action="ppaction://media"/>
            <a:extLst>
              <a:ext uri="{FF2B5EF4-FFF2-40B4-BE49-F238E27FC236}">
                <a16:creationId xmlns="" xmlns:a16="http://schemas.microsoft.com/office/drawing/2014/main" id="{071A6791-931A-459D-867E-324D333D3980}"/>
              </a:ext>
            </a:extLst>
          </p:cNvPr>
          <p:cNvPicPr>
            <a:picLocks noRot="1" noChangeAspect="1"/>
          </p:cNvPicPr>
          <p:nvPr>
            <a:videoFile r:link="rId1"/>
          </p:nvPr>
        </p:nvPicPr>
        <p:blipFill>
          <a:blip r:embed="rId4"/>
          <a:stretch>
            <a:fillRect/>
          </a:stretch>
        </p:blipFill>
        <p:spPr>
          <a:xfrm>
            <a:off x="0" y="1070469"/>
            <a:ext cx="9156041" cy="5517656"/>
          </a:xfrm>
          <a:prstGeom prst="rect">
            <a:avLst/>
          </a:prstGeom>
        </p:spPr>
      </p:pic>
      <p:sp>
        <p:nvSpPr>
          <p:cNvPr id="4" name="Rectangle 4">
            <a:extLst>
              <a:ext uri="{FF2B5EF4-FFF2-40B4-BE49-F238E27FC236}">
                <a16:creationId xmlns="" xmlns:a16="http://schemas.microsoft.com/office/drawing/2014/main" id="{1F66F396-ED76-4F97-86FD-925E2D131CA7}"/>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Rectangle 4">
            <a:extLst>
              <a:ext uri="{FF2B5EF4-FFF2-40B4-BE49-F238E27FC236}">
                <a16:creationId xmlns="" xmlns:a16="http://schemas.microsoft.com/office/drawing/2014/main" id="{0BEB8CEF-FC56-4CC0-9C26-1FE7C3FCE870}"/>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10" name="TextBox 15">
            <a:extLst>
              <a:ext uri="{FF2B5EF4-FFF2-40B4-BE49-F238E27FC236}">
                <a16:creationId xmlns="" xmlns:a16="http://schemas.microsoft.com/office/drawing/2014/main" id="{DBD15328-735F-4993-8F08-9DF5BEB05217}"/>
              </a:ext>
            </a:extLst>
          </p:cNvPr>
          <p:cNvSpPr txBox="1">
            <a:spLocks noChangeArrowheads="1"/>
          </p:cNvSpPr>
          <p:nvPr/>
        </p:nvSpPr>
        <p:spPr bwMode="auto">
          <a:xfrm>
            <a:off x="1258888" y="28351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Beneficiile Convenției de la Budapesta</a:t>
            </a:r>
          </a:p>
        </p:txBody>
      </p:sp>
    </p:spTree>
    <p:extLst>
      <p:ext uri="{BB962C8B-B14F-4D97-AF65-F5344CB8AC3E}">
        <p14:creationId xmlns:p14="http://schemas.microsoft.com/office/powerpoint/2010/main" val="115201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366838" y="274368"/>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Îmbunătățiri în legislațiile naționale </a:t>
            </a:r>
          </a:p>
        </p:txBody>
      </p:sp>
      <p:sp>
        <p:nvSpPr>
          <p:cNvPr id="11" name="Rectangle 2"/>
          <p:cNvSpPr>
            <a:spLocks noChangeArrowheads="1"/>
          </p:cNvSpPr>
          <p:nvPr/>
        </p:nvSpPr>
        <p:spPr bwMode="auto">
          <a:xfrm>
            <a:off x="395536" y="1946749"/>
            <a:ext cx="835292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ro-RO" sz="2600" dirty="0">
                <a:latin typeface="+mn-lt"/>
                <a:ea typeface="Verdana" panose="020B0604030504040204" pitchFamily="34" charset="0"/>
                <a:cs typeface="Verdana" panose="020B0604030504040204" pitchFamily="34" charset="0"/>
              </a:rPr>
              <a:t>Convenția de la Budapesta a avut un impact major asupra armonizării legislației</a:t>
            </a:r>
          </a:p>
          <a:p>
            <a:pPr marL="571500" indent="-571500" algn="just" eaLnBrk="1" hangingPunct="1">
              <a:buFont typeface="Arial" panose="020B0604020202020204" pitchFamily="34" charset="0"/>
              <a:buChar char="•"/>
              <a:defRPr/>
            </a:pPr>
            <a:endParaRPr lang="en-US" sz="26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600" dirty="0">
                <a:latin typeface="+mn-lt"/>
                <a:ea typeface="Verdana" panose="020B0604030504040204" pitchFamily="34" charset="0"/>
                <a:cs typeface="Verdana" panose="020B0604030504040204" pitchFamily="34" charset="0"/>
              </a:rPr>
              <a:t>Acest impact este resimțit atât de părți, cât și de non-părți</a:t>
            </a:r>
          </a:p>
          <a:p>
            <a:pPr marL="571500" indent="-571500" algn="just" eaLnBrk="1" hangingPunct="1">
              <a:buFont typeface="Arial" panose="020B0604020202020204" pitchFamily="34" charset="0"/>
              <a:buChar char="•"/>
              <a:defRPr/>
            </a:pPr>
            <a:endParaRPr lang="en-US" sz="26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600" dirty="0">
                <a:latin typeface="+mn-lt"/>
                <a:ea typeface="Verdana" panose="020B0604030504040204" pitchFamily="34" charset="0"/>
                <a:cs typeface="Verdana" panose="020B0604030504040204" pitchFamily="34" charset="0"/>
              </a:rPr>
              <a:t>Un număr de 193 de state au fost analizate pentru a evalua impactul mondial al Convenției de la Budapesta</a:t>
            </a:r>
          </a:p>
        </p:txBody>
      </p:sp>
    </p:spTree>
    <p:extLst>
      <p:ext uri="{BB962C8B-B14F-4D97-AF65-F5344CB8AC3E}">
        <p14:creationId xmlns:p14="http://schemas.microsoft.com/office/powerpoint/2010/main" val="3496698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CE3C051-7F78-4EAF-8CA3-B9689E461A1C}"/>
              </a:ext>
            </a:extLst>
          </p:cNvPr>
          <p:cNvSpPr>
            <a:spLocks noGrp="1"/>
          </p:cNvSpPr>
          <p:nvPr>
            <p:ph idx="1"/>
          </p:nvPr>
        </p:nvSpPr>
        <p:spPr>
          <a:xfrm>
            <a:off x="620023" y="1480569"/>
            <a:ext cx="7886700" cy="4351338"/>
          </a:xfrm>
        </p:spPr>
        <p:txBody>
          <a:bodyPr/>
          <a:lstStyle/>
          <a:p>
            <a:pPr marL="0" indent="0" algn="just">
              <a:buNone/>
            </a:pPr>
            <a:endParaRPr lang="en-GB" dirty="0" smtClean="0">
              <a:latin typeface="+mn-lt"/>
              <a:ea typeface="Verdana" panose="020B0604030504040204" pitchFamily="34" charset="0"/>
            </a:endParaRPr>
          </a:p>
          <a:p>
            <a:pPr marL="0" indent="0" algn="just">
              <a:buNone/>
            </a:pPr>
            <a:endParaRPr lang="en-GB" dirty="0">
              <a:latin typeface="+mn-lt"/>
              <a:ea typeface="Verdana" panose="020B0604030504040204" pitchFamily="34" charset="0"/>
            </a:endParaRPr>
          </a:p>
          <a:p>
            <a:pPr marL="0" indent="0" algn="just">
              <a:buNone/>
            </a:pPr>
            <a:endParaRPr lang="en-GB" dirty="0" smtClean="0">
              <a:latin typeface="+mn-lt"/>
              <a:ea typeface="Verdana" panose="020B0604030504040204" pitchFamily="34" charset="0"/>
            </a:endParaRPr>
          </a:p>
          <a:p>
            <a:pPr marL="0" indent="0" algn="just">
              <a:buNone/>
            </a:pPr>
            <a:r>
              <a:rPr lang="ro-RO" dirty="0">
                <a:latin typeface="+mn-lt"/>
                <a:ea typeface="Verdana" panose="020B0604030504040204" pitchFamily="34" charset="0"/>
              </a:rPr>
              <a:t>Oferirea participanților unei prezentări generale a Convenției de la Budapesta, inclusiv a domeniului de aplicare și a beneficiilor de a fi parte la aceasta. </a:t>
            </a:r>
          </a:p>
          <a:p>
            <a:pPr marL="0" indent="0">
              <a:buNone/>
            </a:pPr>
            <a:endParaRPr lang="en-GB" dirty="0"/>
          </a:p>
        </p:txBody>
      </p:sp>
      <p:sp>
        <p:nvSpPr>
          <p:cNvPr id="3" name="Slide Number Placeholder 2">
            <a:extLst>
              <a:ext uri="{FF2B5EF4-FFF2-40B4-BE49-F238E27FC236}">
                <a16:creationId xmlns=""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pPr/>
              <a:t>3</a:t>
            </a:fld>
            <a:endParaRPr lang="en-GB" smtClean="0"/>
          </a:p>
        </p:txBody>
      </p:sp>
      <p:sp>
        <p:nvSpPr>
          <p:cNvPr id="4" name="Text Placeholder 3">
            <a:extLst>
              <a:ext uri="{FF2B5EF4-FFF2-40B4-BE49-F238E27FC236}">
                <a16:creationId xmlns="" xmlns:a16="http://schemas.microsoft.com/office/drawing/2014/main" id="{B9B1F5F5-B558-4D71-96FB-A9C9C54C9C78}"/>
              </a:ext>
            </a:extLst>
          </p:cNvPr>
          <p:cNvSpPr>
            <a:spLocks noGrp="1"/>
          </p:cNvSpPr>
          <p:nvPr>
            <p:ph type="body" sz="quarter" idx="11"/>
          </p:nvPr>
        </p:nvSpPr>
        <p:spPr/>
        <p:txBody>
          <a:bodyPr/>
          <a:lstStyle/>
          <a:p>
            <a:endParaRPr lang="en-GB" dirty="0" smtClean="0"/>
          </a:p>
          <a:p>
            <a:r>
              <a:rPr lang="ro-RO" sz="2700">
                <a:latin typeface="Verdana" panose="020B0604030504040204" pitchFamily="34" charset="0"/>
                <a:ea typeface="Verdana" panose="020B0604030504040204" pitchFamily="34" charset="0"/>
              </a:rPr>
              <a:t>Scopul cursului</a:t>
            </a:r>
          </a:p>
          <a:p>
            <a:endParaRPr lang="en-GB" dirty="0"/>
          </a:p>
        </p:txBody>
      </p:sp>
    </p:spTree>
    <p:extLst>
      <p:ext uri="{BB962C8B-B14F-4D97-AF65-F5344CB8AC3E}">
        <p14:creationId xmlns:p14="http://schemas.microsoft.com/office/powerpoint/2010/main" val="2067099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7">
            <a:extLst>
              <a:ext uri="{FF2B5EF4-FFF2-40B4-BE49-F238E27FC236}">
                <a16:creationId xmlns="" xmlns:a16="http://schemas.microsoft.com/office/drawing/2014/main" id="{07736E9A-7FBE-4865-B1C2-6D313232237E}"/>
              </a:ext>
            </a:extLst>
          </p:cNvPr>
          <p:cNvSpPr txBox="1">
            <a:spLocks noChangeArrowheads="1"/>
          </p:cNvSpPr>
          <p:nvPr/>
        </p:nvSpPr>
        <p:spPr bwMode="auto">
          <a:xfrm>
            <a:off x="1415256" y="229902"/>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Intinderea Convenției de la Budapesta </a:t>
            </a:r>
          </a:p>
        </p:txBody>
      </p:sp>
      <p:sp>
        <p:nvSpPr>
          <p:cNvPr id="290" name="TextBox 143">
            <a:extLst>
              <a:ext uri="{FF2B5EF4-FFF2-40B4-BE49-F238E27FC236}">
                <a16:creationId xmlns="" xmlns:a16="http://schemas.microsoft.com/office/drawing/2014/main" id="{77934F9D-D91F-4C44-A588-0147150AB2AB}"/>
              </a:ext>
            </a:extLst>
          </p:cNvPr>
          <p:cNvSpPr txBox="1">
            <a:spLocks noChangeArrowheads="1"/>
          </p:cNvSpPr>
          <p:nvPr/>
        </p:nvSpPr>
        <p:spPr bwMode="auto">
          <a:xfrm>
            <a:off x="288131" y="3622221"/>
            <a:ext cx="2195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ro-RO" sz="4800" b="1">
                <a:latin typeface="Verdana" charset="0"/>
                <a:cs typeface="Verdana" charset="0"/>
              </a:rPr>
              <a:t>130</a:t>
            </a:r>
            <a:r>
              <a:rPr lang="ro-RO" sz="4000" b="1">
                <a:latin typeface="Verdana" charset="0"/>
                <a:cs typeface="Verdana" charset="0"/>
              </a:rPr>
              <a:t>+</a:t>
            </a:r>
          </a:p>
        </p:txBody>
      </p:sp>
      <p:grpSp>
        <p:nvGrpSpPr>
          <p:cNvPr id="291" name="Group 290">
            <a:extLst>
              <a:ext uri="{FF2B5EF4-FFF2-40B4-BE49-F238E27FC236}">
                <a16:creationId xmlns="" xmlns:a16="http://schemas.microsoft.com/office/drawing/2014/main" id="{433ECFEB-1EC9-4C08-B6F6-1927ABC06009}"/>
              </a:ext>
            </a:extLst>
          </p:cNvPr>
          <p:cNvGrpSpPr>
            <a:grpSpLocks/>
          </p:cNvGrpSpPr>
          <p:nvPr/>
        </p:nvGrpSpPr>
        <p:grpSpPr bwMode="auto">
          <a:xfrm>
            <a:off x="359569" y="1180646"/>
            <a:ext cx="8424862" cy="3757613"/>
            <a:chOff x="-30650" y="0"/>
            <a:chExt cx="9372924" cy="4653136"/>
          </a:xfrm>
        </p:grpSpPr>
        <p:pic>
          <p:nvPicPr>
            <p:cNvPr id="312" name="Picture 311">
              <a:extLst>
                <a:ext uri="{FF2B5EF4-FFF2-40B4-BE49-F238E27FC236}">
                  <a16:creationId xmlns="" xmlns:a16="http://schemas.microsoft.com/office/drawing/2014/main" id="{F9C1ECD3-BF22-44D9-B885-292ABB7626D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650" y="0"/>
              <a:ext cx="9372924" cy="4653136"/>
            </a:xfrm>
            <a:prstGeom prst="rect">
              <a:avLst/>
            </a:prstGeom>
            <a:solidFill>
              <a:srgbClr val="FFFFFF"/>
            </a:solidFill>
            <a:ln w="3175">
              <a:solidFill>
                <a:schemeClr val="tx1"/>
              </a:solidFill>
              <a:miter lim="800000"/>
              <a:headEnd/>
              <a:tailEnd/>
            </a:ln>
          </p:spPr>
        </p:pic>
        <p:sp>
          <p:nvSpPr>
            <p:cNvPr id="313" name="Oval 312">
              <a:extLst>
                <a:ext uri="{FF2B5EF4-FFF2-40B4-BE49-F238E27FC236}">
                  <a16:creationId xmlns="" xmlns:a16="http://schemas.microsoft.com/office/drawing/2014/main" id="{47755DDC-D63B-48DE-B6FB-75C07D124822}"/>
                </a:ext>
              </a:extLst>
            </p:cNvPr>
            <p:cNvSpPr/>
            <p:nvPr/>
          </p:nvSpPr>
          <p:spPr>
            <a:xfrm>
              <a:off x="3741833" y="126206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4" name="Oval 313">
              <a:extLst>
                <a:ext uri="{FF2B5EF4-FFF2-40B4-BE49-F238E27FC236}">
                  <a16:creationId xmlns="" xmlns:a16="http://schemas.microsoft.com/office/drawing/2014/main" id="{EF5CD548-4645-4837-96D0-F82C867B14C7}"/>
                </a:ext>
              </a:extLst>
            </p:cNvPr>
            <p:cNvSpPr/>
            <p:nvPr/>
          </p:nvSpPr>
          <p:spPr>
            <a:xfrm>
              <a:off x="3563452" y="1299419"/>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5" name="Oval 314">
              <a:extLst>
                <a:ext uri="{FF2B5EF4-FFF2-40B4-BE49-F238E27FC236}">
                  <a16:creationId xmlns="" xmlns:a16="http://schemas.microsoft.com/office/drawing/2014/main" id="{EBD9667D-431E-431D-9A5B-DD8A24DD65FE}"/>
                </a:ext>
              </a:extLst>
            </p:cNvPr>
            <p:cNvSpPr/>
            <p:nvPr/>
          </p:nvSpPr>
          <p:spPr>
            <a:xfrm>
              <a:off x="386016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6" name="Oval 315">
              <a:extLst>
                <a:ext uri="{FF2B5EF4-FFF2-40B4-BE49-F238E27FC236}">
                  <a16:creationId xmlns="" xmlns:a16="http://schemas.microsoft.com/office/drawing/2014/main" id="{E306CBBB-637E-472D-820A-0C2B929732BC}"/>
                </a:ext>
              </a:extLst>
            </p:cNvPr>
            <p:cNvSpPr/>
            <p:nvPr/>
          </p:nvSpPr>
          <p:spPr>
            <a:xfrm>
              <a:off x="4087997" y="1171639"/>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7" name="Oval 316">
              <a:extLst>
                <a:ext uri="{FF2B5EF4-FFF2-40B4-BE49-F238E27FC236}">
                  <a16:creationId xmlns="" xmlns:a16="http://schemas.microsoft.com/office/drawing/2014/main" id="{1A1CF357-B0F6-40FB-A6F6-623BB254CD99}"/>
                </a:ext>
              </a:extLst>
            </p:cNvPr>
            <p:cNvSpPr/>
            <p:nvPr/>
          </p:nvSpPr>
          <p:spPr>
            <a:xfrm>
              <a:off x="3743599" y="837446"/>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8" name="Oval 317">
              <a:extLst>
                <a:ext uri="{FF2B5EF4-FFF2-40B4-BE49-F238E27FC236}">
                  <a16:creationId xmlns="" xmlns:a16="http://schemas.microsoft.com/office/drawing/2014/main" id="{6483BEA5-C990-42FB-980E-04DF808A3642}"/>
                </a:ext>
              </a:extLst>
            </p:cNvPr>
            <p:cNvSpPr/>
            <p:nvPr/>
          </p:nvSpPr>
          <p:spPr>
            <a:xfrm>
              <a:off x="3420395" y="54846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9" name="Oval 318">
              <a:extLst>
                <a:ext uri="{FF2B5EF4-FFF2-40B4-BE49-F238E27FC236}">
                  <a16:creationId xmlns="" xmlns:a16="http://schemas.microsoft.com/office/drawing/2014/main" id="{38338B4C-956F-4614-8558-BED6AB4A7E06}"/>
                </a:ext>
              </a:extLst>
            </p:cNvPr>
            <p:cNvSpPr/>
            <p:nvPr/>
          </p:nvSpPr>
          <p:spPr>
            <a:xfrm>
              <a:off x="3923745" y="908217"/>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0" name="Oval 319">
              <a:extLst>
                <a:ext uri="{FF2B5EF4-FFF2-40B4-BE49-F238E27FC236}">
                  <a16:creationId xmlns="" xmlns:a16="http://schemas.microsoft.com/office/drawing/2014/main" id="{39013724-FDA3-4553-B71C-AF7C53101510}"/>
                </a:ext>
              </a:extLst>
            </p:cNvPr>
            <p:cNvSpPr/>
            <p:nvPr/>
          </p:nvSpPr>
          <p:spPr>
            <a:xfrm>
              <a:off x="3895487" y="94556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1" name="Oval 320">
              <a:extLst>
                <a:ext uri="{FF2B5EF4-FFF2-40B4-BE49-F238E27FC236}">
                  <a16:creationId xmlns="" xmlns:a16="http://schemas.microsoft.com/office/drawing/2014/main" id="{59EC2014-5F5D-4D45-B626-055D6F5C9C95}"/>
                </a:ext>
              </a:extLst>
            </p:cNvPr>
            <p:cNvSpPr/>
            <p:nvPr/>
          </p:nvSpPr>
          <p:spPr>
            <a:xfrm>
              <a:off x="4042077" y="9082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2" name="Oval 321">
              <a:extLst>
                <a:ext uri="{FF2B5EF4-FFF2-40B4-BE49-F238E27FC236}">
                  <a16:creationId xmlns="" xmlns:a16="http://schemas.microsoft.com/office/drawing/2014/main" id="{C6E85F30-60B5-49B2-98FE-563B103F190D}"/>
                </a:ext>
              </a:extLst>
            </p:cNvPr>
            <p:cNvSpPr/>
            <p:nvPr/>
          </p:nvSpPr>
          <p:spPr>
            <a:xfrm>
              <a:off x="3996158" y="1057620"/>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3" name="Oval 322">
              <a:extLst>
                <a:ext uri="{FF2B5EF4-FFF2-40B4-BE49-F238E27FC236}">
                  <a16:creationId xmlns="" xmlns:a16="http://schemas.microsoft.com/office/drawing/2014/main" id="{DC55B290-0213-42E1-9A8F-3FBA9A2A3B35}"/>
                </a:ext>
              </a:extLst>
            </p:cNvPr>
            <p:cNvSpPr/>
            <p:nvPr/>
          </p:nvSpPr>
          <p:spPr>
            <a:xfrm>
              <a:off x="4619606" y="101633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4" name="Oval 323">
              <a:extLst>
                <a:ext uri="{FF2B5EF4-FFF2-40B4-BE49-F238E27FC236}">
                  <a16:creationId xmlns="" xmlns:a16="http://schemas.microsoft.com/office/drawing/2014/main" id="{CB6031B8-1B23-479C-A490-E95B74968F82}"/>
                </a:ext>
              </a:extLst>
            </p:cNvPr>
            <p:cNvSpPr/>
            <p:nvPr/>
          </p:nvSpPr>
          <p:spPr>
            <a:xfrm>
              <a:off x="5004625" y="1267965"/>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5" name="Oval 324">
              <a:extLst>
                <a:ext uri="{FF2B5EF4-FFF2-40B4-BE49-F238E27FC236}">
                  <a16:creationId xmlns="" xmlns:a16="http://schemas.microsoft.com/office/drawing/2014/main" id="{78889D9F-7A26-4EA1-B106-1FA4C484E0E7}"/>
                </a:ext>
              </a:extLst>
            </p:cNvPr>
            <p:cNvSpPr/>
            <p:nvPr/>
          </p:nvSpPr>
          <p:spPr>
            <a:xfrm>
              <a:off x="4859801" y="119719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6" name="Oval 325">
              <a:extLst>
                <a:ext uri="{FF2B5EF4-FFF2-40B4-BE49-F238E27FC236}">
                  <a16:creationId xmlns="" xmlns:a16="http://schemas.microsoft.com/office/drawing/2014/main" id="{061A9F56-AC5E-4F3E-AC0B-D56C0A4F41EB}"/>
                </a:ext>
              </a:extLst>
            </p:cNvPr>
            <p:cNvSpPr/>
            <p:nvPr/>
          </p:nvSpPr>
          <p:spPr>
            <a:xfrm>
              <a:off x="4932214" y="124437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7" name="Oval 326">
              <a:extLst>
                <a:ext uri="{FF2B5EF4-FFF2-40B4-BE49-F238E27FC236}">
                  <a16:creationId xmlns="" xmlns:a16="http://schemas.microsoft.com/office/drawing/2014/main" id="{C90F2D22-C5A1-4685-96BF-5A859A4861A1}"/>
                </a:ext>
              </a:extLst>
            </p:cNvPr>
            <p:cNvSpPr/>
            <p:nvPr/>
          </p:nvSpPr>
          <p:spPr>
            <a:xfrm>
              <a:off x="4428862" y="110086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8" name="Oval 327">
              <a:extLst>
                <a:ext uri="{FF2B5EF4-FFF2-40B4-BE49-F238E27FC236}">
                  <a16:creationId xmlns="" xmlns:a16="http://schemas.microsoft.com/office/drawing/2014/main" id="{359F0B34-3569-456B-8714-E3901005AD95}"/>
                </a:ext>
              </a:extLst>
            </p:cNvPr>
            <p:cNvSpPr/>
            <p:nvPr/>
          </p:nvSpPr>
          <p:spPr>
            <a:xfrm>
              <a:off x="4497742" y="1059587"/>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9" name="Oval 328">
              <a:extLst>
                <a:ext uri="{FF2B5EF4-FFF2-40B4-BE49-F238E27FC236}">
                  <a16:creationId xmlns="" xmlns:a16="http://schemas.microsoft.com/office/drawing/2014/main" id="{C3008DBB-819C-479B-B237-2F0D08004B2F}"/>
                </a:ext>
              </a:extLst>
            </p:cNvPr>
            <p:cNvSpPr/>
            <p:nvPr/>
          </p:nvSpPr>
          <p:spPr>
            <a:xfrm>
              <a:off x="4421798" y="1195229"/>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0" name="Oval 329">
              <a:extLst>
                <a:ext uri="{FF2B5EF4-FFF2-40B4-BE49-F238E27FC236}">
                  <a16:creationId xmlns="" xmlns:a16="http://schemas.microsoft.com/office/drawing/2014/main" id="{A5C2DCEE-924C-47E4-97AD-1E5581AFD238}"/>
                </a:ext>
              </a:extLst>
            </p:cNvPr>
            <p:cNvSpPr/>
            <p:nvPr/>
          </p:nvSpPr>
          <p:spPr>
            <a:xfrm>
              <a:off x="4349386" y="1224717"/>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1" name="Oval 330">
              <a:extLst>
                <a:ext uri="{FF2B5EF4-FFF2-40B4-BE49-F238E27FC236}">
                  <a16:creationId xmlns="" xmlns:a16="http://schemas.microsoft.com/office/drawing/2014/main" id="{DF63BEB7-C812-4347-9D7D-011955075028}"/>
                </a:ext>
              </a:extLst>
            </p:cNvPr>
            <p:cNvSpPr/>
            <p:nvPr/>
          </p:nvSpPr>
          <p:spPr>
            <a:xfrm>
              <a:off x="4211627" y="1136254"/>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2" name="Oval 331">
              <a:extLst>
                <a:ext uri="{FF2B5EF4-FFF2-40B4-BE49-F238E27FC236}">
                  <a16:creationId xmlns="" xmlns:a16="http://schemas.microsoft.com/office/drawing/2014/main" id="{AE2DF2B0-1F9E-4DC2-941C-069D6D762D46}"/>
                </a:ext>
              </a:extLst>
            </p:cNvPr>
            <p:cNvSpPr/>
            <p:nvPr/>
          </p:nvSpPr>
          <p:spPr>
            <a:xfrm>
              <a:off x="4148046" y="109300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3" name="Oval 332">
              <a:extLst>
                <a:ext uri="{FF2B5EF4-FFF2-40B4-BE49-F238E27FC236}">
                  <a16:creationId xmlns="" xmlns:a16="http://schemas.microsoft.com/office/drawing/2014/main" id="{9671C580-854E-4136-BEF7-FBB474337BA9}"/>
                </a:ext>
              </a:extLst>
            </p:cNvPr>
            <p:cNvSpPr/>
            <p:nvPr/>
          </p:nvSpPr>
          <p:spPr>
            <a:xfrm>
              <a:off x="4314063" y="11441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4" name="Oval 333">
              <a:extLst>
                <a:ext uri="{FF2B5EF4-FFF2-40B4-BE49-F238E27FC236}">
                  <a16:creationId xmlns="" xmlns:a16="http://schemas.microsoft.com/office/drawing/2014/main" id="{65A6A9E9-1FF6-4442-9005-41FDB59E7BB1}"/>
                </a:ext>
              </a:extLst>
            </p:cNvPr>
            <p:cNvSpPr/>
            <p:nvPr/>
          </p:nvSpPr>
          <p:spPr>
            <a:xfrm>
              <a:off x="4125086" y="1051723"/>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5" name="Oval 334">
              <a:extLst>
                <a:ext uri="{FF2B5EF4-FFF2-40B4-BE49-F238E27FC236}">
                  <a16:creationId xmlns="" xmlns:a16="http://schemas.microsoft.com/office/drawing/2014/main" id="{6C94FE8D-E630-47E4-AE31-2BF8F322531B}"/>
                </a:ext>
              </a:extLst>
            </p:cNvPr>
            <p:cNvSpPr/>
            <p:nvPr/>
          </p:nvSpPr>
          <p:spPr>
            <a:xfrm>
              <a:off x="4276974" y="99274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6" name="Oval 335">
              <a:extLst>
                <a:ext uri="{FF2B5EF4-FFF2-40B4-BE49-F238E27FC236}">
                  <a16:creationId xmlns="" xmlns:a16="http://schemas.microsoft.com/office/drawing/2014/main" id="{981E4949-7309-436F-BC2B-6585EDFE7FA3}"/>
                </a:ext>
              </a:extLst>
            </p:cNvPr>
            <p:cNvSpPr/>
            <p:nvPr/>
          </p:nvSpPr>
          <p:spPr>
            <a:xfrm>
              <a:off x="427697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7" name="Oval 336">
              <a:extLst>
                <a:ext uri="{FF2B5EF4-FFF2-40B4-BE49-F238E27FC236}">
                  <a16:creationId xmlns="" xmlns:a16="http://schemas.microsoft.com/office/drawing/2014/main" id="{80B9A2AC-5A42-4E5F-84F1-81D016822952}"/>
                </a:ext>
              </a:extLst>
            </p:cNvPr>
            <p:cNvSpPr/>
            <p:nvPr/>
          </p:nvSpPr>
          <p:spPr>
            <a:xfrm>
              <a:off x="4268144" y="1189332"/>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8" name="Oval 337">
              <a:extLst>
                <a:ext uri="{FF2B5EF4-FFF2-40B4-BE49-F238E27FC236}">
                  <a16:creationId xmlns="" xmlns:a16="http://schemas.microsoft.com/office/drawing/2014/main" id="{76621665-2152-4083-9394-DC97BC5C3B19}"/>
                </a:ext>
              </a:extLst>
            </p:cNvPr>
            <p:cNvSpPr/>
            <p:nvPr/>
          </p:nvSpPr>
          <p:spPr>
            <a:xfrm>
              <a:off x="4308764" y="124437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9" name="Oval 338">
              <a:extLst>
                <a:ext uri="{FF2B5EF4-FFF2-40B4-BE49-F238E27FC236}">
                  <a16:creationId xmlns="" xmlns:a16="http://schemas.microsoft.com/office/drawing/2014/main" id="{4FE39DA1-A9A9-46B5-91CE-918787147064}"/>
                </a:ext>
              </a:extLst>
            </p:cNvPr>
            <p:cNvSpPr/>
            <p:nvPr/>
          </p:nvSpPr>
          <p:spPr>
            <a:xfrm>
              <a:off x="4020884" y="621204"/>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0" name="Oval 339">
              <a:extLst>
                <a:ext uri="{FF2B5EF4-FFF2-40B4-BE49-F238E27FC236}">
                  <a16:creationId xmlns="" xmlns:a16="http://schemas.microsoft.com/office/drawing/2014/main" id="{E892D612-4F81-46F0-BF18-4F40FE405928}"/>
                </a:ext>
              </a:extLst>
            </p:cNvPr>
            <p:cNvSpPr/>
            <p:nvPr/>
          </p:nvSpPr>
          <p:spPr>
            <a:xfrm>
              <a:off x="4386475" y="613341"/>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1" name="Oval 340">
              <a:extLst>
                <a:ext uri="{FF2B5EF4-FFF2-40B4-BE49-F238E27FC236}">
                  <a16:creationId xmlns="" xmlns:a16="http://schemas.microsoft.com/office/drawing/2014/main" id="{877ABA36-F250-4DEA-A4F7-8F535183675D}"/>
                </a:ext>
              </a:extLst>
            </p:cNvPr>
            <p:cNvSpPr/>
            <p:nvPr/>
          </p:nvSpPr>
          <p:spPr>
            <a:xfrm>
              <a:off x="4391774" y="6998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2" name="Oval 341">
              <a:extLst>
                <a:ext uri="{FF2B5EF4-FFF2-40B4-BE49-F238E27FC236}">
                  <a16:creationId xmlns="" xmlns:a16="http://schemas.microsoft.com/office/drawing/2014/main" id="{6BAACC6C-94C1-4614-894C-8F43FBDA0B17}"/>
                </a:ext>
              </a:extLst>
            </p:cNvPr>
            <p:cNvSpPr/>
            <p:nvPr/>
          </p:nvSpPr>
          <p:spPr>
            <a:xfrm>
              <a:off x="4388242" y="76077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3" name="Oval 342">
              <a:extLst>
                <a:ext uri="{FF2B5EF4-FFF2-40B4-BE49-F238E27FC236}">
                  <a16:creationId xmlns="" xmlns:a16="http://schemas.microsoft.com/office/drawing/2014/main" id="{24708DC5-0520-4F7F-A11F-71BCB4873987}"/>
                </a:ext>
              </a:extLst>
            </p:cNvPr>
            <p:cNvSpPr/>
            <p:nvPr/>
          </p:nvSpPr>
          <p:spPr>
            <a:xfrm>
              <a:off x="4342322" y="7804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4" name="Oval 343">
              <a:extLst>
                <a:ext uri="{FF2B5EF4-FFF2-40B4-BE49-F238E27FC236}">
                  <a16:creationId xmlns="" xmlns:a16="http://schemas.microsoft.com/office/drawing/2014/main" id="{1099D5C5-9110-416C-856C-D4C7544B1921}"/>
                </a:ext>
              </a:extLst>
            </p:cNvPr>
            <p:cNvSpPr/>
            <p:nvPr/>
          </p:nvSpPr>
          <p:spPr>
            <a:xfrm>
              <a:off x="4020884" y="770608"/>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5" name="Oval 344">
              <a:extLst>
                <a:ext uri="{FF2B5EF4-FFF2-40B4-BE49-F238E27FC236}">
                  <a16:creationId xmlns="" xmlns:a16="http://schemas.microsoft.com/office/drawing/2014/main" id="{B68D6538-36B4-4FC3-85BE-6C058C9103D0}"/>
                </a:ext>
              </a:extLst>
            </p:cNvPr>
            <p:cNvSpPr/>
            <p:nvPr/>
          </p:nvSpPr>
          <p:spPr>
            <a:xfrm>
              <a:off x="4254015" y="872831"/>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6" name="Oval 345">
              <a:extLst>
                <a:ext uri="{FF2B5EF4-FFF2-40B4-BE49-F238E27FC236}">
                  <a16:creationId xmlns="" xmlns:a16="http://schemas.microsoft.com/office/drawing/2014/main" id="{050FC20E-5CE2-43B4-BC44-A1008A55B474}"/>
                </a:ext>
              </a:extLst>
            </p:cNvPr>
            <p:cNvSpPr/>
            <p:nvPr/>
          </p:nvSpPr>
          <p:spPr>
            <a:xfrm>
              <a:off x="4163941" y="957363"/>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7" name="Oval 346">
              <a:extLst>
                <a:ext uri="{FF2B5EF4-FFF2-40B4-BE49-F238E27FC236}">
                  <a16:creationId xmlns="" xmlns:a16="http://schemas.microsoft.com/office/drawing/2014/main" id="{513F8D11-2F04-45C4-80DD-A7FDFA048D8F}"/>
                </a:ext>
              </a:extLst>
            </p:cNvPr>
            <p:cNvSpPr/>
            <p:nvPr/>
          </p:nvSpPr>
          <p:spPr>
            <a:xfrm>
              <a:off x="4148046" y="648726"/>
              <a:ext cx="72411" cy="72737"/>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8" name="Oval 347">
              <a:extLst>
                <a:ext uri="{FF2B5EF4-FFF2-40B4-BE49-F238E27FC236}">
                  <a16:creationId xmlns="" xmlns:a16="http://schemas.microsoft.com/office/drawing/2014/main" id="{5A22E7B2-7CE4-4D7B-AD19-CFB17BB654E5}"/>
                </a:ext>
              </a:extLst>
            </p:cNvPr>
            <p:cNvSpPr/>
            <p:nvPr/>
          </p:nvSpPr>
          <p:spPr>
            <a:xfrm>
              <a:off x="3600541" y="87086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9" name="Oval 348">
              <a:extLst>
                <a:ext uri="{FF2B5EF4-FFF2-40B4-BE49-F238E27FC236}">
                  <a16:creationId xmlns="" xmlns:a16="http://schemas.microsoft.com/office/drawing/2014/main" id="{997FA1BE-9953-4589-A39D-20202248426D}"/>
                </a:ext>
              </a:extLst>
            </p:cNvPr>
            <p:cNvSpPr/>
            <p:nvPr/>
          </p:nvSpPr>
          <p:spPr>
            <a:xfrm>
              <a:off x="4658461" y="1317111"/>
              <a:ext cx="70646"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0" name="Oval 349">
              <a:extLst>
                <a:ext uri="{FF2B5EF4-FFF2-40B4-BE49-F238E27FC236}">
                  <a16:creationId xmlns="" xmlns:a16="http://schemas.microsoft.com/office/drawing/2014/main" id="{5BBA3DE3-C067-487F-8932-3D46A422D9D4}"/>
                </a:ext>
              </a:extLst>
            </p:cNvPr>
            <p:cNvSpPr/>
            <p:nvPr/>
          </p:nvSpPr>
          <p:spPr>
            <a:xfrm>
              <a:off x="1115577" y="1317111"/>
              <a:ext cx="72412" cy="7077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1" name="Oval 350">
              <a:extLst>
                <a:ext uri="{FF2B5EF4-FFF2-40B4-BE49-F238E27FC236}">
                  <a16:creationId xmlns="" xmlns:a16="http://schemas.microsoft.com/office/drawing/2014/main" id="{2E3F3368-AC49-408F-9813-7476552566AB}"/>
                </a:ext>
              </a:extLst>
            </p:cNvPr>
            <p:cNvSpPr/>
            <p:nvPr/>
          </p:nvSpPr>
          <p:spPr>
            <a:xfrm>
              <a:off x="1763752" y="198942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2" name="Oval 351">
              <a:extLst>
                <a:ext uri="{FF2B5EF4-FFF2-40B4-BE49-F238E27FC236}">
                  <a16:creationId xmlns="" xmlns:a16="http://schemas.microsoft.com/office/drawing/2014/main" id="{87DF7A96-5976-4EFA-8D96-13E2DA459949}"/>
                </a:ext>
              </a:extLst>
            </p:cNvPr>
            <p:cNvSpPr/>
            <p:nvPr/>
          </p:nvSpPr>
          <p:spPr>
            <a:xfrm>
              <a:off x="7452500" y="1413437"/>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3" name="Oval 352">
              <a:extLst>
                <a:ext uri="{FF2B5EF4-FFF2-40B4-BE49-F238E27FC236}">
                  <a16:creationId xmlns="" xmlns:a16="http://schemas.microsoft.com/office/drawing/2014/main" id="{694BAC02-E5B8-4F37-869C-35493E304227}"/>
                </a:ext>
              </a:extLst>
            </p:cNvPr>
            <p:cNvSpPr/>
            <p:nvPr/>
          </p:nvSpPr>
          <p:spPr>
            <a:xfrm>
              <a:off x="7480759" y="335764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4" name="Oval 353">
              <a:extLst>
                <a:ext uri="{FF2B5EF4-FFF2-40B4-BE49-F238E27FC236}">
                  <a16:creationId xmlns="" xmlns:a16="http://schemas.microsoft.com/office/drawing/2014/main" id="{94BE3FAC-4B3F-44DB-B825-4262C4444187}"/>
                </a:ext>
              </a:extLst>
            </p:cNvPr>
            <p:cNvSpPr/>
            <p:nvPr/>
          </p:nvSpPr>
          <p:spPr>
            <a:xfrm>
              <a:off x="4428862" y="350115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5" name="Oval 354">
              <a:extLst>
                <a:ext uri="{FF2B5EF4-FFF2-40B4-BE49-F238E27FC236}">
                  <a16:creationId xmlns="" xmlns:a16="http://schemas.microsoft.com/office/drawing/2014/main" id="{D9A517A1-E51A-46B7-AF20-A36713E6F5F7}"/>
                </a:ext>
              </a:extLst>
            </p:cNvPr>
            <p:cNvSpPr/>
            <p:nvPr/>
          </p:nvSpPr>
          <p:spPr>
            <a:xfrm>
              <a:off x="1260400" y="796164"/>
              <a:ext cx="70646"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6" name="Oval 355">
              <a:extLst>
                <a:ext uri="{FF2B5EF4-FFF2-40B4-BE49-F238E27FC236}">
                  <a16:creationId xmlns="" xmlns:a16="http://schemas.microsoft.com/office/drawing/2014/main" id="{3F3EAC06-3276-45BB-A078-0AC52F847F51}"/>
                </a:ext>
              </a:extLst>
            </p:cNvPr>
            <p:cNvSpPr/>
            <p:nvPr/>
          </p:nvSpPr>
          <p:spPr>
            <a:xfrm>
              <a:off x="3932576" y="980953"/>
              <a:ext cx="72411" cy="72735"/>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7" name="Oval 356">
              <a:extLst>
                <a:ext uri="{FF2B5EF4-FFF2-40B4-BE49-F238E27FC236}">
                  <a16:creationId xmlns="" xmlns:a16="http://schemas.microsoft.com/office/drawing/2014/main" id="{DDC7302A-8E18-4F8C-B91A-B29F15D694F3}"/>
                </a:ext>
              </a:extLst>
            </p:cNvPr>
            <p:cNvSpPr/>
            <p:nvPr/>
          </p:nvSpPr>
          <p:spPr>
            <a:xfrm>
              <a:off x="4359983" y="1317111"/>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8" name="Oval 357">
              <a:extLst>
                <a:ext uri="{FF2B5EF4-FFF2-40B4-BE49-F238E27FC236}">
                  <a16:creationId xmlns="" xmlns:a16="http://schemas.microsoft.com/office/drawing/2014/main" id="{8FE0F9CF-BCDB-4263-9E24-B1B4E232060A}"/>
                </a:ext>
              </a:extLst>
            </p:cNvPr>
            <p:cNvSpPr/>
            <p:nvPr/>
          </p:nvSpPr>
          <p:spPr>
            <a:xfrm>
              <a:off x="970753" y="1952076"/>
              <a:ext cx="72412"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9" name="Oval 358">
              <a:extLst>
                <a:ext uri="{FF2B5EF4-FFF2-40B4-BE49-F238E27FC236}">
                  <a16:creationId xmlns="" xmlns:a16="http://schemas.microsoft.com/office/drawing/2014/main" id="{76A9B482-4955-42C1-BE24-E5FEF07B87E5}"/>
                </a:ext>
              </a:extLst>
            </p:cNvPr>
            <p:cNvSpPr/>
            <p:nvPr/>
          </p:nvSpPr>
          <p:spPr>
            <a:xfrm>
              <a:off x="1475870" y="2290200"/>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0" name="Oval 359">
              <a:extLst>
                <a:ext uri="{FF2B5EF4-FFF2-40B4-BE49-F238E27FC236}">
                  <a16:creationId xmlns="" xmlns:a16="http://schemas.microsoft.com/office/drawing/2014/main" id="{308494E0-4A82-40F3-BDAA-8A805310E43A}"/>
                </a:ext>
              </a:extLst>
            </p:cNvPr>
            <p:cNvSpPr/>
            <p:nvPr/>
          </p:nvSpPr>
          <p:spPr>
            <a:xfrm>
              <a:off x="1339878" y="2254815"/>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1" name="Oval 360">
              <a:extLst>
                <a:ext uri="{FF2B5EF4-FFF2-40B4-BE49-F238E27FC236}">
                  <a16:creationId xmlns="" xmlns:a16="http://schemas.microsoft.com/office/drawing/2014/main" id="{3B7C08CA-36A6-470B-9ED9-E7607CD20137}"/>
                </a:ext>
              </a:extLst>
            </p:cNvPr>
            <p:cNvSpPr/>
            <p:nvPr/>
          </p:nvSpPr>
          <p:spPr>
            <a:xfrm>
              <a:off x="2051633" y="3788168"/>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2" name="Oval 361">
              <a:extLst>
                <a:ext uri="{FF2B5EF4-FFF2-40B4-BE49-F238E27FC236}">
                  <a16:creationId xmlns="" xmlns:a16="http://schemas.microsoft.com/office/drawing/2014/main" id="{77F13FC9-F511-490D-BC7F-529CC32BD224}"/>
                </a:ext>
              </a:extLst>
            </p:cNvPr>
            <p:cNvSpPr/>
            <p:nvPr/>
          </p:nvSpPr>
          <p:spPr>
            <a:xfrm>
              <a:off x="1836163" y="3829450"/>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3" name="Oval 362">
              <a:extLst>
                <a:ext uri="{FF2B5EF4-FFF2-40B4-BE49-F238E27FC236}">
                  <a16:creationId xmlns="" xmlns:a16="http://schemas.microsoft.com/office/drawing/2014/main" id="{CF224935-041D-4828-A5B7-B47DB594AE90}"/>
                </a:ext>
              </a:extLst>
            </p:cNvPr>
            <p:cNvSpPr/>
            <p:nvPr/>
          </p:nvSpPr>
          <p:spPr>
            <a:xfrm>
              <a:off x="3563452" y="1556943"/>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4" name="Oval 363">
              <a:extLst>
                <a:ext uri="{FF2B5EF4-FFF2-40B4-BE49-F238E27FC236}">
                  <a16:creationId xmlns="" xmlns:a16="http://schemas.microsoft.com/office/drawing/2014/main" id="{B7A6143F-387D-4C7C-917A-B18B50F2C42A}"/>
                </a:ext>
              </a:extLst>
            </p:cNvPr>
            <p:cNvSpPr/>
            <p:nvPr/>
          </p:nvSpPr>
          <p:spPr>
            <a:xfrm>
              <a:off x="3275571" y="2132933"/>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5" name="Oval 364">
              <a:extLst>
                <a:ext uri="{FF2B5EF4-FFF2-40B4-BE49-F238E27FC236}">
                  <a16:creationId xmlns="" xmlns:a16="http://schemas.microsoft.com/office/drawing/2014/main" id="{44AD594F-0BD6-4C1C-9F45-AA2624CD573A}"/>
                </a:ext>
              </a:extLst>
            </p:cNvPr>
            <p:cNvSpPr/>
            <p:nvPr/>
          </p:nvSpPr>
          <p:spPr>
            <a:xfrm>
              <a:off x="7164619" y="2097548"/>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6" name="Oval 365">
              <a:extLst>
                <a:ext uri="{FF2B5EF4-FFF2-40B4-BE49-F238E27FC236}">
                  <a16:creationId xmlns="" xmlns:a16="http://schemas.microsoft.com/office/drawing/2014/main" id="{A3CE2AEF-4052-4832-B9E8-2A81E2DDA973}"/>
                </a:ext>
              </a:extLst>
            </p:cNvPr>
            <p:cNvSpPr/>
            <p:nvPr/>
          </p:nvSpPr>
          <p:spPr>
            <a:xfrm>
              <a:off x="1982754" y="2058232"/>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7" name="Oval 366">
              <a:extLst>
                <a:ext uri="{FF2B5EF4-FFF2-40B4-BE49-F238E27FC236}">
                  <a16:creationId xmlns="" xmlns:a16="http://schemas.microsoft.com/office/drawing/2014/main" id="{1053138F-CA5E-4191-B2A5-EF0C5006B098}"/>
                </a:ext>
              </a:extLst>
            </p:cNvPr>
            <p:cNvSpPr/>
            <p:nvPr/>
          </p:nvSpPr>
          <p:spPr>
            <a:xfrm>
              <a:off x="1912108" y="1987461"/>
              <a:ext cx="70646"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8" name="Oval 367">
              <a:extLst>
                <a:ext uri="{FF2B5EF4-FFF2-40B4-BE49-F238E27FC236}">
                  <a16:creationId xmlns="" xmlns:a16="http://schemas.microsoft.com/office/drawing/2014/main" id="{946BF843-9733-4416-89BA-68472BC409B9}"/>
                </a:ext>
              </a:extLst>
            </p:cNvPr>
            <p:cNvSpPr/>
            <p:nvPr/>
          </p:nvSpPr>
          <p:spPr>
            <a:xfrm>
              <a:off x="1979222" y="2014983"/>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9" name="Oval 368">
              <a:extLst>
                <a:ext uri="{FF2B5EF4-FFF2-40B4-BE49-F238E27FC236}">
                  <a16:creationId xmlns="" xmlns:a16="http://schemas.microsoft.com/office/drawing/2014/main" id="{4C14853B-254F-4DF0-9098-C3859A39ABB8}"/>
                </a:ext>
              </a:extLst>
            </p:cNvPr>
            <p:cNvSpPr/>
            <p:nvPr/>
          </p:nvSpPr>
          <p:spPr>
            <a:xfrm>
              <a:off x="5940681" y="1843955"/>
              <a:ext cx="70646"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0" name="Oval 369">
              <a:extLst>
                <a:ext uri="{FF2B5EF4-FFF2-40B4-BE49-F238E27FC236}">
                  <a16:creationId xmlns="" xmlns:a16="http://schemas.microsoft.com/office/drawing/2014/main" id="{D15265D0-4BDA-472F-85F7-365BC701F563}"/>
                </a:ext>
              </a:extLst>
            </p:cNvPr>
            <p:cNvSpPr/>
            <p:nvPr/>
          </p:nvSpPr>
          <p:spPr>
            <a:xfrm>
              <a:off x="1982754" y="2138830"/>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1" name="Oval 370">
              <a:extLst>
                <a:ext uri="{FF2B5EF4-FFF2-40B4-BE49-F238E27FC236}">
                  <a16:creationId xmlns="" xmlns:a16="http://schemas.microsoft.com/office/drawing/2014/main" id="{4B105728-075C-4316-80D7-04084FBB2E93}"/>
                </a:ext>
              </a:extLst>
            </p:cNvPr>
            <p:cNvSpPr/>
            <p:nvPr/>
          </p:nvSpPr>
          <p:spPr>
            <a:xfrm>
              <a:off x="1551815" y="202284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2" name="Oval 371">
              <a:extLst>
                <a:ext uri="{FF2B5EF4-FFF2-40B4-BE49-F238E27FC236}">
                  <a16:creationId xmlns="" xmlns:a16="http://schemas.microsoft.com/office/drawing/2014/main" id="{2223DD33-6548-4990-B498-A1201D521494}"/>
                </a:ext>
              </a:extLst>
            </p:cNvPr>
            <p:cNvSpPr/>
            <p:nvPr/>
          </p:nvSpPr>
          <p:spPr>
            <a:xfrm>
              <a:off x="5652800" y="1627713"/>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3" name="Oval 372">
              <a:extLst>
                <a:ext uri="{FF2B5EF4-FFF2-40B4-BE49-F238E27FC236}">
                  <a16:creationId xmlns="" xmlns:a16="http://schemas.microsoft.com/office/drawing/2014/main" id="{4ED6AB9B-5311-4292-8A66-8E5B7A0322D4}"/>
                </a:ext>
              </a:extLst>
            </p:cNvPr>
            <p:cNvSpPr/>
            <p:nvPr/>
          </p:nvSpPr>
          <p:spPr>
            <a:xfrm>
              <a:off x="7019796" y="2419946"/>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4" name="Oval 373">
              <a:extLst>
                <a:ext uri="{FF2B5EF4-FFF2-40B4-BE49-F238E27FC236}">
                  <a16:creationId xmlns="" xmlns:a16="http://schemas.microsoft.com/office/drawing/2014/main" id="{CB345F13-2E1D-4D00-90F7-D3695F6AA00B}"/>
                </a:ext>
              </a:extLst>
            </p:cNvPr>
            <p:cNvSpPr/>
            <p:nvPr/>
          </p:nvSpPr>
          <p:spPr>
            <a:xfrm>
              <a:off x="2124045" y="3345854"/>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5" name="Oval 374">
              <a:extLst>
                <a:ext uri="{FF2B5EF4-FFF2-40B4-BE49-F238E27FC236}">
                  <a16:creationId xmlns="" xmlns:a16="http://schemas.microsoft.com/office/drawing/2014/main" id="{01BD35D7-BAF9-4811-B174-DB4EC98025E0}"/>
                </a:ext>
              </a:extLst>
            </p:cNvPr>
            <p:cNvSpPr/>
            <p:nvPr/>
          </p:nvSpPr>
          <p:spPr>
            <a:xfrm>
              <a:off x="6731914" y="2708923"/>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6" name="Oval 375">
              <a:extLst>
                <a:ext uri="{FF2B5EF4-FFF2-40B4-BE49-F238E27FC236}">
                  <a16:creationId xmlns="" xmlns:a16="http://schemas.microsoft.com/office/drawing/2014/main" id="{F5E6495B-33C8-4910-B0EA-DC4C45A8D7FA}"/>
                </a:ext>
              </a:extLst>
            </p:cNvPr>
            <p:cNvSpPr/>
            <p:nvPr/>
          </p:nvSpPr>
          <p:spPr>
            <a:xfrm>
              <a:off x="4425330" y="3282947"/>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7" name="Oval 376">
              <a:extLst>
                <a:ext uri="{FF2B5EF4-FFF2-40B4-BE49-F238E27FC236}">
                  <a16:creationId xmlns="" xmlns:a16="http://schemas.microsoft.com/office/drawing/2014/main" id="{2EC930CE-7E75-4E92-A8EF-725664A2D86E}"/>
                </a:ext>
              </a:extLst>
            </p:cNvPr>
            <p:cNvSpPr/>
            <p:nvPr/>
          </p:nvSpPr>
          <p:spPr>
            <a:xfrm>
              <a:off x="6083739" y="2341312"/>
              <a:ext cx="72411"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8" name="Oval 377">
              <a:extLst>
                <a:ext uri="{FF2B5EF4-FFF2-40B4-BE49-F238E27FC236}">
                  <a16:creationId xmlns="" xmlns:a16="http://schemas.microsoft.com/office/drawing/2014/main" id="{AAF9F541-2C27-48E3-A2CE-B75CDED64BC9}"/>
                </a:ext>
              </a:extLst>
            </p:cNvPr>
            <p:cNvSpPr/>
            <p:nvPr/>
          </p:nvSpPr>
          <p:spPr>
            <a:xfrm>
              <a:off x="6588857" y="2130967"/>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9" name="Oval 378">
              <a:extLst>
                <a:ext uri="{FF2B5EF4-FFF2-40B4-BE49-F238E27FC236}">
                  <a16:creationId xmlns="" xmlns:a16="http://schemas.microsoft.com/office/drawing/2014/main" id="{64520768-64BA-4B50-91BC-A0C45C48754C}"/>
                </a:ext>
              </a:extLst>
            </p:cNvPr>
            <p:cNvSpPr/>
            <p:nvPr/>
          </p:nvSpPr>
          <p:spPr>
            <a:xfrm>
              <a:off x="6696591" y="2482852"/>
              <a:ext cx="72412"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0" name="Oval 379">
              <a:extLst>
                <a:ext uri="{FF2B5EF4-FFF2-40B4-BE49-F238E27FC236}">
                  <a16:creationId xmlns="" xmlns:a16="http://schemas.microsoft.com/office/drawing/2014/main" id="{6194C2AA-BB49-46C8-8B38-2966649F3923}"/>
                </a:ext>
              </a:extLst>
            </p:cNvPr>
            <p:cNvSpPr/>
            <p:nvPr/>
          </p:nvSpPr>
          <p:spPr>
            <a:xfrm>
              <a:off x="6659502" y="2394389"/>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1" name="Oval 380">
              <a:extLst>
                <a:ext uri="{FF2B5EF4-FFF2-40B4-BE49-F238E27FC236}">
                  <a16:creationId xmlns="" xmlns:a16="http://schemas.microsoft.com/office/drawing/2014/main" id="{0DC34C40-B8B9-4DB2-95DE-41390CCEC12A}"/>
                </a:ext>
              </a:extLst>
            </p:cNvPr>
            <p:cNvSpPr/>
            <p:nvPr/>
          </p:nvSpPr>
          <p:spPr>
            <a:xfrm>
              <a:off x="3729469" y="2321654"/>
              <a:ext cx="70646"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2" name="Oval 381">
              <a:extLst>
                <a:ext uri="{FF2B5EF4-FFF2-40B4-BE49-F238E27FC236}">
                  <a16:creationId xmlns="" xmlns:a16="http://schemas.microsoft.com/office/drawing/2014/main" id="{9120B361-B1A0-4D1C-B03C-29AFB83534AB}"/>
                </a:ext>
              </a:extLst>
            </p:cNvPr>
            <p:cNvSpPr/>
            <p:nvPr/>
          </p:nvSpPr>
          <p:spPr>
            <a:xfrm>
              <a:off x="8316145" y="3919878"/>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3" name="Oval 382">
              <a:extLst>
                <a:ext uri="{FF2B5EF4-FFF2-40B4-BE49-F238E27FC236}">
                  <a16:creationId xmlns="" xmlns:a16="http://schemas.microsoft.com/office/drawing/2014/main" id="{4BB7A3DE-2CB6-443C-85E2-2E8291F5581F}"/>
                </a:ext>
              </a:extLst>
            </p:cNvPr>
            <p:cNvSpPr/>
            <p:nvPr/>
          </p:nvSpPr>
          <p:spPr>
            <a:xfrm>
              <a:off x="4084465" y="244746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4" name="Oval 383">
              <a:extLst>
                <a:ext uri="{FF2B5EF4-FFF2-40B4-BE49-F238E27FC236}">
                  <a16:creationId xmlns="" xmlns:a16="http://schemas.microsoft.com/office/drawing/2014/main" id="{B5FC6500-B273-4796-B266-D120A4123722}"/>
                </a:ext>
              </a:extLst>
            </p:cNvPr>
            <p:cNvSpPr/>
            <p:nvPr/>
          </p:nvSpPr>
          <p:spPr>
            <a:xfrm>
              <a:off x="3948471" y="2087719"/>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5" name="Oval 384">
              <a:extLst>
                <a:ext uri="{FF2B5EF4-FFF2-40B4-BE49-F238E27FC236}">
                  <a16:creationId xmlns="" xmlns:a16="http://schemas.microsoft.com/office/drawing/2014/main" id="{E1C45B4D-048C-43FD-9397-3E9D090A20DA}"/>
                </a:ext>
              </a:extLst>
            </p:cNvPr>
            <p:cNvSpPr/>
            <p:nvPr/>
          </p:nvSpPr>
          <p:spPr>
            <a:xfrm>
              <a:off x="3842503" y="1594294"/>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6" name="Oval 385">
              <a:extLst>
                <a:ext uri="{FF2B5EF4-FFF2-40B4-BE49-F238E27FC236}">
                  <a16:creationId xmlns="" xmlns:a16="http://schemas.microsoft.com/office/drawing/2014/main" id="{5C7AD38E-09E7-450A-9C98-CCB5AE167851}"/>
                </a:ext>
              </a:extLst>
            </p:cNvPr>
            <p:cNvSpPr/>
            <p:nvPr/>
          </p:nvSpPr>
          <p:spPr>
            <a:xfrm>
              <a:off x="6625945" y="1963871"/>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7" name="Oval 386">
              <a:extLst>
                <a:ext uri="{FF2B5EF4-FFF2-40B4-BE49-F238E27FC236}">
                  <a16:creationId xmlns="" xmlns:a16="http://schemas.microsoft.com/office/drawing/2014/main" id="{55722DCE-1825-42C2-9F2D-62B176A1273C}"/>
                </a:ext>
              </a:extLst>
            </p:cNvPr>
            <p:cNvSpPr/>
            <p:nvPr/>
          </p:nvSpPr>
          <p:spPr>
            <a:xfrm>
              <a:off x="1703703" y="196387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8" name="Oval 387">
              <a:extLst>
                <a:ext uri="{FF2B5EF4-FFF2-40B4-BE49-F238E27FC236}">
                  <a16:creationId xmlns="" xmlns:a16="http://schemas.microsoft.com/office/drawing/2014/main" id="{D06086BD-2C48-47C7-84F5-B41CBAB1E617}"/>
                </a:ext>
              </a:extLst>
            </p:cNvPr>
            <p:cNvSpPr/>
            <p:nvPr/>
          </p:nvSpPr>
          <p:spPr>
            <a:xfrm>
              <a:off x="8173087" y="2744308"/>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9" name="Oval 388">
              <a:extLst>
                <a:ext uri="{FF2B5EF4-FFF2-40B4-BE49-F238E27FC236}">
                  <a16:creationId xmlns="" xmlns:a16="http://schemas.microsoft.com/office/drawing/2014/main" id="{2A2AB390-F74F-4E88-ADC4-90B2CD983DCB}"/>
                </a:ext>
              </a:extLst>
            </p:cNvPr>
            <p:cNvSpPr/>
            <p:nvPr/>
          </p:nvSpPr>
          <p:spPr>
            <a:xfrm>
              <a:off x="4580751" y="1698483"/>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0" name="Oval 389">
              <a:extLst>
                <a:ext uri="{FF2B5EF4-FFF2-40B4-BE49-F238E27FC236}">
                  <a16:creationId xmlns="" xmlns:a16="http://schemas.microsoft.com/office/drawing/2014/main" id="{A809EDDB-5567-4273-ACA5-69E7C1946763}"/>
                </a:ext>
              </a:extLst>
            </p:cNvPr>
            <p:cNvSpPr/>
            <p:nvPr/>
          </p:nvSpPr>
          <p:spPr>
            <a:xfrm>
              <a:off x="1260400" y="214669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1" name="Oval 390">
              <a:extLst>
                <a:ext uri="{FF2B5EF4-FFF2-40B4-BE49-F238E27FC236}">
                  <a16:creationId xmlns="" xmlns:a16="http://schemas.microsoft.com/office/drawing/2014/main" id="{35ADF61C-84B4-41BC-8B07-4A24FED95BB8}"/>
                </a:ext>
              </a:extLst>
            </p:cNvPr>
            <p:cNvSpPr/>
            <p:nvPr/>
          </p:nvSpPr>
          <p:spPr>
            <a:xfrm>
              <a:off x="1346942" y="2166352"/>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2" name="Oval 391">
              <a:extLst>
                <a:ext uri="{FF2B5EF4-FFF2-40B4-BE49-F238E27FC236}">
                  <a16:creationId xmlns="" xmlns:a16="http://schemas.microsoft.com/office/drawing/2014/main" id="{5B89D9ED-16B6-4E6D-8B6A-9C1042B2E903}"/>
                </a:ext>
              </a:extLst>
            </p:cNvPr>
            <p:cNvSpPr/>
            <p:nvPr/>
          </p:nvSpPr>
          <p:spPr>
            <a:xfrm>
              <a:off x="2267102" y="3644661"/>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3" name="Oval 392">
              <a:extLst>
                <a:ext uri="{FF2B5EF4-FFF2-40B4-BE49-F238E27FC236}">
                  <a16:creationId xmlns="" xmlns:a16="http://schemas.microsoft.com/office/drawing/2014/main" id="{7D61944F-1FDD-4202-AD7E-C5C8CD1805D3}"/>
                </a:ext>
              </a:extLst>
            </p:cNvPr>
            <p:cNvSpPr/>
            <p:nvPr/>
          </p:nvSpPr>
          <p:spPr>
            <a:xfrm>
              <a:off x="6371620" y="108907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4" name="Oval 393">
              <a:extLst>
                <a:ext uri="{FF2B5EF4-FFF2-40B4-BE49-F238E27FC236}">
                  <a16:creationId xmlns="" xmlns:a16="http://schemas.microsoft.com/office/drawing/2014/main" id="{C7A33E5A-4939-4199-BCF4-80A9BE9174D2}"/>
                </a:ext>
              </a:extLst>
            </p:cNvPr>
            <p:cNvSpPr/>
            <p:nvPr/>
          </p:nvSpPr>
          <p:spPr>
            <a:xfrm>
              <a:off x="3588178" y="2341312"/>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5" name="Oval 394">
              <a:extLst>
                <a:ext uri="{FF2B5EF4-FFF2-40B4-BE49-F238E27FC236}">
                  <a16:creationId xmlns="" xmlns:a16="http://schemas.microsoft.com/office/drawing/2014/main" id="{74795222-F457-466F-9A10-A6084E7B6837}"/>
                </a:ext>
              </a:extLst>
            </p:cNvPr>
            <p:cNvSpPr/>
            <p:nvPr/>
          </p:nvSpPr>
          <p:spPr>
            <a:xfrm>
              <a:off x="6094336"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6" name="Oval 395">
              <a:extLst>
                <a:ext uri="{FF2B5EF4-FFF2-40B4-BE49-F238E27FC236}">
                  <a16:creationId xmlns="" xmlns:a16="http://schemas.microsoft.com/office/drawing/2014/main" id="{F9A2B96A-F6D8-4075-AAA9-88B265AC2AF9}"/>
                </a:ext>
              </a:extLst>
            </p:cNvPr>
            <p:cNvSpPr/>
            <p:nvPr/>
          </p:nvSpPr>
          <p:spPr>
            <a:xfrm>
              <a:off x="5239523" y="1800706"/>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7" name="Oval 396">
              <a:extLst>
                <a:ext uri="{FF2B5EF4-FFF2-40B4-BE49-F238E27FC236}">
                  <a16:creationId xmlns="" xmlns:a16="http://schemas.microsoft.com/office/drawing/2014/main" id="{7C7DCFD7-B500-4312-BE0B-23717EFB54A1}"/>
                </a:ext>
              </a:extLst>
            </p:cNvPr>
            <p:cNvSpPr/>
            <p:nvPr/>
          </p:nvSpPr>
          <p:spPr>
            <a:xfrm>
              <a:off x="4967537" y="152942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8" name="Oval 397">
              <a:extLst>
                <a:ext uri="{FF2B5EF4-FFF2-40B4-BE49-F238E27FC236}">
                  <a16:creationId xmlns="" xmlns:a16="http://schemas.microsoft.com/office/drawing/2014/main" id="{6D5D7BF0-4A80-46A5-BF8E-F5A2916C550F}"/>
                </a:ext>
              </a:extLst>
            </p:cNvPr>
            <p:cNvSpPr/>
            <p:nvPr/>
          </p:nvSpPr>
          <p:spPr>
            <a:xfrm>
              <a:off x="8243733" y="286225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9" name="Oval 398">
              <a:extLst>
                <a:ext uri="{FF2B5EF4-FFF2-40B4-BE49-F238E27FC236}">
                  <a16:creationId xmlns="" xmlns:a16="http://schemas.microsoft.com/office/drawing/2014/main" id="{9B480DFE-46CC-46CE-961F-3EF7D44966C9}"/>
                </a:ext>
              </a:extLst>
            </p:cNvPr>
            <p:cNvSpPr/>
            <p:nvPr/>
          </p:nvSpPr>
          <p:spPr>
            <a:xfrm>
              <a:off x="8388556" y="2925165"/>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0" name="Oval 399">
              <a:extLst>
                <a:ext uri="{FF2B5EF4-FFF2-40B4-BE49-F238E27FC236}">
                  <a16:creationId xmlns="" xmlns:a16="http://schemas.microsoft.com/office/drawing/2014/main" id="{56DA2085-5721-44B5-B1FD-BF18FE6D9D77}"/>
                </a:ext>
              </a:extLst>
            </p:cNvPr>
            <p:cNvSpPr/>
            <p:nvPr/>
          </p:nvSpPr>
          <p:spPr>
            <a:xfrm>
              <a:off x="4693784" y="255558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1" name="Oval 400">
              <a:extLst>
                <a:ext uri="{FF2B5EF4-FFF2-40B4-BE49-F238E27FC236}">
                  <a16:creationId xmlns="" xmlns:a16="http://schemas.microsoft.com/office/drawing/2014/main" id="{C342566B-AA83-4E99-AC95-1EE57D907F60}"/>
                </a:ext>
              </a:extLst>
            </p:cNvPr>
            <p:cNvSpPr/>
            <p:nvPr/>
          </p:nvSpPr>
          <p:spPr>
            <a:xfrm>
              <a:off x="3397434" y="2231225"/>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2" name="Oval 401">
              <a:extLst>
                <a:ext uri="{FF2B5EF4-FFF2-40B4-BE49-F238E27FC236}">
                  <a16:creationId xmlns="" xmlns:a16="http://schemas.microsoft.com/office/drawing/2014/main" id="{A92D0310-D084-4788-96D3-8D72066B5E4C}"/>
                </a:ext>
              </a:extLst>
            </p:cNvPr>
            <p:cNvSpPr/>
            <p:nvPr/>
          </p:nvSpPr>
          <p:spPr>
            <a:xfrm>
              <a:off x="8280822" y="274430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3" name="Oval 402">
              <a:extLst>
                <a:ext uri="{FF2B5EF4-FFF2-40B4-BE49-F238E27FC236}">
                  <a16:creationId xmlns="" xmlns:a16="http://schemas.microsoft.com/office/drawing/2014/main" id="{1B02837C-0B68-44FF-B1FB-D764F277E00F}"/>
                </a:ext>
              </a:extLst>
            </p:cNvPr>
            <p:cNvSpPr/>
            <p:nvPr/>
          </p:nvSpPr>
          <p:spPr>
            <a:xfrm>
              <a:off x="4199264" y="3273119"/>
              <a:ext cx="70646"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4" name="Oval 403">
              <a:extLst>
                <a:ext uri="{FF2B5EF4-FFF2-40B4-BE49-F238E27FC236}">
                  <a16:creationId xmlns="" xmlns:a16="http://schemas.microsoft.com/office/drawing/2014/main" id="{95E33259-87EA-4711-A137-B79B2D9B43E4}"/>
                </a:ext>
              </a:extLst>
            </p:cNvPr>
            <p:cNvSpPr/>
            <p:nvPr/>
          </p:nvSpPr>
          <p:spPr>
            <a:xfrm>
              <a:off x="7878141" y="279148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5" name="Oval 404">
              <a:extLst>
                <a:ext uri="{FF2B5EF4-FFF2-40B4-BE49-F238E27FC236}">
                  <a16:creationId xmlns="" xmlns:a16="http://schemas.microsoft.com/office/drawing/2014/main" id="{1373397B-D448-4100-AE11-C6479BDA0243}"/>
                </a:ext>
              </a:extLst>
            </p:cNvPr>
            <p:cNvSpPr/>
            <p:nvPr/>
          </p:nvSpPr>
          <p:spPr>
            <a:xfrm>
              <a:off x="6809624" y="210148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6" name="Oval 405">
              <a:extLst>
                <a:ext uri="{FF2B5EF4-FFF2-40B4-BE49-F238E27FC236}">
                  <a16:creationId xmlns="" xmlns:a16="http://schemas.microsoft.com/office/drawing/2014/main" id="{AD7BA9C8-A86B-46C6-8149-BB76F3642E1A}"/>
                </a:ext>
              </a:extLst>
            </p:cNvPr>
            <p:cNvSpPr/>
            <p:nvPr/>
          </p:nvSpPr>
          <p:spPr>
            <a:xfrm>
              <a:off x="4838608" y="2590973"/>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7" name="Oval 406">
              <a:extLst>
                <a:ext uri="{FF2B5EF4-FFF2-40B4-BE49-F238E27FC236}">
                  <a16:creationId xmlns="" xmlns:a16="http://schemas.microsoft.com/office/drawing/2014/main" id="{1FBF0EF1-DBB3-47ED-868A-DFA2CAC24DC1}"/>
                </a:ext>
              </a:extLst>
            </p:cNvPr>
            <p:cNvSpPr/>
            <p:nvPr/>
          </p:nvSpPr>
          <p:spPr>
            <a:xfrm>
              <a:off x="7812794" y="217225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8" name="Oval 407">
              <a:extLst>
                <a:ext uri="{FF2B5EF4-FFF2-40B4-BE49-F238E27FC236}">
                  <a16:creationId xmlns="" xmlns:a16="http://schemas.microsoft.com/office/drawing/2014/main" id="{19BBF6A8-6F84-4A7B-8A00-D58B0A44923F}"/>
                </a:ext>
              </a:extLst>
            </p:cNvPr>
            <p:cNvSpPr/>
            <p:nvPr/>
          </p:nvSpPr>
          <p:spPr>
            <a:xfrm>
              <a:off x="4211627"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9" name="Oval 408">
              <a:extLst>
                <a:ext uri="{FF2B5EF4-FFF2-40B4-BE49-F238E27FC236}">
                  <a16:creationId xmlns="" xmlns:a16="http://schemas.microsoft.com/office/drawing/2014/main" id="{563B952F-9FD6-460C-BD38-0EA501187DB3}"/>
                </a:ext>
              </a:extLst>
            </p:cNvPr>
            <p:cNvSpPr/>
            <p:nvPr/>
          </p:nvSpPr>
          <p:spPr>
            <a:xfrm>
              <a:off x="4766196" y="1492071"/>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0" name="Oval 409">
              <a:extLst>
                <a:ext uri="{FF2B5EF4-FFF2-40B4-BE49-F238E27FC236}">
                  <a16:creationId xmlns="" xmlns:a16="http://schemas.microsoft.com/office/drawing/2014/main" id="{F06CDF92-572A-47FD-BEF6-A64C3CEEC00C}"/>
                </a:ext>
              </a:extLst>
            </p:cNvPr>
            <p:cNvSpPr/>
            <p:nvPr/>
          </p:nvSpPr>
          <p:spPr>
            <a:xfrm>
              <a:off x="5940681" y="2465159"/>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1" name="Oval 410">
              <a:extLst>
                <a:ext uri="{FF2B5EF4-FFF2-40B4-BE49-F238E27FC236}">
                  <a16:creationId xmlns="" xmlns:a16="http://schemas.microsoft.com/office/drawing/2014/main" id="{AA8A0A2D-0AE8-4222-A751-CDCB5E1F9185}"/>
                </a:ext>
              </a:extLst>
            </p:cNvPr>
            <p:cNvSpPr/>
            <p:nvPr/>
          </p:nvSpPr>
          <p:spPr>
            <a:xfrm>
              <a:off x="7380089" y="2852430"/>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2" name="Oval 411">
              <a:extLst>
                <a:ext uri="{FF2B5EF4-FFF2-40B4-BE49-F238E27FC236}">
                  <a16:creationId xmlns="" xmlns:a16="http://schemas.microsoft.com/office/drawing/2014/main" id="{B9577EA9-4F3F-4D66-AA3D-ED86817445A0}"/>
                </a:ext>
              </a:extLst>
            </p:cNvPr>
            <p:cNvSpPr/>
            <p:nvPr/>
          </p:nvSpPr>
          <p:spPr>
            <a:xfrm>
              <a:off x="4766196" y="1440959"/>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3" name="Oval 412">
              <a:extLst>
                <a:ext uri="{FF2B5EF4-FFF2-40B4-BE49-F238E27FC236}">
                  <a16:creationId xmlns="" xmlns:a16="http://schemas.microsoft.com/office/drawing/2014/main" id="{97DD77EB-8B8F-48EF-858D-D7902122CA72}"/>
                </a:ext>
              </a:extLst>
            </p:cNvPr>
            <p:cNvSpPr/>
            <p:nvPr/>
          </p:nvSpPr>
          <p:spPr>
            <a:xfrm>
              <a:off x="9107377" y="3033287"/>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4" name="Oval 413">
              <a:extLst>
                <a:ext uri="{FF2B5EF4-FFF2-40B4-BE49-F238E27FC236}">
                  <a16:creationId xmlns="" xmlns:a16="http://schemas.microsoft.com/office/drawing/2014/main" id="{F960D3E7-E7CF-4118-AA07-8D436F7B3BF9}"/>
                </a:ext>
              </a:extLst>
            </p:cNvPr>
            <p:cNvSpPr/>
            <p:nvPr/>
          </p:nvSpPr>
          <p:spPr>
            <a:xfrm>
              <a:off x="3805414" y="2317722"/>
              <a:ext cx="72411"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5" name="Oval 414">
              <a:extLst>
                <a:ext uri="{FF2B5EF4-FFF2-40B4-BE49-F238E27FC236}">
                  <a16:creationId xmlns="" xmlns:a16="http://schemas.microsoft.com/office/drawing/2014/main" id="{BF3E3CB4-3035-41BB-B387-FFBCCE4858B9}"/>
                </a:ext>
              </a:extLst>
            </p:cNvPr>
            <p:cNvSpPr/>
            <p:nvPr/>
          </p:nvSpPr>
          <p:spPr>
            <a:xfrm>
              <a:off x="3959068" y="2296097"/>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6" name="Oval 415">
              <a:extLst>
                <a:ext uri="{FF2B5EF4-FFF2-40B4-BE49-F238E27FC236}">
                  <a16:creationId xmlns="" xmlns:a16="http://schemas.microsoft.com/office/drawing/2014/main" id="{43E56BFB-9FE3-43C2-A9F4-A74E3791E9CC}"/>
                </a:ext>
              </a:extLst>
            </p:cNvPr>
            <p:cNvSpPr/>
            <p:nvPr/>
          </p:nvSpPr>
          <p:spPr>
            <a:xfrm>
              <a:off x="1548282" y="2781659"/>
              <a:ext cx="70646"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7" name="Oval 416">
              <a:extLst>
                <a:ext uri="{FF2B5EF4-FFF2-40B4-BE49-F238E27FC236}">
                  <a16:creationId xmlns="" xmlns:a16="http://schemas.microsoft.com/office/drawing/2014/main" id="{458EDC6A-552E-40B6-BE59-09CB4421BA21}"/>
                </a:ext>
              </a:extLst>
            </p:cNvPr>
            <p:cNvSpPr/>
            <p:nvPr/>
          </p:nvSpPr>
          <p:spPr>
            <a:xfrm>
              <a:off x="5274846" y="1521558"/>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8" name="Oval 417">
              <a:extLst>
                <a:ext uri="{FF2B5EF4-FFF2-40B4-BE49-F238E27FC236}">
                  <a16:creationId xmlns="" xmlns:a16="http://schemas.microsoft.com/office/drawing/2014/main" id="{51C611EC-FBB8-4A58-8CF0-F30A735692A3}"/>
                </a:ext>
              </a:extLst>
            </p:cNvPr>
            <p:cNvSpPr/>
            <p:nvPr/>
          </p:nvSpPr>
          <p:spPr>
            <a:xfrm>
              <a:off x="1276296" y="2073958"/>
              <a:ext cx="72411"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9" name="Oval 418">
              <a:extLst>
                <a:ext uri="{FF2B5EF4-FFF2-40B4-BE49-F238E27FC236}">
                  <a16:creationId xmlns="" xmlns:a16="http://schemas.microsoft.com/office/drawing/2014/main" id="{A27726BC-A818-468A-9AA4-5349D4F0A5C2}"/>
                </a:ext>
              </a:extLst>
            </p:cNvPr>
            <p:cNvSpPr/>
            <p:nvPr/>
          </p:nvSpPr>
          <p:spPr>
            <a:xfrm>
              <a:off x="4464185" y="884626"/>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0" name="Oval 419">
              <a:extLst>
                <a:ext uri="{FF2B5EF4-FFF2-40B4-BE49-F238E27FC236}">
                  <a16:creationId xmlns="" xmlns:a16="http://schemas.microsoft.com/office/drawing/2014/main" id="{26422255-D244-4B85-97EE-BA2AF86D14A3}"/>
                </a:ext>
              </a:extLst>
            </p:cNvPr>
            <p:cNvSpPr/>
            <p:nvPr/>
          </p:nvSpPr>
          <p:spPr>
            <a:xfrm>
              <a:off x="2411926" y="2997902"/>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1" name="Oval 420">
              <a:extLst>
                <a:ext uri="{FF2B5EF4-FFF2-40B4-BE49-F238E27FC236}">
                  <a16:creationId xmlns="" xmlns:a16="http://schemas.microsoft.com/office/drawing/2014/main" id="{07510555-1C58-4910-9671-27443CA09957}"/>
                </a:ext>
              </a:extLst>
            </p:cNvPr>
            <p:cNvSpPr/>
            <p:nvPr/>
          </p:nvSpPr>
          <p:spPr>
            <a:xfrm>
              <a:off x="4591347" y="3237734"/>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2" name="Oval 421">
              <a:extLst>
                <a:ext uri="{FF2B5EF4-FFF2-40B4-BE49-F238E27FC236}">
                  <a16:creationId xmlns="" xmlns:a16="http://schemas.microsoft.com/office/drawing/2014/main" id="{49107CF4-37E4-48D4-836C-B0C3745740B3}"/>
                </a:ext>
              </a:extLst>
            </p:cNvPr>
            <p:cNvSpPr/>
            <p:nvPr/>
          </p:nvSpPr>
          <p:spPr>
            <a:xfrm>
              <a:off x="3717107" y="2184045"/>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3" name="Oval 422">
              <a:extLst>
                <a:ext uri="{FF2B5EF4-FFF2-40B4-BE49-F238E27FC236}">
                  <a16:creationId xmlns="" xmlns:a16="http://schemas.microsoft.com/office/drawing/2014/main" id="{854FA49A-82D1-4B6D-B79A-EE406CFF40F4}"/>
                </a:ext>
              </a:extLst>
            </p:cNvPr>
            <p:cNvSpPr/>
            <p:nvPr/>
          </p:nvSpPr>
          <p:spPr>
            <a:xfrm>
              <a:off x="4015585" y="1446856"/>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4" name="Oval 423">
              <a:extLst>
                <a:ext uri="{FF2B5EF4-FFF2-40B4-BE49-F238E27FC236}">
                  <a16:creationId xmlns="" xmlns:a16="http://schemas.microsoft.com/office/drawing/2014/main" id="{3985BA37-A1AE-4AC1-869F-5FD8EAA8949C}"/>
                </a:ext>
              </a:extLst>
            </p:cNvPr>
            <p:cNvSpPr/>
            <p:nvPr/>
          </p:nvSpPr>
          <p:spPr>
            <a:xfrm>
              <a:off x="3907850" y="2561486"/>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5" name="Oval 424">
              <a:extLst>
                <a:ext uri="{FF2B5EF4-FFF2-40B4-BE49-F238E27FC236}">
                  <a16:creationId xmlns="" xmlns:a16="http://schemas.microsoft.com/office/drawing/2014/main" id="{0250F1FB-B200-473E-8E42-B14F523EEB23}"/>
                </a:ext>
              </a:extLst>
            </p:cNvPr>
            <p:cNvSpPr/>
            <p:nvPr/>
          </p:nvSpPr>
          <p:spPr>
            <a:xfrm>
              <a:off x="7199942" y="141343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6" name="Oval 425">
              <a:extLst>
                <a:ext uri="{FF2B5EF4-FFF2-40B4-BE49-F238E27FC236}">
                  <a16:creationId xmlns="" xmlns:a16="http://schemas.microsoft.com/office/drawing/2014/main" id="{E808343F-4187-4BE8-A7E0-FF1EF96B0A40}"/>
                </a:ext>
              </a:extLst>
            </p:cNvPr>
            <p:cNvSpPr/>
            <p:nvPr/>
          </p:nvSpPr>
          <p:spPr>
            <a:xfrm>
              <a:off x="8748850" y="3172860"/>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7" name="Oval 426">
              <a:extLst>
                <a:ext uri="{FF2B5EF4-FFF2-40B4-BE49-F238E27FC236}">
                  <a16:creationId xmlns="" xmlns:a16="http://schemas.microsoft.com/office/drawing/2014/main" id="{EB4B0362-87EE-40B3-A39F-12F14AB91D69}"/>
                </a:ext>
              </a:extLst>
            </p:cNvPr>
            <p:cNvSpPr/>
            <p:nvPr/>
          </p:nvSpPr>
          <p:spPr>
            <a:xfrm>
              <a:off x="4218692" y="1444891"/>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8" name="Oval 427">
              <a:extLst>
                <a:ext uri="{FF2B5EF4-FFF2-40B4-BE49-F238E27FC236}">
                  <a16:creationId xmlns="" xmlns:a16="http://schemas.microsoft.com/office/drawing/2014/main" id="{D02000C8-7329-4F1B-822A-7BB86D8DD976}"/>
                </a:ext>
              </a:extLst>
            </p:cNvPr>
            <p:cNvSpPr/>
            <p:nvPr/>
          </p:nvSpPr>
          <p:spPr>
            <a:xfrm>
              <a:off x="4651396" y="1458651"/>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9" name="Oval 428">
              <a:extLst>
                <a:ext uri="{FF2B5EF4-FFF2-40B4-BE49-F238E27FC236}">
                  <a16:creationId xmlns="" xmlns:a16="http://schemas.microsoft.com/office/drawing/2014/main" id="{D01E6C35-7520-4C59-AC29-DCBDD009F462}"/>
                </a:ext>
              </a:extLst>
            </p:cNvPr>
            <p:cNvSpPr/>
            <p:nvPr/>
          </p:nvSpPr>
          <p:spPr>
            <a:xfrm>
              <a:off x="3943173" y="1167707"/>
              <a:ext cx="72411"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30" name="Oval 429">
              <a:extLst>
                <a:ext uri="{FF2B5EF4-FFF2-40B4-BE49-F238E27FC236}">
                  <a16:creationId xmlns="" xmlns:a16="http://schemas.microsoft.com/office/drawing/2014/main" id="{D1047FE8-418E-4597-BE8D-410D03902760}"/>
                </a:ext>
              </a:extLst>
            </p:cNvPr>
            <p:cNvSpPr/>
            <p:nvPr/>
          </p:nvSpPr>
          <p:spPr>
            <a:xfrm>
              <a:off x="3805414" y="1193263"/>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grpSp>
      <p:sp>
        <p:nvSpPr>
          <p:cNvPr id="292" name="TextBox 134">
            <a:extLst>
              <a:ext uri="{FF2B5EF4-FFF2-40B4-BE49-F238E27FC236}">
                <a16:creationId xmlns="" xmlns:a16="http://schemas.microsoft.com/office/drawing/2014/main" id="{681CE40A-C76B-4B73-8F6B-37B3209EBE08}"/>
              </a:ext>
            </a:extLst>
          </p:cNvPr>
          <p:cNvSpPr txBox="1">
            <a:spLocks noChangeArrowheads="1"/>
          </p:cNvSpPr>
          <p:nvPr/>
        </p:nvSpPr>
        <p:spPr bwMode="auto">
          <a:xfrm>
            <a:off x="143669" y="5063671"/>
            <a:ext cx="27590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ro-RO" sz="1400" b="1">
                <a:latin typeface="+mn-lt"/>
                <a:cs typeface="Verdana" charset="0"/>
              </a:rPr>
              <a:t>Convenția de la Budapesta</a:t>
            </a:r>
          </a:p>
          <a:p>
            <a:r>
              <a:rPr lang="ro-RO" sz="1400" b="1">
                <a:latin typeface="+mn-lt"/>
                <a:cs typeface="Verdana" charset="0"/>
              </a:rPr>
              <a:t>Ratificat/aderat: </a:t>
            </a:r>
            <a:r>
              <a:rPr lang="ro-RO" sz="2800" b="1">
                <a:solidFill>
                  <a:srgbClr val="FF0000"/>
                </a:solidFill>
                <a:latin typeface="+mn-lt"/>
                <a:cs typeface="Verdana" charset="0"/>
              </a:rPr>
              <a:t>65</a:t>
            </a:r>
          </a:p>
        </p:txBody>
      </p:sp>
      <p:sp>
        <p:nvSpPr>
          <p:cNvPr id="293" name="TextBox 135">
            <a:extLst>
              <a:ext uri="{FF2B5EF4-FFF2-40B4-BE49-F238E27FC236}">
                <a16:creationId xmlns="" xmlns:a16="http://schemas.microsoft.com/office/drawing/2014/main" id="{5A430D4F-C9EF-4E36-9F1C-92BCB8743F2A}"/>
              </a:ext>
            </a:extLst>
          </p:cNvPr>
          <p:cNvSpPr txBox="1">
            <a:spLocks noChangeArrowheads="1"/>
          </p:cNvSpPr>
          <p:nvPr/>
        </p:nvSpPr>
        <p:spPr bwMode="auto">
          <a:xfrm>
            <a:off x="143669" y="5781692"/>
            <a:ext cx="275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ro-RO" sz="1400" b="1">
                <a:latin typeface="+mn-lt"/>
                <a:cs typeface="Verdana" charset="0"/>
              </a:rPr>
              <a:t>Semnat: 3</a:t>
            </a:r>
          </a:p>
        </p:txBody>
      </p:sp>
      <p:sp>
        <p:nvSpPr>
          <p:cNvPr id="294" name="TextBox 136">
            <a:extLst>
              <a:ext uri="{FF2B5EF4-FFF2-40B4-BE49-F238E27FC236}">
                <a16:creationId xmlns="" xmlns:a16="http://schemas.microsoft.com/office/drawing/2014/main" id="{4B4CE852-EE79-4A59-96C9-517BBC6E3DB1}"/>
              </a:ext>
            </a:extLst>
          </p:cNvPr>
          <p:cNvSpPr txBox="1">
            <a:spLocks noChangeArrowheads="1"/>
          </p:cNvSpPr>
          <p:nvPr/>
        </p:nvSpPr>
        <p:spPr bwMode="auto">
          <a:xfrm>
            <a:off x="143669" y="6213938"/>
            <a:ext cx="2759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ro-RO" sz="1400" b="1">
                <a:latin typeface="+mn-lt"/>
                <a:cs typeface="Verdana" charset="0"/>
              </a:rPr>
              <a:t>Invitate să adere:  9</a:t>
            </a:r>
          </a:p>
        </p:txBody>
      </p:sp>
      <p:sp>
        <p:nvSpPr>
          <p:cNvPr id="295" name="TextBox 137">
            <a:extLst>
              <a:ext uri="{FF2B5EF4-FFF2-40B4-BE49-F238E27FC236}">
                <a16:creationId xmlns="" xmlns:a16="http://schemas.microsoft.com/office/drawing/2014/main" id="{FD2E9D87-C0AA-4036-B4D2-6BCB4E04865C}"/>
              </a:ext>
            </a:extLst>
          </p:cNvPr>
          <p:cNvSpPr txBox="1">
            <a:spLocks noChangeArrowheads="1"/>
          </p:cNvSpPr>
          <p:nvPr/>
        </p:nvSpPr>
        <p:spPr bwMode="auto">
          <a:xfrm>
            <a:off x="3759994" y="5206546"/>
            <a:ext cx="4981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ro-RO" sz="1400" b="1">
                <a:latin typeface="+mn-lt"/>
                <a:cs typeface="Verdana" charset="0"/>
              </a:rPr>
              <a:t>Doar state cu legi/proiecte de legi în mare parte în conformitate cu Convenția de la Budapesta = 20</a:t>
            </a:r>
          </a:p>
        </p:txBody>
      </p:sp>
      <p:sp>
        <p:nvSpPr>
          <p:cNvPr id="296" name="Oval 295">
            <a:extLst>
              <a:ext uri="{FF2B5EF4-FFF2-40B4-BE49-F238E27FC236}">
                <a16:creationId xmlns="" xmlns:a16="http://schemas.microsoft.com/office/drawing/2014/main" id="{C677DEBE-4C73-40D0-88A1-139BEF4B9D9E}"/>
              </a:ext>
            </a:extLst>
          </p:cNvPr>
          <p:cNvSpPr/>
          <p:nvPr/>
        </p:nvSpPr>
        <p:spPr>
          <a:xfrm>
            <a:off x="2807494" y="5729627"/>
            <a:ext cx="360362" cy="360362"/>
          </a:xfrm>
          <a:prstGeom prst="ellipse">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7" name="Oval 296">
            <a:extLst>
              <a:ext uri="{FF2B5EF4-FFF2-40B4-BE49-F238E27FC236}">
                <a16:creationId xmlns="" xmlns:a16="http://schemas.microsoft.com/office/drawing/2014/main" id="{03B34493-9D35-4638-AFCD-89C1F9CFE074}"/>
              </a:ext>
            </a:extLst>
          </p:cNvPr>
          <p:cNvSpPr/>
          <p:nvPr/>
        </p:nvSpPr>
        <p:spPr>
          <a:xfrm>
            <a:off x="2807494" y="5276619"/>
            <a:ext cx="360362" cy="381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8" name="Oval 297">
            <a:extLst>
              <a:ext uri="{FF2B5EF4-FFF2-40B4-BE49-F238E27FC236}">
                <a16:creationId xmlns="" xmlns:a16="http://schemas.microsoft.com/office/drawing/2014/main" id="{3F39E183-6DBB-48D4-B3AF-081128854310}"/>
              </a:ext>
            </a:extLst>
          </p:cNvPr>
          <p:cNvSpPr/>
          <p:nvPr/>
        </p:nvSpPr>
        <p:spPr>
          <a:xfrm>
            <a:off x="2807494" y="6161353"/>
            <a:ext cx="366712" cy="360362"/>
          </a:xfrm>
          <a:prstGeom prst="ellipse">
            <a:avLst/>
          </a:prstGeom>
          <a:solidFill>
            <a:srgbClr val="00B0F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9" name="Oval 298">
            <a:extLst>
              <a:ext uri="{FF2B5EF4-FFF2-40B4-BE49-F238E27FC236}">
                <a16:creationId xmlns="" xmlns:a16="http://schemas.microsoft.com/office/drawing/2014/main" id="{D530B04E-5701-426D-B405-8C958800E83F}"/>
              </a:ext>
            </a:extLst>
          </p:cNvPr>
          <p:cNvSpPr/>
          <p:nvPr/>
        </p:nvSpPr>
        <p:spPr>
          <a:xfrm>
            <a:off x="8316119" y="5433003"/>
            <a:ext cx="354013" cy="384175"/>
          </a:xfrm>
          <a:prstGeom prst="ellipse">
            <a:avLst/>
          </a:prstGeom>
          <a:solidFill>
            <a:srgbClr val="00B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0" name="TextBox 142">
            <a:extLst>
              <a:ext uri="{FF2B5EF4-FFF2-40B4-BE49-F238E27FC236}">
                <a16:creationId xmlns="" xmlns:a16="http://schemas.microsoft.com/office/drawing/2014/main" id="{2EA2A8EF-D705-4AE8-ACA4-D00DFE6067DC}"/>
              </a:ext>
            </a:extLst>
          </p:cNvPr>
          <p:cNvSpPr txBox="1">
            <a:spLocks noChangeArrowheads="1"/>
          </p:cNvSpPr>
          <p:nvPr/>
        </p:nvSpPr>
        <p:spPr bwMode="auto">
          <a:xfrm>
            <a:off x="3770820" y="5801064"/>
            <a:ext cx="4981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ro-RO" sz="1400" b="1">
                <a:latin typeface="+mn-lt"/>
                <a:cs typeface="Verdana" charset="0"/>
              </a:rPr>
              <a:t>Alte state care tind spre Convenția de la Budapesta prin legislație = 50+</a:t>
            </a:r>
          </a:p>
        </p:txBody>
      </p:sp>
      <p:sp>
        <p:nvSpPr>
          <p:cNvPr id="301" name="Oval 300">
            <a:extLst>
              <a:ext uri="{FF2B5EF4-FFF2-40B4-BE49-F238E27FC236}">
                <a16:creationId xmlns="" xmlns:a16="http://schemas.microsoft.com/office/drawing/2014/main" id="{243C1954-7E45-4734-B788-62B7FCC129DB}"/>
              </a:ext>
            </a:extLst>
          </p:cNvPr>
          <p:cNvSpPr/>
          <p:nvPr/>
        </p:nvSpPr>
        <p:spPr>
          <a:xfrm>
            <a:off x="8315684" y="6036806"/>
            <a:ext cx="354013" cy="358775"/>
          </a:xfrm>
          <a:prstGeom prst="ellipse">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2" name="Oval 301">
            <a:extLst>
              <a:ext uri="{FF2B5EF4-FFF2-40B4-BE49-F238E27FC236}">
                <a16:creationId xmlns="" xmlns:a16="http://schemas.microsoft.com/office/drawing/2014/main" id="{9C88D6F5-6B56-4FAC-88E2-CC42461706B0}"/>
              </a:ext>
            </a:extLst>
          </p:cNvPr>
          <p:cNvSpPr/>
          <p:nvPr/>
        </p:nvSpPr>
        <p:spPr>
          <a:xfrm>
            <a:off x="1866106" y="2864984"/>
            <a:ext cx="65088"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3" name="Oval 302">
            <a:extLst>
              <a:ext uri="{FF2B5EF4-FFF2-40B4-BE49-F238E27FC236}">
                <a16:creationId xmlns="" xmlns:a16="http://schemas.microsoft.com/office/drawing/2014/main" id="{8F95F77C-F19E-4539-A4A9-0EF5A4E01551}"/>
              </a:ext>
            </a:extLst>
          </p:cNvPr>
          <p:cNvSpPr/>
          <p:nvPr/>
        </p:nvSpPr>
        <p:spPr>
          <a:xfrm>
            <a:off x="5199856" y="3488871"/>
            <a:ext cx="63500" cy="5715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4" name="Oval 303">
            <a:extLst>
              <a:ext uri="{FF2B5EF4-FFF2-40B4-BE49-F238E27FC236}">
                <a16:creationId xmlns="" xmlns:a16="http://schemas.microsoft.com/office/drawing/2014/main" id="{21E26E25-EC9F-469B-A03B-6CBE42B418E3}"/>
              </a:ext>
            </a:extLst>
          </p:cNvPr>
          <p:cNvSpPr/>
          <p:nvPr/>
        </p:nvSpPr>
        <p:spPr>
          <a:xfrm>
            <a:off x="4034631" y="1715634"/>
            <a:ext cx="63500" cy="5715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5" name="Oval 304">
            <a:extLst>
              <a:ext uri="{FF2B5EF4-FFF2-40B4-BE49-F238E27FC236}">
                <a16:creationId xmlns="" xmlns:a16="http://schemas.microsoft.com/office/drawing/2014/main" id="{C2C3B03A-3470-4C74-B027-530B545F5033}"/>
              </a:ext>
            </a:extLst>
          </p:cNvPr>
          <p:cNvSpPr/>
          <p:nvPr/>
        </p:nvSpPr>
        <p:spPr>
          <a:xfrm>
            <a:off x="4639469" y="2041071"/>
            <a:ext cx="63500"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6" name="Oval 305">
            <a:extLst>
              <a:ext uri="{FF2B5EF4-FFF2-40B4-BE49-F238E27FC236}">
                <a16:creationId xmlns="" xmlns:a16="http://schemas.microsoft.com/office/drawing/2014/main" id="{5C1A10A9-F616-49B0-A30D-09464C874C53}"/>
              </a:ext>
            </a:extLst>
          </p:cNvPr>
          <p:cNvSpPr/>
          <p:nvPr/>
        </p:nvSpPr>
        <p:spPr>
          <a:xfrm>
            <a:off x="4831233" y="3088821"/>
            <a:ext cx="65088" cy="5715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7" name="Oval 306">
            <a:extLst>
              <a:ext uri="{FF2B5EF4-FFF2-40B4-BE49-F238E27FC236}">
                <a16:creationId xmlns="" xmlns:a16="http://schemas.microsoft.com/office/drawing/2014/main" id="{DD34706C-902C-473A-BE48-50ED2AEBE8D7}"/>
              </a:ext>
            </a:extLst>
          </p:cNvPr>
          <p:cNvSpPr/>
          <p:nvPr/>
        </p:nvSpPr>
        <p:spPr>
          <a:xfrm>
            <a:off x="6430169" y="2631621"/>
            <a:ext cx="65087" cy="5715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8" name="Oval 307">
            <a:extLst>
              <a:ext uri="{FF2B5EF4-FFF2-40B4-BE49-F238E27FC236}">
                <a16:creationId xmlns="" xmlns:a16="http://schemas.microsoft.com/office/drawing/2014/main" id="{7753A1B2-275B-4C16-AD60-F0B73E36D3AE}"/>
              </a:ext>
            </a:extLst>
          </p:cNvPr>
          <p:cNvSpPr/>
          <p:nvPr/>
        </p:nvSpPr>
        <p:spPr>
          <a:xfrm>
            <a:off x="5399881" y="2071234"/>
            <a:ext cx="65088"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9" name="Oval 308">
            <a:extLst>
              <a:ext uri="{FF2B5EF4-FFF2-40B4-BE49-F238E27FC236}">
                <a16:creationId xmlns="" xmlns:a16="http://schemas.microsoft.com/office/drawing/2014/main" id="{F640BBE8-5C10-41BA-A151-1ED5EC3688F4}"/>
              </a:ext>
            </a:extLst>
          </p:cNvPr>
          <p:cNvSpPr/>
          <p:nvPr/>
        </p:nvSpPr>
        <p:spPr bwMode="auto">
          <a:xfrm>
            <a:off x="3168129" y="2777299"/>
            <a:ext cx="65087" cy="58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0" name="Oval 309">
            <a:extLst>
              <a:ext uri="{FF2B5EF4-FFF2-40B4-BE49-F238E27FC236}">
                <a16:creationId xmlns="" xmlns:a16="http://schemas.microsoft.com/office/drawing/2014/main" id="{58C56CE0-C3EE-4C96-BAF2-638DCAA2929D}"/>
              </a:ext>
            </a:extLst>
          </p:cNvPr>
          <p:cNvSpPr/>
          <p:nvPr/>
        </p:nvSpPr>
        <p:spPr bwMode="auto">
          <a:xfrm>
            <a:off x="1878905" y="3137339"/>
            <a:ext cx="65088" cy="58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1" name="Oval 310">
            <a:extLst>
              <a:ext uri="{FF2B5EF4-FFF2-40B4-BE49-F238E27FC236}">
                <a16:creationId xmlns="" xmlns:a16="http://schemas.microsoft.com/office/drawing/2014/main" id="{FAD3662E-FE05-4C0B-B1EA-B649ECF91815}"/>
              </a:ext>
            </a:extLst>
          </p:cNvPr>
          <p:cNvSpPr/>
          <p:nvPr/>
        </p:nvSpPr>
        <p:spPr bwMode="auto">
          <a:xfrm>
            <a:off x="4255170" y="3582658"/>
            <a:ext cx="65087"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48" name="TextBox 282">
            <a:extLst>
              <a:ext uri="{FF2B5EF4-FFF2-40B4-BE49-F238E27FC236}">
                <a16:creationId xmlns="" xmlns:a16="http://schemas.microsoft.com/office/drawing/2014/main" id="{28D8B462-2EC8-403B-989D-CEFDA4724802}"/>
              </a:ext>
            </a:extLst>
          </p:cNvPr>
          <p:cNvSpPr txBox="1"/>
          <p:nvPr/>
        </p:nvSpPr>
        <p:spPr>
          <a:xfrm>
            <a:off x="291640" y="4233282"/>
            <a:ext cx="232852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4000" b="1">
                <a:solidFill>
                  <a:schemeClr val="accent1">
                    <a:lumMod val="50000"/>
                  </a:schemeClr>
                </a:solidFill>
                <a:latin typeface="Verdana" panose="020B0604030504040204" pitchFamily="34" charset="0"/>
                <a:ea typeface="Verdana" panose="020B0604030504040204" pitchFamily="34" charset="0"/>
              </a:rPr>
              <a:t>150+</a:t>
            </a:r>
          </a:p>
        </p:txBody>
      </p:sp>
    </p:spTree>
    <p:extLst>
      <p:ext uri="{BB962C8B-B14F-4D97-AF65-F5344CB8AC3E}">
        <p14:creationId xmlns:p14="http://schemas.microsoft.com/office/powerpoint/2010/main" val="3719516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68032" y="290598"/>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Îmbunătățiri în legislațiile naționale </a:t>
            </a:r>
          </a:p>
        </p:txBody>
      </p:sp>
      <p:graphicFrame>
        <p:nvGraphicFramePr>
          <p:cNvPr id="6" name="Chart 5">
            <a:extLst>
              <a:ext uri="{FF2B5EF4-FFF2-40B4-BE49-F238E27FC236}">
                <a16:creationId xmlns="" xmlns:a16="http://schemas.microsoft.com/office/drawing/2014/main" id="{7536ED66-B034-44E6-8F75-C7D926580617}"/>
              </a:ext>
            </a:extLst>
          </p:cNvPr>
          <p:cNvGraphicFramePr/>
          <p:nvPr>
            <p:extLst>
              <p:ext uri="{D42A27DB-BD31-4B8C-83A1-F6EECF244321}">
                <p14:modId xmlns:p14="http://schemas.microsoft.com/office/powerpoint/2010/main" val="4277903831"/>
              </p:ext>
            </p:extLst>
          </p:nvPr>
        </p:nvGraphicFramePr>
        <p:xfrm>
          <a:off x="0" y="1052513"/>
          <a:ext cx="9144000" cy="55021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 xmlns:a16="http://schemas.microsoft.com/office/drawing/2014/main" id="{55528148-1675-42D5-9D3B-08790F29F7BD}"/>
              </a:ext>
            </a:extLst>
          </p:cNvPr>
          <p:cNvSpPr txBox="1"/>
          <p:nvPr/>
        </p:nvSpPr>
        <p:spPr>
          <a:xfrm>
            <a:off x="5508104" y="3398322"/>
            <a:ext cx="4681330" cy="769441"/>
          </a:xfrm>
          <a:prstGeom prst="rect">
            <a:avLst/>
          </a:prstGeom>
          <a:noFill/>
        </p:spPr>
        <p:txBody>
          <a:bodyPr wrap="square">
            <a:spAutoFit/>
          </a:bodyPr>
          <a:lstStyle/>
          <a:p>
            <a:pPr algn="ctr" eaLnBrk="1" hangingPunct="1">
              <a:defRPr/>
            </a:pPr>
            <a:r>
              <a:rPr lang="ro-RO" sz="2200">
                <a:latin typeface="Verdana" panose="020B0604030504040204" pitchFamily="34" charset="0"/>
                <a:ea typeface="Verdana" panose="020B0604030504040204" pitchFamily="34" charset="0"/>
                <a:cs typeface="Verdana" panose="020B0604030504040204" pitchFamily="34" charset="0"/>
              </a:rPr>
              <a:t>Din 30 iunie </a:t>
            </a:r>
          </a:p>
          <a:p>
            <a:pPr algn="ctr" eaLnBrk="1" hangingPunct="1">
              <a:defRPr/>
            </a:pPr>
            <a:r>
              <a:rPr lang="ro-RO" sz="2200">
                <a:latin typeface="Verdana" panose="020B0604030504040204" pitchFamily="34" charset="0"/>
                <a:ea typeface="Verdana" panose="020B0604030504040204" pitchFamily="34" charset="0"/>
                <a:cs typeface="Verdana" panose="020B0604030504040204" pitchFamily="34" charset="0"/>
              </a:rPr>
              <a:t>2020</a:t>
            </a:r>
          </a:p>
        </p:txBody>
      </p:sp>
    </p:spTree>
    <p:extLst>
      <p:ext uri="{BB962C8B-B14F-4D97-AF65-F5344CB8AC3E}">
        <p14:creationId xmlns:p14="http://schemas.microsoft.com/office/powerpoint/2010/main" val="551960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366838" y="216265"/>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Îmbunătățiri în legislațiile naționale </a:t>
            </a:r>
          </a:p>
        </p:txBody>
      </p:sp>
      <p:graphicFrame>
        <p:nvGraphicFramePr>
          <p:cNvPr id="4" name="Table 4">
            <a:extLst>
              <a:ext uri="{FF2B5EF4-FFF2-40B4-BE49-F238E27FC236}">
                <a16:creationId xmlns="" xmlns:a16="http://schemas.microsoft.com/office/drawing/2014/main" id="{2A77F352-8B54-4F2D-A7E1-90DF6262AF4F}"/>
              </a:ext>
            </a:extLst>
          </p:cNvPr>
          <p:cNvGraphicFramePr>
            <a:graphicFrameLocks noGrp="1"/>
          </p:cNvGraphicFramePr>
          <p:nvPr>
            <p:extLst>
              <p:ext uri="{D42A27DB-BD31-4B8C-83A1-F6EECF244321}">
                <p14:modId xmlns:p14="http://schemas.microsoft.com/office/powerpoint/2010/main" val="3655128097"/>
              </p:ext>
            </p:extLst>
          </p:nvPr>
        </p:nvGraphicFramePr>
        <p:xfrm>
          <a:off x="722308" y="1700808"/>
          <a:ext cx="7704856" cy="2174084"/>
        </p:xfrm>
        <a:graphic>
          <a:graphicData uri="http://schemas.openxmlformats.org/drawingml/2006/table">
            <a:tbl>
              <a:tblPr firstRow="1" bandRow="1">
                <a:tableStyleId>{5C22544A-7EE6-4342-B048-85BDC9FD1C3A}</a:tableStyleId>
              </a:tblPr>
              <a:tblGrid>
                <a:gridCol w="6192688">
                  <a:extLst>
                    <a:ext uri="{9D8B030D-6E8A-4147-A177-3AD203B41FA5}">
                      <a16:colId xmlns="" xmlns:a16="http://schemas.microsoft.com/office/drawing/2014/main" val="2029212424"/>
                    </a:ext>
                  </a:extLst>
                </a:gridCol>
                <a:gridCol w="1512168">
                  <a:extLst>
                    <a:ext uri="{9D8B030D-6E8A-4147-A177-3AD203B41FA5}">
                      <a16:colId xmlns="" xmlns:a16="http://schemas.microsoft.com/office/drawing/2014/main" val="953540140"/>
                    </a:ext>
                  </a:extLst>
                </a:gridCol>
              </a:tblGrid>
              <a:tr h="632832">
                <a:tc>
                  <a:txBody>
                    <a:bodyPr/>
                    <a:lstStyle/>
                    <a:p>
                      <a:pPr algn="ctr"/>
                      <a:r>
                        <a:rPr lang="ro-RO"/>
                        <a:t>Categoria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a:t>Numărul de state</a:t>
                      </a:r>
                    </a:p>
                  </a:txBody>
                  <a:tcPr anchor="ctr"/>
                </a:tc>
                <a:extLst>
                  <a:ext uri="{0D108BD9-81ED-4DB2-BD59-A6C34878D82A}">
                    <a16:rowId xmlns="" xmlns:a16="http://schemas.microsoft.com/office/drawing/2014/main" val="4029965201"/>
                  </a:ext>
                </a:extLst>
              </a:tr>
              <a:tr h="893924">
                <a:tc>
                  <a:txBody>
                    <a:bodyPr/>
                    <a:lstStyle/>
                    <a:p>
                      <a:pPr algn="just"/>
                      <a:r>
                        <a:rPr lang="ro-RO"/>
                        <a:t>Au adoptat prevederi naționale care corespund prevederilor de drept </a:t>
                      </a:r>
                      <a:r>
                        <a:rPr lang="ro-RO" b="1">
                          <a:solidFill>
                            <a:srgbClr val="FF0000"/>
                          </a:solidFill>
                        </a:rPr>
                        <a:t>material</a:t>
                      </a:r>
                      <a:r>
                        <a:rPr lang="ro-RO"/>
                        <a:t> din Convenția de la Budapesta</a:t>
                      </a:r>
                    </a:p>
                  </a:txBody>
                  <a:tcPr anchor="ctr"/>
                </a:tc>
                <a:tc>
                  <a:txBody>
                    <a:bodyPr/>
                    <a:lstStyle/>
                    <a:p>
                      <a:pPr algn="ctr"/>
                      <a:r>
                        <a:rPr lang="ro-RO"/>
                        <a:t>106</a:t>
                      </a:r>
                    </a:p>
                  </a:txBody>
                  <a:tcPr anchor="ctr"/>
                </a:tc>
                <a:extLst>
                  <a:ext uri="{0D108BD9-81ED-4DB2-BD59-A6C34878D82A}">
                    <a16:rowId xmlns="" xmlns:a16="http://schemas.microsoft.com/office/drawing/2014/main" val="2281499254"/>
                  </a:ext>
                </a:extLst>
              </a:tr>
              <a:tr h="362536">
                <a:tc>
                  <a:txBody>
                    <a:bodyPr/>
                    <a:lstStyle/>
                    <a:p>
                      <a:r>
                        <a:rPr lang="ro-RO"/>
                        <a:t>Au adoptat prevederi naționale care corespund prevederilor de drept </a:t>
                      </a:r>
                      <a:r>
                        <a:rPr lang="ro-RO" b="1">
                          <a:solidFill>
                            <a:srgbClr val="FF0000"/>
                          </a:solidFill>
                        </a:rPr>
                        <a:t>procedural </a:t>
                      </a:r>
                      <a:r>
                        <a:rPr lang="ro-RO"/>
                        <a:t>din Convenția de la Budapesta</a:t>
                      </a:r>
                    </a:p>
                  </a:txBody>
                  <a:tcPr anchor="ctr"/>
                </a:tc>
                <a:tc>
                  <a:txBody>
                    <a:bodyPr/>
                    <a:lstStyle/>
                    <a:p>
                      <a:pPr algn="ctr"/>
                      <a:r>
                        <a:rPr lang="ro-RO"/>
                        <a:t>82</a:t>
                      </a:r>
                    </a:p>
                  </a:txBody>
                  <a:tcPr anchor="ctr"/>
                </a:tc>
                <a:extLst>
                  <a:ext uri="{0D108BD9-81ED-4DB2-BD59-A6C34878D82A}">
                    <a16:rowId xmlns="" xmlns:a16="http://schemas.microsoft.com/office/drawing/2014/main" val="1281541693"/>
                  </a:ext>
                </a:extLst>
              </a:tr>
            </a:tbl>
          </a:graphicData>
        </a:graphic>
      </p:graphicFrame>
      <p:sp>
        <p:nvSpPr>
          <p:cNvPr id="5" name="TextBox 4">
            <a:extLst>
              <a:ext uri="{FF2B5EF4-FFF2-40B4-BE49-F238E27FC236}">
                <a16:creationId xmlns="" xmlns:a16="http://schemas.microsoft.com/office/drawing/2014/main" id="{507B3B33-FF9B-48EF-89A4-C267E9FBC669}"/>
              </a:ext>
            </a:extLst>
          </p:cNvPr>
          <p:cNvSpPr txBox="1"/>
          <p:nvPr/>
        </p:nvSpPr>
        <p:spPr>
          <a:xfrm>
            <a:off x="5292729" y="5517232"/>
            <a:ext cx="4681330" cy="769441"/>
          </a:xfrm>
          <a:prstGeom prst="rect">
            <a:avLst/>
          </a:prstGeom>
          <a:noFill/>
        </p:spPr>
        <p:txBody>
          <a:bodyPr wrap="square">
            <a:spAutoFit/>
          </a:bodyPr>
          <a:lstStyle/>
          <a:p>
            <a:pPr algn="ctr" eaLnBrk="1" hangingPunct="1">
              <a:defRPr/>
            </a:pPr>
            <a:r>
              <a:rPr lang="ro-RO" sz="2200">
                <a:ea typeface="Verdana" panose="020B0604030504040204" pitchFamily="34" charset="0"/>
                <a:cs typeface="Verdana" panose="020B0604030504040204" pitchFamily="34" charset="0"/>
              </a:rPr>
              <a:t>Din 30 iunie </a:t>
            </a:r>
          </a:p>
          <a:p>
            <a:pPr algn="ctr" eaLnBrk="1" hangingPunct="1">
              <a:defRPr/>
            </a:pPr>
            <a:r>
              <a:rPr lang="ro-RO" sz="2200">
                <a:ea typeface="Verdana" panose="020B0604030504040204" pitchFamily="34" charset="0"/>
                <a:cs typeface="Verdana" panose="020B0604030504040204" pitchFamily="34" charset="0"/>
              </a:rPr>
              <a:t>2020</a:t>
            </a:r>
          </a:p>
        </p:txBody>
      </p:sp>
    </p:spTree>
    <p:extLst>
      <p:ext uri="{BB962C8B-B14F-4D97-AF65-F5344CB8AC3E}">
        <p14:creationId xmlns:p14="http://schemas.microsoft.com/office/powerpoint/2010/main" val="2459104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72381" y="221686"/>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Investigații naționale </a:t>
            </a:r>
          </a:p>
        </p:txBody>
      </p:sp>
      <p:sp>
        <p:nvSpPr>
          <p:cNvPr id="11" name="Rectangle 2"/>
          <p:cNvSpPr>
            <a:spLocks noChangeArrowheads="1"/>
          </p:cNvSpPr>
          <p:nvPr/>
        </p:nvSpPr>
        <p:spPr bwMode="auto">
          <a:xfrm>
            <a:off x="467544" y="1513220"/>
            <a:ext cx="835292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ro-RO" sz="2600">
                <a:latin typeface="+mn-lt"/>
                <a:ea typeface="Verdana" panose="020B0604030504040204" pitchFamily="34" charset="0"/>
                <a:cs typeface="Verdana" panose="020B0604030504040204" pitchFamily="34" charset="0"/>
              </a:rPr>
              <a:t>Numărul total al investigațiilor legate de criminalitate informatică efectuate de părți a crescut </a:t>
            </a:r>
          </a:p>
          <a:p>
            <a:pPr marL="571500" indent="-571500" algn="just" eaLnBrk="1" hangingPunct="1">
              <a:buFont typeface="Arial" panose="020B0604020202020204" pitchFamily="34" charset="0"/>
              <a:buChar char="•"/>
              <a:defRPr/>
            </a:pPr>
            <a:endParaRPr lang="en-US" sz="26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600">
                <a:latin typeface="+mn-lt"/>
                <a:ea typeface="Verdana" panose="020B0604030504040204" pitchFamily="34" charset="0"/>
                <a:cs typeface="Verdana" panose="020B0604030504040204" pitchFamily="34" charset="0"/>
              </a:rPr>
              <a:t>Aceasta se datorează în principal:</a:t>
            </a:r>
          </a:p>
          <a:p>
            <a:pPr marL="1314450" lvl="1" indent="-571500" algn="just" eaLnBrk="1" hangingPunct="1">
              <a:buFont typeface="Wingdings" panose="05000000000000000000" pitchFamily="2" charset="2"/>
              <a:buChar char="Ø"/>
              <a:defRPr/>
            </a:pPr>
            <a:r>
              <a:rPr lang="ro-RO" sz="2600">
                <a:latin typeface="+mn-lt"/>
                <a:ea typeface="Verdana" panose="020B0604030504040204" pitchFamily="34" charset="0"/>
                <a:cs typeface="Verdana" panose="020B0604030504040204" pitchFamily="34" charset="0"/>
              </a:rPr>
              <a:t>Îmbunătățirii legislației naționale </a:t>
            </a:r>
          </a:p>
          <a:p>
            <a:pPr marL="1314450" lvl="1" indent="-571500" algn="just" eaLnBrk="1" hangingPunct="1">
              <a:buFont typeface="Wingdings" panose="05000000000000000000" pitchFamily="2" charset="2"/>
              <a:buChar char="Ø"/>
              <a:defRPr/>
            </a:pPr>
            <a:r>
              <a:rPr lang="ro-RO" sz="2600">
                <a:latin typeface="+mn-lt"/>
                <a:ea typeface="Verdana" panose="020B0604030504040204" pitchFamily="34" charset="0"/>
                <a:cs typeface="Verdana" panose="020B0604030504040204" pitchFamily="34" charset="0"/>
              </a:rPr>
              <a:t>Disponibilității unui mecanism funcțional de cooperare internațională</a:t>
            </a:r>
          </a:p>
          <a:p>
            <a:pPr marL="1314450" lvl="1" indent="-571500" algn="just" eaLnBrk="1" hangingPunct="1">
              <a:buFont typeface="Wingdings" panose="05000000000000000000" pitchFamily="2" charset="2"/>
              <a:buChar char="Ø"/>
              <a:defRPr/>
            </a:pPr>
            <a:r>
              <a:rPr lang="ro-RO" sz="2600">
                <a:latin typeface="+mn-lt"/>
                <a:ea typeface="Verdana" panose="020B0604030504040204" pitchFamily="34" charset="0"/>
                <a:cs typeface="Verdana" panose="020B0604030504040204" pitchFamily="34" charset="0"/>
              </a:rPr>
              <a:t>capacitate sporită</a:t>
            </a:r>
          </a:p>
        </p:txBody>
      </p:sp>
    </p:spTree>
    <p:extLst>
      <p:ext uri="{BB962C8B-B14F-4D97-AF65-F5344CB8AC3E}">
        <p14:creationId xmlns:p14="http://schemas.microsoft.com/office/powerpoint/2010/main" val="4121291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86320" y="-184666"/>
            <a:ext cx="777716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endParaRPr lang="en-GB" sz="3100" b="1" dirty="0" smtClean="0">
              <a:solidFill>
                <a:schemeClr val="bg1"/>
              </a:solidFill>
              <a:latin typeface="Verdana" panose="020B0604030504040204" pitchFamily="34" charset="0"/>
            </a:endParaRPr>
          </a:p>
          <a:p>
            <a:pPr algn="r">
              <a:spcBef>
                <a:spcPct val="0"/>
              </a:spcBef>
              <a:buFontTx/>
              <a:buNone/>
            </a:pPr>
            <a:r>
              <a:rPr lang="ro-RO" sz="2700">
                <a:solidFill>
                  <a:schemeClr val="bg1"/>
                </a:solidFill>
                <a:latin typeface="Verdana" panose="020B0604030504040204" pitchFamily="34" charset="0"/>
              </a:rPr>
              <a:t>Cooperare internațională </a:t>
            </a:r>
          </a:p>
        </p:txBody>
      </p:sp>
      <p:sp>
        <p:nvSpPr>
          <p:cNvPr id="11" name="Rectangle 2"/>
          <p:cNvSpPr>
            <a:spLocks noChangeArrowheads="1"/>
          </p:cNvSpPr>
          <p:nvPr/>
        </p:nvSpPr>
        <p:spPr bwMode="auto">
          <a:xfrm>
            <a:off x="395536" y="1247348"/>
            <a:ext cx="8352928"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ro-RO" sz="2700">
                <a:latin typeface="+mn-lt"/>
                <a:ea typeface="Verdana" panose="020B0604030504040204" pitchFamily="34" charset="0"/>
                <a:cs typeface="Verdana" panose="020B0604030504040204" pitchFamily="34" charset="0"/>
              </a:rPr>
              <a:t>Mecanismul internațional obligatoriul de cooperare internațională pentru criminalitatea informatică și orice alte infracțiuni în care probele sunt pe un computer</a:t>
            </a:r>
          </a:p>
          <a:p>
            <a:pPr marL="571500" indent="-571500" algn="just" eaLnBrk="1" hangingPunct="1">
              <a:buFont typeface="Arial" panose="020B0604020202020204" pitchFamily="34" charset="0"/>
              <a:buChar char="•"/>
              <a:defRPr/>
            </a:pPr>
            <a:endParaRPr lang="en-US" sz="27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700">
                <a:latin typeface="+mn-lt"/>
                <a:ea typeface="Verdana" panose="020B0604030504040204" pitchFamily="34" charset="0"/>
                <a:cs typeface="Verdana" panose="020B0604030504040204" pitchFamily="34" charset="0"/>
              </a:rPr>
              <a:t>Accesul la o rețea amplă de practicieni care participă la Comitetul Convenției privind criminalitatea informatică (T-CY) și la sporirea capacităților</a:t>
            </a:r>
          </a:p>
          <a:p>
            <a:pPr marL="571500" indent="-571500" algn="just" eaLnBrk="1" hangingPunct="1">
              <a:buFont typeface="Arial" panose="020B0604020202020204" pitchFamily="34" charset="0"/>
              <a:buChar char="•"/>
              <a:defRPr/>
            </a:pPr>
            <a:endParaRPr lang="en-US" sz="27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700">
                <a:latin typeface="+mn-lt"/>
                <a:ea typeface="Verdana" panose="020B0604030504040204" pitchFamily="34" charset="0"/>
                <a:cs typeface="Verdana" panose="020B0604030504040204" pitchFamily="34" charset="0"/>
              </a:rPr>
              <a:t>Promovarea reformelor și consolidarea legilor, procedurilor și mecanismelor de cooperare internațională prin T-CY și măsuri de consolidare a capacităților</a:t>
            </a:r>
          </a:p>
        </p:txBody>
      </p:sp>
    </p:spTree>
    <p:extLst>
      <p:ext uri="{BB962C8B-B14F-4D97-AF65-F5344CB8AC3E}">
        <p14:creationId xmlns:p14="http://schemas.microsoft.com/office/powerpoint/2010/main" val="1907657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292656"/>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Cooperarea internațională: impact</a:t>
            </a:r>
          </a:p>
        </p:txBody>
      </p:sp>
      <p:sp>
        <p:nvSpPr>
          <p:cNvPr id="11" name="Rectangle 2"/>
          <p:cNvSpPr>
            <a:spLocks noChangeArrowheads="1"/>
          </p:cNvSpPr>
          <p:nvPr/>
        </p:nvSpPr>
        <p:spPr bwMode="auto">
          <a:xfrm>
            <a:off x="467544" y="1513220"/>
            <a:ext cx="835292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ro-RO" sz="2600">
                <a:latin typeface="+mn-lt"/>
                <a:ea typeface="Verdana" panose="020B0604030504040204" pitchFamily="34" charset="0"/>
                <a:cs typeface="Verdana" panose="020B0604030504040204" pitchFamily="34" charset="0"/>
              </a:rPr>
              <a:t>Folosirea intensă a rețelelor 24/7</a:t>
            </a:r>
          </a:p>
          <a:p>
            <a:pPr marL="571500" indent="-571500" algn="just" eaLnBrk="1" hangingPunct="1">
              <a:buFont typeface="Arial" panose="020B0604020202020204" pitchFamily="34" charset="0"/>
              <a:buChar char="•"/>
              <a:defRPr/>
            </a:pPr>
            <a:endParaRPr lang="en-US" sz="26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600">
                <a:latin typeface="+mn-lt"/>
                <a:ea typeface="Verdana" panose="020B0604030504040204" pitchFamily="34" charset="0"/>
                <a:cs typeface="Verdana" panose="020B0604030504040204" pitchFamily="34" charset="0"/>
              </a:rPr>
              <a:t>Cooperare îmbunătățită cu sectorul privat prin aderarea la Convenția de la Budapesta - în special solicitări direct pentru informații privind abonații </a:t>
            </a:r>
          </a:p>
          <a:p>
            <a:pPr marL="571500" indent="-571500" algn="just" eaLnBrk="1" hangingPunct="1">
              <a:buFont typeface="Arial" panose="020B0604020202020204" pitchFamily="34" charset="0"/>
              <a:buChar char="•"/>
              <a:defRPr/>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endParaRPr lang="en-US"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4514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68032" y="256080"/>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ea typeface="Verdana" panose="020B0604030504040204" pitchFamily="34" charset="0"/>
              </a:rPr>
              <a:t>Consolidarea capacităților</a:t>
            </a:r>
          </a:p>
        </p:txBody>
      </p:sp>
      <p:sp>
        <p:nvSpPr>
          <p:cNvPr id="11" name="Rectangle 2"/>
          <p:cNvSpPr>
            <a:spLocks noChangeArrowheads="1"/>
          </p:cNvSpPr>
          <p:nvPr/>
        </p:nvSpPr>
        <p:spPr bwMode="auto">
          <a:xfrm>
            <a:off x="467544" y="1513220"/>
            <a:ext cx="8352928" cy="352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ro-RO" sz="2500">
                <a:latin typeface="+mn-lt"/>
                <a:ea typeface="Verdana" panose="020B0604030504040204" pitchFamily="34" charset="0"/>
                <a:cs typeface="Verdana" panose="020B0604030504040204" pitchFamily="34" charset="0"/>
              </a:rPr>
              <a:t>Convenția de la Budapesta este mai mult decât un document juridic </a:t>
            </a:r>
          </a:p>
          <a:p>
            <a:pPr marL="571500" indent="-571500" algn="just" eaLnBrk="1" hangingPunct="1">
              <a:buFont typeface="Arial" panose="020B0604020202020204" pitchFamily="34" charset="0"/>
              <a:buChar char="•"/>
              <a:defRPr/>
            </a:pPr>
            <a:endParaRPr lang="en-US" sz="25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400">
                <a:latin typeface="+mn-lt"/>
                <a:ea typeface="Verdana" panose="020B0604030504040204" pitchFamily="34" charset="0"/>
                <a:cs typeface="Verdana" panose="020B0604030504040204" pitchFamily="34" charset="0"/>
              </a:rPr>
              <a:t>Consiliul Europei furnizează asistență tehnică priind îmbunătățirile legislative la nivelul țărilor</a:t>
            </a:r>
          </a:p>
          <a:p>
            <a:pPr marL="571500" indent="-571500" algn="just" eaLnBrk="1" hangingPunct="1">
              <a:buFont typeface="Arial" panose="020B0604020202020204" pitchFamily="34" charset="0"/>
              <a:buChar char="•"/>
              <a:defRPr/>
            </a:pPr>
            <a:endParaRPr lang="en-US" sz="25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500">
                <a:latin typeface="+mn-lt"/>
                <a:ea typeface="Verdana" panose="020B0604030504040204" pitchFamily="34" charset="0"/>
                <a:cs typeface="Verdana" panose="020B0604030504040204" pitchFamily="34" charset="0"/>
              </a:rPr>
              <a:t>Oficiul Consiliului Europei în domeniul Criminalității Informatice (C-PROC) a sprijinit 1000+ de activități</a:t>
            </a:r>
          </a:p>
          <a:p>
            <a:pPr marL="571500" indent="-571500" algn="just" eaLnBrk="1" hangingPunct="1">
              <a:buFont typeface="Arial" panose="020B0604020202020204" pitchFamily="34" charset="0"/>
              <a:buChar char="•"/>
              <a:defRPr/>
            </a:pPr>
            <a:endParaRPr lang="en-US" sz="25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500">
                <a:latin typeface="+mn-lt"/>
                <a:ea typeface="Verdana" panose="020B0604030504040204" pitchFamily="34" charset="0"/>
                <a:cs typeface="Verdana" panose="020B0604030504040204" pitchFamily="34" charset="0"/>
              </a:rPr>
              <a:t>6 proiecte în curs </a:t>
            </a:r>
          </a:p>
        </p:txBody>
      </p:sp>
    </p:spTree>
    <p:extLst>
      <p:ext uri="{BB962C8B-B14F-4D97-AF65-F5344CB8AC3E}">
        <p14:creationId xmlns:p14="http://schemas.microsoft.com/office/powerpoint/2010/main" val="4219461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a16="http://schemas.microsoft.com/office/drawing/2014/main" id="{4AC94D61-C432-964B-BFBF-EB29D1BBB3DF}"/>
              </a:ext>
            </a:extLst>
          </p:cNvPr>
          <p:cNvGraphicFramePr/>
          <p:nvPr>
            <p:extLst>
              <p:ext uri="{D42A27DB-BD31-4B8C-83A1-F6EECF244321}">
                <p14:modId xmlns:p14="http://schemas.microsoft.com/office/powerpoint/2010/main" val="1181605077"/>
              </p:ext>
            </p:extLst>
          </p:nvPr>
        </p:nvGraphicFramePr>
        <p:xfrm>
          <a:off x="360696" y="1360421"/>
          <a:ext cx="7905464" cy="4915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a16="http://schemas.microsoft.com/office/drawing/2014/main" id="{BAA7DDA5-F89B-CB44-922E-5F8384666617}"/>
              </a:ext>
            </a:extLst>
          </p:cNvPr>
          <p:cNvPicPr>
            <a:picLocks noChangeAspect="1"/>
          </p:cNvPicPr>
          <p:nvPr/>
        </p:nvPicPr>
        <p:blipFill>
          <a:blip r:embed="rId8"/>
          <a:stretch>
            <a:fillRect/>
          </a:stretch>
        </p:blipFill>
        <p:spPr>
          <a:xfrm>
            <a:off x="7686381" y="872616"/>
            <a:ext cx="1476253" cy="1476253"/>
          </a:xfrm>
          <a:prstGeom prst="rect">
            <a:avLst/>
          </a:prstGeom>
        </p:spPr>
      </p:pic>
      <p:sp>
        <p:nvSpPr>
          <p:cNvPr id="12" name="Rectangle 11"/>
          <p:cNvSpPr/>
          <p:nvPr/>
        </p:nvSpPr>
        <p:spPr>
          <a:xfrm>
            <a:off x="3141407" y="95343"/>
            <a:ext cx="5881049" cy="781752"/>
          </a:xfrm>
          <a:prstGeom prst="rect">
            <a:avLst/>
          </a:prstGeom>
        </p:spPr>
        <p:txBody>
          <a:bodyPr wrap="square">
            <a:spAutoFit/>
          </a:bodyPr>
          <a:lstStyle/>
          <a:p>
            <a:pPr algn="r">
              <a:lnSpc>
                <a:spcPct val="80000"/>
              </a:lnSpc>
            </a:pPr>
            <a:r>
              <a:rPr lang="ro-RO" sz="2800">
                <a:solidFill>
                  <a:schemeClr val="bg1"/>
                </a:solidFill>
                <a:latin typeface="Verdana" panose="020B0604030504040204" pitchFamily="34" charset="0"/>
                <a:ea typeface="Verdana" panose="020B0604030504040204" pitchFamily="34" charset="0"/>
              </a:rPr>
              <a:t>Dimensiunea internațională a criminalității informatice </a:t>
            </a:r>
          </a:p>
          <a:p>
            <a:pPr algn="r">
              <a:lnSpc>
                <a:spcPct val="80000"/>
              </a:lnSpc>
            </a:pPr>
            <a:endParaRPr lang="ro-RO" sz="280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70052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AA7DDA5-F89B-CB44-922E-5F8384666617}"/>
              </a:ext>
            </a:extLst>
          </p:cNvPr>
          <p:cNvPicPr>
            <a:picLocks noChangeAspect="1"/>
          </p:cNvPicPr>
          <p:nvPr/>
        </p:nvPicPr>
        <p:blipFill>
          <a:blip r:embed="rId3"/>
          <a:stretch>
            <a:fillRect/>
          </a:stretch>
        </p:blipFill>
        <p:spPr>
          <a:xfrm>
            <a:off x="7667747" y="915096"/>
            <a:ext cx="1476253" cy="1476253"/>
          </a:xfrm>
          <a:prstGeom prst="rect">
            <a:avLst/>
          </a:prstGeom>
        </p:spPr>
      </p:pic>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a16="http://schemas.microsoft.com/office/drawing/2014/main" id="{4AC94D61-C432-964B-BFBF-EB29D1BBB3DF}"/>
              </a:ext>
            </a:extLst>
          </p:cNvPr>
          <p:cNvGraphicFramePr/>
          <p:nvPr>
            <p:extLst>
              <p:ext uri="{D42A27DB-BD31-4B8C-83A1-F6EECF244321}">
                <p14:modId xmlns:p14="http://schemas.microsoft.com/office/powerpoint/2010/main" val="2495749810"/>
              </p:ext>
            </p:extLst>
          </p:nvPr>
        </p:nvGraphicFramePr>
        <p:xfrm>
          <a:off x="360696" y="1360421"/>
          <a:ext cx="7905464" cy="49154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3141407" y="95343"/>
            <a:ext cx="5881049" cy="781752"/>
          </a:xfrm>
          <a:prstGeom prst="rect">
            <a:avLst/>
          </a:prstGeom>
        </p:spPr>
        <p:txBody>
          <a:bodyPr wrap="square">
            <a:spAutoFit/>
          </a:bodyPr>
          <a:lstStyle/>
          <a:p>
            <a:pPr algn="r">
              <a:lnSpc>
                <a:spcPct val="80000"/>
              </a:lnSpc>
            </a:pPr>
            <a:r>
              <a:rPr lang="ro-RO" sz="2800">
                <a:solidFill>
                  <a:schemeClr val="bg1"/>
                </a:solidFill>
                <a:latin typeface="Verdana" panose="020B0604030504040204" pitchFamily="34" charset="0"/>
                <a:ea typeface="Verdana" panose="020B0604030504040204" pitchFamily="34" charset="0"/>
              </a:rPr>
              <a:t>Dimensiunea internațională a criminalității informatice </a:t>
            </a:r>
          </a:p>
          <a:p>
            <a:pPr algn="r">
              <a:lnSpc>
                <a:spcPct val="80000"/>
              </a:lnSpc>
            </a:pPr>
            <a:endParaRPr lang="ro-RO" sz="280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09475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BA244C-489D-417D-B8AB-CB954192CB36}"/>
              </a:ext>
            </a:extLst>
          </p:cNvPr>
          <p:cNvSpPr>
            <a:spLocks noGrp="1"/>
          </p:cNvSpPr>
          <p:nvPr>
            <p:ph type="title"/>
          </p:nvPr>
        </p:nvSpPr>
        <p:spPr>
          <a:xfrm>
            <a:off x="649288" y="4406900"/>
            <a:ext cx="7955160" cy="1362075"/>
          </a:xfrm>
        </p:spPr>
        <p:txBody>
          <a:bodyPr/>
          <a:lstStyle/>
          <a:p>
            <a:r>
              <a:rPr lang="ro-RO">
                <a:latin typeface="+mn-lt"/>
                <a:ea typeface="Verdana" panose="020B0604030504040204" pitchFamily="34" charset="0"/>
              </a:rPr>
              <a:t>ÎNTRE MIT ȘI REALITATE </a:t>
            </a:r>
          </a:p>
        </p:txBody>
      </p:sp>
      <p:sp>
        <p:nvSpPr>
          <p:cNvPr id="3" name="Text Placeholder 2">
            <a:extLst>
              <a:ext uri="{FF2B5EF4-FFF2-40B4-BE49-F238E27FC236}">
                <a16:creationId xmlns="" xmlns:a16="http://schemas.microsoft.com/office/drawing/2014/main" id="{E380FE40-902C-48A0-8E4E-962AA387FB67}"/>
              </a:ext>
            </a:extLst>
          </p:cNvPr>
          <p:cNvSpPr>
            <a:spLocks noGrp="1"/>
          </p:cNvSpPr>
          <p:nvPr>
            <p:ph type="body" idx="1"/>
          </p:nvPr>
        </p:nvSpPr>
        <p:spPr/>
        <p:txBody>
          <a:bodyPr/>
          <a:lstStyle/>
          <a:p>
            <a:r>
              <a:rPr lang="ro-RO">
                <a:latin typeface="+mn-lt"/>
                <a:ea typeface="Verdana" panose="020B0604030504040204" pitchFamily="34" charset="0"/>
              </a:rPr>
              <a:t>Convenția de la Budapesta - Prezentare generală </a:t>
            </a:r>
          </a:p>
        </p:txBody>
      </p:sp>
      <p:sp>
        <p:nvSpPr>
          <p:cNvPr id="9" name="TextBox 7">
            <a:extLst>
              <a:ext uri="{FF2B5EF4-FFF2-40B4-BE49-F238E27FC236}">
                <a16:creationId xmlns="" xmlns:a16="http://schemas.microsoft.com/office/drawing/2014/main" id="{7B9BC96D-6AC8-4249-9F3D-D92372DB1900}"/>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Secțiunea 4</a:t>
            </a:r>
          </a:p>
        </p:txBody>
      </p:sp>
    </p:spTree>
    <p:extLst>
      <p:ext uri="{BB962C8B-B14F-4D97-AF65-F5344CB8AC3E}">
        <p14:creationId xmlns:p14="http://schemas.microsoft.com/office/powerpoint/2010/main" val="187254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CE3C051-7F78-4EAF-8CA3-B9689E461A1C}"/>
              </a:ext>
            </a:extLst>
          </p:cNvPr>
          <p:cNvSpPr>
            <a:spLocks noGrp="1"/>
          </p:cNvSpPr>
          <p:nvPr>
            <p:ph idx="1"/>
          </p:nvPr>
        </p:nvSpPr>
        <p:spPr>
          <a:xfrm>
            <a:off x="620023" y="1480569"/>
            <a:ext cx="7886700" cy="4351338"/>
          </a:xfrm>
        </p:spPr>
        <p:txBody>
          <a:bodyPr>
            <a:normAutofit lnSpcReduction="10000"/>
          </a:bodyPr>
          <a:lstStyle/>
          <a:p>
            <a:pPr marL="0" indent="0" algn="just">
              <a:buNone/>
            </a:pPr>
            <a:r>
              <a:rPr lang="ro-RO" b="1" dirty="0">
                <a:latin typeface="+mn-lt"/>
                <a:ea typeface="Verdana" panose="020B0604030504040204" pitchFamily="34" charset="0"/>
              </a:rPr>
              <a:t>La finalul cursului, delegații vor putea:</a:t>
            </a:r>
          </a:p>
          <a:p>
            <a:pPr marL="0" indent="0" algn="just">
              <a:buNone/>
            </a:pPr>
            <a:endParaRPr lang="en-GB" dirty="0">
              <a:latin typeface="+mn-lt"/>
              <a:ea typeface="Verdana" panose="020B0604030504040204" pitchFamily="34" charset="0"/>
            </a:endParaRPr>
          </a:p>
          <a:p>
            <a:pPr algn="just">
              <a:buFont typeface="Wingdings" panose="05000000000000000000" pitchFamily="2" charset="2"/>
              <a:buChar char="Ø"/>
            </a:pPr>
            <a:r>
              <a:rPr lang="ro-RO" dirty="0">
                <a:latin typeface="+mn-lt"/>
                <a:ea typeface="Verdana" panose="020B0604030504040204" pitchFamily="34" charset="0"/>
              </a:rPr>
              <a:t>Să înțeleagă domeniul de aplicare al Convenției de la Budapesta</a:t>
            </a:r>
          </a:p>
          <a:p>
            <a:pPr algn="just">
              <a:buFont typeface="Wingdings" panose="05000000000000000000" pitchFamily="2" charset="2"/>
              <a:buChar char="Ø"/>
            </a:pPr>
            <a:r>
              <a:rPr lang="ro-RO" dirty="0">
                <a:latin typeface="+mn-lt"/>
                <a:ea typeface="Verdana" panose="020B0604030504040204" pitchFamily="34" charset="0"/>
              </a:rPr>
              <a:t>Să afle câți membri are Convenția de la Budapesta </a:t>
            </a:r>
          </a:p>
          <a:p>
            <a:pPr algn="just">
              <a:buFont typeface="Wingdings" panose="05000000000000000000" pitchFamily="2" charset="2"/>
              <a:buChar char="Ø"/>
            </a:pPr>
            <a:r>
              <a:rPr lang="ro-RO" dirty="0">
                <a:latin typeface="+mn-lt"/>
                <a:ea typeface="Verdana" panose="020B0604030504040204" pitchFamily="34" charset="0"/>
              </a:rPr>
              <a:t>Să recunoască elementele fundamentale ale unui tratat privind criminalitatea informatică </a:t>
            </a:r>
          </a:p>
          <a:p>
            <a:pPr algn="just">
              <a:buFont typeface="Wingdings" panose="05000000000000000000" pitchFamily="2" charset="2"/>
              <a:buChar char="Ø"/>
            </a:pPr>
            <a:r>
              <a:rPr lang="ro-RO" dirty="0">
                <a:latin typeface="+mn-lt"/>
                <a:ea typeface="Verdana" panose="020B0604030504040204" pitchFamily="34" charset="0"/>
              </a:rPr>
              <a:t>Să înțeleagă beneficiile Convenției de la Budapesta și să abordeze înțelegerile greșite cele mai comune despre Convenția de la Budapesta</a:t>
            </a:r>
          </a:p>
          <a:p>
            <a:endParaRPr lang="en-GB" dirty="0"/>
          </a:p>
        </p:txBody>
      </p:sp>
      <p:sp>
        <p:nvSpPr>
          <p:cNvPr id="3" name="Slide Number Placeholder 2">
            <a:extLst>
              <a:ext uri="{FF2B5EF4-FFF2-40B4-BE49-F238E27FC236}">
                <a16:creationId xmlns=""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pPr/>
              <a:t>4</a:t>
            </a:fld>
            <a:endParaRPr lang="en-GB" smtClean="0"/>
          </a:p>
        </p:txBody>
      </p:sp>
      <p:sp>
        <p:nvSpPr>
          <p:cNvPr id="4" name="Text Placeholder 3">
            <a:extLst>
              <a:ext uri="{FF2B5EF4-FFF2-40B4-BE49-F238E27FC236}">
                <a16:creationId xmlns="" xmlns:a16="http://schemas.microsoft.com/office/drawing/2014/main" id="{B9B1F5F5-B558-4D71-96FB-A9C9C54C9C78}"/>
              </a:ext>
            </a:extLst>
          </p:cNvPr>
          <p:cNvSpPr>
            <a:spLocks noGrp="1"/>
          </p:cNvSpPr>
          <p:nvPr>
            <p:ph type="body" sz="quarter" idx="11"/>
          </p:nvPr>
        </p:nvSpPr>
        <p:spPr/>
        <p:txBody>
          <a:bodyPr/>
          <a:lstStyle/>
          <a:p>
            <a:endParaRPr lang="en-GB" dirty="0" smtClean="0"/>
          </a:p>
          <a:p>
            <a:r>
              <a:rPr lang="ro-RO" sz="2700">
                <a:latin typeface="Verdana" panose="020B0604030504040204" pitchFamily="34" charset="0"/>
                <a:ea typeface="Verdana" panose="020B0604030504040204" pitchFamily="34" charset="0"/>
              </a:rPr>
              <a:t>Obiectivele cursului</a:t>
            </a:r>
          </a:p>
          <a:p>
            <a:endParaRPr lang="en-GB" dirty="0"/>
          </a:p>
        </p:txBody>
      </p:sp>
    </p:spTree>
    <p:extLst>
      <p:ext uri="{BB962C8B-B14F-4D97-AF65-F5344CB8AC3E}">
        <p14:creationId xmlns:p14="http://schemas.microsoft.com/office/powerpoint/2010/main" val="1421945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4D27D9AC-4ADB-45D9-AFA6-8E0CDEC5466B}"/>
              </a:ext>
            </a:extLst>
          </p:cNvPr>
          <p:cNvSpPr>
            <a:spLocks noChangeArrowheads="1"/>
          </p:cNvSpPr>
          <p:nvPr/>
        </p:nvSpPr>
        <p:spPr bwMode="auto">
          <a:xfrm>
            <a:off x="251520" y="1231904"/>
            <a:ext cx="864096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ro-RO" sz="4200" b="1">
                <a:solidFill>
                  <a:srgbClr val="FF0000"/>
                </a:solidFill>
                <a:latin typeface="+mn-lt"/>
                <a:ea typeface="Verdana" panose="020B0604030504040204" pitchFamily="34" charset="0"/>
                <a:cs typeface="Verdana" panose="020B0604030504040204" pitchFamily="34" charset="0"/>
              </a:rPr>
              <a:t>MIT: </a:t>
            </a:r>
          </a:p>
          <a:p>
            <a:pPr algn="ctr" eaLnBrk="1" hangingPunct="1">
              <a:defRPr/>
            </a:pPr>
            <a:r>
              <a:rPr lang="ro-RO" sz="4200">
                <a:latin typeface="+mn-lt"/>
                <a:ea typeface="Verdana" panose="020B0604030504040204" pitchFamily="34" charset="0"/>
                <a:cs typeface="Verdana" panose="020B0604030504040204" pitchFamily="34" charset="0"/>
              </a:rPr>
              <a:t>Convenția de la Budapesta este</a:t>
            </a:r>
            <a:r>
              <a:rPr lang="ro-RO" sz="4200" b="1">
                <a:latin typeface="+mn-lt"/>
                <a:ea typeface="Verdana" panose="020B0604030504040204" pitchFamily="34" charset="0"/>
                <a:cs typeface="Verdana" panose="020B0604030504040204" pitchFamily="34" charset="0"/>
              </a:rPr>
              <a:t> </a:t>
            </a:r>
          </a:p>
          <a:p>
            <a:pPr algn="ctr" eaLnBrk="1" hangingPunct="1">
              <a:defRPr/>
            </a:pPr>
            <a:r>
              <a:rPr lang="ro-RO" sz="4200" b="1">
                <a:latin typeface="+mn-lt"/>
                <a:ea typeface="Verdana" panose="020B0604030504040204" pitchFamily="34" charset="0"/>
                <a:cs typeface="Verdana" panose="020B0604030504040204" pitchFamily="34" charset="0"/>
              </a:rPr>
              <a:t>Regională &amp; Eurocentrică</a:t>
            </a:r>
          </a:p>
        </p:txBody>
      </p:sp>
      <p:sp>
        <p:nvSpPr>
          <p:cNvPr id="13" name="TextBox 7">
            <a:extLst>
              <a:ext uri="{FF2B5EF4-FFF2-40B4-BE49-F238E27FC236}">
                <a16:creationId xmlns=""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Mit </a:t>
            </a:r>
          </a:p>
        </p:txBody>
      </p:sp>
      <p:pic>
        <p:nvPicPr>
          <p:cNvPr id="3" name="Picture 2" descr="Map&#10;&#10;Description automatically generated">
            <a:extLst>
              <a:ext uri="{FF2B5EF4-FFF2-40B4-BE49-F238E27FC236}">
                <a16:creationId xmlns="" xmlns:a16="http://schemas.microsoft.com/office/drawing/2014/main" id="{36851BCD-5857-4F9C-8149-10E185678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924" y="3442620"/>
            <a:ext cx="6778452" cy="2993353"/>
          </a:xfrm>
          <a:prstGeom prst="rect">
            <a:avLst/>
          </a:prstGeom>
        </p:spPr>
      </p:pic>
    </p:spTree>
    <p:extLst>
      <p:ext uri="{BB962C8B-B14F-4D97-AF65-F5344CB8AC3E}">
        <p14:creationId xmlns:p14="http://schemas.microsoft.com/office/powerpoint/2010/main" val="2379589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3EFAA99-241D-4027-A641-49F4A9A9D679}"/>
              </a:ext>
            </a:extLst>
          </p:cNvPr>
          <p:cNvSpPr>
            <a:spLocks noGrp="1"/>
          </p:cNvSpPr>
          <p:nvPr>
            <p:ph type="sldNum" sz="quarter" idx="12"/>
          </p:nvPr>
        </p:nvSpPr>
        <p:spPr/>
        <p:txBody>
          <a:bodyPr/>
          <a:lstStyle/>
          <a:p>
            <a:pPr>
              <a:defRPr/>
            </a:pPr>
            <a:fld id="{660D1ACE-C798-4152-BAA2-F98E2F4CEDC5}" type="slidenum">
              <a:rPr lang="en-US" altLang="en-US" smtClean="0"/>
              <a:pPr>
                <a:defRPr/>
              </a:pPr>
              <a:t>41</a:t>
            </a:fld>
            <a:endParaRPr lang="en-US" altLang="en-US" smtClean="0"/>
          </a:p>
        </p:txBody>
      </p:sp>
      <p:grpSp>
        <p:nvGrpSpPr>
          <p:cNvPr id="11" name="Group 10">
            <a:extLst>
              <a:ext uri="{FF2B5EF4-FFF2-40B4-BE49-F238E27FC236}">
                <a16:creationId xmlns="" xmlns:a16="http://schemas.microsoft.com/office/drawing/2014/main" id="{A0ECBCCE-6606-4C17-9177-C043EA0125C5}"/>
              </a:ext>
            </a:extLst>
          </p:cNvPr>
          <p:cNvGrpSpPr/>
          <p:nvPr/>
        </p:nvGrpSpPr>
        <p:grpSpPr>
          <a:xfrm>
            <a:off x="0" y="1640241"/>
            <a:ext cx="9144000" cy="4898671"/>
            <a:chOff x="0" y="1056409"/>
            <a:chExt cx="9154216" cy="5471390"/>
          </a:xfrm>
        </p:grpSpPr>
        <p:pic>
          <p:nvPicPr>
            <p:cNvPr id="1026" name="Picture 2" descr="Image result for antarctica on world map">
              <a:extLst>
                <a:ext uri="{FF2B5EF4-FFF2-40B4-BE49-F238E27FC236}">
                  <a16:creationId xmlns="" xmlns:a16="http://schemas.microsoft.com/office/drawing/2014/main" id="{135F21CB-2628-4F41-9293-80E3F53257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6409"/>
              <a:ext cx="9144000" cy="45862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0B47180C-D0B2-42CD-A949-93803277EE1C}"/>
                </a:ext>
              </a:extLst>
            </p:cNvPr>
            <p:cNvPicPr>
              <a:picLocks noChangeAspect="1"/>
            </p:cNvPicPr>
            <p:nvPr/>
          </p:nvPicPr>
          <p:blipFill>
            <a:blip r:embed="rId4"/>
            <a:stretch>
              <a:fillRect/>
            </a:stretch>
          </p:blipFill>
          <p:spPr>
            <a:xfrm>
              <a:off x="4949777" y="5946779"/>
              <a:ext cx="561975" cy="409575"/>
            </a:xfrm>
            <a:prstGeom prst="rect">
              <a:avLst/>
            </a:prstGeom>
          </p:spPr>
        </p:pic>
        <p:pic>
          <p:nvPicPr>
            <p:cNvPr id="5" name="Picture 4">
              <a:extLst>
                <a:ext uri="{FF2B5EF4-FFF2-40B4-BE49-F238E27FC236}">
                  <a16:creationId xmlns="" xmlns:a16="http://schemas.microsoft.com/office/drawing/2014/main" id="{BD6052EA-0699-42CE-B654-8E3D562FB3A3}"/>
                </a:ext>
              </a:extLst>
            </p:cNvPr>
            <p:cNvPicPr>
              <a:picLocks noChangeAspect="1"/>
            </p:cNvPicPr>
            <p:nvPr/>
          </p:nvPicPr>
          <p:blipFill>
            <a:blip r:embed="rId5"/>
            <a:stretch>
              <a:fillRect/>
            </a:stretch>
          </p:blipFill>
          <p:spPr>
            <a:xfrm>
              <a:off x="363179" y="5927729"/>
              <a:ext cx="571500" cy="428625"/>
            </a:xfrm>
            <a:prstGeom prst="rect">
              <a:avLst/>
            </a:prstGeom>
          </p:spPr>
        </p:pic>
        <p:sp>
          <p:nvSpPr>
            <p:cNvPr id="7" name="TextBox 6">
              <a:extLst>
                <a:ext uri="{FF2B5EF4-FFF2-40B4-BE49-F238E27FC236}">
                  <a16:creationId xmlns="" xmlns:a16="http://schemas.microsoft.com/office/drawing/2014/main" id="{E2F12405-B2EE-44B7-AD97-D53CE32562AE}"/>
                </a:ext>
              </a:extLst>
            </p:cNvPr>
            <p:cNvSpPr txBox="1"/>
            <p:nvPr/>
          </p:nvSpPr>
          <p:spPr>
            <a:xfrm>
              <a:off x="918931" y="5881468"/>
              <a:ext cx="3510116" cy="646331"/>
            </a:xfrm>
            <a:prstGeom prst="rect">
              <a:avLst/>
            </a:prstGeom>
            <a:noFill/>
          </p:spPr>
          <p:txBody>
            <a:bodyPr wrap="square" rtlCol="0">
              <a:spAutoFit/>
            </a:bodyPr>
            <a:lstStyle/>
            <a:p>
              <a:r>
                <a:rPr lang="ro-RO"/>
                <a:t>Continent cu părți la Convenția de la Budapesta</a:t>
              </a:r>
            </a:p>
          </p:txBody>
        </p:sp>
        <p:sp>
          <p:nvSpPr>
            <p:cNvPr id="9" name="TextBox 8">
              <a:extLst>
                <a:ext uri="{FF2B5EF4-FFF2-40B4-BE49-F238E27FC236}">
                  <a16:creationId xmlns="" xmlns:a16="http://schemas.microsoft.com/office/drawing/2014/main" id="{1937C62A-68FB-46C0-AD89-47A4B6A0D141}"/>
                </a:ext>
              </a:extLst>
            </p:cNvPr>
            <p:cNvSpPr txBox="1"/>
            <p:nvPr/>
          </p:nvSpPr>
          <p:spPr>
            <a:xfrm>
              <a:off x="5644100" y="5876347"/>
              <a:ext cx="3510116" cy="646331"/>
            </a:xfrm>
            <a:prstGeom prst="rect">
              <a:avLst/>
            </a:prstGeom>
            <a:noFill/>
          </p:spPr>
          <p:txBody>
            <a:bodyPr wrap="square" rtlCol="0">
              <a:spAutoFit/>
            </a:bodyPr>
            <a:lstStyle/>
            <a:p>
              <a:r>
                <a:rPr lang="ro-RO"/>
                <a:t>Singurul continent fără părți la Convenția de la Budapesta</a:t>
              </a:r>
            </a:p>
          </p:txBody>
        </p:sp>
      </p:grpSp>
      <p:sp>
        <p:nvSpPr>
          <p:cNvPr id="10" name="TextBox 15">
            <a:extLst>
              <a:ext uri="{FF2B5EF4-FFF2-40B4-BE49-F238E27FC236}">
                <a16:creationId xmlns="" xmlns:a16="http://schemas.microsoft.com/office/drawing/2014/main" id="{32A64ED8-B574-405F-A140-A79EF694329F}"/>
              </a:ext>
            </a:extLst>
          </p:cNvPr>
          <p:cNvSpPr txBox="1">
            <a:spLocks noChangeArrowheads="1"/>
          </p:cNvSpPr>
          <p:nvPr/>
        </p:nvSpPr>
        <p:spPr bwMode="auto">
          <a:xfrm>
            <a:off x="1258888" y="179392"/>
            <a:ext cx="77771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Convenție mondială </a:t>
            </a:r>
          </a:p>
          <a:p>
            <a:pPr algn="r">
              <a:spcBef>
                <a:spcPct val="0"/>
              </a:spcBef>
              <a:buFontTx/>
              <a:buNone/>
            </a:pPr>
            <a:endParaRPr lang="en-GB" sz="2700" dirty="0">
              <a:solidFill>
                <a:schemeClr val="bg1"/>
              </a:solidFill>
              <a:latin typeface="Verdana" panose="020B0604030504040204" pitchFamily="34" charset="0"/>
            </a:endParaRPr>
          </a:p>
        </p:txBody>
      </p:sp>
      <p:sp>
        <p:nvSpPr>
          <p:cNvPr id="3" name="Rectangle 4">
            <a:extLst>
              <a:ext uri="{FF2B5EF4-FFF2-40B4-BE49-F238E27FC236}">
                <a16:creationId xmlns="" xmlns:a16="http://schemas.microsoft.com/office/drawing/2014/main" id="{726A9327-6A23-4313-8BB1-613F77E46B66}"/>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Rectangle 4">
            <a:extLst>
              <a:ext uri="{FF2B5EF4-FFF2-40B4-BE49-F238E27FC236}">
                <a16:creationId xmlns="" xmlns:a16="http://schemas.microsoft.com/office/drawing/2014/main" id="{A89FEEF6-81F3-4D27-9487-3A311DA50A7D}"/>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17" name="TextBox 16">
            <a:extLst>
              <a:ext uri="{FF2B5EF4-FFF2-40B4-BE49-F238E27FC236}">
                <a16:creationId xmlns="" xmlns:a16="http://schemas.microsoft.com/office/drawing/2014/main" id="{4F6BEF15-7AFA-4B6C-8368-C786214F4AC6}"/>
              </a:ext>
            </a:extLst>
          </p:cNvPr>
          <p:cNvSpPr txBox="1"/>
          <p:nvPr/>
        </p:nvSpPr>
        <p:spPr>
          <a:xfrm>
            <a:off x="2226232" y="1117021"/>
            <a:ext cx="6057156" cy="523220"/>
          </a:xfrm>
          <a:prstGeom prst="rect">
            <a:avLst/>
          </a:prstGeom>
          <a:noFill/>
        </p:spPr>
        <p:txBody>
          <a:bodyPr wrap="square">
            <a:spAutoFit/>
          </a:bodyPr>
          <a:lstStyle/>
          <a:p>
            <a:pPr algn="ctr" eaLnBrk="1" hangingPunct="1">
              <a:defRPr/>
            </a:pPr>
            <a:r>
              <a:rPr lang="ro-RO" sz="2800" b="1" dirty="0">
                <a:solidFill>
                  <a:srgbClr val="FF0000"/>
                </a:solidFill>
                <a:ea typeface="Verdana" panose="020B0604030504040204" pitchFamily="34" charset="0"/>
                <a:cs typeface="Verdana" panose="020B0604030504040204" pitchFamily="34" charset="0"/>
              </a:rPr>
              <a:t>REALITATEA </a:t>
            </a:r>
            <a:r>
              <a:rPr lang="ro-RO" sz="2800" b="1" dirty="0">
                <a:ea typeface="Verdana" panose="020B0604030504040204" pitchFamily="34" charset="0"/>
                <a:cs typeface="Verdana" panose="020B0604030504040204" pitchFamily="34" charset="0"/>
              </a:rPr>
              <a:t>ESTE ÎN FELUL URMĂTOR:</a:t>
            </a:r>
          </a:p>
        </p:txBody>
      </p:sp>
    </p:spTree>
    <p:extLst>
      <p:ext uri="{BB962C8B-B14F-4D97-AF65-F5344CB8AC3E}">
        <p14:creationId xmlns:p14="http://schemas.microsoft.com/office/powerpoint/2010/main" val="4162934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9030F96A-DDC6-4D4F-825A-0D5D01DAAC7B}"/>
              </a:ext>
            </a:extLst>
          </p:cNvPr>
          <p:cNvGrpSpPr/>
          <p:nvPr/>
        </p:nvGrpSpPr>
        <p:grpSpPr>
          <a:xfrm>
            <a:off x="-19595" y="1052513"/>
            <a:ext cx="9167063" cy="5829202"/>
            <a:chOff x="-19595" y="-23716"/>
            <a:chExt cx="9167063" cy="6905431"/>
          </a:xfrm>
        </p:grpSpPr>
        <p:pic>
          <p:nvPicPr>
            <p:cNvPr id="3" name="Picture 2" descr="Image result for antarctica on world map">
              <a:extLst>
                <a:ext uri="{FF2B5EF4-FFF2-40B4-BE49-F238E27FC236}">
                  <a16:creationId xmlns="" xmlns:a16="http://schemas.microsoft.com/office/drawing/2014/main" id="{08DC9669-B11A-4390-886F-7839B80236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333"/>
            <a:stretch/>
          </p:blipFill>
          <p:spPr bwMode="auto">
            <a:xfrm>
              <a:off x="-19595" y="-23716"/>
              <a:ext cx="9167063" cy="6905431"/>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 xmlns:a16="http://schemas.microsoft.com/office/drawing/2014/main" id="{06DC0CF4-3AFE-4C9F-BB33-391ED7E31669}"/>
                </a:ext>
              </a:extLst>
            </p:cNvPr>
            <p:cNvSpPr/>
            <p:nvPr/>
          </p:nvSpPr>
          <p:spPr bwMode="auto">
            <a:xfrm>
              <a:off x="4782465" y="2173260"/>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1" name="Oval 10">
              <a:extLst>
                <a:ext uri="{FF2B5EF4-FFF2-40B4-BE49-F238E27FC236}">
                  <a16:creationId xmlns="" xmlns:a16="http://schemas.microsoft.com/office/drawing/2014/main" id="{717E9150-B89D-41C3-807E-8A7CBE3F53A9}"/>
                </a:ext>
              </a:extLst>
            </p:cNvPr>
            <p:cNvSpPr/>
            <p:nvPr/>
          </p:nvSpPr>
          <p:spPr bwMode="auto">
            <a:xfrm>
              <a:off x="4683367" y="2002495"/>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2" name="Oval 11">
              <a:extLst>
                <a:ext uri="{FF2B5EF4-FFF2-40B4-BE49-F238E27FC236}">
                  <a16:creationId xmlns="" xmlns:a16="http://schemas.microsoft.com/office/drawing/2014/main" id="{D365DE9F-7EF4-423F-8F9C-513816C4DF02}"/>
                </a:ext>
              </a:extLst>
            </p:cNvPr>
            <p:cNvSpPr/>
            <p:nvPr/>
          </p:nvSpPr>
          <p:spPr bwMode="auto">
            <a:xfrm>
              <a:off x="4942665" y="1365484"/>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3" name="Oval 12">
              <a:extLst>
                <a:ext uri="{FF2B5EF4-FFF2-40B4-BE49-F238E27FC236}">
                  <a16:creationId xmlns="" xmlns:a16="http://schemas.microsoft.com/office/drawing/2014/main" id="{4EBC6F73-D1AB-4CE3-9EFA-37F8C3EE7F1C}"/>
                </a:ext>
              </a:extLst>
            </p:cNvPr>
            <p:cNvSpPr/>
            <p:nvPr/>
          </p:nvSpPr>
          <p:spPr bwMode="auto">
            <a:xfrm>
              <a:off x="4772492" y="1899647"/>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4" name="Oval 13">
              <a:extLst>
                <a:ext uri="{FF2B5EF4-FFF2-40B4-BE49-F238E27FC236}">
                  <a16:creationId xmlns="" xmlns:a16="http://schemas.microsoft.com/office/drawing/2014/main" id="{246FFDE8-D231-4DA1-B7D4-4AD281E635E4}"/>
                </a:ext>
              </a:extLst>
            </p:cNvPr>
            <p:cNvSpPr/>
            <p:nvPr/>
          </p:nvSpPr>
          <p:spPr bwMode="auto">
            <a:xfrm>
              <a:off x="4922936" y="1468330"/>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5" name="Oval 14">
              <a:extLst>
                <a:ext uri="{FF2B5EF4-FFF2-40B4-BE49-F238E27FC236}">
                  <a16:creationId xmlns="" xmlns:a16="http://schemas.microsoft.com/office/drawing/2014/main" id="{64D5C4A4-56A1-41E5-BB9F-220C8658EC56}"/>
                </a:ext>
              </a:extLst>
            </p:cNvPr>
            <p:cNvSpPr/>
            <p:nvPr/>
          </p:nvSpPr>
          <p:spPr bwMode="auto">
            <a:xfrm>
              <a:off x="4910834" y="1964136"/>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6" name="Oval 15">
              <a:extLst>
                <a:ext uri="{FF2B5EF4-FFF2-40B4-BE49-F238E27FC236}">
                  <a16:creationId xmlns="" xmlns:a16="http://schemas.microsoft.com/office/drawing/2014/main" id="{2875BB6A-F296-40BF-9E01-877B89D30EB7}"/>
                </a:ext>
              </a:extLst>
            </p:cNvPr>
            <p:cNvSpPr/>
            <p:nvPr/>
          </p:nvSpPr>
          <p:spPr bwMode="auto">
            <a:xfrm>
              <a:off x="4638805" y="1964136"/>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7" name="Oval 16">
              <a:extLst>
                <a:ext uri="{FF2B5EF4-FFF2-40B4-BE49-F238E27FC236}">
                  <a16:creationId xmlns="" xmlns:a16="http://schemas.microsoft.com/office/drawing/2014/main" id="{4BAD5A95-9C9A-421A-B92C-3549BA7C77A0}"/>
                </a:ext>
              </a:extLst>
            </p:cNvPr>
            <p:cNvSpPr/>
            <p:nvPr/>
          </p:nvSpPr>
          <p:spPr bwMode="auto">
            <a:xfrm>
              <a:off x="4837346" y="2161310"/>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8" name="Oval 17">
              <a:extLst>
                <a:ext uri="{FF2B5EF4-FFF2-40B4-BE49-F238E27FC236}">
                  <a16:creationId xmlns="" xmlns:a16="http://schemas.microsoft.com/office/drawing/2014/main" id="{7B957BD8-5E34-400F-9D30-A7EE10C33DC1}"/>
                </a:ext>
              </a:extLst>
            </p:cNvPr>
            <p:cNvSpPr/>
            <p:nvPr/>
          </p:nvSpPr>
          <p:spPr bwMode="auto">
            <a:xfrm>
              <a:off x="4913743" y="2109886"/>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9" name="Oval 18">
              <a:extLst>
                <a:ext uri="{FF2B5EF4-FFF2-40B4-BE49-F238E27FC236}">
                  <a16:creationId xmlns="" xmlns:a16="http://schemas.microsoft.com/office/drawing/2014/main" id="{BF2742C2-A986-418F-A9C1-2DEFB8F17A9A}"/>
                </a:ext>
              </a:extLst>
            </p:cNvPr>
            <p:cNvSpPr/>
            <p:nvPr/>
          </p:nvSpPr>
          <p:spPr bwMode="auto">
            <a:xfrm>
              <a:off x="5127279" y="2457907"/>
              <a:ext cx="63660" cy="102847"/>
            </a:xfrm>
            <a:prstGeom prst="ellipse">
              <a:avLst/>
            </a:prstGeom>
            <a:solidFill>
              <a:srgbClr val="0000CC"/>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ysClr val="windowText" lastClr="000000"/>
                </a:solidFill>
              </a:endParaRPr>
            </a:p>
          </p:txBody>
        </p:sp>
        <p:sp>
          <p:nvSpPr>
            <p:cNvPr id="20" name="Oval 19">
              <a:extLst>
                <a:ext uri="{FF2B5EF4-FFF2-40B4-BE49-F238E27FC236}">
                  <a16:creationId xmlns="" xmlns:a16="http://schemas.microsoft.com/office/drawing/2014/main" id="{40B109B6-7E06-4F6E-81CB-0C2882E976F7}"/>
                </a:ext>
              </a:extLst>
            </p:cNvPr>
            <p:cNvSpPr/>
            <p:nvPr/>
          </p:nvSpPr>
          <p:spPr bwMode="auto">
            <a:xfrm>
              <a:off x="4500279" y="1485473"/>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1" name="Oval 20">
              <a:extLst>
                <a:ext uri="{FF2B5EF4-FFF2-40B4-BE49-F238E27FC236}">
                  <a16:creationId xmlns="" xmlns:a16="http://schemas.microsoft.com/office/drawing/2014/main" id="{C4AB0F4D-1132-43A1-AF8E-7369BA98AD82}"/>
                </a:ext>
              </a:extLst>
            </p:cNvPr>
            <p:cNvSpPr/>
            <p:nvPr/>
          </p:nvSpPr>
          <p:spPr bwMode="auto">
            <a:xfrm>
              <a:off x="5409014" y="2212733"/>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latin typeface="Verdana"/>
                <a:cs typeface="Verdana"/>
              </a:endParaRPr>
            </a:p>
          </p:txBody>
        </p:sp>
        <p:sp>
          <p:nvSpPr>
            <p:cNvPr id="22" name="Oval 21">
              <a:extLst>
                <a:ext uri="{FF2B5EF4-FFF2-40B4-BE49-F238E27FC236}">
                  <a16:creationId xmlns="" xmlns:a16="http://schemas.microsoft.com/office/drawing/2014/main" id="{FAB9EA64-FE6F-47A3-9E63-1050418206BE}"/>
                </a:ext>
              </a:extLst>
            </p:cNvPr>
            <p:cNvSpPr/>
            <p:nvPr/>
          </p:nvSpPr>
          <p:spPr bwMode="auto">
            <a:xfrm>
              <a:off x="4338487" y="1912712"/>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3" name="Oval 22">
              <a:extLst>
                <a:ext uri="{FF2B5EF4-FFF2-40B4-BE49-F238E27FC236}">
                  <a16:creationId xmlns="" xmlns:a16="http://schemas.microsoft.com/office/drawing/2014/main" id="{760E6D6F-FC60-48EC-A22E-0393218717B9}"/>
                </a:ext>
              </a:extLst>
            </p:cNvPr>
            <p:cNvSpPr/>
            <p:nvPr/>
          </p:nvSpPr>
          <p:spPr bwMode="auto">
            <a:xfrm>
              <a:off x="4420625" y="1664349"/>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4" name="Oval 23">
              <a:extLst>
                <a:ext uri="{FF2B5EF4-FFF2-40B4-BE49-F238E27FC236}">
                  <a16:creationId xmlns="" xmlns:a16="http://schemas.microsoft.com/office/drawing/2014/main" id="{4B107AB2-CB02-4895-81EA-B90A8C85226D}"/>
                </a:ext>
              </a:extLst>
            </p:cNvPr>
            <p:cNvSpPr/>
            <p:nvPr/>
          </p:nvSpPr>
          <p:spPr bwMode="auto">
            <a:xfrm>
              <a:off x="4520008" y="1262636"/>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5" name="Oval 24">
              <a:extLst>
                <a:ext uri="{FF2B5EF4-FFF2-40B4-BE49-F238E27FC236}">
                  <a16:creationId xmlns="" xmlns:a16="http://schemas.microsoft.com/office/drawing/2014/main" id="{31F0D971-7875-412F-9EAD-194AB8D7154D}"/>
                </a:ext>
              </a:extLst>
            </p:cNvPr>
            <p:cNvSpPr/>
            <p:nvPr/>
          </p:nvSpPr>
          <p:spPr bwMode="auto">
            <a:xfrm>
              <a:off x="5077199" y="1809865"/>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6" name="Oval 25">
              <a:extLst>
                <a:ext uri="{FF2B5EF4-FFF2-40B4-BE49-F238E27FC236}">
                  <a16:creationId xmlns="" xmlns:a16="http://schemas.microsoft.com/office/drawing/2014/main" id="{28690180-1687-422F-AE79-369B709F6AC5}"/>
                </a:ext>
              </a:extLst>
            </p:cNvPr>
            <p:cNvSpPr/>
            <p:nvPr/>
          </p:nvSpPr>
          <p:spPr bwMode="auto">
            <a:xfrm>
              <a:off x="1702387" y="2212733"/>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7" name="Oval 26">
              <a:extLst>
                <a:ext uri="{FF2B5EF4-FFF2-40B4-BE49-F238E27FC236}">
                  <a16:creationId xmlns="" xmlns:a16="http://schemas.microsoft.com/office/drawing/2014/main" id="{04F306DD-F7C2-4E04-9D6D-B43FA0A27ECE}"/>
                </a:ext>
              </a:extLst>
            </p:cNvPr>
            <p:cNvSpPr/>
            <p:nvPr/>
          </p:nvSpPr>
          <p:spPr bwMode="auto">
            <a:xfrm>
              <a:off x="4974495" y="1151864"/>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8" name="Oval 27">
              <a:extLst>
                <a:ext uri="{FF2B5EF4-FFF2-40B4-BE49-F238E27FC236}">
                  <a16:creationId xmlns="" xmlns:a16="http://schemas.microsoft.com/office/drawing/2014/main" id="{E4F2D5EE-C44B-4431-84B4-545F8D61861A}"/>
                </a:ext>
              </a:extLst>
            </p:cNvPr>
            <p:cNvSpPr/>
            <p:nvPr/>
          </p:nvSpPr>
          <p:spPr bwMode="auto">
            <a:xfrm>
              <a:off x="3814059" y="1097585"/>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9" name="Oval 28">
              <a:extLst>
                <a:ext uri="{FF2B5EF4-FFF2-40B4-BE49-F238E27FC236}">
                  <a16:creationId xmlns="" xmlns:a16="http://schemas.microsoft.com/office/drawing/2014/main" id="{6B5B3D4C-FB9B-4E2B-9A0E-DFABD48BF048}"/>
                </a:ext>
              </a:extLst>
            </p:cNvPr>
            <p:cNvSpPr/>
            <p:nvPr/>
          </p:nvSpPr>
          <p:spPr bwMode="auto">
            <a:xfrm>
              <a:off x="4882628" y="1540511"/>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0" name="Oval 29">
              <a:extLst>
                <a:ext uri="{FF2B5EF4-FFF2-40B4-BE49-F238E27FC236}">
                  <a16:creationId xmlns="" xmlns:a16="http://schemas.microsoft.com/office/drawing/2014/main" id="{BA340C83-8FAC-4C4E-BB00-56CA2CE9F31E}"/>
                </a:ext>
              </a:extLst>
            </p:cNvPr>
            <p:cNvSpPr/>
            <p:nvPr/>
          </p:nvSpPr>
          <p:spPr bwMode="auto">
            <a:xfrm>
              <a:off x="4602448" y="2105342"/>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1" name="Oval 30">
              <a:extLst>
                <a:ext uri="{FF2B5EF4-FFF2-40B4-BE49-F238E27FC236}">
                  <a16:creationId xmlns="" xmlns:a16="http://schemas.microsoft.com/office/drawing/2014/main" id="{12955F30-2D45-406F-9EA7-CF3A309E7FF3}"/>
                </a:ext>
              </a:extLst>
            </p:cNvPr>
            <p:cNvSpPr/>
            <p:nvPr/>
          </p:nvSpPr>
          <p:spPr bwMode="auto">
            <a:xfrm>
              <a:off x="4772492" y="1811155"/>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2" name="Oval 31">
              <a:extLst>
                <a:ext uri="{FF2B5EF4-FFF2-40B4-BE49-F238E27FC236}">
                  <a16:creationId xmlns="" xmlns:a16="http://schemas.microsoft.com/office/drawing/2014/main" id="{D632C5D0-7D21-40EA-BFF1-F84D49EDA62F}"/>
                </a:ext>
              </a:extLst>
            </p:cNvPr>
            <p:cNvSpPr/>
            <p:nvPr/>
          </p:nvSpPr>
          <p:spPr bwMode="auto">
            <a:xfrm>
              <a:off x="4520008" y="1715773"/>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3" name="Oval 32">
              <a:extLst>
                <a:ext uri="{FF2B5EF4-FFF2-40B4-BE49-F238E27FC236}">
                  <a16:creationId xmlns="" xmlns:a16="http://schemas.microsoft.com/office/drawing/2014/main" id="{8878C58B-8D69-404F-9602-2A793D31CE10}"/>
                </a:ext>
              </a:extLst>
            </p:cNvPr>
            <p:cNvSpPr/>
            <p:nvPr/>
          </p:nvSpPr>
          <p:spPr bwMode="auto">
            <a:xfrm>
              <a:off x="4999959" y="1899647"/>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4" name="Oval 33">
              <a:extLst>
                <a:ext uri="{FF2B5EF4-FFF2-40B4-BE49-F238E27FC236}">
                  <a16:creationId xmlns="" xmlns:a16="http://schemas.microsoft.com/office/drawing/2014/main" id="{E8B5609B-46C3-40DE-A303-735B206C0829}"/>
                </a:ext>
              </a:extLst>
            </p:cNvPr>
            <p:cNvSpPr/>
            <p:nvPr/>
          </p:nvSpPr>
          <p:spPr bwMode="auto">
            <a:xfrm>
              <a:off x="4804321" y="2028542"/>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5" name="Oval 34">
              <a:extLst>
                <a:ext uri="{FF2B5EF4-FFF2-40B4-BE49-F238E27FC236}">
                  <a16:creationId xmlns="" xmlns:a16="http://schemas.microsoft.com/office/drawing/2014/main" id="{F866685F-FE11-45C9-BE1C-EDD96DA1AA4E}"/>
                </a:ext>
              </a:extLst>
            </p:cNvPr>
            <p:cNvSpPr/>
            <p:nvPr/>
          </p:nvSpPr>
          <p:spPr bwMode="auto">
            <a:xfrm>
              <a:off x="5490272" y="2224684"/>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6" name="Oval 35">
              <a:extLst>
                <a:ext uri="{FF2B5EF4-FFF2-40B4-BE49-F238E27FC236}">
                  <a16:creationId xmlns="" xmlns:a16="http://schemas.microsoft.com/office/drawing/2014/main" id="{2B539C91-04D2-4319-B225-9FD9C5A29913}"/>
                </a:ext>
              </a:extLst>
            </p:cNvPr>
            <p:cNvSpPr/>
            <p:nvPr/>
          </p:nvSpPr>
          <p:spPr bwMode="auto">
            <a:xfrm>
              <a:off x="4736342" y="2115862"/>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7" name="Oval 36">
              <a:extLst>
                <a:ext uri="{FF2B5EF4-FFF2-40B4-BE49-F238E27FC236}">
                  <a16:creationId xmlns="" xmlns:a16="http://schemas.microsoft.com/office/drawing/2014/main" id="{EA4EC791-D7EE-4DE0-A02E-B774843F6B3A}"/>
                </a:ext>
              </a:extLst>
            </p:cNvPr>
            <p:cNvSpPr/>
            <p:nvPr/>
          </p:nvSpPr>
          <p:spPr bwMode="auto">
            <a:xfrm>
              <a:off x="4076946" y="2224684"/>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8" name="Oval 37">
              <a:extLst>
                <a:ext uri="{FF2B5EF4-FFF2-40B4-BE49-F238E27FC236}">
                  <a16:creationId xmlns="" xmlns:a16="http://schemas.microsoft.com/office/drawing/2014/main" id="{469C5715-A649-4B50-9A5E-FFAFB6C20B28}"/>
                </a:ext>
              </a:extLst>
            </p:cNvPr>
            <p:cNvSpPr/>
            <p:nvPr/>
          </p:nvSpPr>
          <p:spPr bwMode="auto">
            <a:xfrm>
              <a:off x="4195487" y="2216508"/>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9" name="Oval 38">
              <a:extLst>
                <a:ext uri="{FF2B5EF4-FFF2-40B4-BE49-F238E27FC236}">
                  <a16:creationId xmlns="" xmlns:a16="http://schemas.microsoft.com/office/drawing/2014/main" id="{18F2E601-E3E6-4931-AC70-E9C6FA01717E}"/>
                </a:ext>
              </a:extLst>
            </p:cNvPr>
            <p:cNvSpPr/>
            <p:nvPr/>
          </p:nvSpPr>
          <p:spPr bwMode="auto">
            <a:xfrm>
              <a:off x="4484286" y="1912712"/>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latin typeface="Verdana"/>
                <a:cs typeface="Verdana"/>
              </a:endParaRPr>
            </a:p>
          </p:txBody>
        </p:sp>
        <p:sp>
          <p:nvSpPr>
            <p:cNvPr id="40" name="Oval 39">
              <a:extLst>
                <a:ext uri="{FF2B5EF4-FFF2-40B4-BE49-F238E27FC236}">
                  <a16:creationId xmlns="" xmlns:a16="http://schemas.microsoft.com/office/drawing/2014/main" id="{84944DFF-F3F8-407D-BA19-2E71EEDB1010}"/>
                </a:ext>
              </a:extLst>
            </p:cNvPr>
            <p:cNvSpPr/>
            <p:nvPr/>
          </p:nvSpPr>
          <p:spPr bwMode="auto">
            <a:xfrm>
              <a:off x="4227317" y="1600715"/>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1" name="Oval 40">
              <a:extLst>
                <a:ext uri="{FF2B5EF4-FFF2-40B4-BE49-F238E27FC236}">
                  <a16:creationId xmlns="" xmlns:a16="http://schemas.microsoft.com/office/drawing/2014/main" id="{F5A833C8-907F-459B-AFDA-9C5A6E29EBD7}"/>
                </a:ext>
              </a:extLst>
            </p:cNvPr>
            <p:cNvSpPr/>
            <p:nvPr/>
          </p:nvSpPr>
          <p:spPr bwMode="auto">
            <a:xfrm>
              <a:off x="4645595" y="1868493"/>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2" name="Oval 41">
              <a:extLst>
                <a:ext uri="{FF2B5EF4-FFF2-40B4-BE49-F238E27FC236}">
                  <a16:creationId xmlns="" xmlns:a16="http://schemas.microsoft.com/office/drawing/2014/main" id="{410336FC-E889-45F3-86D7-AEC1260385DA}"/>
                </a:ext>
              </a:extLst>
            </p:cNvPr>
            <p:cNvSpPr/>
            <p:nvPr/>
          </p:nvSpPr>
          <p:spPr bwMode="auto">
            <a:xfrm>
              <a:off x="4388795" y="1747647"/>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latin typeface="Verdana"/>
                <a:cs typeface="Verdana"/>
              </a:endParaRPr>
            </a:p>
          </p:txBody>
        </p:sp>
        <p:sp>
          <p:nvSpPr>
            <p:cNvPr id="43" name="Oval 42">
              <a:extLst>
                <a:ext uri="{FF2B5EF4-FFF2-40B4-BE49-F238E27FC236}">
                  <a16:creationId xmlns="" xmlns:a16="http://schemas.microsoft.com/office/drawing/2014/main" id="{3A0868F6-D9F2-476E-8F37-6BE5D362AD8C}"/>
                </a:ext>
              </a:extLst>
            </p:cNvPr>
            <p:cNvSpPr/>
            <p:nvPr/>
          </p:nvSpPr>
          <p:spPr bwMode="auto">
            <a:xfrm>
              <a:off x="5375989" y="2113661"/>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4" name="Oval 43">
              <a:extLst>
                <a:ext uri="{FF2B5EF4-FFF2-40B4-BE49-F238E27FC236}">
                  <a16:creationId xmlns="" xmlns:a16="http://schemas.microsoft.com/office/drawing/2014/main" id="{F2E9341D-5052-4857-A130-E51A6C606D86}"/>
                </a:ext>
              </a:extLst>
            </p:cNvPr>
            <p:cNvSpPr/>
            <p:nvPr/>
          </p:nvSpPr>
          <p:spPr bwMode="auto">
            <a:xfrm>
              <a:off x="4638805" y="2446810"/>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5" name="Oval 44">
              <a:extLst>
                <a:ext uri="{FF2B5EF4-FFF2-40B4-BE49-F238E27FC236}">
                  <a16:creationId xmlns="" xmlns:a16="http://schemas.microsoft.com/office/drawing/2014/main" id="{C4CB932F-4034-45FB-A29B-B0DE21E50825}"/>
                </a:ext>
              </a:extLst>
            </p:cNvPr>
            <p:cNvSpPr/>
            <p:nvPr/>
          </p:nvSpPr>
          <p:spPr bwMode="auto">
            <a:xfrm>
              <a:off x="7680474" y="5157722"/>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6" name="Oval 45">
              <a:extLst>
                <a:ext uri="{FF2B5EF4-FFF2-40B4-BE49-F238E27FC236}">
                  <a16:creationId xmlns="" xmlns:a16="http://schemas.microsoft.com/office/drawing/2014/main" id="{1CA3AF48-7E52-4B55-A4EC-D0D519E8C533}"/>
                </a:ext>
              </a:extLst>
            </p:cNvPr>
            <p:cNvSpPr/>
            <p:nvPr/>
          </p:nvSpPr>
          <p:spPr bwMode="auto">
            <a:xfrm>
              <a:off x="7811914" y="2355058"/>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7" name="Oval 46">
              <a:extLst>
                <a:ext uri="{FF2B5EF4-FFF2-40B4-BE49-F238E27FC236}">
                  <a16:creationId xmlns="" xmlns:a16="http://schemas.microsoft.com/office/drawing/2014/main" id="{5D0C46BE-E6E1-4AF8-AC15-7D11FF39E167}"/>
                </a:ext>
              </a:extLst>
            </p:cNvPr>
            <p:cNvSpPr/>
            <p:nvPr/>
          </p:nvSpPr>
          <p:spPr bwMode="auto">
            <a:xfrm>
              <a:off x="4666108" y="1767197"/>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8" name="Oval 47">
              <a:extLst>
                <a:ext uri="{FF2B5EF4-FFF2-40B4-BE49-F238E27FC236}">
                  <a16:creationId xmlns="" xmlns:a16="http://schemas.microsoft.com/office/drawing/2014/main" id="{E76DCBC6-C720-47D7-833F-E665B8DB7EBD}"/>
                </a:ext>
              </a:extLst>
            </p:cNvPr>
            <p:cNvSpPr/>
            <p:nvPr/>
          </p:nvSpPr>
          <p:spPr bwMode="auto">
            <a:xfrm>
              <a:off x="2594191" y="3215929"/>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9" name="Oval 48">
              <a:extLst>
                <a:ext uri="{FF2B5EF4-FFF2-40B4-BE49-F238E27FC236}">
                  <a16:creationId xmlns="" xmlns:a16="http://schemas.microsoft.com/office/drawing/2014/main" id="{450F72B9-1038-4E9E-8064-3D251309388E}"/>
                </a:ext>
              </a:extLst>
            </p:cNvPr>
            <p:cNvSpPr/>
            <p:nvPr/>
          </p:nvSpPr>
          <p:spPr bwMode="auto">
            <a:xfrm>
              <a:off x="5757394" y="4952027"/>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0" name="Oval 49">
              <a:extLst>
                <a:ext uri="{FF2B5EF4-FFF2-40B4-BE49-F238E27FC236}">
                  <a16:creationId xmlns="" xmlns:a16="http://schemas.microsoft.com/office/drawing/2014/main" id="{2E93CE86-7F92-4862-BEB6-63E43F020119}"/>
                </a:ext>
              </a:extLst>
            </p:cNvPr>
            <p:cNvSpPr/>
            <p:nvPr/>
          </p:nvSpPr>
          <p:spPr bwMode="auto">
            <a:xfrm>
              <a:off x="4449558" y="1796800"/>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1" name="Oval 50">
              <a:extLst>
                <a:ext uri="{FF2B5EF4-FFF2-40B4-BE49-F238E27FC236}">
                  <a16:creationId xmlns="" xmlns:a16="http://schemas.microsoft.com/office/drawing/2014/main" id="{5CEEF314-B8D7-4941-AABB-2B2D025C5A7A}"/>
                </a:ext>
              </a:extLst>
            </p:cNvPr>
            <p:cNvSpPr/>
            <p:nvPr/>
          </p:nvSpPr>
          <p:spPr bwMode="auto">
            <a:xfrm>
              <a:off x="5160700" y="2252213"/>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2" name="Oval 51">
              <a:extLst>
                <a:ext uri="{FF2B5EF4-FFF2-40B4-BE49-F238E27FC236}">
                  <a16:creationId xmlns="" xmlns:a16="http://schemas.microsoft.com/office/drawing/2014/main" id="{F26FE65F-2F64-4E45-B071-5ED63AD61232}"/>
                </a:ext>
              </a:extLst>
            </p:cNvPr>
            <p:cNvSpPr/>
            <p:nvPr/>
          </p:nvSpPr>
          <p:spPr bwMode="auto">
            <a:xfrm>
              <a:off x="2256345" y="3644701"/>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3" name="Oval 52">
              <a:extLst>
                <a:ext uri="{FF2B5EF4-FFF2-40B4-BE49-F238E27FC236}">
                  <a16:creationId xmlns="" xmlns:a16="http://schemas.microsoft.com/office/drawing/2014/main" id="{F0762A13-9C78-45BD-A2CE-0A7D0DF594BD}"/>
                </a:ext>
              </a:extLst>
            </p:cNvPr>
            <p:cNvSpPr/>
            <p:nvPr/>
          </p:nvSpPr>
          <p:spPr bwMode="auto">
            <a:xfrm>
              <a:off x="4752804" y="1662905"/>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4" name="Oval 53">
              <a:extLst>
                <a:ext uri="{FF2B5EF4-FFF2-40B4-BE49-F238E27FC236}">
                  <a16:creationId xmlns="" xmlns:a16="http://schemas.microsoft.com/office/drawing/2014/main" id="{B6C503BA-DB87-4240-AA5F-3DA47E694D85}"/>
                </a:ext>
              </a:extLst>
            </p:cNvPr>
            <p:cNvSpPr/>
            <p:nvPr/>
          </p:nvSpPr>
          <p:spPr bwMode="auto">
            <a:xfrm>
              <a:off x="1470903" y="1314060"/>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5" name="Oval 54">
              <a:extLst>
                <a:ext uri="{FF2B5EF4-FFF2-40B4-BE49-F238E27FC236}">
                  <a16:creationId xmlns="" xmlns:a16="http://schemas.microsoft.com/office/drawing/2014/main" id="{9D55458C-BDDA-4F26-80AF-EA6094AA09FB}"/>
                </a:ext>
              </a:extLst>
            </p:cNvPr>
            <p:cNvSpPr/>
            <p:nvPr/>
          </p:nvSpPr>
          <p:spPr bwMode="auto">
            <a:xfrm>
              <a:off x="6334101" y="3733575"/>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6" name="Oval 55">
              <a:extLst>
                <a:ext uri="{FF2B5EF4-FFF2-40B4-BE49-F238E27FC236}">
                  <a16:creationId xmlns="" xmlns:a16="http://schemas.microsoft.com/office/drawing/2014/main" id="{9104EBD6-241E-495C-A74F-B89BB26CFF27}"/>
                </a:ext>
              </a:extLst>
            </p:cNvPr>
            <p:cNvSpPr/>
            <p:nvPr/>
          </p:nvSpPr>
          <p:spPr bwMode="auto">
            <a:xfrm>
              <a:off x="4307484" y="2091921"/>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7" name="Oval 56">
              <a:extLst>
                <a:ext uri="{FF2B5EF4-FFF2-40B4-BE49-F238E27FC236}">
                  <a16:creationId xmlns="" xmlns:a16="http://schemas.microsoft.com/office/drawing/2014/main" id="{D16E3A3B-DFEE-4925-9D2C-1ECFB4B115DF}"/>
                </a:ext>
              </a:extLst>
            </p:cNvPr>
            <p:cNvSpPr/>
            <p:nvPr/>
          </p:nvSpPr>
          <p:spPr bwMode="auto">
            <a:xfrm>
              <a:off x="4575357" y="1883184"/>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8" name="Oval 57">
              <a:extLst>
                <a:ext uri="{FF2B5EF4-FFF2-40B4-BE49-F238E27FC236}">
                  <a16:creationId xmlns="" xmlns:a16="http://schemas.microsoft.com/office/drawing/2014/main" id="{30F1693E-DA18-444B-9EBF-15842C610A6A}"/>
                </a:ext>
              </a:extLst>
            </p:cNvPr>
            <p:cNvSpPr/>
            <p:nvPr/>
          </p:nvSpPr>
          <p:spPr bwMode="auto">
            <a:xfrm>
              <a:off x="4023628" y="2776035"/>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9" name="Oval 58">
              <a:extLst>
                <a:ext uri="{FF2B5EF4-FFF2-40B4-BE49-F238E27FC236}">
                  <a16:creationId xmlns="" xmlns:a16="http://schemas.microsoft.com/office/drawing/2014/main" id="{42B2F7EC-6C06-4977-A70C-32BAC40D61EA}"/>
                </a:ext>
              </a:extLst>
            </p:cNvPr>
            <p:cNvSpPr/>
            <p:nvPr/>
          </p:nvSpPr>
          <p:spPr bwMode="auto">
            <a:xfrm>
              <a:off x="4828589" y="2276108"/>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0" name="Oval 59">
              <a:extLst>
                <a:ext uri="{FF2B5EF4-FFF2-40B4-BE49-F238E27FC236}">
                  <a16:creationId xmlns="" xmlns:a16="http://schemas.microsoft.com/office/drawing/2014/main" id="{AB65CE54-D07A-4207-A3FB-050AF62AE847}"/>
                </a:ext>
              </a:extLst>
            </p:cNvPr>
            <p:cNvSpPr/>
            <p:nvPr/>
          </p:nvSpPr>
          <p:spPr bwMode="auto">
            <a:xfrm>
              <a:off x="4427376" y="2071126"/>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1" name="Oval 60">
              <a:extLst>
                <a:ext uri="{FF2B5EF4-FFF2-40B4-BE49-F238E27FC236}">
                  <a16:creationId xmlns="" xmlns:a16="http://schemas.microsoft.com/office/drawing/2014/main" id="{6D7B88E8-B359-4694-B996-AA7E1CEC7945}"/>
                </a:ext>
              </a:extLst>
            </p:cNvPr>
            <p:cNvSpPr/>
            <p:nvPr/>
          </p:nvSpPr>
          <p:spPr bwMode="auto">
            <a:xfrm>
              <a:off x="2520636" y="5150908"/>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2" name="Oval 61">
              <a:extLst>
                <a:ext uri="{FF2B5EF4-FFF2-40B4-BE49-F238E27FC236}">
                  <a16:creationId xmlns="" xmlns:a16="http://schemas.microsoft.com/office/drawing/2014/main" id="{45816F6C-9147-473E-B06E-4F49CE15C02A}"/>
                </a:ext>
              </a:extLst>
            </p:cNvPr>
            <p:cNvSpPr/>
            <p:nvPr/>
          </p:nvSpPr>
          <p:spPr bwMode="auto">
            <a:xfrm>
              <a:off x="2144993" y="3596553"/>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3" name="Oval 62">
              <a:extLst>
                <a:ext uri="{FF2B5EF4-FFF2-40B4-BE49-F238E27FC236}">
                  <a16:creationId xmlns="" xmlns:a16="http://schemas.microsoft.com/office/drawing/2014/main" id="{198F3CC6-514C-4B0D-933F-76A269E6B4DD}"/>
                </a:ext>
              </a:extLst>
            </p:cNvPr>
            <p:cNvSpPr/>
            <p:nvPr/>
          </p:nvSpPr>
          <p:spPr bwMode="auto">
            <a:xfrm>
              <a:off x="8950734" y="5099484"/>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4" name="Oval 63">
              <a:extLst>
                <a:ext uri="{FF2B5EF4-FFF2-40B4-BE49-F238E27FC236}">
                  <a16:creationId xmlns="" xmlns:a16="http://schemas.microsoft.com/office/drawing/2014/main" id="{B74B218A-5FCD-437D-B0EB-6D3293216630}"/>
                </a:ext>
              </a:extLst>
            </p:cNvPr>
            <p:cNvSpPr/>
            <p:nvPr/>
          </p:nvSpPr>
          <p:spPr bwMode="auto">
            <a:xfrm>
              <a:off x="2641590" y="5595498"/>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5" name="Oval 64">
              <a:extLst>
                <a:ext uri="{FF2B5EF4-FFF2-40B4-BE49-F238E27FC236}">
                  <a16:creationId xmlns="" xmlns:a16="http://schemas.microsoft.com/office/drawing/2014/main" id="{50EEF776-63BC-45E0-AFD6-F4A19C680FCF}"/>
                </a:ext>
              </a:extLst>
            </p:cNvPr>
            <p:cNvSpPr/>
            <p:nvPr/>
          </p:nvSpPr>
          <p:spPr bwMode="auto">
            <a:xfrm>
              <a:off x="3737296" y="3327716"/>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6" name="Oval 65">
              <a:extLst>
                <a:ext uri="{FF2B5EF4-FFF2-40B4-BE49-F238E27FC236}">
                  <a16:creationId xmlns="" xmlns:a16="http://schemas.microsoft.com/office/drawing/2014/main" id="{2CC0E5B2-40DD-45AE-8AA9-28B9C0272832}"/>
                </a:ext>
              </a:extLst>
            </p:cNvPr>
            <p:cNvSpPr/>
            <p:nvPr/>
          </p:nvSpPr>
          <p:spPr bwMode="auto">
            <a:xfrm>
              <a:off x="3890081" y="3601976"/>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7" name="Oval 66">
              <a:extLst>
                <a:ext uri="{FF2B5EF4-FFF2-40B4-BE49-F238E27FC236}">
                  <a16:creationId xmlns="" xmlns:a16="http://schemas.microsoft.com/office/drawing/2014/main" id="{72EC5986-B8EF-41E7-84FD-2D4E550BD160}"/>
                </a:ext>
              </a:extLst>
            </p:cNvPr>
            <p:cNvSpPr/>
            <p:nvPr/>
          </p:nvSpPr>
          <p:spPr bwMode="auto">
            <a:xfrm>
              <a:off x="2762544" y="5054875"/>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8" name="Arrow: Right 67">
              <a:extLst>
                <a:ext uri="{FF2B5EF4-FFF2-40B4-BE49-F238E27FC236}">
                  <a16:creationId xmlns="" xmlns:a16="http://schemas.microsoft.com/office/drawing/2014/main" id="{1928258C-94CA-46D7-ABCF-BDBE5B4B2AD9}"/>
                </a:ext>
              </a:extLst>
            </p:cNvPr>
            <p:cNvSpPr/>
            <p:nvPr/>
          </p:nvSpPr>
          <p:spPr>
            <a:xfrm rot="5400000">
              <a:off x="-523" y="2130808"/>
              <a:ext cx="1108357" cy="958423"/>
            </a:xfrm>
            <a:prstGeom prst="rightArrow">
              <a:avLst>
                <a:gd name="adj1" fmla="val 50000"/>
                <a:gd name="adj2" fmla="val 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o-RO" sz="1500">
                  <a:solidFill>
                    <a:sysClr val="windowText" lastClr="000000"/>
                  </a:solidFill>
                </a:rPr>
                <a:t>2001 - 2005</a:t>
              </a:r>
            </a:p>
          </p:txBody>
        </p:sp>
        <p:sp>
          <p:nvSpPr>
            <p:cNvPr id="69" name="Oval 68">
              <a:extLst>
                <a:ext uri="{FF2B5EF4-FFF2-40B4-BE49-F238E27FC236}">
                  <a16:creationId xmlns="" xmlns:a16="http://schemas.microsoft.com/office/drawing/2014/main" id="{8A305F5C-5255-4BBA-9C66-3963C1B7A8B6}"/>
                </a:ext>
              </a:extLst>
            </p:cNvPr>
            <p:cNvSpPr/>
            <p:nvPr/>
          </p:nvSpPr>
          <p:spPr bwMode="auto">
            <a:xfrm>
              <a:off x="7450142" y="3591953"/>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0" name="Arrow: Right 69">
              <a:extLst>
                <a:ext uri="{FF2B5EF4-FFF2-40B4-BE49-F238E27FC236}">
                  <a16:creationId xmlns="" xmlns:a16="http://schemas.microsoft.com/office/drawing/2014/main" id="{03FD68C0-E355-4FD2-A5FB-FFFA26863AD3}"/>
                </a:ext>
              </a:extLst>
            </p:cNvPr>
            <p:cNvSpPr/>
            <p:nvPr/>
          </p:nvSpPr>
          <p:spPr>
            <a:xfrm rot="5400000">
              <a:off x="25645" y="4520586"/>
              <a:ext cx="1108357" cy="902963"/>
            </a:xfrm>
            <a:prstGeom prst="rightArrow">
              <a:avLst>
                <a:gd name="adj1" fmla="val 50000"/>
                <a:gd name="adj2" fmla="val 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o-RO" sz="1500">
                  <a:solidFill>
                    <a:sysClr val="windowText" lastClr="000000"/>
                  </a:solidFill>
                </a:rPr>
                <a:t>2011 – 2015 </a:t>
              </a:r>
            </a:p>
          </p:txBody>
        </p:sp>
        <p:sp>
          <p:nvSpPr>
            <p:cNvPr id="71" name="Arrow: Right 70">
              <a:extLst>
                <a:ext uri="{FF2B5EF4-FFF2-40B4-BE49-F238E27FC236}">
                  <a16:creationId xmlns="" xmlns:a16="http://schemas.microsoft.com/office/drawing/2014/main" id="{764C6BBF-7A91-4F6A-A4D6-E12D4761CC54}"/>
                </a:ext>
              </a:extLst>
            </p:cNvPr>
            <p:cNvSpPr/>
            <p:nvPr/>
          </p:nvSpPr>
          <p:spPr>
            <a:xfrm rot="5400000">
              <a:off x="-4509" y="3352500"/>
              <a:ext cx="1108359" cy="902961"/>
            </a:xfrm>
            <a:prstGeom prst="rightArrow">
              <a:avLst>
                <a:gd name="adj1" fmla="val 50000"/>
                <a:gd name="adj2" fmla="val 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o-RO" sz="1500">
                  <a:solidFill>
                    <a:sysClr val="windowText" lastClr="000000"/>
                  </a:solidFill>
                </a:rPr>
                <a:t>2006 – 2010</a:t>
              </a:r>
            </a:p>
          </p:txBody>
        </p:sp>
        <p:sp>
          <p:nvSpPr>
            <p:cNvPr id="72" name="Arrow: Right 71">
              <a:extLst>
                <a:ext uri="{FF2B5EF4-FFF2-40B4-BE49-F238E27FC236}">
                  <a16:creationId xmlns="" xmlns:a16="http://schemas.microsoft.com/office/drawing/2014/main" id="{257D1F93-A6B5-472B-A6BD-A837313809EE}"/>
                </a:ext>
              </a:extLst>
            </p:cNvPr>
            <p:cNvSpPr/>
            <p:nvPr/>
          </p:nvSpPr>
          <p:spPr>
            <a:xfrm rot="5400000">
              <a:off x="-16735" y="5731884"/>
              <a:ext cx="1108357" cy="899140"/>
            </a:xfrm>
            <a:prstGeom prst="rightArrow">
              <a:avLst>
                <a:gd name="adj1" fmla="val 50000"/>
                <a:gd name="adj2" fmla="val 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o-RO" sz="1500">
                  <a:solidFill>
                    <a:sysClr val="windowText" lastClr="000000"/>
                  </a:solidFill>
                </a:rPr>
                <a:t>2016 – 2020</a:t>
              </a:r>
            </a:p>
          </p:txBody>
        </p:sp>
        <p:sp>
          <p:nvSpPr>
            <p:cNvPr id="73" name="Oval 72">
              <a:extLst>
                <a:ext uri="{FF2B5EF4-FFF2-40B4-BE49-F238E27FC236}">
                  <a16:creationId xmlns="" xmlns:a16="http://schemas.microsoft.com/office/drawing/2014/main" id="{294901A1-7408-45BC-82FC-968E06417E0C}"/>
                </a:ext>
              </a:extLst>
            </p:cNvPr>
            <p:cNvSpPr/>
            <p:nvPr/>
          </p:nvSpPr>
          <p:spPr bwMode="auto">
            <a:xfrm>
              <a:off x="4742989" y="2014445"/>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4" name="Oval 73">
              <a:extLst>
                <a:ext uri="{FF2B5EF4-FFF2-40B4-BE49-F238E27FC236}">
                  <a16:creationId xmlns="" xmlns:a16="http://schemas.microsoft.com/office/drawing/2014/main" id="{45A69DA2-3210-42AA-AA3A-6BCD7B986956}"/>
                </a:ext>
              </a:extLst>
            </p:cNvPr>
            <p:cNvSpPr/>
            <p:nvPr/>
          </p:nvSpPr>
          <p:spPr bwMode="auto">
            <a:xfrm>
              <a:off x="5165582" y="2528655"/>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5" name="Oval 74">
              <a:extLst>
                <a:ext uri="{FF2B5EF4-FFF2-40B4-BE49-F238E27FC236}">
                  <a16:creationId xmlns="" xmlns:a16="http://schemas.microsoft.com/office/drawing/2014/main" id="{154FE352-8DF2-4E85-B426-62E77B968B3C}"/>
                </a:ext>
              </a:extLst>
            </p:cNvPr>
            <p:cNvSpPr/>
            <p:nvPr/>
          </p:nvSpPr>
          <p:spPr bwMode="auto">
            <a:xfrm>
              <a:off x="4253746" y="3716352"/>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6" name="Oval 75">
              <a:extLst>
                <a:ext uri="{FF2B5EF4-FFF2-40B4-BE49-F238E27FC236}">
                  <a16:creationId xmlns="" xmlns:a16="http://schemas.microsoft.com/office/drawing/2014/main" id="{92F5866C-0B30-4AB7-9137-A1C894175BD9}"/>
                </a:ext>
              </a:extLst>
            </p:cNvPr>
            <p:cNvSpPr/>
            <p:nvPr/>
          </p:nvSpPr>
          <p:spPr bwMode="auto">
            <a:xfrm>
              <a:off x="4581267" y="1997839"/>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7" name="Oval 76">
              <a:extLst>
                <a:ext uri="{FF2B5EF4-FFF2-40B4-BE49-F238E27FC236}">
                  <a16:creationId xmlns="" xmlns:a16="http://schemas.microsoft.com/office/drawing/2014/main" id="{608EE7DC-86BC-4301-936E-8B917F5BD667}"/>
                </a:ext>
              </a:extLst>
            </p:cNvPr>
            <p:cNvSpPr/>
            <p:nvPr/>
          </p:nvSpPr>
          <p:spPr bwMode="auto">
            <a:xfrm>
              <a:off x="2339752" y="4437112"/>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8" name="Oval 77">
              <a:extLst>
                <a:ext uri="{FF2B5EF4-FFF2-40B4-BE49-F238E27FC236}">
                  <a16:creationId xmlns="" xmlns:a16="http://schemas.microsoft.com/office/drawing/2014/main" id="{51C19D58-E8AC-4B22-8F3E-FCDAC2FEEAAD}"/>
                </a:ext>
              </a:extLst>
            </p:cNvPr>
            <p:cNvSpPr/>
            <p:nvPr/>
          </p:nvSpPr>
          <p:spPr bwMode="auto">
            <a:xfrm>
              <a:off x="2424194" y="3855246"/>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grpSp>
      <p:sp>
        <p:nvSpPr>
          <p:cNvPr id="4" name="TextBox 15">
            <a:extLst>
              <a:ext uri="{FF2B5EF4-FFF2-40B4-BE49-F238E27FC236}">
                <a16:creationId xmlns="" xmlns:a16="http://schemas.microsoft.com/office/drawing/2014/main" id="{2ED47D1E-B4A2-41CE-BB4E-B6CE4051AF5D}"/>
              </a:ext>
            </a:extLst>
          </p:cNvPr>
          <p:cNvSpPr txBox="1">
            <a:spLocks noChangeArrowheads="1"/>
          </p:cNvSpPr>
          <p:nvPr/>
        </p:nvSpPr>
        <p:spPr bwMode="auto">
          <a:xfrm>
            <a:off x="1258888" y="179392"/>
            <a:ext cx="777716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None/>
            </a:pPr>
            <a:r>
              <a:rPr lang="ro-RO" sz="2700">
                <a:solidFill>
                  <a:schemeClr val="bg1"/>
                </a:solidFill>
                <a:latin typeface="Verdana" panose="020B0604030504040204" pitchFamily="34" charset="0"/>
              </a:rPr>
              <a:t>Numărul total de aderări în funcție de perioadă</a:t>
            </a:r>
          </a:p>
          <a:p>
            <a:pPr algn="r">
              <a:spcBef>
                <a:spcPct val="0"/>
              </a:spcBef>
              <a:buFontTx/>
              <a:buNone/>
            </a:pPr>
            <a:endParaRPr lang="en-GB" sz="3100" b="1" dirty="0">
              <a:solidFill>
                <a:schemeClr val="bg1"/>
              </a:solidFill>
              <a:latin typeface="Verdana" panose="020B0604030504040204" pitchFamily="34" charset="0"/>
            </a:endParaRPr>
          </a:p>
        </p:txBody>
      </p:sp>
      <p:sp>
        <p:nvSpPr>
          <p:cNvPr id="5" name="Rectangle 4">
            <a:extLst>
              <a:ext uri="{FF2B5EF4-FFF2-40B4-BE49-F238E27FC236}">
                <a16:creationId xmlns="" xmlns:a16="http://schemas.microsoft.com/office/drawing/2014/main" id="{74CE0073-A6FE-4E04-B574-BBA1E9D47D04}"/>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7" name="Rectangle 4">
            <a:extLst>
              <a:ext uri="{FF2B5EF4-FFF2-40B4-BE49-F238E27FC236}">
                <a16:creationId xmlns="" xmlns:a16="http://schemas.microsoft.com/office/drawing/2014/main" id="{80D9A0A3-5506-4A5D-9D71-ABEC89F6558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Tree>
    <p:extLst>
      <p:ext uri="{BB962C8B-B14F-4D97-AF65-F5344CB8AC3E}">
        <p14:creationId xmlns:p14="http://schemas.microsoft.com/office/powerpoint/2010/main" val="24666392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ea typeface="Verdana" panose="020B0604030504040204" pitchFamily="34" charset="0"/>
              </a:rPr>
              <a:t>Realitatea </a:t>
            </a:r>
          </a:p>
        </p:txBody>
      </p:sp>
      <p:sp>
        <p:nvSpPr>
          <p:cNvPr id="11" name="Rectangle 2"/>
          <p:cNvSpPr>
            <a:spLocks noChangeArrowheads="1"/>
          </p:cNvSpPr>
          <p:nvPr/>
        </p:nvSpPr>
        <p:spPr bwMode="auto">
          <a:xfrm>
            <a:off x="588962" y="1205746"/>
            <a:ext cx="8352928"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ro-RO" sz="3500" b="1">
                <a:solidFill>
                  <a:srgbClr val="FF0000"/>
                </a:solidFill>
                <a:latin typeface="+mn-lt"/>
                <a:ea typeface="Verdana" panose="020B0604030504040204" pitchFamily="34" charset="0"/>
                <a:cs typeface="Verdana" panose="020B0604030504040204" pitchFamily="34" charset="0"/>
              </a:rPr>
              <a:t>REALITATEA </a:t>
            </a:r>
            <a:r>
              <a:rPr lang="ro-RO" b="1">
                <a:latin typeface="+mn-lt"/>
                <a:ea typeface="Verdana" panose="020B0604030504040204" pitchFamily="34" charset="0"/>
                <a:cs typeface="Verdana" panose="020B0604030504040204" pitchFamily="34" charset="0"/>
              </a:rPr>
              <a:t>ESTE ÎN FELUL URMĂTOR:</a:t>
            </a:r>
          </a:p>
          <a:p>
            <a:pPr algn="just" eaLnBrk="1" hangingPunct="1">
              <a:defRPr/>
            </a:pPr>
            <a:endParaRPr lang="en-US" sz="2500" dirty="0">
              <a:latin typeface="+mn-lt"/>
              <a:ea typeface="Verdana" panose="020B0604030504040204" pitchFamily="34" charset="0"/>
              <a:cs typeface="Verdana" panose="020B0604030504040204" pitchFamily="34" charset="0"/>
            </a:endParaRPr>
          </a:p>
          <a:p>
            <a:pPr marL="571500" indent="-571500" algn="just" eaLnBrk="1" hangingPunct="1">
              <a:buFont typeface="Wingdings" panose="05000000000000000000" pitchFamily="2" charset="2"/>
              <a:buChar char="Ø"/>
              <a:defRPr/>
            </a:pPr>
            <a:r>
              <a:rPr lang="ro-RO" sz="2500">
                <a:latin typeface="+mn-lt"/>
                <a:ea typeface="Verdana" panose="020B0604030504040204" pitchFamily="34" charset="0"/>
                <a:cs typeface="Verdana" panose="020B0604030504040204" pitchFamily="34" charset="0"/>
              </a:rPr>
              <a:t>CB este un tratat mondial, așa cum este demonstrat de membrii săi </a:t>
            </a:r>
          </a:p>
          <a:p>
            <a:pPr marL="571500" indent="-571500" algn="just" eaLnBrk="1" hangingPunct="1">
              <a:buFont typeface="Wingdings" panose="05000000000000000000" pitchFamily="2" charset="2"/>
              <a:buChar char="Ø"/>
              <a:defRPr/>
            </a:pPr>
            <a:endParaRPr lang="en-US" sz="2500" dirty="0">
              <a:latin typeface="+mn-lt"/>
              <a:ea typeface="Verdana" panose="020B0604030504040204" pitchFamily="34" charset="0"/>
              <a:cs typeface="Verdana" panose="020B0604030504040204" pitchFamily="34" charset="0"/>
            </a:endParaRPr>
          </a:p>
          <a:p>
            <a:pPr marL="571500" indent="-571500" algn="just" eaLnBrk="1" hangingPunct="1">
              <a:buFont typeface="Wingdings" panose="05000000000000000000" pitchFamily="2" charset="2"/>
              <a:buChar char="Ø"/>
              <a:defRPr/>
            </a:pPr>
            <a:r>
              <a:rPr lang="ro-RO" sz="2500">
                <a:latin typeface="+mn-lt"/>
                <a:ea typeface="Verdana" panose="020B0604030504040204" pitchFamily="34" charset="0"/>
                <a:cs typeface="Verdana" panose="020B0604030504040204" pitchFamily="34" charset="0"/>
              </a:rPr>
              <a:t>Rata aderărilor la nivel mondial continuă să accelereze </a:t>
            </a:r>
          </a:p>
          <a:p>
            <a:pPr marL="571500" indent="-571500" algn="just" eaLnBrk="1" hangingPunct="1">
              <a:buFont typeface="Wingdings" panose="05000000000000000000" pitchFamily="2" charset="2"/>
              <a:buChar char="Ø"/>
              <a:defRPr/>
            </a:pPr>
            <a:endParaRPr lang="en-US" sz="2500" dirty="0">
              <a:latin typeface="+mn-lt"/>
              <a:ea typeface="Verdana" panose="020B0604030504040204" pitchFamily="34" charset="0"/>
              <a:cs typeface="Verdana" panose="020B0604030504040204" pitchFamily="34" charset="0"/>
            </a:endParaRPr>
          </a:p>
          <a:p>
            <a:pPr marL="571500" indent="-571500" algn="just" eaLnBrk="1" hangingPunct="1">
              <a:buFont typeface="Wingdings" panose="05000000000000000000" pitchFamily="2" charset="2"/>
              <a:buChar char="Ø"/>
              <a:defRPr/>
            </a:pPr>
            <a:r>
              <a:rPr lang="ro-RO" sz="2500">
                <a:latin typeface="+mn-lt"/>
                <a:ea typeface="Verdana" panose="020B0604030504040204" pitchFamily="34" charset="0"/>
                <a:cs typeface="Verdana" panose="020B0604030504040204" pitchFamily="34" charset="0"/>
              </a:rPr>
              <a:t>Un nou tratat în circumstanțele actuale ar ajunge la rata CB în peste 25 de ani:</a:t>
            </a:r>
          </a:p>
          <a:p>
            <a:pPr marL="1314450" lvl="1" indent="-571500" algn="just" eaLnBrk="1" hangingPunct="1">
              <a:buFont typeface="Arial" panose="020B0604020202020204" pitchFamily="34" charset="0"/>
              <a:buChar char="•"/>
              <a:defRPr/>
            </a:pPr>
            <a:r>
              <a:rPr lang="ro-RO" sz="2500">
                <a:latin typeface="+mn-lt"/>
                <a:ea typeface="Verdana" panose="020B0604030504040204" pitchFamily="34" charset="0"/>
                <a:cs typeface="Verdana" panose="020B0604030504040204" pitchFamily="34" charset="0"/>
              </a:rPr>
              <a:t>Activitatea inițială a CB a început în 1996 și au trecut 24 de ani până să atingă stadiul actual</a:t>
            </a:r>
          </a:p>
          <a:p>
            <a:pPr marL="1314450" lvl="1" indent="-571500" algn="just" eaLnBrk="1" hangingPunct="1">
              <a:buFont typeface="Arial" panose="020B0604020202020204" pitchFamily="34" charset="0"/>
              <a:buChar char="•"/>
              <a:defRPr/>
            </a:pPr>
            <a:r>
              <a:rPr lang="ro-RO" sz="2500">
                <a:latin typeface="+mn-lt"/>
                <a:ea typeface="Verdana" panose="020B0604030504040204" pitchFamily="34" charset="0"/>
                <a:cs typeface="Verdana" panose="020B0604030504040204" pitchFamily="34" charset="0"/>
              </a:rPr>
              <a:t>Divergențe asupra unor chestiuni</a:t>
            </a:r>
          </a:p>
        </p:txBody>
      </p:sp>
    </p:spTree>
    <p:extLst>
      <p:ext uri="{BB962C8B-B14F-4D97-AF65-F5344CB8AC3E}">
        <p14:creationId xmlns:p14="http://schemas.microsoft.com/office/powerpoint/2010/main" val="14772202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9A5032-5BD8-4AA3-99F0-476BA7DC21F8}"/>
              </a:ext>
            </a:extLst>
          </p:cNvPr>
          <p:cNvSpPr>
            <a:spLocks noGrp="1"/>
          </p:cNvSpPr>
          <p:nvPr>
            <p:ph type="title"/>
          </p:nvPr>
        </p:nvSpPr>
        <p:spPr/>
        <p:txBody>
          <a:bodyPr/>
          <a:lstStyle/>
          <a:p>
            <a:endParaRPr lang=""/>
          </a:p>
        </p:txBody>
      </p:sp>
      <p:sp>
        <p:nvSpPr>
          <p:cNvPr id="3" name="Text Placeholder 2">
            <a:extLst>
              <a:ext uri="{FF2B5EF4-FFF2-40B4-BE49-F238E27FC236}">
                <a16:creationId xmlns="" xmlns:a16="http://schemas.microsoft.com/office/drawing/2014/main" id="{7996FEB4-35B3-49E3-BD57-43E4114A76DC}"/>
              </a:ext>
            </a:extLst>
          </p:cNvPr>
          <p:cNvSpPr>
            <a:spLocks noGrp="1"/>
          </p:cNvSpPr>
          <p:nvPr>
            <p:ph type="body" idx="1"/>
          </p:nvPr>
        </p:nvSpPr>
        <p:spPr/>
        <p:txBody>
          <a:bodyPr/>
          <a:lstStyle/>
          <a:p>
            <a:endParaRPr lang=""/>
          </a:p>
        </p:txBody>
      </p:sp>
      <p:sp>
        <p:nvSpPr>
          <p:cNvPr id="5" name="Rectangle 2">
            <a:extLst>
              <a:ext uri="{FF2B5EF4-FFF2-40B4-BE49-F238E27FC236}">
                <a16:creationId xmlns="" xmlns:a16="http://schemas.microsoft.com/office/drawing/2014/main" id="{4D27D9AC-4ADB-45D9-AFA6-8E0CDEC5466B}"/>
              </a:ext>
            </a:extLst>
          </p:cNvPr>
          <p:cNvSpPr>
            <a:spLocks noChangeArrowheads="1"/>
          </p:cNvSpPr>
          <p:nvPr/>
        </p:nvSpPr>
        <p:spPr bwMode="auto">
          <a:xfrm>
            <a:off x="722312" y="1231904"/>
            <a:ext cx="756559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ro-RO" sz="4200" b="1">
                <a:solidFill>
                  <a:srgbClr val="FF0000"/>
                </a:solidFill>
                <a:latin typeface="+mn-lt"/>
                <a:ea typeface="Verdana" panose="020B0604030504040204" pitchFamily="34" charset="0"/>
                <a:cs typeface="Verdana" panose="020B0604030504040204" pitchFamily="34" charset="0"/>
              </a:rPr>
              <a:t>MIT:</a:t>
            </a:r>
          </a:p>
          <a:p>
            <a:pPr algn="ctr">
              <a:defRPr/>
            </a:pPr>
            <a:r>
              <a:rPr lang="ro-RO" sz="4200"/>
              <a:t>Convenția de la Budapesta este </a:t>
            </a:r>
            <a:r>
              <a:rPr lang="ro-RO" sz="4200" b="1"/>
              <a:t>învechită</a:t>
            </a:r>
            <a:r>
              <a:rPr lang="ro-RO" sz="4200" b="1">
                <a:latin typeface="Verdana" panose="020B0604030504040204" pitchFamily="34" charset="0"/>
                <a:ea typeface="Verdana" panose="020B0604030504040204" pitchFamily="34" charset="0"/>
                <a:cs typeface="Verdana" panose="020B0604030504040204" pitchFamily="34" charset="0"/>
              </a:rPr>
              <a:t> </a:t>
            </a:r>
          </a:p>
        </p:txBody>
      </p:sp>
      <p:sp>
        <p:nvSpPr>
          <p:cNvPr id="13" name="TextBox 7">
            <a:extLst>
              <a:ext uri="{FF2B5EF4-FFF2-40B4-BE49-F238E27FC236}">
                <a16:creationId xmlns=""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Mit </a:t>
            </a:r>
          </a:p>
        </p:txBody>
      </p:sp>
      <p:pic>
        <p:nvPicPr>
          <p:cNvPr id="4" name="Picture 2" descr="Image result for evolution of technology">
            <a:extLst>
              <a:ext uri="{FF2B5EF4-FFF2-40B4-BE49-F238E27FC236}">
                <a16:creationId xmlns="" xmlns:a16="http://schemas.microsoft.com/office/drawing/2014/main" id="{4BDCF68D-0CB9-438A-AEB4-33011F5C8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74" y="2701445"/>
            <a:ext cx="8813851" cy="380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797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Realitatea </a:t>
            </a:r>
          </a:p>
        </p:txBody>
      </p:sp>
      <p:sp>
        <p:nvSpPr>
          <p:cNvPr id="11" name="Rectangle 2"/>
          <p:cNvSpPr>
            <a:spLocks noChangeArrowheads="1"/>
          </p:cNvSpPr>
          <p:nvPr/>
        </p:nvSpPr>
        <p:spPr bwMode="auto">
          <a:xfrm>
            <a:off x="395536" y="1266869"/>
            <a:ext cx="8352928" cy="54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sz="3500" b="1" i="0" u="none" strike="noStrike" cap="none" normalizeH="0" baseline="0" noProof="0">
                <a:ln>
                  <a:noFill/>
                </a:ln>
                <a:solidFill>
                  <a:srgbClr val="FF0000"/>
                </a:solidFill>
                <a:uLnTx/>
                <a:uFillTx/>
                <a:latin typeface="+mn-lt"/>
                <a:ea typeface="Verdana" panose="020B0604030504040204" pitchFamily="34" charset="0"/>
                <a:cs typeface="Verdana" panose="020B0604030504040204" pitchFamily="34" charset="0"/>
              </a:rPr>
              <a:t>REALITATEA </a:t>
            </a:r>
            <a:r>
              <a:rPr kumimoji="0" lang="ro-RO" b="1" i="0" u="none" strike="noStrike" cap="none" normalizeH="0" baseline="0" noProof="0">
                <a:ln>
                  <a:noFill/>
                </a:ln>
                <a:uLnTx/>
                <a:uFillTx/>
                <a:latin typeface="+mn-lt"/>
                <a:ea typeface="Verdana" panose="020B0604030504040204" pitchFamily="34" charset="0"/>
                <a:cs typeface="Verdana" panose="020B0604030504040204" pitchFamily="34" charset="0"/>
              </a:rPr>
              <a:t>ESTE ÎN FELUL URMĂTOR:</a:t>
            </a:r>
          </a:p>
          <a:p>
            <a:pPr eaLnBrk="1" hangingPunct="1">
              <a:defRP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ro-RO" sz="2400">
                <a:latin typeface="+mn-lt"/>
                <a:ea typeface="Verdana" panose="020B0604030504040204" pitchFamily="34" charset="0"/>
                <a:cs typeface="Verdana" panose="020B0604030504040204" pitchFamily="34" charset="0"/>
              </a:rPr>
              <a:t>Redactată în 2001 </a:t>
            </a:r>
          </a:p>
          <a:p>
            <a:pPr marL="571500" indent="-571500" eaLnBrk="1" hangingPunct="1">
              <a:buFont typeface="Arial" panose="020B0604020202020204" pitchFamily="34" charset="0"/>
              <a:buChar char="•"/>
              <a:defRPr/>
            </a:pPr>
            <a:endParaRPr lang="en-US" sz="2400" dirty="0">
              <a:latin typeface="+mn-lt"/>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ro-RO" sz="2400">
                <a:latin typeface="+mn-lt"/>
                <a:ea typeface="Verdana" panose="020B0604030504040204" pitchFamily="34" charset="0"/>
                <a:cs typeface="Verdana" panose="020B0604030504040204" pitchFamily="34" charset="0"/>
              </a:rPr>
              <a:t>Protocoale Adiționale </a:t>
            </a:r>
          </a:p>
          <a:p>
            <a:pPr marL="571500" indent="-571500" eaLnBrk="1" hangingPunct="1">
              <a:buFont typeface="Arial" panose="020B0604020202020204" pitchFamily="34" charset="0"/>
              <a:buChar char="•"/>
              <a:defRPr/>
            </a:pPr>
            <a:endParaRPr lang="en-US" sz="2400" dirty="0">
              <a:latin typeface="+mn-lt"/>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ro-RO" sz="2400">
                <a:latin typeface="+mn-lt"/>
                <a:ea typeface="Verdana" panose="020B0604030504040204" pitchFamily="34" charset="0"/>
                <a:cs typeface="Verdana" panose="020B0604030504040204" pitchFamily="34" charset="0"/>
              </a:rPr>
              <a:t>Note Orientative</a:t>
            </a:r>
          </a:p>
          <a:p>
            <a:pPr eaLnBrk="1" hangingPunct="1">
              <a:defRPr/>
            </a:pPr>
            <a:endParaRPr lang="en-US" sz="2400" dirty="0">
              <a:latin typeface="+mn-lt"/>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ro-RO" sz="2400">
                <a:latin typeface="+mn-lt"/>
                <a:ea typeface="Verdana" panose="020B0604030504040204" pitchFamily="34" charset="0"/>
                <a:cs typeface="Verdana" panose="020B0604030504040204" pitchFamily="34" charset="0"/>
              </a:rPr>
              <a:t>Continuă să fie folosită ca bază pentru alte tratate (Convenția Arabă, Convenția UA) și legi naționale</a:t>
            </a:r>
          </a:p>
          <a:p>
            <a:pPr marL="571500" indent="-571500" eaLnBrk="1" hangingPunct="1">
              <a:buFont typeface="Arial" panose="020B0604020202020204" pitchFamily="34" charset="0"/>
              <a:buChar char="•"/>
              <a:defRPr/>
            </a:pPr>
            <a:endParaRPr lang="en-US" dirty="0">
              <a:latin typeface="+mn-lt"/>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Țările nu ratifică încă</a:t>
            </a:r>
          </a:p>
          <a:p>
            <a:pPr marL="571500" indent="-571500"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2849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Realitatea </a:t>
            </a:r>
          </a:p>
        </p:txBody>
      </p:sp>
      <p:sp>
        <p:nvSpPr>
          <p:cNvPr id="11" name="Rectangle 2"/>
          <p:cNvSpPr>
            <a:spLocks noChangeArrowheads="1"/>
          </p:cNvSpPr>
          <p:nvPr/>
        </p:nvSpPr>
        <p:spPr bwMode="auto">
          <a:xfrm>
            <a:off x="467544" y="1268760"/>
            <a:ext cx="8352928"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sz="3500" b="1" i="0" u="none" strike="noStrike" cap="none" normalizeH="0" baseline="0" noProof="0">
                <a:ln>
                  <a:noFill/>
                </a:ln>
                <a:solidFill>
                  <a:srgbClr val="FF0000"/>
                </a:solidFill>
                <a:uLnTx/>
                <a:uFillTx/>
                <a:latin typeface="+mn-lt"/>
                <a:ea typeface="Verdana" panose="020B0604030504040204" pitchFamily="34" charset="0"/>
                <a:cs typeface="Verdana" panose="020B0604030504040204" pitchFamily="34" charset="0"/>
              </a:rPr>
              <a:t>REALITATEA </a:t>
            </a:r>
            <a:r>
              <a:rPr kumimoji="0" lang="ro-RO" b="1" i="0" u="none" strike="noStrike" cap="none" normalizeH="0" baseline="0" noProof="0">
                <a:ln>
                  <a:noFill/>
                </a:ln>
                <a:uLnTx/>
                <a:uFillTx/>
                <a:latin typeface="+mn-lt"/>
                <a:ea typeface="Verdana" panose="020B0604030504040204" pitchFamily="34" charset="0"/>
                <a:cs typeface="Verdana" panose="020B0604030504040204" pitchFamily="34" charset="0"/>
              </a:rPr>
              <a:t>ESTE ÎN FELUL URMĂTOR:</a:t>
            </a:r>
          </a:p>
          <a:p>
            <a:pPr marL="571500" indent="-571500" eaLnBrk="1" hangingPunct="1">
              <a:buFont typeface="Arial" panose="020B0604020202020204" pitchFamily="34" charset="0"/>
              <a:buChar char="•"/>
              <a:defRPr/>
            </a:pPr>
            <a:endParaRPr lang="en-US" dirty="0">
              <a:latin typeface="+mn-lt"/>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Multe țări dezvoltate dispun de legislație veche dar eficientă pe parte de criminalitate informatică </a:t>
            </a:r>
          </a:p>
          <a:p>
            <a:pPr marL="1314450" lvl="1" indent="-571500"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SUA – 1986 </a:t>
            </a:r>
          </a:p>
          <a:p>
            <a:pPr marL="1314450" lvl="1" indent="-571500"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UK – 1990</a:t>
            </a:r>
          </a:p>
          <a:p>
            <a:pPr marL="1314450" lvl="1" indent="-571500"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Australia – 2001</a:t>
            </a:r>
          </a:p>
          <a:p>
            <a:pPr marL="1314450" lvl="1" indent="-571500"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Franța – 2004 </a:t>
            </a:r>
          </a:p>
          <a:p>
            <a:pPr marL="571500" indent="-571500" eaLnBrk="1" hangingPunct="1">
              <a:buFont typeface="Arial" panose="020B0604020202020204" pitchFamily="34" charset="0"/>
              <a:buChar char="•"/>
              <a:defRPr/>
            </a:pPr>
            <a:endParaRPr lang="en-US"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Secretul longevității este limbajul neutru din punct de vedere tehnologic - se extinde în mod organic la noi infracțiuni și tehnologii</a:t>
            </a:r>
          </a:p>
        </p:txBody>
      </p:sp>
    </p:spTree>
    <p:extLst>
      <p:ext uri="{BB962C8B-B14F-4D97-AF65-F5344CB8AC3E}">
        <p14:creationId xmlns:p14="http://schemas.microsoft.com/office/powerpoint/2010/main" val="2024714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4D27D9AC-4ADB-45D9-AFA6-8E0CDEC5466B}"/>
              </a:ext>
            </a:extLst>
          </p:cNvPr>
          <p:cNvSpPr>
            <a:spLocks noChangeArrowheads="1"/>
          </p:cNvSpPr>
          <p:nvPr/>
        </p:nvSpPr>
        <p:spPr bwMode="auto">
          <a:xfrm>
            <a:off x="395536" y="1231904"/>
            <a:ext cx="8208912"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ro-RO" sz="3900" b="1">
                <a:solidFill>
                  <a:srgbClr val="FF0000"/>
                </a:solidFill>
                <a:latin typeface="+mn-lt"/>
                <a:ea typeface="Verdana" panose="020B0604030504040204" pitchFamily="34" charset="0"/>
                <a:cs typeface="Verdana" panose="020B0604030504040204" pitchFamily="34" charset="0"/>
              </a:rPr>
              <a:t>MIT: </a:t>
            </a:r>
          </a:p>
          <a:p>
            <a:pPr eaLnBrk="1" hangingPunct="1">
              <a:defRPr/>
            </a:pPr>
            <a:r>
              <a:rPr lang="ro-RO" sz="3600">
                <a:latin typeface="+mn-lt"/>
                <a:ea typeface="Verdana" panose="020B0604030504040204" pitchFamily="34" charset="0"/>
                <a:cs typeface="Verdana" panose="020B0604030504040204" pitchFamily="34" charset="0"/>
              </a:rPr>
              <a:t>Convenția de la Budapesta a fost </a:t>
            </a:r>
            <a:r>
              <a:rPr lang="ro-RO" sz="3600" b="1">
                <a:latin typeface="+mn-lt"/>
                <a:ea typeface="Verdana" panose="020B0604030504040204" pitchFamily="34" charset="0"/>
                <a:cs typeface="Verdana" panose="020B0604030504040204" pitchFamily="34" charset="0"/>
              </a:rPr>
              <a:t>redactată de un grup restrâns de țări </a:t>
            </a:r>
          </a:p>
          <a:p>
            <a:pPr algn="ctr" eaLnBrk="1" hangingPunct="1">
              <a:defRPr/>
            </a:pPr>
            <a:endParaRPr lang="en-US" sz="3900" b="1" dirty="0">
              <a:latin typeface="Verdana" panose="020B0604030504040204" pitchFamily="34" charset="0"/>
              <a:ea typeface="Verdana" panose="020B0604030504040204" pitchFamily="34" charset="0"/>
              <a:cs typeface="Verdana" panose="020B0604030504040204" pitchFamily="34" charset="0"/>
            </a:endParaRPr>
          </a:p>
          <a:p>
            <a:pPr algn="ctr" eaLnBrk="1" hangingPunct="1">
              <a:defRPr/>
            </a:pPr>
            <a:endParaRPr lang="en-US" sz="3900" b="1" dirty="0">
              <a:latin typeface="Verdana" panose="020B0604030504040204" pitchFamily="34" charset="0"/>
              <a:ea typeface="Verdana" panose="020B0604030504040204" pitchFamily="34" charset="0"/>
              <a:cs typeface="Verdana" panose="020B0604030504040204" pitchFamily="34" charset="0"/>
            </a:endParaRPr>
          </a:p>
          <a:p>
            <a:pPr algn="ctr" eaLnBrk="1" hangingPunct="1">
              <a:defRPr/>
            </a:pPr>
            <a:r>
              <a:rPr lang="ro-RO" sz="2500" b="1">
                <a:latin typeface="+mn-lt"/>
                <a:ea typeface="Verdana" panose="020B0604030504040204" pitchFamily="34" charset="0"/>
                <a:cs typeface="Verdana" panose="020B0604030504040204" pitchFamily="34" charset="0"/>
              </a:rPr>
              <a:t>„Țara mea nu a fost parte la procesul de negociere și redactare - de ce țara mea ar trebui să devină parte?”</a:t>
            </a:r>
          </a:p>
        </p:txBody>
      </p:sp>
      <p:sp>
        <p:nvSpPr>
          <p:cNvPr id="13" name="TextBox 7">
            <a:extLst>
              <a:ext uri="{FF2B5EF4-FFF2-40B4-BE49-F238E27FC236}">
                <a16:creationId xmlns=""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Mit </a:t>
            </a:r>
          </a:p>
        </p:txBody>
      </p:sp>
      <p:pic>
        <p:nvPicPr>
          <p:cNvPr id="6" name="Picture 6" descr="Image result for treaty writing">
            <a:extLst>
              <a:ext uri="{FF2B5EF4-FFF2-40B4-BE49-F238E27FC236}">
                <a16:creationId xmlns="" xmlns:a16="http://schemas.microsoft.com/office/drawing/2014/main" id="{21E5C267-DC10-4138-8E75-B031916173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0624" y="2584329"/>
            <a:ext cx="1479626" cy="147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96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ea typeface="Verdana" panose="020B0604030504040204" pitchFamily="34" charset="0"/>
              </a:rPr>
              <a:t>Realitatea </a:t>
            </a:r>
          </a:p>
        </p:txBody>
      </p:sp>
      <p:sp>
        <p:nvSpPr>
          <p:cNvPr id="11" name="Rectangle 2"/>
          <p:cNvSpPr>
            <a:spLocks noChangeArrowheads="1"/>
          </p:cNvSpPr>
          <p:nvPr/>
        </p:nvSpPr>
        <p:spPr bwMode="auto">
          <a:xfrm>
            <a:off x="467544" y="1083796"/>
            <a:ext cx="835292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kumimoji="0" lang="ro-RO" b="1" i="0" u="none" strike="noStrike" cap="none" normalizeH="0" baseline="0" noProof="0">
                <a:ln>
                  <a:noFill/>
                </a:ln>
                <a:solidFill>
                  <a:srgbClr val="FF0000"/>
                </a:solidFill>
                <a:uLnTx/>
                <a:uFillTx/>
              </a:rPr>
              <a:t>REALITATEA </a:t>
            </a:r>
            <a:r>
              <a:rPr kumimoji="0" lang="ro-RO" b="1" i="0" u="none" strike="noStrike" cap="none" normalizeH="0" baseline="0" noProof="0">
                <a:ln>
                  <a:noFill/>
                </a:ln>
                <a:uLnTx/>
                <a:uFillTx/>
              </a:rPr>
              <a:t>ESTE ÎN FELUL URMĂTOR:</a:t>
            </a:r>
          </a:p>
          <a:p>
            <a:pPr marL="571500" indent="-571500" algn="just"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Numeroase țări nu au făcut din criminalitatea informatică o prioritate în 2001</a:t>
            </a:r>
          </a:p>
          <a:p>
            <a:pPr marL="571500" indent="-571500" algn="just" eaLnBrk="1" hangingPunct="1">
              <a:buFont typeface="Arial" panose="020B0604020202020204" pitchFamily="34" charset="0"/>
              <a:buChar char="•"/>
              <a:defRPr/>
            </a:pPr>
            <a:endParaRPr lang="en-US"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Tratatele trebuie evaluate pe fondul lor, din perspectiva utilității și a </a:t>
            </a:r>
            <a:r>
              <a:rPr lang="ro-RO" b="1">
                <a:solidFill>
                  <a:srgbClr val="FF0000"/>
                </a:solidFill>
                <a:latin typeface="+mn-lt"/>
                <a:ea typeface="Verdana" panose="020B0604030504040204" pitchFamily="34" charset="0"/>
                <a:cs typeface="Verdana" panose="020B0604030504040204" pitchFamily="34" charset="0"/>
              </a:rPr>
              <a:t>interesului național</a:t>
            </a:r>
            <a:r>
              <a:rPr lang="ro-RO">
                <a:latin typeface="+mn-lt"/>
                <a:ea typeface="Verdana" panose="020B0604030504040204" pitchFamily="34" charset="0"/>
                <a:cs typeface="Verdana" panose="020B0604030504040204" pitchFamily="34" charset="0"/>
              </a:rPr>
              <a:t>, mai degrabă decât pe motive politice, prejudicii și intereste strategice ale altora </a:t>
            </a:r>
          </a:p>
          <a:p>
            <a:pPr marL="571500" indent="-571500" algn="just" eaLnBrk="1" hangingPunct="1">
              <a:buFont typeface="Arial" panose="020B0604020202020204" pitchFamily="34" charset="0"/>
              <a:buChar char="•"/>
              <a:defRPr/>
            </a:pPr>
            <a:endParaRPr lang="en-US"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Dacă tratatele servesc </a:t>
            </a:r>
            <a:r>
              <a:rPr lang="ro-RO" b="1">
                <a:solidFill>
                  <a:srgbClr val="FF0000"/>
                </a:solidFill>
                <a:latin typeface="+mn-lt"/>
                <a:ea typeface="Verdana" panose="020B0604030504040204" pitchFamily="34" charset="0"/>
                <a:cs typeface="Verdana" panose="020B0604030504040204" pitchFamily="34" charset="0"/>
              </a:rPr>
              <a:t>interesului național al țării dumneavoastră</a:t>
            </a:r>
            <a:r>
              <a:rPr lang="ro-RO">
                <a:latin typeface="+mn-lt"/>
                <a:ea typeface="Verdana" panose="020B0604030504040204" pitchFamily="34" charset="0"/>
                <a:cs typeface="Verdana" panose="020B0604030504040204" pitchFamily="34" charset="0"/>
              </a:rPr>
              <a:t>, nu are importanță cine le-a negociat</a:t>
            </a:r>
          </a:p>
          <a:p>
            <a:pPr marL="571500" indent="-571500" algn="just" eaLnBrk="1" hangingPunct="1">
              <a:buFont typeface="Arial" panose="020B0604020202020204" pitchFamily="34" charset="0"/>
              <a:buChar char="•"/>
              <a:defRPr/>
            </a:pPr>
            <a:endParaRPr lang="en-US"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Amenințările la adresa utilizatorilor de internet, instrumentele tehnice/juridice pentru investigarea și urmărirea penală a infracțiunilor cibernetice sunt identice în toate țările</a:t>
            </a:r>
          </a:p>
        </p:txBody>
      </p:sp>
    </p:spTree>
    <p:extLst>
      <p:ext uri="{BB962C8B-B14F-4D97-AF65-F5344CB8AC3E}">
        <p14:creationId xmlns:p14="http://schemas.microsoft.com/office/powerpoint/2010/main" val="38490129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ea typeface="Verdana" panose="020B0604030504040204" pitchFamily="34" charset="0"/>
              </a:rPr>
              <a:t>Realitatea </a:t>
            </a:r>
          </a:p>
        </p:txBody>
      </p:sp>
      <p:sp>
        <p:nvSpPr>
          <p:cNvPr id="11" name="Rectangle 2"/>
          <p:cNvSpPr>
            <a:spLocks noChangeArrowheads="1"/>
          </p:cNvSpPr>
          <p:nvPr/>
        </p:nvSpPr>
        <p:spPr bwMode="auto">
          <a:xfrm>
            <a:off x="408329" y="1952649"/>
            <a:ext cx="8015798"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endParaRPr lang="en-US" sz="2100" dirty="0" smtClean="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100">
                <a:latin typeface="+mn-lt"/>
                <a:ea typeface="Verdana" panose="020B0604030504040204" pitchFamily="34" charset="0"/>
                <a:cs typeface="Verdana" panose="020B0604030504040204" pitchFamily="34" charset="0"/>
              </a:rPr>
              <a:t>Alte țări au aderat la numeroase alte tratate care vizează probleme tehnice elaborate de anumite țări</a:t>
            </a:r>
          </a:p>
          <a:p>
            <a:pPr algn="just" eaLnBrk="1" hangingPunct="1">
              <a:defRPr/>
            </a:pPr>
            <a:endParaRPr lang="en-US" sz="21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100">
                <a:latin typeface="+mn-lt"/>
                <a:ea typeface="Verdana" panose="020B0604030504040204" pitchFamily="34" charset="0"/>
                <a:cs typeface="Verdana" panose="020B0604030504040204" pitchFamily="34" charset="0"/>
              </a:rPr>
              <a:t>Exemple de tratatate acum la nivel mondial elaborate de anumite țări:</a:t>
            </a:r>
          </a:p>
          <a:p>
            <a:pPr algn="just" eaLnBrk="1" hangingPunct="1">
              <a:defRPr/>
            </a:pPr>
            <a:endParaRPr lang="en-US" sz="2100" dirty="0">
              <a:latin typeface="+mn-lt"/>
              <a:ea typeface="Verdana" panose="020B0604030504040204" pitchFamily="34" charset="0"/>
              <a:cs typeface="Verdana" panose="020B0604030504040204" pitchFamily="34" charset="0"/>
            </a:endParaRPr>
          </a:p>
          <a:p>
            <a:pPr marL="1314450" lvl="1" indent="-571500" algn="just" eaLnBrk="1" hangingPunct="1">
              <a:buFont typeface="Arial" panose="020B0604020202020204" pitchFamily="34" charset="0"/>
              <a:buChar char="•"/>
              <a:defRPr/>
            </a:pPr>
            <a:r>
              <a:rPr lang="ro-RO" sz="2000">
                <a:latin typeface="+mn-lt"/>
                <a:ea typeface="Verdana" panose="020B0604030504040204" pitchFamily="34" charset="0"/>
                <a:cs typeface="Verdana" panose="020B0604030504040204" pitchFamily="34" charset="0"/>
              </a:rPr>
              <a:t>Regulile de la Haga și Regulile Haga-Visby 1968 referitoare la conosamente </a:t>
            </a:r>
          </a:p>
          <a:p>
            <a:pPr marL="1314450" lvl="1" indent="-571500" algn="just" eaLnBrk="1" hangingPunct="1">
              <a:buFont typeface="Arial" panose="020B0604020202020204" pitchFamily="34" charset="0"/>
              <a:buChar char="•"/>
              <a:defRPr/>
            </a:pPr>
            <a:r>
              <a:rPr lang="ro-RO" sz="2000">
                <a:latin typeface="+mn-lt"/>
                <a:ea typeface="Verdana" panose="020B0604030504040204" pitchFamily="34" charset="0"/>
                <a:cs typeface="Verdana" panose="020B0604030504040204" pitchFamily="34" charset="0"/>
              </a:rPr>
              <a:t>Convenția de la Paris din 1919 prin care s-a înființat Comisia Internațională de Navigaţie Aeriană</a:t>
            </a:r>
          </a:p>
          <a:p>
            <a:pPr marL="1314450" lvl="1" indent="-571500" algn="just" eaLnBrk="1" hangingPunct="1">
              <a:buFont typeface="Arial" panose="020B0604020202020204" pitchFamily="34" charset="0"/>
              <a:buChar char="•"/>
              <a:defRPr/>
            </a:pPr>
            <a:r>
              <a:rPr lang="ro-RO" sz="2000">
                <a:latin typeface="+mn-lt"/>
                <a:ea typeface="Verdana" panose="020B0604030504040204" pitchFamily="34" charset="0"/>
                <a:cs typeface="Verdana" panose="020B0604030504040204" pitchFamily="34" charset="0"/>
              </a:rPr>
              <a:t>Convenția de la Chicago privind aviația civilă internațională </a:t>
            </a:r>
          </a:p>
          <a:p>
            <a:pPr marL="1314450" lvl="1" indent="-571500" algn="just" eaLnBrk="1" hangingPunct="1">
              <a:buFont typeface="Arial" panose="020B0604020202020204" pitchFamily="34" charset="0"/>
              <a:buChar char="•"/>
              <a:defRPr/>
            </a:pPr>
            <a:r>
              <a:rPr lang="ro-RO" sz="2000">
                <a:latin typeface="+mn-lt"/>
                <a:ea typeface="Verdana" panose="020B0604030504040204" pitchFamily="34" charset="0"/>
                <a:cs typeface="Verdana" panose="020B0604030504040204" pitchFamily="34" charset="0"/>
              </a:rPr>
              <a:t>Convenția privind asistența administrativă reciprocă în materie fiscală</a:t>
            </a:r>
          </a:p>
        </p:txBody>
      </p:sp>
      <p:sp>
        <p:nvSpPr>
          <p:cNvPr id="4" name="TextBox 3">
            <a:extLst>
              <a:ext uri="{FF2B5EF4-FFF2-40B4-BE49-F238E27FC236}">
                <a16:creationId xmlns="" xmlns:a16="http://schemas.microsoft.com/office/drawing/2014/main" id="{C7028FC3-C01E-4776-8906-0A14C8241D7E}"/>
              </a:ext>
            </a:extLst>
          </p:cNvPr>
          <p:cNvSpPr txBox="1"/>
          <p:nvPr/>
        </p:nvSpPr>
        <p:spPr>
          <a:xfrm>
            <a:off x="2116864" y="1309942"/>
            <a:ext cx="5326352" cy="584775"/>
          </a:xfrm>
          <a:prstGeom prst="rect">
            <a:avLst/>
          </a:prstGeom>
          <a:noFill/>
        </p:spPr>
        <p:txBody>
          <a:bodyPr wrap="square">
            <a:spAutoFit/>
          </a:bodyPr>
          <a:lstStyle/>
          <a:p>
            <a:pPr eaLnBrk="1" hangingPunct="1">
              <a:defRPr/>
            </a:pPr>
            <a:r>
              <a:rPr lang="ro-RO" sz="3200" b="1">
                <a:solidFill>
                  <a:srgbClr val="FF0000"/>
                </a:solidFill>
                <a:ea typeface="Verdana" panose="020B0604030504040204" pitchFamily="34" charset="0"/>
                <a:cs typeface="Verdana" panose="020B0604030504040204" pitchFamily="34" charset="0"/>
              </a:rPr>
              <a:t>REALITATEA </a:t>
            </a:r>
            <a:r>
              <a:rPr lang="ro-RO" sz="3200" b="1">
                <a:ea typeface="Verdana" panose="020B0604030504040204" pitchFamily="34" charset="0"/>
                <a:cs typeface="Verdana" panose="020B0604030504040204" pitchFamily="34" charset="0"/>
              </a:rPr>
              <a:t>ESTE ÎN FELUL URMĂTOR:</a:t>
            </a:r>
          </a:p>
        </p:txBody>
      </p:sp>
    </p:spTree>
    <p:extLst>
      <p:ext uri="{BB962C8B-B14F-4D97-AF65-F5344CB8AC3E}">
        <p14:creationId xmlns:p14="http://schemas.microsoft.com/office/powerpoint/2010/main" val="315783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pPr/>
              <a:t>5</a:t>
            </a:fld>
            <a:endParaRPr lang="en-GB" smtClean="0"/>
          </a:p>
        </p:txBody>
      </p:sp>
      <p:sp>
        <p:nvSpPr>
          <p:cNvPr id="4" name="Text Placeholder 3">
            <a:extLst>
              <a:ext uri="{FF2B5EF4-FFF2-40B4-BE49-F238E27FC236}">
                <a16:creationId xmlns="" xmlns:a16="http://schemas.microsoft.com/office/drawing/2014/main" id="{B9B1F5F5-B558-4D71-96FB-A9C9C54C9C78}"/>
              </a:ext>
            </a:extLst>
          </p:cNvPr>
          <p:cNvSpPr>
            <a:spLocks noGrp="1"/>
          </p:cNvSpPr>
          <p:nvPr>
            <p:ph type="body" sz="quarter" idx="11"/>
          </p:nvPr>
        </p:nvSpPr>
        <p:spPr/>
        <p:txBody>
          <a:bodyPr/>
          <a:lstStyle/>
          <a:p>
            <a:endParaRPr lang="en-GB" dirty="0" smtClean="0"/>
          </a:p>
          <a:p>
            <a:r>
              <a:rPr lang="ro-RO" sz="2700">
                <a:latin typeface="Verdana" panose="020B0604030504040204" pitchFamily="34" charset="0"/>
                <a:ea typeface="Verdana" panose="020B0604030504040204" pitchFamily="34" charset="0"/>
              </a:rPr>
              <a:t>Secțiunea 1</a:t>
            </a:r>
          </a:p>
          <a:p>
            <a:endParaRPr lang="en-GB" dirty="0"/>
          </a:p>
        </p:txBody>
      </p:sp>
      <p:sp>
        <p:nvSpPr>
          <p:cNvPr id="8" name="Text Placeholder 2">
            <a:extLst>
              <a:ext uri="{FF2B5EF4-FFF2-40B4-BE49-F238E27FC236}">
                <a16:creationId xmlns="" xmlns:a16="http://schemas.microsoft.com/office/drawing/2014/main" id="{E380FE40-902C-48A0-8E4E-962AA387FB67}"/>
              </a:ext>
            </a:extLst>
          </p:cNvPr>
          <p:cNvSpPr txBox="1">
            <a:spLocks/>
          </p:cNvSpPr>
          <p:nvPr/>
        </p:nvSpPr>
        <p:spPr bwMode="auto">
          <a:xfrm>
            <a:off x="722313" y="2906713"/>
            <a:ext cx="7772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itchFamily="34" charset="-128"/>
                <a:cs typeface="MS PGothic" charset="0"/>
              </a:defRPr>
            </a:lvl1pPr>
            <a:lvl2pPr marL="457200" indent="0" algn="l"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S PGothic" pitchFamily="34" charset="-128"/>
                <a:cs typeface="MS PGothic" charset="0"/>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S PGothic" pitchFamily="34" charset="-128"/>
                <a:cs typeface="MS PGothic" charset="0"/>
              </a:defRPr>
            </a:lvl3pPr>
            <a:lvl4pPr marL="13716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S PGothic" pitchFamily="34" charset="-128"/>
                <a:cs typeface="MS PGothic" charset="0"/>
              </a:defRPr>
            </a:lvl4pPr>
            <a:lvl5pPr marL="18288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S PGothic" pitchFamily="34" charset="-128"/>
                <a:cs typeface="MS PGothic"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914400"/>
            <a:r>
              <a:rPr lang="ro-RO"/>
              <a:t>Convenția de la Budapesta - Prezentare generală </a:t>
            </a:r>
          </a:p>
        </p:txBody>
      </p:sp>
      <p:sp>
        <p:nvSpPr>
          <p:cNvPr id="9" name="Title 1">
            <a:extLst>
              <a:ext uri="{FF2B5EF4-FFF2-40B4-BE49-F238E27FC236}">
                <a16:creationId xmlns="" xmlns:a16="http://schemas.microsoft.com/office/drawing/2014/main" id="{82BA244C-489D-417D-B8AB-CB954192CB36}"/>
              </a:ext>
            </a:extLst>
          </p:cNvPr>
          <p:cNvSpPr txBox="1">
            <a:spLocks/>
          </p:cNvSpPr>
          <p:nvPr/>
        </p:nvSpPr>
        <p:spPr>
          <a:xfrm>
            <a:off x="722312" y="4406900"/>
            <a:ext cx="8242394" cy="1362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dirty="0">
                <a:latin typeface="+mn-lt"/>
                <a:ea typeface="Verdana" panose="020B0604030504040204" pitchFamily="34" charset="0"/>
              </a:rPr>
              <a:t>Domeniul de aplicare și întinderea Convenției de la Budapesta</a:t>
            </a:r>
          </a:p>
        </p:txBody>
      </p:sp>
    </p:spTree>
    <p:extLst>
      <p:ext uri="{BB962C8B-B14F-4D97-AF65-F5344CB8AC3E}">
        <p14:creationId xmlns:p14="http://schemas.microsoft.com/office/powerpoint/2010/main" val="29755357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ea typeface="Verdana" panose="020B0604030504040204" pitchFamily="34" charset="0"/>
              </a:rPr>
              <a:t>Realitatea </a:t>
            </a:r>
          </a:p>
        </p:txBody>
      </p:sp>
      <p:sp>
        <p:nvSpPr>
          <p:cNvPr id="11" name="Rectangle 2"/>
          <p:cNvSpPr>
            <a:spLocks noChangeArrowheads="1"/>
          </p:cNvSpPr>
          <p:nvPr/>
        </p:nvSpPr>
        <p:spPr bwMode="auto">
          <a:xfrm>
            <a:off x="467544" y="1200989"/>
            <a:ext cx="83529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kumimoji="0" lang="ro-RO" sz="3200" b="1" i="0" u="none" strike="noStrike" cap="none" normalizeH="0" baseline="0" noProof="0">
                <a:ln>
                  <a:noFill/>
                </a:ln>
                <a:solidFill>
                  <a:prstClr val="black"/>
                </a:solidFill>
                <a:uLnTx/>
                <a:uFillTx/>
              </a:rPr>
              <a:t>Exemplu:</a:t>
            </a:r>
          </a:p>
        </p:txBody>
      </p:sp>
      <p:pic>
        <p:nvPicPr>
          <p:cNvPr id="1026" name="Picture 2" descr="ICAO Logo Vector (.EPS) Free Download">
            <a:extLst>
              <a:ext uri="{FF2B5EF4-FFF2-40B4-BE49-F238E27FC236}">
                <a16:creationId xmlns="" xmlns:a16="http://schemas.microsoft.com/office/drawing/2014/main" id="{E919E2C1-D3FC-4BE2-9388-7FF0634A5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130" y="2739652"/>
            <a:ext cx="2219082" cy="18196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 xmlns:a16="http://schemas.microsoft.com/office/drawing/2014/main" id="{CFE2EB8A-39EA-4DA7-A381-1ECB3055CA00}"/>
              </a:ext>
            </a:extLst>
          </p:cNvPr>
          <p:cNvSpPr>
            <a:spLocks noChangeArrowheads="1"/>
          </p:cNvSpPr>
          <p:nvPr/>
        </p:nvSpPr>
        <p:spPr bwMode="auto">
          <a:xfrm>
            <a:off x="482427" y="1507783"/>
            <a:ext cx="619268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just" eaLnBrk="1" hangingPunct="1">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800">
                <a:latin typeface="+mn-lt"/>
                <a:ea typeface="Verdana" panose="020B0604030504040204" pitchFamily="34" charset="0"/>
                <a:cs typeface="Verdana" panose="020B0604030504040204" pitchFamily="34" charset="0"/>
              </a:rPr>
              <a:t>Convenția de la Chicago privind aviația civilă internațională</a:t>
            </a:r>
          </a:p>
          <a:p>
            <a:pPr marL="571500" indent="-571500" algn="just" eaLnBrk="1" hangingPunct="1">
              <a:buFont typeface="Arial" panose="020B0604020202020204" pitchFamily="34" charset="0"/>
              <a:buChar char="•"/>
              <a:defRPr/>
            </a:pPr>
            <a:endParaRPr lang="en-US" sz="28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800">
                <a:latin typeface="+mn-lt"/>
                <a:ea typeface="Verdana" panose="020B0604030504040204" pitchFamily="34" charset="0"/>
                <a:cs typeface="Verdana" panose="020B0604030504040204" pitchFamily="34" charset="0"/>
              </a:rPr>
              <a:t>Țara dumneavoastră este un stat membru? </a:t>
            </a:r>
          </a:p>
          <a:p>
            <a:pPr marL="571500" indent="-571500" algn="just" eaLnBrk="1" hangingPunct="1">
              <a:buFont typeface="Arial" panose="020B0604020202020204" pitchFamily="34" charset="0"/>
              <a:buChar char="•"/>
              <a:defRPr/>
            </a:pPr>
            <a:endParaRPr lang="en-US" sz="28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800">
                <a:latin typeface="+mn-lt"/>
                <a:ea typeface="Verdana" panose="020B0604030504040204" pitchFamily="34" charset="0"/>
                <a:cs typeface="Verdana" panose="020B0604030504040204" pitchFamily="34" charset="0"/>
              </a:rPr>
              <a:t>Dacă nu, este important să fie stat membru? </a:t>
            </a:r>
          </a:p>
          <a:p>
            <a:pPr marL="571500" indent="-571500" algn="just" eaLnBrk="1" hangingPunct="1">
              <a:buFont typeface="Arial" panose="020B0604020202020204" pitchFamily="34" charset="0"/>
              <a:buChar char="•"/>
              <a:defRPr/>
            </a:pPr>
            <a:endParaRPr lang="en-US" sz="28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800">
                <a:latin typeface="+mn-lt"/>
                <a:ea typeface="Verdana" panose="020B0604030504040204" pitchFamily="34" charset="0"/>
                <a:cs typeface="Verdana" panose="020B0604030504040204" pitchFamily="34" charset="0"/>
              </a:rPr>
              <a:t>Doar 52 de state au fost implicate în procesul de redactare și negociere </a:t>
            </a:r>
          </a:p>
        </p:txBody>
      </p:sp>
    </p:spTree>
    <p:extLst>
      <p:ext uri="{BB962C8B-B14F-4D97-AF65-F5344CB8AC3E}">
        <p14:creationId xmlns:p14="http://schemas.microsoft.com/office/powerpoint/2010/main" val="35527846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4D27D9AC-4ADB-45D9-AFA6-8E0CDEC5466B}"/>
              </a:ext>
            </a:extLst>
          </p:cNvPr>
          <p:cNvSpPr>
            <a:spLocks noChangeArrowheads="1"/>
          </p:cNvSpPr>
          <p:nvPr/>
        </p:nvSpPr>
        <p:spPr bwMode="auto">
          <a:xfrm>
            <a:off x="722312" y="1231904"/>
            <a:ext cx="756559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ro-RO" sz="4400" b="1">
                <a:solidFill>
                  <a:srgbClr val="FF0000"/>
                </a:solidFill>
                <a:latin typeface="+mn-lt"/>
                <a:ea typeface="Verdana" panose="020B0604030504040204" pitchFamily="34" charset="0"/>
                <a:cs typeface="Verdana" panose="020B0604030504040204" pitchFamily="34" charset="0"/>
              </a:rPr>
              <a:t>MIT: </a:t>
            </a:r>
          </a:p>
          <a:p>
            <a:pPr algn="ctr" eaLnBrk="1" hangingPunct="1">
              <a:defRPr/>
            </a:pPr>
            <a:r>
              <a:rPr lang="ro-RO" sz="4200">
                <a:latin typeface="+mn-lt"/>
                <a:ea typeface="Verdana" panose="020B0604030504040204" pitchFamily="34" charset="0"/>
                <a:cs typeface="Verdana" panose="020B0604030504040204" pitchFamily="34" charset="0"/>
              </a:rPr>
              <a:t>Convenția de la Budapesta </a:t>
            </a:r>
            <a:r>
              <a:rPr lang="ro-RO" sz="4200" b="1">
                <a:latin typeface="+mn-lt"/>
                <a:ea typeface="Verdana" panose="020B0604030504040204" pitchFamily="34" charset="0"/>
                <a:cs typeface="Verdana" panose="020B0604030504040204" pitchFamily="34" charset="0"/>
              </a:rPr>
              <a:t>favorizează țări-infrastructură</a:t>
            </a:r>
          </a:p>
        </p:txBody>
      </p:sp>
      <p:sp>
        <p:nvSpPr>
          <p:cNvPr id="13" name="TextBox 7">
            <a:extLst>
              <a:ext uri="{FF2B5EF4-FFF2-40B4-BE49-F238E27FC236}">
                <a16:creationId xmlns=""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Mit </a:t>
            </a:r>
          </a:p>
        </p:txBody>
      </p:sp>
      <p:pic>
        <p:nvPicPr>
          <p:cNvPr id="4" name="Picture 4" descr="Image result for silicon valley map with logo">
            <a:extLst>
              <a:ext uri="{FF2B5EF4-FFF2-40B4-BE49-F238E27FC236}">
                <a16:creationId xmlns="" xmlns:a16="http://schemas.microsoft.com/office/drawing/2014/main" id="{EBD15251-7726-4E79-A24B-C85C33010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952152"/>
            <a:ext cx="5832648" cy="250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59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Realitatea </a:t>
            </a:r>
          </a:p>
        </p:txBody>
      </p:sp>
      <p:sp>
        <p:nvSpPr>
          <p:cNvPr id="11" name="Rectangle 2"/>
          <p:cNvSpPr>
            <a:spLocks noChangeArrowheads="1"/>
          </p:cNvSpPr>
          <p:nvPr/>
        </p:nvSpPr>
        <p:spPr bwMode="auto">
          <a:xfrm>
            <a:off x="467544" y="1333792"/>
            <a:ext cx="8352928"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sz="3500" b="1" i="0" u="none" strike="noStrike" cap="none" normalizeH="0" baseline="0" noProof="0">
                <a:ln>
                  <a:noFill/>
                </a:ln>
                <a:solidFill>
                  <a:srgbClr val="FF0000"/>
                </a:solidFill>
                <a:uLnTx/>
                <a:uFillTx/>
                <a:latin typeface="+mn-lt"/>
                <a:ea typeface="Verdana" panose="020B0604030504040204" pitchFamily="34" charset="0"/>
                <a:cs typeface="Verdana" panose="020B0604030504040204" pitchFamily="34" charset="0"/>
              </a:rPr>
              <a:t>REALITATEA </a:t>
            </a:r>
            <a:r>
              <a:rPr kumimoji="0" lang="ro-RO" sz="3500" b="1" i="0" u="none" strike="noStrike" cap="none" normalizeH="0" baseline="0" noProof="0">
                <a:ln>
                  <a:noFill/>
                </a:ln>
                <a:uLnTx/>
                <a:uFillTx/>
                <a:latin typeface="+mn-lt"/>
                <a:ea typeface="Verdana" panose="020B0604030504040204" pitchFamily="34" charset="0"/>
                <a:cs typeface="Verdana" panose="020B0604030504040204" pitchFamily="34" charset="0"/>
              </a:rPr>
              <a:t>ESTE ÎN FELUL URMĂTOR:</a:t>
            </a:r>
          </a:p>
          <a:p>
            <a:pPr algn="just" eaLnBrk="1" hangingPunct="1">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400">
                <a:latin typeface="+mn-lt"/>
                <a:ea typeface="Verdana" panose="020B0604030504040204" pitchFamily="34" charset="0"/>
                <a:cs typeface="Verdana" panose="020B0604030504040204" pitchFamily="34" charset="0"/>
              </a:rPr>
              <a:t>Solicitările țărilor în curs de dezvoltare pentru infrastructură sau ale țărilor dezvoltate nu sunt mereu disponibile</a:t>
            </a:r>
          </a:p>
          <a:p>
            <a:pPr marL="571500" indent="-571500" algn="just" eaLnBrk="1" hangingPunct="1">
              <a:buFont typeface="Arial" panose="020B0604020202020204" pitchFamily="34" charset="0"/>
              <a:buChar char="•"/>
              <a:defRPr/>
            </a:pPr>
            <a:endParaRPr lang="en-US" sz="2400" dirty="0">
              <a:latin typeface="+mn-lt"/>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ro-RO" sz="2400">
                <a:latin typeface="+mn-lt"/>
                <a:ea typeface="Verdana" panose="020B0604030504040204" pitchFamily="34" charset="0"/>
                <a:cs typeface="Verdana" panose="020B0604030504040204" pitchFamily="34" charset="0"/>
              </a:rPr>
              <a:t>Convenția de la Budapesta este singurul mecanism obligatoriu din punct de vedere juridic pentru țările în curs de dezvoltare de a obține probe electronice de la țări-infrastructură</a:t>
            </a:r>
          </a:p>
          <a:p>
            <a:pPr marL="571500" indent="-571500" eaLnBrk="1" hangingPunct="1">
              <a:buFont typeface="Arial" panose="020B0604020202020204" pitchFamily="34" charset="0"/>
              <a:buChar char="•"/>
              <a:defRPr/>
            </a:pPr>
            <a:endParaRPr lang="en-US" sz="2400" dirty="0">
              <a:latin typeface="+mn-lt"/>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ro-RO" sz="2400">
                <a:latin typeface="+mn-lt"/>
                <a:ea typeface="Verdana" panose="020B0604030504040204" pitchFamily="34" charset="0"/>
                <a:cs typeface="Verdana" panose="020B0604030504040204" pitchFamily="34" charset="0"/>
              </a:rPr>
              <a:t>Țările în curs de dezvoltare au o flexibilitate mai mare de a refuza în cazul unor infracțiuni politice decât SUA, UK etc.</a:t>
            </a:r>
          </a:p>
        </p:txBody>
      </p:sp>
    </p:spTree>
    <p:extLst>
      <p:ext uri="{BB962C8B-B14F-4D97-AF65-F5344CB8AC3E}">
        <p14:creationId xmlns:p14="http://schemas.microsoft.com/office/powerpoint/2010/main" val="26166495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Realitatea </a:t>
            </a:r>
          </a:p>
        </p:txBody>
      </p:sp>
      <p:sp>
        <p:nvSpPr>
          <p:cNvPr id="11" name="Rectangle 2"/>
          <p:cNvSpPr>
            <a:spLocks noChangeArrowheads="1"/>
          </p:cNvSpPr>
          <p:nvPr/>
        </p:nvSpPr>
        <p:spPr bwMode="auto">
          <a:xfrm>
            <a:off x="467544" y="1124744"/>
            <a:ext cx="8352928"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sz="3500" b="1" i="0" u="none" strike="noStrike" cap="none" normalizeH="0" noProof="0">
                <a:ln>
                  <a:noFill/>
                </a:ln>
                <a:solidFill>
                  <a:srgbClr val="FF0000"/>
                </a:solidFill>
                <a:uLnTx/>
                <a:uFillTx/>
                <a:latin typeface="+mn-lt"/>
                <a:ea typeface="Verdana" panose="020B0604030504040204" pitchFamily="34" charset="0"/>
                <a:cs typeface="Verdana" panose="020B0604030504040204" pitchFamily="34" charset="0"/>
              </a:rPr>
              <a:t>REALITATEA </a:t>
            </a:r>
            <a:r>
              <a:rPr kumimoji="0" lang="ro-RO" sz="3500" b="1" i="0" u="none" strike="noStrike" cap="none" normalizeH="0" noProof="0">
                <a:ln>
                  <a:noFill/>
                </a:ln>
                <a:uLnTx/>
                <a:uFillTx/>
                <a:latin typeface="+mn-lt"/>
                <a:ea typeface="Verdana" panose="020B0604030504040204" pitchFamily="34" charset="0"/>
                <a:cs typeface="Verdana" panose="020B0604030504040204" pitchFamily="34" charset="0"/>
              </a:rPr>
              <a:t>ESTE ÎN FELUL URMĂTOR:</a:t>
            </a:r>
          </a:p>
          <a:p>
            <a:pPr algn="just" eaLnBrk="1" hangingPunct="1">
              <a:defRPr/>
            </a:pPr>
            <a:endParaRPr lang="en-US" sz="2400"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400">
                <a:solidFill>
                  <a:prstClr val="black"/>
                </a:solidFill>
                <a:latin typeface="+mn-lt"/>
                <a:ea typeface="Verdana" panose="020B0604030504040204" pitchFamily="34" charset="0"/>
                <a:cs typeface="Verdana" panose="020B0604030504040204" pitchFamily="34" charset="0"/>
              </a:rPr>
              <a:t>Convenția de la Budapesta conferă țărilor capacitatea de a solicita direct sau prin intermediul guvernului SUA conservarea rapidă a datelor din partea furnizorilor de servicii americani</a:t>
            </a:r>
            <a:r>
              <a:rPr lang="ro-RO" sz="2400">
                <a:latin typeface="+mn-lt"/>
                <a:ea typeface="Verdana" panose="020B0604030504040204" pitchFamily="34" charset="0"/>
                <a:cs typeface="Verdana" panose="020B0604030504040204" pitchFamily="34" charset="0"/>
              </a:rPr>
              <a:t> </a:t>
            </a:r>
          </a:p>
          <a:p>
            <a:pPr marL="571500" indent="-571500" algn="just" eaLnBrk="1" hangingPunct="1">
              <a:buFont typeface="Arial" panose="020B0604020202020204" pitchFamily="34" charset="0"/>
              <a:buChar char="•"/>
              <a:defRPr/>
            </a:pPr>
            <a:endParaRPr lang="en-US"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400">
                <a:latin typeface="+mn-lt"/>
                <a:ea typeface="Verdana" panose="020B0604030504040204" pitchFamily="34" charset="0"/>
                <a:cs typeface="Verdana" panose="020B0604030504040204" pitchFamily="34" charset="0"/>
              </a:rPr>
              <a:t>De asemenea, conferă țărilor capacitatea de a obține direct ordine de punere la dispoziție a informațiilor privind abonații de la furnizorii de servicii americani </a:t>
            </a:r>
          </a:p>
          <a:p>
            <a:pPr marL="571500" indent="-571500" algn="just" eaLnBrk="1" hangingPunct="1">
              <a:buFont typeface="Arial" panose="020B0604020202020204" pitchFamily="34" charset="0"/>
              <a:buChar char="•"/>
              <a:defRPr/>
            </a:pPr>
            <a:endParaRPr lang="en-US"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sz="2400">
                <a:latin typeface="+mn-lt"/>
                <a:ea typeface="Verdana" panose="020B0604030504040204" pitchFamily="34" charset="0"/>
                <a:cs typeface="Verdana" panose="020B0604030504040204" pitchFamily="34" charset="0"/>
              </a:rPr>
              <a:t>Furnizorii de servicii sunt mai predispuși să coopereze cu părțile Convenției de la Budapesta, deoarece părțile dispun de garanții adecvate </a:t>
            </a:r>
          </a:p>
        </p:txBody>
      </p:sp>
    </p:spTree>
    <p:extLst>
      <p:ext uri="{BB962C8B-B14F-4D97-AF65-F5344CB8AC3E}">
        <p14:creationId xmlns:p14="http://schemas.microsoft.com/office/powerpoint/2010/main" val="13228943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Realitatea </a:t>
            </a:r>
          </a:p>
        </p:txBody>
      </p:sp>
      <p:graphicFrame>
        <p:nvGraphicFramePr>
          <p:cNvPr id="9" name="Chart 8">
            <a:extLst>
              <a:ext uri="{FF2B5EF4-FFF2-40B4-BE49-F238E27FC236}">
                <a16:creationId xmlns="" xmlns:a16="http://schemas.microsoft.com/office/drawing/2014/main" id="{A66B01F5-B315-4227-8CF2-EE4D16932C95}"/>
              </a:ext>
            </a:extLst>
          </p:cNvPr>
          <p:cNvGraphicFramePr/>
          <p:nvPr>
            <p:extLst/>
          </p:nvPr>
        </p:nvGraphicFramePr>
        <p:xfrm>
          <a:off x="395536" y="1412777"/>
          <a:ext cx="8496944"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68293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Realitatea</a:t>
            </a:r>
          </a:p>
        </p:txBody>
      </p:sp>
      <p:graphicFrame>
        <p:nvGraphicFramePr>
          <p:cNvPr id="9" name="Chart 8">
            <a:extLst>
              <a:ext uri="{FF2B5EF4-FFF2-40B4-BE49-F238E27FC236}">
                <a16:creationId xmlns="" xmlns:a16="http://schemas.microsoft.com/office/drawing/2014/main" id="{A66B01F5-B315-4227-8CF2-EE4D16932C95}"/>
              </a:ext>
            </a:extLst>
          </p:cNvPr>
          <p:cNvGraphicFramePr/>
          <p:nvPr>
            <p:extLst/>
          </p:nvPr>
        </p:nvGraphicFramePr>
        <p:xfrm>
          <a:off x="395536" y="1396999"/>
          <a:ext cx="8496944" cy="4887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39486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Realitatea</a:t>
            </a:r>
          </a:p>
        </p:txBody>
      </p:sp>
      <p:graphicFrame>
        <p:nvGraphicFramePr>
          <p:cNvPr id="9" name="Chart 8">
            <a:extLst>
              <a:ext uri="{FF2B5EF4-FFF2-40B4-BE49-F238E27FC236}">
                <a16:creationId xmlns="" xmlns:a16="http://schemas.microsoft.com/office/drawing/2014/main" id="{A66B01F5-B315-4227-8CF2-EE4D16932C95}"/>
              </a:ext>
            </a:extLst>
          </p:cNvPr>
          <p:cNvGraphicFramePr/>
          <p:nvPr>
            <p:extLst/>
          </p:nvPr>
        </p:nvGraphicFramePr>
        <p:xfrm>
          <a:off x="395536" y="1396999"/>
          <a:ext cx="8496944" cy="4887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289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Realitatea</a:t>
            </a:r>
          </a:p>
        </p:txBody>
      </p:sp>
      <p:graphicFrame>
        <p:nvGraphicFramePr>
          <p:cNvPr id="9" name="Chart 8">
            <a:extLst>
              <a:ext uri="{FF2B5EF4-FFF2-40B4-BE49-F238E27FC236}">
                <a16:creationId xmlns="" xmlns:a16="http://schemas.microsoft.com/office/drawing/2014/main" id="{A66B01F5-B315-4227-8CF2-EE4D16932C95}"/>
              </a:ext>
            </a:extLst>
          </p:cNvPr>
          <p:cNvGraphicFramePr/>
          <p:nvPr>
            <p:extLst/>
          </p:nvPr>
        </p:nvGraphicFramePr>
        <p:xfrm>
          <a:off x="395536" y="1396999"/>
          <a:ext cx="8496944" cy="4887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10532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4D27D9AC-4ADB-45D9-AFA6-8E0CDEC5466B}"/>
              </a:ext>
            </a:extLst>
          </p:cNvPr>
          <p:cNvSpPr>
            <a:spLocks noChangeArrowheads="1"/>
          </p:cNvSpPr>
          <p:nvPr/>
        </p:nvSpPr>
        <p:spPr bwMode="auto">
          <a:xfrm>
            <a:off x="722312" y="1231904"/>
            <a:ext cx="756559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sz="3200" b="1" dirty="0" smtClean="0">
              <a:solidFill>
                <a:srgbClr val="FF0000"/>
              </a:solidFill>
              <a:latin typeface="+mn-lt"/>
              <a:ea typeface="Verdana" panose="020B0604030504040204" pitchFamily="34" charset="0"/>
              <a:cs typeface="Verdana" panose="020B0604030504040204" pitchFamily="34" charset="0"/>
            </a:endParaRPr>
          </a:p>
          <a:p>
            <a:pPr algn="ctr" eaLnBrk="1" hangingPunct="1">
              <a:defRPr/>
            </a:pPr>
            <a:r>
              <a:rPr lang="ro-RO" sz="3200" b="1">
                <a:solidFill>
                  <a:srgbClr val="FF0000"/>
                </a:solidFill>
                <a:latin typeface="+mn-lt"/>
                <a:ea typeface="Verdana" panose="020B0604030504040204" pitchFamily="34" charset="0"/>
                <a:cs typeface="Verdana" panose="020B0604030504040204" pitchFamily="34" charset="0"/>
              </a:rPr>
              <a:t>MIT: </a:t>
            </a:r>
          </a:p>
          <a:p>
            <a:pPr algn="ctr" eaLnBrk="1" hangingPunct="1">
              <a:defRPr/>
            </a:pPr>
            <a:r>
              <a:rPr lang="ro-RO" sz="3200">
                <a:latin typeface="+mn-lt"/>
                <a:ea typeface="Verdana" panose="020B0604030504040204" pitchFamily="34" charset="0"/>
                <a:cs typeface="Verdana" panose="020B0604030504040204" pitchFamily="34" charset="0"/>
              </a:rPr>
              <a:t>Convenția de la Budapesta furnizează </a:t>
            </a:r>
            <a:r>
              <a:rPr lang="ro-RO" sz="3200" b="1">
                <a:latin typeface="+mn-lt"/>
                <a:ea typeface="Verdana" panose="020B0604030504040204" pitchFamily="34" charset="0"/>
                <a:cs typeface="Verdana" panose="020B0604030504040204" pitchFamily="34" charset="0"/>
              </a:rPr>
              <a:t>acces nerestricționat, automat la date</a:t>
            </a:r>
          </a:p>
        </p:txBody>
      </p:sp>
      <p:sp>
        <p:nvSpPr>
          <p:cNvPr id="13" name="TextBox 7">
            <a:extLst>
              <a:ext uri="{FF2B5EF4-FFF2-40B4-BE49-F238E27FC236}">
                <a16:creationId xmlns=""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mn-lt"/>
                <a:ea typeface="Verdana" panose="020B0604030504040204" pitchFamily="34" charset="0"/>
                <a:cs typeface="Verdana" charset="0"/>
              </a:rPr>
              <a:t>Mit </a:t>
            </a:r>
          </a:p>
        </p:txBody>
      </p:sp>
      <p:pic>
        <p:nvPicPr>
          <p:cNvPr id="6" name="Picture 2" descr="Image result for &quot;open access&quot;">
            <a:extLst>
              <a:ext uri="{FF2B5EF4-FFF2-40B4-BE49-F238E27FC236}">
                <a16:creationId xmlns="" xmlns:a16="http://schemas.microsoft.com/office/drawing/2014/main" id="{C8186523-39EB-4B8A-9BDC-C4178C99CE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96" y="4888560"/>
            <a:ext cx="4016385" cy="1449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81066EA7-C2EF-4F6A-A311-EE291D9CAF15}"/>
              </a:ext>
            </a:extLst>
          </p:cNvPr>
          <p:cNvPicPr>
            <a:picLocks noChangeAspect="1"/>
          </p:cNvPicPr>
          <p:nvPr/>
        </p:nvPicPr>
        <p:blipFill>
          <a:blip r:embed="rId4"/>
          <a:stretch>
            <a:fillRect/>
          </a:stretch>
        </p:blipFill>
        <p:spPr>
          <a:xfrm>
            <a:off x="4655121" y="4690147"/>
            <a:ext cx="4429683" cy="1871898"/>
          </a:xfrm>
          <a:prstGeom prst="rect">
            <a:avLst/>
          </a:prstGeom>
        </p:spPr>
      </p:pic>
    </p:spTree>
    <p:extLst>
      <p:ext uri="{BB962C8B-B14F-4D97-AF65-F5344CB8AC3E}">
        <p14:creationId xmlns:p14="http://schemas.microsoft.com/office/powerpoint/2010/main" val="18337977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Realitatea </a:t>
            </a:r>
          </a:p>
        </p:txBody>
      </p:sp>
      <p:sp>
        <p:nvSpPr>
          <p:cNvPr id="11" name="Rectangle 2"/>
          <p:cNvSpPr>
            <a:spLocks noChangeArrowheads="1"/>
          </p:cNvSpPr>
          <p:nvPr/>
        </p:nvSpPr>
        <p:spPr bwMode="auto">
          <a:xfrm>
            <a:off x="467544" y="1333792"/>
            <a:ext cx="8352928"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sz="3500" b="1" i="0" u="none" strike="noStrike" cap="none" normalizeH="0" baseline="0" noProof="0">
                <a:ln>
                  <a:noFill/>
                </a:ln>
                <a:solidFill>
                  <a:srgbClr val="FF0000"/>
                </a:solidFill>
                <a:uLnTx/>
                <a:uFillTx/>
                <a:latin typeface="+mn-lt"/>
                <a:ea typeface="Verdana" panose="020B0604030504040204" pitchFamily="34" charset="0"/>
                <a:cs typeface="Verdana" panose="020B0604030504040204" pitchFamily="34" charset="0"/>
              </a:rPr>
              <a:t>REALITATEA </a:t>
            </a:r>
            <a:r>
              <a:rPr kumimoji="0" lang="ro-RO" sz="3500" b="1" i="0" u="none" strike="noStrike" cap="none" normalizeH="0" baseline="0" noProof="0">
                <a:ln>
                  <a:noFill/>
                </a:ln>
                <a:uLnTx/>
                <a:uFillTx/>
                <a:latin typeface="+mn-lt"/>
                <a:ea typeface="Verdana" panose="020B0604030504040204" pitchFamily="34" charset="0"/>
                <a:cs typeface="Verdana" panose="020B0604030504040204" pitchFamily="34" charset="0"/>
              </a:rPr>
              <a:t>ESTE ÎN FELUL URMĂTOR:</a:t>
            </a:r>
          </a:p>
          <a:p>
            <a:pPr marL="571500" indent="-571500" algn="just" eaLnBrk="1" hangingPunct="1">
              <a:buFont typeface="Arial" panose="020B0604020202020204" pitchFamily="34" charset="0"/>
              <a:buChar char="•"/>
              <a:defRPr/>
            </a:pPr>
            <a:endParaRPr lang="en-US"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Fără acces nerestricționat la datele locale </a:t>
            </a:r>
          </a:p>
          <a:p>
            <a:pPr marL="571500" indent="-571500"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Temeiul refuzului include:</a:t>
            </a:r>
          </a:p>
          <a:p>
            <a:pPr marL="1314450" lvl="1" indent="-571500" eaLnBrk="1" hangingPunct="1">
              <a:buFont typeface="Arial" panose="020B0604020202020204" pitchFamily="34" charset="0"/>
              <a:buChar char="•"/>
              <a:defRPr/>
            </a:pPr>
            <a:endParaRPr lang="en-US" dirty="0">
              <a:latin typeface="+mn-lt"/>
              <a:ea typeface="Verdana" panose="020B0604030504040204" pitchFamily="34" charset="0"/>
              <a:cs typeface="Verdana" panose="020B0604030504040204" pitchFamily="34" charset="0"/>
            </a:endParaRPr>
          </a:p>
          <a:p>
            <a:pPr marL="1314450" lvl="1" indent="-571500"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Lipsa dublei incriminări </a:t>
            </a:r>
          </a:p>
          <a:p>
            <a:pPr marL="1314450" lvl="1" indent="-571500"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Infracțiune politică</a:t>
            </a:r>
          </a:p>
          <a:p>
            <a:pPr marL="1314450" lvl="1" indent="-571500"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Afectarea suveranității</a:t>
            </a:r>
          </a:p>
          <a:p>
            <a:pPr marL="1314450" lvl="1" indent="-571500"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Afectarea securității</a:t>
            </a:r>
          </a:p>
          <a:p>
            <a:pPr marL="1314450" lvl="1" indent="-571500"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Afectarea ordinii publice </a:t>
            </a:r>
          </a:p>
          <a:p>
            <a:pPr marL="1314450" lvl="1" indent="-571500"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Afectarea celorlalte interese vitale</a:t>
            </a:r>
          </a:p>
        </p:txBody>
      </p:sp>
    </p:spTree>
    <p:extLst>
      <p:ext uri="{BB962C8B-B14F-4D97-AF65-F5344CB8AC3E}">
        <p14:creationId xmlns:p14="http://schemas.microsoft.com/office/powerpoint/2010/main" val="920069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75119" y="235879"/>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Convenția de la Budapesta: Domeniul de aplicare</a:t>
            </a:r>
          </a:p>
        </p:txBody>
      </p:sp>
      <p:sp>
        <p:nvSpPr>
          <p:cNvPr id="20" name="Textfeld 12">
            <a:extLst>
              <a:ext uri="{FF2B5EF4-FFF2-40B4-BE49-F238E27FC236}">
                <a16:creationId xmlns="" xmlns:a16="http://schemas.microsoft.com/office/drawing/2014/main" id="{122F3459-C909-4A75-8C50-90D04D3C4B22}"/>
              </a:ext>
            </a:extLst>
          </p:cNvPr>
          <p:cNvSpPr txBox="1"/>
          <p:nvPr/>
        </p:nvSpPr>
        <p:spPr>
          <a:xfrm>
            <a:off x="157142" y="1206554"/>
            <a:ext cx="2786062" cy="4278094"/>
          </a:xfrm>
          <a:prstGeom prst="rect">
            <a:avLst/>
          </a:prstGeom>
          <a:solidFill>
            <a:schemeClr val="bg1"/>
          </a:solidFill>
          <a:ln>
            <a:solidFill>
              <a:schemeClr val="bg1">
                <a:lumMod val="50000"/>
              </a:schemeClr>
            </a:solidFill>
          </a:ln>
        </p:spPr>
        <p:txBody>
          <a:bodyPr>
            <a:spAutoFit/>
          </a:bodyPr>
          <a:lstStyle/>
          <a:p>
            <a:pPr fontAlgn="auto">
              <a:spcBef>
                <a:spcPts val="0"/>
              </a:spcBef>
              <a:spcAft>
                <a:spcPts val="0"/>
              </a:spcAft>
              <a:defRPr/>
            </a:pPr>
            <a:r>
              <a:rPr lang="ro-RO" sz="1600" b="1" dirty="0">
                <a:cs typeface="Verdana"/>
              </a:rPr>
              <a:t>Comportament incriminator</a:t>
            </a:r>
          </a:p>
          <a:p>
            <a:pPr marL="342900" indent="-342900" fontAlgn="auto">
              <a:spcBef>
                <a:spcPts val="0"/>
              </a:spcBef>
              <a:spcAft>
                <a:spcPts val="0"/>
              </a:spcAft>
              <a:buFont typeface="Wingdings" pitchFamily="2" charset="2"/>
              <a:buChar char="§"/>
              <a:defRPr/>
            </a:pPr>
            <a:r>
              <a:rPr lang="ro-RO" sz="1600" dirty="0">
                <a:cs typeface="Verdana"/>
              </a:rPr>
              <a:t>Acces ilegal</a:t>
            </a:r>
          </a:p>
          <a:p>
            <a:pPr marL="342900" indent="-342900" fontAlgn="auto">
              <a:spcBef>
                <a:spcPts val="0"/>
              </a:spcBef>
              <a:spcAft>
                <a:spcPts val="0"/>
              </a:spcAft>
              <a:buFont typeface="Wingdings" pitchFamily="2" charset="2"/>
              <a:buChar char="§"/>
              <a:defRPr/>
            </a:pPr>
            <a:r>
              <a:rPr lang="ro-RO" sz="1600" dirty="0">
                <a:cs typeface="Verdana"/>
              </a:rPr>
              <a:t>Interceptare ilegală</a:t>
            </a:r>
          </a:p>
          <a:p>
            <a:pPr marL="342900" indent="-342900" fontAlgn="auto">
              <a:spcBef>
                <a:spcPts val="0"/>
              </a:spcBef>
              <a:spcAft>
                <a:spcPts val="0"/>
              </a:spcAft>
              <a:buFont typeface="Wingdings" pitchFamily="2" charset="2"/>
              <a:buChar char="§"/>
              <a:defRPr/>
            </a:pPr>
            <a:r>
              <a:rPr lang="ro-RO" sz="1600" dirty="0">
                <a:cs typeface="Verdana"/>
              </a:rPr>
              <a:t>Afectarea integrității datelor</a:t>
            </a:r>
          </a:p>
          <a:p>
            <a:pPr marL="342900" indent="-342900" fontAlgn="auto">
              <a:spcBef>
                <a:spcPts val="0"/>
              </a:spcBef>
              <a:spcAft>
                <a:spcPts val="0"/>
              </a:spcAft>
              <a:buFont typeface="Wingdings" pitchFamily="2" charset="2"/>
              <a:buChar char="§"/>
              <a:defRPr/>
            </a:pPr>
            <a:r>
              <a:rPr lang="ro-RO" sz="1600" dirty="0">
                <a:cs typeface="Verdana"/>
              </a:rPr>
              <a:t>Afectarea integrității unui sistem informatic</a:t>
            </a:r>
          </a:p>
          <a:p>
            <a:pPr marL="342900" indent="-342900" fontAlgn="auto">
              <a:spcBef>
                <a:spcPts val="0"/>
              </a:spcBef>
              <a:spcAft>
                <a:spcPts val="0"/>
              </a:spcAft>
              <a:buFont typeface="Wingdings" pitchFamily="2" charset="2"/>
              <a:buChar char="§"/>
              <a:defRPr/>
            </a:pPr>
            <a:r>
              <a:rPr lang="ro-RO" sz="1600" dirty="0">
                <a:cs typeface="Verdana"/>
              </a:rPr>
              <a:t>Folosirea defectuoasă a dispozitivelor</a:t>
            </a:r>
          </a:p>
          <a:p>
            <a:pPr marL="342900" indent="-342900" fontAlgn="auto">
              <a:spcBef>
                <a:spcPts val="0"/>
              </a:spcBef>
              <a:spcAft>
                <a:spcPts val="0"/>
              </a:spcAft>
              <a:buFont typeface="Wingdings" pitchFamily="2" charset="2"/>
              <a:buChar char="§"/>
              <a:defRPr/>
            </a:pPr>
            <a:r>
              <a:rPr lang="ro-RO" sz="1600" dirty="0">
                <a:cs typeface="Verdana"/>
              </a:rPr>
              <a:t>Fraudă și pornografie</a:t>
            </a:r>
          </a:p>
          <a:p>
            <a:pPr marL="342900" indent="-342900" fontAlgn="auto">
              <a:spcBef>
                <a:spcPts val="0"/>
              </a:spcBef>
              <a:spcAft>
                <a:spcPts val="0"/>
              </a:spcAft>
              <a:buFont typeface="Wingdings" pitchFamily="2" charset="2"/>
              <a:buChar char="§"/>
              <a:defRPr/>
            </a:pPr>
            <a:r>
              <a:rPr lang="ro-RO" sz="1600" dirty="0">
                <a:cs typeface="Verdana"/>
              </a:rPr>
              <a:t>Pornografie infantilă</a:t>
            </a:r>
          </a:p>
          <a:p>
            <a:pPr marL="342900" indent="-342900" fontAlgn="auto">
              <a:spcBef>
                <a:spcPts val="0"/>
              </a:spcBef>
              <a:spcAft>
                <a:spcPts val="0"/>
              </a:spcAft>
              <a:buFont typeface="Wingdings" pitchFamily="2" charset="2"/>
              <a:buChar char="§"/>
              <a:defRPr/>
            </a:pPr>
            <a:r>
              <a:rPr lang="ro-RO" sz="1600" dirty="0">
                <a:cs typeface="Verdana"/>
              </a:rPr>
              <a:t>Infracțiuni de încălcare a DPI</a:t>
            </a:r>
          </a:p>
          <a:p>
            <a:pPr marL="342900" indent="-342900" fontAlgn="auto">
              <a:spcBef>
                <a:spcPts val="0"/>
              </a:spcBef>
              <a:spcAft>
                <a:spcPts val="0"/>
              </a:spcAft>
              <a:buFont typeface="Wingdings" pitchFamily="2" charset="2"/>
              <a:buChar char="§"/>
              <a:defRPr/>
            </a:pPr>
            <a:r>
              <a:rPr lang="ro-RO" sz="1600" dirty="0">
                <a:cs typeface="Verdana"/>
              </a:rPr>
              <a:t>Tentativă, participare, complicitate</a:t>
            </a:r>
          </a:p>
          <a:p>
            <a:pPr marL="342900" indent="-342900" fontAlgn="auto">
              <a:spcBef>
                <a:spcPts val="0"/>
              </a:spcBef>
              <a:spcAft>
                <a:spcPts val="0"/>
              </a:spcAft>
              <a:buFont typeface="Wingdings" pitchFamily="2" charset="2"/>
              <a:buChar char="§"/>
              <a:defRPr/>
            </a:pPr>
            <a:r>
              <a:rPr lang="ro-RO" sz="1600" dirty="0">
                <a:cs typeface="Verdana"/>
              </a:rPr>
              <a:t>Răspunderea întreprinderilor</a:t>
            </a:r>
          </a:p>
        </p:txBody>
      </p:sp>
      <p:sp>
        <p:nvSpPr>
          <p:cNvPr id="21" name="Textfeld 4">
            <a:extLst>
              <a:ext uri="{FF2B5EF4-FFF2-40B4-BE49-F238E27FC236}">
                <a16:creationId xmlns="" xmlns:a16="http://schemas.microsoft.com/office/drawing/2014/main" id="{816E88E6-EA52-4247-B5D5-047E57E73689}"/>
              </a:ext>
            </a:extLst>
          </p:cNvPr>
          <p:cNvSpPr txBox="1"/>
          <p:nvPr/>
        </p:nvSpPr>
        <p:spPr>
          <a:xfrm>
            <a:off x="6372201" y="1142663"/>
            <a:ext cx="2570163" cy="3785652"/>
          </a:xfrm>
          <a:prstGeom prst="rect">
            <a:avLst/>
          </a:prstGeom>
          <a:noFill/>
          <a:ln>
            <a:solidFill>
              <a:schemeClr val="bg1">
                <a:lumMod val="50000"/>
              </a:schemeClr>
            </a:solidFill>
          </a:ln>
        </p:spPr>
        <p:txBody>
          <a:bodyPr wrap="square">
            <a:spAutoFit/>
          </a:bodyPr>
          <a:lstStyle/>
          <a:p>
            <a:pPr fontAlgn="auto">
              <a:spcBef>
                <a:spcPts val="0"/>
              </a:spcBef>
              <a:spcAft>
                <a:spcPts val="0"/>
              </a:spcAft>
              <a:defRPr/>
            </a:pPr>
            <a:r>
              <a:rPr lang="ro-RO" sz="1600" b="1" dirty="0">
                <a:cs typeface="Verdana"/>
              </a:rPr>
              <a:t>Cooperarea internațională</a:t>
            </a:r>
          </a:p>
          <a:p>
            <a:pPr marL="361950" indent="-361950" fontAlgn="auto">
              <a:spcBef>
                <a:spcPts val="0"/>
              </a:spcBef>
              <a:spcAft>
                <a:spcPts val="0"/>
              </a:spcAft>
              <a:buFont typeface="Wingdings" pitchFamily="2" charset="2"/>
              <a:buChar char="§"/>
              <a:defRPr/>
            </a:pPr>
            <a:r>
              <a:rPr lang="ro-RO" sz="1600" dirty="0">
                <a:cs typeface="Verdana"/>
              </a:rPr>
              <a:t>Extrădare</a:t>
            </a:r>
          </a:p>
          <a:p>
            <a:pPr marL="361950" indent="-361950" fontAlgn="auto">
              <a:spcBef>
                <a:spcPts val="0"/>
              </a:spcBef>
              <a:spcAft>
                <a:spcPts val="0"/>
              </a:spcAft>
              <a:buFont typeface="Wingdings" pitchFamily="2" charset="2"/>
              <a:buChar char="§"/>
              <a:defRPr/>
            </a:pPr>
            <a:r>
              <a:rPr lang="ro-RO" sz="1600" dirty="0">
                <a:cs typeface="Verdana"/>
              </a:rPr>
              <a:t>Legea privind combaterea spălării banilor (MLA)</a:t>
            </a:r>
          </a:p>
          <a:p>
            <a:pPr marL="361950" indent="-361950" fontAlgn="auto">
              <a:spcBef>
                <a:spcPts val="0"/>
              </a:spcBef>
              <a:spcAft>
                <a:spcPts val="0"/>
              </a:spcAft>
              <a:buFont typeface="Wingdings" pitchFamily="2" charset="2"/>
              <a:buChar char="§"/>
              <a:defRPr/>
            </a:pPr>
            <a:r>
              <a:rPr lang="ro-RO" sz="1600" dirty="0">
                <a:cs typeface="Verdana"/>
              </a:rPr>
              <a:t>Informații spontane</a:t>
            </a:r>
          </a:p>
          <a:p>
            <a:pPr marL="361950" indent="-361950" fontAlgn="auto">
              <a:spcBef>
                <a:spcPts val="0"/>
              </a:spcBef>
              <a:spcAft>
                <a:spcPts val="0"/>
              </a:spcAft>
              <a:buFont typeface="Wingdings" pitchFamily="2" charset="2"/>
              <a:buChar char="§"/>
              <a:defRPr/>
            </a:pPr>
            <a:r>
              <a:rPr lang="ro-RO" sz="1600" dirty="0">
                <a:cs typeface="Verdana"/>
              </a:rPr>
              <a:t>Conservare rapidă</a:t>
            </a:r>
          </a:p>
          <a:p>
            <a:pPr marL="361950" indent="-361950" fontAlgn="auto">
              <a:spcBef>
                <a:spcPts val="0"/>
              </a:spcBef>
              <a:spcAft>
                <a:spcPts val="0"/>
              </a:spcAft>
              <a:buFont typeface="Wingdings" pitchFamily="2" charset="2"/>
              <a:buChar char="§"/>
              <a:defRPr/>
            </a:pPr>
            <a:r>
              <a:rPr lang="ro-RO" sz="1600" dirty="0">
                <a:cs typeface="Verdana"/>
              </a:rPr>
              <a:t>Divulgarea rapidă a </a:t>
            </a:r>
            <a:r>
              <a:rPr lang="ro-RO" sz="1600" dirty="0" err="1">
                <a:cs typeface="Verdana"/>
              </a:rPr>
              <a:t>DT</a:t>
            </a:r>
            <a:endParaRPr lang="ro-RO" sz="1600" dirty="0">
              <a:cs typeface="Verdana"/>
            </a:endParaRPr>
          </a:p>
          <a:p>
            <a:pPr marL="361950" indent="-361950" fontAlgn="auto">
              <a:spcBef>
                <a:spcPts val="0"/>
              </a:spcBef>
              <a:spcAft>
                <a:spcPts val="0"/>
              </a:spcAft>
              <a:buFont typeface="Wingdings" pitchFamily="2" charset="2"/>
              <a:buChar char="§"/>
              <a:defRPr/>
            </a:pPr>
            <a:r>
              <a:rPr lang="ro-RO" sz="1600" dirty="0">
                <a:cs typeface="Verdana"/>
              </a:rPr>
              <a:t>MLA pentru acces</a:t>
            </a:r>
          </a:p>
          <a:p>
            <a:pPr marL="361950" indent="-361950">
              <a:buFont typeface="Wingdings" pitchFamily="2" charset="2"/>
              <a:buChar char="§"/>
              <a:defRPr/>
            </a:pPr>
            <a:r>
              <a:rPr lang="ro-RO" sz="1600" dirty="0">
                <a:cs typeface="Verdana"/>
              </a:rPr>
              <a:t>Acces transfrontalier</a:t>
            </a:r>
          </a:p>
          <a:p>
            <a:pPr marL="361950" indent="-361950" fontAlgn="auto">
              <a:spcBef>
                <a:spcPts val="0"/>
              </a:spcBef>
              <a:spcAft>
                <a:spcPts val="0"/>
              </a:spcAft>
              <a:buFont typeface="Wingdings" pitchFamily="2" charset="2"/>
              <a:buChar char="§"/>
              <a:defRPr/>
            </a:pPr>
            <a:r>
              <a:rPr lang="ro-RO" sz="1600" dirty="0">
                <a:cs typeface="Verdana"/>
              </a:rPr>
              <a:t>MLA pentru colectarea în timp real a </a:t>
            </a:r>
            <a:r>
              <a:rPr lang="ro-RO" sz="1600" dirty="0" err="1">
                <a:cs typeface="Verdana"/>
              </a:rPr>
              <a:t>DT</a:t>
            </a:r>
            <a:endParaRPr lang="ro-RO" sz="1600" dirty="0">
              <a:cs typeface="Verdana"/>
            </a:endParaRPr>
          </a:p>
          <a:p>
            <a:pPr marL="361950" indent="-361950" fontAlgn="auto">
              <a:spcBef>
                <a:spcPts val="0"/>
              </a:spcBef>
              <a:spcAft>
                <a:spcPts val="0"/>
              </a:spcAft>
              <a:buFont typeface="Wingdings" pitchFamily="2" charset="2"/>
              <a:buChar char="§"/>
              <a:defRPr/>
            </a:pPr>
            <a:r>
              <a:rPr lang="ro-RO" sz="1600" dirty="0">
                <a:cs typeface="Verdana"/>
              </a:rPr>
              <a:t>MLA pentru interceptare</a:t>
            </a:r>
          </a:p>
          <a:p>
            <a:pPr marL="361950" indent="-361950" fontAlgn="auto">
              <a:spcBef>
                <a:spcPts val="0"/>
              </a:spcBef>
              <a:spcAft>
                <a:spcPts val="0"/>
              </a:spcAft>
              <a:buFont typeface="Wingdings" pitchFamily="2" charset="2"/>
              <a:buChar char="§"/>
              <a:defRPr/>
            </a:pPr>
            <a:r>
              <a:rPr lang="ro-RO" sz="1600" dirty="0">
                <a:cs typeface="Verdana"/>
              </a:rPr>
              <a:t>Puncte de contact 24/7</a:t>
            </a:r>
          </a:p>
        </p:txBody>
      </p:sp>
      <p:sp>
        <p:nvSpPr>
          <p:cNvPr id="22" name="Textfeld 16">
            <a:extLst>
              <a:ext uri="{FF2B5EF4-FFF2-40B4-BE49-F238E27FC236}">
                <a16:creationId xmlns="" xmlns:a16="http://schemas.microsoft.com/office/drawing/2014/main" id="{BE61849B-3968-42A3-875B-C76348F5A712}"/>
              </a:ext>
            </a:extLst>
          </p:cNvPr>
          <p:cNvSpPr txBox="1">
            <a:spLocks noChangeArrowheads="1"/>
          </p:cNvSpPr>
          <p:nvPr/>
        </p:nvSpPr>
        <p:spPr bwMode="auto">
          <a:xfrm>
            <a:off x="2871766" y="1536011"/>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ro-RO" sz="4400" b="1">
                <a:latin typeface="Verdana" charset="0"/>
                <a:cs typeface="Verdana" charset="0"/>
              </a:rPr>
              <a:t>+</a:t>
            </a:r>
          </a:p>
        </p:txBody>
      </p:sp>
      <p:sp>
        <p:nvSpPr>
          <p:cNvPr id="23" name="Textfeld 17">
            <a:extLst>
              <a:ext uri="{FF2B5EF4-FFF2-40B4-BE49-F238E27FC236}">
                <a16:creationId xmlns="" xmlns:a16="http://schemas.microsoft.com/office/drawing/2014/main" id="{26F4C5A9-43A7-4D33-9D55-625FFF7AB735}"/>
              </a:ext>
            </a:extLst>
          </p:cNvPr>
          <p:cNvSpPr txBox="1">
            <a:spLocks noChangeArrowheads="1"/>
          </p:cNvSpPr>
          <p:nvPr/>
        </p:nvSpPr>
        <p:spPr bwMode="auto">
          <a:xfrm>
            <a:off x="5800703" y="1536011"/>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ro-RO" sz="4400" b="1">
                <a:latin typeface="Verdana" charset="0"/>
                <a:cs typeface="Verdana" charset="0"/>
              </a:rPr>
              <a:t>+</a:t>
            </a:r>
          </a:p>
        </p:txBody>
      </p:sp>
      <p:cxnSp>
        <p:nvCxnSpPr>
          <p:cNvPr id="24" name="Form 20">
            <a:extLst>
              <a:ext uri="{FF2B5EF4-FFF2-40B4-BE49-F238E27FC236}">
                <a16:creationId xmlns="" xmlns:a16="http://schemas.microsoft.com/office/drawing/2014/main" id="{2AD0CD19-4C49-4F41-86A9-7B7448FB4058}"/>
              </a:ext>
            </a:extLst>
          </p:cNvPr>
          <p:cNvCxnSpPr>
            <a:stCxn id="20" idx="2"/>
          </p:cNvCxnSpPr>
          <p:nvPr/>
        </p:nvCxnSpPr>
        <p:spPr>
          <a:xfrm rot="16200000" flipH="1">
            <a:off x="3814234" y="3220586"/>
            <a:ext cx="293909" cy="4822031"/>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7">
            <a:extLst>
              <a:ext uri="{FF2B5EF4-FFF2-40B4-BE49-F238E27FC236}">
                <a16:creationId xmlns="" xmlns:a16="http://schemas.microsoft.com/office/drawing/2014/main" id="{954E8C3C-7E2E-48EF-B26C-3D675EC5669B}"/>
              </a:ext>
            </a:extLst>
          </p:cNvPr>
          <p:cNvCxnSpPr/>
          <p:nvPr/>
        </p:nvCxnSpPr>
        <p:spPr>
          <a:xfrm>
            <a:off x="4586266" y="4176023"/>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3">
            <a:extLst>
              <a:ext uri="{FF2B5EF4-FFF2-40B4-BE49-F238E27FC236}">
                <a16:creationId xmlns="" xmlns:a16="http://schemas.microsoft.com/office/drawing/2014/main" id="{FE098AA4-0D98-4207-94EB-43432807C98D}"/>
              </a:ext>
            </a:extLst>
          </p:cNvPr>
          <p:cNvSpPr txBox="1"/>
          <p:nvPr/>
        </p:nvSpPr>
        <p:spPr>
          <a:xfrm>
            <a:off x="3443265" y="1271008"/>
            <a:ext cx="2428875" cy="2800767"/>
          </a:xfrm>
          <a:prstGeom prst="rect">
            <a:avLst/>
          </a:prstGeom>
          <a:solidFill>
            <a:srgbClr val="FFFFFF"/>
          </a:solidFill>
          <a:ln>
            <a:solidFill>
              <a:schemeClr val="bg1">
                <a:lumMod val="50000"/>
              </a:schemeClr>
            </a:solidFill>
          </a:ln>
        </p:spPr>
        <p:txBody>
          <a:bodyPr wrap="square">
            <a:spAutoFit/>
          </a:bodyPr>
          <a:lstStyle/>
          <a:p>
            <a:pPr fontAlgn="auto">
              <a:spcBef>
                <a:spcPts val="0"/>
              </a:spcBef>
              <a:spcAft>
                <a:spcPts val="0"/>
              </a:spcAft>
              <a:defRPr/>
            </a:pPr>
            <a:r>
              <a:rPr lang="ro-RO" sz="1600" b="1" dirty="0">
                <a:cs typeface="Verdana"/>
              </a:rPr>
              <a:t>Instrumente procedurale</a:t>
            </a:r>
          </a:p>
          <a:p>
            <a:pPr marL="361950" indent="-361950" fontAlgn="auto">
              <a:spcBef>
                <a:spcPts val="0"/>
              </a:spcBef>
              <a:spcAft>
                <a:spcPts val="0"/>
              </a:spcAft>
              <a:buFont typeface="Wingdings" pitchFamily="2" charset="2"/>
              <a:buChar char="§"/>
              <a:defRPr/>
            </a:pPr>
            <a:r>
              <a:rPr lang="ro-RO" sz="1600" dirty="0">
                <a:cs typeface="Verdana"/>
              </a:rPr>
              <a:t>Conservare rapidă</a:t>
            </a:r>
          </a:p>
          <a:p>
            <a:pPr marL="361950" indent="-361950" fontAlgn="auto">
              <a:spcBef>
                <a:spcPts val="0"/>
              </a:spcBef>
              <a:spcAft>
                <a:spcPts val="0"/>
              </a:spcAft>
              <a:buFont typeface="Wingdings" pitchFamily="2" charset="2"/>
              <a:buChar char="§"/>
              <a:defRPr/>
            </a:pPr>
            <a:r>
              <a:rPr lang="ro-RO" sz="1600" dirty="0">
                <a:cs typeface="Verdana"/>
              </a:rPr>
              <a:t>Divulgarea </a:t>
            </a:r>
            <a:r>
              <a:rPr lang="ro-RO" sz="1600" dirty="0" err="1">
                <a:cs typeface="Verdana"/>
              </a:rPr>
              <a:t>DT</a:t>
            </a:r>
            <a:endParaRPr lang="ro-RO" sz="1600" dirty="0">
              <a:cs typeface="Verdana"/>
            </a:endParaRPr>
          </a:p>
          <a:p>
            <a:pPr marL="361950" indent="-361950" fontAlgn="auto">
              <a:spcBef>
                <a:spcPts val="0"/>
              </a:spcBef>
              <a:spcAft>
                <a:spcPts val="0"/>
              </a:spcAft>
              <a:buFont typeface="Wingdings" pitchFamily="2" charset="2"/>
              <a:buChar char="§"/>
              <a:defRPr/>
            </a:pPr>
            <a:r>
              <a:rPr lang="ro-RO" sz="1600" dirty="0">
                <a:cs typeface="Verdana"/>
              </a:rPr>
              <a:t>Percheziție și punere sub sechestru</a:t>
            </a:r>
          </a:p>
          <a:p>
            <a:pPr marL="361950" indent="-361950" fontAlgn="auto">
              <a:spcBef>
                <a:spcPts val="0"/>
              </a:spcBef>
              <a:spcAft>
                <a:spcPts val="0"/>
              </a:spcAft>
              <a:buFont typeface="Wingdings" pitchFamily="2" charset="2"/>
              <a:buChar char="§"/>
              <a:defRPr/>
            </a:pPr>
            <a:r>
              <a:rPr lang="ro-RO" sz="1600" dirty="0">
                <a:cs typeface="Verdana"/>
              </a:rPr>
              <a:t>Ordin de punere la dispoziție a datelor</a:t>
            </a:r>
          </a:p>
          <a:p>
            <a:pPr marL="361950" indent="-361950" fontAlgn="auto">
              <a:spcBef>
                <a:spcPts val="0"/>
              </a:spcBef>
              <a:spcAft>
                <a:spcPts val="0"/>
              </a:spcAft>
              <a:buFont typeface="Wingdings" pitchFamily="2" charset="2"/>
              <a:buChar char="§"/>
              <a:defRPr/>
            </a:pPr>
            <a:r>
              <a:rPr lang="ro-RO" sz="1600" dirty="0">
                <a:cs typeface="Verdana"/>
              </a:rPr>
              <a:t>Colectarea în timp real a </a:t>
            </a:r>
            <a:r>
              <a:rPr lang="ro-RO" sz="1600" dirty="0" err="1">
                <a:cs typeface="Verdana"/>
              </a:rPr>
              <a:t>DT</a:t>
            </a:r>
            <a:endParaRPr lang="ro-RO" sz="1600" dirty="0">
              <a:cs typeface="Verdana"/>
            </a:endParaRPr>
          </a:p>
          <a:p>
            <a:pPr marL="361950" indent="-361950" fontAlgn="auto">
              <a:spcBef>
                <a:spcPts val="0"/>
              </a:spcBef>
              <a:spcAft>
                <a:spcPts val="0"/>
              </a:spcAft>
              <a:buFont typeface="Wingdings" pitchFamily="2" charset="2"/>
              <a:buChar char="§"/>
              <a:defRPr/>
            </a:pPr>
            <a:r>
              <a:rPr lang="ro-RO" sz="1600" dirty="0" err="1">
                <a:cs typeface="Verdana"/>
              </a:rPr>
              <a:t>Incerceptarea</a:t>
            </a:r>
            <a:r>
              <a:rPr lang="ro-RO" sz="1600" dirty="0">
                <a:cs typeface="Verdana"/>
              </a:rPr>
              <a:t> datelor informatice</a:t>
            </a:r>
          </a:p>
        </p:txBody>
      </p:sp>
      <p:sp>
        <p:nvSpPr>
          <p:cNvPr id="27" name="Textfeld 18">
            <a:extLst>
              <a:ext uri="{FF2B5EF4-FFF2-40B4-BE49-F238E27FC236}">
                <a16:creationId xmlns="" xmlns:a16="http://schemas.microsoft.com/office/drawing/2014/main" id="{B2A85D97-2DC4-4488-9B4C-A36ECD208C47}"/>
              </a:ext>
            </a:extLst>
          </p:cNvPr>
          <p:cNvSpPr txBox="1"/>
          <p:nvPr/>
        </p:nvSpPr>
        <p:spPr>
          <a:xfrm>
            <a:off x="2833803" y="6210287"/>
            <a:ext cx="1963738" cy="339725"/>
          </a:xfrm>
          <a:prstGeom prst="rect">
            <a:avLst/>
          </a:prstGeom>
          <a:noFill/>
        </p:spPr>
        <p:txBody>
          <a:bodyPr>
            <a:spAutoFit/>
          </a:bodyPr>
          <a:lstStyle/>
          <a:p>
            <a:pPr fontAlgn="auto">
              <a:spcBef>
                <a:spcPts val="0"/>
              </a:spcBef>
              <a:spcAft>
                <a:spcPts val="0"/>
              </a:spcAft>
              <a:defRPr/>
            </a:pPr>
            <a:r>
              <a:rPr lang="ro-RO" sz="1600" b="1">
                <a:solidFill>
                  <a:schemeClr val="tx1">
                    <a:lumMod val="65000"/>
                    <a:lumOff val="35000"/>
                  </a:schemeClr>
                </a:solidFill>
                <a:cs typeface="Verdana"/>
              </a:rPr>
              <a:t>Armonizare </a:t>
            </a:r>
          </a:p>
        </p:txBody>
      </p:sp>
    </p:spTree>
    <p:extLst>
      <p:ext uri="{BB962C8B-B14F-4D97-AF65-F5344CB8AC3E}">
        <p14:creationId xmlns:p14="http://schemas.microsoft.com/office/powerpoint/2010/main" val="28127874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0" descr="Image result for social media">
            <a:extLst>
              <a:ext uri="{FF2B5EF4-FFF2-40B4-BE49-F238E27FC236}">
                <a16:creationId xmlns="" xmlns:a16="http://schemas.microsoft.com/office/drawing/2014/main" id="{749E07E6-F504-4E85-B4CB-50BBF64EDA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894" y="2508089"/>
            <a:ext cx="2486181" cy="16600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 xmlns:a16="http://schemas.microsoft.com/office/drawing/2014/main" id="{4D27D9AC-4ADB-45D9-AFA6-8E0CDEC5466B}"/>
              </a:ext>
            </a:extLst>
          </p:cNvPr>
          <p:cNvSpPr>
            <a:spLocks noChangeArrowheads="1"/>
          </p:cNvSpPr>
          <p:nvPr/>
        </p:nvSpPr>
        <p:spPr bwMode="auto">
          <a:xfrm>
            <a:off x="395536" y="1078865"/>
            <a:ext cx="816095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ro-RO" sz="3200" b="1">
                <a:solidFill>
                  <a:srgbClr val="FF0000"/>
                </a:solidFill>
                <a:latin typeface="+mn-lt"/>
                <a:ea typeface="Verdana" panose="020B0604030504040204" pitchFamily="34" charset="0"/>
                <a:cs typeface="Verdana" panose="020B0604030504040204" pitchFamily="34" charset="0"/>
              </a:rPr>
              <a:t>MIT: </a:t>
            </a:r>
          </a:p>
          <a:p>
            <a:pPr algn="ctr" eaLnBrk="1" hangingPunct="1">
              <a:defRPr/>
            </a:pPr>
            <a:r>
              <a:rPr lang="ro-RO" sz="3200">
                <a:latin typeface="+mn-lt"/>
                <a:ea typeface="Verdana" panose="020B0604030504040204" pitchFamily="34" charset="0"/>
                <a:cs typeface="Verdana" panose="020B0604030504040204" pitchFamily="34" charset="0"/>
              </a:rPr>
              <a:t>Convenția de la Budapesta acoperă un domeniu limitat de aplicare a infracțiunilor</a:t>
            </a:r>
          </a:p>
        </p:txBody>
      </p:sp>
      <p:sp>
        <p:nvSpPr>
          <p:cNvPr id="13" name="TextBox 7">
            <a:extLst>
              <a:ext uri="{FF2B5EF4-FFF2-40B4-BE49-F238E27FC236}">
                <a16:creationId xmlns=""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Mit </a:t>
            </a:r>
          </a:p>
        </p:txBody>
      </p:sp>
      <p:sp>
        <p:nvSpPr>
          <p:cNvPr id="4" name="Rectangle 2">
            <a:extLst>
              <a:ext uri="{FF2B5EF4-FFF2-40B4-BE49-F238E27FC236}">
                <a16:creationId xmlns="" xmlns:a16="http://schemas.microsoft.com/office/drawing/2014/main" id="{464D82E8-103A-4A98-AC6E-E2BDA0F202DC}"/>
              </a:ext>
            </a:extLst>
          </p:cNvPr>
          <p:cNvSpPr>
            <a:spLocks noChangeArrowheads="1"/>
          </p:cNvSpPr>
          <p:nvPr/>
        </p:nvSpPr>
        <p:spPr bwMode="auto">
          <a:xfrm>
            <a:off x="4067036" y="2343341"/>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pic>
        <p:nvPicPr>
          <p:cNvPr id="8" name="Picture 2" descr="Image result for voip">
            <a:extLst>
              <a:ext uri="{FF2B5EF4-FFF2-40B4-BE49-F238E27FC236}">
                <a16:creationId xmlns="" xmlns:a16="http://schemas.microsoft.com/office/drawing/2014/main" id="{F4C38198-BACA-4B28-AC90-A6963EF49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017" y="3047185"/>
            <a:ext cx="3594183" cy="2857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voip">
            <a:extLst>
              <a:ext uri="{FF2B5EF4-FFF2-40B4-BE49-F238E27FC236}">
                <a16:creationId xmlns="" xmlns:a16="http://schemas.microsoft.com/office/drawing/2014/main" id="{B37C25F2-9B62-44FF-913D-2DAA11DCA1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748" y="2508089"/>
            <a:ext cx="3314252" cy="22474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Image result for botnets">
            <a:extLst>
              <a:ext uri="{FF2B5EF4-FFF2-40B4-BE49-F238E27FC236}">
                <a16:creationId xmlns="" xmlns:a16="http://schemas.microsoft.com/office/drawing/2014/main" id="{C81DA781-2986-4F08-B68E-385F862795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2357" y="4945202"/>
            <a:ext cx="2681398" cy="15459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mage result for deep web">
            <a:extLst>
              <a:ext uri="{FF2B5EF4-FFF2-40B4-BE49-F238E27FC236}">
                <a16:creationId xmlns="" xmlns:a16="http://schemas.microsoft.com/office/drawing/2014/main" id="{02144AF9-F5AD-4884-82E3-025A68FDEC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140" y="4637520"/>
            <a:ext cx="2895664" cy="191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8649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Realitatea</a:t>
            </a:r>
          </a:p>
        </p:txBody>
      </p:sp>
      <p:sp>
        <p:nvSpPr>
          <p:cNvPr id="4" name="Rectangle 2">
            <a:extLst>
              <a:ext uri="{FF2B5EF4-FFF2-40B4-BE49-F238E27FC236}">
                <a16:creationId xmlns="" xmlns:a16="http://schemas.microsoft.com/office/drawing/2014/main" id="{1239CC4E-6B81-41D5-8FBA-98E336DBC65F}"/>
              </a:ext>
            </a:extLst>
          </p:cNvPr>
          <p:cNvSpPr>
            <a:spLocks noChangeArrowheads="1"/>
          </p:cNvSpPr>
          <p:nvPr/>
        </p:nvSpPr>
        <p:spPr bwMode="auto">
          <a:xfrm>
            <a:off x="457712" y="1175718"/>
            <a:ext cx="7992888"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sz="3500" b="1" i="0" u="none" strike="noStrike" cap="none" normalizeH="0" baseline="0" noProof="0">
                <a:ln>
                  <a:noFill/>
                </a:ln>
                <a:solidFill>
                  <a:srgbClr val="FF0000"/>
                </a:solidFill>
                <a:uLnTx/>
                <a:uFillTx/>
                <a:latin typeface="+mn-lt"/>
                <a:ea typeface="Verdana" panose="020B0604030504040204" pitchFamily="34" charset="0"/>
                <a:cs typeface="Verdana" panose="020B0604030504040204" pitchFamily="34" charset="0"/>
              </a:rPr>
              <a:t>REALITATEA </a:t>
            </a:r>
            <a:r>
              <a:rPr kumimoji="0" lang="ro-RO" sz="3500" b="1" i="0" u="none" strike="noStrike" cap="none" normalizeH="0" baseline="0" noProof="0">
                <a:ln>
                  <a:noFill/>
                </a:ln>
                <a:uLnTx/>
                <a:uFillTx/>
                <a:latin typeface="+mn-lt"/>
                <a:ea typeface="Verdana" panose="020B0604030504040204" pitchFamily="34" charset="0"/>
                <a:cs typeface="Verdana" panose="020B0604030504040204" pitchFamily="34" charset="0"/>
              </a:rPr>
              <a:t>ESTE ÎN FELUL URMĂTOR:</a:t>
            </a:r>
          </a:p>
          <a:p>
            <a:pPr marL="285750" indent="-285750" algn="just" eaLnBrk="1" hangingPunct="1">
              <a:buFont typeface="Arial" panose="020B0604020202020204" pitchFamily="34" charset="0"/>
              <a:buChar char="•"/>
              <a:defRPr/>
            </a:pPr>
            <a:endParaRPr lang="en-US" sz="2000" dirty="0">
              <a:latin typeface="+mn-lt"/>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ro-RO" sz="2000">
                <a:latin typeface="+mn-lt"/>
                <a:ea typeface="Verdana" panose="020B0604030504040204" pitchFamily="34" charset="0"/>
                <a:cs typeface="Verdana" panose="020B0604030504040204" pitchFamily="34" charset="0"/>
              </a:rPr>
              <a:t>T-CY adoptă Note Orientative pentru a facilita folosirea și implementarea eficientă a Convenției de la Budapesta </a:t>
            </a:r>
          </a:p>
          <a:p>
            <a:pPr marL="285750" indent="-285750" algn="just" eaLnBrk="1" hangingPunct="1">
              <a:buFont typeface="Arial" panose="020B0604020202020204" pitchFamily="34" charset="0"/>
              <a:buChar char="•"/>
              <a:defRPr/>
            </a:pPr>
            <a:endParaRPr lang="en-US" sz="2000" dirty="0">
              <a:latin typeface="+mn-lt"/>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ro-RO" sz="2000">
                <a:latin typeface="+mn-lt"/>
                <a:ea typeface="Verdana" panose="020B0604030504040204" pitchFamily="34" charset="0"/>
                <a:cs typeface="Verdana" panose="020B0604030504040204" pitchFamily="34" charset="0"/>
              </a:rPr>
              <a:t>Note Orientative elaborate ținând cont de evoluțiile ăn materie juridică, de politici și tehnologice</a:t>
            </a:r>
          </a:p>
          <a:p>
            <a:pPr marL="285750" indent="-285750" algn="just" eaLnBrk="1" hangingPunct="1">
              <a:buFont typeface="Arial" panose="020B0604020202020204" pitchFamily="34" charset="0"/>
              <a:buChar char="•"/>
              <a:defRPr/>
            </a:pPr>
            <a:endParaRPr lang="en-US" sz="2000" dirty="0">
              <a:latin typeface="+mn-lt"/>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ro-RO" sz="2000">
                <a:latin typeface="+mn-lt"/>
                <a:ea typeface="Verdana" panose="020B0604030504040204" pitchFamily="34" charset="0"/>
                <a:cs typeface="Verdana" panose="020B0604030504040204" pitchFamily="34" charset="0"/>
              </a:rPr>
              <a:t>Note Orientative:</a:t>
            </a:r>
          </a:p>
        </p:txBody>
      </p:sp>
      <p:sp>
        <p:nvSpPr>
          <p:cNvPr id="2" name="TextBox 1">
            <a:extLst>
              <a:ext uri="{FF2B5EF4-FFF2-40B4-BE49-F238E27FC236}">
                <a16:creationId xmlns="" xmlns:a16="http://schemas.microsoft.com/office/drawing/2014/main" id="{F7AFA12F-C9B5-4131-AAF2-C81E968C85E8}"/>
              </a:ext>
            </a:extLst>
          </p:cNvPr>
          <p:cNvSpPr txBox="1"/>
          <p:nvPr/>
        </p:nvSpPr>
        <p:spPr>
          <a:xfrm>
            <a:off x="319759" y="4457181"/>
            <a:ext cx="3816424" cy="2031325"/>
          </a:xfrm>
          <a:prstGeom prst="rect">
            <a:avLst/>
          </a:prstGeom>
          <a:noFill/>
        </p:spPr>
        <p:txBody>
          <a:bodyPr wrap="square" rtlCol="0">
            <a:spAutoFit/>
          </a:bodyPr>
          <a:lstStyle/>
          <a:p>
            <a:pPr marL="1200150" lvl="1" indent="-457200" algn="just" eaLnBrk="1" hangingPunct="1">
              <a:buFont typeface="+mj-lt"/>
              <a:buAutoNum type="arabicPeriod"/>
              <a:defRPr/>
            </a:pPr>
            <a:r>
              <a:rPr lang="ro-RO" sz="1800">
                <a:ea typeface="Verdana" panose="020B0604030504040204" pitchFamily="34" charset="0"/>
                <a:cs typeface="Verdana" panose="020B0604030504040204" pitchFamily="34" charset="0"/>
              </a:rPr>
              <a:t>Sistem informatizat</a:t>
            </a:r>
          </a:p>
          <a:p>
            <a:pPr marL="1200150" lvl="1" indent="-457200" algn="just" eaLnBrk="1" hangingPunct="1">
              <a:buFont typeface="+mj-lt"/>
              <a:buAutoNum type="arabicPeriod"/>
              <a:defRPr/>
            </a:pPr>
            <a:r>
              <a:rPr lang="ro-RO" sz="1800">
                <a:ea typeface="Verdana" panose="020B0604030504040204" pitchFamily="34" charset="0"/>
                <a:cs typeface="Verdana" panose="020B0604030504040204" pitchFamily="34" charset="0"/>
              </a:rPr>
              <a:t>Botnet-uri</a:t>
            </a:r>
          </a:p>
          <a:p>
            <a:pPr marL="1200150" lvl="1" indent="-457200" algn="just" eaLnBrk="1" hangingPunct="1">
              <a:buFont typeface="+mj-lt"/>
              <a:buAutoNum type="arabicPeriod"/>
              <a:defRPr/>
            </a:pPr>
            <a:r>
              <a:rPr lang="ro-RO" sz="1800">
                <a:ea typeface="Verdana" panose="020B0604030504040204" pitchFamily="34" charset="0"/>
                <a:cs typeface="Verdana" panose="020B0604030504040204" pitchFamily="34" charset="0"/>
              </a:rPr>
              <a:t>Acces transfrontalier</a:t>
            </a:r>
          </a:p>
          <a:p>
            <a:pPr marL="1200150" lvl="1" indent="-457200" algn="just" eaLnBrk="1" hangingPunct="1">
              <a:buFont typeface="+mj-lt"/>
              <a:buAutoNum type="arabicPeriod"/>
              <a:defRPr/>
            </a:pPr>
            <a:r>
              <a:rPr lang="ro-RO" sz="1800">
                <a:ea typeface="Verdana" panose="020B0604030504040204" pitchFamily="34" charset="0"/>
                <a:cs typeface="Verdana" panose="020B0604030504040204" pitchFamily="34" charset="0"/>
              </a:rPr>
              <a:t>Furtul de identitate </a:t>
            </a:r>
          </a:p>
          <a:p>
            <a:pPr marL="1200150" lvl="1" indent="-457200" algn="just" eaLnBrk="1" hangingPunct="1">
              <a:buFont typeface="+mj-lt"/>
              <a:buAutoNum type="arabicPeriod"/>
              <a:defRPr/>
            </a:pPr>
            <a:r>
              <a:rPr lang="ro-RO" sz="1800">
                <a:ea typeface="Verdana" panose="020B0604030504040204" pitchFamily="34" charset="0"/>
                <a:cs typeface="Verdana" panose="020B0604030504040204" pitchFamily="34" charset="0"/>
              </a:rPr>
              <a:t>Atacurile de tip DDOS</a:t>
            </a:r>
          </a:p>
          <a:p>
            <a:pPr marL="1200150" lvl="1" indent="-457200" algn="just" eaLnBrk="1" hangingPunct="1">
              <a:buFont typeface="+mj-lt"/>
              <a:buAutoNum type="arabicPeriod"/>
              <a:defRPr/>
            </a:pPr>
            <a:r>
              <a:rPr lang="ro-RO" sz="1800">
                <a:ea typeface="Verdana" panose="020B0604030504040204" pitchFamily="34" charset="0"/>
                <a:cs typeface="Verdana" panose="020B0604030504040204" pitchFamily="34" charset="0"/>
              </a:rPr>
              <a:t>Atacurile asupra infrastructurii-cheie</a:t>
            </a:r>
          </a:p>
        </p:txBody>
      </p:sp>
      <p:sp>
        <p:nvSpPr>
          <p:cNvPr id="3" name="TextBox 2">
            <a:extLst>
              <a:ext uri="{FF2B5EF4-FFF2-40B4-BE49-F238E27FC236}">
                <a16:creationId xmlns="" xmlns:a16="http://schemas.microsoft.com/office/drawing/2014/main" id="{C390B884-A72F-46D9-93E7-1958E493B9E8}"/>
              </a:ext>
            </a:extLst>
          </p:cNvPr>
          <p:cNvSpPr txBox="1"/>
          <p:nvPr/>
        </p:nvSpPr>
        <p:spPr>
          <a:xfrm>
            <a:off x="4788024" y="4457181"/>
            <a:ext cx="4036217" cy="1754326"/>
          </a:xfrm>
          <a:prstGeom prst="rect">
            <a:avLst/>
          </a:prstGeom>
          <a:noFill/>
        </p:spPr>
        <p:txBody>
          <a:bodyPr wrap="square" rtlCol="0">
            <a:spAutoFit/>
          </a:bodyPr>
          <a:lstStyle/>
          <a:p>
            <a:pPr marL="1200150" marR="0" lvl="1" indent="-457200" algn="just" defTabSz="914400" rtl="0" eaLnBrk="1" fontAlgn="base" latinLnBrk="0" hangingPunct="1">
              <a:lnSpc>
                <a:spcPct val="100000"/>
              </a:lnSpc>
              <a:spcBef>
                <a:spcPct val="0"/>
              </a:spcBef>
              <a:spcAft>
                <a:spcPct val="0"/>
              </a:spcAft>
              <a:buClrTx/>
              <a:buSzTx/>
              <a:buFont typeface="+mj-lt"/>
              <a:buAutoNum type="arabicPeriod" startAt="7"/>
              <a:tabLst/>
              <a:defRPr/>
            </a:pPr>
            <a:r>
              <a:rPr kumimoji="0" lang="ro-RO" sz="1800" b="0" i="0" u="none" strike="noStrike" cap="none" normalizeH="0" baseline="0" noProof="0">
                <a:ln>
                  <a:noFill/>
                </a:ln>
                <a:solidFill>
                  <a:prstClr val="black"/>
                </a:solidFill>
                <a:uLnTx/>
                <a:uFillTx/>
                <a:ea typeface="Verdana" panose="020B0604030504040204" pitchFamily="34" charset="0"/>
                <a:cs typeface="Verdana" panose="020B0604030504040204" pitchFamily="34" charset="0"/>
              </a:rPr>
              <a:t>Programele ostile (malware) </a:t>
            </a:r>
          </a:p>
          <a:p>
            <a:pPr marL="1200150" marR="0" lvl="1" indent="-457200" algn="just" defTabSz="914400" rtl="0" eaLnBrk="1" fontAlgn="base" latinLnBrk="0" hangingPunct="1">
              <a:lnSpc>
                <a:spcPct val="100000"/>
              </a:lnSpc>
              <a:spcBef>
                <a:spcPct val="0"/>
              </a:spcBef>
              <a:spcAft>
                <a:spcPct val="0"/>
              </a:spcAft>
              <a:buClrTx/>
              <a:buSzTx/>
              <a:buFont typeface="+mj-lt"/>
              <a:buAutoNum type="arabicPeriod" startAt="7"/>
              <a:tabLst/>
              <a:defRPr/>
            </a:pPr>
            <a:r>
              <a:rPr kumimoji="0" lang="ro-RO" sz="1800" b="0" i="0" u="none" strike="noStrike" cap="none" normalizeH="0" baseline="0" noProof="0">
                <a:ln>
                  <a:noFill/>
                </a:ln>
                <a:solidFill>
                  <a:prstClr val="black"/>
                </a:solidFill>
                <a:uLnTx/>
                <a:uFillTx/>
                <a:ea typeface="Verdana" panose="020B0604030504040204" pitchFamily="34" charset="0"/>
                <a:cs typeface="Verdana" panose="020B0604030504040204" pitchFamily="34" charset="0"/>
              </a:rPr>
              <a:t>Spam</a:t>
            </a:r>
          </a:p>
          <a:p>
            <a:pPr marL="1200150" marR="0" lvl="1" indent="-457200" algn="just" defTabSz="914400" rtl="0" eaLnBrk="1" fontAlgn="base" latinLnBrk="0" hangingPunct="1">
              <a:lnSpc>
                <a:spcPct val="100000"/>
              </a:lnSpc>
              <a:spcBef>
                <a:spcPct val="0"/>
              </a:spcBef>
              <a:spcAft>
                <a:spcPct val="0"/>
              </a:spcAft>
              <a:buClrTx/>
              <a:buSzTx/>
              <a:buFont typeface="+mj-lt"/>
              <a:buAutoNum type="arabicPeriod" startAt="7"/>
              <a:tabLst/>
              <a:defRPr/>
            </a:pPr>
            <a:r>
              <a:rPr kumimoji="0" lang="ro-RO" sz="1800" b="0" i="0" u="none" strike="noStrike" cap="none" normalizeH="0" baseline="0" noProof="0">
                <a:ln>
                  <a:noFill/>
                </a:ln>
                <a:solidFill>
                  <a:prstClr val="black"/>
                </a:solidFill>
                <a:uLnTx/>
                <a:uFillTx/>
                <a:ea typeface="Verdana" panose="020B0604030504040204" pitchFamily="34" charset="0"/>
                <a:cs typeface="Verdana" panose="020B0604030504040204" pitchFamily="34" charset="0"/>
              </a:rPr>
              <a:t>Interferențele în alegeri </a:t>
            </a:r>
          </a:p>
          <a:p>
            <a:pPr marL="1200150" marR="0" lvl="1" indent="-457200" algn="just" defTabSz="914400" rtl="0" eaLnBrk="1" fontAlgn="base" latinLnBrk="0" hangingPunct="1">
              <a:lnSpc>
                <a:spcPct val="100000"/>
              </a:lnSpc>
              <a:spcBef>
                <a:spcPct val="0"/>
              </a:spcBef>
              <a:spcAft>
                <a:spcPct val="0"/>
              </a:spcAft>
              <a:buClrTx/>
              <a:buSzTx/>
              <a:buFont typeface="+mj-lt"/>
              <a:buAutoNum type="arabicPeriod" startAt="7"/>
              <a:tabLst/>
              <a:defRPr/>
            </a:pPr>
            <a:r>
              <a:rPr kumimoji="0" lang="ro-RO" sz="1800" b="0" i="0" u="none" strike="noStrike" cap="none" normalizeH="0" baseline="0" noProof="0">
                <a:ln>
                  <a:noFill/>
                </a:ln>
                <a:solidFill>
                  <a:prstClr val="black"/>
                </a:solidFill>
                <a:uLnTx/>
                <a:uFillTx/>
                <a:ea typeface="Verdana" panose="020B0604030504040204" pitchFamily="34" charset="0"/>
                <a:cs typeface="Verdana" panose="020B0604030504040204" pitchFamily="34" charset="0"/>
              </a:rPr>
              <a:t>Ordine de punere la dispoziție a informațiilor privind abonații</a:t>
            </a:r>
          </a:p>
          <a:p>
            <a:pPr marL="1200150" marR="0" lvl="1" indent="-457200" algn="just" defTabSz="914400" rtl="0" eaLnBrk="1" fontAlgn="base" latinLnBrk="0" hangingPunct="1">
              <a:lnSpc>
                <a:spcPct val="100000"/>
              </a:lnSpc>
              <a:spcBef>
                <a:spcPct val="0"/>
              </a:spcBef>
              <a:spcAft>
                <a:spcPct val="0"/>
              </a:spcAft>
              <a:buClrTx/>
              <a:buSzTx/>
              <a:buFont typeface="+mj-lt"/>
              <a:buAutoNum type="arabicPeriod" startAt="7"/>
              <a:tabLst/>
              <a:defRPr/>
            </a:pPr>
            <a:r>
              <a:rPr kumimoji="0" lang="ro-RO" sz="1800" b="0" i="0" u="none" strike="noStrike" cap="none" normalizeH="0" baseline="0" noProof="0">
                <a:ln>
                  <a:noFill/>
                </a:ln>
                <a:solidFill>
                  <a:prstClr val="black"/>
                </a:solidFill>
                <a:uLnTx/>
                <a:uFillTx/>
                <a:ea typeface="Verdana" panose="020B0604030504040204" pitchFamily="34" charset="0"/>
                <a:cs typeface="Verdana" panose="020B0604030504040204" pitchFamily="34" charset="0"/>
              </a:rPr>
              <a:t>Terorismul </a:t>
            </a:r>
          </a:p>
        </p:txBody>
      </p:sp>
    </p:spTree>
    <p:extLst>
      <p:ext uri="{BB962C8B-B14F-4D97-AF65-F5344CB8AC3E}">
        <p14:creationId xmlns:p14="http://schemas.microsoft.com/office/powerpoint/2010/main" val="33413768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1239CC4E-6B81-41D5-8FBA-98E336DBC65F}"/>
              </a:ext>
            </a:extLst>
          </p:cNvPr>
          <p:cNvSpPr>
            <a:spLocks noChangeArrowheads="1"/>
          </p:cNvSpPr>
          <p:nvPr/>
        </p:nvSpPr>
        <p:spPr bwMode="auto">
          <a:xfrm>
            <a:off x="467544" y="1328059"/>
            <a:ext cx="7992888"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285750" indent="-285750" algn="just" eaLnBrk="1" hangingPunct="1">
              <a:buFont typeface="Arial" panose="020B0604020202020204" pitchFamily="34" charset="0"/>
              <a:buChar char="•"/>
              <a:defRPr/>
            </a:pPr>
            <a:r>
              <a:rPr lang="ro-RO" sz="2000">
                <a:latin typeface="Verdana" panose="020B0604030504040204" pitchFamily="34" charset="0"/>
                <a:ea typeface="Verdana" panose="020B0604030504040204" pitchFamily="34" charset="0"/>
                <a:cs typeface="Verdana" panose="020B0604030504040204" pitchFamily="34" charset="0"/>
              </a:rPr>
              <a:t>T-CY adoptă Note Orientative pentru a facilita folosirea și implementarea eficientă a Convenției de la Budapesta </a:t>
            </a:r>
          </a:p>
          <a:p>
            <a:pPr marL="285750" indent="-285750" algn="just" eaLnBrk="1" hangingPunct="1">
              <a:buFont typeface="Arial" panose="020B0604020202020204" pitchFamily="34" charset="0"/>
              <a:buChar char="•"/>
              <a:defRP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ro-RO" sz="2000">
                <a:latin typeface="Verdana" panose="020B0604030504040204" pitchFamily="34" charset="0"/>
                <a:ea typeface="Verdana" panose="020B0604030504040204" pitchFamily="34" charset="0"/>
                <a:cs typeface="Verdana" panose="020B0604030504040204" pitchFamily="34" charset="0"/>
              </a:rPr>
              <a:t>Note Orientative elaborate ținând cont de evoluțiile ăn materie juridică, de politici și tehnologice</a:t>
            </a:r>
          </a:p>
          <a:p>
            <a:pPr marL="285750" indent="-285750" algn="just" eaLnBrk="1" hangingPunct="1">
              <a:buFont typeface="Arial" panose="020B0604020202020204" pitchFamily="34" charset="0"/>
              <a:buChar char="•"/>
              <a:defRP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ro-RO" sz="2000">
                <a:latin typeface="Verdana" panose="020B0604030504040204" pitchFamily="34" charset="0"/>
                <a:ea typeface="Verdana" panose="020B0604030504040204" pitchFamily="34" charset="0"/>
                <a:cs typeface="Verdana" panose="020B0604030504040204" pitchFamily="34" charset="0"/>
              </a:rPr>
              <a:t>Notă Orientativă:</a:t>
            </a:r>
          </a:p>
          <a:p>
            <a:pPr marL="1200150" lvl="1" indent="-457200" algn="just" eaLnBrk="1" hangingPunct="1">
              <a:buFont typeface="+mj-lt"/>
              <a:buAutoNum type="arabicPeriod"/>
              <a:defRPr/>
            </a:pPr>
            <a:r>
              <a:rPr lang="ro-RO" sz="1800">
                <a:latin typeface="Verdana" panose="020B0604030504040204" pitchFamily="34" charset="0"/>
                <a:ea typeface="Verdana" panose="020B0604030504040204" pitchFamily="34" charset="0"/>
                <a:cs typeface="Verdana" panose="020B0604030504040204" pitchFamily="34" charset="0"/>
              </a:rPr>
              <a:t>Sistem informatizat</a:t>
            </a:r>
          </a:p>
          <a:p>
            <a:pPr marL="1200150" lvl="1" indent="-457200" algn="just" eaLnBrk="1" hangingPunct="1">
              <a:buFont typeface="+mj-lt"/>
              <a:buAutoNum type="arabicPeriod"/>
              <a:defRPr/>
            </a:pPr>
            <a:r>
              <a:rPr lang="ro-RO" sz="1800">
                <a:latin typeface="Verdana" panose="020B0604030504040204" pitchFamily="34" charset="0"/>
                <a:ea typeface="Verdana" panose="020B0604030504040204" pitchFamily="34" charset="0"/>
                <a:cs typeface="Verdana" panose="020B0604030504040204" pitchFamily="34" charset="0"/>
              </a:rPr>
              <a:t>Botnet-uri</a:t>
            </a:r>
          </a:p>
          <a:p>
            <a:pPr marL="1200150" lvl="1" indent="-457200" algn="just" eaLnBrk="1" hangingPunct="1">
              <a:buFont typeface="+mj-lt"/>
              <a:buAutoNum type="arabicPeriod"/>
              <a:defRPr/>
            </a:pPr>
            <a:r>
              <a:rPr lang="ro-RO" sz="1800">
                <a:latin typeface="Verdana" panose="020B0604030504040204" pitchFamily="34" charset="0"/>
                <a:ea typeface="Verdana" panose="020B0604030504040204" pitchFamily="34" charset="0"/>
                <a:cs typeface="Verdana" panose="020B0604030504040204" pitchFamily="34" charset="0"/>
              </a:rPr>
              <a:t>Acces transfrontalier</a:t>
            </a:r>
          </a:p>
          <a:p>
            <a:pPr marL="1200150" lvl="1" indent="-457200" algn="just" eaLnBrk="1" hangingPunct="1">
              <a:buFont typeface="+mj-lt"/>
              <a:buAutoNum type="arabicPeriod"/>
              <a:defRPr/>
            </a:pPr>
            <a:r>
              <a:rPr lang="ro-RO" sz="1800">
                <a:latin typeface="Verdana" panose="020B0604030504040204" pitchFamily="34" charset="0"/>
                <a:ea typeface="Verdana" panose="020B0604030504040204" pitchFamily="34" charset="0"/>
                <a:cs typeface="Verdana" panose="020B0604030504040204" pitchFamily="34" charset="0"/>
              </a:rPr>
              <a:t>Furtul de identitate </a:t>
            </a:r>
          </a:p>
          <a:p>
            <a:pPr marL="1200150" lvl="1" indent="-457200" algn="just" eaLnBrk="1" hangingPunct="1">
              <a:buFont typeface="+mj-lt"/>
              <a:buAutoNum type="arabicPeriod"/>
              <a:defRPr/>
            </a:pPr>
            <a:r>
              <a:rPr lang="ro-RO" sz="1800">
                <a:latin typeface="Verdana" panose="020B0604030504040204" pitchFamily="34" charset="0"/>
                <a:ea typeface="Verdana" panose="020B0604030504040204" pitchFamily="34" charset="0"/>
                <a:cs typeface="Verdana" panose="020B0604030504040204" pitchFamily="34" charset="0"/>
              </a:rPr>
              <a:t>Atacurile de tip DDOS</a:t>
            </a:r>
          </a:p>
          <a:p>
            <a:pPr marL="1200150" lvl="1" indent="-457200" algn="just" eaLnBrk="1" hangingPunct="1">
              <a:buFont typeface="+mj-lt"/>
              <a:buAutoNum type="arabicPeriod"/>
              <a:defRPr/>
            </a:pPr>
            <a:r>
              <a:rPr lang="ro-RO" sz="1800">
                <a:latin typeface="Verdana" panose="020B0604030504040204" pitchFamily="34" charset="0"/>
                <a:ea typeface="Verdana" panose="020B0604030504040204" pitchFamily="34" charset="0"/>
                <a:cs typeface="Verdana" panose="020B0604030504040204" pitchFamily="34" charset="0"/>
              </a:rPr>
              <a:t>Atacurile asupra infrastructurii-cheie</a:t>
            </a:r>
          </a:p>
          <a:p>
            <a:pPr marL="1200150" lvl="1" indent="-457200" algn="just" eaLnBrk="1" hangingPunct="1">
              <a:buFont typeface="+mj-lt"/>
              <a:buAutoNum type="arabicPeriod"/>
              <a:defRPr/>
            </a:pPr>
            <a:r>
              <a:rPr lang="ro-RO" sz="1800">
                <a:latin typeface="Verdana" panose="020B0604030504040204" pitchFamily="34" charset="0"/>
                <a:ea typeface="Verdana" panose="020B0604030504040204" pitchFamily="34" charset="0"/>
                <a:cs typeface="Verdana" panose="020B0604030504040204" pitchFamily="34" charset="0"/>
              </a:rPr>
              <a:t>Programele ostile (malware) </a:t>
            </a:r>
          </a:p>
          <a:p>
            <a:pPr marL="1200150" lvl="1" indent="-457200" algn="just" eaLnBrk="1" hangingPunct="1">
              <a:buFont typeface="+mj-lt"/>
              <a:buAutoNum type="arabicPeriod"/>
              <a:defRPr/>
            </a:pPr>
            <a:r>
              <a:rPr lang="ro-RO" sz="1800">
                <a:latin typeface="Verdana" panose="020B0604030504040204" pitchFamily="34" charset="0"/>
                <a:ea typeface="Verdana" panose="020B0604030504040204" pitchFamily="34" charset="0"/>
                <a:cs typeface="Verdana" panose="020B0604030504040204" pitchFamily="34" charset="0"/>
              </a:rPr>
              <a:t>Spam</a:t>
            </a:r>
          </a:p>
          <a:p>
            <a:pPr marL="1200150" lvl="1" indent="-457200" algn="just" eaLnBrk="1" hangingPunct="1">
              <a:buFont typeface="+mj-lt"/>
              <a:buAutoNum type="arabicPeriod"/>
              <a:defRPr/>
            </a:pPr>
            <a:r>
              <a:rPr lang="ro-RO" sz="1800">
                <a:latin typeface="Verdana" panose="020B0604030504040204" pitchFamily="34" charset="0"/>
                <a:ea typeface="Verdana" panose="020B0604030504040204" pitchFamily="34" charset="0"/>
                <a:cs typeface="Verdana" panose="020B0604030504040204" pitchFamily="34" charset="0"/>
              </a:rPr>
              <a:t>Interferențele în alegeri </a:t>
            </a:r>
          </a:p>
          <a:p>
            <a:pPr marL="1200150" lvl="1" indent="-457200" algn="just" eaLnBrk="1" hangingPunct="1">
              <a:buFont typeface="+mj-lt"/>
              <a:buAutoNum type="arabicPeriod"/>
              <a:defRPr/>
            </a:pPr>
            <a:r>
              <a:rPr lang="ro-RO" sz="1800">
                <a:latin typeface="Verdana" panose="020B0604030504040204" pitchFamily="34" charset="0"/>
                <a:ea typeface="Verdana" panose="020B0604030504040204" pitchFamily="34" charset="0"/>
                <a:cs typeface="Verdana" panose="020B0604030504040204" pitchFamily="34" charset="0"/>
              </a:rPr>
              <a:t>Ordine de punere la dispoziție a informațiilor privind abonații</a:t>
            </a:r>
          </a:p>
          <a:p>
            <a:pPr marL="1200150" lvl="1" indent="-457200" algn="just" eaLnBrk="1" hangingPunct="1">
              <a:buFont typeface="+mj-lt"/>
              <a:buAutoNum type="arabicPeriod"/>
              <a:defRPr/>
            </a:pPr>
            <a:r>
              <a:rPr lang="ro-RO" sz="1800">
                <a:latin typeface="Verdana" panose="020B0604030504040204" pitchFamily="34" charset="0"/>
                <a:ea typeface="Verdana" panose="020B0604030504040204" pitchFamily="34" charset="0"/>
                <a:cs typeface="Verdana" panose="020B0604030504040204" pitchFamily="34" charset="0"/>
              </a:rPr>
              <a:t>Terorismul </a:t>
            </a:r>
          </a:p>
        </p:txBody>
      </p:sp>
      <p:sp>
        <p:nvSpPr>
          <p:cNvPr id="2" name="Rectangle 4">
            <a:extLst>
              <a:ext uri="{FF2B5EF4-FFF2-40B4-BE49-F238E27FC236}">
                <a16:creationId xmlns=""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 name="TextBox 15">
            <a:extLst>
              <a:ext uri="{FF2B5EF4-FFF2-40B4-BE49-F238E27FC236}">
                <a16:creationId xmlns="" xmlns:a16="http://schemas.microsoft.com/office/drawing/2014/main" id="{EC126C15-E7BE-45E4-B914-E392617C3B26}"/>
              </a:ext>
            </a:extLst>
          </p:cNvPr>
          <p:cNvSpPr txBox="1">
            <a:spLocks noChangeArrowheads="1"/>
          </p:cNvSpPr>
          <p:nvPr/>
        </p:nvSpPr>
        <p:spPr bwMode="auto">
          <a:xfrm>
            <a:off x="1258888" y="195317"/>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Ex. Aplicabilitate pentru botnet-uri</a:t>
            </a:r>
          </a:p>
        </p:txBody>
      </p:sp>
      <p:pic>
        <p:nvPicPr>
          <p:cNvPr id="6" name="Picture 2" descr="Image result for botnet">
            <a:extLst>
              <a:ext uri="{FF2B5EF4-FFF2-40B4-BE49-F238E27FC236}">
                <a16:creationId xmlns="" xmlns:a16="http://schemas.microsoft.com/office/drawing/2014/main" id="{614AE55E-F1CF-4E95-A714-322B3623A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1" y="1060856"/>
            <a:ext cx="9139179" cy="552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463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Realitatea</a:t>
            </a:r>
          </a:p>
        </p:txBody>
      </p:sp>
      <p:pic>
        <p:nvPicPr>
          <p:cNvPr id="2" name="Picture 1">
            <a:extLst>
              <a:ext uri="{FF2B5EF4-FFF2-40B4-BE49-F238E27FC236}">
                <a16:creationId xmlns="" xmlns:a16="http://schemas.microsoft.com/office/drawing/2014/main" id="{9F2FF4C3-D1CE-4CD6-B3AF-33BCF6461DF1}"/>
              </a:ext>
            </a:extLst>
          </p:cNvPr>
          <p:cNvPicPr>
            <a:picLocks noChangeAspect="1"/>
          </p:cNvPicPr>
          <p:nvPr/>
        </p:nvPicPr>
        <p:blipFill rotWithShape="1">
          <a:blip r:embed="rId3"/>
          <a:srcRect b="26710"/>
          <a:stretch/>
        </p:blipFill>
        <p:spPr>
          <a:xfrm>
            <a:off x="-6067" y="927232"/>
            <a:ext cx="9150068" cy="5670849"/>
          </a:xfrm>
          <a:prstGeom prst="rect">
            <a:avLst/>
          </a:prstGeom>
        </p:spPr>
      </p:pic>
    </p:spTree>
    <p:extLst>
      <p:ext uri="{BB962C8B-B14F-4D97-AF65-F5344CB8AC3E}">
        <p14:creationId xmlns:p14="http://schemas.microsoft.com/office/powerpoint/2010/main" val="34573123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ro-RO" sz="2700">
                <a:solidFill>
                  <a:schemeClr val="bg1"/>
                </a:solidFill>
                <a:latin typeface="+mn-lt"/>
                <a:ea typeface="Verdana" panose="020B0604030504040204" pitchFamily="34" charset="0"/>
              </a:rPr>
              <a:t>Ex. Aplicabilitate pentru phishing</a:t>
            </a:r>
          </a:p>
        </p:txBody>
      </p:sp>
      <p:sp>
        <p:nvSpPr>
          <p:cNvPr id="2" name="Rectangle 4">
            <a:extLst>
              <a:ext uri="{FF2B5EF4-FFF2-40B4-BE49-F238E27FC236}">
                <a16:creationId xmlns=""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pic>
        <p:nvPicPr>
          <p:cNvPr id="7" name="Picture 2" descr="Related image">
            <a:extLst>
              <a:ext uri="{FF2B5EF4-FFF2-40B4-BE49-F238E27FC236}">
                <a16:creationId xmlns="" xmlns:a16="http://schemas.microsoft.com/office/drawing/2014/main" id="{94037595-D565-40A5-9250-0F29D353A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39065"/>
            <a:ext cx="9144001" cy="554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945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ro-RO" sz="2700">
                <a:solidFill>
                  <a:schemeClr val="bg1"/>
                </a:solidFill>
                <a:latin typeface="Verdana" panose="020B0604030504040204" pitchFamily="34" charset="0"/>
              </a:rPr>
              <a:t>Ex. Aplicabilitate pentru phishing</a:t>
            </a:r>
          </a:p>
        </p:txBody>
      </p:sp>
      <p:sp>
        <p:nvSpPr>
          <p:cNvPr id="2" name="Rectangle 4">
            <a:extLst>
              <a:ext uri="{FF2B5EF4-FFF2-40B4-BE49-F238E27FC236}">
                <a16:creationId xmlns=""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pic>
        <p:nvPicPr>
          <p:cNvPr id="4" name="Picture 3">
            <a:extLst>
              <a:ext uri="{FF2B5EF4-FFF2-40B4-BE49-F238E27FC236}">
                <a16:creationId xmlns="" xmlns:a16="http://schemas.microsoft.com/office/drawing/2014/main" id="{AA777CBA-8FA0-49AA-8458-C89FB2ED9057}"/>
              </a:ext>
            </a:extLst>
          </p:cNvPr>
          <p:cNvPicPr>
            <a:picLocks noChangeAspect="1"/>
          </p:cNvPicPr>
          <p:nvPr/>
        </p:nvPicPr>
        <p:blipFill rotWithShape="1">
          <a:blip r:embed="rId3"/>
          <a:srcRect l="23427" t="22652" r="26855" b="17133"/>
          <a:stretch/>
        </p:blipFill>
        <p:spPr>
          <a:xfrm>
            <a:off x="0" y="1052513"/>
            <a:ext cx="9136062" cy="5535612"/>
          </a:xfrm>
          <a:prstGeom prst="rect">
            <a:avLst/>
          </a:prstGeom>
        </p:spPr>
      </p:pic>
    </p:spTree>
    <p:extLst>
      <p:ext uri="{BB962C8B-B14F-4D97-AF65-F5344CB8AC3E}">
        <p14:creationId xmlns:p14="http://schemas.microsoft.com/office/powerpoint/2010/main" val="13964221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ro-RO" sz="2700">
                <a:solidFill>
                  <a:schemeClr val="bg1"/>
                </a:solidFill>
                <a:latin typeface="Verdana" panose="020B0604030504040204" pitchFamily="34" charset="0"/>
              </a:rPr>
              <a:t>Ex. Aplicabilitate pentru VoIP</a:t>
            </a:r>
          </a:p>
        </p:txBody>
      </p:sp>
      <p:sp>
        <p:nvSpPr>
          <p:cNvPr id="2" name="Rectangle 4">
            <a:extLst>
              <a:ext uri="{FF2B5EF4-FFF2-40B4-BE49-F238E27FC236}">
                <a16:creationId xmlns=""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pic>
        <p:nvPicPr>
          <p:cNvPr id="4" name="Picture 2" descr="Image result for voice over ip crime">
            <a:extLst>
              <a:ext uri="{FF2B5EF4-FFF2-40B4-BE49-F238E27FC236}">
                <a16:creationId xmlns="" xmlns:a16="http://schemas.microsoft.com/office/drawing/2014/main" id="{FB1BD058-45E9-43D5-956C-5209B4D285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42" r="13536"/>
          <a:stretch/>
        </p:blipFill>
        <p:spPr bwMode="auto">
          <a:xfrm>
            <a:off x="0" y="1052513"/>
            <a:ext cx="9144000" cy="541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727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ro-RO" sz="2700">
                <a:solidFill>
                  <a:schemeClr val="bg1"/>
                </a:solidFill>
                <a:latin typeface="Verdana" panose="020B0604030504040204" pitchFamily="34" charset="0"/>
              </a:rPr>
              <a:t>Ex. Aplicabilitate pentru VoIP</a:t>
            </a:r>
          </a:p>
        </p:txBody>
      </p:sp>
      <p:sp>
        <p:nvSpPr>
          <p:cNvPr id="4" name="Rectangle 2">
            <a:extLst>
              <a:ext uri="{FF2B5EF4-FFF2-40B4-BE49-F238E27FC236}">
                <a16:creationId xmlns="" xmlns:a16="http://schemas.microsoft.com/office/drawing/2014/main" id="{1239CC4E-6B81-41D5-8FBA-98E336DBC65F}"/>
              </a:ext>
            </a:extLst>
          </p:cNvPr>
          <p:cNvSpPr>
            <a:spLocks noChangeArrowheads="1"/>
          </p:cNvSpPr>
          <p:nvPr/>
        </p:nvSpPr>
        <p:spPr bwMode="auto">
          <a:xfrm>
            <a:off x="467544" y="1874485"/>
            <a:ext cx="799288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Infracțiunile și dispozițiile procedurale din CB sunt neutre din perspectiva platformelor</a:t>
            </a:r>
          </a:p>
          <a:p>
            <a:pPr marL="571500" indent="-571500" algn="just" eaLnBrk="1" hangingPunct="1">
              <a:buFont typeface="Arial" panose="020B0604020202020204" pitchFamily="34" charset="0"/>
              <a:buChar char="•"/>
              <a:defRPr/>
            </a:pPr>
            <a:endParaRPr lang="en-US"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Articolul 21 („Interceptarea datelor referitoare la conținut”) permite interceptarea oricărei forme de date referitoare la conținut și ar include datele VoIP</a:t>
            </a:r>
          </a:p>
          <a:p>
            <a:pPr marL="571500" indent="-571500" algn="just" eaLnBrk="1" hangingPunct="1">
              <a:buFont typeface="Arial" panose="020B0604020202020204" pitchFamily="34" charset="0"/>
              <a:buChar char="•"/>
              <a:defRPr/>
            </a:pPr>
            <a:endParaRPr lang="en-US" dirty="0">
              <a:latin typeface="+mn-lt"/>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Definiția „furnizorilor de servicii” ar include furnizorii de servicii VoIP </a:t>
            </a:r>
          </a:p>
        </p:txBody>
      </p:sp>
    </p:spTree>
    <p:extLst>
      <p:ext uri="{BB962C8B-B14F-4D97-AF65-F5344CB8AC3E}">
        <p14:creationId xmlns:p14="http://schemas.microsoft.com/office/powerpoint/2010/main" val="29693157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pPr>
            <a:r>
              <a:rPr lang="ro-RO" sz="2700">
                <a:solidFill>
                  <a:schemeClr val="bg1"/>
                </a:solidFill>
                <a:latin typeface="Verdana" panose="020B0604030504040204" pitchFamily="34" charset="0"/>
              </a:rPr>
              <a:t>Ex. Aplicabilitate pentru VoIP</a:t>
            </a:r>
          </a:p>
          <a:p>
            <a:pPr algn="r">
              <a:spcBef>
                <a:spcPct val="0"/>
              </a:spcBef>
              <a:buFontTx/>
              <a:buNone/>
            </a:pPr>
            <a:endParaRPr lang="en-GB" sz="2400" b="1" dirty="0">
              <a:solidFill>
                <a:schemeClr val="bg1"/>
              </a:solidFill>
              <a:latin typeface="Verdana" panose="020B0604030504040204" pitchFamily="34" charset="0"/>
            </a:endParaRPr>
          </a:p>
        </p:txBody>
      </p:sp>
      <p:pic>
        <p:nvPicPr>
          <p:cNvPr id="6" name="Picture 5">
            <a:extLst>
              <a:ext uri="{FF2B5EF4-FFF2-40B4-BE49-F238E27FC236}">
                <a16:creationId xmlns="" xmlns:a16="http://schemas.microsoft.com/office/drawing/2014/main" id="{A422A5B6-C445-43E8-BA20-F364E6F573B6}"/>
              </a:ext>
            </a:extLst>
          </p:cNvPr>
          <p:cNvPicPr>
            <a:picLocks noChangeAspect="1"/>
          </p:cNvPicPr>
          <p:nvPr/>
        </p:nvPicPr>
        <p:blipFill>
          <a:blip r:embed="rId3"/>
          <a:stretch>
            <a:fillRect/>
          </a:stretch>
        </p:blipFill>
        <p:spPr>
          <a:xfrm>
            <a:off x="-7937" y="1045270"/>
            <a:ext cx="9144000" cy="5622229"/>
          </a:xfrm>
          <a:prstGeom prst="rect">
            <a:avLst/>
          </a:prstGeom>
        </p:spPr>
      </p:pic>
    </p:spTree>
    <p:extLst>
      <p:ext uri="{BB962C8B-B14F-4D97-AF65-F5344CB8AC3E}">
        <p14:creationId xmlns:p14="http://schemas.microsoft.com/office/powerpoint/2010/main" val="10275922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ro-RO" sz="2700">
                <a:solidFill>
                  <a:schemeClr val="bg1"/>
                </a:solidFill>
                <a:latin typeface="Verdana" panose="020B0604030504040204" pitchFamily="34" charset="0"/>
              </a:rPr>
              <a:t>Ex. Aplicabilitate pentru terorism</a:t>
            </a:r>
          </a:p>
        </p:txBody>
      </p:sp>
      <p:sp>
        <p:nvSpPr>
          <p:cNvPr id="2" name="Rectangle 4">
            <a:extLst>
              <a:ext uri="{FF2B5EF4-FFF2-40B4-BE49-F238E27FC236}">
                <a16:creationId xmlns=""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pic>
        <p:nvPicPr>
          <p:cNvPr id="5" name="Picture 2" descr="Image result for cyber terrorism">
            <a:extLst>
              <a:ext uri="{FF2B5EF4-FFF2-40B4-BE49-F238E27FC236}">
                <a16:creationId xmlns="" xmlns:a16="http://schemas.microsoft.com/office/drawing/2014/main" id="{D037C83C-599A-4F72-B917-49AEE0222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9179221" cy="553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934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75119" y="235879"/>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Convenția de la Budapesta: Domeniul de aplicare</a:t>
            </a:r>
          </a:p>
        </p:txBody>
      </p:sp>
      <p:sp>
        <p:nvSpPr>
          <p:cNvPr id="20" name="Textfeld 12">
            <a:extLst>
              <a:ext uri="{FF2B5EF4-FFF2-40B4-BE49-F238E27FC236}">
                <a16:creationId xmlns="" xmlns:a16="http://schemas.microsoft.com/office/drawing/2014/main" id="{122F3459-C909-4A75-8C50-90D04D3C4B22}"/>
              </a:ext>
            </a:extLst>
          </p:cNvPr>
          <p:cNvSpPr txBox="1"/>
          <p:nvPr/>
        </p:nvSpPr>
        <p:spPr>
          <a:xfrm>
            <a:off x="157142" y="1206554"/>
            <a:ext cx="2786062" cy="3600986"/>
          </a:xfrm>
          <a:prstGeom prst="rect">
            <a:avLst/>
          </a:prstGeom>
          <a:solidFill>
            <a:srgbClr val="FFFF00"/>
          </a:solidFill>
          <a:ln>
            <a:solidFill>
              <a:schemeClr val="bg1">
                <a:lumMod val="50000"/>
              </a:schemeClr>
            </a:solidFill>
          </a:ln>
        </p:spPr>
        <p:txBody>
          <a:bodyPr>
            <a:spAutoFit/>
          </a:bodyPr>
          <a:lstStyle/>
          <a:p>
            <a:pPr fontAlgn="auto">
              <a:spcBef>
                <a:spcPts val="0"/>
              </a:spcBef>
              <a:spcAft>
                <a:spcPts val="0"/>
              </a:spcAft>
              <a:defRPr/>
            </a:pPr>
            <a:r>
              <a:rPr lang="ro-RO" sz="1900" b="1" dirty="0">
                <a:cs typeface="Verdana"/>
              </a:rPr>
              <a:t>Comportament incriminator</a:t>
            </a:r>
          </a:p>
          <a:p>
            <a:pPr marL="342900" indent="-342900" fontAlgn="auto">
              <a:spcBef>
                <a:spcPts val="0"/>
              </a:spcBef>
              <a:spcAft>
                <a:spcPts val="0"/>
              </a:spcAft>
              <a:buFont typeface="Wingdings" pitchFamily="2" charset="2"/>
              <a:buChar char="§"/>
              <a:defRPr/>
            </a:pPr>
            <a:r>
              <a:rPr lang="ro-RO" sz="1900" dirty="0">
                <a:cs typeface="Verdana"/>
              </a:rPr>
              <a:t>Acces ilegal</a:t>
            </a:r>
          </a:p>
          <a:p>
            <a:pPr marL="342900" indent="-342900" fontAlgn="auto">
              <a:spcBef>
                <a:spcPts val="0"/>
              </a:spcBef>
              <a:spcAft>
                <a:spcPts val="0"/>
              </a:spcAft>
              <a:buFont typeface="Wingdings" pitchFamily="2" charset="2"/>
              <a:buChar char="§"/>
              <a:defRPr/>
            </a:pPr>
            <a:r>
              <a:rPr lang="ro-RO" sz="1900" dirty="0">
                <a:cs typeface="Verdana"/>
              </a:rPr>
              <a:t>Interceptare ilegală</a:t>
            </a:r>
          </a:p>
          <a:p>
            <a:pPr marL="342900" indent="-342900" fontAlgn="auto">
              <a:spcBef>
                <a:spcPts val="0"/>
              </a:spcBef>
              <a:spcAft>
                <a:spcPts val="0"/>
              </a:spcAft>
              <a:buFont typeface="Wingdings" pitchFamily="2" charset="2"/>
              <a:buChar char="§"/>
              <a:defRPr/>
            </a:pPr>
            <a:r>
              <a:rPr lang="ro-RO" sz="1900" dirty="0">
                <a:cs typeface="Verdana"/>
              </a:rPr>
              <a:t>Afectarea integrității datelor</a:t>
            </a:r>
          </a:p>
          <a:p>
            <a:pPr marL="342900" indent="-342900" fontAlgn="auto">
              <a:spcBef>
                <a:spcPts val="0"/>
              </a:spcBef>
              <a:spcAft>
                <a:spcPts val="0"/>
              </a:spcAft>
              <a:buFont typeface="Wingdings" pitchFamily="2" charset="2"/>
              <a:buChar char="§"/>
              <a:defRPr/>
            </a:pPr>
            <a:r>
              <a:rPr lang="ro-RO" sz="1900" dirty="0">
                <a:cs typeface="Verdana"/>
              </a:rPr>
              <a:t>Afectarea integrității unui sistem informatic</a:t>
            </a:r>
          </a:p>
          <a:p>
            <a:pPr marL="342900" indent="-342900" fontAlgn="auto">
              <a:spcBef>
                <a:spcPts val="0"/>
              </a:spcBef>
              <a:spcAft>
                <a:spcPts val="0"/>
              </a:spcAft>
              <a:buFont typeface="Wingdings" pitchFamily="2" charset="2"/>
              <a:buChar char="§"/>
              <a:defRPr/>
            </a:pPr>
            <a:r>
              <a:rPr lang="ro-RO" sz="1900" dirty="0">
                <a:cs typeface="Verdana"/>
              </a:rPr>
              <a:t>Folosirea defectuoasă a dispozitivelor</a:t>
            </a:r>
          </a:p>
          <a:p>
            <a:pPr marL="342900" indent="-342900" fontAlgn="auto">
              <a:spcBef>
                <a:spcPts val="0"/>
              </a:spcBef>
              <a:spcAft>
                <a:spcPts val="0"/>
              </a:spcAft>
              <a:buFont typeface="Wingdings" pitchFamily="2" charset="2"/>
              <a:buChar char="§"/>
              <a:defRPr/>
            </a:pPr>
            <a:r>
              <a:rPr lang="ro-RO" sz="1900" dirty="0">
                <a:cs typeface="Verdana"/>
              </a:rPr>
              <a:t>Fraudă și pornografie</a:t>
            </a:r>
          </a:p>
          <a:p>
            <a:pPr marL="342900" indent="-342900" fontAlgn="auto">
              <a:spcBef>
                <a:spcPts val="0"/>
              </a:spcBef>
              <a:spcAft>
                <a:spcPts val="0"/>
              </a:spcAft>
              <a:buFont typeface="Wingdings" pitchFamily="2" charset="2"/>
              <a:buChar char="§"/>
              <a:defRPr/>
            </a:pPr>
            <a:r>
              <a:rPr lang="ro-RO" sz="1900" dirty="0">
                <a:cs typeface="Verdana"/>
              </a:rPr>
              <a:t>Pornografie infantilă</a:t>
            </a:r>
          </a:p>
          <a:p>
            <a:pPr marL="342900" indent="-342900" fontAlgn="auto">
              <a:spcBef>
                <a:spcPts val="0"/>
              </a:spcBef>
              <a:spcAft>
                <a:spcPts val="0"/>
              </a:spcAft>
              <a:buFont typeface="Wingdings" pitchFamily="2" charset="2"/>
              <a:buChar char="§"/>
              <a:defRPr/>
            </a:pPr>
            <a:r>
              <a:rPr lang="ro-RO" sz="1900" dirty="0">
                <a:cs typeface="Verdana"/>
              </a:rPr>
              <a:t>Infracțiuni de încălcare a DPI</a:t>
            </a:r>
          </a:p>
          <a:p>
            <a:pPr marL="342900" indent="-342900" fontAlgn="auto">
              <a:spcBef>
                <a:spcPts val="0"/>
              </a:spcBef>
              <a:spcAft>
                <a:spcPts val="0"/>
              </a:spcAft>
              <a:buFont typeface="Wingdings" pitchFamily="2" charset="2"/>
              <a:buChar char="§"/>
              <a:defRPr/>
            </a:pPr>
            <a:r>
              <a:rPr lang="ro-RO" sz="1900" dirty="0">
                <a:cs typeface="Verdana"/>
              </a:rPr>
              <a:t>Tentativă, participare, complicitate</a:t>
            </a:r>
          </a:p>
          <a:p>
            <a:pPr marL="342900" indent="-342900" fontAlgn="auto">
              <a:spcBef>
                <a:spcPts val="0"/>
              </a:spcBef>
              <a:spcAft>
                <a:spcPts val="0"/>
              </a:spcAft>
              <a:buFont typeface="Wingdings" pitchFamily="2" charset="2"/>
              <a:buChar char="§"/>
              <a:defRPr/>
            </a:pPr>
            <a:r>
              <a:rPr lang="ro-RO" sz="1900" dirty="0">
                <a:cs typeface="Verdana"/>
              </a:rPr>
              <a:t>Răspunderea întreprinderilor</a:t>
            </a:r>
          </a:p>
        </p:txBody>
      </p:sp>
      <p:sp>
        <p:nvSpPr>
          <p:cNvPr id="21" name="Textfeld 4">
            <a:extLst>
              <a:ext uri="{FF2B5EF4-FFF2-40B4-BE49-F238E27FC236}">
                <a16:creationId xmlns="" xmlns:a16="http://schemas.microsoft.com/office/drawing/2014/main" id="{816E88E6-EA52-4247-B5D5-047E57E73689}"/>
              </a:ext>
            </a:extLst>
          </p:cNvPr>
          <p:cNvSpPr txBox="1"/>
          <p:nvPr/>
        </p:nvSpPr>
        <p:spPr>
          <a:xfrm>
            <a:off x="6372201" y="1142663"/>
            <a:ext cx="2570163" cy="5062924"/>
          </a:xfrm>
          <a:prstGeom prst="rect">
            <a:avLst/>
          </a:prstGeom>
          <a:noFill/>
          <a:ln>
            <a:solidFill>
              <a:schemeClr val="bg1">
                <a:lumMod val="50000"/>
              </a:schemeClr>
            </a:solidFill>
          </a:ln>
        </p:spPr>
        <p:txBody>
          <a:bodyPr wrap="square">
            <a:spAutoFit/>
          </a:bodyPr>
          <a:lstStyle/>
          <a:p>
            <a:pPr fontAlgn="auto">
              <a:spcBef>
                <a:spcPts val="0"/>
              </a:spcBef>
              <a:spcAft>
                <a:spcPts val="0"/>
              </a:spcAft>
              <a:defRPr/>
            </a:pPr>
            <a:r>
              <a:rPr lang="ro-RO" sz="1900" b="1">
                <a:cs typeface="Verdana"/>
              </a:rPr>
              <a:t>Cooperarea internațională</a:t>
            </a:r>
          </a:p>
          <a:p>
            <a:pPr marL="361950" indent="-361950" fontAlgn="auto">
              <a:spcBef>
                <a:spcPts val="0"/>
              </a:spcBef>
              <a:spcAft>
                <a:spcPts val="0"/>
              </a:spcAft>
              <a:buFont typeface="Wingdings" pitchFamily="2" charset="2"/>
              <a:buChar char="§"/>
              <a:defRPr/>
            </a:pPr>
            <a:r>
              <a:rPr lang="ro-RO" sz="1900">
                <a:cs typeface="Verdana"/>
              </a:rPr>
              <a:t>Extrădare</a:t>
            </a:r>
          </a:p>
          <a:p>
            <a:pPr marL="361950" indent="-361950" fontAlgn="auto">
              <a:spcBef>
                <a:spcPts val="0"/>
              </a:spcBef>
              <a:spcAft>
                <a:spcPts val="0"/>
              </a:spcAft>
              <a:buFont typeface="Wingdings" pitchFamily="2" charset="2"/>
              <a:buChar char="§"/>
              <a:defRPr/>
            </a:pPr>
            <a:r>
              <a:rPr lang="ro-RO" sz="1900">
                <a:cs typeface="Verdana"/>
              </a:rPr>
              <a:t>Legea privind combaterea spălării banilor (MLA)</a:t>
            </a:r>
          </a:p>
          <a:p>
            <a:pPr marL="361950" indent="-361950" fontAlgn="auto">
              <a:spcBef>
                <a:spcPts val="0"/>
              </a:spcBef>
              <a:spcAft>
                <a:spcPts val="0"/>
              </a:spcAft>
              <a:buFont typeface="Wingdings" pitchFamily="2" charset="2"/>
              <a:buChar char="§"/>
              <a:defRPr/>
            </a:pPr>
            <a:r>
              <a:rPr lang="ro-RO" sz="1900">
                <a:cs typeface="Verdana"/>
              </a:rPr>
              <a:t>Informații spontane</a:t>
            </a:r>
          </a:p>
          <a:p>
            <a:pPr marL="361950" indent="-361950" fontAlgn="auto">
              <a:spcBef>
                <a:spcPts val="0"/>
              </a:spcBef>
              <a:spcAft>
                <a:spcPts val="0"/>
              </a:spcAft>
              <a:buFont typeface="Wingdings" pitchFamily="2" charset="2"/>
              <a:buChar char="§"/>
              <a:defRPr/>
            </a:pPr>
            <a:r>
              <a:rPr lang="ro-RO" sz="1900">
                <a:cs typeface="Verdana"/>
              </a:rPr>
              <a:t>Conservare rapidă</a:t>
            </a:r>
          </a:p>
          <a:p>
            <a:pPr marL="361950" indent="-361950" fontAlgn="auto">
              <a:spcBef>
                <a:spcPts val="0"/>
              </a:spcBef>
              <a:spcAft>
                <a:spcPts val="0"/>
              </a:spcAft>
              <a:buFont typeface="Wingdings" pitchFamily="2" charset="2"/>
              <a:buChar char="§"/>
              <a:defRPr/>
            </a:pPr>
            <a:r>
              <a:rPr lang="ro-RO" sz="1900">
                <a:cs typeface="Verdana"/>
              </a:rPr>
              <a:t>Divulgarea rapidă a DT</a:t>
            </a:r>
          </a:p>
          <a:p>
            <a:pPr marL="361950" indent="-361950" fontAlgn="auto">
              <a:spcBef>
                <a:spcPts val="0"/>
              </a:spcBef>
              <a:spcAft>
                <a:spcPts val="0"/>
              </a:spcAft>
              <a:buFont typeface="Wingdings" pitchFamily="2" charset="2"/>
              <a:buChar char="§"/>
              <a:defRPr/>
            </a:pPr>
            <a:r>
              <a:rPr lang="ro-RO" sz="1900">
                <a:cs typeface="Verdana"/>
              </a:rPr>
              <a:t>MLA pentru acces</a:t>
            </a:r>
          </a:p>
          <a:p>
            <a:pPr marL="361950" indent="-361950">
              <a:buFont typeface="Wingdings" pitchFamily="2" charset="2"/>
              <a:buChar char="§"/>
              <a:defRPr/>
            </a:pPr>
            <a:r>
              <a:rPr lang="ro-RO" sz="1900">
                <a:cs typeface="Verdana"/>
              </a:rPr>
              <a:t>Acces transfrontalier</a:t>
            </a:r>
          </a:p>
          <a:p>
            <a:pPr marL="361950" indent="-361950" fontAlgn="auto">
              <a:spcBef>
                <a:spcPts val="0"/>
              </a:spcBef>
              <a:spcAft>
                <a:spcPts val="0"/>
              </a:spcAft>
              <a:buFont typeface="Wingdings" pitchFamily="2" charset="2"/>
              <a:buChar char="§"/>
              <a:defRPr/>
            </a:pPr>
            <a:r>
              <a:rPr lang="ro-RO" sz="1900">
                <a:cs typeface="Verdana"/>
              </a:rPr>
              <a:t>MLA pentru colectarea în timp real a DT</a:t>
            </a:r>
          </a:p>
          <a:p>
            <a:pPr marL="361950" indent="-361950" fontAlgn="auto">
              <a:spcBef>
                <a:spcPts val="0"/>
              </a:spcBef>
              <a:spcAft>
                <a:spcPts val="0"/>
              </a:spcAft>
              <a:buFont typeface="Wingdings" pitchFamily="2" charset="2"/>
              <a:buChar char="§"/>
              <a:defRPr/>
            </a:pPr>
            <a:r>
              <a:rPr lang="ro-RO" sz="1900">
                <a:cs typeface="Verdana"/>
              </a:rPr>
              <a:t>MLA pentru interceptare</a:t>
            </a:r>
          </a:p>
          <a:p>
            <a:pPr marL="361950" indent="-361950" fontAlgn="auto">
              <a:spcBef>
                <a:spcPts val="0"/>
              </a:spcBef>
              <a:spcAft>
                <a:spcPts val="0"/>
              </a:spcAft>
              <a:buFont typeface="Wingdings" pitchFamily="2" charset="2"/>
              <a:buChar char="§"/>
              <a:defRPr/>
            </a:pPr>
            <a:r>
              <a:rPr lang="ro-RO" sz="1900">
                <a:cs typeface="Verdana"/>
              </a:rPr>
              <a:t>Puncte de contact 24/7</a:t>
            </a:r>
          </a:p>
        </p:txBody>
      </p:sp>
      <p:sp>
        <p:nvSpPr>
          <p:cNvPr id="22" name="Textfeld 16">
            <a:extLst>
              <a:ext uri="{FF2B5EF4-FFF2-40B4-BE49-F238E27FC236}">
                <a16:creationId xmlns="" xmlns:a16="http://schemas.microsoft.com/office/drawing/2014/main" id="{BE61849B-3968-42A3-875B-C76348F5A712}"/>
              </a:ext>
            </a:extLst>
          </p:cNvPr>
          <p:cNvSpPr txBox="1">
            <a:spLocks noChangeArrowheads="1"/>
          </p:cNvSpPr>
          <p:nvPr/>
        </p:nvSpPr>
        <p:spPr bwMode="auto">
          <a:xfrm>
            <a:off x="2871766" y="1536011"/>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ro-RO" sz="4400" b="1">
                <a:latin typeface="Verdana" charset="0"/>
                <a:cs typeface="Verdana" charset="0"/>
              </a:rPr>
              <a:t>+</a:t>
            </a:r>
          </a:p>
        </p:txBody>
      </p:sp>
      <p:sp>
        <p:nvSpPr>
          <p:cNvPr id="23" name="Textfeld 17">
            <a:extLst>
              <a:ext uri="{FF2B5EF4-FFF2-40B4-BE49-F238E27FC236}">
                <a16:creationId xmlns="" xmlns:a16="http://schemas.microsoft.com/office/drawing/2014/main" id="{26F4C5A9-43A7-4D33-9D55-625FFF7AB735}"/>
              </a:ext>
            </a:extLst>
          </p:cNvPr>
          <p:cNvSpPr txBox="1">
            <a:spLocks noChangeArrowheads="1"/>
          </p:cNvSpPr>
          <p:nvPr/>
        </p:nvSpPr>
        <p:spPr bwMode="auto">
          <a:xfrm>
            <a:off x="5800703" y="1536011"/>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ro-RO" sz="4400" b="1">
                <a:latin typeface="Verdana" charset="0"/>
                <a:cs typeface="Verdana" charset="0"/>
              </a:rPr>
              <a:t>+</a:t>
            </a:r>
          </a:p>
        </p:txBody>
      </p:sp>
      <p:cxnSp>
        <p:nvCxnSpPr>
          <p:cNvPr id="24" name="Form 20">
            <a:extLst>
              <a:ext uri="{FF2B5EF4-FFF2-40B4-BE49-F238E27FC236}">
                <a16:creationId xmlns="" xmlns:a16="http://schemas.microsoft.com/office/drawing/2014/main" id="{2AD0CD19-4C49-4F41-86A9-7B7448FB4058}"/>
              </a:ext>
            </a:extLst>
          </p:cNvPr>
          <p:cNvCxnSpPr>
            <a:stCxn id="20" idx="2"/>
          </p:cNvCxnSpPr>
          <p:nvPr/>
        </p:nvCxnSpPr>
        <p:spPr>
          <a:xfrm rot="16200000" flipH="1">
            <a:off x="3475679" y="2882034"/>
            <a:ext cx="971019" cy="4822030"/>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7">
            <a:extLst>
              <a:ext uri="{FF2B5EF4-FFF2-40B4-BE49-F238E27FC236}">
                <a16:creationId xmlns="" xmlns:a16="http://schemas.microsoft.com/office/drawing/2014/main" id="{954E8C3C-7E2E-48EF-B26C-3D675EC5669B}"/>
              </a:ext>
            </a:extLst>
          </p:cNvPr>
          <p:cNvCxnSpPr/>
          <p:nvPr/>
        </p:nvCxnSpPr>
        <p:spPr>
          <a:xfrm>
            <a:off x="4586266" y="3994831"/>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3">
            <a:extLst>
              <a:ext uri="{FF2B5EF4-FFF2-40B4-BE49-F238E27FC236}">
                <a16:creationId xmlns="" xmlns:a16="http://schemas.microsoft.com/office/drawing/2014/main" id="{FE098AA4-0D98-4207-94EB-43432807C98D}"/>
              </a:ext>
            </a:extLst>
          </p:cNvPr>
          <p:cNvSpPr txBox="1"/>
          <p:nvPr/>
        </p:nvSpPr>
        <p:spPr>
          <a:xfrm>
            <a:off x="3443265" y="1271008"/>
            <a:ext cx="2428875" cy="2723823"/>
          </a:xfrm>
          <a:prstGeom prst="rect">
            <a:avLst/>
          </a:prstGeom>
          <a:solidFill>
            <a:srgbClr val="FFFFFF"/>
          </a:solidFill>
          <a:ln>
            <a:solidFill>
              <a:schemeClr val="bg1">
                <a:lumMod val="50000"/>
              </a:schemeClr>
            </a:solidFill>
          </a:ln>
        </p:spPr>
        <p:txBody>
          <a:bodyPr wrap="square">
            <a:spAutoFit/>
          </a:bodyPr>
          <a:lstStyle/>
          <a:p>
            <a:pPr fontAlgn="auto">
              <a:spcBef>
                <a:spcPts val="0"/>
              </a:spcBef>
              <a:spcAft>
                <a:spcPts val="0"/>
              </a:spcAft>
              <a:defRPr/>
            </a:pPr>
            <a:r>
              <a:rPr lang="ro-RO" sz="1900" b="1">
                <a:cs typeface="Verdana"/>
              </a:rPr>
              <a:t>Instrumente procedurale</a:t>
            </a:r>
          </a:p>
          <a:p>
            <a:pPr marL="361950" indent="-361950" fontAlgn="auto">
              <a:spcBef>
                <a:spcPts val="0"/>
              </a:spcBef>
              <a:spcAft>
                <a:spcPts val="0"/>
              </a:spcAft>
              <a:buFont typeface="Wingdings" pitchFamily="2" charset="2"/>
              <a:buChar char="§"/>
              <a:defRPr/>
            </a:pPr>
            <a:r>
              <a:rPr lang="ro-RO" sz="1900">
                <a:cs typeface="Verdana"/>
              </a:rPr>
              <a:t>Conservare rapidă</a:t>
            </a:r>
          </a:p>
          <a:p>
            <a:pPr marL="361950" indent="-361950" fontAlgn="auto">
              <a:spcBef>
                <a:spcPts val="0"/>
              </a:spcBef>
              <a:spcAft>
                <a:spcPts val="0"/>
              </a:spcAft>
              <a:buFont typeface="Wingdings" pitchFamily="2" charset="2"/>
              <a:buChar char="§"/>
              <a:defRPr/>
            </a:pPr>
            <a:r>
              <a:rPr lang="ro-RO" sz="1900">
                <a:cs typeface="Verdana"/>
              </a:rPr>
              <a:t>Divulgarea DT</a:t>
            </a:r>
          </a:p>
          <a:p>
            <a:pPr marL="361950" indent="-361950" fontAlgn="auto">
              <a:spcBef>
                <a:spcPts val="0"/>
              </a:spcBef>
              <a:spcAft>
                <a:spcPts val="0"/>
              </a:spcAft>
              <a:buFont typeface="Wingdings" pitchFamily="2" charset="2"/>
              <a:buChar char="§"/>
              <a:defRPr/>
            </a:pPr>
            <a:r>
              <a:rPr lang="ro-RO" sz="1900">
                <a:cs typeface="Verdana"/>
              </a:rPr>
              <a:t>Percheziție și punere sub sechestru</a:t>
            </a:r>
          </a:p>
          <a:p>
            <a:pPr marL="361950" indent="-361950" fontAlgn="auto">
              <a:spcBef>
                <a:spcPts val="0"/>
              </a:spcBef>
              <a:spcAft>
                <a:spcPts val="0"/>
              </a:spcAft>
              <a:buFont typeface="Wingdings" pitchFamily="2" charset="2"/>
              <a:buChar char="§"/>
              <a:defRPr/>
            </a:pPr>
            <a:r>
              <a:rPr lang="ro-RO" sz="1900">
                <a:cs typeface="Verdana"/>
              </a:rPr>
              <a:t>Ordin de punere la dispoziție a datelor</a:t>
            </a:r>
          </a:p>
          <a:p>
            <a:pPr marL="361950" indent="-361950" fontAlgn="auto">
              <a:spcBef>
                <a:spcPts val="0"/>
              </a:spcBef>
              <a:spcAft>
                <a:spcPts val="0"/>
              </a:spcAft>
              <a:buFont typeface="Wingdings" pitchFamily="2" charset="2"/>
              <a:buChar char="§"/>
              <a:defRPr/>
            </a:pPr>
            <a:r>
              <a:rPr lang="ro-RO" sz="1900">
                <a:cs typeface="Verdana"/>
              </a:rPr>
              <a:t>Colectarea în timp real a DT</a:t>
            </a:r>
          </a:p>
          <a:p>
            <a:pPr marL="361950" indent="-361950" fontAlgn="auto">
              <a:spcBef>
                <a:spcPts val="0"/>
              </a:spcBef>
              <a:spcAft>
                <a:spcPts val="0"/>
              </a:spcAft>
              <a:buFont typeface="Wingdings" pitchFamily="2" charset="2"/>
              <a:buChar char="§"/>
              <a:defRPr/>
            </a:pPr>
            <a:r>
              <a:rPr lang="ro-RO" sz="1900">
                <a:cs typeface="Verdana"/>
              </a:rPr>
              <a:t>Incerceptarea datelor informatice</a:t>
            </a:r>
          </a:p>
        </p:txBody>
      </p:sp>
      <p:sp>
        <p:nvSpPr>
          <p:cNvPr id="27" name="Textfeld 18">
            <a:extLst>
              <a:ext uri="{FF2B5EF4-FFF2-40B4-BE49-F238E27FC236}">
                <a16:creationId xmlns="" xmlns:a16="http://schemas.microsoft.com/office/drawing/2014/main" id="{B2A85D97-2DC4-4488-9B4C-A36ECD208C47}"/>
              </a:ext>
            </a:extLst>
          </p:cNvPr>
          <p:cNvSpPr txBox="1"/>
          <p:nvPr/>
        </p:nvSpPr>
        <p:spPr>
          <a:xfrm>
            <a:off x="2833803" y="6210287"/>
            <a:ext cx="1963738" cy="339725"/>
          </a:xfrm>
          <a:prstGeom prst="rect">
            <a:avLst/>
          </a:prstGeom>
          <a:noFill/>
        </p:spPr>
        <p:txBody>
          <a:bodyPr>
            <a:spAutoFit/>
          </a:bodyPr>
          <a:lstStyle/>
          <a:p>
            <a:pPr fontAlgn="auto">
              <a:spcBef>
                <a:spcPts val="0"/>
              </a:spcBef>
              <a:spcAft>
                <a:spcPts val="0"/>
              </a:spcAft>
              <a:defRPr/>
            </a:pPr>
            <a:r>
              <a:rPr lang="ro-RO" sz="1600" b="1">
                <a:solidFill>
                  <a:schemeClr val="tx1">
                    <a:lumMod val="65000"/>
                    <a:lumOff val="35000"/>
                  </a:schemeClr>
                </a:solidFill>
                <a:cs typeface="Verdana"/>
              </a:rPr>
              <a:t>Armonizare </a:t>
            </a:r>
          </a:p>
        </p:txBody>
      </p:sp>
    </p:spTree>
    <p:extLst>
      <p:ext uri="{BB962C8B-B14F-4D97-AF65-F5344CB8AC3E}">
        <p14:creationId xmlns:p14="http://schemas.microsoft.com/office/powerpoint/2010/main" val="18700942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ro-RO" sz="2700">
                <a:solidFill>
                  <a:schemeClr val="bg1"/>
                </a:solidFill>
                <a:latin typeface="Verdana" panose="020B0604030504040204" pitchFamily="34" charset="0"/>
              </a:rPr>
              <a:t>Ex. Aplicabilitate pentru terorism</a:t>
            </a:r>
          </a:p>
        </p:txBody>
      </p:sp>
      <p:sp>
        <p:nvSpPr>
          <p:cNvPr id="2" name="Rectangle 4">
            <a:extLst>
              <a:ext uri="{FF2B5EF4-FFF2-40B4-BE49-F238E27FC236}">
                <a16:creationId xmlns=""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pic>
        <p:nvPicPr>
          <p:cNvPr id="4" name="Picture 3">
            <a:extLst>
              <a:ext uri="{FF2B5EF4-FFF2-40B4-BE49-F238E27FC236}">
                <a16:creationId xmlns="" xmlns:a16="http://schemas.microsoft.com/office/drawing/2014/main" id="{64165451-7A65-4E6A-9754-09456F7B9E28}"/>
              </a:ext>
            </a:extLst>
          </p:cNvPr>
          <p:cNvPicPr>
            <a:picLocks noChangeAspect="1"/>
          </p:cNvPicPr>
          <p:nvPr/>
        </p:nvPicPr>
        <p:blipFill>
          <a:blip r:embed="rId3"/>
          <a:stretch>
            <a:fillRect/>
          </a:stretch>
        </p:blipFill>
        <p:spPr>
          <a:xfrm>
            <a:off x="648931" y="1112324"/>
            <a:ext cx="8037871" cy="5426589"/>
          </a:xfrm>
          <a:prstGeom prst="rect">
            <a:avLst/>
          </a:prstGeom>
        </p:spPr>
      </p:pic>
    </p:spTree>
    <p:extLst>
      <p:ext uri="{BB962C8B-B14F-4D97-AF65-F5344CB8AC3E}">
        <p14:creationId xmlns:p14="http://schemas.microsoft.com/office/powerpoint/2010/main" val="32583254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4D27D9AC-4ADB-45D9-AFA6-8E0CDEC5466B}"/>
              </a:ext>
            </a:extLst>
          </p:cNvPr>
          <p:cNvSpPr>
            <a:spLocks noChangeArrowheads="1"/>
          </p:cNvSpPr>
          <p:nvPr/>
        </p:nvSpPr>
        <p:spPr bwMode="auto">
          <a:xfrm>
            <a:off x="467544" y="1231904"/>
            <a:ext cx="813690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ro-RO" sz="3200" b="1">
                <a:solidFill>
                  <a:srgbClr val="FF0000"/>
                </a:solidFill>
                <a:latin typeface="+mn-lt"/>
                <a:ea typeface="Verdana" panose="020B0604030504040204" pitchFamily="34" charset="0"/>
                <a:cs typeface="Verdana" panose="020B0604030504040204" pitchFamily="34" charset="0"/>
              </a:rPr>
              <a:t>MIT: </a:t>
            </a:r>
          </a:p>
          <a:p>
            <a:pPr algn="ctr" eaLnBrk="1" hangingPunct="1">
              <a:defRPr/>
            </a:pPr>
            <a:r>
              <a:rPr lang="ro-RO" sz="3200">
                <a:latin typeface="+mn-lt"/>
                <a:ea typeface="Verdana" panose="020B0604030504040204" pitchFamily="34" charset="0"/>
                <a:cs typeface="Verdana" panose="020B0604030504040204" pitchFamily="34" charset="0"/>
              </a:rPr>
              <a:t>Convenția de la Budapesta este </a:t>
            </a:r>
            <a:r>
              <a:rPr lang="ro-RO" sz="3200" b="1">
                <a:latin typeface="+mn-lt"/>
                <a:ea typeface="Verdana" panose="020B0604030504040204" pitchFamily="34" charset="0"/>
                <a:cs typeface="Verdana" panose="020B0604030504040204" pitchFamily="34" charset="0"/>
              </a:rPr>
              <a:t>doar un tratat privind criminalitatea informatică</a:t>
            </a:r>
          </a:p>
        </p:txBody>
      </p:sp>
      <p:sp>
        <p:nvSpPr>
          <p:cNvPr id="13" name="TextBox 7">
            <a:extLst>
              <a:ext uri="{FF2B5EF4-FFF2-40B4-BE49-F238E27FC236}">
                <a16:creationId xmlns=""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Mit </a:t>
            </a:r>
          </a:p>
        </p:txBody>
      </p:sp>
      <p:pic>
        <p:nvPicPr>
          <p:cNvPr id="1026" name="Picture 2" descr="Big loopholes lurk in African cybercrime law – where it even exists">
            <a:extLst>
              <a:ext uri="{FF2B5EF4-FFF2-40B4-BE49-F238E27FC236}">
                <a16:creationId xmlns="" xmlns:a16="http://schemas.microsoft.com/office/drawing/2014/main" id="{3253D5C2-773C-4E80-B62C-02145852D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091521"/>
            <a:ext cx="6552728" cy="313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821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rPr>
              <a:t>Realitatea </a:t>
            </a:r>
          </a:p>
        </p:txBody>
      </p:sp>
      <p:sp>
        <p:nvSpPr>
          <p:cNvPr id="11" name="Rectangle 2"/>
          <p:cNvSpPr>
            <a:spLocks noChangeArrowheads="1"/>
          </p:cNvSpPr>
          <p:nvPr/>
        </p:nvSpPr>
        <p:spPr bwMode="auto">
          <a:xfrm>
            <a:off x="467544" y="1988840"/>
            <a:ext cx="835292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Convenția de la Budapesta nu este doar un tratat privind criminalitatea informatică</a:t>
            </a:r>
          </a:p>
          <a:p>
            <a:pPr marL="571500" indent="-571500" algn="just" eaLnBrk="1" hangingPunct="1">
              <a:buFont typeface="Arial" panose="020B0604020202020204" pitchFamily="34" charset="0"/>
              <a:buChar char="•"/>
              <a:defRPr/>
            </a:pPr>
            <a:r>
              <a:rPr lang="ro-RO">
                <a:latin typeface="+mn-lt"/>
                <a:ea typeface="Verdana" panose="020B0604030504040204" pitchFamily="34" charset="0"/>
                <a:cs typeface="Verdana" panose="020B0604030504040204" pitchFamily="34" charset="0"/>
              </a:rPr>
              <a:t>Aceasta permite exercitarea dispozițiilor procedurale și a mecanismului de cooperare internațională în legătură cu:</a:t>
            </a:r>
          </a:p>
          <a:p>
            <a:pPr algn="just" eaLnBrk="1" hangingPunct="1">
              <a:defRPr/>
            </a:pPr>
            <a:endParaRPr lang="en-US" dirty="0">
              <a:latin typeface="+mn-lt"/>
              <a:ea typeface="Verdana" panose="020B0604030504040204" pitchFamily="34" charset="0"/>
              <a:cs typeface="Verdana" panose="020B0604030504040204" pitchFamily="34" charset="0"/>
            </a:endParaRPr>
          </a:p>
          <a:p>
            <a:pPr marL="1314450" lvl="1" indent="-571500" algn="just" eaLnBrk="1" hangingPunct="1">
              <a:buFont typeface="Wingdings" panose="05000000000000000000" pitchFamily="2" charset="2"/>
              <a:buChar char="Ø"/>
              <a:defRPr/>
            </a:pPr>
            <a:r>
              <a:rPr lang="ro-RO">
                <a:latin typeface="+mn-lt"/>
                <a:ea typeface="Verdana" panose="020B0604030504040204" pitchFamily="34" charset="0"/>
                <a:cs typeface="Verdana" panose="020B0604030504040204" pitchFamily="34" charset="0"/>
              </a:rPr>
              <a:t>Infracțiunile stabilite în conformitate cu Convenția de la Budapesta </a:t>
            </a:r>
          </a:p>
          <a:p>
            <a:pPr marL="1314450" lvl="1" indent="-571500" algn="just" eaLnBrk="1" hangingPunct="1">
              <a:buFont typeface="Wingdings" panose="05000000000000000000" pitchFamily="2" charset="2"/>
              <a:buChar char="Ø"/>
              <a:defRPr/>
            </a:pPr>
            <a:r>
              <a:rPr lang="ro-RO">
                <a:latin typeface="+mn-lt"/>
                <a:ea typeface="Verdana" panose="020B0604030504040204" pitchFamily="34" charset="0"/>
                <a:cs typeface="Verdana" panose="020B0604030504040204" pitchFamily="34" charset="0"/>
              </a:rPr>
              <a:t>Alte infracţiuni comise prin intermediul unui sistem informatic</a:t>
            </a:r>
          </a:p>
          <a:p>
            <a:pPr marL="1314450" lvl="1" indent="-571500" algn="just" eaLnBrk="1" hangingPunct="1">
              <a:buFont typeface="Wingdings" panose="05000000000000000000" pitchFamily="2" charset="2"/>
              <a:buChar char="Ø"/>
              <a:defRPr/>
            </a:pPr>
            <a:r>
              <a:rPr lang="ro-RO">
                <a:latin typeface="+mn-lt"/>
                <a:ea typeface="Verdana" panose="020B0604030504040204" pitchFamily="34" charset="0"/>
                <a:cs typeface="Verdana" panose="020B0604030504040204" pitchFamily="34" charset="0"/>
              </a:rPr>
              <a:t>Strângerea și schimbul de probe în format electronic referitoare la orice infracţiune </a:t>
            </a:r>
          </a:p>
        </p:txBody>
      </p:sp>
      <p:sp>
        <p:nvSpPr>
          <p:cNvPr id="5" name="Rectangle 4"/>
          <p:cNvSpPr/>
          <p:nvPr/>
        </p:nvSpPr>
        <p:spPr>
          <a:xfrm>
            <a:off x="2123029" y="1329095"/>
            <a:ext cx="5041958" cy="584775"/>
          </a:xfrm>
          <a:prstGeom prst="rect">
            <a:avLst/>
          </a:prstGeom>
        </p:spPr>
        <p:txBody>
          <a:bodyPr wrap="none">
            <a:spAutoFit/>
          </a:bodyPr>
          <a:lstStyle/>
          <a:p>
            <a:pPr lvl="0" algn="ctr" defTabSz="914400" fontAlgn="base">
              <a:spcBef>
                <a:spcPct val="0"/>
              </a:spcBef>
              <a:spcAft>
                <a:spcPct val="0"/>
              </a:spcAft>
              <a:defRPr/>
            </a:pPr>
            <a:r>
              <a:rPr lang="ro-RO" b="1">
                <a:solidFill>
                  <a:srgbClr val="FF0000"/>
                </a:solidFill>
                <a:ea typeface="Verdana" panose="020B0604030504040204" pitchFamily="34" charset="0"/>
                <a:cs typeface="Verdana" panose="020B0604030504040204" pitchFamily="34" charset="0"/>
              </a:rPr>
              <a:t>REALITATEA </a:t>
            </a:r>
            <a:r>
              <a:rPr lang="ro-RO" b="1">
                <a:ea typeface="Verdana" panose="020B0604030504040204" pitchFamily="34" charset="0"/>
                <a:cs typeface="Verdana" panose="020B0604030504040204" pitchFamily="34" charset="0"/>
              </a:rPr>
              <a:t>ESTE ÎN FELUL URMĂTOR:</a:t>
            </a:r>
          </a:p>
        </p:txBody>
      </p:sp>
    </p:spTree>
    <p:extLst>
      <p:ext uri="{BB962C8B-B14F-4D97-AF65-F5344CB8AC3E}">
        <p14:creationId xmlns:p14="http://schemas.microsoft.com/office/powerpoint/2010/main" val="35130003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87016" y="171105"/>
            <a:ext cx="8856984" cy="581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just">
              <a:lnSpc>
                <a:spcPct val="90000"/>
              </a:lnSpc>
              <a:buNone/>
              <a:defRPr/>
            </a:pPr>
            <a:endParaRPr lang="en-GB" sz="2200" kern="0" dirty="0">
              <a:solidFill>
                <a:srgbClr val="000000"/>
              </a:solidFill>
              <a:latin typeface="+mj-lt"/>
              <a:cs typeface="Arial" panose="020B0604020202020204" pitchFamily="34" charset="0"/>
            </a:endParaRPr>
          </a:p>
          <a:p>
            <a:pPr marL="0" indent="0" algn="ctr">
              <a:lnSpc>
                <a:spcPct val="90000"/>
              </a:lnSpc>
              <a:buNone/>
              <a:defRPr/>
            </a:pPr>
            <a:r>
              <a:rPr lang="ro-RO" sz="2800" b="1">
                <a:solidFill>
                  <a:srgbClr val="000000"/>
                </a:solidFill>
                <a:cs typeface="Arial" panose="020B0604020202020204" pitchFamily="34" charset="0"/>
              </a:rPr>
              <a:t>Articolul 14 - Strângerea probelor</a:t>
            </a:r>
          </a:p>
          <a:p>
            <a:pPr marL="0" indent="0" algn="just">
              <a:buNone/>
            </a:pPr>
            <a:endParaRPr lang="en-GB" sz="2200" dirty="0">
              <a:cs typeface="Arial" panose="020B0604020202020204" pitchFamily="34" charset="0"/>
            </a:endParaRPr>
          </a:p>
          <a:p>
            <a:pPr marL="0" indent="0" algn="just">
              <a:buNone/>
            </a:pPr>
            <a:r>
              <a:rPr lang="ro-RO" sz="2200">
                <a:cs typeface="Arial" panose="020B0604020202020204" pitchFamily="34" charset="0"/>
              </a:rPr>
              <a:t>Cu excepția cazurilor prevăzute expres la Articolul 21, fiecare Parte va aplica prerogativele și procedurile menționate la paragraful 1 al prezentului articol:</a:t>
            </a:r>
          </a:p>
          <a:p>
            <a:pPr marL="0" indent="0" algn="just">
              <a:buNone/>
            </a:pPr>
            <a:endParaRPr lang="en-US" sz="2200" dirty="0">
              <a:cs typeface="Arial" panose="020B0604020202020204" pitchFamily="34" charset="0"/>
            </a:endParaRPr>
          </a:p>
          <a:p>
            <a:pPr marL="0" indent="0" algn="just">
              <a:buNone/>
            </a:pPr>
            <a:r>
              <a:rPr lang="ro-RO" sz="2200" b="1">
                <a:cs typeface="Arial" panose="020B0604020202020204" pitchFamily="34" charset="0"/>
              </a:rPr>
              <a:t>(a) </a:t>
            </a:r>
            <a:r>
              <a:rPr lang="ro-RO" sz="2200">
                <a:cs typeface="Arial" panose="020B0604020202020204" pitchFamily="34" charset="0"/>
              </a:rPr>
              <a:t>infracţiunilor stabilite în conformitate cu Articolele 2-11 din prezenta Convenție; </a:t>
            </a:r>
          </a:p>
          <a:p>
            <a:pPr marL="0" indent="0" algn="just">
              <a:buNone/>
            </a:pPr>
            <a:endParaRPr lang="ro-RO" sz="2200">
              <a:cs typeface="Arial" panose="020B0604020202020204" pitchFamily="34" charset="0"/>
            </a:endParaRPr>
          </a:p>
          <a:p>
            <a:pPr marL="0" indent="0" algn="just">
              <a:buNone/>
            </a:pPr>
            <a:r>
              <a:rPr lang="ro-RO" sz="2200">
                <a:cs typeface="Arial" panose="020B0604020202020204" pitchFamily="34" charset="0"/>
              </a:rPr>
              <a:t> </a:t>
            </a:r>
          </a:p>
          <a:p>
            <a:pPr marL="0" indent="0" algn="just">
              <a:buNone/>
            </a:pPr>
            <a:r>
              <a:rPr lang="ro-RO" sz="2200" b="1">
                <a:cs typeface="Arial" panose="020B0604020202020204" pitchFamily="34" charset="0"/>
              </a:rPr>
              <a:t>(b) </a:t>
            </a:r>
            <a:r>
              <a:rPr lang="ro-RO" sz="2200">
                <a:cs typeface="Arial" panose="020B0604020202020204" pitchFamily="34" charset="0"/>
              </a:rPr>
              <a:t>tuturor celorlalte infracţiuni comise prin intermediul unui sistem informatic; şi</a:t>
            </a:r>
          </a:p>
          <a:p>
            <a:pPr marL="0" indent="0" algn="just">
              <a:buNone/>
            </a:pPr>
            <a:endParaRPr lang="en-GB" sz="2200" dirty="0">
              <a:cs typeface="Arial" panose="020B0604020202020204" pitchFamily="34" charset="0"/>
            </a:endParaRPr>
          </a:p>
          <a:p>
            <a:pPr marL="0" indent="0" algn="just">
              <a:buNone/>
            </a:pPr>
            <a:r>
              <a:rPr lang="ro-RO" sz="2200" b="1">
                <a:cs typeface="Arial" panose="020B0604020202020204" pitchFamily="34" charset="0"/>
              </a:rPr>
              <a:t>(c) </a:t>
            </a:r>
            <a:r>
              <a:rPr lang="ro-RO" sz="2200">
                <a:cs typeface="Arial" panose="020B0604020202020204" pitchFamily="34" charset="0"/>
              </a:rPr>
              <a:t>strângerii dovezilor electronice referitoare la orice infracţiune.</a:t>
            </a:r>
          </a:p>
        </p:txBody>
      </p:sp>
      <p:sp>
        <p:nvSpPr>
          <p:cNvPr id="2" name="Rectangle 4">
            <a:extLst>
              <a:ext uri="{FF2B5EF4-FFF2-40B4-BE49-F238E27FC236}">
                <a16:creationId xmlns="" xmlns:a16="http://schemas.microsoft.com/office/drawing/2014/main" id="{B35E22EF-33BF-41C2-84F4-B2B815E2FB6D}"/>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6" name="Rectangle 4">
            <a:extLst>
              <a:ext uri="{FF2B5EF4-FFF2-40B4-BE49-F238E27FC236}">
                <a16:creationId xmlns="" xmlns:a16="http://schemas.microsoft.com/office/drawing/2014/main" id="{6F4F8A37-9926-4C9F-A81F-934766344CC0}"/>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TextBox 15">
            <a:extLst>
              <a:ext uri="{FF2B5EF4-FFF2-40B4-BE49-F238E27FC236}">
                <a16:creationId xmlns="" xmlns:a16="http://schemas.microsoft.com/office/drawing/2014/main" id="{C12E78C0-96B6-48A3-A63B-942BCF568F78}"/>
              </a:ext>
            </a:extLst>
          </p:cNvPr>
          <p:cNvSpPr txBox="1">
            <a:spLocks noChangeArrowheads="1"/>
          </p:cNvSpPr>
          <p:nvPr/>
        </p:nvSpPr>
        <p:spPr bwMode="auto">
          <a:xfrm>
            <a:off x="1258888" y="179392"/>
            <a:ext cx="77771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ea typeface="Verdana" panose="020B0604030504040204" pitchFamily="34" charset="0"/>
              </a:rPr>
              <a:t>Realitatea </a:t>
            </a:r>
          </a:p>
        </p:txBody>
      </p:sp>
    </p:spTree>
    <p:extLst>
      <p:ext uri="{BB962C8B-B14F-4D97-AF65-F5344CB8AC3E}">
        <p14:creationId xmlns:p14="http://schemas.microsoft.com/office/powerpoint/2010/main" val="41880160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87016" y="171105"/>
            <a:ext cx="8856984" cy="581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just">
              <a:lnSpc>
                <a:spcPct val="90000"/>
              </a:lnSpc>
              <a:buNone/>
              <a:defRPr/>
            </a:pPr>
            <a:endParaRPr lang="en-GB" sz="2800" kern="0" dirty="0">
              <a:solidFill>
                <a:srgbClr val="000000"/>
              </a:solidFill>
              <a:latin typeface="+mj-lt"/>
              <a:cs typeface="Arial" panose="020B0604020202020204" pitchFamily="34" charset="0"/>
            </a:endParaRPr>
          </a:p>
          <a:p>
            <a:pPr marL="0" indent="0" algn="ctr">
              <a:lnSpc>
                <a:spcPct val="90000"/>
              </a:lnSpc>
              <a:buNone/>
              <a:defRPr/>
            </a:pPr>
            <a:r>
              <a:rPr lang="ro-RO" sz="2800" b="1">
                <a:solidFill>
                  <a:srgbClr val="000000"/>
                </a:solidFill>
                <a:cs typeface="Arial" panose="020B0604020202020204" pitchFamily="34" charset="0"/>
              </a:rPr>
              <a:t>Articolul 14 - Strângerea probelor</a:t>
            </a:r>
          </a:p>
          <a:p>
            <a:pPr marL="0" indent="0" algn="just">
              <a:buNone/>
            </a:pPr>
            <a:endParaRPr lang="en-GB" sz="2200" dirty="0">
              <a:cs typeface="Arial" panose="020B0604020202020204" pitchFamily="34" charset="0"/>
            </a:endParaRPr>
          </a:p>
          <a:p>
            <a:pPr marL="0" indent="0" algn="just">
              <a:buNone/>
            </a:pPr>
            <a:r>
              <a:rPr lang="ro-RO" sz="2200">
                <a:cs typeface="Arial" panose="020B0604020202020204" pitchFamily="34" charset="0"/>
              </a:rPr>
              <a:t>Cu excepția cazurilor prevăzute expres la Articolul 21, fiecare Parte va aplica prerogativele și procedurile menționate la paragraful 1 al prezentului articol:</a:t>
            </a:r>
          </a:p>
          <a:p>
            <a:pPr marL="0" indent="0" algn="just">
              <a:buNone/>
            </a:pPr>
            <a:endParaRPr lang="en-US" sz="2200" dirty="0">
              <a:cs typeface="Arial" panose="020B0604020202020204" pitchFamily="34" charset="0"/>
            </a:endParaRPr>
          </a:p>
          <a:p>
            <a:pPr marL="0" indent="0" algn="just">
              <a:buNone/>
            </a:pPr>
            <a:r>
              <a:rPr lang="ro-RO" sz="2200" b="1">
                <a:cs typeface="Arial" panose="020B0604020202020204" pitchFamily="34" charset="0"/>
              </a:rPr>
              <a:t>(a) </a:t>
            </a:r>
            <a:r>
              <a:rPr lang="ro-RO" sz="2200" b="1">
                <a:solidFill>
                  <a:srgbClr val="FF0000"/>
                </a:solidFill>
                <a:cs typeface="Arial" panose="020B0604020202020204" pitchFamily="34" charset="0"/>
              </a:rPr>
              <a:t>infracţiunilor stabilite</a:t>
            </a:r>
            <a:r>
              <a:rPr lang="ro-RO" sz="2200">
                <a:cs typeface="Arial" panose="020B0604020202020204" pitchFamily="34" charset="0"/>
              </a:rPr>
              <a:t>în conformitate cu </a:t>
            </a:r>
            <a:r>
              <a:rPr lang="ro-RO" sz="2200" b="1">
                <a:solidFill>
                  <a:srgbClr val="FF0000"/>
                </a:solidFill>
                <a:cs typeface="Arial" panose="020B0604020202020204" pitchFamily="34" charset="0"/>
              </a:rPr>
              <a:t>Articolele 2-11 </a:t>
            </a:r>
            <a:r>
              <a:rPr lang="ro-RO" sz="2200">
                <a:cs typeface="Arial" panose="020B0604020202020204" pitchFamily="34" charset="0"/>
              </a:rPr>
              <a:t>din prezenta Convenție;</a:t>
            </a:r>
          </a:p>
          <a:p>
            <a:pPr marL="0" indent="0" algn="just">
              <a:buNone/>
            </a:pPr>
            <a:r>
              <a:rPr lang="ro-RO" sz="2200">
                <a:cs typeface="Arial" panose="020B0604020202020204" pitchFamily="34" charset="0"/>
              </a:rPr>
              <a:t> </a:t>
            </a:r>
          </a:p>
          <a:p>
            <a:pPr marL="0" indent="0" algn="just">
              <a:buNone/>
            </a:pPr>
            <a:r>
              <a:rPr lang="ro-RO" sz="2200" b="1">
                <a:cs typeface="Arial" panose="020B0604020202020204" pitchFamily="34" charset="0"/>
              </a:rPr>
              <a:t>(b) </a:t>
            </a:r>
            <a:r>
              <a:rPr lang="ro-RO" sz="2200">
                <a:cs typeface="Arial" panose="020B0604020202020204" pitchFamily="34" charset="0"/>
              </a:rPr>
              <a:t>tuturor celorlalte infracţiuni comise prin intermediul unui sistem informatic; şi</a:t>
            </a:r>
          </a:p>
          <a:p>
            <a:pPr marL="0" indent="0" algn="just">
              <a:buNone/>
            </a:pPr>
            <a:endParaRPr lang="en-GB" sz="2200" dirty="0">
              <a:cs typeface="Arial" panose="020B0604020202020204" pitchFamily="34" charset="0"/>
            </a:endParaRPr>
          </a:p>
          <a:p>
            <a:pPr marL="0" indent="0" algn="just">
              <a:buNone/>
            </a:pPr>
            <a:r>
              <a:rPr lang="ro-RO" sz="2200" b="1">
                <a:cs typeface="Arial" panose="020B0604020202020204" pitchFamily="34" charset="0"/>
              </a:rPr>
              <a:t>(c) </a:t>
            </a:r>
            <a:r>
              <a:rPr lang="ro-RO" sz="2200">
                <a:cs typeface="Arial" panose="020B0604020202020204" pitchFamily="34" charset="0"/>
              </a:rPr>
              <a:t>strângerii dovezilor electronice referitoare la orice infracţiune.</a:t>
            </a:r>
          </a:p>
        </p:txBody>
      </p:sp>
      <p:sp>
        <p:nvSpPr>
          <p:cNvPr id="2" name="Rectangle 4">
            <a:extLst>
              <a:ext uri="{FF2B5EF4-FFF2-40B4-BE49-F238E27FC236}">
                <a16:creationId xmlns="" xmlns:a16="http://schemas.microsoft.com/office/drawing/2014/main" id="{B35E22EF-33BF-41C2-84F4-B2B815E2FB6D}"/>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6" name="Rectangle 4">
            <a:extLst>
              <a:ext uri="{FF2B5EF4-FFF2-40B4-BE49-F238E27FC236}">
                <a16:creationId xmlns="" xmlns:a16="http://schemas.microsoft.com/office/drawing/2014/main" id="{6F4F8A37-9926-4C9F-A81F-934766344CC0}"/>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TextBox 15">
            <a:extLst>
              <a:ext uri="{FF2B5EF4-FFF2-40B4-BE49-F238E27FC236}">
                <a16:creationId xmlns="" xmlns:a16="http://schemas.microsoft.com/office/drawing/2014/main" id="{C12E78C0-96B6-48A3-A63B-942BCF568F78}"/>
              </a:ext>
            </a:extLst>
          </p:cNvPr>
          <p:cNvSpPr txBox="1">
            <a:spLocks noChangeArrowheads="1"/>
          </p:cNvSpPr>
          <p:nvPr/>
        </p:nvSpPr>
        <p:spPr bwMode="auto">
          <a:xfrm>
            <a:off x="1258888" y="179392"/>
            <a:ext cx="7777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700">
                <a:solidFill>
                  <a:schemeClr val="bg1"/>
                </a:solidFill>
                <a:latin typeface="Verdana" panose="020B0604030504040204" pitchFamily="34" charset="0"/>
                <a:ea typeface="Verdana" panose="020B0604030504040204" pitchFamily="34" charset="0"/>
              </a:rPr>
              <a:t>Realitatea</a:t>
            </a:r>
          </a:p>
        </p:txBody>
      </p:sp>
    </p:spTree>
    <p:extLst>
      <p:ext uri="{BB962C8B-B14F-4D97-AF65-F5344CB8AC3E}">
        <p14:creationId xmlns:p14="http://schemas.microsoft.com/office/powerpoint/2010/main" val="31695333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87016" y="171105"/>
            <a:ext cx="8856984" cy="609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just">
              <a:lnSpc>
                <a:spcPct val="90000"/>
              </a:lnSpc>
              <a:buNone/>
              <a:defRPr/>
            </a:pPr>
            <a:endParaRPr lang="en-GB" sz="2800" kern="0" dirty="0">
              <a:solidFill>
                <a:srgbClr val="000000"/>
              </a:solidFill>
              <a:cs typeface="Arial" panose="020B0604020202020204" pitchFamily="34" charset="0"/>
            </a:endParaRPr>
          </a:p>
          <a:p>
            <a:pPr marL="0" indent="0" algn="ctr">
              <a:lnSpc>
                <a:spcPct val="90000"/>
              </a:lnSpc>
              <a:buNone/>
              <a:defRPr/>
            </a:pPr>
            <a:r>
              <a:rPr lang="ro-RO" sz="2800" b="1">
                <a:solidFill>
                  <a:srgbClr val="000000"/>
                </a:solidFill>
                <a:cs typeface="Arial" panose="020B0604020202020204" pitchFamily="34" charset="0"/>
              </a:rPr>
              <a:t>Articolul 14 - Strângerea probelor</a:t>
            </a:r>
          </a:p>
          <a:p>
            <a:pPr marL="0" indent="0" algn="just">
              <a:buNone/>
            </a:pPr>
            <a:endParaRPr lang="en-GB" sz="2200" dirty="0">
              <a:cs typeface="Arial" panose="020B0604020202020204" pitchFamily="34" charset="0"/>
            </a:endParaRPr>
          </a:p>
          <a:p>
            <a:pPr marL="0" indent="0" algn="just">
              <a:buNone/>
            </a:pPr>
            <a:r>
              <a:rPr lang="ro-RO" sz="2200">
                <a:cs typeface="Arial" panose="020B0604020202020204" pitchFamily="34" charset="0"/>
              </a:rPr>
              <a:t>Cu excepția cazurilor prevăzute expres la Articolul 21, fiecare Parte va aplica prerogativele și procedurile menționate la paragraful 1 al prezentului articol:</a:t>
            </a:r>
          </a:p>
          <a:p>
            <a:pPr marL="0" indent="0" algn="just">
              <a:buNone/>
            </a:pPr>
            <a:endParaRPr lang="en-US" sz="2200" dirty="0">
              <a:cs typeface="Arial" panose="020B0604020202020204" pitchFamily="34" charset="0"/>
            </a:endParaRPr>
          </a:p>
          <a:p>
            <a:pPr marL="0" indent="0" algn="just">
              <a:buNone/>
            </a:pPr>
            <a:r>
              <a:rPr lang="ro-RO" sz="2200" b="1">
                <a:cs typeface="Arial" panose="020B0604020202020204" pitchFamily="34" charset="0"/>
              </a:rPr>
              <a:t>(a) </a:t>
            </a:r>
            <a:r>
              <a:rPr lang="ro-RO" sz="2200">
                <a:cs typeface="Arial" panose="020B0604020202020204" pitchFamily="34" charset="0"/>
              </a:rPr>
              <a:t>infracţiunilor stabilite în conformitate cu Articolele 2-11 din prezenta Convenție;</a:t>
            </a:r>
          </a:p>
          <a:p>
            <a:pPr marL="0" indent="0" algn="just">
              <a:buNone/>
            </a:pPr>
            <a:r>
              <a:rPr lang="ro-RO" sz="2200">
                <a:cs typeface="Arial" panose="020B0604020202020204" pitchFamily="34" charset="0"/>
              </a:rPr>
              <a:t> </a:t>
            </a:r>
          </a:p>
          <a:p>
            <a:pPr marL="0" indent="0" algn="just">
              <a:buNone/>
            </a:pPr>
            <a:r>
              <a:rPr lang="ro-RO" sz="2200" b="1">
                <a:cs typeface="Arial" panose="020B0604020202020204" pitchFamily="34" charset="0"/>
              </a:rPr>
              <a:t>(b) </a:t>
            </a:r>
            <a:r>
              <a:rPr lang="ro-RO" sz="2200" b="1">
                <a:solidFill>
                  <a:srgbClr val="FF0000"/>
                </a:solidFill>
                <a:cs typeface="Arial" panose="020B0604020202020204" pitchFamily="34" charset="0"/>
              </a:rPr>
              <a:t>tuturor celorlalte infracţiuni comise prin intermediul unui sistem informatic</a:t>
            </a:r>
            <a:r>
              <a:rPr lang="ro-RO" sz="2200">
                <a:cs typeface="Arial" panose="020B0604020202020204" pitchFamily="34" charset="0"/>
              </a:rPr>
              <a:t>; și</a:t>
            </a:r>
          </a:p>
          <a:p>
            <a:pPr marL="0" indent="0" algn="just">
              <a:buNone/>
            </a:pPr>
            <a:endParaRPr lang="en-GB" sz="2200" dirty="0">
              <a:cs typeface="Arial" panose="020B0604020202020204" pitchFamily="34" charset="0"/>
            </a:endParaRPr>
          </a:p>
          <a:p>
            <a:pPr marL="0" indent="0" algn="just">
              <a:buNone/>
            </a:pPr>
            <a:r>
              <a:rPr lang="ro-RO" sz="2200" b="1">
                <a:cs typeface="Arial" panose="020B0604020202020204" pitchFamily="34" charset="0"/>
              </a:rPr>
              <a:t>(c) </a:t>
            </a:r>
            <a:r>
              <a:rPr lang="ro-RO" sz="2200">
                <a:cs typeface="Arial" panose="020B0604020202020204" pitchFamily="34" charset="0"/>
              </a:rPr>
              <a:t>strângerii dovezilor electronice referitoare la orice infracţiune.</a:t>
            </a:r>
          </a:p>
        </p:txBody>
      </p:sp>
      <p:sp>
        <p:nvSpPr>
          <p:cNvPr id="2" name="Rectangle 4">
            <a:extLst>
              <a:ext uri="{FF2B5EF4-FFF2-40B4-BE49-F238E27FC236}">
                <a16:creationId xmlns="" xmlns:a16="http://schemas.microsoft.com/office/drawing/2014/main" id="{B35E22EF-33BF-41C2-84F4-B2B815E2FB6D}"/>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6" name="Rectangle 4">
            <a:extLst>
              <a:ext uri="{FF2B5EF4-FFF2-40B4-BE49-F238E27FC236}">
                <a16:creationId xmlns="" xmlns:a16="http://schemas.microsoft.com/office/drawing/2014/main" id="{6F4F8A37-9926-4C9F-A81F-934766344CC0}"/>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TextBox 15">
            <a:extLst>
              <a:ext uri="{FF2B5EF4-FFF2-40B4-BE49-F238E27FC236}">
                <a16:creationId xmlns="" xmlns:a16="http://schemas.microsoft.com/office/drawing/2014/main" id="{C12E78C0-96B6-48A3-A63B-942BCF568F78}"/>
              </a:ext>
            </a:extLst>
          </p:cNvPr>
          <p:cNvSpPr txBox="1">
            <a:spLocks noChangeArrowheads="1"/>
          </p:cNvSpPr>
          <p:nvPr/>
        </p:nvSpPr>
        <p:spPr bwMode="auto">
          <a:xfrm>
            <a:off x="1258888" y="179392"/>
            <a:ext cx="7777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800">
                <a:solidFill>
                  <a:schemeClr val="bg1"/>
                </a:solidFill>
                <a:latin typeface="Verdana" panose="020B0604030504040204" pitchFamily="34" charset="0"/>
                <a:ea typeface="Verdana" panose="020B0604030504040204" pitchFamily="34" charset="0"/>
              </a:rPr>
              <a:t>Realitatea</a:t>
            </a:r>
          </a:p>
        </p:txBody>
      </p:sp>
    </p:spTree>
    <p:extLst>
      <p:ext uri="{BB962C8B-B14F-4D97-AF65-F5344CB8AC3E}">
        <p14:creationId xmlns:p14="http://schemas.microsoft.com/office/powerpoint/2010/main" val="33517077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87016" y="171105"/>
            <a:ext cx="8856984" cy="581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just">
              <a:lnSpc>
                <a:spcPct val="90000"/>
              </a:lnSpc>
              <a:buNone/>
              <a:defRPr/>
            </a:pPr>
            <a:endParaRPr lang="en-GB" sz="2200" kern="0" dirty="0">
              <a:solidFill>
                <a:srgbClr val="000000"/>
              </a:solidFill>
              <a:latin typeface="+mj-lt"/>
              <a:cs typeface="Arial" panose="020B0604020202020204" pitchFamily="34" charset="0"/>
            </a:endParaRPr>
          </a:p>
          <a:p>
            <a:pPr marL="0" indent="0" algn="ctr">
              <a:lnSpc>
                <a:spcPct val="90000"/>
              </a:lnSpc>
              <a:buNone/>
              <a:defRPr/>
            </a:pPr>
            <a:r>
              <a:rPr lang="ro-RO" sz="2800" b="1">
                <a:solidFill>
                  <a:srgbClr val="000000"/>
                </a:solidFill>
                <a:cs typeface="Arial" panose="020B0604020202020204" pitchFamily="34" charset="0"/>
              </a:rPr>
              <a:t>Articolul 14 - Strângerea probelor</a:t>
            </a:r>
          </a:p>
          <a:p>
            <a:pPr marL="0" indent="0" algn="just">
              <a:buNone/>
            </a:pPr>
            <a:endParaRPr lang="en-GB" sz="2200" dirty="0">
              <a:cs typeface="Arial" panose="020B0604020202020204" pitchFamily="34" charset="0"/>
            </a:endParaRPr>
          </a:p>
          <a:p>
            <a:pPr marL="0" indent="0" algn="just">
              <a:buNone/>
            </a:pPr>
            <a:r>
              <a:rPr lang="ro-RO" sz="2200">
                <a:cs typeface="Arial" panose="020B0604020202020204" pitchFamily="34" charset="0"/>
              </a:rPr>
              <a:t>Cu excepția cazurilor prevăzute expres la Articolul 21, fiecare Parte va aplica prerogativele și procedurile menționate la paragraful 1 al prezentului articol:</a:t>
            </a:r>
          </a:p>
          <a:p>
            <a:pPr marL="0" indent="0" algn="just">
              <a:buNone/>
            </a:pPr>
            <a:endParaRPr lang="en-US" sz="2200" dirty="0">
              <a:cs typeface="Arial" panose="020B0604020202020204" pitchFamily="34" charset="0"/>
            </a:endParaRPr>
          </a:p>
          <a:p>
            <a:pPr marL="0" indent="0" algn="just">
              <a:buNone/>
            </a:pPr>
            <a:r>
              <a:rPr lang="ro-RO" sz="2200" b="1">
                <a:cs typeface="Arial" panose="020B0604020202020204" pitchFamily="34" charset="0"/>
              </a:rPr>
              <a:t>(a) </a:t>
            </a:r>
            <a:r>
              <a:rPr lang="ro-RO" sz="2200">
                <a:cs typeface="Arial" panose="020B0604020202020204" pitchFamily="34" charset="0"/>
              </a:rPr>
              <a:t>infracţiunilor stabilite în conformitate cu Articolele 2-11 din prezenta Convenție;</a:t>
            </a:r>
          </a:p>
          <a:p>
            <a:pPr marL="0" indent="0" algn="just">
              <a:buNone/>
            </a:pPr>
            <a:r>
              <a:rPr lang="ro-RO" sz="2200">
                <a:cs typeface="Arial" panose="020B0604020202020204" pitchFamily="34" charset="0"/>
              </a:rPr>
              <a:t> </a:t>
            </a:r>
          </a:p>
          <a:p>
            <a:pPr marL="0" indent="0" algn="just">
              <a:buNone/>
            </a:pPr>
            <a:r>
              <a:rPr lang="ro-RO" sz="2200" b="1">
                <a:cs typeface="Arial" panose="020B0604020202020204" pitchFamily="34" charset="0"/>
              </a:rPr>
              <a:t>(b) </a:t>
            </a:r>
            <a:r>
              <a:rPr lang="ro-RO" sz="2200">
                <a:cs typeface="Arial" panose="020B0604020202020204" pitchFamily="34" charset="0"/>
              </a:rPr>
              <a:t>tuturor celorlalte infracţiuni comise prin intermediul unui sistem informatic; şi</a:t>
            </a:r>
          </a:p>
          <a:p>
            <a:pPr marL="0" indent="0" algn="just">
              <a:buNone/>
            </a:pPr>
            <a:endParaRPr lang="en-GB" sz="2200" dirty="0">
              <a:cs typeface="Arial" panose="020B0604020202020204" pitchFamily="34" charset="0"/>
            </a:endParaRPr>
          </a:p>
          <a:p>
            <a:pPr marL="0" indent="0" algn="just">
              <a:buNone/>
            </a:pPr>
            <a:r>
              <a:rPr lang="ro-RO" sz="2200" b="1">
                <a:cs typeface="Arial" panose="020B0604020202020204" pitchFamily="34" charset="0"/>
              </a:rPr>
              <a:t>(c) </a:t>
            </a:r>
            <a:r>
              <a:rPr lang="ro-RO" sz="2200" b="1">
                <a:solidFill>
                  <a:srgbClr val="FF0000"/>
                </a:solidFill>
                <a:cs typeface="Arial" panose="020B0604020202020204" pitchFamily="34" charset="0"/>
              </a:rPr>
              <a:t>strângerii dovezilor electronice referitoare la orice infracţiune.</a:t>
            </a:r>
          </a:p>
        </p:txBody>
      </p:sp>
      <p:sp>
        <p:nvSpPr>
          <p:cNvPr id="2" name="Rectangle 4">
            <a:extLst>
              <a:ext uri="{FF2B5EF4-FFF2-40B4-BE49-F238E27FC236}">
                <a16:creationId xmlns="" xmlns:a16="http://schemas.microsoft.com/office/drawing/2014/main" id="{B35E22EF-33BF-41C2-84F4-B2B815E2FB6D}"/>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6" name="Rectangle 4">
            <a:extLst>
              <a:ext uri="{FF2B5EF4-FFF2-40B4-BE49-F238E27FC236}">
                <a16:creationId xmlns="" xmlns:a16="http://schemas.microsoft.com/office/drawing/2014/main" id="{6F4F8A37-9926-4C9F-A81F-934766344CC0}"/>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TextBox 15">
            <a:extLst>
              <a:ext uri="{FF2B5EF4-FFF2-40B4-BE49-F238E27FC236}">
                <a16:creationId xmlns="" xmlns:a16="http://schemas.microsoft.com/office/drawing/2014/main" id="{C12E78C0-96B6-48A3-A63B-942BCF568F78}"/>
              </a:ext>
            </a:extLst>
          </p:cNvPr>
          <p:cNvSpPr txBox="1">
            <a:spLocks noChangeArrowheads="1"/>
          </p:cNvSpPr>
          <p:nvPr/>
        </p:nvSpPr>
        <p:spPr bwMode="auto">
          <a:xfrm>
            <a:off x="1258888" y="179392"/>
            <a:ext cx="7777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ro-RO" sz="2800">
                <a:solidFill>
                  <a:schemeClr val="bg1"/>
                </a:solidFill>
                <a:latin typeface="Verdana" panose="020B0604030504040204" pitchFamily="34" charset="0"/>
                <a:ea typeface="Verdana" panose="020B0604030504040204" pitchFamily="34" charset="0"/>
              </a:rPr>
              <a:t>Realitatea</a:t>
            </a:r>
          </a:p>
        </p:txBody>
      </p:sp>
    </p:spTree>
    <p:extLst>
      <p:ext uri="{BB962C8B-B14F-4D97-AF65-F5344CB8AC3E}">
        <p14:creationId xmlns:p14="http://schemas.microsoft.com/office/powerpoint/2010/main" val="8034275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77</a:t>
            </a:fld>
            <a:endParaRPr lang="en-GB" smtClean="0"/>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77</a:t>
            </a:fld>
            <a:endParaRPr lang="en-GB" smtClean="0">
              <a:solidFill>
                <a:schemeClr val="tx1"/>
              </a:solidFill>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a16="http://schemas.microsoft.com/office/drawing/2014/main" id="{4AC94D61-C432-964B-BFBF-EB29D1BBB3DF}"/>
              </a:ext>
            </a:extLst>
          </p:cNvPr>
          <p:cNvGraphicFramePr/>
          <p:nvPr>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a16="http://schemas.microsoft.com/office/drawing/2014/main" id="{BAA7DDA5-F89B-CB44-922E-5F8384666617}"/>
              </a:ext>
            </a:extLst>
          </p:cNvPr>
          <p:cNvPicPr>
            <a:picLocks noChangeAspect="1"/>
          </p:cNvPicPr>
          <p:nvPr/>
        </p:nvPicPr>
        <p:blipFill>
          <a:blip r:embed="rId8"/>
          <a:stretch>
            <a:fillRect/>
          </a:stretch>
        </p:blipFill>
        <p:spPr>
          <a:xfrm>
            <a:off x="7376924" y="1789471"/>
            <a:ext cx="1260704" cy="1260704"/>
          </a:xfrm>
          <a:prstGeom prst="rect">
            <a:avLst/>
          </a:prstGeom>
        </p:spPr>
      </p:pic>
      <p:sp>
        <p:nvSpPr>
          <p:cNvPr id="12" name="Rectangle 11"/>
          <p:cNvSpPr/>
          <p:nvPr/>
        </p:nvSpPr>
        <p:spPr>
          <a:xfrm>
            <a:off x="3141407" y="95343"/>
            <a:ext cx="5881049" cy="781752"/>
          </a:xfrm>
          <a:prstGeom prst="rect">
            <a:avLst/>
          </a:prstGeom>
        </p:spPr>
        <p:txBody>
          <a:bodyPr wrap="square">
            <a:spAutoFit/>
          </a:bodyPr>
          <a:lstStyle/>
          <a:p>
            <a:pPr algn="r">
              <a:lnSpc>
                <a:spcPct val="80000"/>
              </a:lnSpc>
            </a:pPr>
            <a:r>
              <a:rPr lang="ro-RO" sz="2800">
                <a:solidFill>
                  <a:schemeClr val="bg1"/>
                </a:solidFill>
                <a:latin typeface="Verdana" panose="020B0604030504040204" pitchFamily="34" charset="0"/>
                <a:ea typeface="Verdana" panose="020B0604030504040204" pitchFamily="34" charset="0"/>
              </a:rPr>
              <a:t>Dimensiunea internațională a criminalității informatice </a:t>
            </a:r>
          </a:p>
          <a:p>
            <a:pPr algn="r">
              <a:lnSpc>
                <a:spcPct val="80000"/>
              </a:lnSpc>
            </a:pPr>
            <a:endParaRPr lang="ro-RO" sz="280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761576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a16="http://schemas.microsoft.com/office/drawing/2014/main" id="{4AC94D61-C432-964B-BFBF-EB29D1BBB3DF}"/>
              </a:ext>
            </a:extLst>
          </p:cNvPr>
          <p:cNvGraphicFramePr/>
          <p:nvPr>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3141407" y="95343"/>
            <a:ext cx="5881049" cy="781752"/>
          </a:xfrm>
          <a:prstGeom prst="rect">
            <a:avLst/>
          </a:prstGeom>
        </p:spPr>
        <p:txBody>
          <a:bodyPr wrap="square">
            <a:spAutoFit/>
          </a:bodyPr>
          <a:lstStyle/>
          <a:p>
            <a:pPr algn="r">
              <a:lnSpc>
                <a:spcPct val="80000"/>
              </a:lnSpc>
            </a:pPr>
            <a:r>
              <a:rPr lang="ro-RO" sz="2800">
                <a:solidFill>
                  <a:schemeClr val="bg1"/>
                </a:solidFill>
                <a:latin typeface="Verdana" panose="020B0604030504040204" pitchFamily="34" charset="0"/>
                <a:ea typeface="Verdana" panose="020B0604030504040204" pitchFamily="34" charset="0"/>
              </a:rPr>
              <a:t>Dimensiunea internațională a criminalității informatice </a:t>
            </a:r>
          </a:p>
          <a:p>
            <a:pPr algn="r">
              <a:lnSpc>
                <a:spcPct val="80000"/>
              </a:lnSpc>
            </a:pPr>
            <a:endParaRPr lang="ro-RO" sz="2800">
              <a:solidFill>
                <a:schemeClr val="bg1"/>
              </a:solidFill>
              <a:latin typeface="Verdana" panose="020B0604030504040204" pitchFamily="34" charset="0"/>
              <a:ea typeface="Verdana" panose="020B0604030504040204" pitchFamily="34" charset="0"/>
            </a:endParaRPr>
          </a:p>
        </p:txBody>
      </p:sp>
      <p:pic>
        <p:nvPicPr>
          <p:cNvPr id="16" name="Picture 15">
            <a:extLst>
              <a:ext uri="{FF2B5EF4-FFF2-40B4-BE49-F238E27FC236}">
                <a16:creationId xmlns="" xmlns:a16="http://schemas.microsoft.com/office/drawing/2014/main" id="{BAA7DDA5-F89B-CB44-922E-5F8384666617}"/>
              </a:ext>
            </a:extLst>
          </p:cNvPr>
          <p:cNvPicPr>
            <a:picLocks noChangeAspect="1"/>
          </p:cNvPicPr>
          <p:nvPr/>
        </p:nvPicPr>
        <p:blipFill>
          <a:blip r:embed="rId8"/>
          <a:stretch>
            <a:fillRect/>
          </a:stretch>
        </p:blipFill>
        <p:spPr>
          <a:xfrm>
            <a:off x="7376924" y="1789471"/>
            <a:ext cx="1260704" cy="1260704"/>
          </a:xfrm>
          <a:prstGeom prst="rect">
            <a:avLst/>
          </a:prstGeom>
        </p:spPr>
      </p:pic>
    </p:spTree>
    <p:extLst>
      <p:ext uri="{BB962C8B-B14F-4D97-AF65-F5344CB8AC3E}">
        <p14:creationId xmlns:p14="http://schemas.microsoft.com/office/powerpoint/2010/main" val="18785420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charset="0"/>
                <a:cs typeface="Verdana" charset="0"/>
              </a:rPr>
              <a:t>Obiectivele cursului</a:t>
            </a:r>
          </a:p>
        </p:txBody>
      </p:sp>
      <p:sp>
        <p:nvSpPr>
          <p:cNvPr id="3" name="Content Placeholder 2">
            <a:extLst>
              <a:ext uri="{FF2B5EF4-FFF2-40B4-BE49-F238E27FC236}">
                <a16:creationId xmlns="" xmlns:a16="http://schemas.microsoft.com/office/drawing/2014/main" id="{77B18497-BF37-4A20-ABA6-353886C26CA1}"/>
              </a:ext>
            </a:extLst>
          </p:cNvPr>
          <p:cNvSpPr>
            <a:spLocks noGrp="1"/>
          </p:cNvSpPr>
          <p:nvPr>
            <p:ph idx="1"/>
          </p:nvPr>
        </p:nvSpPr>
        <p:spPr>
          <a:xfrm>
            <a:off x="323528" y="1340767"/>
            <a:ext cx="8712522" cy="5240233"/>
          </a:xfrm>
        </p:spPr>
        <p:txBody>
          <a:bodyPr>
            <a:normAutofit/>
          </a:bodyPr>
          <a:lstStyle/>
          <a:p>
            <a:pPr marL="0" indent="0" algn="just">
              <a:buNone/>
            </a:pPr>
            <a:r>
              <a:rPr lang="ro-RO" b="1">
                <a:latin typeface="+mn-lt"/>
                <a:ea typeface="Verdana" panose="020B0604030504040204" pitchFamily="34" charset="0"/>
              </a:rPr>
              <a:t>La finalul cursului, delegații vor putea:</a:t>
            </a:r>
          </a:p>
          <a:p>
            <a:pPr marL="0" indent="0" algn="just">
              <a:buNone/>
            </a:pPr>
            <a:endParaRPr lang="en-GB" dirty="0">
              <a:latin typeface="+mn-lt"/>
              <a:ea typeface="Verdana" panose="020B0604030504040204" pitchFamily="34" charset="0"/>
            </a:endParaRPr>
          </a:p>
          <a:p>
            <a:pPr algn="just">
              <a:buFont typeface="Wingdings" panose="05000000000000000000" pitchFamily="2" charset="2"/>
              <a:buChar char="Ø"/>
            </a:pPr>
            <a:r>
              <a:rPr lang="ro-RO" sz="2800">
                <a:latin typeface="+mn-lt"/>
                <a:ea typeface="Verdana" panose="020B0604030504040204" pitchFamily="34" charset="0"/>
              </a:rPr>
              <a:t>Să înțeleagă domeniul de aplicare al Convenției de la Budapesta</a:t>
            </a:r>
          </a:p>
          <a:p>
            <a:pPr algn="just">
              <a:buFont typeface="Wingdings" panose="05000000000000000000" pitchFamily="2" charset="2"/>
              <a:buChar char="Ø"/>
            </a:pPr>
            <a:r>
              <a:rPr lang="ro-RO" sz="2800">
                <a:latin typeface="+mn-lt"/>
                <a:ea typeface="Verdana" panose="020B0604030504040204" pitchFamily="34" charset="0"/>
              </a:rPr>
              <a:t>Să afle câți membri are Convenția de la Budapesta </a:t>
            </a:r>
          </a:p>
          <a:p>
            <a:pPr algn="just">
              <a:buFont typeface="Wingdings" panose="05000000000000000000" pitchFamily="2" charset="2"/>
              <a:buChar char="Ø"/>
            </a:pPr>
            <a:r>
              <a:rPr lang="ro-RO" sz="2800">
                <a:latin typeface="+mn-lt"/>
                <a:ea typeface="Verdana" panose="020B0604030504040204" pitchFamily="34" charset="0"/>
              </a:rPr>
              <a:t>Să recunoască elementele fundamentale ale unui tratat privind criminalitatea informatică </a:t>
            </a:r>
          </a:p>
          <a:p>
            <a:pPr algn="just">
              <a:buFont typeface="Wingdings" panose="05000000000000000000" pitchFamily="2" charset="2"/>
              <a:buChar char="Ø"/>
            </a:pPr>
            <a:r>
              <a:rPr lang="ro-RO" sz="2800">
                <a:latin typeface="+mn-lt"/>
                <a:ea typeface="Verdana" panose="020B0604030504040204" pitchFamily="34" charset="0"/>
              </a:rPr>
              <a:t>Să înțeleagă beneficiile Convenției de la Budapesta și să abordeze concepțiile greșite cele mai comune despre Convenția de la Budapesta</a:t>
            </a:r>
          </a:p>
        </p:txBody>
      </p:sp>
    </p:spTree>
    <p:extLst>
      <p:ext uri="{BB962C8B-B14F-4D97-AF65-F5344CB8AC3E}">
        <p14:creationId xmlns:p14="http://schemas.microsoft.com/office/powerpoint/2010/main" val="716352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75119" y="235879"/>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Convenția de la Budapesta: Domeniul de aplicare</a:t>
            </a:r>
          </a:p>
        </p:txBody>
      </p:sp>
      <p:sp>
        <p:nvSpPr>
          <p:cNvPr id="20" name="Textfeld 12">
            <a:extLst>
              <a:ext uri="{FF2B5EF4-FFF2-40B4-BE49-F238E27FC236}">
                <a16:creationId xmlns="" xmlns:a16="http://schemas.microsoft.com/office/drawing/2014/main" id="{122F3459-C909-4A75-8C50-90D04D3C4B22}"/>
              </a:ext>
            </a:extLst>
          </p:cNvPr>
          <p:cNvSpPr txBox="1"/>
          <p:nvPr/>
        </p:nvSpPr>
        <p:spPr>
          <a:xfrm>
            <a:off x="157142" y="1206554"/>
            <a:ext cx="2786062" cy="3600986"/>
          </a:xfrm>
          <a:prstGeom prst="rect">
            <a:avLst/>
          </a:prstGeom>
          <a:solidFill>
            <a:schemeClr val="bg1"/>
          </a:solidFill>
          <a:ln>
            <a:solidFill>
              <a:schemeClr val="bg1">
                <a:lumMod val="50000"/>
              </a:schemeClr>
            </a:solidFill>
          </a:ln>
        </p:spPr>
        <p:txBody>
          <a:bodyPr>
            <a:spAutoFit/>
          </a:bodyPr>
          <a:lstStyle/>
          <a:p>
            <a:pPr fontAlgn="auto">
              <a:spcBef>
                <a:spcPts val="0"/>
              </a:spcBef>
              <a:spcAft>
                <a:spcPts val="0"/>
              </a:spcAft>
              <a:defRPr/>
            </a:pPr>
            <a:r>
              <a:rPr lang="ro-RO" sz="1900" b="1">
                <a:cs typeface="Verdana"/>
              </a:rPr>
              <a:t>Comportament incriminator</a:t>
            </a:r>
          </a:p>
          <a:p>
            <a:pPr marL="342900" indent="-342900" fontAlgn="auto">
              <a:spcBef>
                <a:spcPts val="0"/>
              </a:spcBef>
              <a:spcAft>
                <a:spcPts val="0"/>
              </a:spcAft>
              <a:buFont typeface="Wingdings" pitchFamily="2" charset="2"/>
              <a:buChar char="§"/>
              <a:defRPr/>
            </a:pPr>
            <a:r>
              <a:rPr lang="ro-RO" sz="1900">
                <a:cs typeface="Verdana"/>
              </a:rPr>
              <a:t>Acces ilegal</a:t>
            </a:r>
          </a:p>
          <a:p>
            <a:pPr marL="342900" indent="-342900" fontAlgn="auto">
              <a:spcBef>
                <a:spcPts val="0"/>
              </a:spcBef>
              <a:spcAft>
                <a:spcPts val="0"/>
              </a:spcAft>
              <a:buFont typeface="Wingdings" pitchFamily="2" charset="2"/>
              <a:buChar char="§"/>
              <a:defRPr/>
            </a:pPr>
            <a:r>
              <a:rPr lang="ro-RO" sz="1900">
                <a:cs typeface="Verdana"/>
              </a:rPr>
              <a:t>Interceptare ilegală</a:t>
            </a:r>
          </a:p>
          <a:p>
            <a:pPr marL="342900" indent="-342900" fontAlgn="auto">
              <a:spcBef>
                <a:spcPts val="0"/>
              </a:spcBef>
              <a:spcAft>
                <a:spcPts val="0"/>
              </a:spcAft>
              <a:buFont typeface="Wingdings" pitchFamily="2" charset="2"/>
              <a:buChar char="§"/>
              <a:defRPr/>
            </a:pPr>
            <a:r>
              <a:rPr lang="ro-RO" sz="1900">
                <a:cs typeface="Verdana"/>
              </a:rPr>
              <a:t>Afectarea integrității datelor</a:t>
            </a:r>
          </a:p>
          <a:p>
            <a:pPr marL="342900" indent="-342900" fontAlgn="auto">
              <a:spcBef>
                <a:spcPts val="0"/>
              </a:spcBef>
              <a:spcAft>
                <a:spcPts val="0"/>
              </a:spcAft>
              <a:buFont typeface="Wingdings" pitchFamily="2" charset="2"/>
              <a:buChar char="§"/>
              <a:defRPr/>
            </a:pPr>
            <a:r>
              <a:rPr lang="ro-RO" sz="1900">
                <a:cs typeface="Verdana"/>
              </a:rPr>
              <a:t>Afectarea integrității unui sistem informatic</a:t>
            </a:r>
          </a:p>
          <a:p>
            <a:pPr marL="342900" indent="-342900" fontAlgn="auto">
              <a:spcBef>
                <a:spcPts val="0"/>
              </a:spcBef>
              <a:spcAft>
                <a:spcPts val="0"/>
              </a:spcAft>
              <a:buFont typeface="Wingdings" pitchFamily="2" charset="2"/>
              <a:buChar char="§"/>
              <a:defRPr/>
            </a:pPr>
            <a:r>
              <a:rPr lang="ro-RO" sz="1900">
                <a:cs typeface="Verdana"/>
              </a:rPr>
              <a:t>Folosirea defectuoasă a dispozitivelor</a:t>
            </a:r>
          </a:p>
          <a:p>
            <a:pPr marL="342900" indent="-342900" fontAlgn="auto">
              <a:spcBef>
                <a:spcPts val="0"/>
              </a:spcBef>
              <a:spcAft>
                <a:spcPts val="0"/>
              </a:spcAft>
              <a:buFont typeface="Wingdings" pitchFamily="2" charset="2"/>
              <a:buChar char="§"/>
              <a:defRPr/>
            </a:pPr>
            <a:r>
              <a:rPr lang="ro-RO" sz="1900">
                <a:cs typeface="Verdana"/>
              </a:rPr>
              <a:t>Fraudă și pornografie</a:t>
            </a:r>
          </a:p>
          <a:p>
            <a:pPr marL="342900" indent="-342900" fontAlgn="auto">
              <a:spcBef>
                <a:spcPts val="0"/>
              </a:spcBef>
              <a:spcAft>
                <a:spcPts val="0"/>
              </a:spcAft>
              <a:buFont typeface="Wingdings" pitchFamily="2" charset="2"/>
              <a:buChar char="§"/>
              <a:defRPr/>
            </a:pPr>
            <a:r>
              <a:rPr lang="ro-RO" sz="1900">
                <a:cs typeface="Verdana"/>
              </a:rPr>
              <a:t>Pornografie infantilă</a:t>
            </a:r>
          </a:p>
          <a:p>
            <a:pPr marL="342900" indent="-342900" fontAlgn="auto">
              <a:spcBef>
                <a:spcPts val="0"/>
              </a:spcBef>
              <a:spcAft>
                <a:spcPts val="0"/>
              </a:spcAft>
              <a:buFont typeface="Wingdings" pitchFamily="2" charset="2"/>
              <a:buChar char="§"/>
              <a:defRPr/>
            </a:pPr>
            <a:r>
              <a:rPr lang="ro-RO" sz="1900">
                <a:cs typeface="Verdana"/>
              </a:rPr>
              <a:t>Infracțiuni de încălcare a DPI</a:t>
            </a:r>
          </a:p>
          <a:p>
            <a:pPr marL="342900" indent="-342900" fontAlgn="auto">
              <a:spcBef>
                <a:spcPts val="0"/>
              </a:spcBef>
              <a:spcAft>
                <a:spcPts val="0"/>
              </a:spcAft>
              <a:buFont typeface="Wingdings" pitchFamily="2" charset="2"/>
              <a:buChar char="§"/>
              <a:defRPr/>
            </a:pPr>
            <a:r>
              <a:rPr lang="ro-RO" sz="1900">
                <a:cs typeface="Verdana"/>
              </a:rPr>
              <a:t>Tentativă, participare, complicitate</a:t>
            </a:r>
          </a:p>
          <a:p>
            <a:pPr marL="342900" indent="-342900" fontAlgn="auto">
              <a:spcBef>
                <a:spcPts val="0"/>
              </a:spcBef>
              <a:spcAft>
                <a:spcPts val="0"/>
              </a:spcAft>
              <a:buFont typeface="Wingdings" pitchFamily="2" charset="2"/>
              <a:buChar char="§"/>
              <a:defRPr/>
            </a:pPr>
            <a:r>
              <a:rPr lang="ro-RO" sz="1900">
                <a:cs typeface="Verdana"/>
              </a:rPr>
              <a:t>Răspunderea întreprinderilor</a:t>
            </a:r>
          </a:p>
        </p:txBody>
      </p:sp>
      <p:sp>
        <p:nvSpPr>
          <p:cNvPr id="21" name="Textfeld 4">
            <a:extLst>
              <a:ext uri="{FF2B5EF4-FFF2-40B4-BE49-F238E27FC236}">
                <a16:creationId xmlns="" xmlns:a16="http://schemas.microsoft.com/office/drawing/2014/main" id="{816E88E6-EA52-4247-B5D5-047E57E73689}"/>
              </a:ext>
            </a:extLst>
          </p:cNvPr>
          <p:cNvSpPr txBox="1"/>
          <p:nvPr/>
        </p:nvSpPr>
        <p:spPr>
          <a:xfrm>
            <a:off x="6372201" y="1142663"/>
            <a:ext cx="2570163" cy="5062924"/>
          </a:xfrm>
          <a:prstGeom prst="rect">
            <a:avLst/>
          </a:prstGeom>
          <a:noFill/>
          <a:ln>
            <a:solidFill>
              <a:schemeClr val="bg1">
                <a:lumMod val="50000"/>
              </a:schemeClr>
            </a:solidFill>
          </a:ln>
        </p:spPr>
        <p:txBody>
          <a:bodyPr wrap="square">
            <a:spAutoFit/>
          </a:bodyPr>
          <a:lstStyle/>
          <a:p>
            <a:pPr fontAlgn="auto">
              <a:spcBef>
                <a:spcPts val="0"/>
              </a:spcBef>
              <a:spcAft>
                <a:spcPts val="0"/>
              </a:spcAft>
              <a:defRPr/>
            </a:pPr>
            <a:r>
              <a:rPr lang="ro-RO" sz="1900" b="1">
                <a:cs typeface="Verdana"/>
              </a:rPr>
              <a:t>Cooperarea internațională</a:t>
            </a:r>
          </a:p>
          <a:p>
            <a:pPr marL="361950" indent="-361950" fontAlgn="auto">
              <a:spcBef>
                <a:spcPts val="0"/>
              </a:spcBef>
              <a:spcAft>
                <a:spcPts val="0"/>
              </a:spcAft>
              <a:buFont typeface="Wingdings" pitchFamily="2" charset="2"/>
              <a:buChar char="§"/>
              <a:defRPr/>
            </a:pPr>
            <a:r>
              <a:rPr lang="ro-RO" sz="1900">
                <a:cs typeface="Verdana"/>
              </a:rPr>
              <a:t>Extrădare</a:t>
            </a:r>
          </a:p>
          <a:p>
            <a:pPr marL="361950" indent="-361950" fontAlgn="auto">
              <a:spcBef>
                <a:spcPts val="0"/>
              </a:spcBef>
              <a:spcAft>
                <a:spcPts val="0"/>
              </a:spcAft>
              <a:buFont typeface="Wingdings" pitchFamily="2" charset="2"/>
              <a:buChar char="§"/>
              <a:defRPr/>
            </a:pPr>
            <a:r>
              <a:rPr lang="ro-RO" sz="1900">
                <a:cs typeface="Verdana"/>
              </a:rPr>
              <a:t>Legea privind combaterea spălării banilor (MLA)</a:t>
            </a:r>
          </a:p>
          <a:p>
            <a:pPr marL="361950" indent="-361950" fontAlgn="auto">
              <a:spcBef>
                <a:spcPts val="0"/>
              </a:spcBef>
              <a:spcAft>
                <a:spcPts val="0"/>
              </a:spcAft>
              <a:buFont typeface="Wingdings" pitchFamily="2" charset="2"/>
              <a:buChar char="§"/>
              <a:defRPr/>
            </a:pPr>
            <a:r>
              <a:rPr lang="ro-RO" sz="1900">
                <a:cs typeface="Verdana"/>
              </a:rPr>
              <a:t>Informații spontane</a:t>
            </a:r>
          </a:p>
          <a:p>
            <a:pPr marL="361950" indent="-361950" fontAlgn="auto">
              <a:spcBef>
                <a:spcPts val="0"/>
              </a:spcBef>
              <a:spcAft>
                <a:spcPts val="0"/>
              </a:spcAft>
              <a:buFont typeface="Wingdings" pitchFamily="2" charset="2"/>
              <a:buChar char="§"/>
              <a:defRPr/>
            </a:pPr>
            <a:r>
              <a:rPr lang="ro-RO" sz="1900">
                <a:cs typeface="Verdana"/>
              </a:rPr>
              <a:t>Conservare rapidă</a:t>
            </a:r>
          </a:p>
          <a:p>
            <a:pPr marL="361950" indent="-361950" fontAlgn="auto">
              <a:spcBef>
                <a:spcPts val="0"/>
              </a:spcBef>
              <a:spcAft>
                <a:spcPts val="0"/>
              </a:spcAft>
              <a:buFont typeface="Wingdings" pitchFamily="2" charset="2"/>
              <a:buChar char="§"/>
              <a:defRPr/>
            </a:pPr>
            <a:r>
              <a:rPr lang="ro-RO" sz="1900">
                <a:cs typeface="Verdana"/>
              </a:rPr>
              <a:t>Divulgarea rapidă a DT</a:t>
            </a:r>
          </a:p>
          <a:p>
            <a:pPr marL="361950" indent="-361950" fontAlgn="auto">
              <a:spcBef>
                <a:spcPts val="0"/>
              </a:spcBef>
              <a:spcAft>
                <a:spcPts val="0"/>
              </a:spcAft>
              <a:buFont typeface="Wingdings" pitchFamily="2" charset="2"/>
              <a:buChar char="§"/>
              <a:defRPr/>
            </a:pPr>
            <a:r>
              <a:rPr lang="ro-RO" sz="1900">
                <a:cs typeface="Verdana"/>
              </a:rPr>
              <a:t>MLA pentru acces</a:t>
            </a:r>
          </a:p>
          <a:p>
            <a:pPr marL="361950" indent="-361950">
              <a:buFont typeface="Wingdings" pitchFamily="2" charset="2"/>
              <a:buChar char="§"/>
              <a:defRPr/>
            </a:pPr>
            <a:r>
              <a:rPr lang="ro-RO" sz="1900">
                <a:cs typeface="Verdana"/>
              </a:rPr>
              <a:t>Acces transfrontalier</a:t>
            </a:r>
          </a:p>
          <a:p>
            <a:pPr marL="361950" indent="-361950" fontAlgn="auto">
              <a:spcBef>
                <a:spcPts val="0"/>
              </a:spcBef>
              <a:spcAft>
                <a:spcPts val="0"/>
              </a:spcAft>
              <a:buFont typeface="Wingdings" pitchFamily="2" charset="2"/>
              <a:buChar char="§"/>
              <a:defRPr/>
            </a:pPr>
            <a:r>
              <a:rPr lang="ro-RO" sz="1900">
                <a:cs typeface="Verdana"/>
              </a:rPr>
              <a:t>MLA pentru colectarea în timp real a DT</a:t>
            </a:r>
          </a:p>
          <a:p>
            <a:pPr marL="361950" indent="-361950" fontAlgn="auto">
              <a:spcBef>
                <a:spcPts val="0"/>
              </a:spcBef>
              <a:spcAft>
                <a:spcPts val="0"/>
              </a:spcAft>
              <a:buFont typeface="Wingdings" pitchFamily="2" charset="2"/>
              <a:buChar char="§"/>
              <a:defRPr/>
            </a:pPr>
            <a:r>
              <a:rPr lang="ro-RO" sz="1900">
                <a:cs typeface="Verdana"/>
              </a:rPr>
              <a:t>MLA pentru interceptare</a:t>
            </a:r>
          </a:p>
          <a:p>
            <a:pPr marL="361950" indent="-361950" fontAlgn="auto">
              <a:spcBef>
                <a:spcPts val="0"/>
              </a:spcBef>
              <a:spcAft>
                <a:spcPts val="0"/>
              </a:spcAft>
              <a:buFont typeface="Wingdings" pitchFamily="2" charset="2"/>
              <a:buChar char="§"/>
              <a:defRPr/>
            </a:pPr>
            <a:r>
              <a:rPr lang="ro-RO" sz="1900">
                <a:cs typeface="Verdana"/>
              </a:rPr>
              <a:t>Puncte de contact 24/7</a:t>
            </a:r>
          </a:p>
        </p:txBody>
      </p:sp>
      <p:sp>
        <p:nvSpPr>
          <p:cNvPr id="22" name="Textfeld 16">
            <a:extLst>
              <a:ext uri="{FF2B5EF4-FFF2-40B4-BE49-F238E27FC236}">
                <a16:creationId xmlns="" xmlns:a16="http://schemas.microsoft.com/office/drawing/2014/main" id="{BE61849B-3968-42A3-875B-C76348F5A712}"/>
              </a:ext>
            </a:extLst>
          </p:cNvPr>
          <p:cNvSpPr txBox="1">
            <a:spLocks noChangeArrowheads="1"/>
          </p:cNvSpPr>
          <p:nvPr/>
        </p:nvSpPr>
        <p:spPr bwMode="auto">
          <a:xfrm>
            <a:off x="2871766" y="1536011"/>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ro-RO" sz="4400" b="1">
                <a:latin typeface="Verdana" charset="0"/>
                <a:cs typeface="Verdana" charset="0"/>
              </a:rPr>
              <a:t>+</a:t>
            </a:r>
          </a:p>
        </p:txBody>
      </p:sp>
      <p:sp>
        <p:nvSpPr>
          <p:cNvPr id="23" name="Textfeld 17">
            <a:extLst>
              <a:ext uri="{FF2B5EF4-FFF2-40B4-BE49-F238E27FC236}">
                <a16:creationId xmlns="" xmlns:a16="http://schemas.microsoft.com/office/drawing/2014/main" id="{26F4C5A9-43A7-4D33-9D55-625FFF7AB735}"/>
              </a:ext>
            </a:extLst>
          </p:cNvPr>
          <p:cNvSpPr txBox="1">
            <a:spLocks noChangeArrowheads="1"/>
          </p:cNvSpPr>
          <p:nvPr/>
        </p:nvSpPr>
        <p:spPr bwMode="auto">
          <a:xfrm>
            <a:off x="5800703" y="1536011"/>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ro-RO" sz="4400" b="1">
                <a:latin typeface="Verdana" charset="0"/>
                <a:cs typeface="Verdana" charset="0"/>
              </a:rPr>
              <a:t>+</a:t>
            </a:r>
          </a:p>
        </p:txBody>
      </p:sp>
      <p:cxnSp>
        <p:nvCxnSpPr>
          <p:cNvPr id="24" name="Form 20">
            <a:extLst>
              <a:ext uri="{FF2B5EF4-FFF2-40B4-BE49-F238E27FC236}">
                <a16:creationId xmlns="" xmlns:a16="http://schemas.microsoft.com/office/drawing/2014/main" id="{2AD0CD19-4C49-4F41-86A9-7B7448FB4058}"/>
              </a:ext>
            </a:extLst>
          </p:cNvPr>
          <p:cNvCxnSpPr>
            <a:stCxn id="20" idx="2"/>
          </p:cNvCxnSpPr>
          <p:nvPr/>
        </p:nvCxnSpPr>
        <p:spPr>
          <a:xfrm rot="16200000" flipH="1">
            <a:off x="3475679" y="2882034"/>
            <a:ext cx="971019" cy="4822030"/>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7">
            <a:extLst>
              <a:ext uri="{FF2B5EF4-FFF2-40B4-BE49-F238E27FC236}">
                <a16:creationId xmlns="" xmlns:a16="http://schemas.microsoft.com/office/drawing/2014/main" id="{954E8C3C-7E2E-48EF-B26C-3D675EC5669B}"/>
              </a:ext>
            </a:extLst>
          </p:cNvPr>
          <p:cNvCxnSpPr/>
          <p:nvPr/>
        </p:nvCxnSpPr>
        <p:spPr>
          <a:xfrm>
            <a:off x="4586266" y="4176023"/>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3">
            <a:extLst>
              <a:ext uri="{FF2B5EF4-FFF2-40B4-BE49-F238E27FC236}">
                <a16:creationId xmlns="" xmlns:a16="http://schemas.microsoft.com/office/drawing/2014/main" id="{FE098AA4-0D98-4207-94EB-43432807C98D}"/>
              </a:ext>
            </a:extLst>
          </p:cNvPr>
          <p:cNvSpPr txBox="1"/>
          <p:nvPr/>
        </p:nvSpPr>
        <p:spPr>
          <a:xfrm>
            <a:off x="3443265" y="1271008"/>
            <a:ext cx="2428875" cy="2723823"/>
          </a:xfrm>
          <a:prstGeom prst="rect">
            <a:avLst/>
          </a:prstGeom>
          <a:solidFill>
            <a:srgbClr val="FFFF00"/>
          </a:solidFill>
          <a:ln>
            <a:solidFill>
              <a:schemeClr val="bg1">
                <a:lumMod val="50000"/>
              </a:schemeClr>
            </a:solidFill>
          </a:ln>
        </p:spPr>
        <p:txBody>
          <a:bodyPr wrap="square">
            <a:spAutoFit/>
          </a:bodyPr>
          <a:lstStyle/>
          <a:p>
            <a:pPr fontAlgn="auto">
              <a:spcBef>
                <a:spcPts val="0"/>
              </a:spcBef>
              <a:spcAft>
                <a:spcPts val="0"/>
              </a:spcAft>
              <a:defRPr/>
            </a:pPr>
            <a:r>
              <a:rPr lang="ro-RO" sz="1900" b="1">
                <a:cs typeface="Verdana"/>
              </a:rPr>
              <a:t>Instrumente procedurale</a:t>
            </a:r>
          </a:p>
          <a:p>
            <a:pPr marL="361950" indent="-361950" fontAlgn="auto">
              <a:spcBef>
                <a:spcPts val="0"/>
              </a:spcBef>
              <a:spcAft>
                <a:spcPts val="0"/>
              </a:spcAft>
              <a:buFont typeface="Wingdings" pitchFamily="2" charset="2"/>
              <a:buChar char="§"/>
              <a:defRPr/>
            </a:pPr>
            <a:r>
              <a:rPr lang="ro-RO" sz="1900">
                <a:cs typeface="Verdana"/>
              </a:rPr>
              <a:t>Conservare rapidă</a:t>
            </a:r>
          </a:p>
          <a:p>
            <a:pPr marL="361950" indent="-361950" fontAlgn="auto">
              <a:spcBef>
                <a:spcPts val="0"/>
              </a:spcBef>
              <a:spcAft>
                <a:spcPts val="0"/>
              </a:spcAft>
              <a:buFont typeface="Wingdings" pitchFamily="2" charset="2"/>
              <a:buChar char="§"/>
              <a:defRPr/>
            </a:pPr>
            <a:r>
              <a:rPr lang="ro-RO" sz="1900">
                <a:cs typeface="Verdana"/>
              </a:rPr>
              <a:t>Divulgarea DT</a:t>
            </a:r>
          </a:p>
          <a:p>
            <a:pPr marL="361950" indent="-361950" fontAlgn="auto">
              <a:spcBef>
                <a:spcPts val="0"/>
              </a:spcBef>
              <a:spcAft>
                <a:spcPts val="0"/>
              </a:spcAft>
              <a:buFont typeface="Wingdings" pitchFamily="2" charset="2"/>
              <a:buChar char="§"/>
              <a:defRPr/>
            </a:pPr>
            <a:r>
              <a:rPr lang="ro-RO" sz="1900">
                <a:cs typeface="Verdana"/>
              </a:rPr>
              <a:t>Percheziție și punere sub sechestru</a:t>
            </a:r>
          </a:p>
          <a:p>
            <a:pPr marL="361950" indent="-361950" fontAlgn="auto">
              <a:spcBef>
                <a:spcPts val="0"/>
              </a:spcBef>
              <a:spcAft>
                <a:spcPts val="0"/>
              </a:spcAft>
              <a:buFont typeface="Wingdings" pitchFamily="2" charset="2"/>
              <a:buChar char="§"/>
              <a:defRPr/>
            </a:pPr>
            <a:r>
              <a:rPr lang="ro-RO" sz="1900">
                <a:cs typeface="Verdana"/>
              </a:rPr>
              <a:t>Ordin de punere la dispoziție a datelor</a:t>
            </a:r>
          </a:p>
          <a:p>
            <a:pPr marL="361950" indent="-361950" fontAlgn="auto">
              <a:spcBef>
                <a:spcPts val="0"/>
              </a:spcBef>
              <a:spcAft>
                <a:spcPts val="0"/>
              </a:spcAft>
              <a:buFont typeface="Wingdings" pitchFamily="2" charset="2"/>
              <a:buChar char="§"/>
              <a:defRPr/>
            </a:pPr>
            <a:r>
              <a:rPr lang="ro-RO" sz="1900">
                <a:cs typeface="Verdana"/>
              </a:rPr>
              <a:t>Colectarea în timp real a DT</a:t>
            </a:r>
          </a:p>
          <a:p>
            <a:pPr marL="361950" indent="-361950" fontAlgn="auto">
              <a:spcBef>
                <a:spcPts val="0"/>
              </a:spcBef>
              <a:spcAft>
                <a:spcPts val="0"/>
              </a:spcAft>
              <a:buFont typeface="Wingdings" pitchFamily="2" charset="2"/>
              <a:buChar char="§"/>
              <a:defRPr/>
            </a:pPr>
            <a:r>
              <a:rPr lang="ro-RO" sz="1900">
                <a:cs typeface="Verdana"/>
              </a:rPr>
              <a:t>Incerceptarea datelor informatice</a:t>
            </a:r>
          </a:p>
        </p:txBody>
      </p:sp>
      <p:sp>
        <p:nvSpPr>
          <p:cNvPr id="27" name="Textfeld 18">
            <a:extLst>
              <a:ext uri="{FF2B5EF4-FFF2-40B4-BE49-F238E27FC236}">
                <a16:creationId xmlns="" xmlns:a16="http://schemas.microsoft.com/office/drawing/2014/main" id="{B2A85D97-2DC4-4488-9B4C-A36ECD208C47}"/>
              </a:ext>
            </a:extLst>
          </p:cNvPr>
          <p:cNvSpPr txBox="1"/>
          <p:nvPr/>
        </p:nvSpPr>
        <p:spPr>
          <a:xfrm>
            <a:off x="2833803" y="6210287"/>
            <a:ext cx="1963738" cy="339725"/>
          </a:xfrm>
          <a:prstGeom prst="rect">
            <a:avLst/>
          </a:prstGeom>
          <a:noFill/>
        </p:spPr>
        <p:txBody>
          <a:bodyPr>
            <a:spAutoFit/>
          </a:bodyPr>
          <a:lstStyle/>
          <a:p>
            <a:pPr fontAlgn="auto">
              <a:spcBef>
                <a:spcPts val="0"/>
              </a:spcBef>
              <a:spcAft>
                <a:spcPts val="0"/>
              </a:spcAft>
              <a:defRPr/>
            </a:pPr>
            <a:r>
              <a:rPr lang="ro-RO" sz="1600" b="1">
                <a:solidFill>
                  <a:schemeClr val="tx1">
                    <a:lumMod val="65000"/>
                    <a:lumOff val="35000"/>
                  </a:schemeClr>
                </a:solidFill>
                <a:cs typeface="Verdana"/>
              </a:rPr>
              <a:t>Armonizare </a:t>
            </a:r>
          </a:p>
        </p:txBody>
      </p:sp>
    </p:spTree>
    <p:extLst>
      <p:ext uri="{BB962C8B-B14F-4D97-AF65-F5344CB8AC3E}">
        <p14:creationId xmlns:p14="http://schemas.microsoft.com/office/powerpoint/2010/main" val="681564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8">
            <a:extLst>
              <a:ext uri="{FF2B5EF4-FFF2-40B4-BE49-F238E27FC236}">
                <a16:creationId xmlns="" xmlns:a16="http://schemas.microsoft.com/office/drawing/2014/main" id="{B2A2B581-F8BC-48D4-AF7E-AAF0CE808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 xmlns:a16="http://schemas.microsoft.com/office/drawing/2014/main" id="{D192EA30-54CE-4062-B518-E86D1D7BEC69}"/>
              </a:ext>
            </a:extLst>
          </p:cNvPr>
          <p:cNvSpPr>
            <a:spLocks noChangeArrowheads="1"/>
          </p:cNvSpPr>
          <p:nvPr/>
        </p:nvSpPr>
        <p:spPr bwMode="auto">
          <a:xfrm>
            <a:off x="290513" y="2352650"/>
            <a:ext cx="8599487"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lvl="0" algn="ctr">
              <a:spcBef>
                <a:spcPct val="0"/>
              </a:spcBef>
              <a:buNone/>
              <a:tabLst/>
            </a:pPr>
            <a:r>
              <a:rPr lang="ro-RO" sz="1800" b="1">
                <a:solidFill>
                  <a:prstClr val="black"/>
                </a:solidFill>
                <a:latin typeface="Calibri"/>
                <a:ea typeface="+mn-ea"/>
              </a:rPr>
              <a:t>Vă mulțumim!</a:t>
            </a:r>
          </a:p>
          <a:p>
            <a:pPr lvl="0" algn="ctr">
              <a:spcBef>
                <a:spcPct val="0"/>
              </a:spcBef>
              <a:buNone/>
              <a:tabLst/>
            </a:pPr>
            <a:endParaRPr lang="en-GB" altLang="en-US" sz="1200" b="1" dirty="0">
              <a:solidFill>
                <a:prstClr val="black"/>
              </a:solidFill>
              <a:latin typeface="Calibri"/>
              <a:ea typeface="+mn-ea"/>
            </a:endParaRPr>
          </a:p>
          <a:p>
            <a:pPr lvl="0" algn="ctr">
              <a:spcBef>
                <a:spcPct val="0"/>
              </a:spcBef>
              <a:buNone/>
              <a:tabLst/>
            </a:pPr>
            <a:endParaRPr lang="en-GB" altLang="en-US" sz="1200" b="1" dirty="0">
              <a:solidFill>
                <a:prstClr val="black"/>
              </a:solidFill>
              <a:latin typeface="Calibri"/>
              <a:ea typeface="+mn-ea"/>
            </a:endParaRPr>
          </a:p>
          <a:p>
            <a:pPr lvl="0" algn="ctr">
              <a:spcBef>
                <a:spcPct val="0"/>
              </a:spcBef>
              <a:buNone/>
              <a:tabLst/>
            </a:pPr>
            <a:endParaRPr lang="en-GB" altLang="en-US" sz="1200" b="1" dirty="0">
              <a:solidFill>
                <a:prstClr val="black"/>
              </a:solidFill>
              <a:latin typeface="Calibri"/>
              <a:ea typeface="+mn-ea"/>
            </a:endParaRPr>
          </a:p>
          <a:p>
            <a:pPr lvl="0" algn="ctr">
              <a:spcBef>
                <a:spcPct val="0"/>
              </a:spcBef>
              <a:buNone/>
              <a:tabLst/>
            </a:pPr>
            <a:endParaRPr lang="en-GB" altLang="en-US" sz="1200" b="1" dirty="0">
              <a:solidFill>
                <a:prstClr val="black"/>
              </a:solidFill>
              <a:latin typeface="Calibri"/>
              <a:ea typeface="+mn-ea"/>
            </a:endParaRPr>
          </a:p>
          <a:p>
            <a:pPr lvl="0" algn="ctr">
              <a:spcBef>
                <a:spcPct val="0"/>
              </a:spcBef>
              <a:buNone/>
              <a:tabLst/>
            </a:pPr>
            <a:endParaRPr lang="en-GB" altLang="en-US" sz="1600" b="1" dirty="0">
              <a:solidFill>
                <a:prstClr val="black"/>
              </a:solidFill>
              <a:latin typeface="Calibri"/>
              <a:ea typeface="+mn-ea"/>
            </a:endParaRPr>
          </a:p>
          <a:p>
            <a:pPr lvl="0" algn="ctr">
              <a:spcBef>
                <a:spcPct val="0"/>
              </a:spcBef>
              <a:buNone/>
              <a:tabLst/>
            </a:pPr>
            <a:r>
              <a:rPr lang="ro-RO" sz="1800" b="1">
                <a:solidFill>
                  <a:prstClr val="black"/>
                </a:solidFill>
                <a:latin typeface="Calibri"/>
                <a:ea typeface="+mn-ea"/>
              </a:rPr>
              <a:t>Xxxxx XXXXXXXX</a:t>
            </a:r>
          </a:p>
          <a:p>
            <a:pPr lvl="0" algn="ctr">
              <a:spcBef>
                <a:spcPct val="0"/>
              </a:spcBef>
              <a:buNone/>
              <a:tabLst/>
            </a:pPr>
            <a:endParaRPr lang="en-GB" altLang="en-US" sz="600" dirty="0">
              <a:solidFill>
                <a:prstClr val="black"/>
              </a:solidFill>
              <a:latin typeface="Calibri"/>
              <a:ea typeface="+mn-ea"/>
            </a:endParaRPr>
          </a:p>
          <a:p>
            <a:pPr lvl="0" algn="ctr">
              <a:spcBef>
                <a:spcPct val="0"/>
              </a:spcBef>
              <a:buNone/>
              <a:tabLst/>
            </a:pPr>
            <a:r>
              <a:rPr lang="ro-RO" sz="1400" i="1">
                <a:solidFill>
                  <a:prstClr val="black"/>
                </a:solidFill>
                <a:latin typeface="Calibri"/>
                <a:ea typeface="+mn-ea"/>
              </a:rPr>
              <a:t>Consiliul Europei</a:t>
            </a:r>
          </a:p>
          <a:p>
            <a:pPr lvl="0" algn="ctr">
              <a:spcBef>
                <a:spcPct val="0"/>
              </a:spcBef>
              <a:buNone/>
              <a:tabLst/>
            </a:pPr>
            <a:endParaRPr lang="en-GB" altLang="en-US" sz="1400" b="1" dirty="0">
              <a:solidFill>
                <a:srgbClr val="2F618F"/>
              </a:solidFill>
              <a:latin typeface="Calibri"/>
              <a:ea typeface="+mn-ea"/>
              <a:hlinkClick r:id="rId3"/>
            </a:endParaRPr>
          </a:p>
          <a:p>
            <a:pPr lvl="0" algn="ctr">
              <a:spcBef>
                <a:spcPct val="0"/>
              </a:spcBef>
              <a:buNone/>
              <a:tabLst/>
            </a:pPr>
            <a:r>
              <a:rPr lang="ro-RO" sz="1600" b="1">
                <a:solidFill>
                  <a:srgbClr val="2F618F"/>
                </a:solidFill>
                <a:latin typeface="Calibri"/>
                <a:ea typeface="+mn-ea"/>
              </a:rPr>
              <a:t>email</a:t>
            </a:r>
          </a:p>
          <a:p>
            <a:pPr lvl="0" algn="ctr">
              <a:spcBef>
                <a:spcPct val="0"/>
              </a:spcBef>
              <a:buNone/>
              <a:tabLst/>
            </a:pPr>
            <a:endParaRPr lang="en-GB" altLang="en-US" sz="1600" b="1" dirty="0">
              <a:solidFill>
                <a:prstClr val="black"/>
              </a:solidFill>
              <a:latin typeface="Verdana" panose="020B0604030504040204" pitchFamily="34" charset="0"/>
              <a:ea typeface="+mn-ea"/>
            </a:endParaRPr>
          </a:p>
          <a:p>
            <a:pPr lvl="0" algn="ctr">
              <a:spcBef>
                <a:spcPct val="0"/>
              </a:spcBef>
              <a:buNone/>
              <a:tabLst/>
            </a:pPr>
            <a:endParaRPr lang="en-GB" altLang="en-US" sz="1600" b="1" dirty="0">
              <a:solidFill>
                <a:prstClr val="black"/>
              </a:solidFill>
              <a:latin typeface="Verdana" panose="020B0604030504040204" pitchFamily="34" charset="0"/>
              <a:ea typeface="+mn-ea"/>
            </a:endParaRPr>
          </a:p>
          <a:p>
            <a:pPr lvl="0" algn="ctr">
              <a:spcBef>
                <a:spcPct val="0"/>
              </a:spcBef>
              <a:buNone/>
              <a:tabLst/>
            </a:pPr>
            <a:endParaRPr lang="en-GB" altLang="en-US" sz="1400" b="1" dirty="0">
              <a:solidFill>
                <a:prstClr val="black"/>
              </a:solidFill>
              <a:latin typeface="Verdana" panose="020B0604030504040204" pitchFamily="34" charset="0"/>
              <a:ea typeface="+mn-ea"/>
            </a:endParaRPr>
          </a:p>
          <a:p>
            <a:pPr lvl="0" algn="ctr">
              <a:spcBef>
                <a:spcPct val="0"/>
              </a:spcBef>
              <a:buNone/>
              <a:tabLst/>
            </a:pPr>
            <a:r>
              <a:rPr lang="ro-RO" sz="1600" b="1">
                <a:solidFill>
                  <a:prstClr val="black"/>
                </a:solidFill>
                <a:latin typeface="Calibri"/>
                <a:ea typeface="+mn-ea"/>
              </a:rPr>
              <a:t>ZZ Lună AAAA</a:t>
            </a:r>
          </a:p>
        </p:txBody>
      </p:sp>
      <p:sp>
        <p:nvSpPr>
          <p:cNvPr id="10" name="Rectangle 2">
            <a:extLst>
              <a:ext uri="{FF2B5EF4-FFF2-40B4-BE49-F238E27FC236}">
                <a16:creationId xmlns="" xmlns:a16="http://schemas.microsoft.com/office/drawing/2014/main" id="{DF1503B2-B0B3-4330-9439-3D5954CA1625}"/>
              </a:ext>
            </a:extLst>
          </p:cNvPr>
          <p:cNvSpPr>
            <a:spLocks noChangeArrowheads="1"/>
          </p:cNvSpPr>
          <p:nvPr/>
        </p:nvSpPr>
        <p:spPr bwMode="auto">
          <a:xfrm>
            <a:off x="365125" y="1177588"/>
            <a:ext cx="8599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ro-RO" sz="1400" b="1">
                <a:latin typeface="Verdana" panose="020B0604030504040204" pitchFamily="34" charset="0"/>
              </a:rPr>
              <a:t>Curs introductiv de formare judiciară privind criminalitatea informatică și probele electronice</a:t>
            </a:r>
          </a:p>
        </p:txBody>
      </p:sp>
    </p:spTree>
    <p:extLst>
      <p:ext uri="{BB962C8B-B14F-4D97-AF65-F5344CB8AC3E}">
        <p14:creationId xmlns:p14="http://schemas.microsoft.com/office/powerpoint/2010/main" val="2469809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75119" y="235879"/>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Convenția de la Budapesta: Domeniul de aplicare</a:t>
            </a:r>
          </a:p>
        </p:txBody>
      </p:sp>
      <p:sp>
        <p:nvSpPr>
          <p:cNvPr id="20" name="Textfeld 12">
            <a:extLst>
              <a:ext uri="{FF2B5EF4-FFF2-40B4-BE49-F238E27FC236}">
                <a16:creationId xmlns="" xmlns:a16="http://schemas.microsoft.com/office/drawing/2014/main" id="{122F3459-C909-4A75-8C50-90D04D3C4B22}"/>
              </a:ext>
            </a:extLst>
          </p:cNvPr>
          <p:cNvSpPr txBox="1"/>
          <p:nvPr/>
        </p:nvSpPr>
        <p:spPr>
          <a:xfrm>
            <a:off x="157142" y="1206554"/>
            <a:ext cx="2786062" cy="3600986"/>
          </a:xfrm>
          <a:prstGeom prst="rect">
            <a:avLst/>
          </a:prstGeom>
          <a:solidFill>
            <a:schemeClr val="bg1"/>
          </a:solidFill>
          <a:ln>
            <a:solidFill>
              <a:schemeClr val="bg1">
                <a:lumMod val="50000"/>
              </a:schemeClr>
            </a:solidFill>
          </a:ln>
        </p:spPr>
        <p:txBody>
          <a:bodyPr>
            <a:spAutoFit/>
          </a:bodyPr>
          <a:lstStyle/>
          <a:p>
            <a:pPr fontAlgn="auto">
              <a:spcBef>
                <a:spcPts val="0"/>
              </a:spcBef>
              <a:spcAft>
                <a:spcPts val="0"/>
              </a:spcAft>
              <a:defRPr/>
            </a:pPr>
            <a:r>
              <a:rPr lang="ro-RO" sz="1900" b="1">
                <a:cs typeface="Verdana"/>
              </a:rPr>
              <a:t>Comportament incriminator</a:t>
            </a:r>
          </a:p>
          <a:p>
            <a:pPr marL="342900" indent="-342900" fontAlgn="auto">
              <a:spcBef>
                <a:spcPts val="0"/>
              </a:spcBef>
              <a:spcAft>
                <a:spcPts val="0"/>
              </a:spcAft>
              <a:buFont typeface="Wingdings" pitchFamily="2" charset="2"/>
              <a:buChar char="§"/>
              <a:defRPr/>
            </a:pPr>
            <a:r>
              <a:rPr lang="ro-RO" sz="1900">
                <a:cs typeface="Verdana"/>
              </a:rPr>
              <a:t>Acces ilegal</a:t>
            </a:r>
          </a:p>
          <a:p>
            <a:pPr marL="342900" indent="-342900" fontAlgn="auto">
              <a:spcBef>
                <a:spcPts val="0"/>
              </a:spcBef>
              <a:spcAft>
                <a:spcPts val="0"/>
              </a:spcAft>
              <a:buFont typeface="Wingdings" pitchFamily="2" charset="2"/>
              <a:buChar char="§"/>
              <a:defRPr/>
            </a:pPr>
            <a:r>
              <a:rPr lang="ro-RO" sz="1900">
                <a:cs typeface="Verdana"/>
              </a:rPr>
              <a:t>Interceptare ilegală</a:t>
            </a:r>
          </a:p>
          <a:p>
            <a:pPr marL="342900" indent="-342900" fontAlgn="auto">
              <a:spcBef>
                <a:spcPts val="0"/>
              </a:spcBef>
              <a:spcAft>
                <a:spcPts val="0"/>
              </a:spcAft>
              <a:buFont typeface="Wingdings" pitchFamily="2" charset="2"/>
              <a:buChar char="§"/>
              <a:defRPr/>
            </a:pPr>
            <a:r>
              <a:rPr lang="ro-RO" sz="1900">
                <a:cs typeface="Verdana"/>
              </a:rPr>
              <a:t>Afectarea integrității datelor</a:t>
            </a:r>
          </a:p>
          <a:p>
            <a:pPr marL="342900" indent="-342900" fontAlgn="auto">
              <a:spcBef>
                <a:spcPts val="0"/>
              </a:spcBef>
              <a:spcAft>
                <a:spcPts val="0"/>
              </a:spcAft>
              <a:buFont typeface="Wingdings" pitchFamily="2" charset="2"/>
              <a:buChar char="§"/>
              <a:defRPr/>
            </a:pPr>
            <a:r>
              <a:rPr lang="ro-RO" sz="1900">
                <a:cs typeface="Verdana"/>
              </a:rPr>
              <a:t>Afectarea integrității unui sistem informatic</a:t>
            </a:r>
          </a:p>
          <a:p>
            <a:pPr marL="342900" indent="-342900" fontAlgn="auto">
              <a:spcBef>
                <a:spcPts val="0"/>
              </a:spcBef>
              <a:spcAft>
                <a:spcPts val="0"/>
              </a:spcAft>
              <a:buFont typeface="Wingdings" pitchFamily="2" charset="2"/>
              <a:buChar char="§"/>
              <a:defRPr/>
            </a:pPr>
            <a:r>
              <a:rPr lang="ro-RO" sz="1900">
                <a:cs typeface="Verdana"/>
              </a:rPr>
              <a:t>Folosirea defectuoasă a dispozitivelor</a:t>
            </a:r>
          </a:p>
          <a:p>
            <a:pPr marL="342900" indent="-342900" fontAlgn="auto">
              <a:spcBef>
                <a:spcPts val="0"/>
              </a:spcBef>
              <a:spcAft>
                <a:spcPts val="0"/>
              </a:spcAft>
              <a:buFont typeface="Wingdings" pitchFamily="2" charset="2"/>
              <a:buChar char="§"/>
              <a:defRPr/>
            </a:pPr>
            <a:r>
              <a:rPr lang="ro-RO" sz="1900">
                <a:cs typeface="Verdana"/>
              </a:rPr>
              <a:t>Fraudă și pornografie</a:t>
            </a:r>
          </a:p>
          <a:p>
            <a:pPr marL="342900" indent="-342900" fontAlgn="auto">
              <a:spcBef>
                <a:spcPts val="0"/>
              </a:spcBef>
              <a:spcAft>
                <a:spcPts val="0"/>
              </a:spcAft>
              <a:buFont typeface="Wingdings" pitchFamily="2" charset="2"/>
              <a:buChar char="§"/>
              <a:defRPr/>
            </a:pPr>
            <a:r>
              <a:rPr lang="ro-RO" sz="1900">
                <a:cs typeface="Verdana"/>
              </a:rPr>
              <a:t>Pornografie infantilă</a:t>
            </a:r>
          </a:p>
          <a:p>
            <a:pPr marL="342900" indent="-342900" fontAlgn="auto">
              <a:spcBef>
                <a:spcPts val="0"/>
              </a:spcBef>
              <a:spcAft>
                <a:spcPts val="0"/>
              </a:spcAft>
              <a:buFont typeface="Wingdings" pitchFamily="2" charset="2"/>
              <a:buChar char="§"/>
              <a:defRPr/>
            </a:pPr>
            <a:r>
              <a:rPr lang="ro-RO" sz="1900">
                <a:cs typeface="Verdana"/>
              </a:rPr>
              <a:t>Infracțiuni de încălcare a DPI</a:t>
            </a:r>
          </a:p>
          <a:p>
            <a:pPr marL="342900" indent="-342900" fontAlgn="auto">
              <a:spcBef>
                <a:spcPts val="0"/>
              </a:spcBef>
              <a:spcAft>
                <a:spcPts val="0"/>
              </a:spcAft>
              <a:buFont typeface="Wingdings" pitchFamily="2" charset="2"/>
              <a:buChar char="§"/>
              <a:defRPr/>
            </a:pPr>
            <a:r>
              <a:rPr lang="ro-RO" sz="1900">
                <a:cs typeface="Verdana"/>
              </a:rPr>
              <a:t>Tentativă, participare, complicitate</a:t>
            </a:r>
          </a:p>
          <a:p>
            <a:pPr marL="342900" indent="-342900" fontAlgn="auto">
              <a:spcBef>
                <a:spcPts val="0"/>
              </a:spcBef>
              <a:spcAft>
                <a:spcPts val="0"/>
              </a:spcAft>
              <a:buFont typeface="Wingdings" pitchFamily="2" charset="2"/>
              <a:buChar char="§"/>
              <a:defRPr/>
            </a:pPr>
            <a:r>
              <a:rPr lang="ro-RO" sz="1900">
                <a:cs typeface="Verdana"/>
              </a:rPr>
              <a:t>Răspunderea întreprinderilor</a:t>
            </a:r>
          </a:p>
        </p:txBody>
      </p:sp>
      <p:sp>
        <p:nvSpPr>
          <p:cNvPr id="21" name="Textfeld 4">
            <a:extLst>
              <a:ext uri="{FF2B5EF4-FFF2-40B4-BE49-F238E27FC236}">
                <a16:creationId xmlns="" xmlns:a16="http://schemas.microsoft.com/office/drawing/2014/main" id="{816E88E6-EA52-4247-B5D5-047E57E73689}"/>
              </a:ext>
            </a:extLst>
          </p:cNvPr>
          <p:cNvSpPr txBox="1"/>
          <p:nvPr/>
        </p:nvSpPr>
        <p:spPr>
          <a:xfrm>
            <a:off x="6372201" y="1142663"/>
            <a:ext cx="2570163" cy="5062924"/>
          </a:xfrm>
          <a:prstGeom prst="rect">
            <a:avLst/>
          </a:prstGeom>
          <a:solidFill>
            <a:srgbClr val="FFFF00"/>
          </a:solidFill>
          <a:ln>
            <a:solidFill>
              <a:schemeClr val="bg1">
                <a:lumMod val="50000"/>
              </a:schemeClr>
            </a:solidFill>
          </a:ln>
        </p:spPr>
        <p:txBody>
          <a:bodyPr wrap="square">
            <a:spAutoFit/>
          </a:bodyPr>
          <a:lstStyle/>
          <a:p>
            <a:pPr fontAlgn="auto">
              <a:spcBef>
                <a:spcPts val="0"/>
              </a:spcBef>
              <a:spcAft>
                <a:spcPts val="0"/>
              </a:spcAft>
              <a:defRPr/>
            </a:pPr>
            <a:r>
              <a:rPr lang="ro-RO" sz="1900" b="1">
                <a:cs typeface="Verdana"/>
              </a:rPr>
              <a:t>Cooperarea internațională</a:t>
            </a:r>
          </a:p>
          <a:p>
            <a:pPr marL="361950" indent="-361950" fontAlgn="auto">
              <a:spcBef>
                <a:spcPts val="0"/>
              </a:spcBef>
              <a:spcAft>
                <a:spcPts val="0"/>
              </a:spcAft>
              <a:buFont typeface="Wingdings" pitchFamily="2" charset="2"/>
              <a:buChar char="§"/>
              <a:defRPr/>
            </a:pPr>
            <a:r>
              <a:rPr lang="ro-RO" sz="1900">
                <a:cs typeface="Verdana"/>
              </a:rPr>
              <a:t>Extrădare</a:t>
            </a:r>
          </a:p>
          <a:p>
            <a:pPr marL="361950" indent="-361950" fontAlgn="auto">
              <a:spcBef>
                <a:spcPts val="0"/>
              </a:spcBef>
              <a:spcAft>
                <a:spcPts val="0"/>
              </a:spcAft>
              <a:buFont typeface="Wingdings" pitchFamily="2" charset="2"/>
              <a:buChar char="§"/>
              <a:defRPr/>
            </a:pPr>
            <a:r>
              <a:rPr lang="ro-RO" sz="1900">
                <a:cs typeface="Verdana"/>
              </a:rPr>
              <a:t>Legea privind combaterea spălării banilor (MLA)</a:t>
            </a:r>
          </a:p>
          <a:p>
            <a:pPr marL="361950" indent="-361950" fontAlgn="auto">
              <a:spcBef>
                <a:spcPts val="0"/>
              </a:spcBef>
              <a:spcAft>
                <a:spcPts val="0"/>
              </a:spcAft>
              <a:buFont typeface="Wingdings" pitchFamily="2" charset="2"/>
              <a:buChar char="§"/>
              <a:defRPr/>
            </a:pPr>
            <a:r>
              <a:rPr lang="ro-RO" sz="1900">
                <a:cs typeface="Verdana"/>
              </a:rPr>
              <a:t>Informații spontane</a:t>
            </a:r>
          </a:p>
          <a:p>
            <a:pPr marL="361950" indent="-361950" fontAlgn="auto">
              <a:spcBef>
                <a:spcPts val="0"/>
              </a:spcBef>
              <a:spcAft>
                <a:spcPts val="0"/>
              </a:spcAft>
              <a:buFont typeface="Wingdings" pitchFamily="2" charset="2"/>
              <a:buChar char="§"/>
              <a:defRPr/>
            </a:pPr>
            <a:r>
              <a:rPr lang="ro-RO" sz="1900">
                <a:cs typeface="Verdana"/>
              </a:rPr>
              <a:t>Conservare rapidă</a:t>
            </a:r>
          </a:p>
          <a:p>
            <a:pPr marL="361950" indent="-361950" fontAlgn="auto">
              <a:spcBef>
                <a:spcPts val="0"/>
              </a:spcBef>
              <a:spcAft>
                <a:spcPts val="0"/>
              </a:spcAft>
              <a:buFont typeface="Wingdings" pitchFamily="2" charset="2"/>
              <a:buChar char="§"/>
              <a:defRPr/>
            </a:pPr>
            <a:r>
              <a:rPr lang="ro-RO" sz="1900">
                <a:cs typeface="Verdana"/>
              </a:rPr>
              <a:t>Divulgarea rapidă a DT</a:t>
            </a:r>
          </a:p>
          <a:p>
            <a:pPr marL="361950" indent="-361950" fontAlgn="auto">
              <a:spcBef>
                <a:spcPts val="0"/>
              </a:spcBef>
              <a:spcAft>
                <a:spcPts val="0"/>
              </a:spcAft>
              <a:buFont typeface="Wingdings" pitchFamily="2" charset="2"/>
              <a:buChar char="§"/>
              <a:defRPr/>
            </a:pPr>
            <a:r>
              <a:rPr lang="ro-RO" sz="1900">
                <a:cs typeface="Verdana"/>
              </a:rPr>
              <a:t>MLA pentru acces</a:t>
            </a:r>
          </a:p>
          <a:p>
            <a:pPr marL="361950" indent="-361950">
              <a:buFont typeface="Wingdings" pitchFamily="2" charset="2"/>
              <a:buChar char="§"/>
              <a:defRPr/>
            </a:pPr>
            <a:r>
              <a:rPr lang="ro-RO" sz="1900">
                <a:cs typeface="Verdana"/>
              </a:rPr>
              <a:t>Acces transfrontalier</a:t>
            </a:r>
          </a:p>
          <a:p>
            <a:pPr marL="361950" indent="-361950" fontAlgn="auto">
              <a:spcBef>
                <a:spcPts val="0"/>
              </a:spcBef>
              <a:spcAft>
                <a:spcPts val="0"/>
              </a:spcAft>
              <a:buFont typeface="Wingdings" pitchFamily="2" charset="2"/>
              <a:buChar char="§"/>
              <a:defRPr/>
            </a:pPr>
            <a:r>
              <a:rPr lang="ro-RO" sz="1900">
                <a:cs typeface="Verdana"/>
              </a:rPr>
              <a:t>MLA pentru colectarea în timp real a DT</a:t>
            </a:r>
          </a:p>
          <a:p>
            <a:pPr marL="361950" indent="-361950" fontAlgn="auto">
              <a:spcBef>
                <a:spcPts val="0"/>
              </a:spcBef>
              <a:spcAft>
                <a:spcPts val="0"/>
              </a:spcAft>
              <a:buFont typeface="Wingdings" pitchFamily="2" charset="2"/>
              <a:buChar char="§"/>
              <a:defRPr/>
            </a:pPr>
            <a:r>
              <a:rPr lang="ro-RO" sz="1900">
                <a:cs typeface="Verdana"/>
              </a:rPr>
              <a:t>MLA pentru interceptare</a:t>
            </a:r>
          </a:p>
          <a:p>
            <a:pPr marL="361950" indent="-361950" fontAlgn="auto">
              <a:spcBef>
                <a:spcPts val="0"/>
              </a:spcBef>
              <a:spcAft>
                <a:spcPts val="0"/>
              </a:spcAft>
              <a:buFont typeface="Wingdings" pitchFamily="2" charset="2"/>
              <a:buChar char="§"/>
              <a:defRPr/>
            </a:pPr>
            <a:r>
              <a:rPr lang="ro-RO" sz="1900">
                <a:cs typeface="Verdana"/>
              </a:rPr>
              <a:t>Puncte de contact 24/7</a:t>
            </a:r>
          </a:p>
        </p:txBody>
      </p:sp>
      <p:sp>
        <p:nvSpPr>
          <p:cNvPr id="22" name="Textfeld 16">
            <a:extLst>
              <a:ext uri="{FF2B5EF4-FFF2-40B4-BE49-F238E27FC236}">
                <a16:creationId xmlns="" xmlns:a16="http://schemas.microsoft.com/office/drawing/2014/main" id="{BE61849B-3968-42A3-875B-C76348F5A712}"/>
              </a:ext>
            </a:extLst>
          </p:cNvPr>
          <p:cNvSpPr txBox="1">
            <a:spLocks noChangeArrowheads="1"/>
          </p:cNvSpPr>
          <p:nvPr/>
        </p:nvSpPr>
        <p:spPr bwMode="auto">
          <a:xfrm>
            <a:off x="2871766" y="1536011"/>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ro-RO" sz="4400" b="1">
                <a:latin typeface="Verdana" charset="0"/>
                <a:cs typeface="Verdana" charset="0"/>
              </a:rPr>
              <a:t>+</a:t>
            </a:r>
          </a:p>
        </p:txBody>
      </p:sp>
      <p:sp>
        <p:nvSpPr>
          <p:cNvPr id="23" name="Textfeld 17">
            <a:extLst>
              <a:ext uri="{FF2B5EF4-FFF2-40B4-BE49-F238E27FC236}">
                <a16:creationId xmlns="" xmlns:a16="http://schemas.microsoft.com/office/drawing/2014/main" id="{26F4C5A9-43A7-4D33-9D55-625FFF7AB735}"/>
              </a:ext>
            </a:extLst>
          </p:cNvPr>
          <p:cNvSpPr txBox="1">
            <a:spLocks noChangeArrowheads="1"/>
          </p:cNvSpPr>
          <p:nvPr/>
        </p:nvSpPr>
        <p:spPr bwMode="auto">
          <a:xfrm>
            <a:off x="5800703" y="1536011"/>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ro-RO" sz="4400" b="1">
                <a:latin typeface="Verdana" charset="0"/>
                <a:cs typeface="Verdana" charset="0"/>
              </a:rPr>
              <a:t>+</a:t>
            </a:r>
          </a:p>
        </p:txBody>
      </p:sp>
      <p:cxnSp>
        <p:nvCxnSpPr>
          <p:cNvPr id="24" name="Form 20">
            <a:extLst>
              <a:ext uri="{FF2B5EF4-FFF2-40B4-BE49-F238E27FC236}">
                <a16:creationId xmlns="" xmlns:a16="http://schemas.microsoft.com/office/drawing/2014/main" id="{2AD0CD19-4C49-4F41-86A9-7B7448FB4058}"/>
              </a:ext>
            </a:extLst>
          </p:cNvPr>
          <p:cNvCxnSpPr>
            <a:stCxn id="20" idx="2"/>
          </p:cNvCxnSpPr>
          <p:nvPr/>
        </p:nvCxnSpPr>
        <p:spPr>
          <a:xfrm rot="16200000" flipH="1">
            <a:off x="3475679" y="2882034"/>
            <a:ext cx="971019" cy="4822030"/>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7">
            <a:extLst>
              <a:ext uri="{FF2B5EF4-FFF2-40B4-BE49-F238E27FC236}">
                <a16:creationId xmlns="" xmlns:a16="http://schemas.microsoft.com/office/drawing/2014/main" id="{954E8C3C-7E2E-48EF-B26C-3D675EC5669B}"/>
              </a:ext>
            </a:extLst>
          </p:cNvPr>
          <p:cNvCxnSpPr/>
          <p:nvPr/>
        </p:nvCxnSpPr>
        <p:spPr>
          <a:xfrm>
            <a:off x="4586266" y="4176023"/>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3">
            <a:extLst>
              <a:ext uri="{FF2B5EF4-FFF2-40B4-BE49-F238E27FC236}">
                <a16:creationId xmlns="" xmlns:a16="http://schemas.microsoft.com/office/drawing/2014/main" id="{FE098AA4-0D98-4207-94EB-43432807C98D}"/>
              </a:ext>
            </a:extLst>
          </p:cNvPr>
          <p:cNvSpPr txBox="1"/>
          <p:nvPr/>
        </p:nvSpPr>
        <p:spPr>
          <a:xfrm>
            <a:off x="3443265" y="1271008"/>
            <a:ext cx="2428875" cy="2723823"/>
          </a:xfrm>
          <a:prstGeom prst="rect">
            <a:avLst/>
          </a:prstGeom>
          <a:solidFill>
            <a:srgbClr val="FFFFFF"/>
          </a:solidFill>
          <a:ln>
            <a:solidFill>
              <a:schemeClr val="bg1">
                <a:lumMod val="50000"/>
              </a:schemeClr>
            </a:solidFill>
          </a:ln>
        </p:spPr>
        <p:txBody>
          <a:bodyPr wrap="square">
            <a:spAutoFit/>
          </a:bodyPr>
          <a:lstStyle/>
          <a:p>
            <a:pPr fontAlgn="auto">
              <a:spcBef>
                <a:spcPts val="0"/>
              </a:spcBef>
              <a:spcAft>
                <a:spcPts val="0"/>
              </a:spcAft>
              <a:defRPr/>
            </a:pPr>
            <a:r>
              <a:rPr lang="ro-RO" sz="1900" b="1">
                <a:cs typeface="Verdana"/>
              </a:rPr>
              <a:t>Instrumente procedurale</a:t>
            </a:r>
          </a:p>
          <a:p>
            <a:pPr marL="361950" indent="-361950" fontAlgn="auto">
              <a:spcBef>
                <a:spcPts val="0"/>
              </a:spcBef>
              <a:spcAft>
                <a:spcPts val="0"/>
              </a:spcAft>
              <a:buFont typeface="Wingdings" pitchFamily="2" charset="2"/>
              <a:buChar char="§"/>
              <a:defRPr/>
            </a:pPr>
            <a:r>
              <a:rPr lang="ro-RO" sz="1900">
                <a:cs typeface="Verdana"/>
              </a:rPr>
              <a:t>Conservare rapidă</a:t>
            </a:r>
          </a:p>
          <a:p>
            <a:pPr marL="361950" indent="-361950" fontAlgn="auto">
              <a:spcBef>
                <a:spcPts val="0"/>
              </a:spcBef>
              <a:spcAft>
                <a:spcPts val="0"/>
              </a:spcAft>
              <a:buFont typeface="Wingdings" pitchFamily="2" charset="2"/>
              <a:buChar char="§"/>
              <a:defRPr/>
            </a:pPr>
            <a:r>
              <a:rPr lang="ro-RO" sz="1900">
                <a:cs typeface="Verdana"/>
              </a:rPr>
              <a:t>Divulgarea DT</a:t>
            </a:r>
          </a:p>
          <a:p>
            <a:pPr marL="361950" indent="-361950" fontAlgn="auto">
              <a:spcBef>
                <a:spcPts val="0"/>
              </a:spcBef>
              <a:spcAft>
                <a:spcPts val="0"/>
              </a:spcAft>
              <a:buFont typeface="Wingdings" pitchFamily="2" charset="2"/>
              <a:buChar char="§"/>
              <a:defRPr/>
            </a:pPr>
            <a:r>
              <a:rPr lang="ro-RO" sz="1900">
                <a:cs typeface="Verdana"/>
              </a:rPr>
              <a:t>Percheziție și punere sub sechestru</a:t>
            </a:r>
          </a:p>
          <a:p>
            <a:pPr marL="361950" indent="-361950" fontAlgn="auto">
              <a:spcBef>
                <a:spcPts val="0"/>
              </a:spcBef>
              <a:spcAft>
                <a:spcPts val="0"/>
              </a:spcAft>
              <a:buFont typeface="Wingdings" pitchFamily="2" charset="2"/>
              <a:buChar char="§"/>
              <a:defRPr/>
            </a:pPr>
            <a:r>
              <a:rPr lang="ro-RO" sz="1900">
                <a:cs typeface="Verdana"/>
              </a:rPr>
              <a:t>Ordin de punere la dispoziție a datelor</a:t>
            </a:r>
          </a:p>
          <a:p>
            <a:pPr marL="361950" indent="-361950" fontAlgn="auto">
              <a:spcBef>
                <a:spcPts val="0"/>
              </a:spcBef>
              <a:spcAft>
                <a:spcPts val="0"/>
              </a:spcAft>
              <a:buFont typeface="Wingdings" pitchFamily="2" charset="2"/>
              <a:buChar char="§"/>
              <a:defRPr/>
            </a:pPr>
            <a:r>
              <a:rPr lang="ro-RO" sz="1900">
                <a:cs typeface="Verdana"/>
              </a:rPr>
              <a:t>Colectarea în timp real a DT</a:t>
            </a:r>
          </a:p>
          <a:p>
            <a:pPr marL="361950" indent="-361950" fontAlgn="auto">
              <a:spcBef>
                <a:spcPts val="0"/>
              </a:spcBef>
              <a:spcAft>
                <a:spcPts val="0"/>
              </a:spcAft>
              <a:buFont typeface="Wingdings" pitchFamily="2" charset="2"/>
              <a:buChar char="§"/>
              <a:defRPr/>
            </a:pPr>
            <a:r>
              <a:rPr lang="ro-RO" sz="1900">
                <a:cs typeface="Verdana"/>
              </a:rPr>
              <a:t>Incerceptarea datelor informatice</a:t>
            </a:r>
          </a:p>
        </p:txBody>
      </p:sp>
      <p:sp>
        <p:nvSpPr>
          <p:cNvPr id="27" name="Textfeld 18">
            <a:extLst>
              <a:ext uri="{FF2B5EF4-FFF2-40B4-BE49-F238E27FC236}">
                <a16:creationId xmlns="" xmlns:a16="http://schemas.microsoft.com/office/drawing/2014/main" id="{B2A85D97-2DC4-4488-9B4C-A36ECD208C47}"/>
              </a:ext>
            </a:extLst>
          </p:cNvPr>
          <p:cNvSpPr txBox="1"/>
          <p:nvPr/>
        </p:nvSpPr>
        <p:spPr>
          <a:xfrm>
            <a:off x="2833803" y="6210287"/>
            <a:ext cx="1963738" cy="339725"/>
          </a:xfrm>
          <a:prstGeom prst="rect">
            <a:avLst/>
          </a:prstGeom>
          <a:noFill/>
        </p:spPr>
        <p:txBody>
          <a:bodyPr>
            <a:spAutoFit/>
          </a:bodyPr>
          <a:lstStyle/>
          <a:p>
            <a:pPr fontAlgn="auto">
              <a:spcBef>
                <a:spcPts val="0"/>
              </a:spcBef>
              <a:spcAft>
                <a:spcPts val="0"/>
              </a:spcAft>
              <a:defRPr/>
            </a:pPr>
            <a:r>
              <a:rPr lang="ro-RO" sz="1600" b="1">
                <a:solidFill>
                  <a:schemeClr val="tx1">
                    <a:lumMod val="65000"/>
                    <a:lumOff val="35000"/>
                  </a:schemeClr>
                </a:solidFill>
                <a:cs typeface="Verdana"/>
              </a:rPr>
              <a:t>Armonizare </a:t>
            </a:r>
          </a:p>
        </p:txBody>
      </p:sp>
    </p:spTree>
    <p:extLst>
      <p:ext uri="{BB962C8B-B14F-4D97-AF65-F5344CB8AC3E}">
        <p14:creationId xmlns:p14="http://schemas.microsoft.com/office/powerpoint/2010/main" val="3150362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615</TotalTime>
  <Words>10805</Words>
  <Application>Microsoft Office PowerPoint</Application>
  <PresentationFormat>Expunere pe ecran (4:3)</PresentationFormat>
  <Paragraphs>1168</Paragraphs>
  <Slides>80</Slides>
  <Notes>79</Notes>
  <HiddenSlides>0</HiddenSlides>
  <MMClips>1</MMClips>
  <ScaleCrop>false</ScaleCrop>
  <HeadingPairs>
    <vt:vector size="6" baseType="variant">
      <vt:variant>
        <vt:lpstr>Fonturi utilizate</vt:lpstr>
      </vt:variant>
      <vt:variant>
        <vt:i4>13</vt:i4>
      </vt:variant>
      <vt:variant>
        <vt:lpstr>Temă</vt:lpstr>
      </vt:variant>
      <vt:variant>
        <vt:i4>1</vt:i4>
      </vt:variant>
      <vt:variant>
        <vt:lpstr>Titluri diapozitive</vt:lpstr>
      </vt:variant>
      <vt:variant>
        <vt:i4>80</vt:i4>
      </vt:variant>
    </vt:vector>
  </HeadingPairs>
  <TitlesOfParts>
    <vt:vector size="94" baseType="lpstr">
      <vt:lpstr>ＭＳ Ｐゴシック</vt:lpstr>
      <vt:lpstr>ＭＳ Ｐゴシック</vt:lpstr>
      <vt:lpstr>Arial</vt:lpstr>
      <vt:lpstr>Arial Narrow</vt:lpstr>
      <vt:lpstr>Calibri</vt:lpstr>
      <vt:lpstr>Calibri (heading)</vt:lpstr>
      <vt:lpstr>Calibri Light</vt:lpstr>
      <vt:lpstr>Open Sans</vt:lpstr>
      <vt:lpstr>Segoe UI</vt:lpstr>
      <vt:lpstr>Times New Roman</vt:lpstr>
      <vt:lpstr>Verdana</vt:lpstr>
      <vt:lpstr>Wingdings</vt:lpstr>
      <vt:lpstr>Wingdings 3</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ÎNTRE MIT ȘI REALITATE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AS</cp:lastModifiedBy>
  <cp:revision>192</cp:revision>
  <dcterms:created xsi:type="dcterms:W3CDTF">2020-10-07T11:36:01Z</dcterms:created>
  <dcterms:modified xsi:type="dcterms:W3CDTF">2021-03-26T10:37:13Z</dcterms:modified>
</cp:coreProperties>
</file>