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350" r:id="rId2"/>
    <p:sldId id="349" r:id="rId3"/>
    <p:sldId id="311" r:id="rId4"/>
    <p:sldId id="312" r:id="rId5"/>
    <p:sldId id="317" r:id="rId6"/>
    <p:sldId id="345" r:id="rId7"/>
    <p:sldId id="344" r:id="rId8"/>
    <p:sldId id="346" r:id="rId9"/>
    <p:sldId id="351" r:id="rId10"/>
    <p:sldId id="347" r:id="rId11"/>
    <p:sldId id="319" r:id="rId12"/>
    <p:sldId id="321" r:id="rId13"/>
    <p:sldId id="322" r:id="rId14"/>
    <p:sldId id="323" r:id="rId15"/>
    <p:sldId id="352" r:id="rId16"/>
    <p:sldId id="324" r:id="rId17"/>
    <p:sldId id="325" r:id="rId18"/>
    <p:sldId id="326" r:id="rId19"/>
    <p:sldId id="327" r:id="rId20"/>
    <p:sldId id="328" r:id="rId21"/>
    <p:sldId id="330" r:id="rId22"/>
    <p:sldId id="331" r:id="rId23"/>
    <p:sldId id="332" r:id="rId24"/>
    <p:sldId id="391" r:id="rId25"/>
    <p:sldId id="392" r:id="rId26"/>
    <p:sldId id="292" r:id="rId27"/>
    <p:sldId id="269" r:id="rId28"/>
    <p:sldId id="285" r:id="rId29"/>
    <p:sldId id="286" r:id="rId30"/>
    <p:sldId id="287" r:id="rId31"/>
    <p:sldId id="288" r:id="rId32"/>
    <p:sldId id="289" r:id="rId33"/>
    <p:sldId id="290" r:id="rId34"/>
    <p:sldId id="291" r:id="rId35"/>
    <p:sldId id="293" r:id="rId36"/>
    <p:sldId id="294" r:id="rId37"/>
    <p:sldId id="296" r:id="rId38"/>
    <p:sldId id="284" r:id="rId39"/>
    <p:sldId id="393" r:id="rId40"/>
    <p:sldId id="394" r:id="rId41"/>
  </p:sldIdLst>
  <p:sldSz cx="9144000" cy="6858000" type="screen4x3"/>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0" autoAdjust="0"/>
  </p:normalViewPr>
  <p:slideViewPr>
    <p:cSldViewPr snapToGrid="0">
      <p:cViewPr varScale="1">
        <p:scale>
          <a:sx n="80" d="100"/>
          <a:sy n="80" d="100"/>
        </p:scale>
        <p:origin x="15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2F9F8-F630-4A8F-A55C-3637F2E12447}" type="datetimeFigureOut">
              <a:rPr lang="en-GB" smtClean="0"/>
              <a:t>13/11/2023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BCFCA-DB58-406B-A6FE-69E25FD21EAE}" type="slidenum">
              <a:rPr lang="en-GB" smtClean="0"/>
              <a:t>‹#›</a:t>
            </a:fld>
            <a:endParaRPr lang="en-GB" dirty="0"/>
          </a:p>
        </p:txBody>
      </p:sp>
    </p:spTree>
    <p:extLst>
      <p:ext uri="{BB962C8B-B14F-4D97-AF65-F5344CB8AC3E}">
        <p14:creationId xmlns:p14="http://schemas.microsoft.com/office/powerpoint/2010/main" val="100108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290DA21-1E63-4560-AAC4-5E01AC452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4BA0AD3-4FD8-4B59-9638-9653F48876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Use this slide to encourage the delegates to interact.</a:t>
            </a:r>
          </a:p>
          <a:p>
            <a:r>
              <a:rPr lang="en-US" altLang="en-US" dirty="0"/>
              <a:t>Use whiteboard to collect their answers.</a:t>
            </a:r>
          </a:p>
          <a:p>
            <a:endParaRPr lang="en-US" altLang="en-US" dirty="0"/>
          </a:p>
          <a:p>
            <a:r>
              <a:rPr lang="en-US" altLang="en-US" dirty="0"/>
              <a:t>Electronic evidence“ Electronic  evidence”  means  any  evidence  derived  from  data  contained  in or produced by any device, the functioning of which depends on a software program or data stored on or transmitted over a computer system or network.</a:t>
            </a:r>
          </a:p>
        </p:txBody>
      </p:sp>
      <p:sp>
        <p:nvSpPr>
          <p:cNvPr id="19459" name="Slide Number Placeholder 3">
            <a:extLst>
              <a:ext uri="{FF2B5EF4-FFF2-40B4-BE49-F238E27FC236}">
                <a16:creationId xmlns:a16="http://schemas.microsoft.com/office/drawing/2014/main" id="{712C3494-AA8F-47A5-B7FC-0B91096B42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0CB2B71-E346-4126-A1A9-CED6E838F158}" type="slidenum">
              <a:rPr lang="en-US" altLang="en-US" sz="1200"/>
              <a:pPr/>
              <a:t>3</a:t>
            </a:fld>
            <a:endParaRPr lang="en-US" altLang="en-US" sz="1200" dirty="0"/>
          </a:p>
        </p:txBody>
      </p:sp>
    </p:spTree>
    <p:extLst>
      <p:ext uri="{BB962C8B-B14F-4D97-AF65-F5344CB8AC3E}">
        <p14:creationId xmlns:p14="http://schemas.microsoft.com/office/powerpoint/2010/main" val="424350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25</a:t>
            </a:fld>
            <a:endParaRPr lang="en-US" dirty="0"/>
          </a:p>
        </p:txBody>
      </p:sp>
    </p:spTree>
    <p:extLst>
      <p:ext uri="{BB962C8B-B14F-4D97-AF65-F5344CB8AC3E}">
        <p14:creationId xmlns:p14="http://schemas.microsoft.com/office/powerpoint/2010/main" val="156862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26</a:t>
            </a:fld>
            <a:endParaRPr lang="en-US" dirty="0"/>
          </a:p>
        </p:txBody>
      </p:sp>
    </p:spTree>
    <p:extLst>
      <p:ext uri="{BB962C8B-B14F-4D97-AF65-F5344CB8AC3E}">
        <p14:creationId xmlns:p14="http://schemas.microsoft.com/office/powerpoint/2010/main" val="43791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38</a:t>
            </a:fld>
            <a:endParaRPr lang="en-GB" dirty="0"/>
          </a:p>
        </p:txBody>
      </p:sp>
    </p:spTree>
    <p:extLst>
      <p:ext uri="{BB962C8B-B14F-4D97-AF65-F5344CB8AC3E}">
        <p14:creationId xmlns:p14="http://schemas.microsoft.com/office/powerpoint/2010/main" val="273093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40</a:t>
            </a:fld>
            <a:endParaRPr lang="en-GB" dirty="0"/>
          </a:p>
        </p:txBody>
      </p:sp>
    </p:spTree>
    <p:extLst>
      <p:ext uri="{BB962C8B-B14F-4D97-AF65-F5344CB8AC3E}">
        <p14:creationId xmlns:p14="http://schemas.microsoft.com/office/powerpoint/2010/main" val="63504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35FC3CBA-C9FD-4ADB-8779-14C6B9F22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D07DB1E3-2BE1-4B0E-AAA0-6A7E9C6169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7" name="Slide Number Placeholder 3">
            <a:extLst>
              <a:ext uri="{FF2B5EF4-FFF2-40B4-BE49-F238E27FC236}">
                <a16:creationId xmlns:a16="http://schemas.microsoft.com/office/drawing/2014/main" id="{CA370AAB-D34C-46F6-963B-71DC3297E3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59F2049-CFD9-4C76-86F5-B8BD2BE20C61}" type="slidenum">
              <a:rPr lang="en-US" altLang="en-US" sz="1200"/>
              <a:pPr/>
              <a:t>4</a:t>
            </a:fld>
            <a:endParaRPr lang="en-US" altLang="en-US" sz="1200" dirty="0"/>
          </a:p>
        </p:txBody>
      </p:sp>
    </p:spTree>
    <p:extLst>
      <p:ext uri="{BB962C8B-B14F-4D97-AF65-F5344CB8AC3E}">
        <p14:creationId xmlns:p14="http://schemas.microsoft.com/office/powerpoint/2010/main" val="248763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708D881-DDE1-4DF0-B440-112A97C49A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BFBCE90D-C4DD-425F-9AA7-638F1428A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5" name="Slide Number Placeholder 3">
            <a:extLst>
              <a:ext uri="{FF2B5EF4-FFF2-40B4-BE49-F238E27FC236}">
                <a16:creationId xmlns:a16="http://schemas.microsoft.com/office/drawing/2014/main" id="{5141F46A-C516-4F43-9984-163D41AD12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26193FA-83A7-42B1-B25C-CF43DD68834E}" type="slidenum">
              <a:rPr lang="en-US" altLang="en-US" sz="1200"/>
              <a:pPr/>
              <a:t>5</a:t>
            </a:fld>
            <a:endParaRPr lang="en-US" altLang="en-US" sz="1200" dirty="0"/>
          </a:p>
        </p:txBody>
      </p:sp>
    </p:spTree>
    <p:extLst>
      <p:ext uri="{BB962C8B-B14F-4D97-AF65-F5344CB8AC3E}">
        <p14:creationId xmlns:p14="http://schemas.microsoft.com/office/powerpoint/2010/main" val="73067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12</a:t>
            </a:fld>
            <a:endParaRPr lang="en-US" dirty="0"/>
          </a:p>
        </p:txBody>
      </p:sp>
    </p:spTree>
    <p:extLst>
      <p:ext uri="{BB962C8B-B14F-4D97-AF65-F5344CB8AC3E}">
        <p14:creationId xmlns:p14="http://schemas.microsoft.com/office/powerpoint/2010/main" val="44166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14</a:t>
            </a:fld>
            <a:endParaRPr lang="en-US" dirty="0"/>
          </a:p>
        </p:txBody>
      </p:sp>
    </p:spTree>
    <p:extLst>
      <p:ext uri="{BB962C8B-B14F-4D97-AF65-F5344CB8AC3E}">
        <p14:creationId xmlns:p14="http://schemas.microsoft.com/office/powerpoint/2010/main" val="138084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15</a:t>
            </a:fld>
            <a:endParaRPr lang="en-US" dirty="0"/>
          </a:p>
        </p:txBody>
      </p:sp>
    </p:spTree>
    <p:extLst>
      <p:ext uri="{BB962C8B-B14F-4D97-AF65-F5344CB8AC3E}">
        <p14:creationId xmlns:p14="http://schemas.microsoft.com/office/powerpoint/2010/main" val="301430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16</a:t>
            </a:fld>
            <a:endParaRPr lang="en-US" dirty="0"/>
          </a:p>
        </p:txBody>
      </p:sp>
    </p:spTree>
    <p:extLst>
      <p:ext uri="{BB962C8B-B14F-4D97-AF65-F5344CB8AC3E}">
        <p14:creationId xmlns:p14="http://schemas.microsoft.com/office/powerpoint/2010/main" val="87583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19</a:t>
            </a:fld>
            <a:endParaRPr lang="en-US" dirty="0"/>
          </a:p>
        </p:txBody>
      </p:sp>
    </p:spTree>
    <p:extLst>
      <p:ext uri="{BB962C8B-B14F-4D97-AF65-F5344CB8AC3E}">
        <p14:creationId xmlns:p14="http://schemas.microsoft.com/office/powerpoint/2010/main" val="39379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8F7F575-1EF0-4056-9B93-CE469B435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EB734B78-4989-4699-AE4B-FF60E4291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9939" name="Slide Number Placeholder 3">
            <a:extLst>
              <a:ext uri="{FF2B5EF4-FFF2-40B4-BE49-F238E27FC236}">
                <a16:creationId xmlns:a16="http://schemas.microsoft.com/office/drawing/2014/main" id="{5AD5C00F-2471-4FE6-8B23-7EB5E2B87B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9622158-56F9-4EFA-AB74-AF69B7BEBA6C}" type="slidenum">
              <a:rPr lang="en-US" altLang="en-US" sz="1200"/>
              <a:pPr/>
              <a:t>21</a:t>
            </a:fld>
            <a:endParaRPr lang="en-US" altLang="en-US" sz="1200" dirty="0"/>
          </a:p>
        </p:txBody>
      </p:sp>
    </p:spTree>
    <p:extLst>
      <p:ext uri="{BB962C8B-B14F-4D97-AF65-F5344CB8AC3E}">
        <p14:creationId xmlns:p14="http://schemas.microsoft.com/office/powerpoint/2010/main" val="2844178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331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166688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12251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0944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20740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56363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46070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49842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05589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40519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414369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412458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46708E8-5933-45CE-A8E6-0870F4F0539D}" type="slidenum">
              <a:rPr lang="en-GB" smtClean="0"/>
              <a:t>‹#›</a:t>
            </a:fld>
            <a:endParaRPr lang="en-GB" dirty="0"/>
          </a:p>
        </p:txBody>
      </p:sp>
      <p:pic>
        <p:nvPicPr>
          <p:cNvPr id="6" name="Picture 5">
            <a:extLst>
              <a:ext uri="{FF2B5EF4-FFF2-40B4-BE49-F238E27FC236}">
                <a16:creationId xmlns:a16="http://schemas.microsoft.com/office/drawing/2014/main" id="{3760E5CD-90B0-4423-AFE7-9C0ACF12A5D1}"/>
              </a:ext>
            </a:extLst>
          </p:cNvPr>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53169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8.xml"/><Relationship Id="rId5" Type="http://schemas.openxmlformats.org/officeDocument/2006/relationships/image" Target="../media/image14.sv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40.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6" y="5172075"/>
            <a:ext cx="3162300" cy="962026"/>
          </a:xfrm>
        </p:spPr>
        <p:txBody>
          <a:bodyPr>
            <a:normAutofit fontScale="92500" lnSpcReduction="10000"/>
          </a:bodyPr>
          <a:lstStyle/>
          <a:p>
            <a:r>
              <a:rPr lang="en-US" sz="1600" dirty="0">
                <a:solidFill>
                  <a:srgbClr val="005E8E"/>
                </a:solidFill>
              </a:rPr>
              <a:t>Session 3</a:t>
            </a:r>
          </a:p>
          <a:p>
            <a:r>
              <a:rPr lang="en-US" sz="1600" dirty="0">
                <a:solidFill>
                  <a:srgbClr val="005E8E"/>
                </a:solidFill>
              </a:rPr>
              <a:t>Introduction to Electronic Evidence Principles and Procedures</a:t>
            </a:r>
          </a:p>
        </p:txBody>
      </p:sp>
      <p:sp>
        <p:nvSpPr>
          <p:cNvPr id="11" name="TextBox 10">
            <a:extLst>
              <a:ext uri="{FF2B5EF4-FFF2-40B4-BE49-F238E27FC236}">
                <a16:creationId xmlns:a16="http://schemas.microsoft.com/office/drawing/2014/main" id="{D90017B4-B615-4390-A00B-C3398BC7C4F1}"/>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spTree>
    <p:extLst>
      <p:ext uri="{BB962C8B-B14F-4D97-AF65-F5344CB8AC3E}">
        <p14:creationId xmlns:p14="http://schemas.microsoft.com/office/powerpoint/2010/main" val="251289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B56C3FBB-C7E6-49C8-A3DD-3B98612789A0}"/>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Seizure of electronic evidence</a:t>
            </a:r>
          </a:p>
        </p:txBody>
      </p:sp>
      <p:sp>
        <p:nvSpPr>
          <p:cNvPr id="20482" name="Content Placeholder 2">
            <a:extLst>
              <a:ext uri="{FF2B5EF4-FFF2-40B4-BE49-F238E27FC236}">
                <a16:creationId xmlns:a16="http://schemas.microsoft.com/office/drawing/2014/main" id="{3BAD1DF2-4E57-45DC-8373-AB3C0C816F4C}"/>
              </a:ext>
            </a:extLst>
          </p:cNvPr>
          <p:cNvSpPr>
            <a:spLocks noGrp="1"/>
          </p:cNvSpPr>
          <p:nvPr>
            <p:ph idx="1"/>
          </p:nvPr>
        </p:nvSpPr>
        <p:spPr>
          <a:xfrm>
            <a:off x="301658" y="1550521"/>
            <a:ext cx="8540684" cy="4939645"/>
          </a:xfrm>
        </p:spPr>
        <p:txBody>
          <a:bodyPr>
            <a:normAutofit/>
          </a:bodyPr>
          <a:lstStyle/>
          <a:p>
            <a:pPr>
              <a:spcAft>
                <a:spcPts val="600"/>
              </a:spcAft>
              <a:buFont typeface="Arial" charset="0"/>
              <a:buChar char="•"/>
              <a:defRPr/>
            </a:pPr>
            <a:r>
              <a:rPr lang="en-US" dirty="0">
                <a:ea typeface="MS PGothic" charset="0"/>
              </a:rPr>
              <a:t>Based on Council of Europe electronic evidence guide.</a:t>
            </a:r>
          </a:p>
          <a:p>
            <a:pPr>
              <a:spcAft>
                <a:spcPts val="600"/>
              </a:spcAft>
              <a:buFont typeface="Arial" charset="0"/>
              <a:buChar char="•"/>
              <a:defRPr/>
            </a:pPr>
            <a:r>
              <a:rPr lang="en-US" dirty="0">
                <a:ea typeface="MS PGothic" charset="0"/>
              </a:rPr>
              <a:t>May be applied to all cases in which electronic evidence should be seized.</a:t>
            </a:r>
          </a:p>
          <a:p>
            <a:pPr>
              <a:spcAft>
                <a:spcPts val="600"/>
              </a:spcAft>
              <a:buFont typeface="Arial" charset="0"/>
              <a:buChar char="•"/>
              <a:defRPr/>
            </a:pPr>
            <a:r>
              <a:rPr lang="en-US" dirty="0">
                <a:ea typeface="MS PGothic" charset="0"/>
              </a:rPr>
              <a:t>Each member state should take its own legal documents and regulations into consideration when interpreting the measures proposed in the document.</a:t>
            </a:r>
          </a:p>
          <a:p>
            <a:pPr>
              <a:spcAft>
                <a:spcPts val="600"/>
              </a:spcAft>
              <a:buFont typeface="Arial" charset="0"/>
              <a:buChar char="•"/>
              <a:defRPr/>
            </a:pPr>
            <a:r>
              <a:rPr lang="en-US" dirty="0">
                <a:ea typeface="MS PGothic" charset="0"/>
              </a:rPr>
              <a:t>Any </a:t>
            </a:r>
            <a:r>
              <a:rPr lang="en-GB" dirty="0">
                <a:ea typeface="MS PGothic" charset="0"/>
              </a:rPr>
              <a:t>organisation</a:t>
            </a:r>
            <a:r>
              <a:rPr lang="en-US" dirty="0">
                <a:ea typeface="MS PGothic" charset="0"/>
              </a:rPr>
              <a:t> or agency wishing to apply the recommended procedures should determine the responsibilities for individual steps/actions according to its internal structure.</a:t>
            </a:r>
          </a:p>
        </p:txBody>
      </p:sp>
    </p:spTree>
    <p:custDataLst>
      <p:tags r:id="rId1"/>
    </p:custDataLst>
    <p:extLst>
      <p:ext uri="{BB962C8B-B14F-4D97-AF65-F5344CB8AC3E}">
        <p14:creationId xmlns:p14="http://schemas.microsoft.com/office/powerpoint/2010/main" val="152543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45F6389-C44B-434C-81BF-EB8337F6B62A}"/>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General Principles</a:t>
            </a:r>
          </a:p>
        </p:txBody>
      </p:sp>
      <p:sp>
        <p:nvSpPr>
          <p:cNvPr id="20482" name="Content Placeholder 2">
            <a:extLst>
              <a:ext uri="{FF2B5EF4-FFF2-40B4-BE49-F238E27FC236}">
                <a16:creationId xmlns:a16="http://schemas.microsoft.com/office/drawing/2014/main" id="{EA4D3561-214D-4D05-A87E-2F6EDFAE71B9}"/>
              </a:ext>
            </a:extLst>
          </p:cNvPr>
          <p:cNvSpPr>
            <a:spLocks noGrp="1"/>
          </p:cNvSpPr>
          <p:nvPr>
            <p:ph idx="1"/>
          </p:nvPr>
        </p:nvSpPr>
        <p:spPr>
          <a:xfrm>
            <a:off x="443061" y="1939263"/>
            <a:ext cx="8239026" cy="4782048"/>
          </a:xfrm>
        </p:spPr>
        <p:txBody>
          <a:bodyPr>
            <a:normAutofit/>
          </a:bodyPr>
          <a:lstStyle/>
          <a:p>
            <a:pPr>
              <a:buFont typeface="Arial" charset="0"/>
              <a:buChar char="•"/>
              <a:defRPr/>
            </a:pPr>
            <a:r>
              <a:rPr lang="en-US" dirty="0">
                <a:ea typeface="MS PGothic" charset="0"/>
              </a:rPr>
              <a:t>When handling electronic evidence, it is crucially important to follow these general principles:</a:t>
            </a:r>
          </a:p>
          <a:p>
            <a:pPr lvl="1">
              <a:buFont typeface="Arial" charset="0"/>
              <a:buChar char="–"/>
              <a:defRPr/>
            </a:pPr>
            <a:r>
              <a:rPr lang="en-US" dirty="0">
                <a:ea typeface="MS PGothic" charset="0"/>
              </a:rPr>
              <a:t>Data integrity;</a:t>
            </a:r>
          </a:p>
          <a:p>
            <a:pPr lvl="1">
              <a:buFont typeface="Arial" charset="0"/>
              <a:buChar char="–"/>
              <a:defRPr/>
            </a:pPr>
            <a:r>
              <a:rPr lang="en-US" dirty="0">
                <a:ea typeface="MS PGothic" charset="0"/>
              </a:rPr>
              <a:t>Audit trail;</a:t>
            </a:r>
          </a:p>
          <a:p>
            <a:pPr lvl="1">
              <a:buFont typeface="Arial" charset="0"/>
              <a:buChar char="–"/>
              <a:defRPr/>
            </a:pPr>
            <a:r>
              <a:rPr lang="en-US" dirty="0">
                <a:ea typeface="MS PGothic" charset="0"/>
              </a:rPr>
              <a:t>Expert support;</a:t>
            </a:r>
          </a:p>
          <a:p>
            <a:pPr lvl="1">
              <a:buFont typeface="Arial" charset="0"/>
              <a:buChar char="–"/>
              <a:defRPr/>
            </a:pPr>
            <a:r>
              <a:rPr lang="en-US" dirty="0">
                <a:ea typeface="MS PGothic" charset="0"/>
              </a:rPr>
              <a:t>Officer training; and </a:t>
            </a:r>
          </a:p>
          <a:p>
            <a:pPr lvl="1">
              <a:buFont typeface="Arial" charset="0"/>
              <a:buChar char="–"/>
              <a:defRPr/>
            </a:pPr>
            <a:r>
              <a:rPr lang="en-US" dirty="0">
                <a:ea typeface="MS PGothic" charset="0"/>
              </a:rPr>
              <a:t>Legality and adherence to principles.</a:t>
            </a:r>
          </a:p>
        </p:txBody>
      </p:sp>
    </p:spTree>
    <p:custDataLst>
      <p:tags r:id="rId1"/>
    </p:custDataLst>
    <p:extLst>
      <p:ext uri="{BB962C8B-B14F-4D97-AF65-F5344CB8AC3E}">
        <p14:creationId xmlns:p14="http://schemas.microsoft.com/office/powerpoint/2010/main" val="365646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F18FE45-898D-4CEF-A2D7-E3B6DE951D23}"/>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Principle #1 – Data Integrity</a:t>
            </a:r>
          </a:p>
        </p:txBody>
      </p:sp>
      <p:sp>
        <p:nvSpPr>
          <p:cNvPr id="30722" name="Content Placeholder 2">
            <a:extLst>
              <a:ext uri="{FF2B5EF4-FFF2-40B4-BE49-F238E27FC236}">
                <a16:creationId xmlns:a16="http://schemas.microsoft.com/office/drawing/2014/main" id="{4641F5E2-6BBC-4D90-BC17-3E4F2975CABD}"/>
              </a:ext>
            </a:extLst>
          </p:cNvPr>
          <p:cNvSpPr>
            <a:spLocks noGrp="1"/>
          </p:cNvSpPr>
          <p:nvPr>
            <p:ph idx="1"/>
          </p:nvPr>
        </p:nvSpPr>
        <p:spPr>
          <a:xfrm>
            <a:off x="457200" y="3204148"/>
            <a:ext cx="8229600" cy="3095625"/>
          </a:xfrm>
        </p:spPr>
        <p:txBody>
          <a:bodyPr>
            <a:noAutofit/>
          </a:bodyPr>
          <a:lstStyle/>
          <a:p>
            <a:pPr algn="just">
              <a:lnSpc>
                <a:spcPct val="100000"/>
              </a:lnSpc>
            </a:pPr>
            <a:r>
              <a:rPr lang="en-US" altLang="en-US" sz="2000" dirty="0"/>
              <a:t>Electronic devices and data must not be changed, either in relation to hardware or software. The person in charge of a crime scene or for collecting the evidence is responsible for maintaining the integrity of the material recovered and for ensuring the forensic chain of custody. Subsequent custodians of the device and/or data must assume that responsibility. </a:t>
            </a:r>
          </a:p>
          <a:p>
            <a:pPr algn="just">
              <a:lnSpc>
                <a:spcPct val="100000"/>
              </a:lnSpc>
            </a:pPr>
            <a:r>
              <a:rPr lang="en-US" altLang="en-US" sz="2000" dirty="0"/>
              <a:t>When data is accessed on a “live” computer system this must be done in the manner that causes the least impact on the data and by a person qualified to do so. Principles 2 to 5 apply if this course of action is found to be necessary.</a:t>
            </a:r>
          </a:p>
        </p:txBody>
      </p:sp>
      <p:sp>
        <p:nvSpPr>
          <p:cNvPr id="4" name="Content Placeholder 2">
            <a:extLst>
              <a:ext uri="{FF2B5EF4-FFF2-40B4-BE49-F238E27FC236}">
                <a16:creationId xmlns:a16="http://schemas.microsoft.com/office/drawing/2014/main" id="{E2C0E9E7-189A-4EDB-ADFC-478F91B72392}"/>
              </a:ext>
            </a:extLst>
          </p:cNvPr>
          <p:cNvSpPr txBox="1">
            <a:spLocks/>
          </p:cNvSpPr>
          <p:nvPr/>
        </p:nvSpPr>
        <p:spPr bwMode="auto">
          <a:xfrm>
            <a:off x="119063" y="1417638"/>
            <a:ext cx="8928100" cy="1625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n-US" sz="2400" b="1" dirty="0">
                <a:ea typeface="MS PGothic" charset="0"/>
              </a:rPr>
              <a:t>Principle 1: </a:t>
            </a:r>
          </a:p>
          <a:p>
            <a:pPr marL="0" indent="0" algn="just">
              <a:buFont typeface="Arial" charset="0"/>
              <a:buNone/>
              <a:defRPr/>
            </a:pPr>
            <a:r>
              <a:rPr lang="en-US" sz="2400" b="1" i="1" dirty="0">
                <a:solidFill>
                  <a:srgbClr val="FF0000"/>
                </a:solidFill>
                <a:ea typeface="MS PGothic" charset="0"/>
              </a:rPr>
              <a:t>No action taken should materially change any data, electronic device or media which may subsequently be used as evidence in court</a:t>
            </a:r>
            <a:r>
              <a:rPr lang="en-US" sz="2000" b="1" i="1" dirty="0">
                <a:solidFill>
                  <a:srgbClr val="FF0000"/>
                </a:solidFill>
                <a:ea typeface="MS PGothic" charset="0"/>
              </a:rPr>
              <a:t>.</a:t>
            </a:r>
          </a:p>
        </p:txBody>
      </p:sp>
    </p:spTree>
    <p:custDataLst>
      <p:tags r:id="rId1"/>
    </p:custDataLst>
    <p:extLst>
      <p:ext uri="{BB962C8B-B14F-4D97-AF65-F5344CB8AC3E}">
        <p14:creationId xmlns:p14="http://schemas.microsoft.com/office/powerpoint/2010/main" val="212663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1CBF0436-CE41-4FDB-A8B1-9B998085FCAF}"/>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Principle #2 – Audit Trail</a:t>
            </a:r>
          </a:p>
        </p:txBody>
      </p:sp>
      <p:sp>
        <p:nvSpPr>
          <p:cNvPr id="4" name="Content Placeholder 2">
            <a:extLst>
              <a:ext uri="{FF2B5EF4-FFF2-40B4-BE49-F238E27FC236}">
                <a16:creationId xmlns:a16="http://schemas.microsoft.com/office/drawing/2014/main" id="{CE4CDCDE-2DC3-4070-9218-7E955614AB0C}"/>
              </a:ext>
            </a:extLst>
          </p:cNvPr>
          <p:cNvSpPr txBox="1">
            <a:spLocks/>
          </p:cNvSpPr>
          <p:nvPr/>
        </p:nvSpPr>
        <p:spPr bwMode="auto">
          <a:xfrm>
            <a:off x="107950" y="1315920"/>
            <a:ext cx="8928100" cy="4843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400" b="1" dirty="0">
                <a:ea typeface="MS PGothic" charset="0"/>
              </a:rPr>
              <a:t>Principle 2: </a:t>
            </a:r>
          </a:p>
          <a:p>
            <a:pPr marL="0" indent="0">
              <a:buFont typeface="Arial" charset="0"/>
              <a:buNone/>
              <a:defRPr/>
            </a:pPr>
            <a:r>
              <a:rPr lang="en-US" sz="2000" b="1" i="1" dirty="0">
                <a:solidFill>
                  <a:srgbClr val="FF0000"/>
                </a:solidFill>
                <a:ea typeface="MS PGothic" charset="0"/>
              </a:rPr>
              <a:t>A record of all actions taken when handling electronic evidence should be created and preserved. An independent third party should not only be able to repeat those actions, but also to achieve the same result.</a:t>
            </a:r>
          </a:p>
          <a:p>
            <a:pPr marL="0" indent="0">
              <a:buFont typeface="Arial" charset="0"/>
              <a:buNone/>
              <a:defRPr/>
            </a:pPr>
            <a:endParaRPr lang="en-US" sz="2000" b="1" i="1" dirty="0">
              <a:solidFill>
                <a:srgbClr val="FF0000"/>
              </a:solidFill>
              <a:ea typeface="MS PGothic" charset="0"/>
            </a:endParaRPr>
          </a:p>
          <a:p>
            <a:pPr>
              <a:defRPr/>
            </a:pPr>
            <a:r>
              <a:rPr lang="en-US" sz="2000" dirty="0">
                <a:ea typeface="MS PGothic" charset="0"/>
              </a:rPr>
              <a:t>It is imperative to record accurately all activity at the scene to enable a third party to reconstruct the first responder’s actions if necessary. </a:t>
            </a:r>
          </a:p>
          <a:p>
            <a:pPr>
              <a:defRPr/>
            </a:pPr>
            <a:r>
              <a:rPr lang="en-US" sz="2000" dirty="0">
                <a:ea typeface="MS PGothic" charset="0"/>
              </a:rPr>
              <a:t>All activity relating to the seizure, access, storage or transfer of electronic evidence must be fully documented, preserved and available for review. </a:t>
            </a:r>
          </a:p>
          <a:p>
            <a:pPr>
              <a:defRPr/>
            </a:pPr>
            <a:r>
              <a:rPr lang="en-US" sz="2000" dirty="0">
                <a:ea typeface="MS PGothic" charset="0"/>
              </a:rPr>
              <a:t>Any subsequent action related to the processing and examination of electronic evidence should also be amenable to audit in the same way.</a:t>
            </a:r>
          </a:p>
          <a:p>
            <a:pPr marL="0" indent="0">
              <a:buFont typeface="Arial" charset="0"/>
              <a:buNone/>
              <a:defRPr/>
            </a:pPr>
            <a:endParaRPr lang="en-US" sz="2400" i="1" dirty="0">
              <a:ea typeface="MS PGothic" charset="0"/>
            </a:endParaRPr>
          </a:p>
        </p:txBody>
      </p:sp>
    </p:spTree>
    <p:custDataLst>
      <p:tags r:id="rId1"/>
    </p:custDataLst>
    <p:extLst>
      <p:ext uri="{BB962C8B-B14F-4D97-AF65-F5344CB8AC3E}">
        <p14:creationId xmlns:p14="http://schemas.microsoft.com/office/powerpoint/2010/main" val="93420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70E287F-518B-4DE4-B98D-A1968F4E9CB8}"/>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200" dirty="0">
                <a:solidFill>
                  <a:srgbClr val="FFFFFF"/>
                </a:solidFill>
                <a:latin typeface="Helvetica" panose="020B0604020202020204" pitchFamily="34" charset="0"/>
              </a:rPr>
              <a:t>Principle #3 – Specialist Support</a:t>
            </a:r>
          </a:p>
        </p:txBody>
      </p:sp>
      <p:sp>
        <p:nvSpPr>
          <p:cNvPr id="32770" name="Content Placeholder 2">
            <a:extLst>
              <a:ext uri="{FF2B5EF4-FFF2-40B4-BE49-F238E27FC236}">
                <a16:creationId xmlns:a16="http://schemas.microsoft.com/office/drawing/2014/main" id="{633D4AE3-46FE-43C8-A4CC-E2FCA347DF02}"/>
              </a:ext>
            </a:extLst>
          </p:cNvPr>
          <p:cNvSpPr>
            <a:spLocks noGrp="1"/>
          </p:cNvSpPr>
          <p:nvPr>
            <p:ph idx="1"/>
          </p:nvPr>
        </p:nvSpPr>
        <p:spPr>
          <a:xfrm>
            <a:off x="284813" y="3749743"/>
            <a:ext cx="8574373" cy="2487785"/>
          </a:xfrm>
        </p:spPr>
        <p:txBody>
          <a:bodyPr>
            <a:noAutofit/>
          </a:bodyPr>
          <a:lstStyle/>
          <a:p>
            <a:pPr marL="0" indent="0" algn="just">
              <a:lnSpc>
                <a:spcPct val="100000"/>
              </a:lnSpc>
              <a:buFont typeface="Arial" panose="020B0604020202020204" pitchFamily="34" charset="0"/>
              <a:buNone/>
            </a:pPr>
            <a:r>
              <a:rPr lang="en-US" altLang="en-US" sz="2000" dirty="0"/>
              <a:t>For investigations involving search and seizure of electronic evidence it is always desirable to involve electronic evidence specialists wherever possible. All such specialists, either from within the </a:t>
            </a:r>
            <a:r>
              <a:rPr lang="en-GB" altLang="en-US" sz="2000" dirty="0"/>
              <a:t>organisation</a:t>
            </a:r>
            <a:r>
              <a:rPr lang="en-US" altLang="en-US" sz="2000" dirty="0"/>
              <a:t> or as external contractors, should have the appropriate and objectively verifiable knowledge to deal with electronic evidence properly. </a:t>
            </a:r>
          </a:p>
          <a:p>
            <a:pPr marL="914400" lvl="2" indent="0" algn="r">
              <a:lnSpc>
                <a:spcPct val="100000"/>
              </a:lnSpc>
              <a:buNone/>
            </a:pPr>
            <a:r>
              <a:rPr lang="en-US" altLang="en-US" sz="1400" dirty="0"/>
              <a:t>Contd …</a:t>
            </a:r>
          </a:p>
        </p:txBody>
      </p:sp>
      <p:sp>
        <p:nvSpPr>
          <p:cNvPr id="4" name="Content Placeholder 2">
            <a:extLst>
              <a:ext uri="{FF2B5EF4-FFF2-40B4-BE49-F238E27FC236}">
                <a16:creationId xmlns:a16="http://schemas.microsoft.com/office/drawing/2014/main" id="{E5330325-3128-4F01-9BC0-C6B39A378BC8}"/>
              </a:ext>
            </a:extLst>
          </p:cNvPr>
          <p:cNvSpPr txBox="1">
            <a:spLocks/>
          </p:cNvSpPr>
          <p:nvPr/>
        </p:nvSpPr>
        <p:spPr bwMode="auto">
          <a:xfrm>
            <a:off x="284813" y="1120748"/>
            <a:ext cx="8751236" cy="2308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400" b="1" dirty="0">
                <a:ea typeface="MS PGothic" charset="0"/>
              </a:rPr>
              <a:t>Principle 3: </a:t>
            </a:r>
          </a:p>
          <a:p>
            <a:pPr marL="0" indent="0">
              <a:buFont typeface="Arial" charset="0"/>
              <a:buNone/>
              <a:defRPr/>
            </a:pPr>
            <a:r>
              <a:rPr lang="en-US" sz="2400" b="1" i="1" dirty="0">
                <a:solidFill>
                  <a:srgbClr val="FF0000"/>
                </a:solidFill>
                <a:ea typeface="MS PGothic" charset="0"/>
              </a:rPr>
              <a:t>If it is expected that electronic evidence may be found in the course of a planned operation, the person in charge of the operation should notify specialists/external advisers in time to arrange their presence if possible.</a:t>
            </a:r>
          </a:p>
        </p:txBody>
      </p:sp>
    </p:spTree>
    <p:custDataLst>
      <p:tags r:id="rId1"/>
    </p:custDataLst>
    <p:extLst>
      <p:ext uri="{BB962C8B-B14F-4D97-AF65-F5344CB8AC3E}">
        <p14:creationId xmlns:p14="http://schemas.microsoft.com/office/powerpoint/2010/main" val="271811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70E287F-518B-4DE4-B98D-A1968F4E9CB8}"/>
              </a:ext>
            </a:extLst>
          </p:cNvPr>
          <p:cNvSpPr>
            <a:spLocks noGrp="1"/>
          </p:cNvSpPr>
          <p:nvPr>
            <p:ph type="title"/>
          </p:nvPr>
        </p:nvSpPr>
        <p:spPr>
          <a:xfrm>
            <a:off x="1883664" y="-163830"/>
            <a:ext cx="7126986" cy="1325563"/>
          </a:xfrm>
          <a:ln/>
        </p:spPr>
        <p:txBody>
          <a:bodyPr lIns="91440" tIns="45720" rIns="91440" bIns="45720" anchor="ctr">
            <a:normAutofit/>
          </a:bodyPr>
          <a:lstStyle/>
          <a:p>
            <a:pPr algn="r"/>
            <a:r>
              <a:rPr lang="en-US" altLang="en-US" sz="3200" dirty="0">
                <a:solidFill>
                  <a:srgbClr val="FFFFFF"/>
                </a:solidFill>
                <a:latin typeface="Helvetica" panose="020B0604020202020204" pitchFamily="34" charset="0"/>
              </a:rPr>
              <a:t>Principle #3 – Specialist Support Contd..</a:t>
            </a:r>
          </a:p>
        </p:txBody>
      </p:sp>
      <p:sp>
        <p:nvSpPr>
          <p:cNvPr id="32770" name="Content Placeholder 2">
            <a:extLst>
              <a:ext uri="{FF2B5EF4-FFF2-40B4-BE49-F238E27FC236}">
                <a16:creationId xmlns:a16="http://schemas.microsoft.com/office/drawing/2014/main" id="{633D4AE3-46FE-43C8-A4CC-E2FCA347DF02}"/>
              </a:ext>
            </a:extLst>
          </p:cNvPr>
          <p:cNvSpPr>
            <a:spLocks noGrp="1"/>
          </p:cNvSpPr>
          <p:nvPr>
            <p:ph idx="1"/>
          </p:nvPr>
        </p:nvSpPr>
        <p:spPr>
          <a:xfrm>
            <a:off x="284813" y="1431368"/>
            <a:ext cx="8574373" cy="3558760"/>
          </a:xfrm>
        </p:spPr>
        <p:txBody>
          <a:bodyPr>
            <a:noAutofit/>
          </a:bodyPr>
          <a:lstStyle/>
          <a:p>
            <a:pPr marL="0" indent="0" algn="just">
              <a:lnSpc>
                <a:spcPct val="100000"/>
              </a:lnSpc>
              <a:buNone/>
            </a:pPr>
            <a:r>
              <a:rPr lang="en-US" altLang="en-US" sz="2000" b="1" dirty="0"/>
              <a:t>Such a specialist should have:</a:t>
            </a:r>
          </a:p>
          <a:p>
            <a:pPr marL="0" indent="0" algn="just">
              <a:lnSpc>
                <a:spcPct val="100000"/>
              </a:lnSpc>
            </a:pPr>
            <a:r>
              <a:rPr lang="en-US" altLang="en-US" sz="2000" dirty="0"/>
              <a:t>Sufficient </a:t>
            </a:r>
            <a:r>
              <a:rPr lang="en-US" altLang="en-US" sz="2000" b="1" dirty="0">
                <a:solidFill>
                  <a:srgbClr val="FF0000"/>
                </a:solidFill>
              </a:rPr>
              <a:t>specialist expertise and experience</a:t>
            </a:r>
            <a:r>
              <a:rPr lang="en-US" altLang="en-US" sz="2000" dirty="0">
                <a:solidFill>
                  <a:srgbClr val="FF0000"/>
                </a:solidFill>
              </a:rPr>
              <a:t> </a:t>
            </a:r>
            <a:r>
              <a:rPr lang="en-US" altLang="en-US" sz="2000" dirty="0"/>
              <a:t>in the field;</a:t>
            </a:r>
          </a:p>
          <a:p>
            <a:pPr marL="0" indent="0" algn="just">
              <a:lnSpc>
                <a:spcPct val="100000"/>
              </a:lnSpc>
            </a:pPr>
            <a:r>
              <a:rPr lang="en-US" altLang="en-US" sz="2000" dirty="0"/>
              <a:t>Sufficient </a:t>
            </a:r>
            <a:r>
              <a:rPr lang="en-US" altLang="en-US" sz="2000" b="1" dirty="0">
                <a:solidFill>
                  <a:srgbClr val="FF0000"/>
                </a:solidFill>
              </a:rPr>
              <a:t>knowledge and skills </a:t>
            </a:r>
            <a:r>
              <a:rPr lang="en-US" altLang="en-US" sz="2000" dirty="0"/>
              <a:t>in conducting investigations;</a:t>
            </a:r>
          </a:p>
          <a:p>
            <a:pPr marL="0" indent="0" algn="just">
              <a:lnSpc>
                <a:spcPct val="100000"/>
              </a:lnSpc>
            </a:pPr>
            <a:r>
              <a:rPr lang="en-US" altLang="en-US" sz="2000" dirty="0"/>
              <a:t>Sufficient </a:t>
            </a:r>
            <a:r>
              <a:rPr lang="en-US" altLang="en-US" sz="2000" b="1" dirty="0">
                <a:solidFill>
                  <a:srgbClr val="FF0000"/>
                </a:solidFill>
              </a:rPr>
              <a:t>knowledge of the matter at hand</a:t>
            </a:r>
            <a:r>
              <a:rPr lang="en-US" altLang="en-US" sz="2000" dirty="0"/>
              <a:t>;</a:t>
            </a:r>
          </a:p>
          <a:p>
            <a:pPr marL="0" indent="0" algn="just">
              <a:lnSpc>
                <a:spcPct val="100000"/>
              </a:lnSpc>
            </a:pPr>
            <a:r>
              <a:rPr lang="en-US" altLang="en-US" sz="2000" dirty="0"/>
              <a:t>Sufficient </a:t>
            </a:r>
            <a:r>
              <a:rPr lang="en-US" altLang="en-US" sz="2000" b="1" dirty="0">
                <a:solidFill>
                  <a:srgbClr val="FF0000"/>
                </a:solidFill>
              </a:rPr>
              <a:t>legal knowledge</a:t>
            </a:r>
            <a:r>
              <a:rPr lang="en-US" altLang="en-US" sz="2000" dirty="0"/>
              <a:t>;</a:t>
            </a:r>
          </a:p>
          <a:p>
            <a:pPr marL="0" indent="0" algn="just">
              <a:lnSpc>
                <a:spcPct val="100000"/>
              </a:lnSpc>
            </a:pPr>
            <a:r>
              <a:rPr lang="en-US" altLang="en-US" sz="2000" dirty="0"/>
              <a:t>Appropriate </a:t>
            </a:r>
            <a:r>
              <a:rPr lang="en-US" altLang="en-US" sz="2000" b="1" dirty="0">
                <a:solidFill>
                  <a:srgbClr val="FF0000"/>
                </a:solidFill>
              </a:rPr>
              <a:t>communication skills </a:t>
            </a:r>
            <a:r>
              <a:rPr lang="en-US" altLang="en-US" sz="2000" dirty="0"/>
              <a:t>(for both oral and written explanations);</a:t>
            </a:r>
          </a:p>
          <a:p>
            <a:pPr marL="0" indent="0" algn="just">
              <a:lnSpc>
                <a:spcPct val="100000"/>
              </a:lnSpc>
            </a:pPr>
            <a:r>
              <a:rPr lang="en-US" altLang="en-US" sz="2000" dirty="0"/>
              <a:t>Sufficient and </a:t>
            </a:r>
            <a:r>
              <a:rPr lang="en-US" altLang="en-US" sz="2000" b="1" dirty="0">
                <a:solidFill>
                  <a:srgbClr val="FF0000"/>
                </a:solidFill>
              </a:rPr>
              <a:t>appropriate language skills</a:t>
            </a:r>
            <a:r>
              <a:rPr lang="en-US" altLang="en-US" sz="2000" dirty="0"/>
              <a:t>; and</a:t>
            </a:r>
          </a:p>
          <a:p>
            <a:pPr marL="0" indent="0" algn="just">
              <a:lnSpc>
                <a:spcPct val="100000"/>
              </a:lnSpc>
            </a:pPr>
            <a:r>
              <a:rPr lang="en-US" altLang="en-US" sz="2000" b="1" dirty="0">
                <a:solidFill>
                  <a:srgbClr val="FF0000"/>
                </a:solidFill>
              </a:rPr>
              <a:t>Appropriate </a:t>
            </a:r>
            <a:r>
              <a:rPr lang="en-GB" altLang="en-US" sz="2000" b="1" dirty="0">
                <a:solidFill>
                  <a:srgbClr val="FF0000"/>
                </a:solidFill>
              </a:rPr>
              <a:t>authorisation</a:t>
            </a:r>
            <a:r>
              <a:rPr lang="en-US" altLang="en-US" sz="2000" b="1" dirty="0">
                <a:solidFill>
                  <a:srgbClr val="FF0000"/>
                </a:solidFill>
              </a:rPr>
              <a:t> </a:t>
            </a:r>
            <a:r>
              <a:rPr lang="en-US" altLang="en-US" sz="2000" dirty="0"/>
              <a:t>and/or legal justification for his/her involvement in the activity.</a:t>
            </a:r>
          </a:p>
        </p:txBody>
      </p:sp>
    </p:spTree>
    <p:custDataLst>
      <p:tags r:id="rId1"/>
    </p:custDataLst>
    <p:extLst>
      <p:ext uri="{BB962C8B-B14F-4D97-AF65-F5344CB8AC3E}">
        <p14:creationId xmlns:p14="http://schemas.microsoft.com/office/powerpoint/2010/main" val="165840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E01C7F6B-4C04-4423-B846-DC6AA983B3E1}"/>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200" dirty="0">
                <a:solidFill>
                  <a:srgbClr val="FFFFFF"/>
                </a:solidFill>
                <a:latin typeface="Helvetica" panose="020B0604020202020204" pitchFamily="34" charset="0"/>
              </a:rPr>
              <a:t>Principle #4 – Appropriate Training</a:t>
            </a:r>
          </a:p>
        </p:txBody>
      </p:sp>
      <p:sp>
        <p:nvSpPr>
          <p:cNvPr id="33794" name="Content Placeholder 2">
            <a:extLst>
              <a:ext uri="{FF2B5EF4-FFF2-40B4-BE49-F238E27FC236}">
                <a16:creationId xmlns:a16="http://schemas.microsoft.com/office/drawing/2014/main" id="{69F03B1C-C2E9-4D76-8822-5E97B55186A9}"/>
              </a:ext>
            </a:extLst>
          </p:cNvPr>
          <p:cNvSpPr>
            <a:spLocks noGrp="1"/>
          </p:cNvSpPr>
          <p:nvPr>
            <p:ph idx="1"/>
          </p:nvPr>
        </p:nvSpPr>
        <p:spPr>
          <a:xfrm>
            <a:off x="457200" y="3429000"/>
            <a:ext cx="8229600" cy="3095625"/>
          </a:xfrm>
        </p:spPr>
        <p:txBody>
          <a:bodyPr>
            <a:noAutofit/>
          </a:bodyPr>
          <a:lstStyle/>
          <a:p>
            <a:pPr marL="0" indent="0" algn="just">
              <a:lnSpc>
                <a:spcPct val="100000"/>
              </a:lnSpc>
              <a:buFont typeface="Arial" panose="020B0604020202020204" pitchFamily="34" charset="0"/>
              <a:buNone/>
            </a:pPr>
            <a:r>
              <a:rPr lang="en-US" altLang="en-US" sz="2000" dirty="0"/>
              <a:t>For those circumstances where only a first responder is available to collect electronic evidence and/or access original data held on an electronic device or digital storage media, </a:t>
            </a:r>
          </a:p>
          <a:p>
            <a:pPr algn="just">
              <a:lnSpc>
                <a:spcPct val="100000"/>
              </a:lnSpc>
            </a:pPr>
            <a:r>
              <a:rPr lang="en-US" altLang="en-US" sz="2000" dirty="0"/>
              <a:t>s/he must be trained to do so according to legally sanctioned procedures, and; </a:t>
            </a:r>
          </a:p>
          <a:p>
            <a:pPr algn="just">
              <a:lnSpc>
                <a:spcPct val="100000"/>
              </a:lnSpc>
            </a:pPr>
            <a:r>
              <a:rPr lang="en-US" altLang="en-US" sz="2000" dirty="0"/>
              <a:t>to be able to explain and justify the relevance and implications of his/her actions.</a:t>
            </a:r>
          </a:p>
        </p:txBody>
      </p:sp>
      <p:sp>
        <p:nvSpPr>
          <p:cNvPr id="4" name="Content Placeholder 2">
            <a:extLst>
              <a:ext uri="{FF2B5EF4-FFF2-40B4-BE49-F238E27FC236}">
                <a16:creationId xmlns:a16="http://schemas.microsoft.com/office/drawing/2014/main" id="{AB71FD9B-78D2-44D0-B4F9-7C8E0171A3AF}"/>
              </a:ext>
            </a:extLst>
          </p:cNvPr>
          <p:cNvSpPr txBox="1">
            <a:spLocks/>
          </p:cNvSpPr>
          <p:nvPr/>
        </p:nvSpPr>
        <p:spPr bwMode="auto">
          <a:xfrm>
            <a:off x="457200" y="1212005"/>
            <a:ext cx="8470900" cy="1823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400" b="1" dirty="0">
                <a:ea typeface="MS PGothic" charset="0"/>
              </a:rPr>
              <a:t>Principle 4 : </a:t>
            </a:r>
          </a:p>
          <a:p>
            <a:pPr marL="0" indent="0">
              <a:buFont typeface="Arial" charset="0"/>
              <a:buNone/>
              <a:defRPr/>
            </a:pPr>
            <a:r>
              <a:rPr lang="en-US" sz="2400" b="1" i="1" dirty="0">
                <a:solidFill>
                  <a:srgbClr val="FF0000"/>
                </a:solidFill>
                <a:ea typeface="MS PGothic" charset="0"/>
              </a:rPr>
              <a:t>First responders must have the necessary and appropriate training to be able to search for and seize electronic evidence if no specialists are available at the scene.</a:t>
            </a:r>
          </a:p>
        </p:txBody>
      </p:sp>
    </p:spTree>
    <p:custDataLst>
      <p:tags r:id="rId1"/>
    </p:custDataLst>
    <p:extLst>
      <p:ext uri="{BB962C8B-B14F-4D97-AF65-F5344CB8AC3E}">
        <p14:creationId xmlns:p14="http://schemas.microsoft.com/office/powerpoint/2010/main" val="326640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0EC7FBF2-4162-45E0-A097-36EA68AB717F}"/>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Principle #5 – Legality</a:t>
            </a:r>
          </a:p>
        </p:txBody>
      </p:sp>
      <p:sp>
        <p:nvSpPr>
          <p:cNvPr id="34818" name="Content Placeholder 2">
            <a:extLst>
              <a:ext uri="{FF2B5EF4-FFF2-40B4-BE49-F238E27FC236}">
                <a16:creationId xmlns:a16="http://schemas.microsoft.com/office/drawing/2014/main" id="{8F393201-B26B-4331-BD26-3E7833E62A98}"/>
              </a:ext>
            </a:extLst>
          </p:cNvPr>
          <p:cNvSpPr>
            <a:spLocks noGrp="1"/>
          </p:cNvSpPr>
          <p:nvPr>
            <p:ph idx="1"/>
          </p:nvPr>
        </p:nvSpPr>
        <p:spPr>
          <a:xfrm>
            <a:off x="352354" y="3567407"/>
            <a:ext cx="8229600" cy="3297663"/>
          </a:xfrm>
        </p:spPr>
        <p:txBody>
          <a:bodyPr>
            <a:normAutofit/>
          </a:bodyPr>
          <a:lstStyle/>
          <a:p>
            <a:pPr marL="0" indent="0" algn="just">
              <a:lnSpc>
                <a:spcPct val="100000"/>
              </a:lnSpc>
              <a:buFont typeface="Arial" panose="020B0604020202020204" pitchFamily="34" charset="0"/>
              <a:buNone/>
            </a:pPr>
            <a:r>
              <a:rPr lang="en-US" altLang="en-US" sz="2000" dirty="0"/>
              <a:t>Each member state should take its own legal documents and regulations into consideration when interpreting the measures proposed in this document. </a:t>
            </a:r>
          </a:p>
          <a:p>
            <a:pPr marL="0" indent="0" algn="just">
              <a:lnSpc>
                <a:spcPct val="100000"/>
              </a:lnSpc>
              <a:buFont typeface="Arial" panose="020B0604020202020204" pitchFamily="34" charset="0"/>
              <a:buNone/>
            </a:pPr>
            <a:r>
              <a:rPr lang="en-US" altLang="en-US" sz="2000" dirty="0"/>
              <a:t>One of the internationally important legal documents, the Convention on Cybercrime by the Council of Europe, is currently open for signature by the member states and the states which have participated in its elaboration, and for accession by other states.</a:t>
            </a:r>
          </a:p>
        </p:txBody>
      </p:sp>
      <p:sp>
        <p:nvSpPr>
          <p:cNvPr id="4" name="Content Placeholder 2">
            <a:extLst>
              <a:ext uri="{FF2B5EF4-FFF2-40B4-BE49-F238E27FC236}">
                <a16:creationId xmlns:a16="http://schemas.microsoft.com/office/drawing/2014/main" id="{6EC5B4D0-F298-46CB-BBA9-8D3FA1E6D660}"/>
              </a:ext>
            </a:extLst>
          </p:cNvPr>
          <p:cNvSpPr txBox="1">
            <a:spLocks/>
          </p:cNvSpPr>
          <p:nvPr/>
        </p:nvSpPr>
        <p:spPr bwMode="auto">
          <a:xfrm>
            <a:off x="352354" y="1240437"/>
            <a:ext cx="8687951" cy="2188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400" b="1" dirty="0">
                <a:ea typeface="MS PGothic" charset="0"/>
              </a:rPr>
              <a:t>Principle 5: </a:t>
            </a:r>
          </a:p>
          <a:p>
            <a:pPr marL="0" indent="0">
              <a:buFont typeface="Arial" charset="0"/>
              <a:buNone/>
              <a:defRPr/>
            </a:pPr>
            <a:r>
              <a:rPr lang="en-US" sz="2400" b="1" i="1" dirty="0">
                <a:solidFill>
                  <a:srgbClr val="FF0000"/>
                </a:solidFill>
                <a:ea typeface="MS PGothic" charset="0"/>
              </a:rPr>
              <a:t>The person and agency in charge of the case are responsible for ensuring that the law,  the evidential safeguards and the general forensic principles are followed to the letter.</a:t>
            </a:r>
          </a:p>
        </p:txBody>
      </p:sp>
    </p:spTree>
    <p:custDataLst>
      <p:tags r:id="rId1"/>
    </p:custDataLst>
    <p:extLst>
      <p:ext uri="{BB962C8B-B14F-4D97-AF65-F5344CB8AC3E}">
        <p14:creationId xmlns:p14="http://schemas.microsoft.com/office/powerpoint/2010/main" val="34308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56159-5AF7-4F39-8AC8-020B5E108606}"/>
              </a:ext>
            </a:extLst>
          </p:cNvPr>
          <p:cNvSpPr>
            <a:spLocks noGrp="1"/>
          </p:cNvSpPr>
          <p:nvPr>
            <p:ph type="title"/>
          </p:nvPr>
        </p:nvSpPr>
        <p:spPr>
          <a:xfrm>
            <a:off x="628650" y="1001941"/>
            <a:ext cx="7886700" cy="5360759"/>
          </a:xfrm>
          <a:ln/>
        </p:spPr>
        <p:txBody>
          <a:bodyPr lIns="91440" tIns="45720" rIns="91440" bIns="45720" anchor="ctr">
            <a:normAutofit/>
          </a:bodyPr>
          <a:lstStyle/>
          <a:p>
            <a:pPr algn="ctr">
              <a:defRPr/>
            </a:pPr>
            <a:r>
              <a:rPr lang="en-GB" sz="3600" dirty="0">
                <a:latin typeface="Helvetica" panose="020B0604020202020204" pitchFamily="34" charset="0"/>
              </a:rPr>
              <a:t>Analysing</a:t>
            </a:r>
            <a:r>
              <a:rPr lang="en-US" sz="3600" dirty="0">
                <a:latin typeface="Helvetica" panose="020B0604020202020204" pitchFamily="34" charset="0"/>
              </a:rPr>
              <a:t> </a:t>
            </a:r>
            <a:br>
              <a:rPr lang="en-US" sz="3600" dirty="0">
                <a:latin typeface="Helvetica" panose="020B0604020202020204" pitchFamily="34" charset="0"/>
              </a:rPr>
            </a:br>
            <a:r>
              <a:rPr lang="en-US" sz="3600" dirty="0">
                <a:latin typeface="Helvetica" panose="020B0604020202020204" pitchFamily="34" charset="0"/>
              </a:rPr>
              <a:t>electronic evidence</a:t>
            </a:r>
          </a:p>
        </p:txBody>
      </p:sp>
    </p:spTree>
    <p:custDataLst>
      <p:tags r:id="rId1"/>
    </p:custDataLst>
    <p:extLst>
      <p:ext uri="{BB962C8B-B14F-4D97-AF65-F5344CB8AC3E}">
        <p14:creationId xmlns:p14="http://schemas.microsoft.com/office/powerpoint/2010/main" val="170351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0A47C-6871-4BC8-89C3-65C7BED22A80}"/>
              </a:ext>
            </a:extLst>
          </p:cNvPr>
          <p:cNvPicPr>
            <a:picLocks noChangeAspect="1"/>
          </p:cNvPicPr>
          <p:nvPr/>
        </p:nvPicPr>
        <p:blipFill>
          <a:blip r:embed="rId4"/>
          <a:stretch>
            <a:fillRect/>
          </a:stretch>
        </p:blipFill>
        <p:spPr>
          <a:xfrm>
            <a:off x="5067300" y="1074715"/>
            <a:ext cx="3819525" cy="2515544"/>
          </a:xfrm>
          <a:prstGeom prst="rect">
            <a:avLst/>
          </a:prstGeom>
        </p:spPr>
      </p:pic>
      <p:sp>
        <p:nvSpPr>
          <p:cNvPr id="36865" name="Title 1">
            <a:extLst>
              <a:ext uri="{FF2B5EF4-FFF2-40B4-BE49-F238E27FC236}">
                <a16:creationId xmlns:a16="http://schemas.microsoft.com/office/drawing/2014/main" id="{25685D05-98A8-4F38-B55C-D5D1C0F3C53D}"/>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Computer forensics</a:t>
            </a:r>
          </a:p>
        </p:txBody>
      </p:sp>
      <p:sp>
        <p:nvSpPr>
          <p:cNvPr id="2" name="Content Placeholder 2">
            <a:extLst>
              <a:ext uri="{FF2B5EF4-FFF2-40B4-BE49-F238E27FC236}">
                <a16:creationId xmlns:a16="http://schemas.microsoft.com/office/drawing/2014/main" id="{811DB342-5FD6-4947-9DB4-4151700FCCFD}"/>
              </a:ext>
            </a:extLst>
          </p:cNvPr>
          <p:cNvSpPr>
            <a:spLocks noGrp="1"/>
          </p:cNvSpPr>
          <p:nvPr>
            <p:ph idx="1"/>
          </p:nvPr>
        </p:nvSpPr>
        <p:spPr>
          <a:xfrm>
            <a:off x="197080" y="1536304"/>
            <a:ext cx="4632095" cy="1472403"/>
          </a:xfrm>
        </p:spPr>
        <p:txBody>
          <a:bodyPr>
            <a:noAutofit/>
          </a:bodyPr>
          <a:lstStyle/>
          <a:p>
            <a:pPr algn="just">
              <a:buFont typeface="Arial" charset="0"/>
              <a:buChar char="•"/>
              <a:defRPr/>
            </a:pPr>
            <a:r>
              <a:rPr lang="en-US" dirty="0">
                <a:ea typeface="MS PGothic" charset="0"/>
              </a:rPr>
              <a:t>Computer forensics is the branch of forensic science pertaining to legal evidence found in computers and digital storage media.</a:t>
            </a:r>
          </a:p>
        </p:txBody>
      </p:sp>
      <p:sp>
        <p:nvSpPr>
          <p:cNvPr id="5" name="TextBox 4">
            <a:extLst>
              <a:ext uri="{FF2B5EF4-FFF2-40B4-BE49-F238E27FC236}">
                <a16:creationId xmlns:a16="http://schemas.microsoft.com/office/drawing/2014/main" id="{1E40CC90-1C30-4307-9B16-41348A5C7976}"/>
              </a:ext>
            </a:extLst>
          </p:cNvPr>
          <p:cNvSpPr txBox="1"/>
          <p:nvPr/>
        </p:nvSpPr>
        <p:spPr>
          <a:xfrm>
            <a:off x="246662" y="3532296"/>
            <a:ext cx="8650676" cy="275460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t>The aim is to examine digital media in a forensically sound manner with the aim of identifying, preserving, recovering, </a:t>
            </a:r>
            <a:r>
              <a:rPr lang="en-GB" sz="2400" dirty="0"/>
              <a:t>analysing</a:t>
            </a:r>
            <a:r>
              <a:rPr lang="en-US" sz="2400" dirty="0"/>
              <a:t> and presenting facts and opinions about the information.</a:t>
            </a:r>
          </a:p>
          <a:p>
            <a:pPr marL="457200" indent="-457200">
              <a:spcAft>
                <a:spcPts val="600"/>
              </a:spcAft>
              <a:buFont typeface="Arial" panose="020B0604020202020204" pitchFamily="34" charset="0"/>
              <a:buChar char="•"/>
            </a:pPr>
            <a:r>
              <a:rPr lang="en-US" sz="2400" dirty="0"/>
              <a:t>Although some activity may take place at the scene, most of the activity described here is carried out in a computer forensic laboratory.</a:t>
            </a:r>
          </a:p>
        </p:txBody>
      </p:sp>
    </p:spTree>
    <p:custDataLst>
      <p:tags r:id="rId1"/>
    </p:custDataLst>
    <p:extLst>
      <p:ext uri="{BB962C8B-B14F-4D97-AF65-F5344CB8AC3E}">
        <p14:creationId xmlns:p14="http://schemas.microsoft.com/office/powerpoint/2010/main" val="351275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69B10AC8-23AA-4B24-A927-A4D254969B86}"/>
              </a:ext>
            </a:extLst>
          </p:cNvPr>
          <p:cNvSpPr>
            <a:spLocks noGrp="1"/>
          </p:cNvSpPr>
          <p:nvPr>
            <p:ph type="title"/>
          </p:nvPr>
        </p:nvSpPr>
        <p:spPr>
          <a:xfrm>
            <a:off x="1123950" y="-209550"/>
            <a:ext cx="7886700" cy="1325563"/>
          </a:xfrm>
        </p:spPr>
        <p:txBody>
          <a:bodyPr>
            <a:normAutofit/>
          </a:bodyPr>
          <a:lstStyle/>
          <a:p>
            <a:pPr algn="r"/>
            <a:r>
              <a:rPr lang="en-US" altLang="en-US" sz="3600" dirty="0">
                <a:solidFill>
                  <a:schemeClr val="bg1"/>
                </a:solidFill>
              </a:rPr>
              <a:t>Session Objectives</a:t>
            </a:r>
          </a:p>
        </p:txBody>
      </p:sp>
      <p:sp>
        <p:nvSpPr>
          <p:cNvPr id="16386" name="Content Placeholder 2">
            <a:extLst>
              <a:ext uri="{FF2B5EF4-FFF2-40B4-BE49-F238E27FC236}">
                <a16:creationId xmlns:a16="http://schemas.microsoft.com/office/drawing/2014/main" id="{6677F6C9-C573-4482-9C10-48356E349697}"/>
              </a:ext>
            </a:extLst>
          </p:cNvPr>
          <p:cNvSpPr>
            <a:spLocks noGrp="1"/>
          </p:cNvSpPr>
          <p:nvPr>
            <p:ph idx="1"/>
          </p:nvPr>
        </p:nvSpPr>
        <p:spPr>
          <a:xfrm>
            <a:off x="628650" y="1915015"/>
            <a:ext cx="7886700" cy="3923620"/>
          </a:xfrm>
        </p:spPr>
        <p:txBody>
          <a:bodyPr/>
          <a:lstStyle/>
          <a:p>
            <a:r>
              <a:rPr lang="en-US" altLang="en-US" dirty="0"/>
              <a:t>Define electronic evidence.</a:t>
            </a:r>
          </a:p>
          <a:p>
            <a:r>
              <a:rPr lang="en-US" altLang="en-US" dirty="0"/>
              <a:t>Explain the relevance of electronic evidence.</a:t>
            </a:r>
          </a:p>
          <a:p>
            <a:r>
              <a:rPr lang="en-US" altLang="en-US" dirty="0"/>
              <a:t>Explain how electronic evidence is identified, seized and handled.</a:t>
            </a:r>
          </a:p>
          <a:p>
            <a:r>
              <a:rPr lang="en-US" altLang="en-US" dirty="0"/>
              <a:t>Explain how electronic evidence is </a:t>
            </a:r>
            <a:r>
              <a:rPr lang="en-GB" altLang="en-US" dirty="0"/>
              <a:t>analysed</a:t>
            </a:r>
            <a:r>
              <a:rPr lang="en-US" altLang="en-US" dirty="0"/>
              <a:t>.</a:t>
            </a:r>
          </a:p>
          <a:p>
            <a:r>
              <a:rPr lang="en-US" altLang="en-US" dirty="0"/>
              <a:t>Council of Europe Electronic Evidence Guide</a:t>
            </a:r>
          </a:p>
        </p:txBody>
      </p:sp>
    </p:spTree>
    <p:custDataLst>
      <p:tags r:id="rId1"/>
    </p:custDataLst>
    <p:extLst>
      <p:ext uri="{BB962C8B-B14F-4D97-AF65-F5344CB8AC3E}">
        <p14:creationId xmlns:p14="http://schemas.microsoft.com/office/powerpoint/2010/main" val="220172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26ABB06-43E4-4CE7-A41C-C439FDD16827}"/>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Investigation/Analysis</a:t>
            </a:r>
          </a:p>
        </p:txBody>
      </p:sp>
      <p:sp>
        <p:nvSpPr>
          <p:cNvPr id="20482" name="Content Placeholder 2">
            <a:extLst>
              <a:ext uri="{FF2B5EF4-FFF2-40B4-BE49-F238E27FC236}">
                <a16:creationId xmlns:a16="http://schemas.microsoft.com/office/drawing/2014/main" id="{52789A47-3F9C-4C33-B2EB-A5B8965D420D}"/>
              </a:ext>
            </a:extLst>
          </p:cNvPr>
          <p:cNvSpPr>
            <a:spLocks noGrp="1"/>
          </p:cNvSpPr>
          <p:nvPr>
            <p:ph idx="1"/>
          </p:nvPr>
        </p:nvSpPr>
        <p:spPr>
          <a:xfrm>
            <a:off x="393492" y="1262317"/>
            <a:ext cx="8357016" cy="5037568"/>
          </a:xfrm>
        </p:spPr>
        <p:txBody>
          <a:bodyPr>
            <a:noAutofit/>
          </a:bodyPr>
          <a:lstStyle/>
          <a:p>
            <a:pPr>
              <a:buFont typeface="Arial" charset="0"/>
              <a:buChar char="•"/>
              <a:defRPr/>
            </a:pPr>
            <a:r>
              <a:rPr lang="en-US" dirty="0">
                <a:ea typeface="MS PGothic" charset="0"/>
              </a:rPr>
              <a:t>Generally the most complex phase of the electronic evidence lifecycle.</a:t>
            </a:r>
          </a:p>
          <a:p>
            <a:pPr>
              <a:buFont typeface="Arial" charset="0"/>
              <a:buChar char="•"/>
              <a:defRPr/>
            </a:pPr>
            <a:r>
              <a:rPr lang="en-US" dirty="0">
                <a:ea typeface="MS PGothic" charset="0"/>
              </a:rPr>
              <a:t>The amount of data involved presents significant challenges for investigators.</a:t>
            </a:r>
          </a:p>
          <a:p>
            <a:pPr>
              <a:buFont typeface="Arial" charset="0"/>
              <a:buChar char="•"/>
              <a:defRPr/>
            </a:pPr>
            <a:r>
              <a:rPr lang="en-US" dirty="0">
                <a:ea typeface="MS PGothic" charset="0"/>
              </a:rPr>
              <a:t>Identifying the relevant information for the investigation and linking it is therefore one of the major tasks of forensic experts.</a:t>
            </a:r>
          </a:p>
          <a:p>
            <a:pPr>
              <a:buFont typeface="Arial" charset="0"/>
              <a:buChar char="•"/>
              <a:defRPr/>
            </a:pPr>
            <a:r>
              <a:rPr lang="en-US" dirty="0">
                <a:ea typeface="MS PGothic" charset="0"/>
              </a:rPr>
              <a:t>Their work ranges for searches for illegal content on computers to analysis of log files.</a:t>
            </a:r>
          </a:p>
          <a:p>
            <a:pPr>
              <a:buFont typeface="Arial" charset="0"/>
              <a:buChar char="•"/>
              <a:defRPr/>
            </a:pPr>
            <a:r>
              <a:rPr lang="en-US" dirty="0">
                <a:ea typeface="MS PGothic" charset="0"/>
              </a:rPr>
              <a:t>Not all activity by an offender leaves traces.</a:t>
            </a:r>
          </a:p>
          <a:p>
            <a:pPr>
              <a:buFont typeface="Arial" charset="0"/>
              <a:buChar char="•"/>
              <a:defRPr/>
            </a:pPr>
            <a:r>
              <a:rPr lang="en-US" dirty="0">
                <a:ea typeface="MS PGothic" charset="0"/>
              </a:rPr>
              <a:t>By analysing all available evidence, forensic experts can nevertheless reconstruct how an offence was committed.</a:t>
            </a:r>
          </a:p>
        </p:txBody>
      </p:sp>
    </p:spTree>
    <p:custDataLst>
      <p:tags r:id="rId1"/>
    </p:custDataLst>
    <p:extLst>
      <p:ext uri="{BB962C8B-B14F-4D97-AF65-F5344CB8AC3E}">
        <p14:creationId xmlns:p14="http://schemas.microsoft.com/office/powerpoint/2010/main" val="1196038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420FD0A3-B186-43FF-9093-05A599DE58A6}"/>
              </a:ext>
            </a:extLst>
          </p:cNvPr>
          <p:cNvSpPr>
            <a:spLocks noGrp="1"/>
          </p:cNvSpPr>
          <p:nvPr>
            <p:ph type="title"/>
          </p:nvPr>
        </p:nvSpPr>
        <p:spPr>
          <a:xfrm>
            <a:off x="1123950" y="-209550"/>
            <a:ext cx="7886700" cy="1325563"/>
          </a:xfrm>
          <a:custGeom>
            <a:avLst/>
            <a:gdLst>
              <a:gd name="connsiteX0" fmla="*/ 0 w 7886700"/>
              <a:gd name="connsiteY0" fmla="*/ 0 h 1325563"/>
              <a:gd name="connsiteX1" fmla="*/ 578358 w 7886700"/>
              <a:gd name="connsiteY1" fmla="*/ 0 h 1325563"/>
              <a:gd name="connsiteX2" fmla="*/ 1314450 w 7886700"/>
              <a:gd name="connsiteY2" fmla="*/ 0 h 1325563"/>
              <a:gd name="connsiteX3" fmla="*/ 1813941 w 7886700"/>
              <a:gd name="connsiteY3" fmla="*/ 0 h 1325563"/>
              <a:gd name="connsiteX4" fmla="*/ 2471166 w 7886700"/>
              <a:gd name="connsiteY4" fmla="*/ 0 h 1325563"/>
              <a:gd name="connsiteX5" fmla="*/ 2891790 w 7886700"/>
              <a:gd name="connsiteY5" fmla="*/ 0 h 1325563"/>
              <a:gd name="connsiteX6" fmla="*/ 3706749 w 7886700"/>
              <a:gd name="connsiteY6" fmla="*/ 0 h 1325563"/>
              <a:gd name="connsiteX7" fmla="*/ 4127373 w 7886700"/>
              <a:gd name="connsiteY7" fmla="*/ 0 h 1325563"/>
              <a:gd name="connsiteX8" fmla="*/ 4626864 w 7886700"/>
              <a:gd name="connsiteY8" fmla="*/ 0 h 1325563"/>
              <a:gd name="connsiteX9" fmla="*/ 5284089 w 7886700"/>
              <a:gd name="connsiteY9" fmla="*/ 0 h 1325563"/>
              <a:gd name="connsiteX10" fmla="*/ 6020181 w 7886700"/>
              <a:gd name="connsiteY10" fmla="*/ 0 h 1325563"/>
              <a:gd name="connsiteX11" fmla="*/ 6598539 w 7886700"/>
              <a:gd name="connsiteY11" fmla="*/ 0 h 1325563"/>
              <a:gd name="connsiteX12" fmla="*/ 7098030 w 7886700"/>
              <a:gd name="connsiteY12" fmla="*/ 0 h 1325563"/>
              <a:gd name="connsiteX13" fmla="*/ 7886700 w 7886700"/>
              <a:gd name="connsiteY13" fmla="*/ 0 h 1325563"/>
              <a:gd name="connsiteX14" fmla="*/ 7886700 w 7886700"/>
              <a:gd name="connsiteY14" fmla="*/ 662782 h 1325563"/>
              <a:gd name="connsiteX15" fmla="*/ 7886700 w 7886700"/>
              <a:gd name="connsiteY15" fmla="*/ 1325563 h 1325563"/>
              <a:gd name="connsiteX16" fmla="*/ 7150608 w 7886700"/>
              <a:gd name="connsiteY16" fmla="*/ 1325563 h 1325563"/>
              <a:gd name="connsiteX17" fmla="*/ 6651117 w 7886700"/>
              <a:gd name="connsiteY17" fmla="*/ 1325563 h 1325563"/>
              <a:gd name="connsiteX18" fmla="*/ 6072759 w 7886700"/>
              <a:gd name="connsiteY18" fmla="*/ 1325563 h 1325563"/>
              <a:gd name="connsiteX19" fmla="*/ 5415534 w 7886700"/>
              <a:gd name="connsiteY19" fmla="*/ 1325563 h 1325563"/>
              <a:gd name="connsiteX20" fmla="*/ 4994910 w 7886700"/>
              <a:gd name="connsiteY20" fmla="*/ 1325563 h 1325563"/>
              <a:gd name="connsiteX21" fmla="*/ 4337685 w 7886700"/>
              <a:gd name="connsiteY21" fmla="*/ 1325563 h 1325563"/>
              <a:gd name="connsiteX22" fmla="*/ 3680460 w 7886700"/>
              <a:gd name="connsiteY22" fmla="*/ 1325563 h 1325563"/>
              <a:gd name="connsiteX23" fmla="*/ 3180969 w 7886700"/>
              <a:gd name="connsiteY23" fmla="*/ 1325563 h 1325563"/>
              <a:gd name="connsiteX24" fmla="*/ 2760345 w 7886700"/>
              <a:gd name="connsiteY24" fmla="*/ 1325563 h 1325563"/>
              <a:gd name="connsiteX25" fmla="*/ 2181987 w 7886700"/>
              <a:gd name="connsiteY25" fmla="*/ 1325563 h 1325563"/>
              <a:gd name="connsiteX26" fmla="*/ 1367028 w 7886700"/>
              <a:gd name="connsiteY26" fmla="*/ 1325563 h 1325563"/>
              <a:gd name="connsiteX27" fmla="*/ 788670 w 7886700"/>
              <a:gd name="connsiteY27" fmla="*/ 1325563 h 1325563"/>
              <a:gd name="connsiteX28" fmla="*/ 0 w 7886700"/>
              <a:gd name="connsiteY28" fmla="*/ 1325563 h 1325563"/>
              <a:gd name="connsiteX29" fmla="*/ 0 w 7886700"/>
              <a:gd name="connsiteY29" fmla="*/ 649526 h 1325563"/>
              <a:gd name="connsiteX30" fmla="*/ 0 w 7886700"/>
              <a:gd name="connsiteY30"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1325563"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90217" y="285907"/>
                  <a:pt x="7882022" y="517890"/>
                  <a:pt x="7886700" y="662782"/>
                </a:cubicBezTo>
                <a:cubicBezTo>
                  <a:pt x="7891378" y="807674"/>
                  <a:pt x="7869730" y="1145522"/>
                  <a:pt x="7886700" y="1325563"/>
                </a:cubicBezTo>
                <a:cubicBezTo>
                  <a:pt x="7678853" y="1301613"/>
                  <a:pt x="7460024" y="1314069"/>
                  <a:pt x="7150608" y="1325563"/>
                </a:cubicBezTo>
                <a:cubicBezTo>
                  <a:pt x="6841192" y="1337057"/>
                  <a:pt x="6825168" y="1334503"/>
                  <a:pt x="6651117" y="1325563"/>
                </a:cubicBezTo>
                <a:cubicBezTo>
                  <a:pt x="6477066" y="1316623"/>
                  <a:pt x="6338245" y="1324872"/>
                  <a:pt x="6072759" y="1325563"/>
                </a:cubicBezTo>
                <a:cubicBezTo>
                  <a:pt x="5807273" y="1326254"/>
                  <a:pt x="5675761" y="1297236"/>
                  <a:pt x="5415534" y="1325563"/>
                </a:cubicBezTo>
                <a:cubicBezTo>
                  <a:pt x="5155307" y="1353890"/>
                  <a:pt x="5176474" y="1304712"/>
                  <a:pt x="4994910" y="1325563"/>
                </a:cubicBezTo>
                <a:cubicBezTo>
                  <a:pt x="4813346" y="1346414"/>
                  <a:pt x="4501069" y="1311787"/>
                  <a:pt x="4337685" y="1325563"/>
                </a:cubicBezTo>
                <a:cubicBezTo>
                  <a:pt x="4174301" y="1339339"/>
                  <a:pt x="3931716" y="1311017"/>
                  <a:pt x="3680460" y="1325563"/>
                </a:cubicBezTo>
                <a:cubicBezTo>
                  <a:pt x="3429205" y="1340109"/>
                  <a:pt x="3338025" y="1330575"/>
                  <a:pt x="3180969" y="1325563"/>
                </a:cubicBezTo>
                <a:cubicBezTo>
                  <a:pt x="3023913" y="1320551"/>
                  <a:pt x="2936236" y="1334506"/>
                  <a:pt x="2760345" y="1325563"/>
                </a:cubicBezTo>
                <a:cubicBezTo>
                  <a:pt x="2584454" y="1316620"/>
                  <a:pt x="2356790" y="1318872"/>
                  <a:pt x="2181987" y="1325563"/>
                </a:cubicBezTo>
                <a:cubicBezTo>
                  <a:pt x="2007184" y="1332254"/>
                  <a:pt x="1562870" y="1290069"/>
                  <a:pt x="1367028" y="1325563"/>
                </a:cubicBezTo>
                <a:cubicBezTo>
                  <a:pt x="1171186" y="1361057"/>
                  <a:pt x="1069898" y="1329684"/>
                  <a:pt x="788670" y="1325563"/>
                </a:cubicBezTo>
                <a:cubicBezTo>
                  <a:pt x="507442" y="1321442"/>
                  <a:pt x="223432" y="1292274"/>
                  <a:pt x="0" y="1325563"/>
                </a:cubicBezTo>
                <a:cubicBezTo>
                  <a:pt x="-33575" y="1000031"/>
                  <a:pt x="1172" y="861998"/>
                  <a:pt x="0" y="649526"/>
                </a:cubicBezTo>
                <a:cubicBezTo>
                  <a:pt x="-1172" y="437054"/>
                  <a:pt x="8009" y="208993"/>
                  <a:pt x="0" y="0"/>
                </a:cubicBezTo>
                <a:close/>
              </a:path>
              <a:path w="7886700" h="1325563"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8587" y="241633"/>
                  <a:pt x="7876371" y="342800"/>
                  <a:pt x="7886700" y="623015"/>
                </a:cubicBezTo>
                <a:cubicBezTo>
                  <a:pt x="7897029" y="903230"/>
                  <a:pt x="7918849" y="1053171"/>
                  <a:pt x="7886700" y="1325563"/>
                </a:cubicBezTo>
                <a:cubicBezTo>
                  <a:pt x="7747996" y="1357179"/>
                  <a:pt x="7472638" y="1295382"/>
                  <a:pt x="7229475" y="1325563"/>
                </a:cubicBezTo>
                <a:cubicBezTo>
                  <a:pt x="6986313" y="1355744"/>
                  <a:pt x="6878421" y="1307539"/>
                  <a:pt x="6572250" y="1325563"/>
                </a:cubicBezTo>
                <a:cubicBezTo>
                  <a:pt x="6266079" y="1343587"/>
                  <a:pt x="6274525" y="1319657"/>
                  <a:pt x="6151626" y="1325563"/>
                </a:cubicBezTo>
                <a:cubicBezTo>
                  <a:pt x="6028727" y="1331469"/>
                  <a:pt x="5873470" y="1318672"/>
                  <a:pt x="5652135" y="1325563"/>
                </a:cubicBezTo>
                <a:cubicBezTo>
                  <a:pt x="5430800" y="1332454"/>
                  <a:pt x="5370996" y="1309223"/>
                  <a:pt x="5152644" y="1325563"/>
                </a:cubicBezTo>
                <a:cubicBezTo>
                  <a:pt x="4934292" y="1341903"/>
                  <a:pt x="4789638" y="1350948"/>
                  <a:pt x="4574286" y="1325563"/>
                </a:cubicBezTo>
                <a:cubicBezTo>
                  <a:pt x="4358934" y="1300178"/>
                  <a:pt x="4277605" y="1342000"/>
                  <a:pt x="4153662" y="1325563"/>
                </a:cubicBezTo>
                <a:cubicBezTo>
                  <a:pt x="4029719" y="1309126"/>
                  <a:pt x="3761634" y="1340604"/>
                  <a:pt x="3575304" y="1325563"/>
                </a:cubicBezTo>
                <a:cubicBezTo>
                  <a:pt x="3388974" y="1310522"/>
                  <a:pt x="2977800" y="1365231"/>
                  <a:pt x="2760345" y="1325563"/>
                </a:cubicBezTo>
                <a:cubicBezTo>
                  <a:pt x="2542890" y="1285895"/>
                  <a:pt x="2283708" y="1303089"/>
                  <a:pt x="2103120" y="1325563"/>
                </a:cubicBezTo>
                <a:cubicBezTo>
                  <a:pt x="1922533" y="1348037"/>
                  <a:pt x="1782115" y="1303494"/>
                  <a:pt x="1524762" y="1325563"/>
                </a:cubicBezTo>
                <a:cubicBezTo>
                  <a:pt x="1267409" y="1347632"/>
                  <a:pt x="1295275" y="1333107"/>
                  <a:pt x="1104138" y="1325563"/>
                </a:cubicBezTo>
                <a:cubicBezTo>
                  <a:pt x="913001" y="1318019"/>
                  <a:pt x="367820" y="1292882"/>
                  <a:pt x="0" y="1325563"/>
                </a:cubicBezTo>
                <a:cubicBezTo>
                  <a:pt x="20053" y="1165814"/>
                  <a:pt x="-17595" y="977115"/>
                  <a:pt x="0" y="702548"/>
                </a:cubicBezTo>
                <a:cubicBezTo>
                  <a:pt x="17595" y="427982"/>
                  <a:pt x="27053" y="14586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Investigation &amp; Analysis</a:t>
            </a:r>
          </a:p>
        </p:txBody>
      </p:sp>
      <p:sp>
        <p:nvSpPr>
          <p:cNvPr id="3" name="Content Placeholder 2">
            <a:extLst>
              <a:ext uri="{FF2B5EF4-FFF2-40B4-BE49-F238E27FC236}">
                <a16:creationId xmlns:a16="http://schemas.microsoft.com/office/drawing/2014/main" id="{A22BE4EF-F3F1-4B52-A393-591DD5CE351F}"/>
              </a:ext>
            </a:extLst>
          </p:cNvPr>
          <p:cNvSpPr>
            <a:spLocks noGrp="1"/>
          </p:cNvSpPr>
          <p:nvPr>
            <p:ph sz="half" idx="1"/>
          </p:nvPr>
        </p:nvSpPr>
        <p:spPr>
          <a:xfrm>
            <a:off x="457201" y="1545054"/>
            <a:ext cx="4038600" cy="5201587"/>
          </a:xfrm>
        </p:spPr>
        <p:txBody>
          <a:bodyPr>
            <a:normAutofit/>
          </a:bodyPr>
          <a:lstStyle/>
          <a:p>
            <a:pPr>
              <a:buFont typeface="Arial" charset="0"/>
              <a:buChar char="•"/>
              <a:defRPr/>
            </a:pPr>
            <a:r>
              <a:rPr lang="en-US" dirty="0"/>
              <a:t>Hardware analysis</a:t>
            </a:r>
          </a:p>
          <a:p>
            <a:pPr>
              <a:buFont typeface="Arial" charset="0"/>
              <a:buChar char="•"/>
              <a:defRPr/>
            </a:pPr>
            <a:r>
              <a:rPr lang="en-US" dirty="0"/>
              <a:t>Application software analysis</a:t>
            </a:r>
          </a:p>
          <a:p>
            <a:pPr>
              <a:buFont typeface="Arial" charset="0"/>
              <a:buChar char="•"/>
              <a:defRPr/>
            </a:pPr>
            <a:r>
              <a:rPr lang="en-US" dirty="0"/>
              <a:t>Installed software analysis</a:t>
            </a:r>
          </a:p>
          <a:p>
            <a:pPr>
              <a:buFont typeface="Arial" charset="0"/>
              <a:buChar char="•"/>
              <a:defRPr/>
            </a:pPr>
            <a:r>
              <a:rPr lang="en-US" dirty="0"/>
              <a:t>Identifying locations of relevant data</a:t>
            </a:r>
          </a:p>
          <a:p>
            <a:pPr>
              <a:buFont typeface="Arial" charset="0"/>
              <a:buChar char="•"/>
              <a:defRPr/>
            </a:pPr>
            <a:r>
              <a:rPr lang="en-US" dirty="0"/>
              <a:t>Use of remote storage</a:t>
            </a:r>
          </a:p>
          <a:p>
            <a:pPr>
              <a:buFont typeface="Arial" charset="0"/>
              <a:buChar char="•"/>
              <a:defRPr/>
            </a:pPr>
            <a:r>
              <a:rPr lang="en-US" dirty="0"/>
              <a:t>Hidden files</a:t>
            </a:r>
          </a:p>
          <a:p>
            <a:pPr>
              <a:buFont typeface="Arial" charset="0"/>
              <a:buChar char="•"/>
              <a:defRPr/>
            </a:pPr>
            <a:r>
              <a:rPr lang="en-US" dirty="0"/>
              <a:t>Deleted files</a:t>
            </a:r>
          </a:p>
          <a:p>
            <a:pPr>
              <a:buFont typeface="Arial" charset="0"/>
              <a:buChar char="•"/>
              <a:defRPr/>
            </a:pPr>
            <a:r>
              <a:rPr lang="en-US" dirty="0"/>
              <a:t>Decryption of files</a:t>
            </a:r>
          </a:p>
        </p:txBody>
      </p:sp>
      <p:sp>
        <p:nvSpPr>
          <p:cNvPr id="4" name="Content Placeholder 3">
            <a:extLst>
              <a:ext uri="{FF2B5EF4-FFF2-40B4-BE49-F238E27FC236}">
                <a16:creationId xmlns:a16="http://schemas.microsoft.com/office/drawing/2014/main" id="{43D8C7B6-7FD3-451E-8CD4-F30E9A315665}"/>
              </a:ext>
            </a:extLst>
          </p:cNvPr>
          <p:cNvSpPr>
            <a:spLocks noGrp="1"/>
          </p:cNvSpPr>
          <p:nvPr>
            <p:ph sz="half" idx="2"/>
          </p:nvPr>
        </p:nvSpPr>
        <p:spPr>
          <a:xfrm>
            <a:off x="4648200" y="1545054"/>
            <a:ext cx="4038600" cy="5312946"/>
          </a:xfrm>
        </p:spPr>
        <p:txBody>
          <a:bodyPr>
            <a:noAutofit/>
          </a:bodyPr>
          <a:lstStyle/>
          <a:p>
            <a:pPr>
              <a:buFont typeface="Arial" charset="0"/>
              <a:buChar char="•"/>
              <a:defRPr/>
            </a:pPr>
            <a:r>
              <a:rPr lang="en-US" dirty="0"/>
              <a:t>File analysis</a:t>
            </a:r>
          </a:p>
          <a:p>
            <a:pPr>
              <a:buFont typeface="Arial" charset="0"/>
              <a:buChar char="•"/>
              <a:defRPr/>
            </a:pPr>
            <a:r>
              <a:rPr lang="en-US" dirty="0"/>
              <a:t>Authorship analysis</a:t>
            </a:r>
          </a:p>
          <a:p>
            <a:pPr>
              <a:buFont typeface="Arial" charset="0"/>
              <a:buChar char="•"/>
              <a:defRPr/>
            </a:pPr>
            <a:r>
              <a:rPr lang="en-US" dirty="0"/>
              <a:t>Evidence integrity analysis</a:t>
            </a:r>
          </a:p>
          <a:p>
            <a:pPr>
              <a:buFont typeface="Arial" charset="0"/>
              <a:buChar char="•"/>
              <a:defRPr/>
            </a:pPr>
            <a:r>
              <a:rPr lang="en-US" dirty="0"/>
              <a:t>Internet history analysis</a:t>
            </a:r>
          </a:p>
          <a:p>
            <a:pPr>
              <a:buFont typeface="Arial" charset="0"/>
              <a:buChar char="•"/>
              <a:defRPr/>
            </a:pPr>
            <a:r>
              <a:rPr lang="en-US" dirty="0"/>
              <a:t>Financial transaction analysis</a:t>
            </a:r>
          </a:p>
          <a:p>
            <a:pPr>
              <a:buFont typeface="Arial" charset="0"/>
              <a:buChar char="•"/>
              <a:defRPr/>
            </a:pPr>
            <a:r>
              <a:rPr lang="en-US" dirty="0"/>
              <a:t>Real time collection of traffic data</a:t>
            </a:r>
          </a:p>
          <a:p>
            <a:pPr>
              <a:buFont typeface="Arial" charset="0"/>
              <a:buChar char="•"/>
              <a:defRPr/>
            </a:pPr>
            <a:r>
              <a:rPr lang="en-US" dirty="0"/>
              <a:t>Monitoring activities</a:t>
            </a:r>
          </a:p>
          <a:p>
            <a:pPr>
              <a:buFont typeface="Arial" charset="0"/>
              <a:buChar char="•"/>
              <a:defRPr/>
            </a:pPr>
            <a:r>
              <a:rPr lang="en-US" dirty="0"/>
              <a:t>Remote forensics</a:t>
            </a:r>
          </a:p>
        </p:txBody>
      </p:sp>
    </p:spTree>
    <p:custDataLst>
      <p:tags r:id="rId1"/>
    </p:custDataLst>
    <p:extLst>
      <p:ext uri="{BB962C8B-B14F-4D97-AF65-F5344CB8AC3E}">
        <p14:creationId xmlns:p14="http://schemas.microsoft.com/office/powerpoint/2010/main" val="855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2644FA7-1E16-4500-8AA1-AAEDDBCFA1CA}"/>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Investigation &amp; Analysis</a:t>
            </a:r>
          </a:p>
        </p:txBody>
      </p:sp>
      <p:sp>
        <p:nvSpPr>
          <p:cNvPr id="20482" name="Content Placeholder 2">
            <a:extLst>
              <a:ext uri="{FF2B5EF4-FFF2-40B4-BE49-F238E27FC236}">
                <a16:creationId xmlns:a16="http://schemas.microsoft.com/office/drawing/2014/main" id="{04DF952B-404B-4B33-89D4-BC9C9AF47611}"/>
              </a:ext>
            </a:extLst>
          </p:cNvPr>
          <p:cNvSpPr>
            <a:spLocks noGrp="1"/>
          </p:cNvSpPr>
          <p:nvPr>
            <p:ph idx="1"/>
          </p:nvPr>
        </p:nvSpPr>
        <p:spPr>
          <a:xfrm>
            <a:off x="457200" y="1206986"/>
            <a:ext cx="8229600" cy="5339178"/>
          </a:xfrm>
        </p:spPr>
        <p:txBody>
          <a:bodyPr>
            <a:normAutofit/>
          </a:bodyPr>
          <a:lstStyle/>
          <a:p>
            <a:pPr>
              <a:spcAft>
                <a:spcPts val="1200"/>
              </a:spcAft>
              <a:buFont typeface="Arial" charset="0"/>
              <a:buChar char="•"/>
              <a:defRPr/>
            </a:pPr>
            <a:r>
              <a:rPr lang="en-US" sz="2800" dirty="0">
                <a:ea typeface="MS PGothic" charset="0"/>
              </a:rPr>
              <a:t>Manual analysis: Despite the available tools, computer forensics remains a largely manual task. Particularly in cases that involve large amounts of data or when appropriate tools are not available.</a:t>
            </a:r>
          </a:p>
          <a:p>
            <a:pPr>
              <a:spcAft>
                <a:spcPts val="1200"/>
              </a:spcAft>
              <a:buFont typeface="Arial" charset="0"/>
              <a:buChar char="•"/>
              <a:defRPr/>
            </a:pPr>
            <a:r>
              <a:rPr lang="en-US" sz="2800" dirty="0">
                <a:ea typeface="MS PGothic" charset="0"/>
              </a:rPr>
              <a:t>Analysis tools: Some processes, such as keyword searching, reconstructing deleted files, decrypting encrypted material can be automated by using forensic tools.</a:t>
            </a:r>
          </a:p>
          <a:p>
            <a:pPr>
              <a:spcAft>
                <a:spcPts val="1200"/>
              </a:spcAft>
              <a:buFont typeface="Arial" charset="0"/>
              <a:buChar char="•"/>
              <a:defRPr/>
            </a:pPr>
            <a:r>
              <a:rPr lang="en-US" sz="2800" dirty="0">
                <a:ea typeface="MS PGothic" charset="0"/>
              </a:rPr>
              <a:t>Most investigations will involve both types of analysis.</a:t>
            </a:r>
          </a:p>
        </p:txBody>
      </p:sp>
    </p:spTree>
    <p:custDataLst>
      <p:tags r:id="rId1"/>
    </p:custDataLst>
    <p:extLst>
      <p:ext uri="{BB962C8B-B14F-4D97-AF65-F5344CB8AC3E}">
        <p14:creationId xmlns:p14="http://schemas.microsoft.com/office/powerpoint/2010/main" val="337554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F4165B8-21AF-4607-BD55-FA30550BD78E}"/>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Production/Presentation</a:t>
            </a:r>
          </a:p>
        </p:txBody>
      </p:sp>
      <p:sp>
        <p:nvSpPr>
          <p:cNvPr id="41986" name="Content Placeholder 2">
            <a:extLst>
              <a:ext uri="{FF2B5EF4-FFF2-40B4-BE49-F238E27FC236}">
                <a16:creationId xmlns:a16="http://schemas.microsoft.com/office/drawing/2014/main" id="{75B0E99D-9CDD-4AE1-8E7B-18ACF8DC7C40}"/>
              </a:ext>
            </a:extLst>
          </p:cNvPr>
          <p:cNvSpPr>
            <a:spLocks noGrp="1"/>
          </p:cNvSpPr>
          <p:nvPr>
            <p:ph idx="1"/>
          </p:nvPr>
        </p:nvSpPr>
        <p:spPr>
          <a:xfrm>
            <a:off x="245097" y="1428750"/>
            <a:ext cx="8550111" cy="5273708"/>
          </a:xfrm>
        </p:spPr>
        <p:txBody>
          <a:bodyPr>
            <a:normAutofit/>
          </a:bodyPr>
          <a:lstStyle/>
          <a:p>
            <a:pPr>
              <a:lnSpc>
                <a:spcPct val="100000"/>
              </a:lnSpc>
            </a:pPr>
            <a:r>
              <a:rPr lang="en-US" altLang="en-US" dirty="0"/>
              <a:t>Forensic analysis results in a report which includes among other issues the steps of the investigation and the methods used to obtain evidence.</a:t>
            </a:r>
          </a:p>
          <a:p>
            <a:pPr>
              <a:lnSpc>
                <a:spcPct val="100000"/>
              </a:lnSpc>
            </a:pPr>
            <a:r>
              <a:rPr lang="en-US" altLang="en-US" dirty="0"/>
              <a:t>Forensic analysts can be expert witnesses but it is not necessary in general for witnesses producing factual evidence to have the status of expert witnesses.</a:t>
            </a:r>
          </a:p>
          <a:p>
            <a:pPr>
              <a:lnSpc>
                <a:spcPct val="100000"/>
              </a:lnSpc>
            </a:pPr>
            <a:r>
              <a:rPr lang="en-US" altLang="en-US" dirty="0"/>
              <a:t>Experts play an important role to help the court and the jury understand the processes of how the evidence was created, the procedures used to collect the evidence and evaluation of the evidence. They may also provide evidence of opinion when required to do so by the court.</a:t>
            </a:r>
          </a:p>
        </p:txBody>
      </p:sp>
    </p:spTree>
    <p:custDataLst>
      <p:tags r:id="rId1"/>
    </p:custDataLst>
    <p:extLst>
      <p:ext uri="{BB962C8B-B14F-4D97-AF65-F5344CB8AC3E}">
        <p14:creationId xmlns:p14="http://schemas.microsoft.com/office/powerpoint/2010/main" val="333168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ACCB1-E8DB-40F5-8FB9-200B14C7E033}"/>
              </a:ext>
            </a:extLst>
          </p:cNvPr>
          <p:cNvSpPr>
            <a:spLocks noGrp="1"/>
          </p:cNvSpPr>
          <p:nvPr>
            <p:ph type="title"/>
          </p:nvPr>
        </p:nvSpPr>
        <p:spPr/>
        <p:txBody>
          <a:bodyPr>
            <a:normAutofit fontScale="90000"/>
          </a:bodyPr>
          <a:lstStyle/>
          <a:p>
            <a:pPr algn="ctr"/>
            <a:br>
              <a:rPr lang="en-US" dirty="0"/>
            </a:br>
            <a:r>
              <a:rPr lang="en-US" sz="4000" dirty="0"/>
              <a:t>Council of Europe </a:t>
            </a:r>
            <a:br>
              <a:rPr lang="en-US" sz="4000" dirty="0"/>
            </a:br>
            <a:r>
              <a:rPr lang="en-US" sz="4000" dirty="0"/>
              <a:t>Electronic Evidence Guide</a:t>
            </a:r>
            <a:br>
              <a:rPr lang="en-GB" sz="4000" dirty="0"/>
            </a:br>
            <a:endParaRPr lang="en-US" dirty="0"/>
          </a:p>
        </p:txBody>
      </p:sp>
      <p:pic>
        <p:nvPicPr>
          <p:cNvPr id="1026" name="Picture 2">
            <a:extLst>
              <a:ext uri="{FF2B5EF4-FFF2-40B4-BE49-F238E27FC236}">
                <a16:creationId xmlns:a16="http://schemas.microsoft.com/office/drawing/2014/main" id="{9ADCED05-AC1B-4304-82F1-BCE165FE8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2445855"/>
            <a:ext cx="6248401" cy="35120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9466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DEF5-FC14-4A68-9DEE-194FC142A451}"/>
              </a:ext>
            </a:extLst>
          </p:cNvPr>
          <p:cNvSpPr>
            <a:spLocks noGrp="1"/>
          </p:cNvSpPr>
          <p:nvPr>
            <p:ph type="title"/>
          </p:nvPr>
        </p:nvSpPr>
        <p:spPr>
          <a:xfrm>
            <a:off x="2240280" y="-127699"/>
            <a:ext cx="6770370" cy="1325563"/>
          </a:xfrm>
          <a:noFill/>
          <a:ln/>
        </p:spPr>
        <p:txBody>
          <a:bodyPr vert="horz" lIns="91440" tIns="45720" rIns="91440" bIns="45720" rtlCol="0" anchor="ctr">
            <a:normAutofit/>
          </a:bodyPr>
          <a:lstStyle/>
          <a:p>
            <a:pPr algn="r" defTabSz="914400">
              <a:lnSpc>
                <a:spcPct val="90000"/>
              </a:lnSpc>
            </a:pPr>
            <a:r>
              <a:rPr lang="en-US" sz="3200" kern="1200" dirty="0">
                <a:solidFill>
                  <a:srgbClr val="FFFFFF"/>
                </a:solidFill>
                <a:latin typeface="Helvetica" panose="020B0604020202020204" pitchFamily="34" charset="0"/>
                <a:ea typeface="+mj-ea"/>
                <a:cs typeface="+mj-cs"/>
              </a:rPr>
              <a:t>Council of Europe Electronic Evidence Guide</a:t>
            </a:r>
          </a:p>
        </p:txBody>
      </p:sp>
      <p:pic>
        <p:nvPicPr>
          <p:cNvPr id="4" name="Content Placeholder 3">
            <a:extLst>
              <a:ext uri="{FF2B5EF4-FFF2-40B4-BE49-F238E27FC236}">
                <a16:creationId xmlns:a16="http://schemas.microsoft.com/office/drawing/2014/main" id="{AA7077E6-CC77-4FEE-9AF7-215A55DEE879}"/>
              </a:ext>
            </a:extLst>
          </p:cNvPr>
          <p:cNvPicPr>
            <a:picLocks noGrp="1" noChangeAspect="1"/>
          </p:cNvPicPr>
          <p:nvPr>
            <p:ph idx="1"/>
          </p:nvPr>
        </p:nvPicPr>
        <p:blipFill>
          <a:blip r:embed="rId4"/>
          <a:stretch>
            <a:fillRect/>
          </a:stretch>
        </p:blipFill>
        <p:spPr>
          <a:xfrm>
            <a:off x="2756376" y="1197864"/>
            <a:ext cx="3631247" cy="5047433"/>
          </a:xfrm>
          <a:prstGeom prst="rect">
            <a:avLst/>
          </a:prstGeom>
        </p:spPr>
      </p:pic>
    </p:spTree>
    <p:custDataLst>
      <p:tags r:id="rId1"/>
    </p:custDataLst>
    <p:extLst>
      <p:ext uri="{BB962C8B-B14F-4D97-AF65-F5344CB8AC3E}">
        <p14:creationId xmlns:p14="http://schemas.microsoft.com/office/powerpoint/2010/main" val="3418117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1368" y="-172974"/>
            <a:ext cx="7190994" cy="1325563"/>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Council of Europe Electronic Evidence Guide</a:t>
            </a:r>
          </a:p>
        </p:txBody>
      </p:sp>
      <p:sp>
        <p:nvSpPr>
          <p:cNvPr id="3" name="Content Placeholder 2"/>
          <p:cNvSpPr>
            <a:spLocks noGrp="1"/>
          </p:cNvSpPr>
          <p:nvPr>
            <p:ph idx="1"/>
          </p:nvPr>
        </p:nvSpPr>
        <p:spPr>
          <a:xfrm>
            <a:off x="2079944" y="1152589"/>
            <a:ext cx="5170802" cy="5272776"/>
          </a:xfrm>
        </p:spPr>
        <p:txBody>
          <a:bodyPr anchor="ctr">
            <a:normAutofit lnSpcReduction="10000"/>
          </a:bodyPr>
          <a:lstStyle/>
          <a:p>
            <a:pPr marL="514350" indent="-514350">
              <a:lnSpc>
                <a:spcPct val="90000"/>
              </a:lnSpc>
              <a:buFont typeface="+mj-lt"/>
              <a:buAutoNum type="arabicPeriod"/>
            </a:pPr>
            <a:r>
              <a:rPr lang="en-US" sz="2000" dirty="0"/>
              <a:t>Introduction</a:t>
            </a:r>
          </a:p>
          <a:p>
            <a:pPr marL="514350" indent="-514350">
              <a:lnSpc>
                <a:spcPct val="90000"/>
              </a:lnSpc>
              <a:buFont typeface="+mj-lt"/>
              <a:buAutoNum type="arabicPeriod"/>
            </a:pPr>
            <a:r>
              <a:rPr lang="en-US" sz="2000" dirty="0"/>
              <a:t>Evidence Sources</a:t>
            </a:r>
          </a:p>
          <a:p>
            <a:pPr marL="514350" indent="-514350">
              <a:lnSpc>
                <a:spcPct val="90000"/>
              </a:lnSpc>
              <a:buFont typeface="+mj-lt"/>
              <a:buAutoNum type="arabicPeriod"/>
            </a:pPr>
            <a:r>
              <a:rPr lang="en-US" sz="2000" dirty="0"/>
              <a:t>Search and Seizure – Onsite / Suspect</a:t>
            </a:r>
          </a:p>
          <a:p>
            <a:pPr marL="514350" indent="-514350">
              <a:lnSpc>
                <a:spcPct val="90000"/>
              </a:lnSpc>
              <a:buFont typeface="+mj-lt"/>
              <a:buAutoNum type="arabicPeriod"/>
            </a:pPr>
            <a:r>
              <a:rPr lang="en-US" sz="2000" dirty="0"/>
              <a:t>Capturing Evidence from the Internet</a:t>
            </a:r>
          </a:p>
          <a:p>
            <a:pPr marL="514350" indent="-514350">
              <a:lnSpc>
                <a:spcPct val="90000"/>
              </a:lnSpc>
              <a:buFont typeface="+mj-lt"/>
              <a:buAutoNum type="arabicPeriod"/>
            </a:pPr>
            <a:r>
              <a:rPr lang="en-US" sz="2000" dirty="0"/>
              <a:t>Data Held by Third Parties</a:t>
            </a:r>
          </a:p>
          <a:p>
            <a:pPr marL="514350" indent="-514350">
              <a:lnSpc>
                <a:spcPct val="90000"/>
              </a:lnSpc>
              <a:buFont typeface="+mj-lt"/>
              <a:buAutoNum type="arabicPeriod"/>
            </a:pPr>
            <a:r>
              <a:rPr lang="en-US" sz="2000" dirty="0"/>
              <a:t>Analysing Evidence</a:t>
            </a:r>
          </a:p>
          <a:p>
            <a:pPr marL="514350" indent="-514350">
              <a:lnSpc>
                <a:spcPct val="90000"/>
              </a:lnSpc>
              <a:buFont typeface="+mj-lt"/>
              <a:buAutoNum type="arabicPeriod"/>
            </a:pPr>
            <a:r>
              <a:rPr lang="en-US" sz="2000" dirty="0"/>
              <a:t>Preparation and Presentation of the Evidence</a:t>
            </a:r>
          </a:p>
          <a:p>
            <a:pPr marL="514350" indent="-514350">
              <a:lnSpc>
                <a:spcPct val="90000"/>
              </a:lnSpc>
              <a:buFont typeface="+mj-lt"/>
              <a:buAutoNum type="arabicPeriod"/>
            </a:pPr>
            <a:r>
              <a:rPr lang="en-US" sz="2000" dirty="0"/>
              <a:t>Jurisdiction</a:t>
            </a:r>
          </a:p>
          <a:p>
            <a:pPr marL="514350" indent="-514350">
              <a:lnSpc>
                <a:spcPct val="90000"/>
              </a:lnSpc>
              <a:buFont typeface="+mj-lt"/>
              <a:buAutoNum type="arabicPeriod"/>
            </a:pPr>
            <a:r>
              <a:rPr lang="en-US" sz="2000" dirty="0"/>
              <a:t>Role Specific Considerations</a:t>
            </a:r>
          </a:p>
          <a:p>
            <a:pPr marL="514350" indent="-514350">
              <a:lnSpc>
                <a:spcPct val="90000"/>
              </a:lnSpc>
              <a:buFont typeface="+mj-lt"/>
              <a:buAutoNum type="arabicPeriod"/>
            </a:pPr>
            <a:r>
              <a:rPr lang="en-US" sz="2000" dirty="0"/>
              <a:t>Cases</a:t>
            </a:r>
          </a:p>
          <a:p>
            <a:pPr marL="514350" indent="-514350">
              <a:lnSpc>
                <a:spcPct val="90000"/>
              </a:lnSpc>
              <a:buFont typeface="+mj-lt"/>
              <a:buAutoNum type="arabicPeriod"/>
            </a:pPr>
            <a:r>
              <a:rPr lang="en-US" sz="2000" dirty="0"/>
              <a:t>Glossary</a:t>
            </a:r>
          </a:p>
          <a:p>
            <a:pPr marL="514350" indent="-514350">
              <a:lnSpc>
                <a:spcPct val="90000"/>
              </a:lnSpc>
              <a:buFont typeface="+mj-lt"/>
              <a:buAutoNum type="arabicPeriod"/>
            </a:pPr>
            <a:r>
              <a:rPr lang="en-US" sz="2000" dirty="0"/>
              <a:t>Further Information</a:t>
            </a:r>
          </a:p>
          <a:p>
            <a:pPr marL="514350" indent="-514350">
              <a:lnSpc>
                <a:spcPct val="90000"/>
              </a:lnSpc>
              <a:buFont typeface="+mj-lt"/>
              <a:buAutoNum type="arabicPeriod"/>
            </a:pPr>
            <a:r>
              <a:rPr lang="en-US" sz="2000" dirty="0"/>
              <a:t>Appendices</a:t>
            </a:r>
          </a:p>
          <a:p>
            <a:pPr marL="514350" indent="-514350">
              <a:lnSpc>
                <a:spcPct val="90000"/>
              </a:lnSpc>
              <a:buFont typeface="+mj-lt"/>
              <a:buAutoNum type="arabicPeriod"/>
            </a:pPr>
            <a:endParaRPr lang="en-US" sz="1800" dirty="0"/>
          </a:p>
        </p:txBody>
      </p:sp>
    </p:spTree>
    <p:custDataLst>
      <p:tags r:id="rId1"/>
    </p:custDataLst>
    <p:extLst>
      <p:ext uri="{BB962C8B-B14F-4D97-AF65-F5344CB8AC3E}">
        <p14:creationId xmlns:p14="http://schemas.microsoft.com/office/powerpoint/2010/main" val="218974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algn="r"/>
            <a:r>
              <a:rPr lang="en-GB" sz="3600" dirty="0">
                <a:solidFill>
                  <a:srgbClr val="FFFFFF"/>
                </a:solidFill>
                <a:latin typeface="Helvetica" panose="020B0604020202020204" pitchFamily="34" charset="0"/>
              </a:rPr>
              <a:t>The purpose of the guide</a:t>
            </a:r>
            <a:endParaRPr lang="en-US" sz="3600" dirty="0">
              <a:solidFill>
                <a:srgbClr val="FFFFFF"/>
              </a:solidFill>
              <a:latin typeface="Helvetica" panose="020B0604020202020204" pitchFamily="34" charset="0"/>
            </a:endParaRPr>
          </a:p>
        </p:txBody>
      </p:sp>
      <p:sp>
        <p:nvSpPr>
          <p:cNvPr id="4" name="Rectangle 3"/>
          <p:cNvSpPr>
            <a:spLocks noGrp="1" noChangeArrowheads="1"/>
          </p:cNvSpPr>
          <p:nvPr>
            <p:ph idx="1"/>
          </p:nvPr>
        </p:nvSpPr>
        <p:spPr>
          <a:xfrm>
            <a:off x="552450" y="1552575"/>
            <a:ext cx="7886700" cy="4994502"/>
          </a:xfrm>
        </p:spPr>
        <p:txBody>
          <a:bodyPr>
            <a:normAutofit/>
          </a:bodyPr>
          <a:lstStyle/>
          <a:p>
            <a:pPr marL="0" indent="0" algn="ctr">
              <a:lnSpc>
                <a:spcPct val="200000"/>
              </a:lnSpc>
              <a:buNone/>
            </a:pPr>
            <a:r>
              <a:rPr lang="en-US" i="1" dirty="0"/>
              <a:t>The purpose of the guide is to provide support and guidance in the identification and handling of electronic evidence using methods that will ensure that the authenticity of evidence will be maintained throughout the process.  </a:t>
            </a:r>
            <a:endParaRPr lang="en-GB" i="1" dirty="0"/>
          </a:p>
          <a:p>
            <a:pPr>
              <a:lnSpc>
                <a:spcPct val="200000"/>
              </a:lnSpc>
              <a:spcBef>
                <a:spcPts val="0"/>
              </a:spcBef>
            </a:pPr>
            <a:endParaRPr lang="en-GB" i="1" dirty="0"/>
          </a:p>
        </p:txBody>
      </p:sp>
    </p:spTree>
    <p:custDataLst>
      <p:tags r:id="rId1"/>
    </p:custDataLst>
    <p:extLst>
      <p:ext uri="{BB962C8B-B14F-4D97-AF65-F5344CB8AC3E}">
        <p14:creationId xmlns:p14="http://schemas.microsoft.com/office/powerpoint/2010/main" val="129077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lvl="1" algn="r" defTabSz="457200" rtl="0">
              <a:spcBef>
                <a:spcPct val="0"/>
              </a:spcBef>
            </a:pPr>
            <a:r>
              <a:rPr lang="en-GB" sz="3200" b="1" dirty="0">
                <a:solidFill>
                  <a:srgbClr val="FFFFFF"/>
                </a:solidFill>
                <a:latin typeface="Helvetica" panose="020B0604020202020204" pitchFamily="34" charset="0"/>
              </a:rPr>
              <a:t>The purpose of the guide</a:t>
            </a:r>
            <a:endParaRPr lang="en-US" sz="3200" b="1"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628650" y="1814431"/>
            <a:ext cx="7886700" cy="3923620"/>
          </a:xfrm>
        </p:spPr>
        <p:txBody>
          <a:bodyPr>
            <a:normAutofit fontScale="92500" lnSpcReduction="20000"/>
          </a:bodyPr>
          <a:lstStyle/>
          <a:p>
            <a:pPr>
              <a:lnSpc>
                <a:spcPct val="110000"/>
              </a:lnSpc>
            </a:pPr>
            <a:r>
              <a:rPr lang="en-US" dirty="0"/>
              <a:t>It is not intended to be a manual of instruction with step-by-step directions as to how to deal with electronic evidence through all the phases of an investigation. </a:t>
            </a:r>
          </a:p>
          <a:p>
            <a:pPr>
              <a:lnSpc>
                <a:spcPct val="110000"/>
              </a:lnSpc>
            </a:pPr>
            <a:r>
              <a:rPr lang="en-US" dirty="0"/>
              <a:t>It does provide an overview of the issues that pertain to electronic evidence and provides overarching advice on the considerations. </a:t>
            </a:r>
          </a:p>
          <a:p>
            <a:pPr>
              <a:lnSpc>
                <a:spcPct val="110000"/>
              </a:lnSpc>
            </a:pPr>
            <a:r>
              <a:rPr lang="en-US" dirty="0"/>
              <a:t>Readers of this document should check if advice on this subject area already exists at the national level. </a:t>
            </a:r>
          </a:p>
          <a:p>
            <a:pPr>
              <a:lnSpc>
                <a:spcPct val="110000"/>
              </a:lnSpc>
            </a:pPr>
            <a:r>
              <a:rPr lang="en-US" dirty="0"/>
              <a:t>This is primarily a basic level document however; some are more detailed in that they provide very practical advice for specialists.  </a:t>
            </a:r>
            <a:endParaRPr lang="en-GB" dirty="0"/>
          </a:p>
          <a:p>
            <a:pPr>
              <a:lnSpc>
                <a:spcPct val="110000"/>
              </a:lnSpc>
            </a:pPr>
            <a:endParaRPr lang="en-US" dirty="0"/>
          </a:p>
        </p:txBody>
      </p:sp>
    </p:spTree>
    <p:custDataLst>
      <p:tags r:id="rId1"/>
    </p:custDataLst>
    <p:extLst>
      <p:ext uri="{BB962C8B-B14F-4D97-AF65-F5344CB8AC3E}">
        <p14:creationId xmlns:p14="http://schemas.microsoft.com/office/powerpoint/2010/main" val="366772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lvl="1" algn="r" defTabSz="457200" rtl="0">
              <a:spcBef>
                <a:spcPct val="0"/>
              </a:spcBef>
            </a:pPr>
            <a:r>
              <a:rPr lang="en-GB" sz="3600" b="1" dirty="0">
                <a:solidFill>
                  <a:srgbClr val="FFFFFF"/>
                </a:solidFill>
                <a:latin typeface="Helvetica" panose="020B0604020202020204" pitchFamily="34" charset="0"/>
              </a:rPr>
              <a:t>Who the guide is for</a:t>
            </a:r>
            <a:endParaRPr lang="en-US" sz="3600" b="1"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628650" y="1805287"/>
            <a:ext cx="7886700" cy="3923620"/>
          </a:xfrm>
        </p:spPr>
        <p:txBody>
          <a:bodyPr>
            <a:normAutofit lnSpcReduction="10000"/>
          </a:bodyPr>
          <a:lstStyle/>
          <a:p>
            <a:pPr>
              <a:lnSpc>
                <a:spcPct val="100000"/>
              </a:lnSpc>
            </a:pPr>
            <a:r>
              <a:rPr lang="en-US" dirty="0"/>
              <a:t>This guide has been prepared for use by countries that are developing their response to cybercrime and establishing rules and protocols to deal with electronic evidence. </a:t>
            </a:r>
          </a:p>
          <a:p>
            <a:pPr>
              <a:lnSpc>
                <a:spcPct val="100000"/>
              </a:lnSpc>
            </a:pPr>
            <a:r>
              <a:rPr lang="en-US" dirty="0"/>
              <a:t>Most of the existing guides have been created for the law enforcement community. </a:t>
            </a:r>
          </a:p>
          <a:p>
            <a:pPr>
              <a:lnSpc>
                <a:spcPct val="100000"/>
              </a:lnSpc>
            </a:pPr>
            <a:r>
              <a:rPr lang="en-US" dirty="0"/>
              <a:t>This guide is for a wider audience and includes also judges, prosecutors and others in the justice system such as private sector investigators, lawyers, notaries and clerks.</a:t>
            </a:r>
            <a:endParaRPr lang="en-GB" dirty="0"/>
          </a:p>
          <a:p>
            <a:pPr>
              <a:lnSpc>
                <a:spcPct val="100000"/>
              </a:lnSpc>
            </a:pPr>
            <a:endParaRPr lang="en-US" dirty="0"/>
          </a:p>
        </p:txBody>
      </p:sp>
    </p:spTree>
    <p:custDataLst>
      <p:tags r:id="rId1"/>
    </p:custDataLst>
    <p:extLst>
      <p:ext uri="{BB962C8B-B14F-4D97-AF65-F5344CB8AC3E}">
        <p14:creationId xmlns:p14="http://schemas.microsoft.com/office/powerpoint/2010/main" val="386101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02DB40B-FC62-4C63-A73E-B187BE98E147}"/>
              </a:ext>
            </a:extLst>
          </p:cNvPr>
          <p:cNvSpPr>
            <a:spLocks noGrp="1"/>
          </p:cNvSpPr>
          <p:nvPr>
            <p:ph type="title"/>
          </p:nvPr>
        </p:nvSpPr>
        <p:spPr>
          <a:ln/>
        </p:spPr>
        <p:txBody>
          <a:bodyPr lIns="91440" tIns="45720" rIns="91440" bIns="45720" anchor="ctr">
            <a:normAutofit/>
          </a:bodyPr>
          <a:lstStyle/>
          <a:p>
            <a:pPr algn="ctr"/>
            <a:r>
              <a:rPr lang="en-US" altLang="en-US" sz="3600" dirty="0">
                <a:latin typeface="Helvetica" panose="020B0604020202020204" pitchFamily="34" charset="0"/>
              </a:rPr>
              <a:t>What is electronic evidence?</a:t>
            </a:r>
          </a:p>
        </p:txBody>
      </p:sp>
      <p:sp>
        <p:nvSpPr>
          <p:cNvPr id="18434" name="Content Placeholder 2">
            <a:extLst>
              <a:ext uri="{FF2B5EF4-FFF2-40B4-BE49-F238E27FC236}">
                <a16:creationId xmlns:a16="http://schemas.microsoft.com/office/drawing/2014/main" id="{042F9C37-53D6-4C70-9725-84FAF804D6A5}"/>
              </a:ext>
            </a:extLst>
          </p:cNvPr>
          <p:cNvSpPr>
            <a:spLocks noGrp="1"/>
          </p:cNvSpPr>
          <p:nvPr>
            <p:ph type="body" idx="1"/>
          </p:nvPr>
        </p:nvSpPr>
        <p:spPr/>
        <p:txBody>
          <a:bodyPr/>
          <a:lstStyle/>
          <a:p>
            <a:pPr>
              <a:buFont typeface="Arial" charset="0"/>
              <a:buChar char="•"/>
              <a:defRPr/>
            </a:pPr>
            <a:endParaRPr lang="en-US" dirty="0">
              <a:ea typeface="MS PGothic" charset="0"/>
            </a:endParaRPr>
          </a:p>
          <a:p>
            <a:pPr>
              <a:buFont typeface="Arial" charset="0"/>
              <a:buChar char="•"/>
              <a:defRPr/>
            </a:pPr>
            <a:endParaRPr lang="en-US" dirty="0">
              <a:ea typeface="MS PGothic" charset="0"/>
            </a:endParaRPr>
          </a:p>
          <a:p>
            <a:pPr marL="0" indent="0" algn="ctr">
              <a:buFont typeface="Arial" charset="0"/>
              <a:buNone/>
              <a:defRPr/>
            </a:pPr>
            <a:r>
              <a:rPr lang="en-US" dirty="0">
                <a:ea typeface="MS PGothic" charset="0"/>
              </a:rPr>
              <a:t>DISCUSSION: </a:t>
            </a:r>
          </a:p>
          <a:p>
            <a:pPr marL="0" indent="0" algn="ctr">
              <a:buFont typeface="Arial" charset="0"/>
              <a:buNone/>
              <a:defRPr/>
            </a:pPr>
            <a:r>
              <a:rPr lang="en-US" i="1" dirty="0">
                <a:ea typeface="MS PGothic" charset="0"/>
              </a:rPr>
              <a:t>What do </a:t>
            </a:r>
            <a:r>
              <a:rPr lang="en-US" b="1" i="1" dirty="0">
                <a:ea typeface="MS PGothic" charset="0"/>
              </a:rPr>
              <a:t>YOU</a:t>
            </a:r>
            <a:r>
              <a:rPr lang="en-US" i="1" dirty="0">
                <a:ea typeface="MS PGothic" charset="0"/>
              </a:rPr>
              <a:t> think?</a:t>
            </a:r>
          </a:p>
        </p:txBody>
      </p:sp>
    </p:spTree>
    <p:custDataLst>
      <p:tags r:id="rId1"/>
    </p:custDataLst>
    <p:extLst>
      <p:ext uri="{BB962C8B-B14F-4D97-AF65-F5344CB8AC3E}">
        <p14:creationId xmlns:p14="http://schemas.microsoft.com/office/powerpoint/2010/main" val="1013975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lvl="1" algn="r" defTabSz="457200" rtl="0">
              <a:spcBef>
                <a:spcPct val="0"/>
              </a:spcBef>
            </a:pPr>
            <a:r>
              <a:rPr lang="en-GB" sz="3600" b="1" dirty="0">
                <a:solidFill>
                  <a:srgbClr val="FFFFFF"/>
                </a:solidFill>
                <a:latin typeface="Helvetica" panose="020B0604020202020204" pitchFamily="34" charset="0"/>
              </a:rPr>
              <a:t>How the guide should be used</a:t>
            </a:r>
            <a:endParaRPr lang="en-US" sz="3600" b="1"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628650" y="2024743"/>
            <a:ext cx="7886700" cy="3923620"/>
          </a:xfrm>
        </p:spPr>
        <p:txBody>
          <a:bodyPr>
            <a:normAutofit/>
          </a:bodyPr>
          <a:lstStyle/>
          <a:p>
            <a:pPr>
              <a:lnSpc>
                <a:spcPct val="100000"/>
              </a:lnSpc>
            </a:pPr>
            <a:r>
              <a:rPr lang="en-US" dirty="0"/>
              <a:t>This guide is for use by those encountering sources of electronic evidence during their work and intending to use the information acquired from those sources in the justice system of their country or for use in the justice system of another jurisdiction. </a:t>
            </a:r>
          </a:p>
          <a:p>
            <a:pPr>
              <a:lnSpc>
                <a:spcPct val="100000"/>
              </a:lnSpc>
            </a:pPr>
            <a:r>
              <a:rPr lang="en-US" dirty="0"/>
              <a:t>This guide is to be seen as a template document that can be adapted and customized by countries based on their legislation, practice and procedure.</a:t>
            </a:r>
            <a:endParaRPr lang="en-GB" dirty="0"/>
          </a:p>
          <a:p>
            <a:pPr>
              <a:lnSpc>
                <a:spcPct val="100000"/>
              </a:lnSpc>
            </a:pPr>
            <a:endParaRPr lang="en-US" dirty="0"/>
          </a:p>
        </p:txBody>
      </p:sp>
    </p:spTree>
    <p:custDataLst>
      <p:tags r:id="rId1"/>
    </p:custDataLst>
    <p:extLst>
      <p:ext uri="{BB962C8B-B14F-4D97-AF65-F5344CB8AC3E}">
        <p14:creationId xmlns:p14="http://schemas.microsoft.com/office/powerpoint/2010/main" val="1917671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algn="r"/>
            <a:r>
              <a:rPr lang="en-GB" sz="3600" dirty="0">
                <a:solidFill>
                  <a:srgbClr val="FFFFFF"/>
                </a:solidFill>
                <a:latin typeface="Helvetica" panose="020B0604020202020204" pitchFamily="34" charset="0"/>
              </a:rPr>
              <a:t>How the guide should be used</a:t>
            </a: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628650" y="1562100"/>
            <a:ext cx="7886700" cy="4614863"/>
          </a:xfrm>
        </p:spPr>
        <p:txBody>
          <a:bodyPr/>
          <a:lstStyle/>
          <a:p>
            <a:pPr marL="0" indent="0" algn="ctr">
              <a:lnSpc>
                <a:spcPct val="200000"/>
              </a:lnSpc>
              <a:buNone/>
            </a:pPr>
            <a:r>
              <a:rPr lang="en-US" b="1" dirty="0"/>
              <a:t>The guide sets out some overarching principles to guide the reader. These principles are in accordance with those generally accepted internationally as good practice in dealing with electronic evidence.  </a:t>
            </a:r>
            <a:endParaRPr lang="en-GB" b="1" dirty="0"/>
          </a:p>
          <a:p>
            <a:pPr marL="0" indent="0" algn="ctr">
              <a:lnSpc>
                <a:spcPct val="200000"/>
              </a:lnSpc>
              <a:buNone/>
            </a:pPr>
            <a:endParaRPr lang="en-US" b="1" dirty="0"/>
          </a:p>
        </p:txBody>
      </p:sp>
    </p:spTree>
    <p:custDataLst>
      <p:tags r:id="rId1"/>
    </p:custDataLst>
    <p:extLst>
      <p:ext uri="{BB962C8B-B14F-4D97-AF65-F5344CB8AC3E}">
        <p14:creationId xmlns:p14="http://schemas.microsoft.com/office/powerpoint/2010/main" val="269414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algn="r"/>
            <a:r>
              <a:rPr lang="en-GB" sz="3600" dirty="0">
                <a:solidFill>
                  <a:srgbClr val="FFFFFF"/>
                </a:solidFill>
                <a:latin typeface="Helvetica" panose="020B0604020202020204" pitchFamily="34" charset="0"/>
              </a:rPr>
              <a:t>How the guide should be used</a:t>
            </a: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628650" y="2097895"/>
            <a:ext cx="7886700" cy="3923620"/>
          </a:xfrm>
        </p:spPr>
        <p:txBody>
          <a:bodyPr>
            <a:normAutofit/>
          </a:bodyPr>
          <a:lstStyle/>
          <a:p>
            <a:r>
              <a:rPr lang="en-US" dirty="0"/>
              <a:t>The reader should ensure that they are fully conversant with the laws in their own country that deal with electronic evidence and its admissibility. </a:t>
            </a:r>
          </a:p>
          <a:p>
            <a:r>
              <a:rPr lang="en-US" dirty="0"/>
              <a:t>The national law is the primary source of reference in all circumstances. It is not expected that advice given in the guide is likely to contravene any national legislation in terms of the practicalities of dealing with such evidence. </a:t>
            </a:r>
          </a:p>
        </p:txBody>
      </p:sp>
    </p:spTree>
    <p:custDataLst>
      <p:tags r:id="rId1"/>
    </p:custDataLst>
    <p:extLst>
      <p:ext uri="{BB962C8B-B14F-4D97-AF65-F5344CB8AC3E}">
        <p14:creationId xmlns:p14="http://schemas.microsoft.com/office/powerpoint/2010/main" val="179071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algn="r"/>
            <a:r>
              <a:rPr lang="en-GB" sz="3600" dirty="0">
                <a:solidFill>
                  <a:srgbClr val="FFFFFF"/>
                </a:solidFill>
                <a:latin typeface="Helvetica" panose="020B0604020202020204" pitchFamily="34" charset="0"/>
              </a:rPr>
              <a:t>How the guide should be used</a:t>
            </a: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457200" y="1600200"/>
            <a:ext cx="8229600" cy="4871417"/>
          </a:xfrm>
        </p:spPr>
        <p:txBody>
          <a:bodyPr>
            <a:normAutofit/>
          </a:bodyPr>
          <a:lstStyle/>
          <a:p>
            <a:r>
              <a:rPr lang="en-US" dirty="0"/>
              <a:t>The guide is broken down into chronological sections that aim to provide support for any person dealing with electronic evidence. </a:t>
            </a:r>
          </a:p>
          <a:p>
            <a:r>
              <a:rPr lang="en-US" dirty="0"/>
              <a:t>These cover all stages from the initial identification of sources of potential evidence, to search and seizure of data including capture from the Internet, and on to analysis, preparation and reporting of evidence. </a:t>
            </a:r>
          </a:p>
          <a:p>
            <a:r>
              <a:rPr lang="en-US" dirty="0"/>
              <a:t>There then follows specialist sections for law enforcement, prosecutors, judges, and the private sector investigator, lawyers, notaries and clerks.</a:t>
            </a:r>
            <a:endParaRPr lang="en-GB" dirty="0"/>
          </a:p>
        </p:txBody>
      </p:sp>
    </p:spTree>
    <p:custDataLst>
      <p:tags r:id="rId1"/>
    </p:custDataLst>
    <p:extLst>
      <p:ext uri="{BB962C8B-B14F-4D97-AF65-F5344CB8AC3E}">
        <p14:creationId xmlns:p14="http://schemas.microsoft.com/office/powerpoint/2010/main" val="2005664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Document Symbols</a:t>
            </a:r>
          </a:p>
        </p:txBody>
      </p:sp>
      <p:sp>
        <p:nvSpPr>
          <p:cNvPr id="3" name="Content Placeholder 2"/>
          <p:cNvSpPr>
            <a:spLocks noGrp="1"/>
          </p:cNvSpPr>
          <p:nvPr>
            <p:ph idx="1"/>
          </p:nvPr>
        </p:nvSpPr>
        <p:spPr>
          <a:xfrm>
            <a:off x="1123950" y="2225911"/>
            <a:ext cx="7886700" cy="3923620"/>
          </a:xfrm>
        </p:spPr>
        <p:txBody>
          <a:bodyPr/>
          <a:lstStyle/>
          <a:p>
            <a:endParaRPr lang="en-US" dirty="0"/>
          </a:p>
          <a:p>
            <a:endParaRPr lang="en-US" dirty="0"/>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328826" y="1903182"/>
            <a:ext cx="977999" cy="908306"/>
          </a:xfrm>
          <a:prstGeom prst="rect">
            <a:avLst/>
          </a:prstGeom>
          <a:noFill/>
        </p:spPr>
      </p:pic>
      <p:pic>
        <p:nvPicPr>
          <p:cNvPr id="6" name="Bild 1"/>
          <p:cNvPicPr/>
          <p:nvPr/>
        </p:nvPicPr>
        <p:blipFill>
          <a:blip r:embed="rId4">
            <a:extLst>
              <a:ext uri="{28A0092B-C50C-407E-A947-70E740481C1C}">
                <a14:useLocalDpi xmlns:a14="http://schemas.microsoft.com/office/drawing/2010/main" val="0"/>
              </a:ext>
            </a:extLst>
          </a:blip>
          <a:srcRect/>
          <a:stretch>
            <a:fillRect/>
          </a:stretch>
        </p:blipFill>
        <p:spPr bwMode="auto">
          <a:xfrm>
            <a:off x="3903582" y="1812880"/>
            <a:ext cx="890841" cy="867867"/>
          </a:xfrm>
          <a:prstGeom prst="rect">
            <a:avLst/>
          </a:prstGeom>
          <a:noFill/>
          <a:ln>
            <a:noFill/>
          </a:ln>
        </p:spPr>
      </p:pic>
      <p:pic>
        <p:nvPicPr>
          <p:cNvPr id="7" name="Picture 6" descr="C:\Users\URASMUSSEN\AppData\Local\Microsoft\Windows\Temporary Internet Files\Content.Word\gnome_terminal-1.png"/>
          <p:cNvPicPr/>
          <p:nvPr/>
        </p:nvPicPr>
        <p:blipFill>
          <a:blip r:embed="rId5">
            <a:extLst>
              <a:ext uri="{28A0092B-C50C-407E-A947-70E740481C1C}">
                <a14:useLocalDpi xmlns:a14="http://schemas.microsoft.com/office/drawing/2010/main" val="0"/>
              </a:ext>
            </a:extLst>
          </a:blip>
          <a:srcRect/>
          <a:stretch>
            <a:fillRect/>
          </a:stretch>
        </p:blipFill>
        <p:spPr bwMode="auto">
          <a:xfrm>
            <a:off x="6770274" y="1903182"/>
            <a:ext cx="839595" cy="777565"/>
          </a:xfrm>
          <a:prstGeom prst="rect">
            <a:avLst/>
          </a:prstGeom>
          <a:noFill/>
          <a:ln>
            <a:noFill/>
          </a:ln>
        </p:spPr>
      </p:pic>
      <p:pic>
        <p:nvPicPr>
          <p:cNvPr id="8" name="Grafik 87"/>
          <p:cNvPicPr/>
          <p:nvPr/>
        </p:nvPicPr>
        <p:blipFill>
          <a:blip r:embed="rId6">
            <a:extLst>
              <a:ext uri="{28A0092B-C50C-407E-A947-70E740481C1C}">
                <a14:useLocalDpi xmlns:a14="http://schemas.microsoft.com/office/drawing/2010/main" val="0"/>
              </a:ext>
            </a:extLst>
          </a:blip>
          <a:stretch>
            <a:fillRect/>
          </a:stretch>
        </p:blipFill>
        <p:spPr>
          <a:xfrm>
            <a:off x="1328826" y="4003905"/>
            <a:ext cx="949495" cy="1060420"/>
          </a:xfrm>
          <a:prstGeom prst="rect">
            <a:avLst/>
          </a:prstGeom>
        </p:spPr>
      </p:pic>
      <p:pic>
        <p:nvPicPr>
          <p:cNvPr id="9" name="Grafik 397"/>
          <p:cNvPicPr/>
          <p:nvPr/>
        </p:nvPicPr>
        <p:blipFill>
          <a:blip r:embed="rId7">
            <a:extLst>
              <a:ext uri="{28A0092B-C50C-407E-A947-70E740481C1C}">
                <a14:useLocalDpi xmlns:a14="http://schemas.microsoft.com/office/drawing/2010/main" val="0"/>
              </a:ext>
            </a:extLst>
          </a:blip>
          <a:stretch>
            <a:fillRect/>
          </a:stretch>
        </p:blipFill>
        <p:spPr>
          <a:xfrm>
            <a:off x="3996633" y="4006820"/>
            <a:ext cx="1007392" cy="1048166"/>
          </a:xfrm>
          <a:prstGeom prst="rect">
            <a:avLst/>
          </a:prstGeom>
        </p:spPr>
      </p:pic>
      <p:pic>
        <p:nvPicPr>
          <p:cNvPr id="10" name="Grafik 398"/>
          <p:cNvPicPr/>
          <p:nvPr/>
        </p:nvPicPr>
        <p:blipFill>
          <a:blip r:embed="rId8">
            <a:extLst>
              <a:ext uri="{28A0092B-C50C-407E-A947-70E740481C1C}">
                <a14:useLocalDpi xmlns:a14="http://schemas.microsoft.com/office/drawing/2010/main" val="0"/>
              </a:ext>
            </a:extLst>
          </a:blip>
          <a:stretch>
            <a:fillRect/>
          </a:stretch>
        </p:blipFill>
        <p:spPr>
          <a:xfrm>
            <a:off x="6754465" y="4006823"/>
            <a:ext cx="1036089" cy="1048163"/>
          </a:xfrm>
          <a:prstGeom prst="rect">
            <a:avLst/>
          </a:prstGeom>
        </p:spPr>
      </p:pic>
      <p:sp>
        <p:nvSpPr>
          <p:cNvPr id="11" name="TextBox 10"/>
          <p:cNvSpPr txBox="1"/>
          <p:nvPr/>
        </p:nvSpPr>
        <p:spPr>
          <a:xfrm>
            <a:off x="1214307" y="2906979"/>
            <a:ext cx="1303324" cy="369332"/>
          </a:xfrm>
          <a:prstGeom prst="rect">
            <a:avLst/>
          </a:prstGeom>
          <a:noFill/>
        </p:spPr>
        <p:txBody>
          <a:bodyPr wrap="none" rtlCol="0">
            <a:spAutoFit/>
          </a:bodyPr>
          <a:lstStyle/>
          <a:p>
            <a:pPr algn="ctr"/>
            <a:r>
              <a:rPr lang="en-US" dirty="0"/>
              <a:t>Information</a:t>
            </a:r>
          </a:p>
        </p:txBody>
      </p:sp>
      <p:sp>
        <p:nvSpPr>
          <p:cNvPr id="12" name="TextBox 11"/>
          <p:cNvSpPr txBox="1"/>
          <p:nvPr/>
        </p:nvSpPr>
        <p:spPr>
          <a:xfrm>
            <a:off x="3700701" y="2811488"/>
            <a:ext cx="1303324" cy="646331"/>
          </a:xfrm>
          <a:prstGeom prst="rect">
            <a:avLst/>
          </a:prstGeom>
          <a:noFill/>
        </p:spPr>
        <p:txBody>
          <a:bodyPr wrap="none" rtlCol="0">
            <a:spAutoFit/>
          </a:bodyPr>
          <a:lstStyle/>
          <a:p>
            <a:pPr algn="ctr"/>
            <a:r>
              <a:rPr lang="en-US" dirty="0"/>
              <a:t>Important</a:t>
            </a:r>
          </a:p>
          <a:p>
            <a:pPr algn="ctr"/>
            <a:r>
              <a:rPr lang="en-US" dirty="0"/>
              <a:t>Information</a:t>
            </a:r>
          </a:p>
        </p:txBody>
      </p:sp>
      <p:sp>
        <p:nvSpPr>
          <p:cNvPr id="13" name="TextBox 12"/>
          <p:cNvSpPr txBox="1"/>
          <p:nvPr/>
        </p:nvSpPr>
        <p:spPr>
          <a:xfrm>
            <a:off x="6287563" y="2811488"/>
            <a:ext cx="1702660" cy="646331"/>
          </a:xfrm>
          <a:prstGeom prst="rect">
            <a:avLst/>
          </a:prstGeom>
          <a:noFill/>
        </p:spPr>
        <p:txBody>
          <a:bodyPr wrap="none" rtlCol="0">
            <a:spAutoFit/>
          </a:bodyPr>
          <a:lstStyle/>
          <a:p>
            <a:pPr algn="ctr"/>
            <a:r>
              <a:rPr lang="en-US" dirty="0"/>
              <a:t>Highly Technical</a:t>
            </a:r>
          </a:p>
          <a:p>
            <a:pPr algn="ctr"/>
            <a:r>
              <a:rPr lang="en-US" dirty="0"/>
              <a:t>Information</a:t>
            </a:r>
          </a:p>
        </p:txBody>
      </p:sp>
      <p:sp>
        <p:nvSpPr>
          <p:cNvPr id="14" name="TextBox 13"/>
          <p:cNvSpPr txBox="1"/>
          <p:nvPr/>
        </p:nvSpPr>
        <p:spPr>
          <a:xfrm>
            <a:off x="1253362" y="5235262"/>
            <a:ext cx="1225215" cy="646331"/>
          </a:xfrm>
          <a:prstGeom prst="rect">
            <a:avLst/>
          </a:prstGeom>
          <a:noFill/>
        </p:spPr>
        <p:txBody>
          <a:bodyPr wrap="none" rtlCol="0">
            <a:spAutoFit/>
          </a:bodyPr>
          <a:lstStyle/>
          <a:p>
            <a:pPr algn="ctr"/>
            <a:r>
              <a:rPr lang="en-US" dirty="0"/>
              <a:t>Basic </a:t>
            </a:r>
          </a:p>
          <a:p>
            <a:pPr algn="ctr"/>
            <a:r>
              <a:rPr lang="en-US" dirty="0"/>
              <a:t>Knowledge</a:t>
            </a:r>
          </a:p>
        </p:txBody>
      </p:sp>
      <p:sp>
        <p:nvSpPr>
          <p:cNvPr id="15" name="TextBox 14"/>
          <p:cNvSpPr txBox="1"/>
          <p:nvPr/>
        </p:nvSpPr>
        <p:spPr>
          <a:xfrm>
            <a:off x="3903582" y="5242067"/>
            <a:ext cx="1225215" cy="646331"/>
          </a:xfrm>
          <a:prstGeom prst="rect">
            <a:avLst/>
          </a:prstGeom>
          <a:noFill/>
        </p:spPr>
        <p:txBody>
          <a:bodyPr wrap="none" rtlCol="0">
            <a:spAutoFit/>
          </a:bodyPr>
          <a:lstStyle/>
          <a:p>
            <a:pPr algn="ctr"/>
            <a:r>
              <a:rPr lang="en-US" dirty="0"/>
              <a:t>Advanced</a:t>
            </a:r>
          </a:p>
          <a:p>
            <a:pPr algn="ctr"/>
            <a:r>
              <a:rPr lang="en-US" dirty="0"/>
              <a:t>Knowledge</a:t>
            </a:r>
          </a:p>
        </p:txBody>
      </p:sp>
      <p:sp>
        <p:nvSpPr>
          <p:cNvPr id="16" name="TextBox 15"/>
          <p:cNvSpPr txBox="1"/>
          <p:nvPr/>
        </p:nvSpPr>
        <p:spPr>
          <a:xfrm>
            <a:off x="6653583" y="5242067"/>
            <a:ext cx="1225215" cy="646331"/>
          </a:xfrm>
          <a:prstGeom prst="rect">
            <a:avLst/>
          </a:prstGeom>
          <a:noFill/>
        </p:spPr>
        <p:txBody>
          <a:bodyPr wrap="none" rtlCol="0">
            <a:spAutoFit/>
          </a:bodyPr>
          <a:lstStyle/>
          <a:p>
            <a:pPr algn="ctr"/>
            <a:r>
              <a:rPr lang="en-GB" dirty="0"/>
              <a:t>Specialised</a:t>
            </a:r>
          </a:p>
          <a:p>
            <a:pPr algn="ctr"/>
            <a:r>
              <a:rPr lang="en-US" dirty="0"/>
              <a:t>Knowledge</a:t>
            </a:r>
          </a:p>
        </p:txBody>
      </p:sp>
    </p:spTree>
    <p:custDataLst>
      <p:tags r:id="rId1"/>
    </p:custDataLst>
    <p:extLst>
      <p:ext uri="{BB962C8B-B14F-4D97-AF65-F5344CB8AC3E}">
        <p14:creationId xmlns:p14="http://schemas.microsoft.com/office/powerpoint/2010/main" val="16679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The Budapest Convention</a:t>
            </a:r>
          </a:p>
        </p:txBody>
      </p:sp>
      <p:sp>
        <p:nvSpPr>
          <p:cNvPr id="3" name="Content Placeholder 2"/>
          <p:cNvSpPr>
            <a:spLocks noGrp="1"/>
          </p:cNvSpPr>
          <p:nvPr>
            <p:ph idx="1"/>
          </p:nvPr>
        </p:nvSpPr>
        <p:spPr>
          <a:xfrm>
            <a:off x="628650" y="1733550"/>
            <a:ext cx="7886700" cy="4443413"/>
          </a:xfrm>
        </p:spPr>
        <p:txBody>
          <a:bodyPr>
            <a:normAutofit/>
          </a:bodyPr>
          <a:lstStyle/>
          <a:p>
            <a:pPr marL="0" indent="0" algn="ctr">
              <a:lnSpc>
                <a:spcPct val="150000"/>
              </a:lnSpc>
              <a:buNone/>
            </a:pPr>
            <a:r>
              <a:rPr lang="en-US" i="1" dirty="0"/>
              <a:t>The Budapest Convention offers many provisions to enhance investigations where electronic evidence is involved.  Some of these are mentioned in this guide; however this is not a guide to the Convention and the reader should always refer to the authoritative documents available from the Council of Europe when seeking to use these provisions.</a:t>
            </a:r>
            <a:endParaRPr lang="en-GB" i="1" dirty="0"/>
          </a:p>
          <a:p>
            <a:pPr marL="0" indent="0">
              <a:buNone/>
            </a:pPr>
            <a:endParaRPr lang="en-US" dirty="0"/>
          </a:p>
        </p:txBody>
      </p:sp>
    </p:spTree>
    <p:custDataLst>
      <p:tags r:id="rId1"/>
    </p:custDataLst>
    <p:extLst>
      <p:ext uri="{BB962C8B-B14F-4D97-AF65-F5344CB8AC3E}">
        <p14:creationId xmlns:p14="http://schemas.microsoft.com/office/powerpoint/2010/main" val="242596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Precedence</a:t>
            </a:r>
          </a:p>
        </p:txBody>
      </p:sp>
      <p:sp>
        <p:nvSpPr>
          <p:cNvPr id="3" name="Content Placeholder 2"/>
          <p:cNvSpPr>
            <a:spLocks noGrp="1"/>
          </p:cNvSpPr>
          <p:nvPr>
            <p:ph idx="1"/>
          </p:nvPr>
        </p:nvSpPr>
        <p:spPr>
          <a:xfrm>
            <a:off x="628650" y="1504950"/>
            <a:ext cx="7886700" cy="4672013"/>
          </a:xfrm>
        </p:spPr>
        <p:txBody>
          <a:bodyPr>
            <a:normAutofit/>
          </a:bodyPr>
          <a:lstStyle/>
          <a:p>
            <a:r>
              <a:rPr lang="en-US" dirty="0"/>
              <a:t>In circumstances where the reader is not sure what course of action to take, they should refer back to the principles in order to take the most effective course of action. </a:t>
            </a:r>
          </a:p>
          <a:p>
            <a:r>
              <a:rPr lang="en-US" dirty="0"/>
              <a:t> The reader should use the advice that is relevant to the types of evidence they are dealing with and seek specialist assistance where the issues they are dealing with go beyond the scope of the guide. </a:t>
            </a:r>
            <a:endParaRPr lang="en-GB" dirty="0"/>
          </a:p>
          <a:p>
            <a:pPr marL="0" indent="0">
              <a:buNone/>
            </a:pPr>
            <a:endParaRPr lang="en-US" dirty="0"/>
          </a:p>
        </p:txBody>
      </p:sp>
    </p:spTree>
    <p:custDataLst>
      <p:tags r:id="rId1"/>
    </p:custDataLst>
    <p:extLst>
      <p:ext uri="{BB962C8B-B14F-4D97-AF65-F5344CB8AC3E}">
        <p14:creationId xmlns:p14="http://schemas.microsoft.com/office/powerpoint/2010/main" val="1190332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09550"/>
            <a:ext cx="7886700" cy="1325563"/>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Appendices</a:t>
            </a:r>
          </a:p>
        </p:txBody>
      </p:sp>
      <p:sp>
        <p:nvSpPr>
          <p:cNvPr id="3" name="Content Placeholder 2"/>
          <p:cNvSpPr>
            <a:spLocks noGrp="1"/>
          </p:cNvSpPr>
          <p:nvPr>
            <p:ph idx="1"/>
          </p:nvPr>
        </p:nvSpPr>
        <p:spPr>
          <a:xfrm>
            <a:off x="628650" y="1750423"/>
            <a:ext cx="7886700" cy="3923620"/>
          </a:xfrm>
        </p:spPr>
        <p:txBody>
          <a:bodyPr>
            <a:normAutofit fontScale="92500" lnSpcReduction="10000"/>
          </a:bodyPr>
          <a:lstStyle/>
          <a:p>
            <a:r>
              <a:rPr lang="en-US" dirty="0"/>
              <a:t>Appendix “A” – Search and Seizure Flow Chart</a:t>
            </a:r>
            <a:endParaRPr lang="en-GB" dirty="0"/>
          </a:p>
          <a:p>
            <a:r>
              <a:rPr lang="en-US" dirty="0"/>
              <a:t>Appendix “B” – Live Forensics Flow Chart</a:t>
            </a:r>
            <a:endParaRPr lang="en-GB" dirty="0"/>
          </a:p>
          <a:p>
            <a:r>
              <a:rPr lang="en-US" dirty="0"/>
              <a:t>Appendix “C” – Private Sector Preparation Flow Chart</a:t>
            </a:r>
            <a:endParaRPr lang="en-GB" dirty="0"/>
          </a:p>
          <a:p>
            <a:r>
              <a:rPr lang="en-US" dirty="0"/>
              <a:t>Appendix “D” – Private Sector Search and Seizure Flow Chart</a:t>
            </a:r>
            <a:endParaRPr lang="en-GB" dirty="0"/>
          </a:p>
          <a:p>
            <a:r>
              <a:rPr lang="en-US" dirty="0"/>
              <a:t>Appendix “E” – Acquisition of Digital Evidence Flow Chart</a:t>
            </a:r>
            <a:endParaRPr lang="en-GB" dirty="0"/>
          </a:p>
          <a:p>
            <a:r>
              <a:rPr lang="en-US" dirty="0"/>
              <a:t>Appendix “F” – Chain of Custody Record</a:t>
            </a:r>
            <a:endParaRPr lang="en-GB" dirty="0"/>
          </a:p>
          <a:p>
            <a:r>
              <a:rPr lang="en-GB" dirty="0"/>
              <a:t>Appendix “G” – Custodian Questionnaire</a:t>
            </a:r>
          </a:p>
          <a:p>
            <a:r>
              <a:rPr lang="en-GB" dirty="0"/>
              <a:t>Appendix “H” – Template Exhibit Labels</a:t>
            </a:r>
          </a:p>
          <a:p>
            <a:r>
              <a:rPr lang="en-US" dirty="0"/>
              <a:t>Appendix “I” - Image Acquisition Worksheet</a:t>
            </a:r>
            <a:endParaRPr lang="en-GB" dirty="0"/>
          </a:p>
          <a:p>
            <a:endParaRPr lang="en-US" dirty="0"/>
          </a:p>
        </p:txBody>
      </p:sp>
    </p:spTree>
    <p:custDataLst>
      <p:tags r:id="rId1"/>
    </p:custDataLst>
    <p:extLst>
      <p:ext uri="{BB962C8B-B14F-4D97-AF65-F5344CB8AC3E}">
        <p14:creationId xmlns:p14="http://schemas.microsoft.com/office/powerpoint/2010/main" val="3811408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5D8D3183-9E78-44A0-A1D4-5A8F3D1BF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837836BE-DA99-4ADF-8A98-9F6664FBF450}"/>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47347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69B10AC8-23AA-4B24-A927-A4D254969B86}"/>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Session Summary</a:t>
            </a:r>
          </a:p>
        </p:txBody>
      </p:sp>
      <p:sp>
        <p:nvSpPr>
          <p:cNvPr id="16386" name="Content Placeholder 2">
            <a:extLst>
              <a:ext uri="{FF2B5EF4-FFF2-40B4-BE49-F238E27FC236}">
                <a16:creationId xmlns:a16="http://schemas.microsoft.com/office/drawing/2014/main" id="{6677F6C9-C573-4482-9C10-48356E349697}"/>
              </a:ext>
            </a:extLst>
          </p:cNvPr>
          <p:cNvSpPr>
            <a:spLocks noGrp="1"/>
          </p:cNvSpPr>
          <p:nvPr>
            <p:ph idx="1"/>
          </p:nvPr>
        </p:nvSpPr>
        <p:spPr>
          <a:xfrm>
            <a:off x="701802" y="1390650"/>
            <a:ext cx="7886700" cy="4648200"/>
          </a:xfrm>
        </p:spPr>
        <p:txBody>
          <a:bodyPr>
            <a:normAutofit fontScale="85000" lnSpcReduction="10000"/>
          </a:bodyPr>
          <a:lstStyle/>
          <a:p>
            <a:pPr>
              <a:lnSpc>
                <a:spcPct val="120000"/>
              </a:lnSpc>
            </a:pPr>
            <a:r>
              <a:rPr lang="en-US" altLang="en-US" dirty="0"/>
              <a:t>We have looked at definitions and features of electronic evidence.</a:t>
            </a:r>
          </a:p>
          <a:p>
            <a:pPr>
              <a:lnSpc>
                <a:spcPct val="120000"/>
              </a:lnSpc>
            </a:pPr>
            <a:r>
              <a:rPr lang="en-US" altLang="en-US" dirty="0"/>
              <a:t>Examined the relevance of electronic evidence.</a:t>
            </a:r>
          </a:p>
          <a:p>
            <a:pPr>
              <a:lnSpc>
                <a:spcPct val="120000"/>
              </a:lnSpc>
            </a:pPr>
            <a:r>
              <a:rPr lang="en-US" altLang="en-US" dirty="0"/>
              <a:t>Discussed how electronic evidence is identified, seized, handled and </a:t>
            </a:r>
            <a:r>
              <a:rPr lang="en-GB" altLang="en-US" dirty="0"/>
              <a:t>analysed</a:t>
            </a:r>
            <a:r>
              <a:rPr lang="en-US" altLang="en-US" dirty="0"/>
              <a:t> in accordance with the principles:- </a:t>
            </a:r>
          </a:p>
          <a:p>
            <a:pPr lvl="1">
              <a:lnSpc>
                <a:spcPct val="120000"/>
              </a:lnSpc>
            </a:pPr>
            <a:r>
              <a:rPr lang="en-US" altLang="en-US" dirty="0"/>
              <a:t>Data integrity;</a:t>
            </a:r>
          </a:p>
          <a:p>
            <a:pPr lvl="1">
              <a:lnSpc>
                <a:spcPct val="120000"/>
              </a:lnSpc>
            </a:pPr>
            <a:r>
              <a:rPr lang="en-US" altLang="en-US" dirty="0"/>
              <a:t>Audit trail;</a:t>
            </a:r>
          </a:p>
          <a:p>
            <a:pPr lvl="1">
              <a:lnSpc>
                <a:spcPct val="120000"/>
              </a:lnSpc>
            </a:pPr>
            <a:r>
              <a:rPr lang="en-US" altLang="en-US" dirty="0"/>
              <a:t>Expert support;</a:t>
            </a:r>
          </a:p>
          <a:p>
            <a:pPr lvl="1">
              <a:lnSpc>
                <a:spcPct val="120000"/>
              </a:lnSpc>
            </a:pPr>
            <a:r>
              <a:rPr lang="en-US" altLang="en-US" dirty="0"/>
              <a:t>Officer training; and </a:t>
            </a:r>
          </a:p>
          <a:p>
            <a:pPr lvl="1">
              <a:lnSpc>
                <a:spcPct val="120000"/>
              </a:lnSpc>
            </a:pPr>
            <a:r>
              <a:rPr lang="en-US" altLang="en-US" dirty="0"/>
              <a:t>Legality and adherence to principles</a:t>
            </a:r>
          </a:p>
          <a:p>
            <a:pPr>
              <a:lnSpc>
                <a:spcPct val="120000"/>
              </a:lnSpc>
            </a:pPr>
            <a:r>
              <a:rPr lang="en-US" altLang="en-US" dirty="0"/>
              <a:t>Council of Europe Electronic Evidence Guide, best practice and International Standards.</a:t>
            </a:r>
          </a:p>
        </p:txBody>
      </p:sp>
    </p:spTree>
    <p:custDataLst>
      <p:tags r:id="rId1"/>
    </p:custDataLst>
    <p:extLst>
      <p:ext uri="{BB962C8B-B14F-4D97-AF65-F5344CB8AC3E}">
        <p14:creationId xmlns:p14="http://schemas.microsoft.com/office/powerpoint/2010/main" val="201473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ABBFAFF-286B-429A-82F0-FC0A61E760C8}"/>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Features of electronic evidence</a:t>
            </a:r>
          </a:p>
        </p:txBody>
      </p:sp>
      <p:sp>
        <p:nvSpPr>
          <p:cNvPr id="3" name="Content Placeholder 2">
            <a:extLst>
              <a:ext uri="{FF2B5EF4-FFF2-40B4-BE49-F238E27FC236}">
                <a16:creationId xmlns:a16="http://schemas.microsoft.com/office/drawing/2014/main" id="{7CAB5EDF-78DC-40EF-8D81-CDA64485E3B6}"/>
              </a:ext>
            </a:extLst>
          </p:cNvPr>
          <p:cNvSpPr>
            <a:spLocks noGrp="1"/>
          </p:cNvSpPr>
          <p:nvPr>
            <p:ph idx="1"/>
          </p:nvPr>
        </p:nvSpPr>
        <p:spPr>
          <a:xfrm>
            <a:off x="394453" y="1259297"/>
            <a:ext cx="8355094" cy="4805720"/>
          </a:xfrm>
        </p:spPr>
        <p:txBody>
          <a:bodyPr>
            <a:noAutofit/>
          </a:bodyPr>
          <a:lstStyle/>
          <a:p>
            <a:pPr>
              <a:buFont typeface="Arial" charset="0"/>
              <a:buChar char="•"/>
              <a:defRPr/>
            </a:pPr>
            <a:r>
              <a:rPr lang="en-US" sz="2600" dirty="0"/>
              <a:t>What makes electronic evidence special?</a:t>
            </a:r>
          </a:p>
          <a:p>
            <a:pPr lvl="1">
              <a:buFont typeface="Arial" charset="0"/>
              <a:buChar char="–"/>
              <a:defRPr/>
            </a:pPr>
            <a:r>
              <a:rPr lang="en-US" sz="2600" dirty="0"/>
              <a:t>Nature</a:t>
            </a:r>
          </a:p>
          <a:p>
            <a:pPr lvl="2">
              <a:buFont typeface="Arial" charset="0"/>
              <a:buChar char="•"/>
              <a:defRPr/>
            </a:pPr>
            <a:r>
              <a:rPr lang="en-US" sz="2600" dirty="0"/>
              <a:t>Invisible to the untrained eye;</a:t>
            </a:r>
          </a:p>
          <a:p>
            <a:pPr lvl="2">
              <a:buFont typeface="Arial" charset="0"/>
              <a:buChar char="•"/>
              <a:defRPr/>
            </a:pPr>
            <a:r>
              <a:rPr lang="en-US" sz="2600" dirty="0"/>
              <a:t>Difficult to authenticate;</a:t>
            </a:r>
          </a:p>
          <a:p>
            <a:pPr lvl="2">
              <a:buFont typeface="Arial" charset="0"/>
              <a:buChar char="•"/>
              <a:defRPr/>
            </a:pPr>
            <a:r>
              <a:rPr lang="en-US" sz="2600" dirty="0"/>
              <a:t>May require specialist skills to access;</a:t>
            </a:r>
          </a:p>
          <a:p>
            <a:pPr lvl="2">
              <a:buFont typeface="Arial" charset="0"/>
              <a:buChar char="•"/>
              <a:defRPr/>
            </a:pPr>
            <a:r>
              <a:rPr lang="en-US" sz="2600" dirty="0"/>
              <a:t>May require specialist skills to interpret;</a:t>
            </a:r>
          </a:p>
          <a:p>
            <a:pPr lvl="2">
              <a:buFont typeface="Arial" charset="0"/>
              <a:buChar char="•"/>
              <a:defRPr/>
            </a:pPr>
            <a:r>
              <a:rPr lang="en-US" sz="2600" dirty="0"/>
              <a:t>May need to exercise coercive powers to obtain or access.</a:t>
            </a:r>
          </a:p>
          <a:p>
            <a:pPr lvl="1">
              <a:buFont typeface="Arial" charset="0"/>
              <a:buChar char="–"/>
              <a:defRPr/>
            </a:pPr>
            <a:r>
              <a:rPr lang="en-US" sz="2600" dirty="0"/>
              <a:t>Volatile</a:t>
            </a:r>
          </a:p>
          <a:p>
            <a:pPr lvl="2">
              <a:buFont typeface="Arial" charset="0"/>
              <a:buChar char="•"/>
              <a:defRPr/>
            </a:pPr>
            <a:r>
              <a:rPr lang="en-US" sz="2600" dirty="0"/>
              <a:t>Easily deleted, changed, manipulated, altered or damaged;</a:t>
            </a:r>
          </a:p>
          <a:p>
            <a:pPr lvl="2">
              <a:buFont typeface="Arial" charset="0"/>
              <a:buChar char="•"/>
              <a:defRPr/>
            </a:pPr>
            <a:r>
              <a:rPr lang="en-US" sz="2600" dirty="0"/>
              <a:t>May not be available for long.</a:t>
            </a:r>
          </a:p>
        </p:txBody>
      </p:sp>
    </p:spTree>
    <p:custDataLst>
      <p:tags r:id="rId1"/>
    </p:custDataLst>
    <p:extLst>
      <p:ext uri="{BB962C8B-B14F-4D97-AF65-F5344CB8AC3E}">
        <p14:creationId xmlns:p14="http://schemas.microsoft.com/office/powerpoint/2010/main" val="1706572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C03B09F6-3C75-4A76-B59F-C00B9500AA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16253A29-111D-4C6E-A81B-28FE28D69C66}"/>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221965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AA3658B-0D27-4BF1-99B1-A90D6982FD76}"/>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Features of electronic evidence</a:t>
            </a:r>
          </a:p>
        </p:txBody>
      </p:sp>
      <p:sp>
        <p:nvSpPr>
          <p:cNvPr id="3" name="Content Placeholder 2">
            <a:extLst>
              <a:ext uri="{FF2B5EF4-FFF2-40B4-BE49-F238E27FC236}">
                <a16:creationId xmlns:a16="http://schemas.microsoft.com/office/drawing/2014/main" id="{0A3DDF8F-9C4C-4B59-81E9-C172A2D8EE5E}"/>
              </a:ext>
            </a:extLst>
          </p:cNvPr>
          <p:cNvSpPr>
            <a:spLocks noGrp="1"/>
          </p:cNvSpPr>
          <p:nvPr>
            <p:ph idx="1"/>
          </p:nvPr>
        </p:nvSpPr>
        <p:spPr>
          <a:xfrm>
            <a:off x="278090" y="1265361"/>
            <a:ext cx="8587819" cy="5024486"/>
          </a:xfrm>
        </p:spPr>
        <p:txBody>
          <a:bodyPr>
            <a:normAutofit fontScale="92500" lnSpcReduction="10000"/>
          </a:bodyPr>
          <a:lstStyle/>
          <a:p>
            <a:pPr>
              <a:buFont typeface="Arial" charset="0"/>
              <a:buChar char="•"/>
              <a:defRPr/>
            </a:pPr>
            <a:r>
              <a:rPr lang="en-US" dirty="0"/>
              <a:t>What makes electronic evidence special?</a:t>
            </a:r>
          </a:p>
          <a:p>
            <a:pPr lvl="1">
              <a:buFont typeface="Arial" charset="0"/>
              <a:buChar char="–"/>
              <a:defRPr/>
            </a:pPr>
            <a:r>
              <a:rPr lang="en-US" dirty="0"/>
              <a:t>Location</a:t>
            </a:r>
          </a:p>
          <a:p>
            <a:pPr lvl="2">
              <a:buFont typeface="Arial" charset="0"/>
              <a:buChar char="•"/>
              <a:defRPr/>
            </a:pPr>
            <a:r>
              <a:rPr lang="en-US" dirty="0"/>
              <a:t>May be linked with non-evidential material;</a:t>
            </a:r>
          </a:p>
          <a:p>
            <a:pPr lvl="2">
              <a:buFont typeface="Arial" charset="0"/>
              <a:buChar char="•"/>
              <a:defRPr/>
            </a:pPr>
            <a:r>
              <a:rPr lang="en-US" dirty="0"/>
              <a:t>May be outside the jurisdiction.</a:t>
            </a:r>
          </a:p>
          <a:p>
            <a:pPr lvl="1">
              <a:buFont typeface="Arial" charset="0"/>
              <a:buChar char="–"/>
              <a:defRPr/>
            </a:pPr>
            <a:r>
              <a:rPr lang="en-US" dirty="0"/>
              <a:t>Volume</a:t>
            </a:r>
          </a:p>
          <a:p>
            <a:pPr lvl="2">
              <a:buFont typeface="Arial" charset="0"/>
              <a:buChar char="•"/>
              <a:defRPr/>
            </a:pPr>
            <a:r>
              <a:rPr lang="en-US" dirty="0"/>
              <a:t>May be a large in volume;</a:t>
            </a:r>
          </a:p>
          <a:p>
            <a:pPr lvl="2">
              <a:buFont typeface="Arial" charset="0"/>
              <a:buChar char="•"/>
              <a:defRPr/>
            </a:pPr>
            <a:r>
              <a:rPr lang="en-US" dirty="0"/>
              <a:t>Evidence may be contained within large volume of non-evidential material.</a:t>
            </a:r>
          </a:p>
          <a:p>
            <a:pPr lvl="1">
              <a:buFont typeface="Arial" charset="0"/>
              <a:buChar char="–"/>
              <a:defRPr/>
            </a:pPr>
            <a:r>
              <a:rPr lang="en-US" dirty="0"/>
              <a:t>Issues such as hearsay, business records, automated processes, intermingled evidence and expert evidence.</a:t>
            </a:r>
          </a:p>
          <a:p>
            <a:pPr lvl="1">
              <a:buFont typeface="Arial" charset="0"/>
              <a:buChar char="–"/>
              <a:defRPr/>
            </a:pPr>
            <a:r>
              <a:rPr lang="en-US" dirty="0"/>
              <a:t>Admissibility</a:t>
            </a:r>
          </a:p>
          <a:p>
            <a:pPr lvl="2">
              <a:buFont typeface="Arial" charset="0"/>
              <a:buChar char="•"/>
              <a:defRPr/>
            </a:pPr>
            <a:r>
              <a:rPr lang="en-US" dirty="0"/>
              <a:t>Authenticity;</a:t>
            </a:r>
          </a:p>
          <a:p>
            <a:pPr lvl="2">
              <a:buFont typeface="Arial" charset="0"/>
              <a:buChar char="•"/>
              <a:defRPr/>
            </a:pPr>
            <a:r>
              <a:rPr lang="en-US" dirty="0"/>
              <a:t>Completeness;</a:t>
            </a:r>
          </a:p>
          <a:p>
            <a:pPr lvl="2">
              <a:buFont typeface="Arial" charset="0"/>
              <a:buChar char="•"/>
              <a:defRPr/>
            </a:pPr>
            <a:r>
              <a:rPr lang="en-US" dirty="0"/>
              <a:t>Reliability;</a:t>
            </a:r>
          </a:p>
          <a:p>
            <a:pPr lvl="2">
              <a:buFont typeface="Arial" charset="0"/>
              <a:buChar char="•"/>
              <a:defRPr/>
            </a:pPr>
            <a:r>
              <a:rPr lang="en-US" dirty="0"/>
              <a:t>Believability;</a:t>
            </a:r>
          </a:p>
          <a:p>
            <a:pPr lvl="2">
              <a:buFont typeface="Arial" charset="0"/>
              <a:buChar char="•"/>
              <a:defRPr/>
            </a:pPr>
            <a:r>
              <a:rPr lang="en-US" dirty="0"/>
              <a:t>Proportionality.</a:t>
            </a:r>
          </a:p>
        </p:txBody>
      </p:sp>
    </p:spTree>
    <p:custDataLst>
      <p:tags r:id="rId1"/>
    </p:custDataLst>
    <p:extLst>
      <p:ext uri="{BB962C8B-B14F-4D97-AF65-F5344CB8AC3E}">
        <p14:creationId xmlns:p14="http://schemas.microsoft.com/office/powerpoint/2010/main" val="362477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C5EBAC9-087C-4505-AF75-EE9F65DB14C2}"/>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Examples of electronic evidence</a:t>
            </a:r>
          </a:p>
        </p:txBody>
      </p:sp>
      <p:graphicFrame>
        <p:nvGraphicFramePr>
          <p:cNvPr id="2" name="Table 1">
            <a:extLst>
              <a:ext uri="{FF2B5EF4-FFF2-40B4-BE49-F238E27FC236}">
                <a16:creationId xmlns:a16="http://schemas.microsoft.com/office/drawing/2014/main" id="{56307E44-B164-450D-A127-EE1B412C35AA}"/>
              </a:ext>
            </a:extLst>
          </p:cNvPr>
          <p:cNvGraphicFramePr>
            <a:graphicFrameLocks noGrp="1"/>
          </p:cNvGraphicFramePr>
          <p:nvPr>
            <p:extLst>
              <p:ext uri="{D42A27DB-BD31-4B8C-83A1-F6EECF244321}">
                <p14:modId xmlns:p14="http://schemas.microsoft.com/office/powerpoint/2010/main" val="4195874816"/>
              </p:ext>
            </p:extLst>
          </p:nvPr>
        </p:nvGraphicFramePr>
        <p:xfrm>
          <a:off x="282444" y="1295068"/>
          <a:ext cx="8579112" cy="4770798"/>
        </p:xfrm>
        <a:graphic>
          <a:graphicData uri="http://schemas.openxmlformats.org/drawingml/2006/table">
            <a:tbl>
              <a:tblPr firstRow="1" bandRow="1">
                <a:tableStyleId>{5C22544A-7EE6-4342-B048-85BDC9FD1C3A}</a:tableStyleId>
              </a:tblPr>
              <a:tblGrid>
                <a:gridCol w="2859704">
                  <a:extLst>
                    <a:ext uri="{9D8B030D-6E8A-4147-A177-3AD203B41FA5}">
                      <a16:colId xmlns:a16="http://schemas.microsoft.com/office/drawing/2014/main" val="20000"/>
                    </a:ext>
                  </a:extLst>
                </a:gridCol>
                <a:gridCol w="2859704">
                  <a:extLst>
                    <a:ext uri="{9D8B030D-6E8A-4147-A177-3AD203B41FA5}">
                      <a16:colId xmlns:a16="http://schemas.microsoft.com/office/drawing/2014/main" val="20001"/>
                    </a:ext>
                  </a:extLst>
                </a:gridCol>
                <a:gridCol w="2859704">
                  <a:extLst>
                    <a:ext uri="{9D8B030D-6E8A-4147-A177-3AD203B41FA5}">
                      <a16:colId xmlns:a16="http://schemas.microsoft.com/office/drawing/2014/main" val="20002"/>
                    </a:ext>
                  </a:extLst>
                </a:gridCol>
              </a:tblGrid>
              <a:tr h="715276">
                <a:tc>
                  <a:txBody>
                    <a:bodyPr/>
                    <a:lstStyle/>
                    <a:p>
                      <a:pPr algn="ctr"/>
                      <a:r>
                        <a:rPr lang="en-US" sz="1800" dirty="0"/>
                        <a:t>Cybercrime</a:t>
                      </a:r>
                    </a:p>
                  </a:txBody>
                  <a:tcPr marL="91434" marR="91434" marT="45711" marB="45711"/>
                </a:tc>
                <a:tc>
                  <a:txBody>
                    <a:bodyPr/>
                    <a:lstStyle/>
                    <a:p>
                      <a:pPr algn="ctr"/>
                      <a:r>
                        <a:rPr lang="en-US" sz="1800" dirty="0"/>
                        <a:t>Financial Investigations</a:t>
                      </a:r>
                    </a:p>
                  </a:txBody>
                  <a:tcPr marL="91434" marR="91434" marT="45711" marB="45711"/>
                </a:tc>
                <a:tc>
                  <a:txBody>
                    <a:bodyPr/>
                    <a:lstStyle/>
                    <a:p>
                      <a:pPr algn="ctr"/>
                      <a:r>
                        <a:rPr lang="en-US" sz="1800" dirty="0"/>
                        <a:t>Other/All Investigations</a:t>
                      </a:r>
                    </a:p>
                  </a:txBody>
                  <a:tcPr marL="91434" marR="91434" marT="45711" marB="45711"/>
                </a:tc>
                <a:extLst>
                  <a:ext uri="{0D108BD9-81ED-4DB2-BD59-A6C34878D82A}">
                    <a16:rowId xmlns:a16="http://schemas.microsoft.com/office/drawing/2014/main" val="10000"/>
                  </a:ext>
                </a:extLst>
              </a:tr>
              <a:tr h="4055522">
                <a:tc>
                  <a:txBody>
                    <a:bodyPr/>
                    <a:lstStyle/>
                    <a:p>
                      <a:pPr marL="285750" indent="-285750">
                        <a:buFont typeface="Arial"/>
                        <a:buChar char="•"/>
                      </a:pPr>
                      <a:r>
                        <a:rPr lang="en-US" sz="1800" dirty="0"/>
                        <a:t>IP addresses</a:t>
                      </a:r>
                    </a:p>
                    <a:p>
                      <a:pPr marL="285750" indent="-285750">
                        <a:buFont typeface="Arial"/>
                        <a:buChar char="•"/>
                      </a:pPr>
                      <a:r>
                        <a:rPr lang="en-US" sz="1800" dirty="0"/>
                        <a:t>PC/mobile device evidence</a:t>
                      </a:r>
                    </a:p>
                    <a:p>
                      <a:pPr marL="285750" indent="-285750">
                        <a:buFont typeface="Arial"/>
                        <a:buChar char="•"/>
                      </a:pPr>
                      <a:r>
                        <a:rPr lang="en-US" sz="1800" dirty="0"/>
                        <a:t>Deleted</a:t>
                      </a:r>
                      <a:r>
                        <a:rPr lang="en-US" sz="1800" baseline="0" dirty="0"/>
                        <a:t> files/folders</a:t>
                      </a:r>
                      <a:endParaRPr lang="en-US" sz="1800" dirty="0"/>
                    </a:p>
                    <a:p>
                      <a:pPr marL="285750" indent="-285750">
                        <a:buFont typeface="Arial"/>
                        <a:buChar char="•"/>
                      </a:pPr>
                      <a:r>
                        <a:rPr lang="en-US" sz="1800" dirty="0"/>
                        <a:t>Email</a:t>
                      </a:r>
                    </a:p>
                    <a:p>
                      <a:pPr marL="285750" indent="-285750">
                        <a:buFont typeface="Arial"/>
                        <a:buChar char="•"/>
                      </a:pPr>
                      <a:r>
                        <a:rPr lang="en-US" sz="1800" dirty="0"/>
                        <a:t>Social media</a:t>
                      </a:r>
                    </a:p>
                    <a:p>
                      <a:pPr marL="285750" indent="-285750">
                        <a:buFont typeface="Arial"/>
                        <a:buChar char="•"/>
                      </a:pPr>
                      <a:r>
                        <a:rPr lang="en-US" sz="1800" dirty="0"/>
                        <a:t>Internet Service Provider subscriber, traffic and content data.</a:t>
                      </a:r>
                    </a:p>
                    <a:p>
                      <a:pPr marL="285750" indent="-285750">
                        <a:buFont typeface="Arial"/>
                        <a:buChar char="•"/>
                      </a:pPr>
                      <a:r>
                        <a:rPr lang="en-US" sz="1800" dirty="0"/>
                        <a:t>Use of online trading/selling platforms</a:t>
                      </a:r>
                    </a:p>
                  </a:txBody>
                  <a:tcPr marL="91434" marR="91434" marT="45711" marB="45711"/>
                </a:tc>
                <a:tc>
                  <a:txBody>
                    <a:bodyPr/>
                    <a:lstStyle/>
                    <a:p>
                      <a:pPr marL="285750" indent="-285750">
                        <a:buFont typeface="Arial"/>
                        <a:buChar char="•"/>
                      </a:pPr>
                      <a:r>
                        <a:rPr lang="en-US" sz="1800" dirty="0"/>
                        <a:t>IP addresses</a:t>
                      </a:r>
                      <a:r>
                        <a:rPr lang="en-US" sz="1800" baseline="0" dirty="0"/>
                        <a:t> used to log in to bank accounts</a:t>
                      </a:r>
                    </a:p>
                    <a:p>
                      <a:pPr marL="285750" indent="-285750">
                        <a:buFont typeface="Arial"/>
                        <a:buChar char="•"/>
                      </a:pPr>
                      <a:r>
                        <a:rPr lang="en-US" sz="1800" baseline="0" dirty="0"/>
                        <a:t>Use of digital/electronic currencies</a:t>
                      </a:r>
                    </a:p>
                    <a:p>
                      <a:pPr marL="285750" indent="-285750">
                        <a:buFont typeface="Arial"/>
                        <a:buChar char="•"/>
                      </a:pPr>
                      <a:r>
                        <a:rPr lang="en-US" sz="1800" baseline="0" dirty="0"/>
                        <a:t>Use of Internet payment services</a:t>
                      </a:r>
                    </a:p>
                    <a:p>
                      <a:pPr marL="285750" indent="-285750">
                        <a:buFont typeface="Arial"/>
                        <a:buChar char="•"/>
                      </a:pPr>
                      <a:r>
                        <a:rPr lang="en-US" sz="1800" baseline="0" dirty="0"/>
                        <a:t>Use of online gambling platforms</a:t>
                      </a:r>
                    </a:p>
                    <a:p>
                      <a:pPr marL="285750" indent="-285750">
                        <a:buFont typeface="Arial"/>
                        <a:buChar char="•"/>
                      </a:pPr>
                      <a:r>
                        <a:rPr lang="en-US" sz="1800" baseline="0" dirty="0"/>
                        <a:t>Purchase/resale of goods online</a:t>
                      </a:r>
                    </a:p>
                    <a:p>
                      <a:pPr marL="285750" indent="-285750">
                        <a:buFont typeface="Arial"/>
                        <a:buChar char="•"/>
                      </a:pPr>
                      <a:endParaRPr lang="en-US" sz="1800" baseline="0" dirty="0"/>
                    </a:p>
                    <a:p>
                      <a:pPr marL="285750" indent="-285750">
                        <a:buFont typeface="Arial"/>
                        <a:buChar char="•"/>
                      </a:pPr>
                      <a:endParaRPr lang="en-US" sz="1800" baseline="0" dirty="0"/>
                    </a:p>
                    <a:p>
                      <a:pPr marL="285750" indent="-285750">
                        <a:buFont typeface="Arial"/>
                        <a:buChar char="•"/>
                      </a:pPr>
                      <a:endParaRPr lang="en-US" sz="1800" dirty="0"/>
                    </a:p>
                  </a:txBody>
                  <a:tcPr marL="91434" marR="91434" marT="45711" marB="45711"/>
                </a:tc>
                <a:tc>
                  <a:txBody>
                    <a:bodyPr/>
                    <a:lstStyle/>
                    <a:p>
                      <a:pPr marL="285750" indent="-285750">
                        <a:buFont typeface="Arial"/>
                        <a:buChar char="•"/>
                      </a:pPr>
                      <a:r>
                        <a:rPr lang="en-US" sz="1800" dirty="0"/>
                        <a:t>Use</a:t>
                      </a:r>
                      <a:r>
                        <a:rPr lang="en-US" sz="1800" baseline="0" dirty="0"/>
                        <a:t> of Internet communication services (Skype, </a:t>
                      </a:r>
                      <a:r>
                        <a:rPr lang="en-GB" sz="1800" baseline="0" noProof="0" dirty="0"/>
                        <a:t>WhatsApp</a:t>
                      </a:r>
                      <a:r>
                        <a:rPr lang="en-US" sz="1800" baseline="0" dirty="0"/>
                        <a:t>, etc.)</a:t>
                      </a:r>
                    </a:p>
                    <a:p>
                      <a:pPr marL="285750" indent="-285750">
                        <a:buFont typeface="Arial"/>
                        <a:buChar char="•"/>
                      </a:pPr>
                      <a:r>
                        <a:rPr lang="en-US" sz="1800" baseline="0" dirty="0"/>
                        <a:t>Internet search/browsing history</a:t>
                      </a:r>
                    </a:p>
                    <a:p>
                      <a:pPr marL="285750" indent="-285750">
                        <a:buFont typeface="Arial"/>
                        <a:buChar char="•"/>
                      </a:pPr>
                      <a:r>
                        <a:rPr lang="en-US" sz="1800" baseline="0" dirty="0"/>
                        <a:t>Website log files</a:t>
                      </a:r>
                    </a:p>
                    <a:p>
                      <a:pPr marL="285750" indent="-285750">
                        <a:buFont typeface="Arial"/>
                        <a:buChar char="•"/>
                      </a:pPr>
                      <a:endParaRPr lang="en-US" sz="1800" dirty="0"/>
                    </a:p>
                  </a:txBody>
                  <a:tcPr marL="91434" marR="91434" marT="45711" marB="45711"/>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38136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C9D7DD-406F-4004-9C6F-62C090D44D79}"/>
              </a:ext>
            </a:extLst>
          </p:cNvPr>
          <p:cNvSpPr>
            <a:spLocks noGrp="1"/>
          </p:cNvSpPr>
          <p:nvPr>
            <p:ph type="title"/>
          </p:nvPr>
        </p:nvSpPr>
        <p:spPr>
          <a:xfrm>
            <a:off x="628650" y="1001941"/>
            <a:ext cx="7886700" cy="5389334"/>
          </a:xfrm>
          <a:ln/>
        </p:spPr>
        <p:txBody>
          <a:bodyPr lIns="91440" tIns="45720" rIns="91440" bIns="45720" anchor="ctr">
            <a:normAutofit/>
          </a:bodyPr>
          <a:lstStyle/>
          <a:p>
            <a:pPr algn="ctr">
              <a:defRPr/>
            </a:pPr>
            <a:r>
              <a:rPr lang="en-US" sz="3200" dirty="0">
                <a:latin typeface="Helvetica" panose="020B0604020202020204" pitchFamily="34" charset="0"/>
              </a:rPr>
              <a:t>The relevance of </a:t>
            </a:r>
            <a:br>
              <a:rPr lang="en-US" sz="3200" dirty="0">
                <a:latin typeface="Helvetica" panose="020B0604020202020204" pitchFamily="34" charset="0"/>
              </a:rPr>
            </a:br>
            <a:r>
              <a:rPr lang="en-US" sz="3200" dirty="0">
                <a:latin typeface="Helvetica" panose="020B0604020202020204" pitchFamily="34" charset="0"/>
              </a:rPr>
              <a:t>electronic evidence</a:t>
            </a:r>
          </a:p>
        </p:txBody>
      </p:sp>
    </p:spTree>
    <p:custDataLst>
      <p:tags r:id="rId1"/>
    </p:custDataLst>
    <p:extLst>
      <p:ext uri="{BB962C8B-B14F-4D97-AF65-F5344CB8AC3E}">
        <p14:creationId xmlns:p14="http://schemas.microsoft.com/office/powerpoint/2010/main" val="148829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F2672B2-4E51-40E4-B6BA-DCA2CDAAAA17}"/>
              </a:ext>
            </a:extLst>
          </p:cNvPr>
          <p:cNvSpPr>
            <a:spLocks noGrp="1"/>
          </p:cNvSpPr>
          <p:nvPr>
            <p:ph type="title"/>
          </p:nvPr>
        </p:nvSpPr>
        <p:spPr>
          <a:xfrm>
            <a:off x="1123950" y="-209550"/>
            <a:ext cx="7886700" cy="1325563"/>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Relevance of electronic evidence</a:t>
            </a:r>
          </a:p>
        </p:txBody>
      </p:sp>
      <p:sp>
        <p:nvSpPr>
          <p:cNvPr id="20482" name="Content Placeholder 2">
            <a:extLst>
              <a:ext uri="{FF2B5EF4-FFF2-40B4-BE49-F238E27FC236}">
                <a16:creationId xmlns:a16="http://schemas.microsoft.com/office/drawing/2014/main" id="{49E9E2F1-7FB1-4E5F-BD09-972786FDBEFD}"/>
              </a:ext>
            </a:extLst>
          </p:cNvPr>
          <p:cNvSpPr>
            <a:spLocks noGrp="1"/>
          </p:cNvSpPr>
          <p:nvPr>
            <p:ph idx="1"/>
          </p:nvPr>
        </p:nvSpPr>
        <p:spPr>
          <a:xfrm>
            <a:off x="320511" y="1905251"/>
            <a:ext cx="8502977" cy="4395297"/>
          </a:xfrm>
        </p:spPr>
        <p:txBody>
          <a:bodyPr>
            <a:normAutofit/>
          </a:bodyPr>
          <a:lstStyle/>
          <a:p>
            <a:pPr>
              <a:spcAft>
                <a:spcPts val="600"/>
              </a:spcAft>
              <a:buFont typeface="Arial" charset="0"/>
              <a:buChar char="•"/>
              <a:defRPr/>
            </a:pPr>
            <a:r>
              <a:rPr lang="en-US" dirty="0">
                <a:ea typeface="MS PGothic" charset="0"/>
              </a:rPr>
              <a:t>Specialist expertise and experience required to collect and gather this type of evidence.</a:t>
            </a:r>
          </a:p>
          <a:p>
            <a:pPr>
              <a:spcAft>
                <a:spcPts val="600"/>
              </a:spcAft>
              <a:buFont typeface="Arial" charset="0"/>
              <a:buChar char="•"/>
              <a:defRPr/>
            </a:pPr>
            <a:r>
              <a:rPr lang="en-US" dirty="0">
                <a:ea typeface="MS PGothic" charset="0"/>
              </a:rPr>
              <a:t>Cybercrime and/or digital forensic units have expertise in the collection and handling of this type of evidence.</a:t>
            </a:r>
          </a:p>
          <a:p>
            <a:pPr>
              <a:spcAft>
                <a:spcPts val="600"/>
              </a:spcAft>
              <a:buFont typeface="Arial" charset="0"/>
              <a:buChar char="•"/>
              <a:defRPr/>
            </a:pPr>
            <a:r>
              <a:rPr lang="en-US" dirty="0">
                <a:ea typeface="MS PGothic" charset="0"/>
              </a:rPr>
              <a:t>Can support and offer guidance to less experienced investigators in the particularities of  identification, analysis and interpretation of this type of evidence.</a:t>
            </a:r>
          </a:p>
        </p:txBody>
      </p:sp>
    </p:spTree>
    <p:custDataLst>
      <p:tags r:id="rId1"/>
    </p:custDataLst>
    <p:extLst>
      <p:ext uri="{BB962C8B-B14F-4D97-AF65-F5344CB8AC3E}">
        <p14:creationId xmlns:p14="http://schemas.microsoft.com/office/powerpoint/2010/main" val="106376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AD34C-E02E-4C8E-B860-BCE494D9E17C}"/>
              </a:ext>
            </a:extLst>
          </p:cNvPr>
          <p:cNvSpPr>
            <a:spLocks noGrp="1"/>
          </p:cNvSpPr>
          <p:nvPr>
            <p:ph type="title"/>
          </p:nvPr>
        </p:nvSpPr>
        <p:spPr>
          <a:xfrm>
            <a:off x="628650" y="1001941"/>
            <a:ext cx="7886700" cy="5322659"/>
          </a:xfrm>
          <a:ln/>
        </p:spPr>
        <p:txBody>
          <a:bodyPr lIns="91440" tIns="45720" rIns="91440" bIns="45720" anchor="ctr">
            <a:normAutofit/>
          </a:bodyPr>
          <a:lstStyle/>
          <a:p>
            <a:pPr algn="ctr">
              <a:defRPr/>
            </a:pPr>
            <a:r>
              <a:rPr lang="en-US" sz="3200" dirty="0">
                <a:latin typeface="Helvetica" panose="020B0604020202020204" pitchFamily="34" charset="0"/>
              </a:rPr>
              <a:t>Identifying, seizing and handling electronic evidence</a:t>
            </a:r>
          </a:p>
        </p:txBody>
      </p:sp>
    </p:spTree>
    <p:custDataLst>
      <p:tags r:id="rId1"/>
    </p:custDataLst>
    <p:extLst>
      <p:ext uri="{BB962C8B-B14F-4D97-AF65-F5344CB8AC3E}">
        <p14:creationId xmlns:p14="http://schemas.microsoft.com/office/powerpoint/2010/main" val="1284868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122</TotalTime>
  <Words>2449</Words>
  <Application>Microsoft Office PowerPoint</Application>
  <PresentationFormat>On-screen Show (4:3)</PresentationFormat>
  <Paragraphs>248</Paragraphs>
  <Slides>40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Georgia</vt:lpstr>
      <vt:lpstr>Helvetica</vt:lpstr>
      <vt:lpstr>PPT_theme_v7</vt:lpstr>
      <vt:lpstr>PowerPoint Presentation</vt:lpstr>
      <vt:lpstr>Session Objectives</vt:lpstr>
      <vt:lpstr>What is electronic evidence?</vt:lpstr>
      <vt:lpstr>Features of electronic evidence</vt:lpstr>
      <vt:lpstr>Features of electronic evidence</vt:lpstr>
      <vt:lpstr>Examples of electronic evidence</vt:lpstr>
      <vt:lpstr>The relevance of  electronic evidence</vt:lpstr>
      <vt:lpstr>Relevance of electronic evidence</vt:lpstr>
      <vt:lpstr>Identifying, seizing and handling electronic evidence</vt:lpstr>
      <vt:lpstr>Seizure of electronic evidence</vt:lpstr>
      <vt:lpstr>General Principles</vt:lpstr>
      <vt:lpstr>Principle #1 – Data Integrity</vt:lpstr>
      <vt:lpstr>Principle #2 – Audit Trail</vt:lpstr>
      <vt:lpstr>Principle #3 – Specialist Support</vt:lpstr>
      <vt:lpstr>Principle #3 – Specialist Support Contd..</vt:lpstr>
      <vt:lpstr>Principle #4 – Appropriate Training</vt:lpstr>
      <vt:lpstr>Principle #5 – Legality</vt:lpstr>
      <vt:lpstr>Analysing  electronic evidence</vt:lpstr>
      <vt:lpstr>Computer forensics</vt:lpstr>
      <vt:lpstr>Investigation/Analysis</vt:lpstr>
      <vt:lpstr>Investigation &amp; Analysis</vt:lpstr>
      <vt:lpstr>Investigation &amp; Analysis</vt:lpstr>
      <vt:lpstr>Production/Presentation</vt:lpstr>
      <vt:lpstr> Council of Europe  Electronic Evidence Guide </vt:lpstr>
      <vt:lpstr>Council of Europe Electronic Evidence Guide</vt:lpstr>
      <vt:lpstr>Council of Europe Electronic Evidence Guide</vt:lpstr>
      <vt:lpstr>The purpose of the guide</vt:lpstr>
      <vt:lpstr>The purpose of the guide</vt:lpstr>
      <vt:lpstr>Who the guide is for</vt:lpstr>
      <vt:lpstr>How the guide should be used</vt:lpstr>
      <vt:lpstr>How the guide should be used</vt:lpstr>
      <vt:lpstr>How the guide should be used</vt:lpstr>
      <vt:lpstr>How the guide should be used</vt:lpstr>
      <vt:lpstr>Document Symbols</vt:lpstr>
      <vt:lpstr>The Budapest Convention</vt:lpstr>
      <vt:lpstr>Precedence</vt:lpstr>
      <vt:lpstr>Appendices</vt:lpstr>
      <vt:lpstr>PowerPoint Presentation</vt:lpstr>
      <vt:lpstr>Session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Hortensia Pasalau</cp:lastModifiedBy>
  <cp:revision>17</cp:revision>
  <dcterms:created xsi:type="dcterms:W3CDTF">2020-01-23T00:54:34Z</dcterms:created>
  <dcterms:modified xsi:type="dcterms:W3CDTF">2023-11-13T16:43:07Z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9AF3FBA4-D9A2-493B-BBE3-2710E08EA3A2</vt:lpwstr>
  </property>
  <property fmtid="{D5CDD505-2E9C-101B-9397-08002B2CF9AE}" pid="3" name="ArticulatePath">
    <vt:lpwstr>Session 3 Introduction to Electronic Evidence Principles and Procedures Final 29Jan20</vt:lpwstr>
  </property>
</Properties>
</file>