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1"/>
  </p:notesMasterIdLst>
  <p:sldIdLst>
    <p:sldId id="307" r:id="rId2"/>
    <p:sldId id="260" r:id="rId3"/>
    <p:sldId id="388" r:id="rId4"/>
    <p:sldId id="413" r:id="rId5"/>
    <p:sldId id="414" r:id="rId6"/>
    <p:sldId id="415" r:id="rId7"/>
    <p:sldId id="416" r:id="rId8"/>
    <p:sldId id="417" r:id="rId9"/>
    <p:sldId id="479" r:id="rId10"/>
    <p:sldId id="391" r:id="rId11"/>
    <p:sldId id="425" r:id="rId12"/>
    <p:sldId id="452" r:id="rId13"/>
    <p:sldId id="432" r:id="rId14"/>
    <p:sldId id="477" r:id="rId15"/>
    <p:sldId id="454" r:id="rId16"/>
    <p:sldId id="455" r:id="rId17"/>
    <p:sldId id="453" r:id="rId18"/>
    <p:sldId id="457" r:id="rId19"/>
    <p:sldId id="458" r:id="rId20"/>
    <p:sldId id="459" r:id="rId21"/>
    <p:sldId id="461" r:id="rId22"/>
    <p:sldId id="484" r:id="rId23"/>
    <p:sldId id="481" r:id="rId24"/>
    <p:sldId id="483" r:id="rId25"/>
    <p:sldId id="485" r:id="rId26"/>
    <p:sldId id="460" r:id="rId27"/>
    <p:sldId id="486" r:id="rId28"/>
    <p:sldId id="470" r:id="rId29"/>
    <p:sldId id="471" r:id="rId30"/>
    <p:sldId id="474" r:id="rId31"/>
    <p:sldId id="462" r:id="rId32"/>
    <p:sldId id="463" r:id="rId33"/>
    <p:sldId id="464" r:id="rId34"/>
    <p:sldId id="465" r:id="rId35"/>
    <p:sldId id="480" r:id="rId36"/>
    <p:sldId id="434" r:id="rId37"/>
    <p:sldId id="435" r:id="rId38"/>
    <p:sldId id="436" r:id="rId39"/>
    <p:sldId id="437" r:id="rId40"/>
    <p:sldId id="438" r:id="rId41"/>
    <p:sldId id="439" r:id="rId42"/>
    <p:sldId id="440" r:id="rId43"/>
    <p:sldId id="441" r:id="rId44"/>
    <p:sldId id="478" r:id="rId45"/>
    <p:sldId id="442" r:id="rId46"/>
    <p:sldId id="472" r:id="rId47"/>
    <p:sldId id="392" r:id="rId48"/>
    <p:sldId id="396" r:id="rId49"/>
    <p:sldId id="398" r:id="rId50"/>
    <p:sldId id="399" r:id="rId51"/>
    <p:sldId id="400" r:id="rId52"/>
    <p:sldId id="443" r:id="rId53"/>
    <p:sldId id="444" r:id="rId54"/>
    <p:sldId id="445" r:id="rId55"/>
    <p:sldId id="446" r:id="rId56"/>
    <p:sldId id="447" r:id="rId57"/>
    <p:sldId id="292" r:id="rId58"/>
    <p:sldId id="475" r:id="rId59"/>
    <p:sldId id="284" r:id="rId60"/>
    <p:sldId id="487" r:id="rId61"/>
    <p:sldId id="351" r:id="rId62"/>
    <p:sldId id="352" r:id="rId63"/>
    <p:sldId id="353" r:id="rId64"/>
    <p:sldId id="354" r:id="rId65"/>
    <p:sldId id="355" r:id="rId66"/>
    <p:sldId id="357" r:id="rId67"/>
    <p:sldId id="356" r:id="rId68"/>
    <p:sldId id="488" r:id="rId69"/>
    <p:sldId id="489"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491" autoAdjust="0"/>
  </p:normalViewPr>
  <p:slideViewPr>
    <p:cSldViewPr snapToGrid="0">
      <p:cViewPr varScale="1">
        <p:scale>
          <a:sx n="87" d="100"/>
          <a:sy n="87" d="100"/>
        </p:scale>
        <p:origin x="22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55DEF-603D-45BA-B45C-70CCA135F0A1}" type="datetimeFigureOut">
              <a:rPr lang="en-GB" smtClean="0"/>
              <a:t>22/09/2021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BFC83-1583-444D-A464-54267CD57C77}" type="slidenum">
              <a:rPr lang="en-GB" smtClean="0"/>
              <a:t>‹#›</a:t>
            </a:fld>
            <a:endParaRPr lang="en-GB" dirty="0"/>
          </a:p>
        </p:txBody>
      </p:sp>
    </p:spTree>
    <p:extLst>
      <p:ext uri="{BB962C8B-B14F-4D97-AF65-F5344CB8AC3E}">
        <p14:creationId xmlns:p14="http://schemas.microsoft.com/office/powerpoint/2010/main" val="116434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for opening of course</a:t>
            </a:r>
          </a:p>
        </p:txBody>
      </p:sp>
      <p:sp>
        <p:nvSpPr>
          <p:cNvPr id="4" name="Slide Number Placeholder 3"/>
          <p:cNvSpPr>
            <a:spLocks noGrp="1"/>
          </p:cNvSpPr>
          <p:nvPr>
            <p:ph type="sldNum" sz="quarter" idx="5"/>
          </p:nvPr>
        </p:nvSpPr>
        <p:spPr/>
        <p:txBody>
          <a:bodyPr/>
          <a:lstStyle/>
          <a:p>
            <a:pPr defTabSz="471145"/>
            <a:fld id="{5827260C-95DC-194B-88B2-0B241DEC43BF}" type="slidenum">
              <a:rPr lang="en-US">
                <a:solidFill>
                  <a:prstClr val="black"/>
                </a:solidFill>
                <a:latin typeface="Calibri"/>
              </a:rPr>
              <a:pPr defTabSz="471145"/>
              <a:t>1</a:t>
            </a:fld>
            <a:endParaRPr lang="en-US" dirty="0">
              <a:solidFill>
                <a:prstClr val="black"/>
              </a:solidFill>
              <a:latin typeface="Calibri"/>
            </a:endParaRPr>
          </a:p>
        </p:txBody>
      </p:sp>
    </p:spTree>
    <p:extLst>
      <p:ext uri="{BB962C8B-B14F-4D97-AF65-F5344CB8AC3E}">
        <p14:creationId xmlns:p14="http://schemas.microsoft.com/office/powerpoint/2010/main" val="91639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example this is the resource</a:t>
            </a:r>
          </a:p>
        </p:txBody>
      </p:sp>
      <p:sp>
        <p:nvSpPr>
          <p:cNvPr id="4" name="Slide Number Placeholder 3"/>
          <p:cNvSpPr>
            <a:spLocks noGrp="1"/>
          </p:cNvSpPr>
          <p:nvPr>
            <p:ph type="sldNum" sz="quarter" idx="5"/>
          </p:nvPr>
        </p:nvSpPr>
        <p:spPr/>
        <p:txBody>
          <a:bodyPr/>
          <a:lstStyle/>
          <a:p>
            <a:fld id="{AF2BFC83-1583-444D-A464-54267CD57C77}" type="slidenum">
              <a:rPr lang="en-GB" smtClean="0"/>
              <a:t>24</a:t>
            </a:fld>
            <a:endParaRPr lang="en-GB" dirty="0"/>
          </a:p>
        </p:txBody>
      </p:sp>
    </p:spTree>
    <p:extLst>
      <p:ext uri="{BB962C8B-B14F-4D97-AF65-F5344CB8AC3E}">
        <p14:creationId xmlns:p14="http://schemas.microsoft.com/office/powerpoint/2010/main" val="406892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33</a:t>
            </a:fld>
            <a:endParaRPr lang="en-GB" dirty="0"/>
          </a:p>
        </p:txBody>
      </p:sp>
    </p:spTree>
    <p:extLst>
      <p:ext uri="{BB962C8B-B14F-4D97-AF65-F5344CB8AC3E}">
        <p14:creationId xmlns:p14="http://schemas.microsoft.com/office/powerpoint/2010/main" val="36998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Demonstrate https://www.facebook.com/4  https://www.facebook.com/zuck</a:t>
            </a:r>
          </a:p>
        </p:txBody>
      </p:sp>
      <p:sp>
        <p:nvSpPr>
          <p:cNvPr id="4" name="Slide Number Placeholder 3"/>
          <p:cNvSpPr>
            <a:spLocks noGrp="1"/>
          </p:cNvSpPr>
          <p:nvPr>
            <p:ph type="sldNum" sz="quarter" idx="5"/>
          </p:nvPr>
        </p:nvSpPr>
        <p:spPr/>
        <p:txBody>
          <a:bodyPr/>
          <a:lstStyle/>
          <a:p>
            <a:fld id="{AF2BFC83-1583-444D-A464-54267CD57C77}" type="slidenum">
              <a:rPr lang="en-GB" smtClean="0"/>
              <a:t>34</a:t>
            </a:fld>
            <a:endParaRPr lang="en-GB" dirty="0"/>
          </a:p>
        </p:txBody>
      </p:sp>
    </p:spTree>
    <p:extLst>
      <p:ext uri="{BB962C8B-B14F-4D97-AF65-F5344CB8AC3E}">
        <p14:creationId xmlns:p14="http://schemas.microsoft.com/office/powerpoint/2010/main" val="2927966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35</a:t>
            </a:fld>
            <a:endParaRPr lang="en-GB" dirty="0"/>
          </a:p>
        </p:txBody>
      </p:sp>
    </p:spTree>
    <p:extLst>
      <p:ext uri="{BB962C8B-B14F-4D97-AF65-F5344CB8AC3E}">
        <p14:creationId xmlns:p14="http://schemas.microsoft.com/office/powerpoint/2010/main" val="2943383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Q&amp;A</a:t>
            </a:r>
          </a:p>
        </p:txBody>
      </p:sp>
      <p:sp>
        <p:nvSpPr>
          <p:cNvPr id="4" name="Slide Number Placeholder 3"/>
          <p:cNvSpPr>
            <a:spLocks noGrp="1"/>
          </p:cNvSpPr>
          <p:nvPr>
            <p:ph type="sldNum" sz="quarter" idx="5"/>
          </p:nvPr>
        </p:nvSpPr>
        <p:spPr/>
        <p:txBody>
          <a:bodyPr/>
          <a:lstStyle/>
          <a:p>
            <a:fld id="{AF2BFC83-1583-444D-A464-54267CD57C77}" type="slidenum">
              <a:rPr lang="en-GB" smtClean="0"/>
              <a:t>45</a:t>
            </a:fld>
            <a:endParaRPr lang="en-GB" dirty="0"/>
          </a:p>
        </p:txBody>
      </p:sp>
    </p:spTree>
    <p:extLst>
      <p:ext uri="{BB962C8B-B14F-4D97-AF65-F5344CB8AC3E}">
        <p14:creationId xmlns:p14="http://schemas.microsoft.com/office/powerpoint/2010/main" val="366179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5D1E15C-F9CE-49E7-8069-67DD4246C2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56BF137C-D3B7-46D0-BC70-3D7A1504C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endParaRPr lang="el-GR" altLang="en-US"/>
          </a:p>
        </p:txBody>
      </p:sp>
    </p:spTree>
    <p:extLst>
      <p:ext uri="{BB962C8B-B14F-4D97-AF65-F5344CB8AC3E}">
        <p14:creationId xmlns:p14="http://schemas.microsoft.com/office/powerpoint/2010/main" val="503084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4B07ABE-3B3B-4381-8A92-C520B46C0A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EF519F09-C325-4869-AEB8-C5EA4AFA6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eriod"/>
            </a:pPr>
            <a:endParaRPr lang="el-GR" altLang="en-US"/>
          </a:p>
        </p:txBody>
      </p:sp>
    </p:spTree>
    <p:extLst>
      <p:ext uri="{BB962C8B-B14F-4D97-AF65-F5344CB8AC3E}">
        <p14:creationId xmlns:p14="http://schemas.microsoft.com/office/powerpoint/2010/main" val="2201353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CEFF03B-91E3-4C80-A4B9-5F69C6D48F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C2798B14-042D-4025-9A31-6D2F70EFF2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Is the suspect the target of the planned activity? If so, it is necessary to gather as much intelligence about that person and their capabilities as possible, as they may have implemented procedures that may interfere with the seizure of equipment or the capture of data. For example, they may have all their data storage devices encrypted or set single key data wiping on their computers. If this is the case, it will be necessary to act in such a manner as to negate the impact of these facilities. The suspect may also store data that may be evidence in the cloud or in some other online resource, so that no data is stored on their equipment.</a:t>
            </a:r>
          </a:p>
          <a:p>
            <a:endParaRPr lang="en-US" altLang="en-US" dirty="0"/>
          </a:p>
        </p:txBody>
      </p:sp>
      <p:sp>
        <p:nvSpPr>
          <p:cNvPr id="57348" name="Slide Number Placeholder 3">
            <a:extLst>
              <a:ext uri="{FF2B5EF4-FFF2-40B4-BE49-F238E27FC236}">
                <a16:creationId xmlns:a16="http://schemas.microsoft.com/office/drawing/2014/main" id="{39F3D605-7C1A-4A1B-A56C-FB8C1B42A9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3316F5E-B275-45EF-AA28-CC3C3A0C5F73}" type="slidenum">
              <a:rPr lang="en-US" altLang="en-US"/>
              <a:pPr>
                <a:spcBef>
                  <a:spcPct val="0"/>
                </a:spcBef>
              </a:pPr>
              <a:t>54</a:t>
            </a:fld>
            <a:endParaRPr lang="en-US" altLang="en-US" dirty="0"/>
          </a:p>
        </p:txBody>
      </p:sp>
    </p:spTree>
    <p:extLst>
      <p:ext uri="{BB962C8B-B14F-4D97-AF65-F5344CB8AC3E}">
        <p14:creationId xmlns:p14="http://schemas.microsoft.com/office/powerpoint/2010/main" val="1494046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07510526-3851-43A8-9D75-37F6DB913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3E5EC279-DE23-4148-B873-EF85251D20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Before embarking on activities that may involve direct contact with a suspect and seizure of their equipment and capture of their data, the planning phase should consider if there are other sources from which the same information may be obtained, for example the other party to an online transaction such as an exchange of email, or a third party data holder such as an Internet Service Provider (ISP) or an online service provider. With greater use of the cloud, the same data may be recoverable from such a third party source.</a:t>
            </a:r>
          </a:p>
          <a:p>
            <a:endParaRPr lang="en-US" altLang="en-US" dirty="0"/>
          </a:p>
        </p:txBody>
      </p:sp>
      <p:sp>
        <p:nvSpPr>
          <p:cNvPr id="59396" name="Slide Number Placeholder 3">
            <a:extLst>
              <a:ext uri="{FF2B5EF4-FFF2-40B4-BE49-F238E27FC236}">
                <a16:creationId xmlns:a16="http://schemas.microsoft.com/office/drawing/2014/main" id="{3BC90D0F-3A89-4B1F-A1FC-86B7BA7E4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D295A83-D1F2-4430-9A7B-3CB7EACB7E23}" type="slidenum">
              <a:rPr lang="en-US" altLang="en-US"/>
              <a:pPr>
                <a:spcBef>
                  <a:spcPct val="0"/>
                </a:spcBef>
              </a:pPr>
              <a:t>55</a:t>
            </a:fld>
            <a:endParaRPr lang="en-US" altLang="en-US" dirty="0"/>
          </a:p>
        </p:txBody>
      </p:sp>
    </p:spTree>
    <p:extLst>
      <p:ext uri="{BB962C8B-B14F-4D97-AF65-F5344CB8AC3E}">
        <p14:creationId xmlns:p14="http://schemas.microsoft.com/office/powerpoint/2010/main" val="307898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8A5727AA-73A1-46A7-AC66-6EADDB3EB7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34CA9B3-C77B-4C87-AD4E-84E06A6038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Having established that there may be sources other than the suspect, from which data may be recovered, it is necessary to decide whether to approach the third party or the suspect. In some jurisdictions, third parties are required by law to notify their customer of any request for data access and this may alert a suspect. Other considerations may include whether the legal procedure for recovering data from third parties, especially if they are abroad, would impact on the effectiveness of an investigation; and whether a delay in approaching the suspect may also negatively affect an investigation. It is also important to consider which source of evidence is the best for the purpose of the investigation and which is most likely to support any legal proceedings that may be taken.</a:t>
            </a:r>
          </a:p>
        </p:txBody>
      </p:sp>
      <p:sp>
        <p:nvSpPr>
          <p:cNvPr id="61444" name="Slide Number Placeholder 3">
            <a:extLst>
              <a:ext uri="{FF2B5EF4-FFF2-40B4-BE49-F238E27FC236}">
                <a16:creationId xmlns:a16="http://schemas.microsoft.com/office/drawing/2014/main" id="{5C95ED4F-7F75-43F6-B2A1-2577C1C776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1765A03-1396-45D9-AAA5-30182A78F327}" type="slidenum">
              <a:rPr lang="en-US" altLang="en-US"/>
              <a:pPr>
                <a:spcBef>
                  <a:spcPct val="0"/>
                </a:spcBef>
              </a:pPr>
              <a:t>56</a:t>
            </a:fld>
            <a:endParaRPr lang="en-US" altLang="en-US" dirty="0"/>
          </a:p>
        </p:txBody>
      </p:sp>
    </p:spTree>
    <p:extLst>
      <p:ext uri="{BB962C8B-B14F-4D97-AF65-F5344CB8AC3E}">
        <p14:creationId xmlns:p14="http://schemas.microsoft.com/office/powerpoint/2010/main" val="302731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2754F4-60D5-498F-B29A-7147FC042B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9A9BC100-60DC-4250-BE9D-2CCED32A24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Any person investigating criminal or other types of activities that may lead to judicial proceedings, should be aware of and consider as potential evidence, devices and equipment that may be related to electronic information, such as devices, equipment, software, hardware, or other technology that can function independently, together with, or attached to traditional computer systems. These items may be used to improve the user</a:t>
            </a:r>
            <a:r>
              <a:rPr lang="ja-JP" altLang="en-US"/>
              <a:t>’</a:t>
            </a:r>
            <a:r>
              <a:rPr lang="en-US" altLang="ja-JP" dirty="0"/>
              <a:t>s access to and expand the functionality of the computer system, the device itself, or other equipment that may or may not be present in sight of the investigator.</a:t>
            </a:r>
          </a:p>
          <a:p>
            <a:endParaRPr lang="en-US" altLang="en-US" dirty="0"/>
          </a:p>
        </p:txBody>
      </p:sp>
      <p:sp>
        <p:nvSpPr>
          <p:cNvPr id="6148" name="Slide Number Placeholder 3">
            <a:extLst>
              <a:ext uri="{FF2B5EF4-FFF2-40B4-BE49-F238E27FC236}">
                <a16:creationId xmlns:a16="http://schemas.microsoft.com/office/drawing/2014/main" id="{26136178-9217-4B6F-A807-D8B9845F0D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F116CD5-EF36-4144-BFC9-09627A855940}" type="slidenum">
              <a:rPr lang="en-US" altLang="en-US"/>
              <a:pPr>
                <a:spcBef>
                  <a:spcPct val="0"/>
                </a:spcBef>
              </a:pPr>
              <a:t>3</a:t>
            </a:fld>
            <a:endParaRPr lang="en-US" altLang="en-US" dirty="0"/>
          </a:p>
        </p:txBody>
      </p:sp>
    </p:spTree>
    <p:extLst>
      <p:ext uri="{BB962C8B-B14F-4D97-AF65-F5344CB8AC3E}">
        <p14:creationId xmlns:p14="http://schemas.microsoft.com/office/powerpoint/2010/main" val="2571111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A19181D-B254-42D6-8227-17E4A35F06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88ACFAD-016E-4CFB-90C4-613BCE1A34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first consideration in planning for any activity is to establish the authority that will be needed for the activity to take place. Authority may take a number of forms. The simplest of these is where consent is obtained from the person in charge of the equipment and/or the data to be captured. This should always be obtained in writing while ensuring that the person fully understands the implications of giving consent, although national legislation and customs have to be taken into consideration.</a:t>
            </a:r>
          </a:p>
          <a:p>
            <a:r>
              <a:rPr lang="en-US" altLang="en-US" dirty="0"/>
              <a:t>Other levels of authority will depend on whether the matter under investigation is a civil or criminal matter and whether those seeking authority are from law enforcement or prosecution services, civil investigators or lawyers acting for clients or other categories in both types of proceedings. The levels of authority required will vary from those able to be given by individuals according to legislation through to judicial orders and warrants.</a:t>
            </a:r>
          </a:p>
          <a:p>
            <a:r>
              <a:rPr lang="en-US" altLang="en-US" dirty="0"/>
              <a:t>No activity for the seizure of equipment or the capture of data should be undertaken without the correct level of authority being obtained in advance of the activity.</a:t>
            </a:r>
          </a:p>
          <a:p>
            <a:endParaRPr lang="en-US" altLang="en-US" dirty="0"/>
          </a:p>
        </p:txBody>
      </p:sp>
      <p:sp>
        <p:nvSpPr>
          <p:cNvPr id="63492" name="Slide Number Placeholder 3">
            <a:extLst>
              <a:ext uri="{FF2B5EF4-FFF2-40B4-BE49-F238E27FC236}">
                <a16:creationId xmlns:a16="http://schemas.microsoft.com/office/drawing/2014/main" id="{0CB3EE51-6A2F-4A7E-BC0F-B30E8DFDA0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8360FF-B954-44A0-B435-2A65C60B0333}" type="slidenum">
              <a:rPr lang="en-US" altLang="en-US"/>
              <a:pPr>
                <a:spcBef>
                  <a:spcPct val="0"/>
                </a:spcBef>
              </a:pPr>
              <a:t>57</a:t>
            </a:fld>
            <a:endParaRPr lang="en-US" altLang="en-US" dirty="0"/>
          </a:p>
        </p:txBody>
      </p:sp>
    </p:spTree>
    <p:extLst>
      <p:ext uri="{BB962C8B-B14F-4D97-AF65-F5344CB8AC3E}">
        <p14:creationId xmlns:p14="http://schemas.microsoft.com/office/powerpoint/2010/main" val="2967756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1476D78-EA62-41DD-9D44-7ED17B8190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4736838-42FE-4518-86DA-5B6DF558C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4756" name="Slide Number Placeholder 3">
            <a:extLst>
              <a:ext uri="{FF2B5EF4-FFF2-40B4-BE49-F238E27FC236}">
                <a16:creationId xmlns:a16="http://schemas.microsoft.com/office/drawing/2014/main" id="{61DE7743-7977-4DC5-B8B1-0C3FD7291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444D0-D206-40F2-A34C-B4B3C0FD0B28}" type="slidenum">
              <a:rPr lang="en-GB" altLang="en-US"/>
              <a:pPr>
                <a:spcBef>
                  <a:spcPct val="0"/>
                </a:spcBef>
              </a:pPr>
              <a:t>59</a:t>
            </a:fld>
            <a:endParaRPr lang="en-GB" altLang="en-US" dirty="0"/>
          </a:p>
        </p:txBody>
      </p:sp>
    </p:spTree>
    <p:extLst>
      <p:ext uri="{BB962C8B-B14F-4D97-AF65-F5344CB8AC3E}">
        <p14:creationId xmlns:p14="http://schemas.microsoft.com/office/powerpoint/2010/main" val="902803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31EFE18-BE8D-43B5-A566-0BE8218F3E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FBA1C2CA-FD80-4468-8B1D-7E7CFD754C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dirty="0"/>
              <a:t>The investigator or the prosecutor may need to retain a forensic specialist during an investigation. This may be necessary because a specific type of specialism is required, for example knowledge of a particular operating system or Internet application.</a:t>
            </a:r>
          </a:p>
          <a:p>
            <a:pPr>
              <a:lnSpc>
                <a:spcPct val="90000"/>
              </a:lnSpc>
            </a:pPr>
            <a:r>
              <a:rPr lang="en-US" altLang="en-US" dirty="0"/>
              <a:t>The key question to be answered in selecting a witness is whether they have the required knowledge that has been acquired by study or experience to render their opinion of value in resolving the issues.</a:t>
            </a:r>
          </a:p>
          <a:p>
            <a:pPr>
              <a:lnSpc>
                <a:spcPct val="90000"/>
              </a:lnSpc>
            </a:pPr>
            <a:r>
              <a:rPr lang="en-US" altLang="en-US" dirty="0"/>
              <a:t>Some form of accreditation can be helpful, because it enhances the credibility of forensic witnesses called by both the prosecution and the defense, as well as providing an objective and independent assessment of the credentials of the experts that the court will rely on.</a:t>
            </a:r>
          </a:p>
          <a:p>
            <a:pPr>
              <a:lnSpc>
                <a:spcPct val="90000"/>
              </a:lnSpc>
            </a:pPr>
            <a:r>
              <a:rPr lang="en-US" altLang="en-US" dirty="0"/>
              <a:t>Early consultation between the investigating officers, the forensic witness and the prosecutor is essential for a successful investigation and prosecution. Police and prosecutors should ensure that the forensic examiner is given clear instructions. Investigators must provide detailed and proper schedules.</a:t>
            </a:r>
          </a:p>
          <a:p>
            <a:pPr>
              <a:lnSpc>
                <a:spcPct val="90000"/>
              </a:lnSpc>
            </a:pPr>
            <a:r>
              <a:rPr lang="en-US" altLang="en-US" dirty="0"/>
              <a:t>The selection of external consulting witnesses, particularly in the more unusual or highly technical areas, can be a problem for the investigator. The process of selection should not be haphazard, but active and structured from the start. Computer crime units may be able to offer more advice on the criteria for selection.</a:t>
            </a:r>
          </a:p>
          <a:p>
            <a:pPr>
              <a:lnSpc>
                <a:spcPct val="90000"/>
              </a:lnSpc>
            </a:pPr>
            <a:r>
              <a:rPr lang="en-US" altLang="en-US" dirty="0"/>
              <a:t>The following guidance should be included when making a selection and the following areas are considered to be the foundation of independent consulting witness skills.</a:t>
            </a:r>
          </a:p>
          <a:p>
            <a:pPr>
              <a:lnSpc>
                <a:spcPct val="90000"/>
              </a:lnSpc>
            </a:pPr>
            <a:endParaRPr lang="en-US" altLang="en-US" dirty="0"/>
          </a:p>
        </p:txBody>
      </p:sp>
      <p:sp>
        <p:nvSpPr>
          <p:cNvPr id="65540" name="Slide Number Placeholder 3">
            <a:extLst>
              <a:ext uri="{FF2B5EF4-FFF2-40B4-BE49-F238E27FC236}">
                <a16:creationId xmlns:a16="http://schemas.microsoft.com/office/drawing/2014/main" id="{4ACD32FE-DA40-4C1F-91B5-272EDB7F7E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C38FE48-CFD4-4016-B6AE-4E2E554E1D63}" type="slidenum">
              <a:rPr lang="en-US" altLang="en-US"/>
              <a:pPr>
                <a:spcBef>
                  <a:spcPct val="0"/>
                </a:spcBef>
              </a:pPr>
              <a:t>61</a:t>
            </a:fld>
            <a:endParaRPr lang="en-US" altLang="en-US" dirty="0"/>
          </a:p>
        </p:txBody>
      </p:sp>
    </p:spTree>
    <p:extLst>
      <p:ext uri="{BB962C8B-B14F-4D97-AF65-F5344CB8AC3E}">
        <p14:creationId xmlns:p14="http://schemas.microsoft.com/office/powerpoint/2010/main" val="2766017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D1476D78-EA62-41DD-9D44-7ED17B8190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4736838-42FE-4518-86DA-5B6DF558C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74756" name="Slide Number Placeholder 3">
            <a:extLst>
              <a:ext uri="{FF2B5EF4-FFF2-40B4-BE49-F238E27FC236}">
                <a16:creationId xmlns:a16="http://schemas.microsoft.com/office/drawing/2014/main" id="{61DE7743-7977-4DC5-B8B1-0C3FD72912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1444D0-D206-40F2-A34C-B4B3C0FD0B28}" type="slidenum">
              <a:rPr lang="en-GB" altLang="en-US"/>
              <a:pPr>
                <a:spcBef>
                  <a:spcPct val="0"/>
                </a:spcBef>
              </a:pPr>
              <a:t>69</a:t>
            </a:fld>
            <a:endParaRPr lang="en-GB" altLang="en-US" dirty="0"/>
          </a:p>
        </p:txBody>
      </p:sp>
    </p:spTree>
    <p:extLst>
      <p:ext uri="{BB962C8B-B14F-4D97-AF65-F5344CB8AC3E}">
        <p14:creationId xmlns:p14="http://schemas.microsoft.com/office/powerpoint/2010/main" val="90280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DD0FC46-6EA1-4349-BFAB-FE05000447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942325C-950F-4D0F-AE90-BA41B2DA99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altLang="en-US" dirty="0"/>
              <a:t>The person in charge is responsible for the integrity of the material recovered from the scene and thus for commencing a forensic chain of custody.</a:t>
            </a:r>
          </a:p>
          <a:p>
            <a:pPr>
              <a:buFontTx/>
              <a:buChar char="-"/>
            </a:pPr>
            <a:r>
              <a:rPr lang="en-US" altLang="en-US" dirty="0"/>
              <a:t>This must be undertaken in a manner, which causes the least impact on the data and by a person qualified to do so. Principles 2 to 5 should be taken into account if this course of action is found necessary.</a:t>
            </a:r>
          </a:p>
          <a:p>
            <a:pPr>
              <a:buFontTx/>
              <a:buChar char="-"/>
            </a:pPr>
            <a:endParaRPr lang="en-US" altLang="en-US" dirty="0"/>
          </a:p>
        </p:txBody>
      </p:sp>
      <p:sp>
        <p:nvSpPr>
          <p:cNvPr id="8196" name="Slide Number Placeholder 3">
            <a:extLst>
              <a:ext uri="{FF2B5EF4-FFF2-40B4-BE49-F238E27FC236}">
                <a16:creationId xmlns:a16="http://schemas.microsoft.com/office/drawing/2014/main" id="{9EE92C28-E937-41D6-B5B0-402DFC6211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31E1E1-7556-4602-9C1F-69BAC82A769F}" type="slidenum">
              <a:rPr lang="en-US" altLang="en-US"/>
              <a:pPr>
                <a:spcBef>
                  <a:spcPct val="0"/>
                </a:spcBef>
              </a:pPr>
              <a:t>4</a:t>
            </a:fld>
            <a:endParaRPr lang="en-US" altLang="en-US" dirty="0"/>
          </a:p>
        </p:txBody>
      </p:sp>
    </p:spTree>
    <p:extLst>
      <p:ext uri="{BB962C8B-B14F-4D97-AF65-F5344CB8AC3E}">
        <p14:creationId xmlns:p14="http://schemas.microsoft.com/office/powerpoint/2010/main" val="1477179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571C2CB-6B05-490E-AF2D-27AA5A2D4A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8E3E4E32-4B53-4F48-B6FC-DE4122299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 Each Member State should take its own legal documents and regulations into consideration when interpreting the measures proposed in this document</a:t>
            </a:r>
          </a:p>
        </p:txBody>
      </p:sp>
      <p:sp>
        <p:nvSpPr>
          <p:cNvPr id="13316" name="Slide Number Placeholder 3">
            <a:extLst>
              <a:ext uri="{FF2B5EF4-FFF2-40B4-BE49-F238E27FC236}">
                <a16:creationId xmlns:a16="http://schemas.microsoft.com/office/drawing/2014/main" id="{5C3C6ED5-B836-4522-988E-D5599225D6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A39440-C84E-430A-8B5F-29A32DF2D8F1}" type="slidenum">
              <a:rPr lang="en-US" altLang="en-US"/>
              <a:pPr>
                <a:spcBef>
                  <a:spcPct val="0"/>
                </a:spcBef>
              </a:pPr>
              <a:t>8</a:t>
            </a:fld>
            <a:endParaRPr lang="en-US" altLang="en-US" dirty="0"/>
          </a:p>
        </p:txBody>
      </p:sp>
    </p:spTree>
    <p:extLst>
      <p:ext uri="{BB962C8B-B14F-4D97-AF65-F5344CB8AC3E}">
        <p14:creationId xmlns:p14="http://schemas.microsoft.com/office/powerpoint/2010/main" val="74005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12</a:t>
            </a:fld>
            <a:endParaRPr lang="en-GB" dirty="0"/>
          </a:p>
        </p:txBody>
      </p:sp>
    </p:spTree>
    <p:extLst>
      <p:ext uri="{BB962C8B-B14F-4D97-AF65-F5344CB8AC3E}">
        <p14:creationId xmlns:p14="http://schemas.microsoft.com/office/powerpoint/2010/main" val="124158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765958DF-29AF-422C-9434-081D696704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D7D58B5-51E6-4A26-AC08-F50BDD271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Consider a web service that stores raw data on Amazon S3, uses Facebook authentication, payments through PayPal and provides real-time </a:t>
            </a:r>
            <a:r>
              <a:rPr lang="ja-JP" altLang="en-US" dirty="0"/>
              <a:t>“</a:t>
            </a:r>
            <a:r>
              <a:rPr lang="en-US" altLang="ja-JP" dirty="0"/>
              <a:t>push</a:t>
            </a:r>
            <a:r>
              <a:rPr lang="ja-JP" altLang="en-US" dirty="0"/>
              <a:t>”</a:t>
            </a:r>
            <a:r>
              <a:rPr lang="en-US" altLang="ja-JP" dirty="0"/>
              <a:t> information on relevant activity through Twitter to its subscribed users</a:t>
            </a:r>
            <a:endParaRPr lang="en-US" altLang="en-US" dirty="0"/>
          </a:p>
        </p:txBody>
      </p:sp>
      <p:sp>
        <p:nvSpPr>
          <p:cNvPr id="21508" name="Slide Number Placeholder 3">
            <a:extLst>
              <a:ext uri="{FF2B5EF4-FFF2-40B4-BE49-F238E27FC236}">
                <a16:creationId xmlns:a16="http://schemas.microsoft.com/office/drawing/2014/main" id="{35BF81EF-D0E4-4A9D-85FB-DEEAB45348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885DBF-F69A-41A1-8942-E3DBFA16C7CF}" type="slidenum">
              <a:rPr lang="en-US" altLang="en-US"/>
              <a:pPr>
                <a:spcBef>
                  <a:spcPct val="0"/>
                </a:spcBef>
              </a:pPr>
              <a:t>16</a:t>
            </a:fld>
            <a:endParaRPr lang="en-US" altLang="en-US" dirty="0"/>
          </a:p>
        </p:txBody>
      </p:sp>
    </p:spTree>
    <p:extLst>
      <p:ext uri="{BB962C8B-B14F-4D97-AF65-F5344CB8AC3E}">
        <p14:creationId xmlns:p14="http://schemas.microsoft.com/office/powerpoint/2010/main" val="314423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some of the acronyms you'll hear are URIs and URLs. While they are used interchangeably, there are some subtle differences. For starters, URI stands for uniform resource identifier and URL stands for uniform resource locator.</a:t>
            </a:r>
          </a:p>
          <a:p>
            <a:endParaRPr lang="en-US" dirty="0"/>
          </a:p>
          <a:p>
            <a:r>
              <a:rPr lang="en-US" dirty="0"/>
              <a:t>Most of the confusion with these two is because they are related. You see, a URI can be a name, locator, or both for an online resource where a URL is just the locator. URLs are a subset of URIs. That means all URLs are URIs. It doesn't work the opposite way though.</a:t>
            </a:r>
          </a:p>
          <a:p>
            <a:endParaRPr lang="en-US" dirty="0"/>
          </a:p>
          <a:p>
            <a:r>
              <a:rPr lang="en-US" dirty="0"/>
              <a:t>Not all URIs are URLs because a URI could be a name instead of a locator. Here's an illustration of the difference between the two:</a:t>
            </a:r>
          </a:p>
          <a:p>
            <a:endParaRPr lang="en-US" dirty="0"/>
          </a:p>
          <a:p>
            <a:r>
              <a:rPr lang="en-US" dirty="0"/>
              <a:t>difference between a uri and a url</a:t>
            </a:r>
          </a:p>
          <a:p>
            <a:endParaRPr lang="en-US" dirty="0"/>
          </a:p>
          <a:p>
            <a:r>
              <a:rPr lang="en-US" dirty="0"/>
              <a:t>Your name could be a URI because it identifies you, but it couldn't be a URL because it doesn't help anyone find your location. On the other hand, your address is both a URI and a URL because it both identifies you and it provides a location for you.</a:t>
            </a:r>
          </a:p>
          <a:p>
            <a:endParaRPr lang="en-US" dirty="0"/>
          </a:p>
          <a:p>
            <a:r>
              <a:rPr lang="en-US" dirty="0"/>
              <a:t>In the web dev world, you might be trying to get different resources by name so you'll have different URIs that have distinct URLs. And that's how the confusion started. Now that you know the difference, hopefully it won't be as hard for you to figure out what you need and where to find it when people start talking about resources.</a:t>
            </a:r>
          </a:p>
          <a:p>
            <a:endParaRPr lang="en-US" dirty="0"/>
          </a:p>
          <a:p>
            <a:r>
              <a:rPr lang="en-US" dirty="0"/>
              <a:t>Remember, a URL is the locator of a resource. The URI is the identifier of the resource and it can just happen to be a locator. I hope this helped clear up some of the jargon we use!</a:t>
            </a:r>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21</a:t>
            </a:fld>
            <a:endParaRPr lang="en-GB" dirty="0"/>
          </a:p>
        </p:txBody>
      </p:sp>
    </p:spTree>
    <p:extLst>
      <p:ext uri="{BB962C8B-B14F-4D97-AF65-F5344CB8AC3E}">
        <p14:creationId xmlns:p14="http://schemas.microsoft.com/office/powerpoint/2010/main" val="380922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full URI. A URI can be a name, locator, or both for an online resource where a URL is just the locator. URLs are a subset of URIs. That means all URLs are URIs. It doesn't work the opposite way though.</a:t>
            </a:r>
          </a:p>
          <a:p>
            <a:endParaRPr lang="en-US" dirty="0"/>
          </a:p>
          <a:p>
            <a:r>
              <a:rPr lang="en-US" dirty="0"/>
              <a:t>A URL is the locator of a resource. The URI is the identifier of the resource and it can be a locator. </a:t>
            </a:r>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22</a:t>
            </a:fld>
            <a:endParaRPr lang="en-GB" dirty="0"/>
          </a:p>
        </p:txBody>
      </p:sp>
    </p:spTree>
    <p:extLst>
      <p:ext uri="{BB962C8B-B14F-4D97-AF65-F5344CB8AC3E}">
        <p14:creationId xmlns:p14="http://schemas.microsoft.com/office/powerpoint/2010/main" val="134873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 URL is the locator of a resource, in the human world it is a name.</a:t>
            </a:r>
          </a:p>
          <a:p>
            <a:r>
              <a:rPr lang="en-US" dirty="0"/>
              <a:t>Consider finding a sentence in a book, Harry Potter and the Philosopher's Stone by Rowling, J. K.</a:t>
            </a:r>
          </a:p>
          <a:p>
            <a:r>
              <a:rPr lang="en-US" dirty="0"/>
              <a:t>Library, Book, ISBN no: 13: 9780747532743, Page 73, Paragraph 2, first sentence</a:t>
            </a:r>
            <a:endParaRPr lang="en-GB" dirty="0"/>
          </a:p>
        </p:txBody>
      </p:sp>
      <p:sp>
        <p:nvSpPr>
          <p:cNvPr id="4" name="Slide Number Placeholder 3"/>
          <p:cNvSpPr>
            <a:spLocks noGrp="1"/>
          </p:cNvSpPr>
          <p:nvPr>
            <p:ph type="sldNum" sz="quarter" idx="5"/>
          </p:nvPr>
        </p:nvSpPr>
        <p:spPr/>
        <p:txBody>
          <a:bodyPr/>
          <a:lstStyle/>
          <a:p>
            <a:fld id="{AF2BFC83-1583-444D-A464-54267CD57C77}" type="slidenum">
              <a:rPr lang="en-GB" smtClean="0"/>
              <a:t>23</a:t>
            </a:fld>
            <a:endParaRPr lang="en-GB" dirty="0"/>
          </a:p>
        </p:txBody>
      </p:sp>
    </p:spTree>
    <p:extLst>
      <p:ext uri="{BB962C8B-B14F-4D97-AF65-F5344CB8AC3E}">
        <p14:creationId xmlns:p14="http://schemas.microsoft.com/office/powerpoint/2010/main" val="1255963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2005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52693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7700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4615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67641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94218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101764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428003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81853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82980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AD3A59-0287-49DB-B623-F4C38F82B31F}" type="datetimeFigureOut">
              <a:rPr lang="en-GB" smtClean="0"/>
              <a:t>22/09/2021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36143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D3A59-0287-49DB-B623-F4C38F82B31F}" type="datetimeFigureOut">
              <a:rPr lang="en-GB" smtClean="0"/>
              <a:t>22/09/2021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708E8-5933-45CE-A8E6-0870F4F0539D}" type="slidenum">
              <a:rPr lang="en-GB" smtClean="0"/>
              <a:t>‹#›</a:t>
            </a:fld>
            <a:endParaRPr lang="en-GB" dirty="0"/>
          </a:p>
        </p:txBody>
      </p:sp>
      <p:pic>
        <p:nvPicPr>
          <p:cNvPr id="7" name="Picture 6">
            <a:extLst>
              <a:ext uri="{FF2B5EF4-FFF2-40B4-BE49-F238E27FC236}">
                <a16:creationId xmlns:a16="http://schemas.microsoft.com/office/drawing/2014/main" id="{CA6C967E-00FD-486E-8858-706BEDB5B0DA}"/>
              </a:ext>
            </a:extLst>
          </p:cNvPr>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514805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mof.g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ptv.ge/en/rss-news/41-news-eng/23-factnews-e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iptv.g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iptv.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mof.g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domaintools.com/" TargetMode="External"/><Relationship Id="rId2" Type="http://schemas.openxmlformats.org/officeDocument/2006/relationships/hyperlink" Target="http://www.dnsstuff.com/" TargetMode="External"/><Relationship Id="rId1" Type="http://schemas.openxmlformats.org/officeDocument/2006/relationships/slideLayout" Target="../slideLayouts/slideLayout2.xml"/><Relationship Id="rId4" Type="http://schemas.openxmlformats.org/officeDocument/2006/relationships/hyperlink" Target="http://www.centralops.net/"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mof.g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lker.com/clipart-10842.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9144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74216"/>
            <a:ext cx="6058538"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itle 7">
            <a:extLst>
              <a:ext uri="{FF2B5EF4-FFF2-40B4-BE49-F238E27FC236}">
                <a16:creationId xmlns:a16="http://schemas.microsoft.com/office/drawing/2014/main" id="{4B25791A-369E-4E8E-8246-92C6E00B8B7B}"/>
              </a:ext>
            </a:extLst>
          </p:cNvPr>
          <p:cNvSpPr>
            <a:spLocks noGrp="1"/>
          </p:cNvSpPr>
          <p:nvPr>
            <p:ph type="ctrTitle"/>
          </p:nvPr>
        </p:nvSpPr>
        <p:spPr>
          <a:xfrm>
            <a:off x="132924" y="2680854"/>
            <a:ext cx="4732053" cy="2848329"/>
          </a:xfrm>
        </p:spPr>
        <p:txBody>
          <a:bodyPr vert="horz" lIns="91440" tIns="45720" rIns="91440" bIns="45720" rtlCol="0" anchor="t">
            <a:normAutofit fontScale="90000"/>
          </a:bodyPr>
          <a:lstStyle/>
          <a:p>
            <a:pPr algn="l" defTabSz="914400">
              <a:lnSpc>
                <a:spcPct val="90000"/>
              </a:lnSpc>
            </a:pPr>
            <a:r>
              <a:rPr lang="en-US" altLang="en-US" b="1" dirty="0"/>
              <a:t>CyberEast Project:</a:t>
            </a:r>
            <a:br>
              <a:rPr lang="en-US" altLang="en-US" sz="4000" b="1" dirty="0"/>
            </a:br>
            <a:endParaRPr lang="en-US" altLang="en-US" sz="4000" b="1" dirty="0"/>
          </a:p>
          <a:p>
            <a:pPr algn="l" defTabSz="914400">
              <a:lnSpc>
                <a:spcPct val="90000"/>
              </a:lnSpc>
            </a:pPr>
            <a:r>
              <a:rPr lang="en-US" altLang="en-US" sz="3600" b="1" dirty="0"/>
              <a:t>Action on Cybercrime for Cyber Resilience in the Eastern Partnership Region</a:t>
            </a:r>
          </a:p>
        </p:txBody>
      </p:sp>
      <p:pic>
        <p:nvPicPr>
          <p:cNvPr id="4" name="Picture 3">
            <a:extLst>
              <a:ext uri="{FF2B5EF4-FFF2-40B4-BE49-F238E27FC236}">
                <a16:creationId xmlns:a16="http://schemas.microsoft.com/office/drawing/2014/main" id="{AA89388D-66E3-4DDB-A4AB-83CFF44C2748}"/>
              </a:ext>
            </a:extLst>
          </p:cNvPr>
          <p:cNvPicPr>
            <a:picLocks noChangeAspect="1"/>
          </p:cNvPicPr>
          <p:nvPr/>
        </p:nvPicPr>
        <p:blipFill>
          <a:blip r:embed="rId3"/>
          <a:stretch>
            <a:fillRect/>
          </a:stretch>
        </p:blipFill>
        <p:spPr>
          <a:xfrm>
            <a:off x="0" y="0"/>
            <a:ext cx="9144000" cy="1939155"/>
          </a:xfrm>
          <a:prstGeom prst="rect">
            <a:avLst/>
          </a:prstGeom>
        </p:spPr>
      </p:pic>
      <p:pic>
        <p:nvPicPr>
          <p:cNvPr id="2" name="Picture 1">
            <a:extLst>
              <a:ext uri="{FF2B5EF4-FFF2-40B4-BE49-F238E27FC236}">
                <a16:creationId xmlns:a16="http://schemas.microsoft.com/office/drawing/2014/main" id="{C32B8735-DA72-43A2-9CCA-D13DCBBE2F6D}"/>
              </a:ext>
            </a:extLst>
          </p:cNvPr>
          <p:cNvPicPr>
            <a:picLocks noChangeAspect="1"/>
          </p:cNvPicPr>
          <p:nvPr/>
        </p:nvPicPr>
        <p:blipFill>
          <a:blip r:embed="rId4"/>
          <a:stretch>
            <a:fillRect/>
          </a:stretch>
        </p:blipFill>
        <p:spPr>
          <a:xfrm>
            <a:off x="0" y="0"/>
            <a:ext cx="2536011" cy="1939155"/>
          </a:xfrm>
          <a:prstGeom prst="rect">
            <a:avLst/>
          </a:prstGeom>
        </p:spPr>
      </p:pic>
      <p:pic>
        <p:nvPicPr>
          <p:cNvPr id="11" name="Picture 10">
            <a:extLst>
              <a:ext uri="{FF2B5EF4-FFF2-40B4-BE49-F238E27FC236}">
                <a16:creationId xmlns:a16="http://schemas.microsoft.com/office/drawing/2014/main" id="{6616E8B5-1669-4D9C-8950-5FA166121D92}"/>
              </a:ext>
            </a:extLst>
          </p:cNvPr>
          <p:cNvPicPr>
            <a:picLocks noChangeAspect="1"/>
          </p:cNvPicPr>
          <p:nvPr/>
        </p:nvPicPr>
        <p:blipFill>
          <a:blip r:embed="rId5"/>
          <a:stretch>
            <a:fillRect/>
          </a:stretch>
        </p:blipFill>
        <p:spPr>
          <a:xfrm>
            <a:off x="2723001" y="405546"/>
            <a:ext cx="6139787" cy="1206438"/>
          </a:xfrm>
          <a:prstGeom prst="rect">
            <a:avLst/>
          </a:prstGeom>
        </p:spPr>
      </p:pic>
      <p:sp>
        <p:nvSpPr>
          <p:cNvPr id="14" name="Rectangle 13">
            <a:extLst>
              <a:ext uri="{FF2B5EF4-FFF2-40B4-BE49-F238E27FC236}">
                <a16:creationId xmlns:a16="http://schemas.microsoft.com/office/drawing/2014/main" id="{AE84DB19-ACA5-441D-B5B7-48EF2A37D155}"/>
              </a:ext>
            </a:extLst>
          </p:cNvPr>
          <p:cNvSpPr/>
          <p:nvPr/>
        </p:nvSpPr>
        <p:spPr>
          <a:xfrm>
            <a:off x="5386471" y="2280654"/>
            <a:ext cx="3757529"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LEPL Academy of the Ministry of Finance of Georgia</a:t>
            </a: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BC3B905-D0EE-4950-9424-22652671FF13}"/>
              </a:ext>
            </a:extLst>
          </p:cNvPr>
          <p:cNvSpPr txBox="1"/>
          <p:nvPr/>
        </p:nvSpPr>
        <p:spPr>
          <a:xfrm>
            <a:off x="5362157" y="2172180"/>
            <a:ext cx="3783876" cy="1815882"/>
          </a:xfrm>
          <a:prstGeom prst="rect">
            <a:avLst/>
          </a:prstGeom>
          <a:noFill/>
        </p:spPr>
        <p:txBody>
          <a:bodyPr wrap="square" rtlCol="0">
            <a:spAutoFit/>
          </a:bodyPr>
          <a:lstStyle/>
          <a:p>
            <a:pPr lvl="0" algn="ctr">
              <a:defRPr/>
            </a:pPr>
            <a:r>
              <a:rPr lang="en-US" sz="2800" dirty="0">
                <a:solidFill>
                  <a:prstClr val="white"/>
                </a:solidFill>
              </a:rPr>
              <a:t>First Responder Training for Investigators</a:t>
            </a:r>
          </a:p>
          <a:p>
            <a:pPr lvl="0" algn="ctr">
              <a:defRPr/>
            </a:pPr>
            <a:r>
              <a:rPr lang="en-US" sz="2800" dirty="0">
                <a:solidFill>
                  <a:prstClr val="white"/>
                </a:solidFill>
              </a:rPr>
              <a:t>on Cybercrime and Electronic Evidence</a:t>
            </a:r>
          </a:p>
        </p:txBody>
      </p:sp>
    </p:spTree>
    <p:extLst>
      <p:ext uri="{BB962C8B-B14F-4D97-AF65-F5344CB8AC3E}">
        <p14:creationId xmlns:p14="http://schemas.microsoft.com/office/powerpoint/2010/main" val="127562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59A5B97-9E5B-4806-AD51-13F04E4ADDEE}"/>
              </a:ext>
            </a:extLst>
          </p:cNvPr>
          <p:cNvSpPr>
            <a:spLocks noGrp="1"/>
          </p:cNvSpPr>
          <p:nvPr>
            <p:ph type="title"/>
          </p:nvPr>
        </p:nvSpPr>
        <p:spPr>
          <a:xfrm>
            <a:off x="457199" y="754424"/>
            <a:ext cx="8229600" cy="1143000"/>
          </a:xfrm>
        </p:spPr>
        <p:txBody>
          <a:bodyPr>
            <a:normAutofit/>
          </a:bodyPr>
          <a:lstStyle/>
          <a:p>
            <a:r>
              <a:rPr lang="en-US" altLang="en-US" sz="4000" dirty="0">
                <a:latin typeface="+mn-lt"/>
              </a:rPr>
              <a:t>First Responder   </a:t>
            </a:r>
            <a:r>
              <a:rPr lang="en-US" altLang="en-US" sz="2400" dirty="0">
                <a:latin typeface="+mn-lt"/>
              </a:rPr>
              <a:t>Contd…</a:t>
            </a:r>
          </a:p>
        </p:txBody>
      </p:sp>
      <p:sp>
        <p:nvSpPr>
          <p:cNvPr id="14339" name="Content Placeholder 2">
            <a:extLst>
              <a:ext uri="{FF2B5EF4-FFF2-40B4-BE49-F238E27FC236}">
                <a16:creationId xmlns:a16="http://schemas.microsoft.com/office/drawing/2014/main" id="{642EF688-CE05-48F3-A4DE-DF636C69BE58}"/>
              </a:ext>
            </a:extLst>
          </p:cNvPr>
          <p:cNvSpPr>
            <a:spLocks noGrp="1"/>
          </p:cNvSpPr>
          <p:nvPr>
            <p:ph idx="1"/>
          </p:nvPr>
        </p:nvSpPr>
        <p:spPr>
          <a:xfrm>
            <a:off x="315157" y="2237950"/>
            <a:ext cx="8513685" cy="5043596"/>
          </a:xfrm>
        </p:spPr>
        <p:txBody>
          <a:bodyPr>
            <a:normAutofit/>
          </a:bodyPr>
          <a:lstStyle/>
          <a:p>
            <a:r>
              <a:rPr lang="en-US" altLang="en-US" dirty="0"/>
              <a:t>Responsible for the actions that could change the evidence.</a:t>
            </a:r>
          </a:p>
          <a:p>
            <a:r>
              <a:rPr lang="en-US" altLang="en-US" dirty="0"/>
              <a:t>Responsible for the state of the electronic evidence.</a:t>
            </a:r>
          </a:p>
          <a:p>
            <a:r>
              <a:rPr lang="en-US" altLang="en-US" dirty="0"/>
              <a:t>Responsible for identification of the all possible storage of electronic evidence.</a:t>
            </a:r>
          </a:p>
          <a:p>
            <a:r>
              <a:rPr lang="en-US" altLang="en-US" dirty="0"/>
              <a:t>Responsible for the activities for prevention of altering or losing the electronic evidence.</a:t>
            </a:r>
          </a:p>
          <a:p>
            <a:endParaRPr lang="en-US" altLang="en-US" sz="2200" dirty="0"/>
          </a:p>
          <a:p>
            <a:endParaRPr lang="en-US" altLang="en-US" sz="2200" dirty="0"/>
          </a:p>
          <a:p>
            <a:endParaRPr lang="en-US" altLang="en-US" sz="2200" dirty="0"/>
          </a:p>
          <a:p>
            <a:endParaRPr lang="en-US" altLang="en-US" sz="2200" dirty="0"/>
          </a:p>
        </p:txBody>
      </p:sp>
      <p:sp>
        <p:nvSpPr>
          <p:cNvPr id="14340" name="Slide Number Placeholder 3">
            <a:extLst>
              <a:ext uri="{FF2B5EF4-FFF2-40B4-BE49-F238E27FC236}">
                <a16:creationId xmlns:a16="http://schemas.microsoft.com/office/drawing/2014/main" id="{868A450B-4AEB-4D86-A827-AC2C24F1BF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7EC3134-6FA9-4E71-B176-4C35A24370D2}" type="slidenum">
              <a:rPr lang="en-US" altLang="en-US" sz="1200">
                <a:solidFill>
                  <a:srgbClr val="898989"/>
                </a:solidFill>
              </a:rPr>
              <a:pPr>
                <a:spcBef>
                  <a:spcPct val="0"/>
                </a:spcBef>
                <a:buFontTx/>
                <a:buNone/>
              </a:pPr>
              <a:t>10</a:t>
            </a:fld>
            <a:endParaRPr lang="en-US" altLang="en-US" sz="1200" dirty="0">
              <a:solidFill>
                <a:srgbClr val="898989"/>
              </a:solidFill>
            </a:endParaRPr>
          </a:p>
        </p:txBody>
      </p:sp>
    </p:spTree>
    <p:extLst>
      <p:ext uri="{BB962C8B-B14F-4D97-AF65-F5344CB8AC3E}">
        <p14:creationId xmlns:p14="http://schemas.microsoft.com/office/powerpoint/2010/main" val="3833917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8F777A7-1E8D-4665-9880-59DDDC49F8B9}"/>
              </a:ext>
            </a:extLst>
          </p:cNvPr>
          <p:cNvSpPr>
            <a:spLocks noGrp="1"/>
          </p:cNvSpPr>
          <p:nvPr>
            <p:ph type="title"/>
          </p:nvPr>
        </p:nvSpPr>
        <p:spPr>
          <a:xfrm>
            <a:off x="628650" y="500062"/>
            <a:ext cx="7886700" cy="1325563"/>
          </a:xfrm>
        </p:spPr>
        <p:txBody>
          <a:bodyPr>
            <a:normAutofit/>
          </a:bodyPr>
          <a:lstStyle/>
          <a:p>
            <a:r>
              <a:rPr lang="en-US" altLang="en-US" sz="4000" dirty="0">
                <a:latin typeface="+mn-lt"/>
              </a:rPr>
              <a:t>Investigation</a:t>
            </a:r>
          </a:p>
        </p:txBody>
      </p:sp>
      <p:sp>
        <p:nvSpPr>
          <p:cNvPr id="3" name="Content Placeholder 2">
            <a:extLst>
              <a:ext uri="{FF2B5EF4-FFF2-40B4-BE49-F238E27FC236}">
                <a16:creationId xmlns:a16="http://schemas.microsoft.com/office/drawing/2014/main" id="{BB90357F-4203-4CD3-B1D6-ACE51847089A}"/>
              </a:ext>
            </a:extLst>
          </p:cNvPr>
          <p:cNvSpPr>
            <a:spLocks noGrp="1"/>
          </p:cNvSpPr>
          <p:nvPr>
            <p:ph idx="1"/>
          </p:nvPr>
        </p:nvSpPr>
        <p:spPr>
          <a:xfrm>
            <a:off x="253014" y="1553593"/>
            <a:ext cx="8424908" cy="4998127"/>
          </a:xfrm>
        </p:spPr>
        <p:txBody>
          <a:bodyPr>
            <a:normAutofit lnSpcReduction="10000"/>
          </a:bodyPr>
          <a:lstStyle/>
          <a:p>
            <a:pPr marL="0" indent="0">
              <a:buFont typeface="Arial" charset="0"/>
              <a:buNone/>
              <a:defRPr/>
            </a:pPr>
            <a:r>
              <a:rPr lang="en-GB" sz="2400" dirty="0">
                <a:ea typeface="+mn-ea"/>
                <a:cs typeface="+mn-cs"/>
              </a:rPr>
              <a:t>Before starting the planning and preparing for a search, we should first complete the profile of the suspect and make an analysis of the situation by answering of the following questions:</a:t>
            </a:r>
            <a:endParaRPr lang="en-US" sz="2400" dirty="0">
              <a:ea typeface="+mn-ea"/>
              <a:cs typeface="+mn-cs"/>
            </a:endParaRPr>
          </a:p>
          <a:p>
            <a:pPr>
              <a:buFont typeface="Arial" charset="0"/>
              <a:buNone/>
              <a:defRPr/>
            </a:pPr>
            <a:endParaRPr lang="en-US" sz="2400" dirty="0">
              <a:ea typeface="+mn-ea"/>
              <a:cs typeface="+mn-cs"/>
            </a:endParaRPr>
          </a:p>
          <a:p>
            <a:pPr>
              <a:buFont typeface="Arial" charset="0"/>
              <a:buChar char="•"/>
              <a:defRPr/>
            </a:pPr>
            <a:r>
              <a:rPr lang="en-GB" sz="2400" dirty="0">
                <a:ea typeface="+mn-ea"/>
                <a:cs typeface="+mn-cs"/>
              </a:rPr>
              <a:t>Who? Who we are looking for?</a:t>
            </a:r>
            <a:endParaRPr lang="en-US" sz="2400" dirty="0">
              <a:ea typeface="+mn-ea"/>
              <a:cs typeface="+mn-cs"/>
            </a:endParaRPr>
          </a:p>
          <a:p>
            <a:pPr>
              <a:buFont typeface="Arial" charset="0"/>
              <a:buChar char="•"/>
              <a:defRPr/>
            </a:pPr>
            <a:r>
              <a:rPr lang="en-GB" sz="2400" dirty="0">
                <a:ea typeface="+mn-ea"/>
                <a:cs typeface="+mn-cs"/>
              </a:rPr>
              <a:t>What? What is the offence and what we are looking for?</a:t>
            </a:r>
            <a:endParaRPr lang="en-US" sz="2400" dirty="0">
              <a:ea typeface="+mn-ea"/>
              <a:cs typeface="+mn-cs"/>
            </a:endParaRPr>
          </a:p>
          <a:p>
            <a:pPr>
              <a:buFont typeface="Arial" charset="0"/>
              <a:buChar char="•"/>
              <a:defRPr/>
            </a:pPr>
            <a:r>
              <a:rPr lang="en-GB" sz="2400" dirty="0">
                <a:ea typeface="+mn-ea"/>
                <a:cs typeface="+mn-cs"/>
              </a:rPr>
              <a:t>Where? Where is the search taking place and what location is it?</a:t>
            </a:r>
            <a:endParaRPr lang="en-US" sz="2400" dirty="0">
              <a:ea typeface="+mn-ea"/>
              <a:cs typeface="+mn-cs"/>
            </a:endParaRPr>
          </a:p>
          <a:p>
            <a:pPr>
              <a:buFont typeface="Arial" charset="0"/>
              <a:buChar char="•"/>
              <a:defRPr/>
            </a:pPr>
            <a:r>
              <a:rPr lang="en-GB" sz="2400" dirty="0">
                <a:ea typeface="+mn-ea"/>
                <a:cs typeface="+mn-cs"/>
              </a:rPr>
              <a:t>When? When is the search planed and when should we plan it?</a:t>
            </a:r>
            <a:endParaRPr lang="en-US" sz="2400" dirty="0">
              <a:ea typeface="+mn-ea"/>
              <a:cs typeface="+mn-cs"/>
            </a:endParaRPr>
          </a:p>
          <a:p>
            <a:pPr>
              <a:buFont typeface="Arial" charset="0"/>
              <a:buChar char="•"/>
              <a:defRPr/>
            </a:pPr>
            <a:r>
              <a:rPr lang="en-GB" sz="2400" dirty="0">
                <a:ea typeface="+mn-ea"/>
                <a:cs typeface="+mn-cs"/>
              </a:rPr>
              <a:t>How? How are we going there and how are we going to perform the search?</a:t>
            </a:r>
            <a:endParaRPr lang="en-US" sz="2400" dirty="0">
              <a:ea typeface="+mn-ea"/>
              <a:cs typeface="+mn-cs"/>
            </a:endParaRPr>
          </a:p>
          <a:p>
            <a:pPr marL="0" indent="0" algn="ctr">
              <a:buFont typeface="Arial" charset="0"/>
              <a:buNone/>
              <a:defRPr/>
            </a:pPr>
            <a:r>
              <a:rPr lang="en-GB" sz="2400" b="1" dirty="0">
                <a:ea typeface="+mn-ea"/>
                <a:cs typeface="+mn-cs"/>
              </a:rPr>
              <a:t>The answers of those question give us a full picture of the situation and based on the answers we are planning our activities.</a:t>
            </a:r>
            <a:endParaRPr lang="en-US" sz="2400" b="1" dirty="0">
              <a:ea typeface="+mn-ea"/>
              <a:cs typeface="+mn-cs"/>
            </a:endParaRPr>
          </a:p>
          <a:p>
            <a:pPr>
              <a:buFont typeface="Arial" charset="0"/>
              <a:buChar char="•"/>
              <a:defRPr/>
            </a:pPr>
            <a:endParaRPr lang="en-US" sz="2000" dirty="0">
              <a:ea typeface="+mn-ea"/>
              <a:cs typeface="+mn-cs"/>
            </a:endParaRPr>
          </a:p>
        </p:txBody>
      </p:sp>
      <p:sp>
        <p:nvSpPr>
          <p:cNvPr id="15364" name="Slide Number Placeholder 3">
            <a:extLst>
              <a:ext uri="{FF2B5EF4-FFF2-40B4-BE49-F238E27FC236}">
                <a16:creationId xmlns:a16="http://schemas.microsoft.com/office/drawing/2014/main" id="{851019DD-6CD5-4C11-AA75-9E3F8FDC49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7856B21-0BAC-4C82-BFFA-BBC386300E69}" type="slidenum">
              <a:rPr lang="en-US" altLang="en-US" sz="1200">
                <a:solidFill>
                  <a:srgbClr val="898989"/>
                </a:solidFill>
              </a:rPr>
              <a:pPr>
                <a:spcBef>
                  <a:spcPct val="0"/>
                </a:spcBef>
                <a:buFontTx/>
                <a:buNone/>
              </a:pPr>
              <a:t>11</a:t>
            </a:fld>
            <a:endParaRPr lang="en-US" altLang="en-US" sz="1200" dirty="0">
              <a:solidFill>
                <a:srgbClr val="898989"/>
              </a:solidFill>
            </a:endParaRPr>
          </a:p>
        </p:txBody>
      </p:sp>
    </p:spTree>
    <p:extLst>
      <p:ext uri="{BB962C8B-B14F-4D97-AF65-F5344CB8AC3E}">
        <p14:creationId xmlns:p14="http://schemas.microsoft.com/office/powerpoint/2010/main" val="100090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27B8BAA-7105-4D45-A371-66AA0D331265}"/>
              </a:ext>
            </a:extLst>
          </p:cNvPr>
          <p:cNvSpPr>
            <a:spLocks noGrp="1"/>
          </p:cNvSpPr>
          <p:nvPr>
            <p:ph type="title"/>
          </p:nvPr>
        </p:nvSpPr>
        <p:spPr>
          <a:xfrm>
            <a:off x="628650" y="707230"/>
            <a:ext cx="7886700" cy="1325563"/>
          </a:xfrm>
        </p:spPr>
        <p:txBody>
          <a:bodyPr>
            <a:normAutofit/>
          </a:bodyPr>
          <a:lstStyle/>
          <a:p>
            <a:r>
              <a:rPr lang="en-US" altLang="en-US" sz="4000" b="1" dirty="0">
                <a:solidFill>
                  <a:schemeClr val="accent6"/>
                </a:solidFill>
                <a:latin typeface="+mn-lt"/>
              </a:rPr>
              <a:t>Exercise Q&amp;A</a:t>
            </a:r>
          </a:p>
        </p:txBody>
      </p:sp>
      <p:sp>
        <p:nvSpPr>
          <p:cNvPr id="13315" name="Content Placeholder 2">
            <a:extLst>
              <a:ext uri="{FF2B5EF4-FFF2-40B4-BE49-F238E27FC236}">
                <a16:creationId xmlns:a16="http://schemas.microsoft.com/office/drawing/2014/main" id="{AC410E7A-2A42-4F73-9E74-A804FE51B61E}"/>
              </a:ext>
            </a:extLst>
          </p:cNvPr>
          <p:cNvSpPr>
            <a:spLocks noGrp="1"/>
          </p:cNvSpPr>
          <p:nvPr>
            <p:ph idx="1"/>
          </p:nvPr>
        </p:nvSpPr>
        <p:spPr>
          <a:xfrm>
            <a:off x="1097278" y="2032794"/>
            <a:ext cx="5680039" cy="2571480"/>
          </a:xfrm>
        </p:spPr>
        <p:txBody>
          <a:bodyPr/>
          <a:lstStyle/>
          <a:p>
            <a:pPr algn="ctr">
              <a:buFont typeface="Arial" charset="0"/>
              <a:buChar char="•"/>
              <a:defRPr/>
            </a:pPr>
            <a:endParaRPr lang="en-US" sz="2800" dirty="0">
              <a:ea typeface="+mn-ea"/>
              <a:cs typeface="+mn-cs"/>
            </a:endParaRPr>
          </a:p>
          <a:p>
            <a:pPr marL="0" indent="0" algn="ctr">
              <a:buNone/>
              <a:defRPr/>
            </a:pPr>
            <a:r>
              <a:rPr lang="en-US" sz="3200" dirty="0">
                <a:solidFill>
                  <a:srgbClr val="00B050"/>
                </a:solidFill>
                <a:ea typeface="+mn-ea"/>
                <a:cs typeface="+mn-cs"/>
              </a:rPr>
              <a:t>From your experience, where can we search for information about a suspect person?</a:t>
            </a:r>
          </a:p>
          <a:p>
            <a:pPr lvl="1" algn="ctr">
              <a:buFont typeface="Arial" charset="0"/>
              <a:buNone/>
              <a:defRPr/>
            </a:pPr>
            <a:endParaRPr lang="en-US" dirty="0">
              <a:ea typeface="+mn-ea"/>
            </a:endParaRPr>
          </a:p>
          <a:p>
            <a:pPr lvl="1" algn="ctr">
              <a:buFont typeface="Arial" charset="0"/>
              <a:buNone/>
              <a:defRPr/>
            </a:pPr>
            <a:endParaRPr lang="en-US" dirty="0">
              <a:ea typeface="+mn-ea"/>
            </a:endParaRPr>
          </a:p>
          <a:p>
            <a:pPr algn="ctr">
              <a:buFont typeface="Arial" charset="0"/>
              <a:buNone/>
              <a:defRPr/>
            </a:pPr>
            <a:endParaRPr lang="en-US" dirty="0">
              <a:ea typeface="+mn-ea"/>
              <a:cs typeface="+mn-cs"/>
            </a:endParaRPr>
          </a:p>
          <a:p>
            <a:pPr algn="ctr">
              <a:buFont typeface="Arial" charset="0"/>
              <a:buNone/>
              <a:defRPr/>
            </a:pPr>
            <a:endParaRPr lang="en-US" sz="2400" dirty="0">
              <a:ea typeface="+mn-ea"/>
              <a:cs typeface="+mn-cs"/>
            </a:endParaRPr>
          </a:p>
          <a:p>
            <a:pPr algn="ctr">
              <a:buFontTx/>
              <a:buChar char="-"/>
              <a:defRPr/>
            </a:pPr>
            <a:endParaRPr lang="en-US" sz="2400" dirty="0">
              <a:ea typeface="+mn-ea"/>
              <a:cs typeface="+mn-cs"/>
            </a:endParaRPr>
          </a:p>
        </p:txBody>
      </p:sp>
      <p:sp>
        <p:nvSpPr>
          <p:cNvPr id="16388" name="Slide Number Placeholder 3">
            <a:extLst>
              <a:ext uri="{FF2B5EF4-FFF2-40B4-BE49-F238E27FC236}">
                <a16:creationId xmlns:a16="http://schemas.microsoft.com/office/drawing/2014/main" id="{EC96A3D5-23A0-4FA5-BC7D-9942600BF6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FF44882-B1C0-41AC-80E6-A84DB713DE90}" type="slidenum">
              <a:rPr lang="en-US" altLang="en-US" sz="1200">
                <a:solidFill>
                  <a:srgbClr val="898989"/>
                </a:solidFill>
              </a:rPr>
              <a:pPr>
                <a:spcBef>
                  <a:spcPct val="0"/>
                </a:spcBef>
                <a:buFontTx/>
                <a:buNone/>
              </a:pPr>
              <a:t>12</a:t>
            </a:fld>
            <a:endParaRPr lang="en-US" altLang="en-US" sz="1200" dirty="0">
              <a:solidFill>
                <a:srgbClr val="898989"/>
              </a:solidFill>
            </a:endParaRPr>
          </a:p>
        </p:txBody>
      </p:sp>
      <p:pic>
        <p:nvPicPr>
          <p:cNvPr id="3" name="Graphic 2" descr="Detective">
            <a:extLst>
              <a:ext uri="{FF2B5EF4-FFF2-40B4-BE49-F238E27FC236}">
                <a16:creationId xmlns:a16="http://schemas.microsoft.com/office/drawing/2014/main" id="{BCC568D6-C5DF-4BB2-8F39-B4B767E1E4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650" y="4093371"/>
            <a:ext cx="2057399" cy="2057399"/>
          </a:xfrm>
          <a:prstGeom prst="rect">
            <a:avLst/>
          </a:prstGeom>
        </p:spPr>
      </p:pic>
      <p:pic>
        <p:nvPicPr>
          <p:cNvPr id="5" name="Graphic 4" descr="Eye">
            <a:extLst>
              <a:ext uri="{FF2B5EF4-FFF2-40B4-BE49-F238E27FC236}">
                <a16:creationId xmlns:a16="http://schemas.microsoft.com/office/drawing/2014/main" id="{ADAC8415-C2EE-4A88-BE59-AFD7E53228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57951" y="851432"/>
            <a:ext cx="2057399" cy="2057399"/>
          </a:xfrm>
          <a:prstGeom prst="rect">
            <a:avLst/>
          </a:prstGeom>
        </p:spPr>
      </p:pic>
    </p:spTree>
    <p:extLst>
      <p:ext uri="{BB962C8B-B14F-4D97-AF65-F5344CB8AC3E}">
        <p14:creationId xmlns:p14="http://schemas.microsoft.com/office/powerpoint/2010/main" val="182505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D95D4DF-CA7F-4E95-AD33-06E773C4C743}"/>
              </a:ext>
            </a:extLst>
          </p:cNvPr>
          <p:cNvSpPr>
            <a:spLocks noGrp="1"/>
          </p:cNvSpPr>
          <p:nvPr>
            <p:ph type="title"/>
          </p:nvPr>
        </p:nvSpPr>
        <p:spPr>
          <a:xfrm>
            <a:off x="171450" y="500062"/>
            <a:ext cx="8766810" cy="1325563"/>
          </a:xfrm>
        </p:spPr>
        <p:txBody>
          <a:bodyPr>
            <a:normAutofit/>
          </a:bodyPr>
          <a:lstStyle/>
          <a:p>
            <a:pPr marL="342900" indent="-342900"/>
            <a:r>
              <a:rPr lang="en-US" altLang="en-US" sz="3600" b="1" dirty="0">
                <a:latin typeface="+mn-lt"/>
              </a:rPr>
              <a:t>Open source suspect</a:t>
            </a:r>
            <a:r>
              <a:rPr lang="ja-JP" altLang="en-US" sz="3600" b="1" dirty="0">
                <a:latin typeface="+mn-lt"/>
              </a:rPr>
              <a:t>’</a:t>
            </a:r>
            <a:r>
              <a:rPr lang="en-US" altLang="ja-JP" sz="3600" b="1" dirty="0">
                <a:latin typeface="+mn-lt"/>
              </a:rPr>
              <a:t>s information gathering</a:t>
            </a:r>
            <a:endParaRPr lang="en-US" altLang="en-US" sz="3600" b="1" dirty="0">
              <a:latin typeface="+mn-lt"/>
            </a:endParaRPr>
          </a:p>
        </p:txBody>
      </p:sp>
      <p:sp>
        <p:nvSpPr>
          <p:cNvPr id="17411" name="Content Placeholder 2">
            <a:extLst>
              <a:ext uri="{FF2B5EF4-FFF2-40B4-BE49-F238E27FC236}">
                <a16:creationId xmlns:a16="http://schemas.microsoft.com/office/drawing/2014/main" id="{D04FCB6D-B774-494B-852E-DDAF2B971DDE}"/>
              </a:ext>
            </a:extLst>
          </p:cNvPr>
          <p:cNvSpPr>
            <a:spLocks noGrp="1"/>
          </p:cNvSpPr>
          <p:nvPr>
            <p:ph idx="1"/>
          </p:nvPr>
        </p:nvSpPr>
        <p:spPr>
          <a:xfrm>
            <a:off x="311971" y="1602889"/>
            <a:ext cx="8487783" cy="4753462"/>
          </a:xfrm>
        </p:spPr>
        <p:txBody>
          <a:bodyPr/>
          <a:lstStyle/>
          <a:p>
            <a:pPr>
              <a:buFont typeface="Arial" panose="020B0604020202020204" pitchFamily="34" charset="0"/>
              <a:buNone/>
            </a:pPr>
            <a:r>
              <a:rPr lang="en-US" altLang="en-US" sz="2400" b="1" dirty="0"/>
              <a:t>Closed Source</a:t>
            </a:r>
          </a:p>
          <a:p>
            <a:r>
              <a:rPr lang="en-GB" altLang="en-US" sz="2400" dirty="0"/>
              <a:t>Information from the ISPs or hosting companies about the suspects, we can realise that this information alone may not be sufficient to identify the suspect. We will try to find and gather more information. </a:t>
            </a:r>
            <a:endParaRPr lang="en-US" altLang="en-US" sz="2400" dirty="0"/>
          </a:p>
          <a:p>
            <a:pPr>
              <a:buFont typeface="Arial" panose="020B0604020202020204" pitchFamily="34" charset="0"/>
              <a:buNone/>
            </a:pPr>
            <a:endParaRPr lang="en-US" altLang="en-US" sz="2400" dirty="0"/>
          </a:p>
          <a:p>
            <a:r>
              <a:rPr lang="en-GB" altLang="en-US" sz="2400" dirty="0"/>
              <a:t>Different ways to gather information. It is very useful to check the suspect’s records on our Police Databases since he/she might be known for similar offences.</a:t>
            </a:r>
          </a:p>
          <a:p>
            <a:pPr marL="0" indent="0" algn="ctr">
              <a:buNone/>
            </a:pPr>
            <a:r>
              <a:rPr lang="en-GB" altLang="en-US" sz="2400" b="1" i="1" dirty="0">
                <a:solidFill>
                  <a:srgbClr val="0070C0"/>
                </a:solidFill>
              </a:rPr>
              <a:t>but another option is to check </a:t>
            </a:r>
          </a:p>
          <a:p>
            <a:r>
              <a:rPr lang="en-GB" altLang="en-US" sz="2400" dirty="0"/>
              <a:t>Open source databases: </a:t>
            </a:r>
            <a:r>
              <a:rPr lang="en-GB" altLang="en-US" sz="2400" b="1" i="1" dirty="0"/>
              <a:t>Internet</a:t>
            </a:r>
            <a:r>
              <a:rPr lang="en-GB" altLang="en-US" sz="2400" dirty="0"/>
              <a:t>.</a:t>
            </a:r>
            <a:endParaRPr lang="en-US" altLang="en-US" sz="2400" dirty="0"/>
          </a:p>
          <a:p>
            <a:endParaRPr lang="en-US" altLang="en-US" sz="2400" dirty="0"/>
          </a:p>
        </p:txBody>
      </p:sp>
      <p:sp>
        <p:nvSpPr>
          <p:cNvPr id="17412" name="Slide Number Placeholder 3">
            <a:extLst>
              <a:ext uri="{FF2B5EF4-FFF2-40B4-BE49-F238E27FC236}">
                <a16:creationId xmlns:a16="http://schemas.microsoft.com/office/drawing/2014/main" id="{D4732F32-BB13-41C9-8A4E-0C806F3391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FF763E4-6FA0-4203-92F0-57FC4BCFB42A}" type="slidenum">
              <a:rPr lang="en-US" altLang="en-US" sz="1200">
                <a:solidFill>
                  <a:srgbClr val="898989"/>
                </a:solidFill>
              </a:rPr>
              <a:pPr>
                <a:spcBef>
                  <a:spcPct val="0"/>
                </a:spcBef>
                <a:buFontTx/>
                <a:buNone/>
              </a:pPr>
              <a:t>13</a:t>
            </a:fld>
            <a:endParaRPr lang="en-US" altLang="en-US" sz="1200" dirty="0">
              <a:solidFill>
                <a:srgbClr val="898989"/>
              </a:solidFill>
            </a:endParaRPr>
          </a:p>
        </p:txBody>
      </p:sp>
    </p:spTree>
    <p:extLst>
      <p:ext uri="{BB962C8B-B14F-4D97-AF65-F5344CB8AC3E}">
        <p14:creationId xmlns:p14="http://schemas.microsoft.com/office/powerpoint/2010/main" val="378552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3E0CF040-E154-498D-98F7-4298F4A3C7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62B71FE-9EAC-4628-B841-A03893326B89}" type="slidenum">
              <a:rPr lang="en-US" altLang="en-US" sz="1200">
                <a:solidFill>
                  <a:srgbClr val="898989"/>
                </a:solidFill>
              </a:rPr>
              <a:pPr>
                <a:spcBef>
                  <a:spcPct val="0"/>
                </a:spcBef>
                <a:buFontTx/>
                <a:buNone/>
              </a:pPr>
              <a:t>14</a:t>
            </a:fld>
            <a:endParaRPr lang="en-US" altLang="en-US" sz="1200" dirty="0">
              <a:solidFill>
                <a:srgbClr val="898989"/>
              </a:solidFill>
            </a:endParaRPr>
          </a:p>
        </p:txBody>
      </p:sp>
      <p:grpSp>
        <p:nvGrpSpPr>
          <p:cNvPr id="18435" name="Group 2">
            <a:extLst>
              <a:ext uri="{FF2B5EF4-FFF2-40B4-BE49-F238E27FC236}">
                <a16:creationId xmlns:a16="http://schemas.microsoft.com/office/drawing/2014/main" id="{AC7F59B0-D7E4-4DCA-A542-EC3B58D1D930}"/>
              </a:ext>
            </a:extLst>
          </p:cNvPr>
          <p:cNvGrpSpPr>
            <a:grpSpLocks noChangeAspect="1"/>
          </p:cNvGrpSpPr>
          <p:nvPr/>
        </p:nvGrpSpPr>
        <p:grpSpPr bwMode="auto">
          <a:xfrm>
            <a:off x="3095376" y="1067828"/>
            <a:ext cx="3362574" cy="5471085"/>
            <a:chOff x="1338" y="255"/>
            <a:chExt cx="3192" cy="3900"/>
          </a:xfrm>
        </p:grpSpPr>
        <p:sp>
          <p:nvSpPr>
            <p:cNvPr id="18437" name="AutoShape 3">
              <a:extLst>
                <a:ext uri="{FF2B5EF4-FFF2-40B4-BE49-F238E27FC236}">
                  <a16:creationId xmlns:a16="http://schemas.microsoft.com/office/drawing/2014/main" id="{18D8BF68-3ED2-4848-8EE6-A5CF2B9462AD}"/>
                </a:ext>
              </a:extLst>
            </p:cNvPr>
            <p:cNvSpPr>
              <a:spLocks noChangeAspect="1" noChangeArrowheads="1" noTextEdit="1"/>
            </p:cNvSpPr>
            <p:nvPr/>
          </p:nvSpPr>
          <p:spPr bwMode="auto">
            <a:xfrm>
              <a:off x="1338" y="255"/>
              <a:ext cx="3192" cy="3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 name="AutoShape 4">
              <a:extLst>
                <a:ext uri="{FF2B5EF4-FFF2-40B4-BE49-F238E27FC236}">
                  <a16:creationId xmlns:a16="http://schemas.microsoft.com/office/drawing/2014/main" id="{1E24D46A-C6FD-4BB7-B40B-0076177C14FF}"/>
                </a:ext>
              </a:extLst>
            </p:cNvPr>
            <p:cNvSpPr>
              <a:spLocks noChangeArrowheads="1"/>
            </p:cNvSpPr>
            <p:nvPr/>
          </p:nvSpPr>
          <p:spPr bwMode="auto">
            <a:xfrm>
              <a:off x="1338" y="526"/>
              <a:ext cx="3188" cy="3614"/>
            </a:xfrm>
            <a:prstGeom prst="roundRect">
              <a:avLst>
                <a:gd name="adj" fmla="val 2463"/>
              </a:avLst>
            </a:prstGeom>
            <a:solidFill>
              <a:schemeClr val="accent2">
                <a:lumMod val="50000"/>
              </a:schemeClr>
            </a:solidFill>
            <a:ln w="9525">
              <a:noFill/>
              <a:round/>
              <a:headEnd/>
              <a:tailEnd/>
            </a:ln>
          </p:spPr>
          <p:txBody>
            <a:bodyPr/>
            <a:lstStyle/>
            <a:p>
              <a:pPr eaLnBrk="1" fontAlgn="auto" hangingPunct="1">
                <a:spcBef>
                  <a:spcPts val="0"/>
                </a:spcBef>
                <a:spcAft>
                  <a:spcPts val="0"/>
                </a:spcAft>
                <a:defRPr/>
              </a:pPr>
              <a:endParaRPr lang="en-GB" dirty="0">
                <a:latin typeface="+mn-lt"/>
                <a:ea typeface="+mn-ea"/>
              </a:endParaRPr>
            </a:p>
          </p:txBody>
        </p:sp>
        <p:sp>
          <p:nvSpPr>
            <p:cNvPr id="18439" name="AutoShape 5">
              <a:extLst>
                <a:ext uri="{FF2B5EF4-FFF2-40B4-BE49-F238E27FC236}">
                  <a16:creationId xmlns:a16="http://schemas.microsoft.com/office/drawing/2014/main" id="{AFB99DE6-71CA-409E-89A0-48372E98C425}"/>
                </a:ext>
              </a:extLst>
            </p:cNvPr>
            <p:cNvSpPr>
              <a:spLocks noChangeArrowheads="1"/>
            </p:cNvSpPr>
            <p:nvPr/>
          </p:nvSpPr>
          <p:spPr bwMode="auto">
            <a:xfrm>
              <a:off x="1419" y="526"/>
              <a:ext cx="3053" cy="3585"/>
            </a:xfrm>
            <a:prstGeom prst="roundRect">
              <a:avLst>
                <a:gd name="adj" fmla="val 2500"/>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8" name="Freeform 6">
              <a:extLst>
                <a:ext uri="{FF2B5EF4-FFF2-40B4-BE49-F238E27FC236}">
                  <a16:creationId xmlns:a16="http://schemas.microsoft.com/office/drawing/2014/main" id="{D616C029-ED7A-45C9-9287-66FE6AE2C8F0}"/>
                </a:ext>
              </a:extLst>
            </p:cNvPr>
            <p:cNvSpPr>
              <a:spLocks/>
            </p:cNvSpPr>
            <p:nvPr/>
          </p:nvSpPr>
          <p:spPr bwMode="auto">
            <a:xfrm>
              <a:off x="1419" y="526"/>
              <a:ext cx="3047" cy="119"/>
            </a:xfrm>
            <a:custGeom>
              <a:avLst/>
              <a:gdLst/>
              <a:ahLst/>
              <a:cxnLst>
                <a:cxn ang="0">
                  <a:pos x="0" y="124"/>
                </a:cxn>
                <a:cxn ang="0">
                  <a:pos x="13" y="77"/>
                </a:cxn>
                <a:cxn ang="0">
                  <a:pos x="45" y="37"/>
                </a:cxn>
                <a:cxn ang="0">
                  <a:pos x="94" y="11"/>
                </a:cxn>
                <a:cxn ang="0">
                  <a:pos x="152" y="0"/>
                </a:cxn>
                <a:cxn ang="0">
                  <a:pos x="2896" y="0"/>
                </a:cxn>
                <a:cxn ang="0">
                  <a:pos x="2954" y="11"/>
                </a:cxn>
                <a:cxn ang="0">
                  <a:pos x="3003" y="37"/>
                </a:cxn>
                <a:cxn ang="0">
                  <a:pos x="3035" y="77"/>
                </a:cxn>
                <a:cxn ang="0">
                  <a:pos x="3048" y="124"/>
                </a:cxn>
                <a:cxn ang="0">
                  <a:pos x="2913" y="62"/>
                </a:cxn>
                <a:cxn ang="0">
                  <a:pos x="112" y="62"/>
                </a:cxn>
                <a:cxn ang="0">
                  <a:pos x="0" y="124"/>
                </a:cxn>
              </a:cxnLst>
              <a:rect l="0" t="0" r="r" b="b"/>
              <a:pathLst>
                <a:path w="3048" h="124">
                  <a:moveTo>
                    <a:pt x="0" y="124"/>
                  </a:moveTo>
                  <a:lnTo>
                    <a:pt x="13" y="77"/>
                  </a:lnTo>
                  <a:lnTo>
                    <a:pt x="45" y="37"/>
                  </a:lnTo>
                  <a:lnTo>
                    <a:pt x="94" y="11"/>
                  </a:lnTo>
                  <a:lnTo>
                    <a:pt x="152" y="0"/>
                  </a:lnTo>
                  <a:lnTo>
                    <a:pt x="2896" y="0"/>
                  </a:lnTo>
                  <a:lnTo>
                    <a:pt x="2954" y="11"/>
                  </a:lnTo>
                  <a:lnTo>
                    <a:pt x="3003" y="37"/>
                  </a:lnTo>
                  <a:lnTo>
                    <a:pt x="3035" y="77"/>
                  </a:lnTo>
                  <a:lnTo>
                    <a:pt x="3048" y="124"/>
                  </a:lnTo>
                  <a:lnTo>
                    <a:pt x="2913" y="62"/>
                  </a:lnTo>
                  <a:lnTo>
                    <a:pt x="112" y="62"/>
                  </a:lnTo>
                  <a:lnTo>
                    <a:pt x="0" y="124"/>
                  </a:lnTo>
                  <a:close/>
                </a:path>
              </a:pathLst>
            </a:custGeom>
            <a:solidFill>
              <a:schemeClr val="accent1">
                <a:lumMod val="50000"/>
              </a:schemeClr>
            </a:solidFill>
            <a:ln w="9525">
              <a:noFill/>
              <a:round/>
              <a:headEnd/>
              <a:tailEnd/>
            </a:ln>
          </p:spPr>
          <p:txBody>
            <a:bodyPr/>
            <a:lstStyle/>
            <a:p>
              <a:pPr eaLnBrk="1" fontAlgn="auto" hangingPunct="1">
                <a:spcBef>
                  <a:spcPts val="0"/>
                </a:spcBef>
                <a:spcAft>
                  <a:spcPts val="0"/>
                </a:spcAft>
                <a:defRPr/>
              </a:pPr>
              <a:endParaRPr lang="en-GB" dirty="0">
                <a:latin typeface="+mn-lt"/>
                <a:ea typeface="+mn-ea"/>
              </a:endParaRPr>
            </a:p>
          </p:txBody>
        </p:sp>
        <p:sp>
          <p:nvSpPr>
            <p:cNvPr id="18441" name="Rectangle 7">
              <a:extLst>
                <a:ext uri="{FF2B5EF4-FFF2-40B4-BE49-F238E27FC236}">
                  <a16:creationId xmlns:a16="http://schemas.microsoft.com/office/drawing/2014/main" id="{2A2E15D4-57D1-4FBC-8FFC-FE336A707711}"/>
                </a:ext>
              </a:extLst>
            </p:cNvPr>
            <p:cNvSpPr>
              <a:spLocks noChangeArrowheads="1"/>
            </p:cNvSpPr>
            <p:nvPr/>
          </p:nvSpPr>
          <p:spPr bwMode="auto">
            <a:xfrm>
              <a:off x="1612" y="856"/>
              <a:ext cx="2667" cy="3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42" name="Freeform 8">
              <a:extLst>
                <a:ext uri="{FF2B5EF4-FFF2-40B4-BE49-F238E27FC236}">
                  <a16:creationId xmlns:a16="http://schemas.microsoft.com/office/drawing/2014/main" id="{631B3CBE-48C1-45E4-8051-7176A4FE6C00}"/>
                </a:ext>
              </a:extLst>
            </p:cNvPr>
            <p:cNvSpPr>
              <a:spLocks/>
            </p:cNvSpPr>
            <p:nvPr/>
          </p:nvSpPr>
          <p:spPr bwMode="auto">
            <a:xfrm>
              <a:off x="2402" y="380"/>
              <a:ext cx="1073" cy="421"/>
            </a:xfrm>
            <a:custGeom>
              <a:avLst/>
              <a:gdLst>
                <a:gd name="T0" fmla="*/ 359 w 1073"/>
                <a:gd name="T1" fmla="*/ 0 h 421"/>
                <a:gd name="T2" fmla="*/ 292 w 1073"/>
                <a:gd name="T3" fmla="*/ 7 h 421"/>
                <a:gd name="T4" fmla="*/ 224 w 1073"/>
                <a:gd name="T5" fmla="*/ 32 h 421"/>
                <a:gd name="T6" fmla="*/ 166 w 1073"/>
                <a:gd name="T7" fmla="*/ 65 h 421"/>
                <a:gd name="T8" fmla="*/ 112 w 1073"/>
                <a:gd name="T9" fmla="*/ 109 h 421"/>
                <a:gd name="T10" fmla="*/ 67 w 1073"/>
                <a:gd name="T11" fmla="*/ 157 h 421"/>
                <a:gd name="T12" fmla="*/ 31 w 1073"/>
                <a:gd name="T13" fmla="*/ 205 h 421"/>
                <a:gd name="T14" fmla="*/ 9 w 1073"/>
                <a:gd name="T15" fmla="*/ 252 h 421"/>
                <a:gd name="T16" fmla="*/ 0 w 1073"/>
                <a:gd name="T17" fmla="*/ 292 h 421"/>
                <a:gd name="T18" fmla="*/ 13 w 1073"/>
                <a:gd name="T19" fmla="*/ 340 h 421"/>
                <a:gd name="T20" fmla="*/ 45 w 1073"/>
                <a:gd name="T21" fmla="*/ 384 h 421"/>
                <a:gd name="T22" fmla="*/ 94 w 1073"/>
                <a:gd name="T23" fmla="*/ 410 h 421"/>
                <a:gd name="T24" fmla="*/ 126 w 1073"/>
                <a:gd name="T25" fmla="*/ 417 h 421"/>
                <a:gd name="T26" fmla="*/ 157 w 1073"/>
                <a:gd name="T27" fmla="*/ 421 h 421"/>
                <a:gd name="T28" fmla="*/ 916 w 1073"/>
                <a:gd name="T29" fmla="*/ 421 h 421"/>
                <a:gd name="T30" fmla="*/ 947 w 1073"/>
                <a:gd name="T31" fmla="*/ 417 h 421"/>
                <a:gd name="T32" fmla="*/ 974 w 1073"/>
                <a:gd name="T33" fmla="*/ 410 h 421"/>
                <a:gd name="T34" fmla="*/ 1028 w 1073"/>
                <a:gd name="T35" fmla="*/ 384 h 421"/>
                <a:gd name="T36" fmla="*/ 1060 w 1073"/>
                <a:gd name="T37" fmla="*/ 340 h 421"/>
                <a:gd name="T38" fmla="*/ 1068 w 1073"/>
                <a:gd name="T39" fmla="*/ 318 h 421"/>
                <a:gd name="T40" fmla="*/ 1073 w 1073"/>
                <a:gd name="T41" fmla="*/ 292 h 421"/>
                <a:gd name="T42" fmla="*/ 1064 w 1073"/>
                <a:gd name="T43" fmla="*/ 252 h 421"/>
                <a:gd name="T44" fmla="*/ 1037 w 1073"/>
                <a:gd name="T45" fmla="*/ 205 h 421"/>
                <a:gd name="T46" fmla="*/ 1001 w 1073"/>
                <a:gd name="T47" fmla="*/ 157 h 421"/>
                <a:gd name="T48" fmla="*/ 947 w 1073"/>
                <a:gd name="T49" fmla="*/ 109 h 421"/>
                <a:gd name="T50" fmla="*/ 889 w 1073"/>
                <a:gd name="T51" fmla="*/ 65 h 421"/>
                <a:gd name="T52" fmla="*/ 826 w 1073"/>
                <a:gd name="T53" fmla="*/ 32 h 421"/>
                <a:gd name="T54" fmla="*/ 754 w 1073"/>
                <a:gd name="T55" fmla="*/ 7 h 421"/>
                <a:gd name="T56" fmla="*/ 687 w 1073"/>
                <a:gd name="T57" fmla="*/ 0 h 421"/>
                <a:gd name="T58" fmla="*/ 359 w 1073"/>
                <a:gd name="T59" fmla="*/ 0 h 4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3"/>
                <a:gd name="T91" fmla="*/ 0 h 421"/>
                <a:gd name="T92" fmla="*/ 1073 w 1073"/>
                <a:gd name="T93" fmla="*/ 421 h 4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3" h="421">
                  <a:moveTo>
                    <a:pt x="359" y="0"/>
                  </a:moveTo>
                  <a:lnTo>
                    <a:pt x="292" y="7"/>
                  </a:lnTo>
                  <a:lnTo>
                    <a:pt x="224" y="32"/>
                  </a:lnTo>
                  <a:lnTo>
                    <a:pt x="166" y="65"/>
                  </a:lnTo>
                  <a:lnTo>
                    <a:pt x="112" y="109"/>
                  </a:lnTo>
                  <a:lnTo>
                    <a:pt x="67" y="157"/>
                  </a:lnTo>
                  <a:lnTo>
                    <a:pt x="31" y="205"/>
                  </a:lnTo>
                  <a:lnTo>
                    <a:pt x="9" y="252"/>
                  </a:lnTo>
                  <a:lnTo>
                    <a:pt x="0" y="292"/>
                  </a:lnTo>
                  <a:lnTo>
                    <a:pt x="13" y="340"/>
                  </a:lnTo>
                  <a:lnTo>
                    <a:pt x="45" y="384"/>
                  </a:lnTo>
                  <a:lnTo>
                    <a:pt x="94" y="410"/>
                  </a:lnTo>
                  <a:lnTo>
                    <a:pt x="126" y="417"/>
                  </a:lnTo>
                  <a:lnTo>
                    <a:pt x="157" y="421"/>
                  </a:lnTo>
                  <a:lnTo>
                    <a:pt x="916" y="421"/>
                  </a:lnTo>
                  <a:lnTo>
                    <a:pt x="947" y="417"/>
                  </a:lnTo>
                  <a:lnTo>
                    <a:pt x="974" y="410"/>
                  </a:lnTo>
                  <a:lnTo>
                    <a:pt x="1028" y="384"/>
                  </a:lnTo>
                  <a:lnTo>
                    <a:pt x="1060" y="340"/>
                  </a:lnTo>
                  <a:lnTo>
                    <a:pt x="1068" y="318"/>
                  </a:lnTo>
                  <a:lnTo>
                    <a:pt x="1073" y="292"/>
                  </a:lnTo>
                  <a:lnTo>
                    <a:pt x="1064" y="252"/>
                  </a:lnTo>
                  <a:lnTo>
                    <a:pt x="1037" y="205"/>
                  </a:lnTo>
                  <a:lnTo>
                    <a:pt x="1001" y="157"/>
                  </a:lnTo>
                  <a:lnTo>
                    <a:pt x="947" y="109"/>
                  </a:lnTo>
                  <a:lnTo>
                    <a:pt x="889" y="65"/>
                  </a:lnTo>
                  <a:lnTo>
                    <a:pt x="826" y="32"/>
                  </a:lnTo>
                  <a:lnTo>
                    <a:pt x="754" y="7"/>
                  </a:lnTo>
                  <a:lnTo>
                    <a:pt x="687" y="0"/>
                  </a:lnTo>
                  <a:lnTo>
                    <a:pt x="35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43" name="Freeform 9">
              <a:extLst>
                <a:ext uri="{FF2B5EF4-FFF2-40B4-BE49-F238E27FC236}">
                  <a16:creationId xmlns:a16="http://schemas.microsoft.com/office/drawing/2014/main" id="{2A4D9E72-113B-45BB-BF21-C1EC14F87FE6}"/>
                </a:ext>
              </a:extLst>
            </p:cNvPr>
            <p:cNvSpPr>
              <a:spLocks/>
            </p:cNvSpPr>
            <p:nvPr/>
          </p:nvSpPr>
          <p:spPr bwMode="auto">
            <a:xfrm>
              <a:off x="2411" y="380"/>
              <a:ext cx="1051" cy="421"/>
            </a:xfrm>
            <a:custGeom>
              <a:avLst/>
              <a:gdLst>
                <a:gd name="T0" fmla="*/ 355 w 1051"/>
                <a:gd name="T1" fmla="*/ 0 h 421"/>
                <a:gd name="T2" fmla="*/ 287 w 1051"/>
                <a:gd name="T3" fmla="*/ 7 h 421"/>
                <a:gd name="T4" fmla="*/ 220 w 1051"/>
                <a:gd name="T5" fmla="*/ 32 h 421"/>
                <a:gd name="T6" fmla="*/ 162 w 1051"/>
                <a:gd name="T7" fmla="*/ 65 h 421"/>
                <a:gd name="T8" fmla="*/ 108 w 1051"/>
                <a:gd name="T9" fmla="*/ 109 h 421"/>
                <a:gd name="T10" fmla="*/ 63 w 1051"/>
                <a:gd name="T11" fmla="*/ 157 h 421"/>
                <a:gd name="T12" fmla="*/ 31 w 1051"/>
                <a:gd name="T13" fmla="*/ 205 h 421"/>
                <a:gd name="T14" fmla="*/ 9 w 1051"/>
                <a:gd name="T15" fmla="*/ 252 h 421"/>
                <a:gd name="T16" fmla="*/ 0 w 1051"/>
                <a:gd name="T17" fmla="*/ 292 h 421"/>
                <a:gd name="T18" fmla="*/ 13 w 1051"/>
                <a:gd name="T19" fmla="*/ 340 h 421"/>
                <a:gd name="T20" fmla="*/ 45 w 1051"/>
                <a:gd name="T21" fmla="*/ 384 h 421"/>
                <a:gd name="T22" fmla="*/ 94 w 1051"/>
                <a:gd name="T23" fmla="*/ 410 h 421"/>
                <a:gd name="T24" fmla="*/ 121 w 1051"/>
                <a:gd name="T25" fmla="*/ 417 h 421"/>
                <a:gd name="T26" fmla="*/ 153 w 1051"/>
                <a:gd name="T27" fmla="*/ 421 h 421"/>
                <a:gd name="T28" fmla="*/ 898 w 1051"/>
                <a:gd name="T29" fmla="*/ 421 h 421"/>
                <a:gd name="T30" fmla="*/ 929 w 1051"/>
                <a:gd name="T31" fmla="*/ 417 h 421"/>
                <a:gd name="T32" fmla="*/ 956 w 1051"/>
                <a:gd name="T33" fmla="*/ 410 h 421"/>
                <a:gd name="T34" fmla="*/ 1006 w 1051"/>
                <a:gd name="T35" fmla="*/ 384 h 421"/>
                <a:gd name="T36" fmla="*/ 1037 w 1051"/>
                <a:gd name="T37" fmla="*/ 340 h 421"/>
                <a:gd name="T38" fmla="*/ 1051 w 1051"/>
                <a:gd name="T39" fmla="*/ 292 h 421"/>
                <a:gd name="T40" fmla="*/ 1042 w 1051"/>
                <a:gd name="T41" fmla="*/ 252 h 421"/>
                <a:gd name="T42" fmla="*/ 1019 w 1051"/>
                <a:gd name="T43" fmla="*/ 205 h 421"/>
                <a:gd name="T44" fmla="*/ 979 w 1051"/>
                <a:gd name="T45" fmla="*/ 157 h 421"/>
                <a:gd name="T46" fmla="*/ 929 w 1051"/>
                <a:gd name="T47" fmla="*/ 109 h 421"/>
                <a:gd name="T48" fmla="*/ 875 w 1051"/>
                <a:gd name="T49" fmla="*/ 65 h 421"/>
                <a:gd name="T50" fmla="*/ 808 w 1051"/>
                <a:gd name="T51" fmla="*/ 32 h 421"/>
                <a:gd name="T52" fmla="*/ 741 w 1051"/>
                <a:gd name="T53" fmla="*/ 7 h 421"/>
                <a:gd name="T54" fmla="*/ 673 w 1051"/>
                <a:gd name="T55" fmla="*/ 0 h 421"/>
                <a:gd name="T56" fmla="*/ 355 w 1051"/>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1"/>
                <a:gd name="T88" fmla="*/ 0 h 421"/>
                <a:gd name="T89" fmla="*/ 1051 w 1051"/>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1" h="421">
                  <a:moveTo>
                    <a:pt x="355" y="0"/>
                  </a:moveTo>
                  <a:lnTo>
                    <a:pt x="287" y="7"/>
                  </a:lnTo>
                  <a:lnTo>
                    <a:pt x="220" y="32"/>
                  </a:lnTo>
                  <a:lnTo>
                    <a:pt x="162" y="65"/>
                  </a:lnTo>
                  <a:lnTo>
                    <a:pt x="108" y="109"/>
                  </a:lnTo>
                  <a:lnTo>
                    <a:pt x="63" y="157"/>
                  </a:lnTo>
                  <a:lnTo>
                    <a:pt x="31" y="205"/>
                  </a:lnTo>
                  <a:lnTo>
                    <a:pt x="9" y="252"/>
                  </a:lnTo>
                  <a:lnTo>
                    <a:pt x="0" y="292"/>
                  </a:lnTo>
                  <a:lnTo>
                    <a:pt x="13" y="340"/>
                  </a:lnTo>
                  <a:lnTo>
                    <a:pt x="45" y="384"/>
                  </a:lnTo>
                  <a:lnTo>
                    <a:pt x="94" y="410"/>
                  </a:lnTo>
                  <a:lnTo>
                    <a:pt x="121" y="417"/>
                  </a:lnTo>
                  <a:lnTo>
                    <a:pt x="153" y="421"/>
                  </a:lnTo>
                  <a:lnTo>
                    <a:pt x="898" y="421"/>
                  </a:lnTo>
                  <a:lnTo>
                    <a:pt x="929" y="417"/>
                  </a:lnTo>
                  <a:lnTo>
                    <a:pt x="956" y="410"/>
                  </a:lnTo>
                  <a:lnTo>
                    <a:pt x="1006" y="384"/>
                  </a:lnTo>
                  <a:lnTo>
                    <a:pt x="1037" y="340"/>
                  </a:lnTo>
                  <a:lnTo>
                    <a:pt x="1051" y="292"/>
                  </a:lnTo>
                  <a:lnTo>
                    <a:pt x="1042" y="252"/>
                  </a:lnTo>
                  <a:lnTo>
                    <a:pt x="1019" y="205"/>
                  </a:lnTo>
                  <a:lnTo>
                    <a:pt x="979" y="157"/>
                  </a:lnTo>
                  <a:lnTo>
                    <a:pt x="929" y="109"/>
                  </a:lnTo>
                  <a:lnTo>
                    <a:pt x="875" y="65"/>
                  </a:lnTo>
                  <a:lnTo>
                    <a:pt x="808" y="32"/>
                  </a:lnTo>
                  <a:lnTo>
                    <a:pt x="741" y="7"/>
                  </a:lnTo>
                  <a:lnTo>
                    <a:pt x="673" y="0"/>
                  </a:lnTo>
                  <a:lnTo>
                    <a:pt x="355"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44" name="Freeform 10">
              <a:extLst>
                <a:ext uri="{FF2B5EF4-FFF2-40B4-BE49-F238E27FC236}">
                  <a16:creationId xmlns:a16="http://schemas.microsoft.com/office/drawing/2014/main" id="{F6C21883-A56A-4BAD-8A3D-3B7889639084}"/>
                </a:ext>
              </a:extLst>
            </p:cNvPr>
            <p:cNvSpPr>
              <a:spLocks/>
            </p:cNvSpPr>
            <p:nvPr/>
          </p:nvSpPr>
          <p:spPr bwMode="auto">
            <a:xfrm>
              <a:off x="2420" y="380"/>
              <a:ext cx="1033" cy="421"/>
            </a:xfrm>
            <a:custGeom>
              <a:avLst/>
              <a:gdLst>
                <a:gd name="T0" fmla="*/ 346 w 1033"/>
                <a:gd name="T1" fmla="*/ 0 h 421"/>
                <a:gd name="T2" fmla="*/ 278 w 1033"/>
                <a:gd name="T3" fmla="*/ 7 h 421"/>
                <a:gd name="T4" fmla="*/ 215 w 1033"/>
                <a:gd name="T5" fmla="*/ 32 h 421"/>
                <a:gd name="T6" fmla="*/ 157 w 1033"/>
                <a:gd name="T7" fmla="*/ 65 h 421"/>
                <a:gd name="T8" fmla="*/ 108 w 1033"/>
                <a:gd name="T9" fmla="*/ 109 h 421"/>
                <a:gd name="T10" fmla="*/ 63 w 1033"/>
                <a:gd name="T11" fmla="*/ 157 h 421"/>
                <a:gd name="T12" fmla="*/ 27 w 1033"/>
                <a:gd name="T13" fmla="*/ 205 h 421"/>
                <a:gd name="T14" fmla="*/ 9 w 1033"/>
                <a:gd name="T15" fmla="*/ 252 h 421"/>
                <a:gd name="T16" fmla="*/ 0 w 1033"/>
                <a:gd name="T17" fmla="*/ 292 h 421"/>
                <a:gd name="T18" fmla="*/ 13 w 1033"/>
                <a:gd name="T19" fmla="*/ 340 h 421"/>
                <a:gd name="T20" fmla="*/ 45 w 1033"/>
                <a:gd name="T21" fmla="*/ 384 h 421"/>
                <a:gd name="T22" fmla="*/ 94 w 1033"/>
                <a:gd name="T23" fmla="*/ 410 h 421"/>
                <a:gd name="T24" fmla="*/ 121 w 1033"/>
                <a:gd name="T25" fmla="*/ 417 h 421"/>
                <a:gd name="T26" fmla="*/ 153 w 1033"/>
                <a:gd name="T27" fmla="*/ 421 h 421"/>
                <a:gd name="T28" fmla="*/ 880 w 1033"/>
                <a:gd name="T29" fmla="*/ 421 h 421"/>
                <a:gd name="T30" fmla="*/ 911 w 1033"/>
                <a:gd name="T31" fmla="*/ 417 h 421"/>
                <a:gd name="T32" fmla="*/ 938 w 1033"/>
                <a:gd name="T33" fmla="*/ 410 h 421"/>
                <a:gd name="T34" fmla="*/ 988 w 1033"/>
                <a:gd name="T35" fmla="*/ 384 h 421"/>
                <a:gd name="T36" fmla="*/ 1019 w 1033"/>
                <a:gd name="T37" fmla="*/ 340 h 421"/>
                <a:gd name="T38" fmla="*/ 1033 w 1033"/>
                <a:gd name="T39" fmla="*/ 292 h 421"/>
                <a:gd name="T40" fmla="*/ 1024 w 1033"/>
                <a:gd name="T41" fmla="*/ 252 h 421"/>
                <a:gd name="T42" fmla="*/ 1001 w 1033"/>
                <a:gd name="T43" fmla="*/ 205 h 421"/>
                <a:gd name="T44" fmla="*/ 961 w 1033"/>
                <a:gd name="T45" fmla="*/ 157 h 421"/>
                <a:gd name="T46" fmla="*/ 916 w 1033"/>
                <a:gd name="T47" fmla="*/ 109 h 421"/>
                <a:gd name="T48" fmla="*/ 857 w 1033"/>
                <a:gd name="T49" fmla="*/ 65 h 421"/>
                <a:gd name="T50" fmla="*/ 795 w 1033"/>
                <a:gd name="T51" fmla="*/ 32 h 421"/>
                <a:gd name="T52" fmla="*/ 727 w 1033"/>
                <a:gd name="T53" fmla="*/ 7 h 421"/>
                <a:gd name="T54" fmla="*/ 660 w 1033"/>
                <a:gd name="T55" fmla="*/ 0 h 421"/>
                <a:gd name="T56" fmla="*/ 346 w 1033"/>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3"/>
                <a:gd name="T88" fmla="*/ 0 h 421"/>
                <a:gd name="T89" fmla="*/ 1033 w 1033"/>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3" h="421">
                  <a:moveTo>
                    <a:pt x="346" y="0"/>
                  </a:moveTo>
                  <a:lnTo>
                    <a:pt x="278" y="7"/>
                  </a:lnTo>
                  <a:lnTo>
                    <a:pt x="215" y="32"/>
                  </a:lnTo>
                  <a:lnTo>
                    <a:pt x="157" y="65"/>
                  </a:lnTo>
                  <a:lnTo>
                    <a:pt x="108" y="109"/>
                  </a:lnTo>
                  <a:lnTo>
                    <a:pt x="63" y="157"/>
                  </a:lnTo>
                  <a:lnTo>
                    <a:pt x="27" y="205"/>
                  </a:lnTo>
                  <a:lnTo>
                    <a:pt x="9" y="252"/>
                  </a:lnTo>
                  <a:lnTo>
                    <a:pt x="0" y="292"/>
                  </a:lnTo>
                  <a:lnTo>
                    <a:pt x="13" y="340"/>
                  </a:lnTo>
                  <a:lnTo>
                    <a:pt x="45" y="384"/>
                  </a:lnTo>
                  <a:lnTo>
                    <a:pt x="94" y="410"/>
                  </a:lnTo>
                  <a:lnTo>
                    <a:pt x="121" y="417"/>
                  </a:lnTo>
                  <a:lnTo>
                    <a:pt x="153" y="421"/>
                  </a:lnTo>
                  <a:lnTo>
                    <a:pt x="880" y="421"/>
                  </a:lnTo>
                  <a:lnTo>
                    <a:pt x="911" y="417"/>
                  </a:lnTo>
                  <a:lnTo>
                    <a:pt x="938" y="410"/>
                  </a:lnTo>
                  <a:lnTo>
                    <a:pt x="988" y="384"/>
                  </a:lnTo>
                  <a:lnTo>
                    <a:pt x="1019" y="340"/>
                  </a:lnTo>
                  <a:lnTo>
                    <a:pt x="1033" y="292"/>
                  </a:lnTo>
                  <a:lnTo>
                    <a:pt x="1024" y="252"/>
                  </a:lnTo>
                  <a:lnTo>
                    <a:pt x="1001" y="205"/>
                  </a:lnTo>
                  <a:lnTo>
                    <a:pt x="961" y="157"/>
                  </a:lnTo>
                  <a:lnTo>
                    <a:pt x="916" y="109"/>
                  </a:lnTo>
                  <a:lnTo>
                    <a:pt x="857" y="65"/>
                  </a:lnTo>
                  <a:lnTo>
                    <a:pt x="795" y="32"/>
                  </a:lnTo>
                  <a:lnTo>
                    <a:pt x="727" y="7"/>
                  </a:lnTo>
                  <a:lnTo>
                    <a:pt x="660" y="0"/>
                  </a:lnTo>
                  <a:lnTo>
                    <a:pt x="346" y="0"/>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45" name="Freeform 11">
              <a:extLst>
                <a:ext uri="{FF2B5EF4-FFF2-40B4-BE49-F238E27FC236}">
                  <a16:creationId xmlns:a16="http://schemas.microsoft.com/office/drawing/2014/main" id="{CBC546CD-2181-41E9-9B0A-C936E796A3AC}"/>
                </a:ext>
              </a:extLst>
            </p:cNvPr>
            <p:cNvSpPr>
              <a:spLocks/>
            </p:cNvSpPr>
            <p:nvPr/>
          </p:nvSpPr>
          <p:spPr bwMode="auto">
            <a:xfrm>
              <a:off x="2424" y="380"/>
              <a:ext cx="1020" cy="421"/>
            </a:xfrm>
            <a:custGeom>
              <a:avLst/>
              <a:gdLst>
                <a:gd name="T0" fmla="*/ 342 w 1020"/>
                <a:gd name="T1" fmla="*/ 0 h 421"/>
                <a:gd name="T2" fmla="*/ 279 w 1020"/>
                <a:gd name="T3" fmla="*/ 7 h 421"/>
                <a:gd name="T4" fmla="*/ 216 w 1020"/>
                <a:gd name="T5" fmla="*/ 32 h 421"/>
                <a:gd name="T6" fmla="*/ 158 w 1020"/>
                <a:gd name="T7" fmla="*/ 65 h 421"/>
                <a:gd name="T8" fmla="*/ 104 w 1020"/>
                <a:gd name="T9" fmla="*/ 109 h 421"/>
                <a:gd name="T10" fmla="*/ 63 w 1020"/>
                <a:gd name="T11" fmla="*/ 157 h 421"/>
                <a:gd name="T12" fmla="*/ 27 w 1020"/>
                <a:gd name="T13" fmla="*/ 205 h 421"/>
                <a:gd name="T14" fmla="*/ 9 w 1020"/>
                <a:gd name="T15" fmla="*/ 252 h 421"/>
                <a:gd name="T16" fmla="*/ 0 w 1020"/>
                <a:gd name="T17" fmla="*/ 292 h 421"/>
                <a:gd name="T18" fmla="*/ 14 w 1020"/>
                <a:gd name="T19" fmla="*/ 340 h 421"/>
                <a:gd name="T20" fmla="*/ 45 w 1020"/>
                <a:gd name="T21" fmla="*/ 384 h 421"/>
                <a:gd name="T22" fmla="*/ 95 w 1020"/>
                <a:gd name="T23" fmla="*/ 410 h 421"/>
                <a:gd name="T24" fmla="*/ 122 w 1020"/>
                <a:gd name="T25" fmla="*/ 417 h 421"/>
                <a:gd name="T26" fmla="*/ 153 w 1020"/>
                <a:gd name="T27" fmla="*/ 421 h 421"/>
                <a:gd name="T28" fmla="*/ 867 w 1020"/>
                <a:gd name="T29" fmla="*/ 421 h 421"/>
                <a:gd name="T30" fmla="*/ 898 w 1020"/>
                <a:gd name="T31" fmla="*/ 417 h 421"/>
                <a:gd name="T32" fmla="*/ 925 w 1020"/>
                <a:gd name="T33" fmla="*/ 410 h 421"/>
                <a:gd name="T34" fmla="*/ 975 w 1020"/>
                <a:gd name="T35" fmla="*/ 384 h 421"/>
                <a:gd name="T36" fmla="*/ 1006 w 1020"/>
                <a:gd name="T37" fmla="*/ 340 h 421"/>
                <a:gd name="T38" fmla="*/ 1020 w 1020"/>
                <a:gd name="T39" fmla="*/ 292 h 421"/>
                <a:gd name="T40" fmla="*/ 1011 w 1020"/>
                <a:gd name="T41" fmla="*/ 252 h 421"/>
                <a:gd name="T42" fmla="*/ 988 w 1020"/>
                <a:gd name="T43" fmla="*/ 205 h 421"/>
                <a:gd name="T44" fmla="*/ 948 w 1020"/>
                <a:gd name="T45" fmla="*/ 157 h 421"/>
                <a:gd name="T46" fmla="*/ 903 w 1020"/>
                <a:gd name="T47" fmla="*/ 109 h 421"/>
                <a:gd name="T48" fmla="*/ 844 w 1020"/>
                <a:gd name="T49" fmla="*/ 65 h 421"/>
                <a:gd name="T50" fmla="*/ 782 w 1020"/>
                <a:gd name="T51" fmla="*/ 32 h 421"/>
                <a:gd name="T52" fmla="*/ 719 w 1020"/>
                <a:gd name="T53" fmla="*/ 7 h 421"/>
                <a:gd name="T54" fmla="*/ 651 w 1020"/>
                <a:gd name="T55" fmla="*/ 0 h 421"/>
                <a:gd name="T56" fmla="*/ 342 w 1020"/>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0"/>
                <a:gd name="T88" fmla="*/ 0 h 421"/>
                <a:gd name="T89" fmla="*/ 1020 w 1020"/>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0" h="421">
                  <a:moveTo>
                    <a:pt x="342" y="0"/>
                  </a:moveTo>
                  <a:lnTo>
                    <a:pt x="279" y="7"/>
                  </a:lnTo>
                  <a:lnTo>
                    <a:pt x="216" y="32"/>
                  </a:lnTo>
                  <a:lnTo>
                    <a:pt x="158" y="65"/>
                  </a:lnTo>
                  <a:lnTo>
                    <a:pt x="104" y="109"/>
                  </a:lnTo>
                  <a:lnTo>
                    <a:pt x="63" y="157"/>
                  </a:lnTo>
                  <a:lnTo>
                    <a:pt x="27" y="205"/>
                  </a:lnTo>
                  <a:lnTo>
                    <a:pt x="9" y="252"/>
                  </a:lnTo>
                  <a:lnTo>
                    <a:pt x="0" y="292"/>
                  </a:lnTo>
                  <a:lnTo>
                    <a:pt x="14" y="340"/>
                  </a:lnTo>
                  <a:lnTo>
                    <a:pt x="45" y="384"/>
                  </a:lnTo>
                  <a:lnTo>
                    <a:pt x="95" y="410"/>
                  </a:lnTo>
                  <a:lnTo>
                    <a:pt x="122" y="417"/>
                  </a:lnTo>
                  <a:lnTo>
                    <a:pt x="153" y="421"/>
                  </a:lnTo>
                  <a:lnTo>
                    <a:pt x="867" y="421"/>
                  </a:lnTo>
                  <a:lnTo>
                    <a:pt x="898" y="417"/>
                  </a:lnTo>
                  <a:lnTo>
                    <a:pt x="925" y="410"/>
                  </a:lnTo>
                  <a:lnTo>
                    <a:pt x="975" y="384"/>
                  </a:lnTo>
                  <a:lnTo>
                    <a:pt x="1006" y="340"/>
                  </a:lnTo>
                  <a:lnTo>
                    <a:pt x="1020" y="292"/>
                  </a:lnTo>
                  <a:lnTo>
                    <a:pt x="1011" y="252"/>
                  </a:lnTo>
                  <a:lnTo>
                    <a:pt x="988" y="205"/>
                  </a:lnTo>
                  <a:lnTo>
                    <a:pt x="948" y="157"/>
                  </a:lnTo>
                  <a:lnTo>
                    <a:pt x="903" y="109"/>
                  </a:lnTo>
                  <a:lnTo>
                    <a:pt x="844" y="65"/>
                  </a:lnTo>
                  <a:lnTo>
                    <a:pt x="782" y="32"/>
                  </a:lnTo>
                  <a:lnTo>
                    <a:pt x="719" y="7"/>
                  </a:lnTo>
                  <a:lnTo>
                    <a:pt x="651" y="0"/>
                  </a:lnTo>
                  <a:lnTo>
                    <a:pt x="342" y="0"/>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46" name="Freeform 12">
              <a:extLst>
                <a:ext uri="{FF2B5EF4-FFF2-40B4-BE49-F238E27FC236}">
                  <a16:creationId xmlns:a16="http://schemas.microsoft.com/office/drawing/2014/main" id="{39AEBB2A-2201-40D7-BD41-3F1410D57B7D}"/>
                </a:ext>
              </a:extLst>
            </p:cNvPr>
            <p:cNvSpPr>
              <a:spLocks/>
            </p:cNvSpPr>
            <p:nvPr/>
          </p:nvSpPr>
          <p:spPr bwMode="auto">
            <a:xfrm>
              <a:off x="2433" y="380"/>
              <a:ext cx="997" cy="421"/>
            </a:xfrm>
            <a:custGeom>
              <a:avLst/>
              <a:gdLst>
                <a:gd name="T0" fmla="*/ 337 w 997"/>
                <a:gd name="T1" fmla="*/ 0 h 421"/>
                <a:gd name="T2" fmla="*/ 274 w 997"/>
                <a:gd name="T3" fmla="*/ 7 h 421"/>
                <a:gd name="T4" fmla="*/ 211 w 997"/>
                <a:gd name="T5" fmla="*/ 32 h 421"/>
                <a:gd name="T6" fmla="*/ 153 w 997"/>
                <a:gd name="T7" fmla="*/ 65 h 421"/>
                <a:gd name="T8" fmla="*/ 104 w 997"/>
                <a:gd name="T9" fmla="*/ 109 h 421"/>
                <a:gd name="T10" fmla="*/ 59 w 997"/>
                <a:gd name="T11" fmla="*/ 157 h 421"/>
                <a:gd name="T12" fmla="*/ 27 w 997"/>
                <a:gd name="T13" fmla="*/ 205 h 421"/>
                <a:gd name="T14" fmla="*/ 9 w 997"/>
                <a:gd name="T15" fmla="*/ 252 h 421"/>
                <a:gd name="T16" fmla="*/ 0 w 997"/>
                <a:gd name="T17" fmla="*/ 292 h 421"/>
                <a:gd name="T18" fmla="*/ 14 w 997"/>
                <a:gd name="T19" fmla="*/ 340 h 421"/>
                <a:gd name="T20" fmla="*/ 45 w 997"/>
                <a:gd name="T21" fmla="*/ 384 h 421"/>
                <a:gd name="T22" fmla="*/ 90 w 997"/>
                <a:gd name="T23" fmla="*/ 410 h 421"/>
                <a:gd name="T24" fmla="*/ 117 w 997"/>
                <a:gd name="T25" fmla="*/ 417 h 421"/>
                <a:gd name="T26" fmla="*/ 149 w 997"/>
                <a:gd name="T27" fmla="*/ 421 h 421"/>
                <a:gd name="T28" fmla="*/ 853 w 997"/>
                <a:gd name="T29" fmla="*/ 421 h 421"/>
                <a:gd name="T30" fmla="*/ 885 w 997"/>
                <a:gd name="T31" fmla="*/ 417 h 421"/>
                <a:gd name="T32" fmla="*/ 912 w 997"/>
                <a:gd name="T33" fmla="*/ 410 h 421"/>
                <a:gd name="T34" fmla="*/ 957 w 997"/>
                <a:gd name="T35" fmla="*/ 384 h 421"/>
                <a:gd name="T36" fmla="*/ 988 w 997"/>
                <a:gd name="T37" fmla="*/ 340 h 421"/>
                <a:gd name="T38" fmla="*/ 997 w 997"/>
                <a:gd name="T39" fmla="*/ 292 h 421"/>
                <a:gd name="T40" fmla="*/ 988 w 997"/>
                <a:gd name="T41" fmla="*/ 252 h 421"/>
                <a:gd name="T42" fmla="*/ 966 w 997"/>
                <a:gd name="T43" fmla="*/ 205 h 421"/>
                <a:gd name="T44" fmla="*/ 930 w 997"/>
                <a:gd name="T45" fmla="*/ 157 h 421"/>
                <a:gd name="T46" fmla="*/ 885 w 997"/>
                <a:gd name="T47" fmla="*/ 109 h 421"/>
                <a:gd name="T48" fmla="*/ 831 w 997"/>
                <a:gd name="T49" fmla="*/ 65 h 421"/>
                <a:gd name="T50" fmla="*/ 768 w 997"/>
                <a:gd name="T51" fmla="*/ 32 h 421"/>
                <a:gd name="T52" fmla="*/ 705 w 997"/>
                <a:gd name="T53" fmla="*/ 7 h 421"/>
                <a:gd name="T54" fmla="*/ 642 w 997"/>
                <a:gd name="T55" fmla="*/ 0 h 421"/>
                <a:gd name="T56" fmla="*/ 337 w 997"/>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7"/>
                <a:gd name="T88" fmla="*/ 0 h 421"/>
                <a:gd name="T89" fmla="*/ 997 w 997"/>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7" h="421">
                  <a:moveTo>
                    <a:pt x="337" y="0"/>
                  </a:moveTo>
                  <a:lnTo>
                    <a:pt x="274" y="7"/>
                  </a:lnTo>
                  <a:lnTo>
                    <a:pt x="211" y="32"/>
                  </a:lnTo>
                  <a:lnTo>
                    <a:pt x="153" y="65"/>
                  </a:lnTo>
                  <a:lnTo>
                    <a:pt x="104" y="109"/>
                  </a:lnTo>
                  <a:lnTo>
                    <a:pt x="59" y="157"/>
                  </a:lnTo>
                  <a:lnTo>
                    <a:pt x="27" y="205"/>
                  </a:lnTo>
                  <a:lnTo>
                    <a:pt x="9" y="252"/>
                  </a:lnTo>
                  <a:lnTo>
                    <a:pt x="0" y="292"/>
                  </a:lnTo>
                  <a:lnTo>
                    <a:pt x="14" y="340"/>
                  </a:lnTo>
                  <a:lnTo>
                    <a:pt x="45" y="384"/>
                  </a:lnTo>
                  <a:lnTo>
                    <a:pt x="90" y="410"/>
                  </a:lnTo>
                  <a:lnTo>
                    <a:pt x="117" y="417"/>
                  </a:lnTo>
                  <a:lnTo>
                    <a:pt x="149" y="421"/>
                  </a:lnTo>
                  <a:lnTo>
                    <a:pt x="853" y="421"/>
                  </a:lnTo>
                  <a:lnTo>
                    <a:pt x="885" y="417"/>
                  </a:lnTo>
                  <a:lnTo>
                    <a:pt x="912" y="410"/>
                  </a:lnTo>
                  <a:lnTo>
                    <a:pt x="957" y="384"/>
                  </a:lnTo>
                  <a:lnTo>
                    <a:pt x="988" y="340"/>
                  </a:lnTo>
                  <a:lnTo>
                    <a:pt x="997" y="292"/>
                  </a:lnTo>
                  <a:lnTo>
                    <a:pt x="988" y="252"/>
                  </a:lnTo>
                  <a:lnTo>
                    <a:pt x="966" y="205"/>
                  </a:lnTo>
                  <a:lnTo>
                    <a:pt x="930" y="157"/>
                  </a:lnTo>
                  <a:lnTo>
                    <a:pt x="885" y="109"/>
                  </a:lnTo>
                  <a:lnTo>
                    <a:pt x="831" y="65"/>
                  </a:lnTo>
                  <a:lnTo>
                    <a:pt x="768" y="32"/>
                  </a:lnTo>
                  <a:lnTo>
                    <a:pt x="705" y="7"/>
                  </a:lnTo>
                  <a:lnTo>
                    <a:pt x="642" y="0"/>
                  </a:lnTo>
                  <a:lnTo>
                    <a:pt x="337"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47" name="Freeform 13">
              <a:extLst>
                <a:ext uri="{FF2B5EF4-FFF2-40B4-BE49-F238E27FC236}">
                  <a16:creationId xmlns:a16="http://schemas.microsoft.com/office/drawing/2014/main" id="{01299A1A-F0FA-4799-A827-8B9770A54CD3}"/>
                </a:ext>
              </a:extLst>
            </p:cNvPr>
            <p:cNvSpPr>
              <a:spLocks/>
            </p:cNvSpPr>
            <p:nvPr/>
          </p:nvSpPr>
          <p:spPr bwMode="auto">
            <a:xfrm>
              <a:off x="2442" y="380"/>
              <a:ext cx="979" cy="421"/>
            </a:xfrm>
            <a:custGeom>
              <a:avLst/>
              <a:gdLst>
                <a:gd name="T0" fmla="*/ 328 w 979"/>
                <a:gd name="T1" fmla="*/ 0 h 421"/>
                <a:gd name="T2" fmla="*/ 265 w 979"/>
                <a:gd name="T3" fmla="*/ 7 h 421"/>
                <a:gd name="T4" fmla="*/ 207 w 979"/>
                <a:gd name="T5" fmla="*/ 32 h 421"/>
                <a:gd name="T6" fmla="*/ 149 w 979"/>
                <a:gd name="T7" fmla="*/ 65 h 421"/>
                <a:gd name="T8" fmla="*/ 99 w 979"/>
                <a:gd name="T9" fmla="*/ 109 h 421"/>
                <a:gd name="T10" fmla="*/ 59 w 979"/>
                <a:gd name="T11" fmla="*/ 157 h 421"/>
                <a:gd name="T12" fmla="*/ 27 w 979"/>
                <a:gd name="T13" fmla="*/ 205 h 421"/>
                <a:gd name="T14" fmla="*/ 9 w 979"/>
                <a:gd name="T15" fmla="*/ 252 h 421"/>
                <a:gd name="T16" fmla="*/ 0 w 979"/>
                <a:gd name="T17" fmla="*/ 292 h 421"/>
                <a:gd name="T18" fmla="*/ 9 w 979"/>
                <a:gd name="T19" fmla="*/ 340 h 421"/>
                <a:gd name="T20" fmla="*/ 41 w 979"/>
                <a:gd name="T21" fmla="*/ 384 h 421"/>
                <a:gd name="T22" fmla="*/ 86 w 979"/>
                <a:gd name="T23" fmla="*/ 410 h 421"/>
                <a:gd name="T24" fmla="*/ 113 w 979"/>
                <a:gd name="T25" fmla="*/ 417 h 421"/>
                <a:gd name="T26" fmla="*/ 144 w 979"/>
                <a:gd name="T27" fmla="*/ 421 h 421"/>
                <a:gd name="T28" fmla="*/ 835 w 979"/>
                <a:gd name="T29" fmla="*/ 421 h 421"/>
                <a:gd name="T30" fmla="*/ 889 w 979"/>
                <a:gd name="T31" fmla="*/ 410 h 421"/>
                <a:gd name="T32" fmla="*/ 934 w 979"/>
                <a:gd name="T33" fmla="*/ 384 h 421"/>
                <a:gd name="T34" fmla="*/ 966 w 979"/>
                <a:gd name="T35" fmla="*/ 340 h 421"/>
                <a:gd name="T36" fmla="*/ 979 w 979"/>
                <a:gd name="T37" fmla="*/ 292 h 421"/>
                <a:gd name="T38" fmla="*/ 970 w 979"/>
                <a:gd name="T39" fmla="*/ 252 h 421"/>
                <a:gd name="T40" fmla="*/ 948 w 979"/>
                <a:gd name="T41" fmla="*/ 205 h 421"/>
                <a:gd name="T42" fmla="*/ 912 w 979"/>
                <a:gd name="T43" fmla="*/ 157 h 421"/>
                <a:gd name="T44" fmla="*/ 867 w 979"/>
                <a:gd name="T45" fmla="*/ 109 h 421"/>
                <a:gd name="T46" fmla="*/ 813 w 979"/>
                <a:gd name="T47" fmla="*/ 65 h 421"/>
                <a:gd name="T48" fmla="*/ 755 w 979"/>
                <a:gd name="T49" fmla="*/ 32 h 421"/>
                <a:gd name="T50" fmla="*/ 692 w 979"/>
                <a:gd name="T51" fmla="*/ 7 h 421"/>
                <a:gd name="T52" fmla="*/ 629 w 979"/>
                <a:gd name="T53" fmla="*/ 0 h 421"/>
                <a:gd name="T54" fmla="*/ 328 w 979"/>
                <a:gd name="T55" fmla="*/ 0 h 4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9"/>
                <a:gd name="T85" fmla="*/ 0 h 421"/>
                <a:gd name="T86" fmla="*/ 979 w 979"/>
                <a:gd name="T87" fmla="*/ 421 h 4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9" h="421">
                  <a:moveTo>
                    <a:pt x="328" y="0"/>
                  </a:moveTo>
                  <a:lnTo>
                    <a:pt x="265" y="7"/>
                  </a:lnTo>
                  <a:lnTo>
                    <a:pt x="207" y="32"/>
                  </a:lnTo>
                  <a:lnTo>
                    <a:pt x="149" y="65"/>
                  </a:lnTo>
                  <a:lnTo>
                    <a:pt x="99" y="109"/>
                  </a:lnTo>
                  <a:lnTo>
                    <a:pt x="59" y="157"/>
                  </a:lnTo>
                  <a:lnTo>
                    <a:pt x="27" y="205"/>
                  </a:lnTo>
                  <a:lnTo>
                    <a:pt x="9" y="252"/>
                  </a:lnTo>
                  <a:lnTo>
                    <a:pt x="0" y="292"/>
                  </a:lnTo>
                  <a:lnTo>
                    <a:pt x="9" y="340"/>
                  </a:lnTo>
                  <a:lnTo>
                    <a:pt x="41" y="384"/>
                  </a:lnTo>
                  <a:lnTo>
                    <a:pt x="86" y="410"/>
                  </a:lnTo>
                  <a:lnTo>
                    <a:pt x="113" y="417"/>
                  </a:lnTo>
                  <a:lnTo>
                    <a:pt x="144" y="421"/>
                  </a:lnTo>
                  <a:lnTo>
                    <a:pt x="835" y="421"/>
                  </a:lnTo>
                  <a:lnTo>
                    <a:pt x="889" y="410"/>
                  </a:lnTo>
                  <a:lnTo>
                    <a:pt x="934" y="384"/>
                  </a:lnTo>
                  <a:lnTo>
                    <a:pt x="966" y="340"/>
                  </a:lnTo>
                  <a:lnTo>
                    <a:pt x="979" y="292"/>
                  </a:lnTo>
                  <a:lnTo>
                    <a:pt x="970" y="252"/>
                  </a:lnTo>
                  <a:lnTo>
                    <a:pt x="948" y="205"/>
                  </a:lnTo>
                  <a:lnTo>
                    <a:pt x="912" y="157"/>
                  </a:lnTo>
                  <a:lnTo>
                    <a:pt x="867" y="109"/>
                  </a:lnTo>
                  <a:lnTo>
                    <a:pt x="813" y="65"/>
                  </a:lnTo>
                  <a:lnTo>
                    <a:pt x="755" y="32"/>
                  </a:lnTo>
                  <a:lnTo>
                    <a:pt x="692" y="7"/>
                  </a:lnTo>
                  <a:lnTo>
                    <a:pt x="629" y="0"/>
                  </a:lnTo>
                  <a:lnTo>
                    <a:pt x="3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48" name="Freeform 14">
              <a:extLst>
                <a:ext uri="{FF2B5EF4-FFF2-40B4-BE49-F238E27FC236}">
                  <a16:creationId xmlns:a16="http://schemas.microsoft.com/office/drawing/2014/main" id="{7087D0AA-AA3E-433D-933B-2DBB97727852}"/>
                </a:ext>
              </a:extLst>
            </p:cNvPr>
            <p:cNvSpPr>
              <a:spLocks/>
            </p:cNvSpPr>
            <p:nvPr/>
          </p:nvSpPr>
          <p:spPr bwMode="auto">
            <a:xfrm>
              <a:off x="2451" y="380"/>
              <a:ext cx="961" cy="421"/>
            </a:xfrm>
            <a:custGeom>
              <a:avLst/>
              <a:gdLst>
                <a:gd name="T0" fmla="*/ 319 w 961"/>
                <a:gd name="T1" fmla="*/ 0 h 421"/>
                <a:gd name="T2" fmla="*/ 256 w 961"/>
                <a:gd name="T3" fmla="*/ 7 h 421"/>
                <a:gd name="T4" fmla="*/ 198 w 961"/>
                <a:gd name="T5" fmla="*/ 32 h 421"/>
                <a:gd name="T6" fmla="*/ 144 w 961"/>
                <a:gd name="T7" fmla="*/ 65 h 421"/>
                <a:gd name="T8" fmla="*/ 99 w 961"/>
                <a:gd name="T9" fmla="*/ 109 h 421"/>
                <a:gd name="T10" fmla="*/ 59 w 961"/>
                <a:gd name="T11" fmla="*/ 157 h 421"/>
                <a:gd name="T12" fmla="*/ 27 w 961"/>
                <a:gd name="T13" fmla="*/ 205 h 421"/>
                <a:gd name="T14" fmla="*/ 9 w 961"/>
                <a:gd name="T15" fmla="*/ 252 h 421"/>
                <a:gd name="T16" fmla="*/ 0 w 961"/>
                <a:gd name="T17" fmla="*/ 292 h 421"/>
                <a:gd name="T18" fmla="*/ 9 w 961"/>
                <a:gd name="T19" fmla="*/ 340 h 421"/>
                <a:gd name="T20" fmla="*/ 41 w 961"/>
                <a:gd name="T21" fmla="*/ 384 h 421"/>
                <a:gd name="T22" fmla="*/ 86 w 961"/>
                <a:gd name="T23" fmla="*/ 410 h 421"/>
                <a:gd name="T24" fmla="*/ 113 w 961"/>
                <a:gd name="T25" fmla="*/ 417 h 421"/>
                <a:gd name="T26" fmla="*/ 140 w 961"/>
                <a:gd name="T27" fmla="*/ 421 h 421"/>
                <a:gd name="T28" fmla="*/ 817 w 961"/>
                <a:gd name="T29" fmla="*/ 421 h 421"/>
                <a:gd name="T30" fmla="*/ 849 w 961"/>
                <a:gd name="T31" fmla="*/ 417 h 421"/>
                <a:gd name="T32" fmla="*/ 876 w 961"/>
                <a:gd name="T33" fmla="*/ 410 h 421"/>
                <a:gd name="T34" fmla="*/ 921 w 961"/>
                <a:gd name="T35" fmla="*/ 384 h 421"/>
                <a:gd name="T36" fmla="*/ 952 w 961"/>
                <a:gd name="T37" fmla="*/ 340 h 421"/>
                <a:gd name="T38" fmla="*/ 961 w 961"/>
                <a:gd name="T39" fmla="*/ 292 h 421"/>
                <a:gd name="T40" fmla="*/ 952 w 961"/>
                <a:gd name="T41" fmla="*/ 252 h 421"/>
                <a:gd name="T42" fmla="*/ 930 w 961"/>
                <a:gd name="T43" fmla="*/ 205 h 421"/>
                <a:gd name="T44" fmla="*/ 894 w 961"/>
                <a:gd name="T45" fmla="*/ 157 h 421"/>
                <a:gd name="T46" fmla="*/ 849 w 961"/>
                <a:gd name="T47" fmla="*/ 109 h 421"/>
                <a:gd name="T48" fmla="*/ 800 w 961"/>
                <a:gd name="T49" fmla="*/ 65 h 421"/>
                <a:gd name="T50" fmla="*/ 741 w 961"/>
                <a:gd name="T51" fmla="*/ 32 h 421"/>
                <a:gd name="T52" fmla="*/ 678 w 961"/>
                <a:gd name="T53" fmla="*/ 7 h 421"/>
                <a:gd name="T54" fmla="*/ 615 w 961"/>
                <a:gd name="T55" fmla="*/ 0 h 421"/>
                <a:gd name="T56" fmla="*/ 319 w 961"/>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1"/>
                <a:gd name="T88" fmla="*/ 0 h 421"/>
                <a:gd name="T89" fmla="*/ 961 w 961"/>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1" h="421">
                  <a:moveTo>
                    <a:pt x="319" y="0"/>
                  </a:moveTo>
                  <a:lnTo>
                    <a:pt x="256" y="7"/>
                  </a:lnTo>
                  <a:lnTo>
                    <a:pt x="198" y="32"/>
                  </a:lnTo>
                  <a:lnTo>
                    <a:pt x="144" y="65"/>
                  </a:lnTo>
                  <a:lnTo>
                    <a:pt x="99" y="109"/>
                  </a:lnTo>
                  <a:lnTo>
                    <a:pt x="59" y="157"/>
                  </a:lnTo>
                  <a:lnTo>
                    <a:pt x="27" y="205"/>
                  </a:lnTo>
                  <a:lnTo>
                    <a:pt x="9" y="252"/>
                  </a:lnTo>
                  <a:lnTo>
                    <a:pt x="0" y="292"/>
                  </a:lnTo>
                  <a:lnTo>
                    <a:pt x="9" y="340"/>
                  </a:lnTo>
                  <a:lnTo>
                    <a:pt x="41" y="384"/>
                  </a:lnTo>
                  <a:lnTo>
                    <a:pt x="86" y="410"/>
                  </a:lnTo>
                  <a:lnTo>
                    <a:pt x="113" y="417"/>
                  </a:lnTo>
                  <a:lnTo>
                    <a:pt x="140" y="421"/>
                  </a:lnTo>
                  <a:lnTo>
                    <a:pt x="817" y="421"/>
                  </a:lnTo>
                  <a:lnTo>
                    <a:pt x="849" y="417"/>
                  </a:lnTo>
                  <a:lnTo>
                    <a:pt x="876" y="410"/>
                  </a:lnTo>
                  <a:lnTo>
                    <a:pt x="921" y="384"/>
                  </a:lnTo>
                  <a:lnTo>
                    <a:pt x="952" y="340"/>
                  </a:lnTo>
                  <a:lnTo>
                    <a:pt x="961" y="292"/>
                  </a:lnTo>
                  <a:lnTo>
                    <a:pt x="952" y="252"/>
                  </a:lnTo>
                  <a:lnTo>
                    <a:pt x="930" y="205"/>
                  </a:lnTo>
                  <a:lnTo>
                    <a:pt x="894" y="157"/>
                  </a:lnTo>
                  <a:lnTo>
                    <a:pt x="849" y="109"/>
                  </a:lnTo>
                  <a:lnTo>
                    <a:pt x="800" y="65"/>
                  </a:lnTo>
                  <a:lnTo>
                    <a:pt x="741" y="32"/>
                  </a:lnTo>
                  <a:lnTo>
                    <a:pt x="678" y="7"/>
                  </a:lnTo>
                  <a:lnTo>
                    <a:pt x="615" y="0"/>
                  </a:lnTo>
                  <a:lnTo>
                    <a:pt x="319"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49" name="Freeform 15">
              <a:extLst>
                <a:ext uri="{FF2B5EF4-FFF2-40B4-BE49-F238E27FC236}">
                  <a16:creationId xmlns:a16="http://schemas.microsoft.com/office/drawing/2014/main" id="{B302CA77-0974-4D25-BA4A-E4F332D63F3B}"/>
                </a:ext>
              </a:extLst>
            </p:cNvPr>
            <p:cNvSpPr>
              <a:spLocks/>
            </p:cNvSpPr>
            <p:nvPr/>
          </p:nvSpPr>
          <p:spPr bwMode="auto">
            <a:xfrm>
              <a:off x="2460" y="380"/>
              <a:ext cx="939" cy="421"/>
            </a:xfrm>
            <a:custGeom>
              <a:avLst/>
              <a:gdLst>
                <a:gd name="T0" fmla="*/ 315 w 939"/>
                <a:gd name="T1" fmla="*/ 0 h 421"/>
                <a:gd name="T2" fmla="*/ 256 w 939"/>
                <a:gd name="T3" fmla="*/ 7 h 421"/>
                <a:gd name="T4" fmla="*/ 198 w 939"/>
                <a:gd name="T5" fmla="*/ 32 h 421"/>
                <a:gd name="T6" fmla="*/ 144 w 939"/>
                <a:gd name="T7" fmla="*/ 65 h 421"/>
                <a:gd name="T8" fmla="*/ 99 w 939"/>
                <a:gd name="T9" fmla="*/ 109 h 421"/>
                <a:gd name="T10" fmla="*/ 59 w 939"/>
                <a:gd name="T11" fmla="*/ 157 h 421"/>
                <a:gd name="T12" fmla="*/ 27 w 939"/>
                <a:gd name="T13" fmla="*/ 205 h 421"/>
                <a:gd name="T14" fmla="*/ 9 w 939"/>
                <a:gd name="T15" fmla="*/ 252 h 421"/>
                <a:gd name="T16" fmla="*/ 0 w 939"/>
                <a:gd name="T17" fmla="*/ 292 h 421"/>
                <a:gd name="T18" fmla="*/ 9 w 939"/>
                <a:gd name="T19" fmla="*/ 340 h 421"/>
                <a:gd name="T20" fmla="*/ 41 w 939"/>
                <a:gd name="T21" fmla="*/ 384 h 421"/>
                <a:gd name="T22" fmla="*/ 81 w 939"/>
                <a:gd name="T23" fmla="*/ 410 h 421"/>
                <a:gd name="T24" fmla="*/ 108 w 939"/>
                <a:gd name="T25" fmla="*/ 417 h 421"/>
                <a:gd name="T26" fmla="*/ 135 w 939"/>
                <a:gd name="T27" fmla="*/ 421 h 421"/>
                <a:gd name="T28" fmla="*/ 804 w 939"/>
                <a:gd name="T29" fmla="*/ 421 h 421"/>
                <a:gd name="T30" fmla="*/ 831 w 939"/>
                <a:gd name="T31" fmla="*/ 417 h 421"/>
                <a:gd name="T32" fmla="*/ 858 w 939"/>
                <a:gd name="T33" fmla="*/ 410 h 421"/>
                <a:gd name="T34" fmla="*/ 898 w 939"/>
                <a:gd name="T35" fmla="*/ 384 h 421"/>
                <a:gd name="T36" fmla="*/ 930 w 939"/>
                <a:gd name="T37" fmla="*/ 340 h 421"/>
                <a:gd name="T38" fmla="*/ 939 w 939"/>
                <a:gd name="T39" fmla="*/ 292 h 421"/>
                <a:gd name="T40" fmla="*/ 930 w 939"/>
                <a:gd name="T41" fmla="*/ 252 h 421"/>
                <a:gd name="T42" fmla="*/ 907 w 939"/>
                <a:gd name="T43" fmla="*/ 205 h 421"/>
                <a:gd name="T44" fmla="*/ 876 w 939"/>
                <a:gd name="T45" fmla="*/ 157 h 421"/>
                <a:gd name="T46" fmla="*/ 831 w 939"/>
                <a:gd name="T47" fmla="*/ 109 h 421"/>
                <a:gd name="T48" fmla="*/ 782 w 939"/>
                <a:gd name="T49" fmla="*/ 65 h 421"/>
                <a:gd name="T50" fmla="*/ 723 w 939"/>
                <a:gd name="T51" fmla="*/ 32 h 421"/>
                <a:gd name="T52" fmla="*/ 665 w 939"/>
                <a:gd name="T53" fmla="*/ 7 h 421"/>
                <a:gd name="T54" fmla="*/ 602 w 939"/>
                <a:gd name="T55" fmla="*/ 0 h 421"/>
                <a:gd name="T56" fmla="*/ 315 w 939"/>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9"/>
                <a:gd name="T88" fmla="*/ 0 h 421"/>
                <a:gd name="T89" fmla="*/ 939 w 939"/>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9" h="421">
                  <a:moveTo>
                    <a:pt x="315" y="0"/>
                  </a:moveTo>
                  <a:lnTo>
                    <a:pt x="256" y="7"/>
                  </a:lnTo>
                  <a:lnTo>
                    <a:pt x="198" y="32"/>
                  </a:lnTo>
                  <a:lnTo>
                    <a:pt x="144" y="65"/>
                  </a:lnTo>
                  <a:lnTo>
                    <a:pt x="99" y="109"/>
                  </a:lnTo>
                  <a:lnTo>
                    <a:pt x="59" y="157"/>
                  </a:lnTo>
                  <a:lnTo>
                    <a:pt x="27" y="205"/>
                  </a:lnTo>
                  <a:lnTo>
                    <a:pt x="9" y="252"/>
                  </a:lnTo>
                  <a:lnTo>
                    <a:pt x="0" y="292"/>
                  </a:lnTo>
                  <a:lnTo>
                    <a:pt x="9" y="340"/>
                  </a:lnTo>
                  <a:lnTo>
                    <a:pt x="41" y="384"/>
                  </a:lnTo>
                  <a:lnTo>
                    <a:pt x="81" y="410"/>
                  </a:lnTo>
                  <a:lnTo>
                    <a:pt x="108" y="417"/>
                  </a:lnTo>
                  <a:lnTo>
                    <a:pt x="135" y="421"/>
                  </a:lnTo>
                  <a:lnTo>
                    <a:pt x="804" y="421"/>
                  </a:lnTo>
                  <a:lnTo>
                    <a:pt x="831" y="417"/>
                  </a:lnTo>
                  <a:lnTo>
                    <a:pt x="858" y="410"/>
                  </a:lnTo>
                  <a:lnTo>
                    <a:pt x="898" y="384"/>
                  </a:lnTo>
                  <a:lnTo>
                    <a:pt x="930" y="340"/>
                  </a:lnTo>
                  <a:lnTo>
                    <a:pt x="939" y="292"/>
                  </a:lnTo>
                  <a:lnTo>
                    <a:pt x="930" y="252"/>
                  </a:lnTo>
                  <a:lnTo>
                    <a:pt x="907" y="205"/>
                  </a:lnTo>
                  <a:lnTo>
                    <a:pt x="876" y="157"/>
                  </a:lnTo>
                  <a:lnTo>
                    <a:pt x="831" y="109"/>
                  </a:lnTo>
                  <a:lnTo>
                    <a:pt x="782" y="65"/>
                  </a:lnTo>
                  <a:lnTo>
                    <a:pt x="723" y="32"/>
                  </a:lnTo>
                  <a:lnTo>
                    <a:pt x="665" y="7"/>
                  </a:lnTo>
                  <a:lnTo>
                    <a:pt x="602" y="0"/>
                  </a:lnTo>
                  <a:lnTo>
                    <a:pt x="3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50" name="Oval 16">
              <a:extLst>
                <a:ext uri="{FF2B5EF4-FFF2-40B4-BE49-F238E27FC236}">
                  <a16:creationId xmlns:a16="http://schemas.microsoft.com/office/drawing/2014/main" id="{57BB913E-7B69-4420-B984-00F57D08821B}"/>
                </a:ext>
              </a:extLst>
            </p:cNvPr>
            <p:cNvSpPr>
              <a:spLocks noChangeArrowheads="1"/>
            </p:cNvSpPr>
            <p:nvPr/>
          </p:nvSpPr>
          <p:spPr bwMode="auto">
            <a:xfrm>
              <a:off x="2460" y="629"/>
              <a:ext cx="135" cy="1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1" name="Oval 17">
              <a:extLst>
                <a:ext uri="{FF2B5EF4-FFF2-40B4-BE49-F238E27FC236}">
                  <a16:creationId xmlns:a16="http://schemas.microsoft.com/office/drawing/2014/main" id="{E487E6C2-DD31-4BAF-B58C-3D561F299A55}"/>
                </a:ext>
              </a:extLst>
            </p:cNvPr>
            <p:cNvSpPr>
              <a:spLocks noChangeArrowheads="1"/>
            </p:cNvSpPr>
            <p:nvPr/>
          </p:nvSpPr>
          <p:spPr bwMode="auto">
            <a:xfrm>
              <a:off x="2460" y="632"/>
              <a:ext cx="135" cy="106"/>
            </a:xfrm>
            <a:prstGeom prst="ellipse">
              <a:avLst/>
            </a:pr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2" name="Oval 18">
              <a:extLst>
                <a:ext uri="{FF2B5EF4-FFF2-40B4-BE49-F238E27FC236}">
                  <a16:creationId xmlns:a16="http://schemas.microsoft.com/office/drawing/2014/main" id="{013422CC-F992-4158-B03D-FDA7A8C53BCB}"/>
                </a:ext>
              </a:extLst>
            </p:cNvPr>
            <p:cNvSpPr>
              <a:spLocks noChangeArrowheads="1"/>
            </p:cNvSpPr>
            <p:nvPr/>
          </p:nvSpPr>
          <p:spPr bwMode="auto">
            <a:xfrm>
              <a:off x="2460" y="632"/>
              <a:ext cx="126" cy="103"/>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3" name="Oval 19">
              <a:extLst>
                <a:ext uri="{FF2B5EF4-FFF2-40B4-BE49-F238E27FC236}">
                  <a16:creationId xmlns:a16="http://schemas.microsoft.com/office/drawing/2014/main" id="{1AB3DF0C-0EC2-43C4-8B2E-4E4806DD9590}"/>
                </a:ext>
              </a:extLst>
            </p:cNvPr>
            <p:cNvSpPr>
              <a:spLocks noChangeArrowheads="1"/>
            </p:cNvSpPr>
            <p:nvPr/>
          </p:nvSpPr>
          <p:spPr bwMode="auto">
            <a:xfrm>
              <a:off x="2465" y="632"/>
              <a:ext cx="121" cy="99"/>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4" name="Oval 20">
              <a:extLst>
                <a:ext uri="{FF2B5EF4-FFF2-40B4-BE49-F238E27FC236}">
                  <a16:creationId xmlns:a16="http://schemas.microsoft.com/office/drawing/2014/main" id="{4DF1968E-2CA0-49C4-923E-87C45482C722}"/>
                </a:ext>
              </a:extLst>
            </p:cNvPr>
            <p:cNvSpPr>
              <a:spLocks noChangeArrowheads="1"/>
            </p:cNvSpPr>
            <p:nvPr/>
          </p:nvSpPr>
          <p:spPr bwMode="auto">
            <a:xfrm>
              <a:off x="2465" y="632"/>
              <a:ext cx="117" cy="95"/>
            </a:xfrm>
            <a:prstGeom prst="ellipse">
              <a:avLst/>
            </a:pr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5" name="Oval 21">
              <a:extLst>
                <a:ext uri="{FF2B5EF4-FFF2-40B4-BE49-F238E27FC236}">
                  <a16:creationId xmlns:a16="http://schemas.microsoft.com/office/drawing/2014/main" id="{CED4C805-1B1D-48C9-80A3-6FBFBCA02681}"/>
                </a:ext>
              </a:extLst>
            </p:cNvPr>
            <p:cNvSpPr>
              <a:spLocks noChangeArrowheads="1"/>
            </p:cNvSpPr>
            <p:nvPr/>
          </p:nvSpPr>
          <p:spPr bwMode="auto">
            <a:xfrm>
              <a:off x="2465" y="632"/>
              <a:ext cx="112" cy="92"/>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6" name="Oval 22">
              <a:extLst>
                <a:ext uri="{FF2B5EF4-FFF2-40B4-BE49-F238E27FC236}">
                  <a16:creationId xmlns:a16="http://schemas.microsoft.com/office/drawing/2014/main" id="{0C8E772A-A28B-4AA1-87E2-26B1F736EAF2}"/>
                </a:ext>
              </a:extLst>
            </p:cNvPr>
            <p:cNvSpPr>
              <a:spLocks noChangeArrowheads="1"/>
            </p:cNvSpPr>
            <p:nvPr/>
          </p:nvSpPr>
          <p:spPr bwMode="auto">
            <a:xfrm>
              <a:off x="2465" y="632"/>
              <a:ext cx="108" cy="88"/>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7" name="Oval 23">
              <a:extLst>
                <a:ext uri="{FF2B5EF4-FFF2-40B4-BE49-F238E27FC236}">
                  <a16:creationId xmlns:a16="http://schemas.microsoft.com/office/drawing/2014/main" id="{A4E53B21-F488-43A3-801F-BD76F9ADD37B}"/>
                </a:ext>
              </a:extLst>
            </p:cNvPr>
            <p:cNvSpPr>
              <a:spLocks noChangeArrowheads="1"/>
            </p:cNvSpPr>
            <p:nvPr/>
          </p:nvSpPr>
          <p:spPr bwMode="auto">
            <a:xfrm>
              <a:off x="2469" y="636"/>
              <a:ext cx="95" cy="7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8" name="Oval 24">
              <a:extLst>
                <a:ext uri="{FF2B5EF4-FFF2-40B4-BE49-F238E27FC236}">
                  <a16:creationId xmlns:a16="http://schemas.microsoft.com/office/drawing/2014/main" id="{60190AAA-2448-4B7F-A3EC-2BA888907460}"/>
                </a:ext>
              </a:extLst>
            </p:cNvPr>
            <p:cNvSpPr>
              <a:spLocks noChangeArrowheads="1"/>
            </p:cNvSpPr>
            <p:nvPr/>
          </p:nvSpPr>
          <p:spPr bwMode="auto">
            <a:xfrm>
              <a:off x="3304" y="629"/>
              <a:ext cx="140" cy="1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59" name="Oval 25">
              <a:extLst>
                <a:ext uri="{FF2B5EF4-FFF2-40B4-BE49-F238E27FC236}">
                  <a16:creationId xmlns:a16="http://schemas.microsoft.com/office/drawing/2014/main" id="{49ADA403-CB3C-4D43-8581-C64F70B81FF0}"/>
                </a:ext>
              </a:extLst>
            </p:cNvPr>
            <p:cNvSpPr>
              <a:spLocks noChangeArrowheads="1"/>
            </p:cNvSpPr>
            <p:nvPr/>
          </p:nvSpPr>
          <p:spPr bwMode="auto">
            <a:xfrm>
              <a:off x="3304" y="632"/>
              <a:ext cx="131" cy="106"/>
            </a:xfrm>
            <a:prstGeom prst="ellipse">
              <a:avLst/>
            </a:pr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0" name="Oval 26">
              <a:extLst>
                <a:ext uri="{FF2B5EF4-FFF2-40B4-BE49-F238E27FC236}">
                  <a16:creationId xmlns:a16="http://schemas.microsoft.com/office/drawing/2014/main" id="{EC3517CB-AD56-4870-A5A6-B02706122C3A}"/>
                </a:ext>
              </a:extLst>
            </p:cNvPr>
            <p:cNvSpPr>
              <a:spLocks noChangeArrowheads="1"/>
            </p:cNvSpPr>
            <p:nvPr/>
          </p:nvSpPr>
          <p:spPr bwMode="auto">
            <a:xfrm>
              <a:off x="3309" y="632"/>
              <a:ext cx="126" cy="103"/>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1" name="Oval 27">
              <a:extLst>
                <a:ext uri="{FF2B5EF4-FFF2-40B4-BE49-F238E27FC236}">
                  <a16:creationId xmlns:a16="http://schemas.microsoft.com/office/drawing/2014/main" id="{02F9EF4C-58D2-4BC5-AB4C-475182D04214}"/>
                </a:ext>
              </a:extLst>
            </p:cNvPr>
            <p:cNvSpPr>
              <a:spLocks noChangeArrowheads="1"/>
            </p:cNvSpPr>
            <p:nvPr/>
          </p:nvSpPr>
          <p:spPr bwMode="auto">
            <a:xfrm>
              <a:off x="3309" y="632"/>
              <a:ext cx="121" cy="99"/>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2" name="Oval 28">
              <a:extLst>
                <a:ext uri="{FF2B5EF4-FFF2-40B4-BE49-F238E27FC236}">
                  <a16:creationId xmlns:a16="http://schemas.microsoft.com/office/drawing/2014/main" id="{344B825B-2171-495E-BC3D-5F4204751F2C}"/>
                </a:ext>
              </a:extLst>
            </p:cNvPr>
            <p:cNvSpPr>
              <a:spLocks noChangeArrowheads="1"/>
            </p:cNvSpPr>
            <p:nvPr/>
          </p:nvSpPr>
          <p:spPr bwMode="auto">
            <a:xfrm>
              <a:off x="3309" y="632"/>
              <a:ext cx="117" cy="95"/>
            </a:xfrm>
            <a:prstGeom prst="ellipse">
              <a:avLst/>
            </a:pr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3" name="Oval 29">
              <a:extLst>
                <a:ext uri="{FF2B5EF4-FFF2-40B4-BE49-F238E27FC236}">
                  <a16:creationId xmlns:a16="http://schemas.microsoft.com/office/drawing/2014/main" id="{6A1BA995-1EAD-4EC4-994E-6E5B6576AEE2}"/>
                </a:ext>
              </a:extLst>
            </p:cNvPr>
            <p:cNvSpPr>
              <a:spLocks noChangeArrowheads="1"/>
            </p:cNvSpPr>
            <p:nvPr/>
          </p:nvSpPr>
          <p:spPr bwMode="auto">
            <a:xfrm>
              <a:off x="3313" y="632"/>
              <a:ext cx="104" cy="92"/>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4" name="Oval 30">
              <a:extLst>
                <a:ext uri="{FF2B5EF4-FFF2-40B4-BE49-F238E27FC236}">
                  <a16:creationId xmlns:a16="http://schemas.microsoft.com/office/drawing/2014/main" id="{3AC17A00-DBBD-48CC-89A4-7BD0B8348D22}"/>
                </a:ext>
              </a:extLst>
            </p:cNvPr>
            <p:cNvSpPr>
              <a:spLocks noChangeArrowheads="1"/>
            </p:cNvSpPr>
            <p:nvPr/>
          </p:nvSpPr>
          <p:spPr bwMode="auto">
            <a:xfrm>
              <a:off x="3313" y="632"/>
              <a:ext cx="104" cy="88"/>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5" name="Oval 31">
              <a:extLst>
                <a:ext uri="{FF2B5EF4-FFF2-40B4-BE49-F238E27FC236}">
                  <a16:creationId xmlns:a16="http://schemas.microsoft.com/office/drawing/2014/main" id="{F741BD19-ED22-4B74-9E73-91BF0A467D3C}"/>
                </a:ext>
              </a:extLst>
            </p:cNvPr>
            <p:cNvSpPr>
              <a:spLocks noChangeArrowheads="1"/>
            </p:cNvSpPr>
            <p:nvPr/>
          </p:nvSpPr>
          <p:spPr bwMode="auto">
            <a:xfrm>
              <a:off x="3313" y="636"/>
              <a:ext cx="99" cy="7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6" name="Freeform 32">
              <a:extLst>
                <a:ext uri="{FF2B5EF4-FFF2-40B4-BE49-F238E27FC236}">
                  <a16:creationId xmlns:a16="http://schemas.microsoft.com/office/drawing/2014/main" id="{C870FBD2-801E-4AE5-982B-FDA8CDEE9166}"/>
                </a:ext>
              </a:extLst>
            </p:cNvPr>
            <p:cNvSpPr>
              <a:spLocks/>
            </p:cNvSpPr>
            <p:nvPr/>
          </p:nvSpPr>
          <p:spPr bwMode="auto">
            <a:xfrm>
              <a:off x="2151" y="255"/>
              <a:ext cx="1562" cy="666"/>
            </a:xfrm>
            <a:custGeom>
              <a:avLst/>
              <a:gdLst>
                <a:gd name="T0" fmla="*/ 601 w 1562"/>
                <a:gd name="T1" fmla="*/ 0 h 666"/>
                <a:gd name="T2" fmla="*/ 493 w 1562"/>
                <a:gd name="T3" fmla="*/ 297 h 666"/>
                <a:gd name="T4" fmla="*/ 525 w 1562"/>
                <a:gd name="T5" fmla="*/ 527 h 666"/>
                <a:gd name="T6" fmla="*/ 49 w 1562"/>
                <a:gd name="T7" fmla="*/ 527 h 666"/>
                <a:gd name="T8" fmla="*/ 0 w 1562"/>
                <a:gd name="T9" fmla="*/ 666 h 666"/>
                <a:gd name="T10" fmla="*/ 1562 w 1562"/>
                <a:gd name="T11" fmla="*/ 666 h 666"/>
                <a:gd name="T12" fmla="*/ 1535 w 1562"/>
                <a:gd name="T13" fmla="*/ 527 h 666"/>
                <a:gd name="T14" fmla="*/ 1055 w 1562"/>
                <a:gd name="T15" fmla="*/ 527 h 666"/>
                <a:gd name="T16" fmla="*/ 1086 w 1562"/>
                <a:gd name="T17" fmla="*/ 297 h 666"/>
                <a:gd name="T18" fmla="*/ 974 w 1562"/>
                <a:gd name="T19" fmla="*/ 0 h 666"/>
                <a:gd name="T20" fmla="*/ 601 w 1562"/>
                <a:gd name="T21" fmla="*/ 0 h 6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2"/>
                <a:gd name="T34" fmla="*/ 0 h 666"/>
                <a:gd name="T35" fmla="*/ 1562 w 1562"/>
                <a:gd name="T36" fmla="*/ 666 h 6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2" h="666">
                  <a:moveTo>
                    <a:pt x="601" y="0"/>
                  </a:moveTo>
                  <a:lnTo>
                    <a:pt x="493" y="297"/>
                  </a:lnTo>
                  <a:lnTo>
                    <a:pt x="525" y="527"/>
                  </a:lnTo>
                  <a:lnTo>
                    <a:pt x="49" y="527"/>
                  </a:lnTo>
                  <a:lnTo>
                    <a:pt x="0" y="666"/>
                  </a:lnTo>
                  <a:lnTo>
                    <a:pt x="1562" y="666"/>
                  </a:lnTo>
                  <a:lnTo>
                    <a:pt x="1535" y="527"/>
                  </a:lnTo>
                  <a:lnTo>
                    <a:pt x="1055" y="527"/>
                  </a:lnTo>
                  <a:lnTo>
                    <a:pt x="1086" y="297"/>
                  </a:lnTo>
                  <a:lnTo>
                    <a:pt x="974" y="0"/>
                  </a:lnTo>
                  <a:lnTo>
                    <a:pt x="601" y="0"/>
                  </a:lnTo>
                  <a:close/>
                </a:path>
              </a:pathLst>
            </a:custGeom>
            <a:solidFill>
              <a:srgbClr val="C0C0C0"/>
            </a:solidFill>
            <a:ln w="0">
              <a:solidFill>
                <a:srgbClr val="FFFFFF"/>
              </a:solidFill>
              <a:round/>
              <a:headEnd/>
              <a:tailEnd/>
            </a:ln>
          </p:spPr>
          <p:txBody>
            <a:bodyPr/>
            <a:lstStyle/>
            <a:p>
              <a:endParaRPr lang="en-GB" dirty="0"/>
            </a:p>
          </p:txBody>
        </p:sp>
        <p:sp>
          <p:nvSpPr>
            <p:cNvPr id="18467" name="Rectangle 33">
              <a:extLst>
                <a:ext uri="{FF2B5EF4-FFF2-40B4-BE49-F238E27FC236}">
                  <a16:creationId xmlns:a16="http://schemas.microsoft.com/office/drawing/2014/main" id="{94E69E61-1648-4049-9853-D7F2063060F7}"/>
                </a:ext>
              </a:extLst>
            </p:cNvPr>
            <p:cNvSpPr>
              <a:spLocks noChangeArrowheads="1"/>
            </p:cNvSpPr>
            <p:nvPr/>
          </p:nvSpPr>
          <p:spPr bwMode="auto">
            <a:xfrm>
              <a:off x="2142" y="914"/>
              <a:ext cx="1584" cy="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68" name="Freeform 34">
              <a:extLst>
                <a:ext uri="{FF2B5EF4-FFF2-40B4-BE49-F238E27FC236}">
                  <a16:creationId xmlns:a16="http://schemas.microsoft.com/office/drawing/2014/main" id="{1753D58D-BF40-40BB-A690-921BAE578954}"/>
                </a:ext>
              </a:extLst>
            </p:cNvPr>
            <p:cNvSpPr>
              <a:spLocks/>
            </p:cNvSpPr>
            <p:nvPr/>
          </p:nvSpPr>
          <p:spPr bwMode="auto">
            <a:xfrm>
              <a:off x="2689" y="277"/>
              <a:ext cx="517" cy="286"/>
            </a:xfrm>
            <a:custGeom>
              <a:avLst/>
              <a:gdLst>
                <a:gd name="T0" fmla="*/ 0 w 517"/>
                <a:gd name="T1" fmla="*/ 286 h 286"/>
                <a:gd name="T2" fmla="*/ 95 w 517"/>
                <a:gd name="T3" fmla="*/ 0 h 286"/>
                <a:gd name="T4" fmla="*/ 427 w 517"/>
                <a:gd name="T5" fmla="*/ 4 h 286"/>
                <a:gd name="T6" fmla="*/ 517 w 517"/>
                <a:gd name="T7" fmla="*/ 282 h 286"/>
                <a:gd name="T8" fmla="*/ 395 w 517"/>
                <a:gd name="T9" fmla="*/ 44 h 286"/>
                <a:gd name="T10" fmla="*/ 113 w 517"/>
                <a:gd name="T11" fmla="*/ 44 h 286"/>
                <a:gd name="T12" fmla="*/ 0 w 517"/>
                <a:gd name="T13" fmla="*/ 286 h 286"/>
                <a:gd name="T14" fmla="*/ 0 60000 65536"/>
                <a:gd name="T15" fmla="*/ 0 60000 65536"/>
                <a:gd name="T16" fmla="*/ 0 60000 65536"/>
                <a:gd name="T17" fmla="*/ 0 60000 65536"/>
                <a:gd name="T18" fmla="*/ 0 60000 65536"/>
                <a:gd name="T19" fmla="*/ 0 60000 65536"/>
                <a:gd name="T20" fmla="*/ 0 60000 65536"/>
                <a:gd name="T21" fmla="*/ 0 w 517"/>
                <a:gd name="T22" fmla="*/ 0 h 286"/>
                <a:gd name="T23" fmla="*/ 517 w 517"/>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 h="286">
                  <a:moveTo>
                    <a:pt x="0" y="286"/>
                  </a:moveTo>
                  <a:lnTo>
                    <a:pt x="95" y="0"/>
                  </a:lnTo>
                  <a:lnTo>
                    <a:pt x="427" y="4"/>
                  </a:lnTo>
                  <a:lnTo>
                    <a:pt x="517" y="282"/>
                  </a:lnTo>
                  <a:lnTo>
                    <a:pt x="395" y="44"/>
                  </a:lnTo>
                  <a:lnTo>
                    <a:pt x="113" y="44"/>
                  </a:lnTo>
                  <a:lnTo>
                    <a:pt x="0" y="2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469" name="AutoShape 35">
              <a:extLst>
                <a:ext uri="{FF2B5EF4-FFF2-40B4-BE49-F238E27FC236}">
                  <a16:creationId xmlns:a16="http://schemas.microsoft.com/office/drawing/2014/main" id="{D0BD5340-EED0-4279-8505-5289D6B0C65D}"/>
                </a:ext>
              </a:extLst>
            </p:cNvPr>
            <p:cNvSpPr>
              <a:spLocks noChangeArrowheads="1"/>
            </p:cNvSpPr>
            <p:nvPr/>
          </p:nvSpPr>
          <p:spPr bwMode="auto">
            <a:xfrm>
              <a:off x="2797" y="369"/>
              <a:ext cx="310" cy="29"/>
            </a:xfrm>
            <a:prstGeom prst="roundRect">
              <a:avLst>
                <a:gd name="adj" fmla="val 3125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0" name="AutoShape 36">
              <a:extLst>
                <a:ext uri="{FF2B5EF4-FFF2-40B4-BE49-F238E27FC236}">
                  <a16:creationId xmlns:a16="http://schemas.microsoft.com/office/drawing/2014/main" id="{24191BC6-52D4-4B0C-ABCF-078A4DF7713D}"/>
                </a:ext>
              </a:extLst>
            </p:cNvPr>
            <p:cNvSpPr>
              <a:spLocks noChangeArrowheads="1"/>
            </p:cNvSpPr>
            <p:nvPr/>
          </p:nvSpPr>
          <p:spPr bwMode="auto">
            <a:xfrm>
              <a:off x="2797" y="376"/>
              <a:ext cx="310" cy="18"/>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1" name="AutoShape 37">
              <a:extLst>
                <a:ext uri="{FF2B5EF4-FFF2-40B4-BE49-F238E27FC236}">
                  <a16:creationId xmlns:a16="http://schemas.microsoft.com/office/drawing/2014/main" id="{085A56DC-7AC1-4BED-BC55-D70255C14BF6}"/>
                </a:ext>
              </a:extLst>
            </p:cNvPr>
            <p:cNvSpPr>
              <a:spLocks noChangeArrowheads="1"/>
            </p:cNvSpPr>
            <p:nvPr/>
          </p:nvSpPr>
          <p:spPr bwMode="auto">
            <a:xfrm>
              <a:off x="2797" y="416"/>
              <a:ext cx="310" cy="29"/>
            </a:xfrm>
            <a:prstGeom prst="roundRect">
              <a:avLst>
                <a:gd name="adj" fmla="val 3125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2" name="AutoShape 38">
              <a:extLst>
                <a:ext uri="{FF2B5EF4-FFF2-40B4-BE49-F238E27FC236}">
                  <a16:creationId xmlns:a16="http://schemas.microsoft.com/office/drawing/2014/main" id="{37C21AB6-FC15-4599-AA24-3FF06914BB6B}"/>
                </a:ext>
              </a:extLst>
            </p:cNvPr>
            <p:cNvSpPr>
              <a:spLocks noChangeArrowheads="1"/>
            </p:cNvSpPr>
            <p:nvPr/>
          </p:nvSpPr>
          <p:spPr bwMode="auto">
            <a:xfrm>
              <a:off x="2797" y="423"/>
              <a:ext cx="310" cy="19"/>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3" name="AutoShape 39">
              <a:extLst>
                <a:ext uri="{FF2B5EF4-FFF2-40B4-BE49-F238E27FC236}">
                  <a16:creationId xmlns:a16="http://schemas.microsoft.com/office/drawing/2014/main" id="{0334F045-B06C-4A0D-B7F6-963C2D90E3EF}"/>
                </a:ext>
              </a:extLst>
            </p:cNvPr>
            <p:cNvSpPr>
              <a:spLocks noChangeArrowheads="1"/>
            </p:cNvSpPr>
            <p:nvPr/>
          </p:nvSpPr>
          <p:spPr bwMode="auto">
            <a:xfrm>
              <a:off x="2797" y="467"/>
              <a:ext cx="310" cy="30"/>
            </a:xfrm>
            <a:prstGeom prst="roundRect">
              <a:avLst>
                <a:gd name="adj" fmla="val 3125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4" name="AutoShape 40">
              <a:extLst>
                <a:ext uri="{FF2B5EF4-FFF2-40B4-BE49-F238E27FC236}">
                  <a16:creationId xmlns:a16="http://schemas.microsoft.com/office/drawing/2014/main" id="{7845D482-0E69-40DB-8077-3BDAA1F9B8DB}"/>
                </a:ext>
              </a:extLst>
            </p:cNvPr>
            <p:cNvSpPr>
              <a:spLocks noChangeArrowheads="1"/>
            </p:cNvSpPr>
            <p:nvPr/>
          </p:nvSpPr>
          <p:spPr bwMode="auto">
            <a:xfrm>
              <a:off x="2797" y="475"/>
              <a:ext cx="310" cy="25"/>
            </a:xfrm>
            <a:prstGeom prst="roundRect">
              <a:avLst>
                <a:gd name="adj" fmla="val 35713"/>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5" name="AutoShape 41">
              <a:extLst>
                <a:ext uri="{FF2B5EF4-FFF2-40B4-BE49-F238E27FC236}">
                  <a16:creationId xmlns:a16="http://schemas.microsoft.com/office/drawing/2014/main" id="{C14C5F19-5DE0-4AC0-A184-E634650886BB}"/>
                </a:ext>
              </a:extLst>
            </p:cNvPr>
            <p:cNvSpPr>
              <a:spLocks noChangeArrowheads="1"/>
            </p:cNvSpPr>
            <p:nvPr/>
          </p:nvSpPr>
          <p:spPr bwMode="auto">
            <a:xfrm>
              <a:off x="2734" y="519"/>
              <a:ext cx="431" cy="29"/>
            </a:xfrm>
            <a:prstGeom prst="roundRect">
              <a:avLst>
                <a:gd name="adj" fmla="val 375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6" name="AutoShape 42">
              <a:extLst>
                <a:ext uri="{FF2B5EF4-FFF2-40B4-BE49-F238E27FC236}">
                  <a16:creationId xmlns:a16="http://schemas.microsoft.com/office/drawing/2014/main" id="{437DDB61-8548-4FFC-AA3D-A963E755132D}"/>
                </a:ext>
              </a:extLst>
            </p:cNvPr>
            <p:cNvSpPr>
              <a:spLocks noChangeArrowheads="1"/>
            </p:cNvSpPr>
            <p:nvPr/>
          </p:nvSpPr>
          <p:spPr bwMode="auto">
            <a:xfrm>
              <a:off x="2734" y="526"/>
              <a:ext cx="431" cy="26"/>
            </a:xfrm>
            <a:prstGeom prst="roundRect">
              <a:avLst>
                <a:gd name="adj" fmla="val 35713"/>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7" name="AutoShape 43">
              <a:extLst>
                <a:ext uri="{FF2B5EF4-FFF2-40B4-BE49-F238E27FC236}">
                  <a16:creationId xmlns:a16="http://schemas.microsoft.com/office/drawing/2014/main" id="{198F69B5-2A97-40D3-9391-9F6FA0EB2F80}"/>
                </a:ext>
              </a:extLst>
            </p:cNvPr>
            <p:cNvSpPr>
              <a:spLocks noChangeArrowheads="1"/>
            </p:cNvSpPr>
            <p:nvPr/>
          </p:nvSpPr>
          <p:spPr bwMode="auto">
            <a:xfrm>
              <a:off x="2734" y="577"/>
              <a:ext cx="431" cy="26"/>
            </a:xfrm>
            <a:prstGeom prst="roundRect">
              <a:avLst>
                <a:gd name="adj" fmla="val 42856"/>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8" name="AutoShape 44">
              <a:extLst>
                <a:ext uri="{FF2B5EF4-FFF2-40B4-BE49-F238E27FC236}">
                  <a16:creationId xmlns:a16="http://schemas.microsoft.com/office/drawing/2014/main" id="{933A51C2-4E9D-495C-86D0-9A71E7B40973}"/>
                </a:ext>
              </a:extLst>
            </p:cNvPr>
            <p:cNvSpPr>
              <a:spLocks noChangeArrowheads="1"/>
            </p:cNvSpPr>
            <p:nvPr/>
          </p:nvSpPr>
          <p:spPr bwMode="auto">
            <a:xfrm>
              <a:off x="2734" y="585"/>
              <a:ext cx="431" cy="18"/>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79" name="AutoShape 45">
              <a:extLst>
                <a:ext uri="{FF2B5EF4-FFF2-40B4-BE49-F238E27FC236}">
                  <a16:creationId xmlns:a16="http://schemas.microsoft.com/office/drawing/2014/main" id="{CADDEA2F-8B9D-4D86-9624-7DE04D5CED6B}"/>
                </a:ext>
              </a:extLst>
            </p:cNvPr>
            <p:cNvSpPr>
              <a:spLocks noChangeArrowheads="1"/>
            </p:cNvSpPr>
            <p:nvPr/>
          </p:nvSpPr>
          <p:spPr bwMode="auto">
            <a:xfrm>
              <a:off x="2734" y="625"/>
              <a:ext cx="431" cy="29"/>
            </a:xfrm>
            <a:prstGeom prst="roundRect">
              <a:avLst>
                <a:gd name="adj" fmla="val 375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18480" name="AutoShape 46">
              <a:extLst>
                <a:ext uri="{FF2B5EF4-FFF2-40B4-BE49-F238E27FC236}">
                  <a16:creationId xmlns:a16="http://schemas.microsoft.com/office/drawing/2014/main" id="{42DA954C-AF5B-43A3-8AEE-7E054650A119}"/>
                </a:ext>
              </a:extLst>
            </p:cNvPr>
            <p:cNvSpPr>
              <a:spLocks noChangeArrowheads="1"/>
            </p:cNvSpPr>
            <p:nvPr/>
          </p:nvSpPr>
          <p:spPr bwMode="auto">
            <a:xfrm>
              <a:off x="2734" y="632"/>
              <a:ext cx="431" cy="22"/>
            </a:xfrm>
            <a:prstGeom prst="roundRect">
              <a:avLst>
                <a:gd name="adj" fmla="val 41667"/>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grpSp>
      <p:sp>
        <p:nvSpPr>
          <p:cNvPr id="18436" name="TextBox 48">
            <a:extLst>
              <a:ext uri="{FF2B5EF4-FFF2-40B4-BE49-F238E27FC236}">
                <a16:creationId xmlns:a16="http://schemas.microsoft.com/office/drawing/2014/main" id="{B0EBB54D-D255-4C0B-B515-CACB81CDF67D}"/>
              </a:ext>
            </a:extLst>
          </p:cNvPr>
          <p:cNvSpPr txBox="1">
            <a:spLocks noChangeArrowheads="1"/>
          </p:cNvSpPr>
          <p:nvPr/>
        </p:nvSpPr>
        <p:spPr bwMode="auto">
          <a:xfrm>
            <a:off x="3144838" y="2608263"/>
            <a:ext cx="3068637"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GB" altLang="en-US" b="1" dirty="0">
                <a:solidFill>
                  <a:srgbClr val="122031"/>
                </a:solidFill>
              </a:rPr>
              <a:t>Capturing</a:t>
            </a:r>
          </a:p>
          <a:p>
            <a:pPr algn="ctr" eaLnBrk="1" hangingPunct="1">
              <a:spcBef>
                <a:spcPct val="0"/>
              </a:spcBef>
              <a:buFontTx/>
              <a:buNone/>
            </a:pPr>
            <a:r>
              <a:rPr lang="en-GB" altLang="en-US" b="1" dirty="0">
                <a:solidFill>
                  <a:srgbClr val="122031"/>
                </a:solidFill>
              </a:rPr>
              <a:t>Evidence</a:t>
            </a:r>
          </a:p>
          <a:p>
            <a:pPr algn="ctr" eaLnBrk="1" hangingPunct="1">
              <a:spcBef>
                <a:spcPct val="0"/>
              </a:spcBef>
              <a:buFontTx/>
              <a:buNone/>
            </a:pPr>
            <a:r>
              <a:rPr lang="en-GB" altLang="en-US" b="1" dirty="0">
                <a:solidFill>
                  <a:srgbClr val="122031"/>
                </a:solidFill>
              </a:rPr>
              <a:t>from</a:t>
            </a:r>
          </a:p>
          <a:p>
            <a:pPr algn="ctr" eaLnBrk="1" hangingPunct="1">
              <a:spcBef>
                <a:spcPct val="0"/>
              </a:spcBef>
              <a:buFontTx/>
              <a:buNone/>
            </a:pPr>
            <a:r>
              <a:rPr lang="en-GB" altLang="en-US" b="1" dirty="0">
                <a:solidFill>
                  <a:srgbClr val="122031"/>
                </a:solidFill>
              </a:rPr>
              <a:t>the</a:t>
            </a:r>
          </a:p>
          <a:p>
            <a:pPr algn="ctr" eaLnBrk="1" hangingPunct="1">
              <a:spcBef>
                <a:spcPct val="0"/>
              </a:spcBef>
              <a:buFontTx/>
              <a:buNone/>
            </a:pPr>
            <a:r>
              <a:rPr lang="en-US" altLang="en-US" b="1" dirty="0"/>
              <a:t>Internet</a:t>
            </a:r>
          </a:p>
        </p:txBody>
      </p:sp>
    </p:spTree>
    <p:extLst>
      <p:ext uri="{BB962C8B-B14F-4D97-AF65-F5344CB8AC3E}">
        <p14:creationId xmlns:p14="http://schemas.microsoft.com/office/powerpoint/2010/main" val="243507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739143CB-4A13-424B-A07D-F733645BEEBB}"/>
              </a:ext>
            </a:extLst>
          </p:cNvPr>
          <p:cNvSpPr>
            <a:spLocks noGrp="1"/>
          </p:cNvSpPr>
          <p:nvPr>
            <p:ph idx="1"/>
          </p:nvPr>
        </p:nvSpPr>
        <p:spPr>
          <a:xfrm>
            <a:off x="389628" y="2597972"/>
            <a:ext cx="8106559" cy="3463963"/>
          </a:xfrm>
        </p:spPr>
        <p:txBody>
          <a:bodyPr/>
          <a:lstStyle/>
          <a:p>
            <a:r>
              <a:rPr lang="en-US" altLang="en-US" dirty="0"/>
              <a:t>Acquisition of evidence from publicly available information on the Internet.</a:t>
            </a:r>
          </a:p>
          <a:p>
            <a:r>
              <a:rPr lang="en-US" altLang="en-US" dirty="0"/>
              <a:t>Evidence from covert Internet investigations.</a:t>
            </a:r>
          </a:p>
          <a:p>
            <a:pPr lvl="1">
              <a:buFont typeface="Wingdings" panose="05000000000000000000" pitchFamily="2" charset="2"/>
              <a:buChar char="q"/>
            </a:pPr>
            <a:r>
              <a:rPr lang="en-US" altLang="en-US" sz="2800" dirty="0"/>
              <a:t>requires different knowledge and skill sets;</a:t>
            </a:r>
          </a:p>
          <a:p>
            <a:pPr lvl="1">
              <a:buFont typeface="Wingdings" panose="05000000000000000000" pitchFamily="2" charset="2"/>
              <a:buChar char="q"/>
            </a:pPr>
            <a:r>
              <a:rPr lang="en-US" altLang="en-US" sz="2800" dirty="0"/>
              <a:t>requires legislation and procedures.</a:t>
            </a:r>
          </a:p>
          <a:p>
            <a:pPr lvl="1"/>
            <a:endParaRPr lang="en-US" altLang="en-US" dirty="0"/>
          </a:p>
        </p:txBody>
      </p:sp>
      <p:sp>
        <p:nvSpPr>
          <p:cNvPr id="19460" name="Slide Number Placeholder 3">
            <a:extLst>
              <a:ext uri="{FF2B5EF4-FFF2-40B4-BE49-F238E27FC236}">
                <a16:creationId xmlns:a16="http://schemas.microsoft.com/office/drawing/2014/main" id="{8B38A41B-99AA-4FEE-A1A3-E3089D6FD4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316ABB9-0CE9-4B1D-AFB4-2A8CBDBA42F0}" type="slidenum">
              <a:rPr lang="en-US" altLang="en-US" sz="1200">
                <a:solidFill>
                  <a:srgbClr val="898989"/>
                </a:solidFill>
              </a:rPr>
              <a:pPr>
                <a:spcBef>
                  <a:spcPct val="0"/>
                </a:spcBef>
                <a:buFontTx/>
                <a:buNone/>
              </a:pPr>
              <a:t>15</a:t>
            </a:fld>
            <a:endParaRPr lang="en-US" altLang="en-US" sz="1200" dirty="0">
              <a:solidFill>
                <a:srgbClr val="898989"/>
              </a:solidFill>
            </a:endParaRPr>
          </a:p>
        </p:txBody>
      </p:sp>
      <p:sp>
        <p:nvSpPr>
          <p:cNvPr id="4" name="Title 3">
            <a:extLst>
              <a:ext uri="{FF2B5EF4-FFF2-40B4-BE49-F238E27FC236}">
                <a16:creationId xmlns:a16="http://schemas.microsoft.com/office/drawing/2014/main" id="{462892DA-58A7-4C81-8F93-C54EA1CD5D98}"/>
              </a:ext>
            </a:extLst>
          </p:cNvPr>
          <p:cNvSpPr>
            <a:spLocks noGrp="1"/>
          </p:cNvSpPr>
          <p:nvPr>
            <p:ph type="title"/>
          </p:nvPr>
        </p:nvSpPr>
        <p:spPr>
          <a:xfrm>
            <a:off x="389628" y="988117"/>
            <a:ext cx="8326417" cy="1325563"/>
          </a:xfrm>
        </p:spPr>
        <p:txBody>
          <a:bodyPr>
            <a:normAutofit/>
          </a:bodyPr>
          <a:lstStyle/>
          <a:p>
            <a:r>
              <a:rPr lang="en-GB" sz="4000" b="1" dirty="0">
                <a:latin typeface="+mn-lt"/>
              </a:rPr>
              <a:t>Capturing Evidence on the Internet</a:t>
            </a:r>
          </a:p>
        </p:txBody>
      </p:sp>
    </p:spTree>
    <p:extLst>
      <p:ext uri="{BB962C8B-B14F-4D97-AF65-F5344CB8AC3E}">
        <p14:creationId xmlns:p14="http://schemas.microsoft.com/office/powerpoint/2010/main" val="226614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69297CD7-51BC-4006-9C5C-83F498A0181A}"/>
              </a:ext>
            </a:extLst>
          </p:cNvPr>
          <p:cNvSpPr>
            <a:spLocks noGrp="1"/>
          </p:cNvSpPr>
          <p:nvPr>
            <p:ph idx="1"/>
          </p:nvPr>
        </p:nvSpPr>
        <p:spPr>
          <a:xfrm>
            <a:off x="251461" y="1981676"/>
            <a:ext cx="8375500" cy="4351338"/>
          </a:xfrm>
        </p:spPr>
        <p:txBody>
          <a:bodyPr>
            <a:normAutofit lnSpcReduction="10000"/>
          </a:bodyPr>
          <a:lstStyle/>
          <a:p>
            <a:r>
              <a:rPr lang="en-GB" altLang="en-US" b="1" dirty="0"/>
              <a:t>Evidence “Mashup”</a:t>
            </a:r>
          </a:p>
          <a:p>
            <a:pPr lvl="1"/>
            <a:r>
              <a:rPr lang="en-US" altLang="en-US" sz="2800" dirty="0"/>
              <a:t>combination</a:t>
            </a:r>
          </a:p>
          <a:p>
            <a:pPr lvl="1"/>
            <a:r>
              <a:rPr lang="en-US" altLang="en-US" sz="2800" dirty="0"/>
              <a:t>visualization</a:t>
            </a:r>
          </a:p>
          <a:p>
            <a:pPr lvl="1"/>
            <a:r>
              <a:rPr lang="en-US" altLang="en-US" sz="2800" dirty="0"/>
              <a:t> aggregation</a:t>
            </a:r>
          </a:p>
          <a:p>
            <a:pPr lvl="1">
              <a:buFont typeface="Arial" panose="020B0604020202020204" pitchFamily="34" charset="0"/>
              <a:buNone/>
            </a:pPr>
            <a:endParaRPr lang="en-US" altLang="en-US" sz="2800" dirty="0"/>
          </a:p>
          <a:p>
            <a:pPr indent="0">
              <a:buNone/>
            </a:pPr>
            <a:r>
              <a:rPr lang="en-US" altLang="en-US" dirty="0"/>
              <a:t>All of this </a:t>
            </a:r>
            <a:r>
              <a:rPr lang="ja-JP" altLang="en-US" dirty="0"/>
              <a:t>“</a:t>
            </a:r>
            <a:r>
              <a:rPr lang="en-US" altLang="ja-JP" dirty="0"/>
              <a:t>Online Evidence</a:t>
            </a:r>
            <a:r>
              <a:rPr lang="ja-JP" altLang="en-US" dirty="0"/>
              <a:t>”</a:t>
            </a:r>
            <a:r>
              <a:rPr lang="en-US" altLang="ja-JP" dirty="0"/>
              <a:t> requires special procedures on acquisition to guarantee the admissibility of the resulting evidence.</a:t>
            </a:r>
          </a:p>
          <a:p>
            <a:pPr lvl="1">
              <a:buFont typeface="Arial" panose="020B0604020202020204" pitchFamily="34" charset="0"/>
              <a:buNone/>
            </a:pPr>
            <a:endParaRPr lang="en-US" altLang="en-US" sz="2800" dirty="0"/>
          </a:p>
          <a:p>
            <a:pPr lvl="1">
              <a:buFont typeface="Arial" panose="020B0604020202020204" pitchFamily="34" charset="0"/>
              <a:buNone/>
            </a:pPr>
            <a:r>
              <a:rPr lang="en-US" altLang="en-US" sz="2800" b="1" dirty="0"/>
              <a:t>Not all the online information can be evidence!</a:t>
            </a:r>
          </a:p>
          <a:p>
            <a:endParaRPr lang="en-US" altLang="en-US" dirty="0"/>
          </a:p>
        </p:txBody>
      </p:sp>
      <p:sp>
        <p:nvSpPr>
          <p:cNvPr id="20484" name="Slide Number Placeholder 3">
            <a:extLst>
              <a:ext uri="{FF2B5EF4-FFF2-40B4-BE49-F238E27FC236}">
                <a16:creationId xmlns:a16="http://schemas.microsoft.com/office/drawing/2014/main" id="{211C3A99-3778-4249-90A8-242C1017FF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F818CFD-2DB1-435E-9A1D-3B490581EA72}" type="slidenum">
              <a:rPr lang="en-US" altLang="en-US" sz="1200">
                <a:solidFill>
                  <a:srgbClr val="898989"/>
                </a:solidFill>
              </a:rPr>
              <a:pPr>
                <a:spcBef>
                  <a:spcPct val="0"/>
                </a:spcBef>
                <a:buFontTx/>
                <a:buNone/>
              </a:pPr>
              <a:t>16</a:t>
            </a:fld>
            <a:endParaRPr lang="en-US" altLang="en-US" sz="1200" dirty="0">
              <a:solidFill>
                <a:srgbClr val="898989"/>
              </a:solidFill>
            </a:endParaRPr>
          </a:p>
        </p:txBody>
      </p:sp>
      <p:sp>
        <p:nvSpPr>
          <p:cNvPr id="4" name="Title 3">
            <a:extLst>
              <a:ext uri="{FF2B5EF4-FFF2-40B4-BE49-F238E27FC236}">
                <a16:creationId xmlns:a16="http://schemas.microsoft.com/office/drawing/2014/main" id="{F7A34E8E-1958-4578-A7C3-4A7882719B85}"/>
              </a:ext>
            </a:extLst>
          </p:cNvPr>
          <p:cNvSpPr>
            <a:spLocks noGrp="1"/>
          </p:cNvSpPr>
          <p:nvPr>
            <p:ph type="title"/>
          </p:nvPr>
        </p:nvSpPr>
        <p:spPr>
          <a:xfrm>
            <a:off x="628650" y="632776"/>
            <a:ext cx="7886700" cy="1325563"/>
          </a:xfrm>
        </p:spPr>
        <p:txBody>
          <a:bodyPr>
            <a:normAutofit/>
          </a:bodyPr>
          <a:lstStyle/>
          <a:p>
            <a:r>
              <a:rPr lang="en-US" sz="4000" b="1" dirty="0">
                <a:latin typeface="+mn-lt"/>
              </a:rPr>
              <a:t>Capturing Evidence on the Internet</a:t>
            </a:r>
            <a:endParaRPr lang="en-GB" sz="4000" b="1" dirty="0">
              <a:latin typeface="+mn-lt"/>
            </a:endParaRPr>
          </a:p>
        </p:txBody>
      </p:sp>
    </p:spTree>
    <p:extLst>
      <p:ext uri="{BB962C8B-B14F-4D97-AF65-F5344CB8AC3E}">
        <p14:creationId xmlns:p14="http://schemas.microsoft.com/office/powerpoint/2010/main" val="601658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4427741-393E-4544-93EF-6607C22A3E87}"/>
              </a:ext>
            </a:extLst>
          </p:cNvPr>
          <p:cNvSpPr>
            <a:spLocks noGrp="1"/>
          </p:cNvSpPr>
          <p:nvPr>
            <p:ph type="title"/>
          </p:nvPr>
        </p:nvSpPr>
        <p:spPr>
          <a:xfrm>
            <a:off x="628650" y="601794"/>
            <a:ext cx="7886700" cy="1325563"/>
          </a:xfrm>
        </p:spPr>
        <p:txBody>
          <a:bodyPr>
            <a:normAutofit/>
          </a:bodyPr>
          <a:lstStyle/>
          <a:p>
            <a:r>
              <a:rPr lang="en-US" altLang="en-US" sz="4000" b="1" dirty="0">
                <a:latin typeface="+mn-lt"/>
              </a:rPr>
              <a:t>IP for Internet Protocol</a:t>
            </a:r>
          </a:p>
        </p:txBody>
      </p:sp>
      <p:sp>
        <p:nvSpPr>
          <p:cNvPr id="22531" name="Content Placeholder 2">
            <a:extLst>
              <a:ext uri="{FF2B5EF4-FFF2-40B4-BE49-F238E27FC236}">
                <a16:creationId xmlns:a16="http://schemas.microsoft.com/office/drawing/2014/main" id="{66CFFC15-1CB4-41E5-89D3-435E919D0C24}"/>
              </a:ext>
            </a:extLst>
          </p:cNvPr>
          <p:cNvSpPr>
            <a:spLocks noGrp="1"/>
          </p:cNvSpPr>
          <p:nvPr>
            <p:ph idx="1"/>
          </p:nvPr>
        </p:nvSpPr>
        <p:spPr>
          <a:xfrm>
            <a:off x="193637" y="1635163"/>
            <a:ext cx="8487783" cy="4873214"/>
          </a:xfrm>
        </p:spPr>
        <p:txBody>
          <a:bodyPr>
            <a:noAutofit/>
          </a:bodyPr>
          <a:lstStyle/>
          <a:p>
            <a:pPr>
              <a:spcBef>
                <a:spcPts val="600"/>
              </a:spcBef>
            </a:pPr>
            <a:r>
              <a:rPr lang="en-GB" altLang="en-US" sz="2600" dirty="0"/>
              <a:t>The Internet Protocol (IP) is responsible for routing packets of data from the source to the destination, where both, source and destination are hosts identified by fixed length addresses.</a:t>
            </a:r>
          </a:p>
          <a:p>
            <a:pPr>
              <a:spcBef>
                <a:spcPts val="600"/>
              </a:spcBef>
              <a:buFont typeface="Arial" panose="020B0604020202020204" pitchFamily="34" charset="0"/>
              <a:buNone/>
            </a:pPr>
            <a:endParaRPr lang="en-GB" altLang="en-US" sz="2600" dirty="0"/>
          </a:p>
          <a:p>
            <a:pPr>
              <a:spcBef>
                <a:spcPts val="600"/>
              </a:spcBef>
            </a:pPr>
            <a:r>
              <a:rPr lang="en-GB" altLang="en-US" sz="2600" dirty="0"/>
              <a:t>The format of an IPv4 address is a 32-bit numeric address written as four numbers separated by periods. Each number can be 0 to 255. An example of an IP address is: 68.160.10.240 </a:t>
            </a:r>
          </a:p>
          <a:p>
            <a:pPr marL="0" indent="0">
              <a:spcBef>
                <a:spcPts val="600"/>
              </a:spcBef>
              <a:buNone/>
            </a:pPr>
            <a:endParaRPr lang="en-US" altLang="en-US" sz="2600" dirty="0"/>
          </a:p>
          <a:p>
            <a:pPr>
              <a:spcBef>
                <a:spcPts val="600"/>
              </a:spcBef>
            </a:pPr>
            <a:r>
              <a:rPr lang="en-US" altLang="en-US" sz="2600" dirty="0"/>
              <a:t>An IPv6 address consists of </a:t>
            </a:r>
            <a:r>
              <a:rPr lang="de-DE" altLang="en-US" sz="2600" dirty="0"/>
              <a:t>eight groups of four hexadecimal digits. Each group is separated by a colon (i.e. 2001:0db8:85a3:0042:0000:8a2e:0370:7334).</a:t>
            </a:r>
            <a:endParaRPr lang="en-US" altLang="en-US" sz="2600" dirty="0"/>
          </a:p>
        </p:txBody>
      </p:sp>
      <p:sp>
        <p:nvSpPr>
          <p:cNvPr id="22532" name="Slide Number Placeholder 3">
            <a:extLst>
              <a:ext uri="{FF2B5EF4-FFF2-40B4-BE49-F238E27FC236}">
                <a16:creationId xmlns:a16="http://schemas.microsoft.com/office/drawing/2014/main" id="{E496DCE4-A8E6-4720-97D0-281CA3170A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D0721B6-3192-4BB4-BBDE-AB5FE8A707A4}" type="slidenum">
              <a:rPr lang="en-US" altLang="en-US" sz="1200">
                <a:solidFill>
                  <a:srgbClr val="898989"/>
                </a:solidFill>
              </a:rPr>
              <a:pPr>
                <a:spcBef>
                  <a:spcPct val="0"/>
                </a:spcBef>
                <a:buFontTx/>
                <a:buNone/>
              </a:pPr>
              <a:t>17</a:t>
            </a:fld>
            <a:endParaRPr lang="en-US" altLang="en-US" sz="1200" dirty="0">
              <a:solidFill>
                <a:srgbClr val="898989"/>
              </a:solidFill>
            </a:endParaRPr>
          </a:p>
        </p:txBody>
      </p:sp>
    </p:spTree>
    <p:extLst>
      <p:ext uri="{BB962C8B-B14F-4D97-AF65-F5344CB8AC3E}">
        <p14:creationId xmlns:p14="http://schemas.microsoft.com/office/powerpoint/2010/main" val="148857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926A2F0-FC7F-4450-A45A-2CA3B6589D7F}"/>
              </a:ext>
            </a:extLst>
          </p:cNvPr>
          <p:cNvSpPr>
            <a:spLocks noGrp="1"/>
          </p:cNvSpPr>
          <p:nvPr>
            <p:ph type="title"/>
          </p:nvPr>
        </p:nvSpPr>
        <p:spPr>
          <a:xfrm>
            <a:off x="628650" y="681037"/>
            <a:ext cx="7886700" cy="1325563"/>
          </a:xfrm>
        </p:spPr>
        <p:txBody>
          <a:bodyPr>
            <a:normAutofit/>
          </a:bodyPr>
          <a:lstStyle/>
          <a:p>
            <a:r>
              <a:rPr lang="en-US" altLang="en-US" sz="4000" b="1" dirty="0">
                <a:latin typeface="+mn-lt"/>
              </a:rPr>
              <a:t>IP for Internet Protocol</a:t>
            </a:r>
          </a:p>
        </p:txBody>
      </p:sp>
      <p:sp>
        <p:nvSpPr>
          <p:cNvPr id="3" name="Content Placeholder 2">
            <a:extLst>
              <a:ext uri="{FF2B5EF4-FFF2-40B4-BE49-F238E27FC236}">
                <a16:creationId xmlns:a16="http://schemas.microsoft.com/office/drawing/2014/main" id="{348C41ED-F893-4544-8B92-3AF056B5EDA2}"/>
              </a:ext>
            </a:extLst>
          </p:cNvPr>
          <p:cNvSpPr>
            <a:spLocks noGrp="1"/>
          </p:cNvSpPr>
          <p:nvPr>
            <p:ph idx="1"/>
          </p:nvPr>
        </p:nvSpPr>
        <p:spPr>
          <a:xfrm>
            <a:off x="247425" y="1753496"/>
            <a:ext cx="8444753" cy="4808669"/>
          </a:xfrm>
        </p:spPr>
        <p:txBody>
          <a:bodyPr>
            <a:normAutofit lnSpcReduction="10000"/>
          </a:bodyPr>
          <a:lstStyle/>
          <a:p>
            <a:pPr marL="0" indent="0">
              <a:buFont typeface="Arial" charset="0"/>
              <a:buNone/>
              <a:defRPr/>
            </a:pPr>
            <a:r>
              <a:rPr lang="en-US" sz="2600" dirty="0">
                <a:ea typeface="+mn-ea"/>
                <a:cs typeface="+mn-cs"/>
              </a:rPr>
              <a:t>The Internet Assigned Numbers Authority (IANA) regulates these IP addresses. </a:t>
            </a:r>
          </a:p>
          <a:p>
            <a:pPr marL="0" indent="0">
              <a:buFont typeface="Arial" charset="0"/>
              <a:buNone/>
              <a:defRPr/>
            </a:pPr>
            <a:r>
              <a:rPr lang="en-US" sz="2600" dirty="0">
                <a:ea typeface="+mn-ea"/>
                <a:cs typeface="+mn-cs"/>
              </a:rPr>
              <a:t>Among other things, its purpose is to coordinate IP addressing through regional entities located around the world known as Regional Internet Registries (RIR):</a:t>
            </a:r>
          </a:p>
          <a:p>
            <a:pPr marL="0" indent="0">
              <a:buFont typeface="Arial" charset="0"/>
              <a:buNone/>
              <a:defRPr/>
            </a:pPr>
            <a:endParaRPr lang="en-US" sz="2600" dirty="0">
              <a:ea typeface="+mn-ea"/>
              <a:cs typeface="+mn-cs"/>
            </a:endParaRPr>
          </a:p>
          <a:p>
            <a:pPr>
              <a:buFont typeface="Arial" charset="0"/>
              <a:buChar char="•"/>
              <a:defRPr/>
            </a:pPr>
            <a:r>
              <a:rPr lang="en-US" sz="2600" dirty="0">
                <a:ea typeface="+mn-ea"/>
                <a:cs typeface="+mn-cs"/>
              </a:rPr>
              <a:t>RIPE (Europe and some parts of Asia)</a:t>
            </a:r>
          </a:p>
          <a:p>
            <a:pPr>
              <a:buFont typeface="Arial" charset="0"/>
              <a:buChar char="•"/>
              <a:defRPr/>
            </a:pPr>
            <a:r>
              <a:rPr lang="en-US" sz="2600" dirty="0">
                <a:ea typeface="+mn-ea"/>
                <a:cs typeface="+mn-cs"/>
              </a:rPr>
              <a:t>APNIC (Asia, and the Pacific Region)</a:t>
            </a:r>
          </a:p>
          <a:p>
            <a:pPr>
              <a:buFont typeface="Arial" charset="0"/>
              <a:buChar char="•"/>
              <a:defRPr/>
            </a:pPr>
            <a:r>
              <a:rPr lang="en-US" sz="2600" dirty="0">
                <a:ea typeface="+mn-ea"/>
                <a:cs typeface="+mn-cs"/>
              </a:rPr>
              <a:t>ARIN (North America)</a:t>
            </a:r>
          </a:p>
          <a:p>
            <a:pPr>
              <a:buFont typeface="Arial" charset="0"/>
              <a:buChar char="•"/>
              <a:defRPr/>
            </a:pPr>
            <a:r>
              <a:rPr lang="en-US" sz="2600" dirty="0">
                <a:ea typeface="+mn-ea"/>
                <a:cs typeface="+mn-cs"/>
              </a:rPr>
              <a:t>LACNIC (Latin America and the Caribbean)</a:t>
            </a:r>
          </a:p>
          <a:p>
            <a:pPr>
              <a:buFont typeface="Arial" charset="0"/>
              <a:buChar char="•"/>
              <a:defRPr/>
            </a:pPr>
            <a:r>
              <a:rPr lang="en-US" sz="2600" dirty="0">
                <a:ea typeface="+mn-ea"/>
                <a:cs typeface="+mn-cs"/>
              </a:rPr>
              <a:t>AfriNIC (Africa)</a:t>
            </a:r>
          </a:p>
          <a:p>
            <a:pPr>
              <a:buFont typeface="Arial" charset="0"/>
              <a:buChar char="•"/>
              <a:defRPr/>
            </a:pPr>
            <a:endParaRPr lang="en-US" sz="2400" dirty="0">
              <a:ea typeface="+mn-ea"/>
              <a:cs typeface="+mn-cs"/>
            </a:endParaRPr>
          </a:p>
        </p:txBody>
      </p:sp>
      <p:sp>
        <p:nvSpPr>
          <p:cNvPr id="23556" name="Slide Number Placeholder 3">
            <a:extLst>
              <a:ext uri="{FF2B5EF4-FFF2-40B4-BE49-F238E27FC236}">
                <a16:creationId xmlns:a16="http://schemas.microsoft.com/office/drawing/2014/main" id="{7EF1F40C-BB32-4253-9231-7AF741F0F38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79CB6F1-1FC8-4C11-A481-287256238ADA}" type="slidenum">
              <a:rPr lang="en-US" altLang="en-US" sz="1200">
                <a:solidFill>
                  <a:srgbClr val="898989"/>
                </a:solidFill>
              </a:rPr>
              <a:pPr>
                <a:spcBef>
                  <a:spcPct val="0"/>
                </a:spcBef>
                <a:buFontTx/>
                <a:buNone/>
              </a:pPr>
              <a:t>18</a:t>
            </a:fld>
            <a:endParaRPr lang="en-US" altLang="en-US" sz="1200" dirty="0">
              <a:solidFill>
                <a:srgbClr val="898989"/>
              </a:solidFill>
            </a:endParaRPr>
          </a:p>
        </p:txBody>
      </p:sp>
    </p:spTree>
    <p:extLst>
      <p:ext uri="{BB962C8B-B14F-4D97-AF65-F5344CB8AC3E}">
        <p14:creationId xmlns:p14="http://schemas.microsoft.com/office/powerpoint/2010/main" val="329001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94752EA-BC79-47E8-A2AB-546F5EE0D84E}"/>
              </a:ext>
            </a:extLst>
          </p:cNvPr>
          <p:cNvSpPr>
            <a:spLocks noGrp="1"/>
          </p:cNvSpPr>
          <p:nvPr>
            <p:ph type="title"/>
          </p:nvPr>
        </p:nvSpPr>
        <p:spPr>
          <a:xfrm>
            <a:off x="628650" y="601794"/>
            <a:ext cx="7886700" cy="1325563"/>
          </a:xfrm>
        </p:spPr>
        <p:txBody>
          <a:bodyPr>
            <a:normAutofit/>
          </a:bodyPr>
          <a:lstStyle/>
          <a:p>
            <a:r>
              <a:rPr lang="en-US" altLang="en-US" sz="4000" b="1" dirty="0">
                <a:latin typeface="+mn-lt"/>
              </a:rPr>
              <a:t>IP for Internet Protocol</a:t>
            </a:r>
            <a:endParaRPr lang="en-US" altLang="en-US" sz="4000" dirty="0">
              <a:latin typeface="+mn-lt"/>
            </a:endParaRPr>
          </a:p>
        </p:txBody>
      </p:sp>
      <p:sp>
        <p:nvSpPr>
          <p:cNvPr id="24579" name="Content Placeholder 2">
            <a:extLst>
              <a:ext uri="{FF2B5EF4-FFF2-40B4-BE49-F238E27FC236}">
                <a16:creationId xmlns:a16="http://schemas.microsoft.com/office/drawing/2014/main" id="{6A5C4BA7-551E-4F5D-BF0E-C2012F9DC8D7}"/>
              </a:ext>
            </a:extLst>
          </p:cNvPr>
          <p:cNvSpPr>
            <a:spLocks noGrp="1"/>
          </p:cNvSpPr>
          <p:nvPr>
            <p:ph idx="1"/>
          </p:nvPr>
        </p:nvSpPr>
        <p:spPr>
          <a:xfrm>
            <a:off x="424255" y="1664260"/>
            <a:ext cx="8257166" cy="5057216"/>
          </a:xfrm>
        </p:spPr>
        <p:txBody>
          <a:bodyPr>
            <a:normAutofit/>
          </a:bodyPr>
          <a:lstStyle/>
          <a:p>
            <a:endParaRPr lang="en-US" altLang="en-US" sz="2400" dirty="0"/>
          </a:p>
          <a:p>
            <a:r>
              <a:rPr lang="en-US" altLang="en-US" dirty="0"/>
              <a:t>Role of the Internet service provider</a:t>
            </a:r>
          </a:p>
          <a:p>
            <a:pPr lvl="1"/>
            <a:r>
              <a:rPr lang="en-US" altLang="en-US" sz="2800" dirty="0"/>
              <a:t>Range of IP addresses</a:t>
            </a:r>
          </a:p>
          <a:p>
            <a:pPr lvl="1"/>
            <a:r>
              <a:rPr lang="en-US" altLang="en-US" sz="2800" dirty="0"/>
              <a:t>DHCP </a:t>
            </a:r>
          </a:p>
          <a:p>
            <a:pPr lvl="1"/>
            <a:endParaRPr lang="en-US" altLang="en-US" sz="2800" dirty="0"/>
          </a:p>
          <a:p>
            <a:r>
              <a:rPr lang="en-US" altLang="en-US" dirty="0"/>
              <a:t>Difference between dynamic and static IP addresses</a:t>
            </a:r>
          </a:p>
          <a:p>
            <a:pPr marL="0" indent="0">
              <a:buNone/>
            </a:pPr>
            <a:endParaRPr lang="en-US" altLang="en-US" dirty="0"/>
          </a:p>
          <a:p>
            <a:r>
              <a:rPr lang="en-US" altLang="en-US" dirty="0"/>
              <a:t>10.0.0.0 to 10.255.255.255 – Class A</a:t>
            </a:r>
          </a:p>
          <a:p>
            <a:r>
              <a:rPr lang="en-US" altLang="en-US" dirty="0"/>
              <a:t>172.16.0.0 to 172.31.255.255 – Class B</a:t>
            </a:r>
          </a:p>
          <a:p>
            <a:r>
              <a:rPr lang="en-US" altLang="en-US" dirty="0"/>
              <a:t>192.168.0.0 to 192.168.255.255 – Class C</a:t>
            </a:r>
          </a:p>
          <a:p>
            <a:endParaRPr lang="en-US" altLang="en-US" dirty="0"/>
          </a:p>
        </p:txBody>
      </p:sp>
      <p:sp>
        <p:nvSpPr>
          <p:cNvPr id="24580" name="Slide Number Placeholder 3">
            <a:extLst>
              <a:ext uri="{FF2B5EF4-FFF2-40B4-BE49-F238E27FC236}">
                <a16:creationId xmlns:a16="http://schemas.microsoft.com/office/drawing/2014/main" id="{AD252A0B-555B-4F26-A7EB-A658A2B456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6079A77-533D-4FC7-9599-655F6D0F8A59}" type="slidenum">
              <a:rPr lang="en-US" altLang="en-US" sz="1200">
                <a:solidFill>
                  <a:srgbClr val="898989"/>
                </a:solidFill>
              </a:rPr>
              <a:pPr>
                <a:spcBef>
                  <a:spcPct val="0"/>
                </a:spcBef>
                <a:buFontTx/>
                <a:buNone/>
              </a:pPr>
              <a:t>19</a:t>
            </a:fld>
            <a:endParaRPr lang="en-US" altLang="en-US" sz="1200" dirty="0">
              <a:solidFill>
                <a:srgbClr val="898989"/>
              </a:solidFill>
            </a:endParaRPr>
          </a:p>
        </p:txBody>
      </p:sp>
    </p:spTree>
    <p:extLst>
      <p:ext uri="{BB962C8B-B14F-4D97-AF65-F5344CB8AC3E}">
        <p14:creationId xmlns:p14="http://schemas.microsoft.com/office/powerpoint/2010/main" val="8425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8BD44690-E6C7-42BF-B810-1AC9A1BD0C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0D05FB-F004-4136-94CC-398250E3B501}" type="slidenum">
              <a:rPr lang="en-US" altLang="en-US" sz="1200">
                <a:solidFill>
                  <a:srgbClr val="898989"/>
                </a:solidFill>
              </a:rPr>
              <a:pPr>
                <a:spcBef>
                  <a:spcPct val="0"/>
                </a:spcBef>
                <a:buFontTx/>
                <a:buNone/>
              </a:pPr>
              <a:t>2</a:t>
            </a:fld>
            <a:endParaRPr lang="en-US" altLang="en-US" sz="1200" dirty="0">
              <a:solidFill>
                <a:srgbClr val="898989"/>
              </a:solidFill>
            </a:endParaRPr>
          </a:p>
        </p:txBody>
      </p:sp>
      <p:sp>
        <p:nvSpPr>
          <p:cNvPr id="4099" name="Title 1">
            <a:extLst>
              <a:ext uri="{FF2B5EF4-FFF2-40B4-BE49-F238E27FC236}">
                <a16:creationId xmlns:a16="http://schemas.microsoft.com/office/drawing/2014/main" id="{16FAB3DA-B1EE-487B-A5FB-1EFE5969EE45}"/>
              </a:ext>
            </a:extLst>
          </p:cNvPr>
          <p:cNvSpPr>
            <a:spLocks noGrp="1"/>
          </p:cNvSpPr>
          <p:nvPr>
            <p:ph type="title"/>
          </p:nvPr>
        </p:nvSpPr>
        <p:spPr>
          <a:xfrm>
            <a:off x="457200" y="912020"/>
            <a:ext cx="8229600" cy="773112"/>
          </a:xfrm>
        </p:spPr>
        <p:txBody>
          <a:bodyPr>
            <a:normAutofit/>
          </a:bodyPr>
          <a:lstStyle/>
          <a:p>
            <a:pPr algn="ctr" eaLnBrk="1" hangingPunct="1"/>
            <a:r>
              <a:rPr lang="en-US" altLang="en-US" sz="4000" b="1" dirty="0">
                <a:latin typeface="+mn-lt"/>
              </a:rPr>
              <a:t>Session Objectives</a:t>
            </a:r>
          </a:p>
        </p:txBody>
      </p:sp>
      <p:sp>
        <p:nvSpPr>
          <p:cNvPr id="4100" name="Content Placeholder 2">
            <a:extLst>
              <a:ext uri="{FF2B5EF4-FFF2-40B4-BE49-F238E27FC236}">
                <a16:creationId xmlns:a16="http://schemas.microsoft.com/office/drawing/2014/main" id="{B36D0694-79FF-4812-BE49-6C02B760303F}"/>
              </a:ext>
            </a:extLst>
          </p:cNvPr>
          <p:cNvSpPr>
            <a:spLocks/>
          </p:cNvSpPr>
          <p:nvPr/>
        </p:nvSpPr>
        <p:spPr bwMode="auto">
          <a:xfrm>
            <a:off x="457200" y="1685132"/>
            <a:ext cx="85121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latin typeface="Arial" panose="020B0604020202020204" pitchFamily="34" charset="0"/>
              </a:rPr>
              <a:t>At the end of this session participants will be able to: </a:t>
            </a:r>
            <a:endParaRPr lang="el-GR" altLang="en-US" sz="2800" b="1" dirty="0">
              <a:latin typeface="Arial" panose="020B0604020202020204" pitchFamily="34" charset="0"/>
            </a:endParaRPr>
          </a:p>
          <a:p>
            <a:pPr marL="457200" indent="-457200">
              <a:spcBef>
                <a:spcPct val="0"/>
              </a:spcBef>
            </a:pPr>
            <a:r>
              <a:rPr lang="en-US" altLang="en-US" sz="2800" dirty="0">
                <a:latin typeface="Arial" panose="020B0604020202020204" pitchFamily="34" charset="0"/>
              </a:rPr>
              <a:t>Discuss the authorities and its permission in the process of search and seizing electronic evidence. </a:t>
            </a:r>
          </a:p>
          <a:p>
            <a:pPr marL="457200" indent="-457200">
              <a:spcBef>
                <a:spcPct val="0"/>
              </a:spcBef>
            </a:pPr>
            <a:endParaRPr lang="el-GR" altLang="en-US" sz="2800" dirty="0">
              <a:latin typeface="Arial" panose="020B0604020202020204" pitchFamily="34" charset="0"/>
            </a:endParaRPr>
          </a:p>
          <a:p>
            <a:pPr marL="457200" indent="-457200">
              <a:spcBef>
                <a:spcPct val="0"/>
              </a:spcBef>
            </a:pPr>
            <a:r>
              <a:rPr lang="en-GB" altLang="en-US" sz="2800" dirty="0">
                <a:latin typeface="Arial" panose="020B0604020202020204" pitchFamily="34" charset="0"/>
              </a:rPr>
              <a:t>Complete effective preparation and planning the search and seizing electronic evidence.</a:t>
            </a:r>
          </a:p>
          <a:p>
            <a:pPr>
              <a:spcBef>
                <a:spcPct val="0"/>
              </a:spcBef>
              <a:buNone/>
            </a:pPr>
            <a:endParaRPr lang="el-GR" altLang="en-US" sz="2800" dirty="0">
              <a:latin typeface="Arial" panose="020B0604020202020204" pitchFamily="34" charset="0"/>
            </a:endParaRPr>
          </a:p>
        </p:txBody>
      </p:sp>
    </p:spTree>
    <p:extLst>
      <p:ext uri="{BB962C8B-B14F-4D97-AF65-F5344CB8AC3E}">
        <p14:creationId xmlns:p14="http://schemas.microsoft.com/office/powerpoint/2010/main" val="2863864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3877EE8-3777-4479-A315-072F74107B1F}"/>
              </a:ext>
            </a:extLst>
          </p:cNvPr>
          <p:cNvSpPr>
            <a:spLocks noGrp="1"/>
          </p:cNvSpPr>
          <p:nvPr>
            <p:ph type="title"/>
          </p:nvPr>
        </p:nvSpPr>
        <p:spPr>
          <a:xfrm>
            <a:off x="521074" y="500062"/>
            <a:ext cx="7886700" cy="1325563"/>
          </a:xfrm>
        </p:spPr>
        <p:txBody>
          <a:bodyPr/>
          <a:lstStyle/>
          <a:p>
            <a:r>
              <a:rPr lang="en-US" altLang="en-US" sz="4000" b="1" dirty="0">
                <a:latin typeface="+mn-lt"/>
              </a:rPr>
              <a:t>DNS for Domain Name System</a:t>
            </a:r>
            <a:endParaRPr lang="en-US" altLang="en-US" sz="4000" dirty="0">
              <a:latin typeface="+mn-lt"/>
            </a:endParaRPr>
          </a:p>
        </p:txBody>
      </p:sp>
      <p:sp>
        <p:nvSpPr>
          <p:cNvPr id="3" name="Content Placeholder 2">
            <a:extLst>
              <a:ext uri="{FF2B5EF4-FFF2-40B4-BE49-F238E27FC236}">
                <a16:creationId xmlns:a16="http://schemas.microsoft.com/office/drawing/2014/main" id="{DF8F4A52-7673-4EB4-AC2D-29D4E3A6083A}"/>
              </a:ext>
            </a:extLst>
          </p:cNvPr>
          <p:cNvSpPr>
            <a:spLocks noGrp="1"/>
          </p:cNvSpPr>
          <p:nvPr>
            <p:ph idx="1"/>
          </p:nvPr>
        </p:nvSpPr>
        <p:spPr>
          <a:xfrm>
            <a:off x="333487" y="1635162"/>
            <a:ext cx="8412480" cy="4959276"/>
          </a:xfrm>
        </p:spPr>
        <p:txBody>
          <a:bodyPr>
            <a:noAutofit/>
          </a:bodyPr>
          <a:lstStyle/>
          <a:p>
            <a:pPr>
              <a:buFont typeface="Arial" charset="0"/>
              <a:buChar char="•"/>
              <a:defRPr/>
            </a:pPr>
            <a:r>
              <a:rPr lang="en-US" sz="2400" dirty="0">
                <a:ea typeface="+mn-ea"/>
                <a:cs typeface="+mn-cs"/>
              </a:rPr>
              <a:t>The domain names are managed by Registrars that need to be accredited by the</a:t>
            </a:r>
          </a:p>
          <a:p>
            <a:pPr lvl="1">
              <a:buFont typeface="Wingdings" panose="05000000000000000000" pitchFamily="2" charset="2"/>
              <a:buChar char="Ø"/>
              <a:defRPr/>
            </a:pPr>
            <a:r>
              <a:rPr lang="en-US" dirty="0">
                <a:ea typeface="+mn-ea"/>
              </a:rPr>
              <a:t>Internet Corporation for Assigned Names and Numbers (ICANN; http://www.icann.org/) </a:t>
            </a:r>
          </a:p>
          <a:p>
            <a:pPr lvl="1">
              <a:buFont typeface="Wingdings" panose="05000000000000000000" pitchFamily="2" charset="2"/>
              <a:buChar char="Ø"/>
              <a:defRPr/>
            </a:pPr>
            <a:r>
              <a:rPr lang="en-US" dirty="0">
                <a:ea typeface="+mn-ea"/>
              </a:rPr>
              <a:t>Registries listed by IANA (Internet Assigned Numbers Authority).</a:t>
            </a:r>
          </a:p>
          <a:p>
            <a:pPr marL="0" lvl="1" indent="0">
              <a:buFont typeface="Arial" charset="0"/>
              <a:buNone/>
              <a:defRPr/>
            </a:pPr>
            <a:endParaRPr lang="en-US" dirty="0">
              <a:ea typeface="+mn-ea"/>
            </a:endParaRPr>
          </a:p>
          <a:p>
            <a:pPr marL="342900" lvl="1" indent="-342900">
              <a:spcBef>
                <a:spcPts val="0"/>
              </a:spcBef>
              <a:buFont typeface="Wingdings" panose="05000000000000000000" pitchFamily="2" charset="2"/>
              <a:buChar char="q"/>
              <a:defRPr/>
            </a:pPr>
            <a:r>
              <a:rPr lang="en-US" dirty="0">
                <a:ea typeface="+mn-ea"/>
              </a:rPr>
              <a:t>Generic Top Level Domains (gTLDs) such as .com, .net, .org, .biz, etc the ICANN accredits Registrars.</a:t>
            </a:r>
          </a:p>
          <a:p>
            <a:pPr marL="342900" lvl="1" indent="-342900">
              <a:buFont typeface="Wingdings" panose="05000000000000000000" pitchFamily="2" charset="2"/>
              <a:buChar char="q"/>
              <a:defRPr/>
            </a:pPr>
            <a:r>
              <a:rPr lang="en-US" dirty="0">
                <a:ea typeface="+mn-ea"/>
              </a:rPr>
              <a:t>Country Code Top Level Domains (ccTLFDs) like .us, .uk, .de, .ie, etc. IANA delegates the registration.</a:t>
            </a:r>
          </a:p>
          <a:p>
            <a:pPr marL="252000">
              <a:buFont typeface="Wingdings" panose="05000000000000000000" pitchFamily="2" charset="2"/>
              <a:buChar char="q"/>
              <a:defRPr/>
            </a:pPr>
            <a:r>
              <a:rPr lang="en-US" sz="2400" dirty="0">
                <a:ea typeface="+mn-ea"/>
                <a:cs typeface="+mn-cs"/>
              </a:rPr>
              <a:t>If a domain name is not registered by a privacy protection company these Registries can store valuable information about the owner of a domain name.</a:t>
            </a:r>
          </a:p>
        </p:txBody>
      </p:sp>
      <p:sp>
        <p:nvSpPr>
          <p:cNvPr id="25604" name="Slide Number Placeholder 3">
            <a:extLst>
              <a:ext uri="{FF2B5EF4-FFF2-40B4-BE49-F238E27FC236}">
                <a16:creationId xmlns:a16="http://schemas.microsoft.com/office/drawing/2014/main" id="{2512A12A-403F-4F0A-9C7F-5B17D4FE73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54C4CB-6DCA-42D9-8E5C-B8462C3ADD24}" type="slidenum">
              <a:rPr lang="en-US" altLang="en-US" sz="1200">
                <a:solidFill>
                  <a:srgbClr val="898989"/>
                </a:solidFill>
              </a:rPr>
              <a:pPr>
                <a:spcBef>
                  <a:spcPct val="0"/>
                </a:spcBef>
                <a:buFontTx/>
                <a:buNone/>
              </a:pPr>
              <a:t>20</a:t>
            </a:fld>
            <a:endParaRPr lang="en-US" altLang="en-US" sz="1200" dirty="0">
              <a:solidFill>
                <a:srgbClr val="898989"/>
              </a:solidFill>
            </a:endParaRPr>
          </a:p>
        </p:txBody>
      </p:sp>
    </p:spTree>
    <p:extLst>
      <p:ext uri="{BB962C8B-B14F-4D97-AF65-F5344CB8AC3E}">
        <p14:creationId xmlns:p14="http://schemas.microsoft.com/office/powerpoint/2010/main" val="252296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628650" y="483460"/>
            <a:ext cx="7886700" cy="1325563"/>
          </a:xfrm>
        </p:spPr>
        <p:txBody>
          <a:bodyPr>
            <a:normAutofit fontScale="90000"/>
          </a:bodyPr>
          <a:lstStyle/>
          <a:p>
            <a:br>
              <a:rPr lang="en-US" altLang="en-US" sz="4000" b="1" dirty="0">
                <a:latin typeface="+mn-lt"/>
              </a:rPr>
            </a:br>
            <a:br>
              <a:rPr lang="en-US" altLang="en-US" sz="4000" b="1" dirty="0">
                <a:latin typeface="+mn-lt"/>
              </a:rPr>
            </a:br>
            <a:r>
              <a:rPr lang="en-US" altLang="en-US" sz="4000" b="1" dirty="0">
                <a:latin typeface="+mn-lt"/>
              </a:rPr>
              <a:t>URI for Uniform Resource Identifier</a:t>
            </a:r>
            <a:endParaRPr lang="en-US" altLang="en-US" sz="4000" dirty="0">
              <a:latin typeface="+mn-lt"/>
            </a:endParaRP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218281" y="2195513"/>
            <a:ext cx="8707437" cy="4525963"/>
          </a:xfrm>
        </p:spPr>
        <p:txBody>
          <a:bodyPr>
            <a:normAutofit lnSpcReduction="10000"/>
          </a:bodyPr>
          <a:lstStyle/>
          <a:p>
            <a:r>
              <a:rPr lang="en-US" altLang="en-US" sz="2400" dirty="0"/>
              <a:t>The World Wide Web (WWW) is a system of linked documents that can be accessed through the Internet. </a:t>
            </a:r>
          </a:p>
          <a:p>
            <a:r>
              <a:rPr lang="en-US" altLang="en-US" sz="2400" dirty="0"/>
              <a:t>These documents are not regular text documents but hypertext ones, known as Web Pages.</a:t>
            </a:r>
          </a:p>
          <a:p>
            <a:r>
              <a:rPr lang="en-US" altLang="en-US" sz="2400" dirty="0"/>
              <a:t>Hypertext makes it possible to link documents that can be stored in different computers around the world. </a:t>
            </a:r>
          </a:p>
          <a:p>
            <a:r>
              <a:rPr lang="en-US" altLang="en-US" sz="2400" dirty="0"/>
              <a:t>Web pages are usually written in what is known as HTML code and may contain different types of information. </a:t>
            </a:r>
          </a:p>
          <a:p>
            <a:r>
              <a:rPr lang="en-US" altLang="en-US" sz="2400" dirty="0"/>
              <a:t>Web pages are usually grouped on what is known as Websites.</a:t>
            </a:r>
          </a:p>
          <a:p>
            <a:pPr>
              <a:buFont typeface="Arial" panose="020B0604020202020204" pitchFamily="34" charset="0"/>
              <a:buNone/>
            </a:pPr>
            <a:endParaRPr lang="en-US" altLang="en-US" sz="1800" b="1" dirty="0"/>
          </a:p>
          <a:p>
            <a:pPr>
              <a:buNone/>
            </a:pPr>
            <a:r>
              <a:rPr lang="en-US" altLang="en-US" sz="1800" b="1" dirty="0"/>
              <a:t>structure of the URI : http://iptv.ge/en/tv/ </a:t>
            </a:r>
          </a:p>
          <a:p>
            <a:pPr>
              <a:buNone/>
            </a:pPr>
            <a:r>
              <a:rPr lang="en-US" altLang="en-US" sz="1800" b="1" dirty="0"/>
              <a:t>structure of the URL : </a:t>
            </a:r>
            <a:r>
              <a:rPr lang="en-US" altLang="en-US" sz="1800" b="1" dirty="0">
                <a:hlinkClick r:id="rId3"/>
              </a:rPr>
              <a:t>http://mof.ge/</a:t>
            </a:r>
            <a:r>
              <a:rPr lang="en-US" altLang="en-US" sz="1800" b="1" dirty="0"/>
              <a:t> </a:t>
            </a:r>
          </a:p>
        </p:txBody>
      </p:sp>
      <p:sp>
        <p:nvSpPr>
          <p:cNvPr id="26628" name="Slide Number Placeholder 3">
            <a:extLst>
              <a:ext uri="{FF2B5EF4-FFF2-40B4-BE49-F238E27FC236}">
                <a16:creationId xmlns:a16="http://schemas.microsoft.com/office/drawing/2014/main" id="{17EAC893-B082-42B3-8213-CDC93725C7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454BA71-42E2-476C-9EFD-F9672B19BBD8}" type="slidenum">
              <a:rPr lang="en-US" altLang="en-US" sz="1200">
                <a:solidFill>
                  <a:srgbClr val="898989"/>
                </a:solidFill>
              </a:rPr>
              <a:pPr>
                <a:spcBef>
                  <a:spcPct val="0"/>
                </a:spcBef>
                <a:buFontTx/>
                <a:buNone/>
              </a:pPr>
              <a:t>21</a:t>
            </a:fld>
            <a:endParaRPr lang="en-US" altLang="en-US" sz="1200" dirty="0">
              <a:solidFill>
                <a:srgbClr val="898989"/>
              </a:solidFill>
            </a:endParaRPr>
          </a:p>
        </p:txBody>
      </p:sp>
    </p:spTree>
    <p:extLst>
      <p:ext uri="{BB962C8B-B14F-4D97-AF65-F5344CB8AC3E}">
        <p14:creationId xmlns:p14="http://schemas.microsoft.com/office/powerpoint/2010/main" val="62068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628650" y="483460"/>
            <a:ext cx="7886700" cy="1325563"/>
          </a:xfrm>
        </p:spPr>
        <p:txBody>
          <a:bodyPr/>
          <a:lstStyle/>
          <a:p>
            <a:r>
              <a:rPr lang="en-US" altLang="en-US" sz="4000" b="1" dirty="0">
                <a:latin typeface="+mn-lt"/>
              </a:rPr>
              <a:t>URI for Uniform Resource Identifier</a:t>
            </a:r>
            <a:endParaRPr lang="en-US" altLang="en-US" sz="4000" dirty="0">
              <a:latin typeface="+mn-lt"/>
            </a:endParaRP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0" y="2259602"/>
            <a:ext cx="9144000" cy="3646170"/>
          </a:xfrm>
        </p:spPr>
        <p:txBody>
          <a:bodyPr>
            <a:normAutofit/>
          </a:bodyPr>
          <a:lstStyle/>
          <a:p>
            <a:pPr marL="0" indent="0">
              <a:buNone/>
            </a:pPr>
            <a:endParaRPr lang="en-US" altLang="en-US" sz="2600" b="1" dirty="0"/>
          </a:p>
          <a:p>
            <a:pPr marL="0" indent="0">
              <a:buNone/>
            </a:pPr>
            <a:endParaRPr lang="en-US" altLang="en-US" sz="2600" b="1" dirty="0"/>
          </a:p>
          <a:p>
            <a:pPr marL="0" indent="0">
              <a:buNone/>
            </a:pPr>
            <a:endParaRPr lang="en-US" altLang="en-US" sz="2600" b="1" dirty="0"/>
          </a:p>
          <a:p>
            <a:pPr marL="0" indent="0">
              <a:buNone/>
            </a:pPr>
            <a:endParaRPr lang="en-US" altLang="en-US" sz="2600" b="1" dirty="0"/>
          </a:p>
          <a:p>
            <a:pPr marL="0" indent="0">
              <a:buNone/>
            </a:pPr>
            <a:endParaRPr lang="en-US" altLang="en-US" sz="2600" b="1" dirty="0"/>
          </a:p>
          <a:p>
            <a:pPr marL="0" indent="0">
              <a:buNone/>
            </a:pPr>
            <a:r>
              <a:rPr lang="en-US" altLang="en-US" sz="2600" b="1" dirty="0"/>
              <a:t>http://www.iptv.ge/en/rss-news/41-news-eng/23-factnews-eng</a:t>
            </a:r>
          </a:p>
        </p:txBody>
      </p:sp>
      <p:sp>
        <p:nvSpPr>
          <p:cNvPr id="26628" name="Slide Number Placeholder 3">
            <a:extLst>
              <a:ext uri="{FF2B5EF4-FFF2-40B4-BE49-F238E27FC236}">
                <a16:creationId xmlns:a16="http://schemas.microsoft.com/office/drawing/2014/main" id="{17EAC893-B082-42B3-8213-CDC93725C7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454BA71-42E2-476C-9EFD-F9672B19BBD8}" type="slidenum">
              <a:rPr lang="en-US" altLang="en-US" sz="1200">
                <a:solidFill>
                  <a:srgbClr val="898989"/>
                </a:solidFill>
              </a:rPr>
              <a:pPr>
                <a:spcBef>
                  <a:spcPct val="0"/>
                </a:spcBef>
                <a:buFontTx/>
                <a:buNone/>
              </a:pPr>
              <a:t>22</a:t>
            </a:fld>
            <a:endParaRPr lang="en-US" altLang="en-US" sz="1200" dirty="0">
              <a:solidFill>
                <a:srgbClr val="898989"/>
              </a:solidFill>
            </a:endParaRPr>
          </a:p>
        </p:txBody>
      </p:sp>
      <p:sp>
        <p:nvSpPr>
          <p:cNvPr id="6" name="Speech Bubble: Rectangle 5">
            <a:extLst>
              <a:ext uri="{FF2B5EF4-FFF2-40B4-BE49-F238E27FC236}">
                <a16:creationId xmlns:a16="http://schemas.microsoft.com/office/drawing/2014/main" id="{405FC93E-0234-4059-900A-1ECC5AF702AC}"/>
              </a:ext>
            </a:extLst>
          </p:cNvPr>
          <p:cNvSpPr/>
          <p:nvPr/>
        </p:nvSpPr>
        <p:spPr>
          <a:xfrm>
            <a:off x="194310" y="1627154"/>
            <a:ext cx="2423160" cy="1492951"/>
          </a:xfrm>
          <a:prstGeom prst="wedgeRectCallout">
            <a:avLst>
              <a:gd name="adj1" fmla="val -37445"/>
              <a:gd name="adj2" fmla="val 16079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t>Method - http</a:t>
            </a:r>
          </a:p>
          <a:p>
            <a:pPr algn="ctr"/>
            <a:r>
              <a:rPr lang="en-US" sz="2400" dirty="0"/>
              <a:t>defines how to access resource</a:t>
            </a:r>
          </a:p>
        </p:txBody>
      </p:sp>
      <p:sp>
        <p:nvSpPr>
          <p:cNvPr id="7" name="Speech Bubble: Rectangle 6">
            <a:extLst>
              <a:ext uri="{FF2B5EF4-FFF2-40B4-BE49-F238E27FC236}">
                <a16:creationId xmlns:a16="http://schemas.microsoft.com/office/drawing/2014/main" id="{A2916857-1BC0-48E4-9663-87CEC5E9B43D}"/>
              </a:ext>
            </a:extLst>
          </p:cNvPr>
          <p:cNvSpPr/>
          <p:nvPr/>
        </p:nvSpPr>
        <p:spPr>
          <a:xfrm>
            <a:off x="80009" y="5230844"/>
            <a:ext cx="8983027" cy="1490632"/>
          </a:xfrm>
          <a:prstGeom prst="wedgeRectCallout">
            <a:avLst>
              <a:gd name="adj1" fmla="val 2416"/>
              <a:gd name="adj2" fmla="val -63214"/>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en-GB" sz="2400" dirty="0"/>
              <a:t>URI = </a:t>
            </a:r>
            <a:r>
              <a:rPr lang="en-GB" sz="2400" dirty="0">
                <a:hlinkClick r:id="rId3"/>
              </a:rPr>
              <a:t>http://iptv.ge/en/rss-news/41-news-eng/23-factnews-eng</a:t>
            </a:r>
            <a:r>
              <a:rPr lang="en-GB" sz="2400" dirty="0"/>
              <a:t> </a:t>
            </a:r>
          </a:p>
          <a:p>
            <a:pPr algn="ctr"/>
            <a:r>
              <a:rPr lang="en-GB" sz="2400" dirty="0"/>
              <a:t>Or</a:t>
            </a:r>
          </a:p>
          <a:p>
            <a:pPr algn="ctr"/>
            <a:r>
              <a:rPr lang="en-GB" sz="2400" dirty="0"/>
              <a:t>http://www.iptv.ge/en/rss-news/41-news-eng/23-factnews-eng</a:t>
            </a:r>
          </a:p>
          <a:p>
            <a:pPr algn="ctr"/>
            <a:endParaRPr lang="en-GB" sz="2400" dirty="0"/>
          </a:p>
        </p:txBody>
      </p:sp>
      <p:pic>
        <p:nvPicPr>
          <p:cNvPr id="2" name="Picture 1">
            <a:extLst>
              <a:ext uri="{FF2B5EF4-FFF2-40B4-BE49-F238E27FC236}">
                <a16:creationId xmlns:a16="http://schemas.microsoft.com/office/drawing/2014/main" id="{038556AD-D45B-4958-8020-16683736BAD1}"/>
              </a:ext>
            </a:extLst>
          </p:cNvPr>
          <p:cNvPicPr>
            <a:picLocks noChangeAspect="1"/>
          </p:cNvPicPr>
          <p:nvPr/>
        </p:nvPicPr>
        <p:blipFill>
          <a:blip r:embed="rId4"/>
          <a:stretch>
            <a:fillRect/>
          </a:stretch>
        </p:blipFill>
        <p:spPr>
          <a:xfrm>
            <a:off x="3137556" y="1471282"/>
            <a:ext cx="5297784" cy="2981218"/>
          </a:xfrm>
          <a:prstGeom prst="rect">
            <a:avLst/>
          </a:prstGeom>
        </p:spPr>
      </p:pic>
    </p:spTree>
    <p:extLst>
      <p:ext uri="{BB962C8B-B14F-4D97-AF65-F5344CB8AC3E}">
        <p14:creationId xmlns:p14="http://schemas.microsoft.com/office/powerpoint/2010/main" val="3292822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628648" y="716552"/>
            <a:ext cx="7886700" cy="826043"/>
          </a:xfrm>
        </p:spPr>
        <p:txBody>
          <a:bodyPr/>
          <a:lstStyle/>
          <a:p>
            <a:r>
              <a:rPr lang="en-US" altLang="en-US" sz="4000" b="1" dirty="0">
                <a:latin typeface="+mn-lt"/>
              </a:rPr>
              <a:t>URL for Uniform Resource Locator</a:t>
            </a:r>
            <a:endParaRPr lang="en-US" altLang="en-US" sz="4000" dirty="0">
              <a:latin typeface="+mn-lt"/>
            </a:endParaRP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218279" y="1451610"/>
            <a:ext cx="8707441" cy="711439"/>
          </a:xfrm>
        </p:spPr>
        <p:txBody>
          <a:bodyPr>
            <a:normAutofit fontScale="85000" lnSpcReduction="20000"/>
          </a:bodyPr>
          <a:lstStyle/>
          <a:p>
            <a:pPr marL="0" indent="0">
              <a:buNone/>
            </a:pPr>
            <a:r>
              <a:rPr lang="en-US" altLang="en-US" sz="3000" b="1" dirty="0">
                <a:hlinkClick r:id="rId3"/>
              </a:rPr>
              <a:t>http://iptv.ge</a:t>
            </a:r>
            <a:r>
              <a:rPr lang="en-US" altLang="en-US" sz="3000" b="1" dirty="0"/>
              <a:t>  will show in browser as </a:t>
            </a:r>
            <a:r>
              <a:rPr lang="en-US" altLang="en-US" sz="3000" b="1" dirty="0">
                <a:hlinkClick r:id="rId4"/>
              </a:rPr>
              <a:t>http://www.iptv.ge</a:t>
            </a:r>
            <a:r>
              <a:rPr lang="en-US" altLang="en-US" sz="3000" b="1" dirty="0"/>
              <a:t> or www.iptv.ge </a:t>
            </a:r>
          </a:p>
          <a:p>
            <a:pPr marL="0" indent="0">
              <a:buNone/>
            </a:pPr>
            <a:endParaRPr lang="en-US" altLang="en-US" sz="2400" b="1" dirty="0"/>
          </a:p>
          <a:p>
            <a:pPr marL="0" indent="0">
              <a:buNone/>
            </a:pPr>
            <a:endParaRPr lang="en-US" altLang="en-US" sz="1800" b="1" dirty="0"/>
          </a:p>
        </p:txBody>
      </p:sp>
      <p:sp>
        <p:nvSpPr>
          <p:cNvPr id="26628" name="Slide Number Placeholder 3">
            <a:extLst>
              <a:ext uri="{FF2B5EF4-FFF2-40B4-BE49-F238E27FC236}">
                <a16:creationId xmlns:a16="http://schemas.microsoft.com/office/drawing/2014/main" id="{17EAC893-B082-42B3-8213-CDC93725C7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454BA71-42E2-476C-9EFD-F9672B19BBD8}" type="slidenum">
              <a:rPr lang="en-US" altLang="en-US" sz="1200">
                <a:solidFill>
                  <a:srgbClr val="898989"/>
                </a:solidFill>
              </a:rPr>
              <a:pPr>
                <a:spcBef>
                  <a:spcPct val="0"/>
                </a:spcBef>
                <a:buFontTx/>
                <a:buNone/>
              </a:pPr>
              <a:t>23</a:t>
            </a:fld>
            <a:endParaRPr lang="en-US" altLang="en-US" sz="1200" dirty="0">
              <a:solidFill>
                <a:srgbClr val="898989"/>
              </a:solidFill>
            </a:endParaRPr>
          </a:p>
        </p:txBody>
      </p:sp>
      <p:pic>
        <p:nvPicPr>
          <p:cNvPr id="5" name="Picture 4">
            <a:extLst>
              <a:ext uri="{FF2B5EF4-FFF2-40B4-BE49-F238E27FC236}">
                <a16:creationId xmlns:a16="http://schemas.microsoft.com/office/drawing/2014/main" id="{775BCC08-29CD-496A-9BD0-4889C17BDE81}"/>
              </a:ext>
            </a:extLst>
          </p:cNvPr>
          <p:cNvPicPr>
            <a:picLocks noChangeAspect="1"/>
          </p:cNvPicPr>
          <p:nvPr/>
        </p:nvPicPr>
        <p:blipFill>
          <a:blip r:embed="rId5"/>
          <a:stretch>
            <a:fillRect/>
          </a:stretch>
        </p:blipFill>
        <p:spPr>
          <a:xfrm>
            <a:off x="218279" y="2260113"/>
            <a:ext cx="7931311" cy="4461363"/>
          </a:xfrm>
          <a:prstGeom prst="rect">
            <a:avLst/>
          </a:prstGeom>
        </p:spPr>
      </p:pic>
    </p:spTree>
    <p:extLst>
      <p:ext uri="{BB962C8B-B14F-4D97-AF65-F5344CB8AC3E}">
        <p14:creationId xmlns:p14="http://schemas.microsoft.com/office/powerpoint/2010/main" val="2770145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7924B68-42F4-41E7-B6F5-1C2BD319924C}"/>
              </a:ext>
            </a:extLst>
          </p:cNvPr>
          <p:cNvSpPr>
            <a:spLocks noGrp="1"/>
          </p:cNvSpPr>
          <p:nvPr>
            <p:ph type="title"/>
          </p:nvPr>
        </p:nvSpPr>
        <p:spPr>
          <a:xfrm>
            <a:off x="628650" y="716552"/>
            <a:ext cx="7886700" cy="997493"/>
          </a:xfrm>
        </p:spPr>
        <p:txBody>
          <a:bodyPr/>
          <a:lstStyle/>
          <a:p>
            <a:r>
              <a:rPr lang="en-US" altLang="en-US" sz="4000" b="1" dirty="0">
                <a:latin typeface="+mn-lt"/>
              </a:rPr>
              <a:t>URN for Uniform Resource Name</a:t>
            </a:r>
            <a:endParaRPr lang="en-US" altLang="en-US" sz="4000" dirty="0">
              <a:latin typeface="+mn-lt"/>
            </a:endParaRPr>
          </a:p>
        </p:txBody>
      </p:sp>
      <p:sp>
        <p:nvSpPr>
          <p:cNvPr id="26627" name="Content Placeholder 2">
            <a:extLst>
              <a:ext uri="{FF2B5EF4-FFF2-40B4-BE49-F238E27FC236}">
                <a16:creationId xmlns:a16="http://schemas.microsoft.com/office/drawing/2014/main" id="{C6B5E7AD-E44B-45DB-AC0C-21DDBE208935}"/>
              </a:ext>
            </a:extLst>
          </p:cNvPr>
          <p:cNvSpPr>
            <a:spLocks noGrp="1"/>
          </p:cNvSpPr>
          <p:nvPr>
            <p:ph idx="1"/>
          </p:nvPr>
        </p:nvSpPr>
        <p:spPr>
          <a:xfrm>
            <a:off x="102870" y="1520191"/>
            <a:ext cx="8822847" cy="445769"/>
          </a:xfrm>
        </p:spPr>
        <p:txBody>
          <a:bodyPr>
            <a:normAutofit/>
          </a:bodyPr>
          <a:lstStyle/>
          <a:p>
            <a:pPr marL="0" indent="0">
              <a:buNone/>
            </a:pPr>
            <a:r>
              <a:rPr lang="en-US" altLang="en-US" sz="2400" b="1" dirty="0"/>
              <a:t>http://www.iptv.ge/en/rss-news/41-news-eng/</a:t>
            </a:r>
            <a:r>
              <a:rPr lang="en-US" altLang="en-US" sz="2400" b="1" dirty="0">
                <a:highlight>
                  <a:srgbClr val="00FF00"/>
                </a:highlight>
              </a:rPr>
              <a:t>23-factnews-eng</a:t>
            </a:r>
            <a:endParaRPr lang="en-US" altLang="en-US" sz="1800" b="1" dirty="0">
              <a:highlight>
                <a:srgbClr val="00FF00"/>
              </a:highlight>
            </a:endParaRPr>
          </a:p>
        </p:txBody>
      </p:sp>
      <p:sp>
        <p:nvSpPr>
          <p:cNvPr id="26628" name="Slide Number Placeholder 3">
            <a:extLst>
              <a:ext uri="{FF2B5EF4-FFF2-40B4-BE49-F238E27FC236}">
                <a16:creationId xmlns:a16="http://schemas.microsoft.com/office/drawing/2014/main" id="{17EAC893-B082-42B3-8213-CDC93725C7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454BA71-42E2-476C-9EFD-F9672B19BBD8}" type="slidenum">
              <a:rPr lang="en-US" altLang="en-US" sz="1200">
                <a:solidFill>
                  <a:srgbClr val="898989"/>
                </a:solidFill>
              </a:rPr>
              <a:pPr>
                <a:spcBef>
                  <a:spcPct val="0"/>
                </a:spcBef>
                <a:buFontTx/>
                <a:buNone/>
              </a:pPr>
              <a:t>24</a:t>
            </a:fld>
            <a:endParaRPr lang="en-US" altLang="en-US" sz="1200" dirty="0">
              <a:solidFill>
                <a:srgbClr val="898989"/>
              </a:solidFill>
            </a:endParaRPr>
          </a:p>
        </p:txBody>
      </p:sp>
      <p:pic>
        <p:nvPicPr>
          <p:cNvPr id="5" name="Picture 4">
            <a:extLst>
              <a:ext uri="{FF2B5EF4-FFF2-40B4-BE49-F238E27FC236}">
                <a16:creationId xmlns:a16="http://schemas.microsoft.com/office/drawing/2014/main" id="{F271FF6D-B97E-47F5-8BA5-1C1839DC2F33}"/>
              </a:ext>
            </a:extLst>
          </p:cNvPr>
          <p:cNvPicPr>
            <a:picLocks noChangeAspect="1"/>
          </p:cNvPicPr>
          <p:nvPr/>
        </p:nvPicPr>
        <p:blipFill>
          <a:blip r:embed="rId3"/>
          <a:stretch>
            <a:fillRect/>
          </a:stretch>
        </p:blipFill>
        <p:spPr>
          <a:xfrm>
            <a:off x="218283" y="2082314"/>
            <a:ext cx="8422797" cy="4737823"/>
          </a:xfrm>
          <a:prstGeom prst="rect">
            <a:avLst/>
          </a:prstGeom>
        </p:spPr>
      </p:pic>
    </p:spTree>
    <p:extLst>
      <p:ext uri="{BB962C8B-B14F-4D97-AF65-F5344CB8AC3E}">
        <p14:creationId xmlns:p14="http://schemas.microsoft.com/office/powerpoint/2010/main" val="426228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F688-4A3B-4C87-8AA4-D9A3CE892E5B}"/>
              </a:ext>
            </a:extLst>
          </p:cNvPr>
          <p:cNvSpPr>
            <a:spLocks noGrp="1"/>
          </p:cNvSpPr>
          <p:nvPr>
            <p:ph type="title"/>
          </p:nvPr>
        </p:nvSpPr>
        <p:spPr>
          <a:xfrm>
            <a:off x="628650" y="1017270"/>
            <a:ext cx="7886700" cy="673419"/>
          </a:xfrm>
        </p:spPr>
        <p:txBody>
          <a:bodyPr>
            <a:normAutofit fontScale="90000"/>
          </a:bodyPr>
          <a:lstStyle/>
          <a:p>
            <a:r>
              <a:rPr lang="en-GB" b="1" dirty="0">
                <a:solidFill>
                  <a:srgbClr val="00B050"/>
                </a:solidFill>
                <a:latin typeface="+mn-lt"/>
              </a:rPr>
              <a:t>Exercise</a:t>
            </a:r>
          </a:p>
        </p:txBody>
      </p:sp>
      <p:sp>
        <p:nvSpPr>
          <p:cNvPr id="3" name="Content Placeholder 2">
            <a:extLst>
              <a:ext uri="{FF2B5EF4-FFF2-40B4-BE49-F238E27FC236}">
                <a16:creationId xmlns:a16="http://schemas.microsoft.com/office/drawing/2014/main" id="{66704318-FA61-419A-AC9F-967FE05E1D0E}"/>
              </a:ext>
            </a:extLst>
          </p:cNvPr>
          <p:cNvSpPr>
            <a:spLocks noGrp="1"/>
          </p:cNvSpPr>
          <p:nvPr>
            <p:ph idx="1"/>
          </p:nvPr>
        </p:nvSpPr>
        <p:spPr/>
        <p:txBody>
          <a:bodyPr/>
          <a:lstStyle/>
          <a:p>
            <a:pPr marL="0" indent="0">
              <a:buNone/>
            </a:pPr>
            <a:r>
              <a:rPr lang="en-GB" dirty="0"/>
              <a:t>Look up the following URL</a:t>
            </a:r>
          </a:p>
          <a:p>
            <a:r>
              <a:rPr lang="en-US" altLang="en-US" b="1" dirty="0">
                <a:hlinkClick r:id="rId2"/>
              </a:rPr>
              <a:t>http://mof.ge/</a:t>
            </a:r>
            <a:endParaRPr lang="en-US" altLang="en-US" b="1" dirty="0"/>
          </a:p>
          <a:p>
            <a:r>
              <a:rPr lang="en-US" b="1" dirty="0"/>
              <a:t>Research the links to identify, URI, URL and resource.</a:t>
            </a:r>
          </a:p>
        </p:txBody>
      </p:sp>
    </p:spTree>
    <p:extLst>
      <p:ext uri="{BB962C8B-B14F-4D97-AF65-F5344CB8AC3E}">
        <p14:creationId xmlns:p14="http://schemas.microsoft.com/office/powerpoint/2010/main" val="951459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2C70832-A2B4-4475-84BC-04E8817EFD3A}"/>
              </a:ext>
            </a:extLst>
          </p:cNvPr>
          <p:cNvSpPr>
            <a:spLocks noGrp="1"/>
          </p:cNvSpPr>
          <p:nvPr>
            <p:ph type="title"/>
          </p:nvPr>
        </p:nvSpPr>
        <p:spPr>
          <a:xfrm>
            <a:off x="155986" y="501650"/>
            <a:ext cx="8832027" cy="1325563"/>
          </a:xfrm>
        </p:spPr>
        <p:txBody>
          <a:bodyPr>
            <a:normAutofit/>
          </a:bodyPr>
          <a:lstStyle/>
          <a:p>
            <a:r>
              <a:rPr lang="en-US" altLang="en-US" sz="4000" b="1" dirty="0">
                <a:latin typeface="+mn-lt"/>
              </a:rPr>
              <a:t>IP &amp; DNS records in online investigations</a:t>
            </a:r>
            <a:endParaRPr lang="en-US" altLang="en-US" sz="4000" dirty="0">
              <a:latin typeface="+mn-lt"/>
            </a:endParaRPr>
          </a:p>
        </p:txBody>
      </p:sp>
      <p:sp>
        <p:nvSpPr>
          <p:cNvPr id="27651" name="Content Placeholder 2">
            <a:extLst>
              <a:ext uri="{FF2B5EF4-FFF2-40B4-BE49-F238E27FC236}">
                <a16:creationId xmlns:a16="http://schemas.microsoft.com/office/drawing/2014/main" id="{AD8F5D4A-8988-48A2-A907-A2957DA33D24}"/>
              </a:ext>
            </a:extLst>
          </p:cNvPr>
          <p:cNvSpPr>
            <a:spLocks noGrp="1"/>
          </p:cNvSpPr>
          <p:nvPr>
            <p:ph idx="1"/>
          </p:nvPr>
        </p:nvSpPr>
        <p:spPr>
          <a:xfrm>
            <a:off x="457199" y="1600200"/>
            <a:ext cx="8353313" cy="5121276"/>
          </a:xfrm>
        </p:spPr>
        <p:txBody>
          <a:bodyPr>
            <a:noAutofit/>
          </a:bodyPr>
          <a:lstStyle/>
          <a:p>
            <a:r>
              <a:rPr lang="en-US" altLang="en-US" sz="2200" u="sng" dirty="0">
                <a:hlinkClick r:id="rId2"/>
              </a:rPr>
              <a:t>www.dnsstuff.com</a:t>
            </a:r>
            <a:endParaRPr lang="en-US" altLang="en-US" sz="2200" dirty="0"/>
          </a:p>
          <a:p>
            <a:r>
              <a:rPr lang="en-US" altLang="en-US" sz="2200" u="sng" dirty="0">
                <a:hlinkClick r:id="rId3"/>
              </a:rPr>
              <a:t>www.domaintools.com</a:t>
            </a:r>
            <a:endParaRPr lang="en-US" altLang="en-US" sz="2200" dirty="0"/>
          </a:p>
          <a:p>
            <a:r>
              <a:rPr lang="en-US" altLang="en-US" sz="2200" u="sng" dirty="0">
                <a:hlinkClick r:id="rId4"/>
              </a:rPr>
              <a:t>www.centralops.net</a:t>
            </a:r>
            <a:endParaRPr lang="en-US" altLang="en-US" sz="2200" dirty="0"/>
          </a:p>
          <a:p>
            <a:r>
              <a:rPr lang="en-US" altLang="en-US" sz="2200" b="1" i="1" dirty="0"/>
              <a:t>Whois Lookup</a:t>
            </a:r>
          </a:p>
          <a:p>
            <a:r>
              <a:rPr lang="en-US" altLang="en-US" sz="2200" b="1" i="1" dirty="0"/>
              <a:t>Reverse Whois</a:t>
            </a:r>
          </a:p>
          <a:p>
            <a:pPr>
              <a:lnSpc>
                <a:spcPct val="50000"/>
              </a:lnSpc>
              <a:spcBef>
                <a:spcPts val="600"/>
              </a:spcBef>
            </a:pPr>
            <a:r>
              <a:rPr lang="en-US" altLang="en-US" sz="2200" b="1" i="1" dirty="0"/>
              <a:t>IP Lookup</a:t>
            </a:r>
          </a:p>
          <a:p>
            <a:pPr>
              <a:lnSpc>
                <a:spcPct val="50000"/>
              </a:lnSpc>
              <a:spcBef>
                <a:spcPts val="600"/>
              </a:spcBef>
              <a:buFont typeface="Arial" panose="020B0604020202020204" pitchFamily="34" charset="0"/>
              <a:buNone/>
            </a:pPr>
            <a:endParaRPr lang="en-US" altLang="en-US" sz="2200" b="1" i="1" dirty="0"/>
          </a:p>
          <a:p>
            <a:pPr>
              <a:lnSpc>
                <a:spcPct val="50000"/>
              </a:lnSpc>
              <a:spcBef>
                <a:spcPts val="600"/>
              </a:spcBef>
              <a:buFont typeface="Arial" panose="020B0604020202020204" pitchFamily="34" charset="0"/>
              <a:buNone/>
            </a:pPr>
            <a:r>
              <a:rPr lang="en-US" altLang="en-US" sz="2200" dirty="0"/>
              <a:t>DNS records  can change from time to time</a:t>
            </a:r>
          </a:p>
          <a:p>
            <a:r>
              <a:rPr lang="en-US" altLang="en-US" sz="2200" dirty="0"/>
              <a:t>available information associated to a given IP address</a:t>
            </a:r>
          </a:p>
          <a:p>
            <a:pPr lvl="1"/>
            <a:r>
              <a:rPr lang="en-US" altLang="en-US" sz="2200" dirty="0"/>
              <a:t>who the Registrar is;</a:t>
            </a:r>
          </a:p>
          <a:p>
            <a:pPr lvl="1"/>
            <a:r>
              <a:rPr lang="en-US" altLang="en-US" sz="2200" dirty="0"/>
              <a:t> Country, Reverse DNS and IP block range it belongs to;</a:t>
            </a:r>
          </a:p>
          <a:p>
            <a:pPr lvl="1"/>
            <a:r>
              <a:rPr lang="en-US" altLang="en-US" sz="2200" dirty="0"/>
              <a:t> country it is physically on;</a:t>
            </a:r>
          </a:p>
          <a:p>
            <a:pPr lvl="1"/>
            <a:r>
              <a:rPr lang="en-US" altLang="en-US" sz="2200" dirty="0"/>
              <a:t>Geolocation (not always true) and provide; </a:t>
            </a:r>
          </a:p>
          <a:p>
            <a:pPr lvl="1"/>
            <a:r>
              <a:rPr lang="en-US" altLang="en-US" sz="2200" dirty="0"/>
              <a:t>City, latitude and longitude.</a:t>
            </a:r>
          </a:p>
        </p:txBody>
      </p:sp>
      <p:sp>
        <p:nvSpPr>
          <p:cNvPr id="27652" name="Slide Number Placeholder 3">
            <a:extLst>
              <a:ext uri="{FF2B5EF4-FFF2-40B4-BE49-F238E27FC236}">
                <a16:creationId xmlns:a16="http://schemas.microsoft.com/office/drawing/2014/main" id="{67E2B4D3-C628-4C93-8597-A901051528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2AE9832-3563-4529-BE77-EC2E7FAB1C04}" type="slidenum">
              <a:rPr lang="en-US" altLang="en-US" sz="1200">
                <a:solidFill>
                  <a:srgbClr val="898989"/>
                </a:solidFill>
              </a:rPr>
              <a:pPr>
                <a:spcBef>
                  <a:spcPct val="0"/>
                </a:spcBef>
                <a:buFontTx/>
                <a:buNone/>
              </a:pPr>
              <a:t>26</a:t>
            </a:fld>
            <a:endParaRPr lang="en-US" altLang="en-US" sz="1200" dirty="0">
              <a:solidFill>
                <a:srgbClr val="898989"/>
              </a:solidFill>
            </a:endParaRPr>
          </a:p>
        </p:txBody>
      </p:sp>
    </p:spTree>
    <p:extLst>
      <p:ext uri="{BB962C8B-B14F-4D97-AF65-F5344CB8AC3E}">
        <p14:creationId xmlns:p14="http://schemas.microsoft.com/office/powerpoint/2010/main" val="1106063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CA92E74-D77D-47AF-A421-5809D0A13234}"/>
              </a:ext>
            </a:extLst>
          </p:cNvPr>
          <p:cNvPicPr>
            <a:picLocks noGrp="1" noChangeAspect="1"/>
          </p:cNvPicPr>
          <p:nvPr>
            <p:ph idx="1"/>
          </p:nvPr>
        </p:nvPicPr>
        <p:blipFill>
          <a:blip r:embed="rId2"/>
          <a:stretch>
            <a:fillRect/>
          </a:stretch>
        </p:blipFill>
        <p:spPr>
          <a:xfrm>
            <a:off x="281656" y="937260"/>
            <a:ext cx="8721516" cy="5795010"/>
          </a:xfrm>
          <a:prstGeom prst="rect">
            <a:avLst/>
          </a:prstGeom>
        </p:spPr>
      </p:pic>
      <p:sp>
        <p:nvSpPr>
          <p:cNvPr id="5" name="Speech Bubble: Rectangle 4">
            <a:extLst>
              <a:ext uri="{FF2B5EF4-FFF2-40B4-BE49-F238E27FC236}">
                <a16:creationId xmlns:a16="http://schemas.microsoft.com/office/drawing/2014/main" id="{ABE7FEE6-1F3C-40FE-B6B1-08A7A6AE1B61}"/>
              </a:ext>
            </a:extLst>
          </p:cNvPr>
          <p:cNvSpPr/>
          <p:nvPr/>
        </p:nvSpPr>
        <p:spPr>
          <a:xfrm>
            <a:off x="4080510" y="1913097"/>
            <a:ext cx="4766310" cy="1158238"/>
          </a:xfrm>
          <a:prstGeom prst="wedgeRectCallout">
            <a:avLst>
              <a:gd name="adj1" fmla="val -65474"/>
              <a:gd name="adj2" fmla="val -2585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2400" dirty="0">
                <a:solidFill>
                  <a:schemeClr val="bg1"/>
                </a:solidFill>
                <a:hlinkClick r:id="rId3">
                  <a:extLst>
                    <a:ext uri="{A12FA001-AC4F-418D-AE19-62706E023703}">
                      <ahyp:hlinkClr xmlns:ahyp="http://schemas.microsoft.com/office/drawing/2018/hyperlinkcolor" val="tx"/>
                    </a:ext>
                  </a:extLst>
                </a:hlinkClick>
              </a:rPr>
              <a:t>www.mof.ge</a:t>
            </a:r>
            <a:endParaRPr lang="en-GB" sz="2400" dirty="0">
              <a:solidFill>
                <a:schemeClr val="bg1"/>
              </a:solidFill>
            </a:endParaRPr>
          </a:p>
        </p:txBody>
      </p:sp>
      <p:sp>
        <p:nvSpPr>
          <p:cNvPr id="7" name="Speech Bubble: Rectangle 6">
            <a:extLst>
              <a:ext uri="{FF2B5EF4-FFF2-40B4-BE49-F238E27FC236}">
                <a16:creationId xmlns:a16="http://schemas.microsoft.com/office/drawing/2014/main" id="{42CCE5EF-DB29-43EE-B66B-893397EA591C}"/>
              </a:ext>
            </a:extLst>
          </p:cNvPr>
          <p:cNvSpPr/>
          <p:nvPr/>
        </p:nvSpPr>
        <p:spPr>
          <a:xfrm>
            <a:off x="5238750" y="5462588"/>
            <a:ext cx="2886075" cy="962024"/>
          </a:xfrm>
          <a:prstGeom prst="wedgeRectCallout">
            <a:avLst>
              <a:gd name="adj1" fmla="val -132236"/>
              <a:gd name="adj2" fmla="val -19032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rPr>
              <a:t>IP Address</a:t>
            </a:r>
          </a:p>
          <a:p>
            <a:pPr algn="ctr"/>
            <a:r>
              <a:rPr lang="en-GB" sz="2400" dirty="0">
                <a:solidFill>
                  <a:schemeClr val="bg1"/>
                </a:solidFill>
              </a:rPr>
              <a:t>37.46.104.71</a:t>
            </a:r>
          </a:p>
        </p:txBody>
      </p:sp>
      <p:sp>
        <p:nvSpPr>
          <p:cNvPr id="8" name="Speech Bubble: Rectangle 7">
            <a:extLst>
              <a:ext uri="{FF2B5EF4-FFF2-40B4-BE49-F238E27FC236}">
                <a16:creationId xmlns:a16="http://schemas.microsoft.com/office/drawing/2014/main" id="{66AA42D3-F1E2-455A-9795-46B72D75E06C}"/>
              </a:ext>
            </a:extLst>
          </p:cNvPr>
          <p:cNvSpPr/>
          <p:nvPr/>
        </p:nvSpPr>
        <p:spPr>
          <a:xfrm>
            <a:off x="5238750" y="3486150"/>
            <a:ext cx="3764422" cy="1245870"/>
          </a:xfrm>
          <a:prstGeom prst="wedgeRectCallout">
            <a:avLst>
              <a:gd name="adj1" fmla="val -99590"/>
              <a:gd name="adj2" fmla="val -2236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bg1"/>
                </a:solidFill>
              </a:rPr>
              <a:t>Technical contact:</a:t>
            </a:r>
          </a:p>
          <a:p>
            <a:pPr algn="ctr"/>
            <a:r>
              <a:rPr lang="en-GB" sz="2400" dirty="0">
                <a:solidFill>
                  <a:schemeClr val="bg1"/>
                </a:solidFill>
              </a:rPr>
              <a:t>Alexander Khuskivadze</a:t>
            </a:r>
          </a:p>
          <a:p>
            <a:pPr algn="ctr"/>
            <a:r>
              <a:rPr lang="en-GB" sz="2400" dirty="0">
                <a:solidFill>
                  <a:schemeClr val="bg1"/>
                </a:solidFill>
              </a:rPr>
              <a:t>a.k</a:t>
            </a:r>
            <a:r>
              <a:rPr lang="en-GB" sz="2400" dirty="0"/>
              <a:t>huskivadze</a:t>
            </a:r>
            <a:r>
              <a:rPr lang="en-GB" sz="2400" dirty="0">
                <a:solidFill>
                  <a:schemeClr val="bg1"/>
                </a:solidFill>
              </a:rPr>
              <a:t>@mof.ge</a:t>
            </a:r>
          </a:p>
        </p:txBody>
      </p:sp>
      <p:pic>
        <p:nvPicPr>
          <p:cNvPr id="9" name="Picture 8">
            <a:extLst>
              <a:ext uri="{FF2B5EF4-FFF2-40B4-BE49-F238E27FC236}">
                <a16:creationId xmlns:a16="http://schemas.microsoft.com/office/drawing/2014/main" id="{B5B7D454-AA93-4EDA-BDEE-771F940BF8C3}"/>
              </a:ext>
            </a:extLst>
          </p:cNvPr>
          <p:cNvPicPr>
            <a:picLocks noChangeAspect="1"/>
          </p:cNvPicPr>
          <p:nvPr/>
        </p:nvPicPr>
        <p:blipFill>
          <a:blip r:embed="rId4"/>
          <a:stretch>
            <a:fillRect/>
          </a:stretch>
        </p:blipFill>
        <p:spPr>
          <a:xfrm>
            <a:off x="5844327" y="1993582"/>
            <a:ext cx="2886075" cy="962025"/>
          </a:xfrm>
          <a:prstGeom prst="rect">
            <a:avLst/>
          </a:prstGeom>
        </p:spPr>
      </p:pic>
    </p:spTree>
    <p:extLst>
      <p:ext uri="{BB962C8B-B14F-4D97-AF65-F5344CB8AC3E}">
        <p14:creationId xmlns:p14="http://schemas.microsoft.com/office/powerpoint/2010/main" val="2992428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E81EAF5-C46D-42B0-9B1A-9530BBF9CDBD}"/>
              </a:ext>
            </a:extLst>
          </p:cNvPr>
          <p:cNvSpPr>
            <a:spLocks noGrp="1"/>
          </p:cNvSpPr>
          <p:nvPr>
            <p:ph type="title"/>
          </p:nvPr>
        </p:nvSpPr>
        <p:spPr>
          <a:xfrm>
            <a:off x="628650" y="500062"/>
            <a:ext cx="7886700" cy="1325563"/>
          </a:xfrm>
        </p:spPr>
        <p:txBody>
          <a:bodyPr>
            <a:normAutofit/>
          </a:bodyPr>
          <a:lstStyle/>
          <a:p>
            <a:r>
              <a:rPr lang="en-US" altLang="en-US" sz="4000" b="1" dirty="0">
                <a:latin typeface="+mn-lt"/>
              </a:rPr>
              <a:t>National ISP</a:t>
            </a:r>
            <a:r>
              <a:rPr lang="ja-JP" altLang="en-US" sz="4000" b="1" dirty="0">
                <a:latin typeface="+mn-lt"/>
              </a:rPr>
              <a:t>’</a:t>
            </a:r>
            <a:r>
              <a:rPr lang="en-US" altLang="ja-JP" sz="4000" b="1" dirty="0">
                <a:latin typeface="+mn-lt"/>
              </a:rPr>
              <a:t>s</a:t>
            </a:r>
            <a:endParaRPr lang="en-US" altLang="en-US" sz="4000" b="1" dirty="0">
              <a:latin typeface="+mn-lt"/>
            </a:endParaRPr>
          </a:p>
        </p:txBody>
      </p:sp>
      <p:sp>
        <p:nvSpPr>
          <p:cNvPr id="28675" name="Content Placeholder 2">
            <a:extLst>
              <a:ext uri="{FF2B5EF4-FFF2-40B4-BE49-F238E27FC236}">
                <a16:creationId xmlns:a16="http://schemas.microsoft.com/office/drawing/2014/main" id="{FD3A9E20-8EE2-4FF5-81D5-1CD6BCDD9049}"/>
              </a:ext>
            </a:extLst>
          </p:cNvPr>
          <p:cNvSpPr>
            <a:spLocks noGrp="1"/>
          </p:cNvSpPr>
          <p:nvPr>
            <p:ph idx="1"/>
          </p:nvPr>
        </p:nvSpPr>
        <p:spPr>
          <a:xfrm>
            <a:off x="628649" y="1825624"/>
            <a:ext cx="8009741" cy="4747297"/>
          </a:xfrm>
        </p:spPr>
        <p:txBody>
          <a:bodyPr/>
          <a:lstStyle/>
          <a:p>
            <a:pPr>
              <a:buFont typeface="Arial" panose="020B0604020202020204" pitchFamily="34" charset="0"/>
              <a:buNone/>
            </a:pPr>
            <a:r>
              <a:rPr lang="en-US" altLang="en-US" dirty="0"/>
              <a:t>Gathering information from National ISP</a:t>
            </a:r>
            <a:r>
              <a:rPr lang="ja-JP" altLang="en-US" dirty="0"/>
              <a:t>’</a:t>
            </a:r>
            <a:r>
              <a:rPr lang="en-US" altLang="ja-JP" dirty="0"/>
              <a:t>s</a:t>
            </a:r>
          </a:p>
          <a:p>
            <a:r>
              <a:rPr lang="en-GB" altLang="en-US" dirty="0"/>
              <a:t>Subscriber information (the registered owner of the connection, the connection address, billing information, telephone number, etc.). </a:t>
            </a:r>
            <a:endParaRPr lang="en-US" altLang="en-US" dirty="0"/>
          </a:p>
          <a:p>
            <a:r>
              <a:rPr lang="en-GB" altLang="en-US" dirty="0"/>
              <a:t>Transactional information (connection times, connection dates, and IP address used). </a:t>
            </a:r>
            <a:endParaRPr lang="en-US" altLang="en-US" dirty="0"/>
          </a:p>
          <a:p>
            <a:r>
              <a:rPr lang="en-GB" altLang="en-US" dirty="0"/>
              <a:t>Content (this is not always available), most ISP’s provide free mail accounts, different services. E-mail messages or other services can be obtained from ISPs. </a:t>
            </a:r>
            <a:endParaRPr lang="en-US" altLang="en-US" dirty="0"/>
          </a:p>
          <a:p>
            <a:pPr lvl="1">
              <a:buFont typeface="Arial" panose="020B0604020202020204" pitchFamily="34" charset="0"/>
              <a:buNone/>
            </a:pPr>
            <a:endParaRPr lang="en-US" altLang="en-US" sz="2000" dirty="0"/>
          </a:p>
        </p:txBody>
      </p:sp>
      <p:sp>
        <p:nvSpPr>
          <p:cNvPr id="28676" name="Slide Number Placeholder 3">
            <a:extLst>
              <a:ext uri="{FF2B5EF4-FFF2-40B4-BE49-F238E27FC236}">
                <a16:creationId xmlns:a16="http://schemas.microsoft.com/office/drawing/2014/main" id="{724F1805-D99F-420A-9005-C69919FA49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260DBC5-1DAD-4187-BD4E-5873A93F2968}" type="slidenum">
              <a:rPr lang="en-US" altLang="en-US" sz="1200">
                <a:solidFill>
                  <a:srgbClr val="898989"/>
                </a:solidFill>
              </a:rPr>
              <a:pPr>
                <a:spcBef>
                  <a:spcPct val="0"/>
                </a:spcBef>
                <a:buFontTx/>
                <a:buNone/>
              </a:pPr>
              <a:t>28</a:t>
            </a:fld>
            <a:endParaRPr lang="en-US" altLang="en-US" sz="1200" dirty="0">
              <a:solidFill>
                <a:srgbClr val="898989"/>
              </a:solidFill>
            </a:endParaRPr>
          </a:p>
        </p:txBody>
      </p:sp>
    </p:spTree>
    <p:extLst>
      <p:ext uri="{BB962C8B-B14F-4D97-AF65-F5344CB8AC3E}">
        <p14:creationId xmlns:p14="http://schemas.microsoft.com/office/powerpoint/2010/main" val="98739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D2A6855-4548-412F-B8E7-81EB2796A957}"/>
              </a:ext>
            </a:extLst>
          </p:cNvPr>
          <p:cNvSpPr>
            <a:spLocks noGrp="1"/>
          </p:cNvSpPr>
          <p:nvPr>
            <p:ph type="title"/>
          </p:nvPr>
        </p:nvSpPr>
        <p:spPr>
          <a:xfrm>
            <a:off x="628650" y="500062"/>
            <a:ext cx="7886700" cy="1325563"/>
          </a:xfrm>
        </p:spPr>
        <p:txBody>
          <a:bodyPr>
            <a:normAutofit/>
          </a:bodyPr>
          <a:lstStyle/>
          <a:p>
            <a:r>
              <a:rPr lang="en-US" altLang="en-US" sz="4000" b="1" dirty="0">
                <a:latin typeface="+mn-lt"/>
              </a:rPr>
              <a:t>International ISP</a:t>
            </a:r>
            <a:r>
              <a:rPr lang="ja-JP" altLang="en-US" sz="4000" b="1" dirty="0">
                <a:latin typeface="+mn-lt"/>
              </a:rPr>
              <a:t>’</a:t>
            </a:r>
            <a:r>
              <a:rPr lang="en-US" altLang="ja-JP" sz="4000" b="1" dirty="0">
                <a:latin typeface="+mn-lt"/>
              </a:rPr>
              <a:t>s</a:t>
            </a:r>
            <a:endParaRPr lang="en-US" altLang="en-US" sz="4000" b="1" dirty="0">
              <a:latin typeface="+mn-lt"/>
            </a:endParaRPr>
          </a:p>
        </p:txBody>
      </p:sp>
      <p:sp>
        <p:nvSpPr>
          <p:cNvPr id="3" name="Content Placeholder 2">
            <a:extLst>
              <a:ext uri="{FF2B5EF4-FFF2-40B4-BE49-F238E27FC236}">
                <a16:creationId xmlns:a16="http://schemas.microsoft.com/office/drawing/2014/main" id="{D4AE6D56-CAAC-42BA-8743-C1F6CF94E183}"/>
              </a:ext>
            </a:extLst>
          </p:cNvPr>
          <p:cNvSpPr>
            <a:spLocks noGrp="1"/>
          </p:cNvSpPr>
          <p:nvPr>
            <p:ph idx="1"/>
          </p:nvPr>
        </p:nvSpPr>
        <p:spPr/>
        <p:txBody>
          <a:bodyPr/>
          <a:lstStyle/>
          <a:p>
            <a:pPr>
              <a:buFont typeface="Arial" charset="0"/>
              <a:buChar char="•"/>
              <a:defRPr/>
            </a:pPr>
            <a:r>
              <a:rPr lang="en-US" dirty="0">
                <a:ea typeface="+mn-ea"/>
                <a:cs typeface="+mn-cs"/>
              </a:rPr>
              <a:t>Information from ISP</a:t>
            </a:r>
          </a:p>
          <a:p>
            <a:pPr lvl="1">
              <a:buFont typeface="Wingdings" panose="05000000000000000000" pitchFamily="2" charset="2"/>
              <a:buChar char="Ø"/>
              <a:defRPr/>
            </a:pPr>
            <a:r>
              <a:rPr lang="en-US" sz="2800" dirty="0">
                <a:ea typeface="+mn-ea"/>
              </a:rPr>
              <a:t>IP addresses;</a:t>
            </a:r>
          </a:p>
          <a:p>
            <a:pPr lvl="1">
              <a:buFont typeface="Wingdings" panose="05000000000000000000" pitchFamily="2" charset="2"/>
              <a:buChar char="Ø"/>
              <a:defRPr/>
            </a:pPr>
            <a:r>
              <a:rPr lang="en-US" sz="2800" dirty="0">
                <a:ea typeface="+mn-ea"/>
              </a:rPr>
              <a:t>Location of First use;</a:t>
            </a:r>
          </a:p>
          <a:p>
            <a:pPr lvl="1">
              <a:buFont typeface="Wingdings" panose="05000000000000000000" pitchFamily="2" charset="2"/>
              <a:buChar char="Ø"/>
              <a:defRPr/>
            </a:pPr>
            <a:r>
              <a:rPr lang="en-US" sz="2800" dirty="0">
                <a:ea typeface="+mn-ea"/>
              </a:rPr>
              <a:t>Location of last use;</a:t>
            </a:r>
          </a:p>
          <a:p>
            <a:pPr lvl="1">
              <a:buFont typeface="Wingdings" panose="05000000000000000000" pitchFamily="2" charset="2"/>
              <a:buChar char="Ø"/>
              <a:defRPr/>
            </a:pPr>
            <a:r>
              <a:rPr lang="en-US" sz="2800" dirty="0">
                <a:ea typeface="+mn-ea"/>
              </a:rPr>
              <a:t>Logs of activities;</a:t>
            </a:r>
          </a:p>
          <a:p>
            <a:pPr lvl="1">
              <a:buFont typeface="Wingdings" panose="05000000000000000000" pitchFamily="2" charset="2"/>
              <a:buChar char="Ø"/>
              <a:defRPr/>
            </a:pPr>
            <a:r>
              <a:rPr lang="en-US" sz="2800" dirty="0">
                <a:ea typeface="+mn-ea"/>
              </a:rPr>
              <a:t>Other;</a:t>
            </a:r>
          </a:p>
          <a:p>
            <a:pPr lvl="1" indent="-742950">
              <a:buFont typeface="Arial" charset="0"/>
              <a:buNone/>
              <a:defRPr/>
            </a:pPr>
            <a:r>
              <a:rPr lang="en-US" sz="2800" dirty="0">
                <a:ea typeface="+mn-ea"/>
              </a:rPr>
              <a:t>How we are obtaining this information?</a:t>
            </a:r>
          </a:p>
          <a:p>
            <a:pPr lvl="2" indent="-742950">
              <a:buFont typeface="Wingdings" panose="05000000000000000000" pitchFamily="2" charset="2"/>
              <a:buChar char="§"/>
              <a:defRPr/>
            </a:pPr>
            <a:r>
              <a:rPr lang="en-US" sz="2800" dirty="0">
                <a:ea typeface="+mn-ea"/>
              </a:rPr>
              <a:t>Budapest Convention for Cybercrime</a:t>
            </a:r>
          </a:p>
          <a:p>
            <a:pPr lvl="2" indent="-742950">
              <a:buFont typeface="Wingdings" panose="05000000000000000000" pitchFamily="2" charset="2"/>
              <a:buChar char="§"/>
              <a:defRPr/>
            </a:pPr>
            <a:r>
              <a:rPr lang="en-US" sz="2800" dirty="0">
                <a:ea typeface="+mn-ea"/>
              </a:rPr>
              <a:t>Using the Court order or MLA</a:t>
            </a:r>
          </a:p>
          <a:p>
            <a:pPr lvl="1" indent="-742950">
              <a:buFontTx/>
              <a:buChar char="-"/>
              <a:defRPr/>
            </a:pPr>
            <a:endParaRPr lang="en-US" dirty="0">
              <a:ea typeface="+mn-ea"/>
            </a:endParaRPr>
          </a:p>
          <a:p>
            <a:pPr lvl="1">
              <a:buFont typeface="Arial" charset="0"/>
              <a:buChar char="–"/>
              <a:defRPr/>
            </a:pPr>
            <a:endParaRPr lang="en-US" dirty="0">
              <a:ea typeface="+mn-ea"/>
            </a:endParaRPr>
          </a:p>
          <a:p>
            <a:pPr lvl="1">
              <a:buFont typeface="Arial" charset="0"/>
              <a:buChar char="–"/>
              <a:defRPr/>
            </a:pPr>
            <a:endParaRPr lang="en-US" dirty="0">
              <a:ea typeface="+mn-ea"/>
            </a:endParaRPr>
          </a:p>
        </p:txBody>
      </p:sp>
      <p:sp>
        <p:nvSpPr>
          <p:cNvPr id="29700" name="Slide Number Placeholder 3">
            <a:extLst>
              <a:ext uri="{FF2B5EF4-FFF2-40B4-BE49-F238E27FC236}">
                <a16:creationId xmlns:a16="http://schemas.microsoft.com/office/drawing/2014/main" id="{C9552B2C-78C9-4851-A9BE-E6AA2D6790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95F21E2-5098-4879-AAEF-95521C696401}" type="slidenum">
              <a:rPr lang="en-US" altLang="en-US" sz="1200">
                <a:solidFill>
                  <a:srgbClr val="898989"/>
                </a:solidFill>
              </a:rPr>
              <a:pPr>
                <a:spcBef>
                  <a:spcPct val="0"/>
                </a:spcBef>
                <a:buFontTx/>
                <a:buNone/>
              </a:pPr>
              <a:t>29</a:t>
            </a:fld>
            <a:endParaRPr lang="en-US" altLang="en-US" sz="1200" dirty="0">
              <a:solidFill>
                <a:srgbClr val="898989"/>
              </a:solidFill>
            </a:endParaRPr>
          </a:p>
        </p:txBody>
      </p:sp>
    </p:spTree>
    <p:extLst>
      <p:ext uri="{BB962C8B-B14F-4D97-AF65-F5344CB8AC3E}">
        <p14:creationId xmlns:p14="http://schemas.microsoft.com/office/powerpoint/2010/main" val="117572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121AF-9809-492C-9503-9933F747B223}"/>
              </a:ext>
            </a:extLst>
          </p:cNvPr>
          <p:cNvSpPr>
            <a:spLocks noGrp="1"/>
          </p:cNvSpPr>
          <p:nvPr>
            <p:ph idx="1"/>
          </p:nvPr>
        </p:nvSpPr>
        <p:spPr/>
        <p:txBody>
          <a:bodyPr/>
          <a:lstStyle/>
          <a:p>
            <a:pPr marL="0" indent="0" algn="ctr">
              <a:buNone/>
              <a:defRPr/>
            </a:pPr>
            <a:r>
              <a:rPr lang="en-US" b="1" dirty="0">
                <a:ea typeface="+mn-ea"/>
                <a:cs typeface="+mn-cs"/>
              </a:rPr>
              <a:t>Evidence Gathering Aim</a:t>
            </a:r>
          </a:p>
          <a:p>
            <a:pPr>
              <a:buFont typeface="Arial" charset="0"/>
              <a:buNone/>
              <a:defRPr/>
            </a:pPr>
            <a:endParaRPr lang="en-US" dirty="0">
              <a:ea typeface="+mn-ea"/>
              <a:cs typeface="+mn-cs"/>
            </a:endParaRPr>
          </a:p>
          <a:p>
            <a:pPr marL="0" indent="0" algn="ctr">
              <a:buFont typeface="Arial" charset="0"/>
              <a:buNone/>
              <a:defRPr/>
            </a:pPr>
            <a:r>
              <a:rPr lang="en-US" sz="2800" i="1" dirty="0">
                <a:ea typeface="+mn-ea"/>
                <a:cs typeface="+mn-cs"/>
              </a:rPr>
              <a:t>After the seizing of evidence, the prosecutor should show to the court that the evidence produced is,</a:t>
            </a:r>
          </a:p>
          <a:p>
            <a:pPr marL="0" indent="0" algn="ctr">
              <a:buFont typeface="Arial" charset="0"/>
              <a:buNone/>
              <a:defRPr/>
            </a:pPr>
            <a:r>
              <a:rPr lang="en-US" sz="2800" b="1" i="1" dirty="0">
                <a:ea typeface="+mn-ea"/>
                <a:cs typeface="+mn-cs"/>
              </a:rPr>
              <a:t>no more and no less </a:t>
            </a:r>
          </a:p>
          <a:p>
            <a:pPr marL="0" indent="0" algn="ctr">
              <a:buFont typeface="Arial" charset="0"/>
              <a:buNone/>
              <a:defRPr/>
            </a:pPr>
            <a:r>
              <a:rPr lang="en-US" sz="2800" i="1" dirty="0">
                <a:ea typeface="+mn-ea"/>
                <a:cs typeface="+mn-cs"/>
              </a:rPr>
              <a:t>than it was first taken into possession. </a:t>
            </a:r>
          </a:p>
        </p:txBody>
      </p:sp>
      <p:sp>
        <p:nvSpPr>
          <p:cNvPr id="5123" name="Slide Number Placeholder 3">
            <a:extLst>
              <a:ext uri="{FF2B5EF4-FFF2-40B4-BE49-F238E27FC236}">
                <a16:creationId xmlns:a16="http://schemas.microsoft.com/office/drawing/2014/main" id="{7B8D6BF2-FFF0-4945-B3BC-91253F67146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80D51E2-6F4E-4AB5-AE13-5EC80D401FE2}" type="slidenum">
              <a:rPr lang="en-US" altLang="en-US" sz="1200">
                <a:solidFill>
                  <a:srgbClr val="898989"/>
                </a:solidFill>
              </a:rPr>
              <a:pPr>
                <a:spcBef>
                  <a:spcPct val="0"/>
                </a:spcBef>
                <a:buFontTx/>
                <a:buNone/>
              </a:pPr>
              <a:t>3</a:t>
            </a:fld>
            <a:endParaRPr lang="en-US" altLang="en-US" sz="1200" dirty="0">
              <a:solidFill>
                <a:srgbClr val="898989"/>
              </a:solidFill>
            </a:endParaRPr>
          </a:p>
        </p:txBody>
      </p:sp>
    </p:spTree>
    <p:extLst>
      <p:ext uri="{BB962C8B-B14F-4D97-AF65-F5344CB8AC3E}">
        <p14:creationId xmlns:p14="http://schemas.microsoft.com/office/powerpoint/2010/main" val="345958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a:extLst>
              <a:ext uri="{FF2B5EF4-FFF2-40B4-BE49-F238E27FC236}">
                <a16:creationId xmlns:a16="http://schemas.microsoft.com/office/drawing/2014/main" id="{69846A9F-6216-4764-9897-74FED660C041}"/>
              </a:ext>
            </a:extLst>
          </p:cNvPr>
          <p:cNvSpPr>
            <a:spLocks noGrp="1"/>
          </p:cNvSpPr>
          <p:nvPr>
            <p:ph idx="1"/>
          </p:nvPr>
        </p:nvSpPr>
        <p:spPr/>
        <p:txBody>
          <a:bodyPr/>
          <a:lstStyle/>
          <a:p>
            <a:r>
              <a:rPr lang="en-GB" altLang="en-US" dirty="0"/>
              <a:t>Independent data holders.</a:t>
            </a:r>
            <a:endParaRPr lang="en-US" altLang="en-US" dirty="0"/>
          </a:p>
          <a:p>
            <a:r>
              <a:rPr lang="en-GB" altLang="en-US" dirty="0"/>
              <a:t>Fostering cooperation between independent data holders and law enforcement.</a:t>
            </a:r>
            <a:endParaRPr lang="en-US" altLang="en-US" dirty="0"/>
          </a:p>
          <a:p>
            <a:r>
              <a:rPr lang="en-GB" altLang="en-US" dirty="0"/>
              <a:t>Data preservation.</a:t>
            </a:r>
          </a:p>
          <a:p>
            <a:r>
              <a:rPr lang="en-GB" altLang="en-US" dirty="0"/>
              <a:t>Receiving informational reports on cybercrime.</a:t>
            </a:r>
            <a:endParaRPr lang="en-US" altLang="en-US" dirty="0"/>
          </a:p>
          <a:p>
            <a:endParaRPr lang="en-US" altLang="en-US" sz="2800" dirty="0"/>
          </a:p>
          <a:p>
            <a:endParaRPr lang="en-US" altLang="en-US" sz="2800" dirty="0"/>
          </a:p>
        </p:txBody>
      </p:sp>
      <p:sp>
        <p:nvSpPr>
          <p:cNvPr id="30724" name="Slide Number Placeholder 3">
            <a:extLst>
              <a:ext uri="{FF2B5EF4-FFF2-40B4-BE49-F238E27FC236}">
                <a16:creationId xmlns:a16="http://schemas.microsoft.com/office/drawing/2014/main" id="{A0E70017-4503-489A-9EC3-E225661F21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98A9920-D5B1-4671-9D16-6CDF22FCAC46}" type="slidenum">
              <a:rPr lang="en-US" altLang="en-US" sz="1200">
                <a:solidFill>
                  <a:srgbClr val="898989"/>
                </a:solidFill>
              </a:rPr>
              <a:pPr>
                <a:spcBef>
                  <a:spcPct val="0"/>
                </a:spcBef>
                <a:buFontTx/>
                <a:buNone/>
              </a:pPr>
              <a:t>30</a:t>
            </a:fld>
            <a:endParaRPr lang="en-US" altLang="en-US" sz="1200" dirty="0">
              <a:solidFill>
                <a:srgbClr val="898989"/>
              </a:solidFill>
            </a:endParaRPr>
          </a:p>
        </p:txBody>
      </p:sp>
      <p:sp>
        <p:nvSpPr>
          <p:cNvPr id="4" name="Title 3">
            <a:extLst>
              <a:ext uri="{FF2B5EF4-FFF2-40B4-BE49-F238E27FC236}">
                <a16:creationId xmlns:a16="http://schemas.microsoft.com/office/drawing/2014/main" id="{EBF94337-4F03-4611-9909-2172F8106F9D}"/>
              </a:ext>
            </a:extLst>
          </p:cNvPr>
          <p:cNvSpPr>
            <a:spLocks noGrp="1"/>
          </p:cNvSpPr>
          <p:nvPr>
            <p:ph type="title"/>
          </p:nvPr>
        </p:nvSpPr>
        <p:spPr>
          <a:xfrm>
            <a:off x="628650" y="500062"/>
            <a:ext cx="7886700" cy="1325563"/>
          </a:xfrm>
        </p:spPr>
        <p:txBody>
          <a:bodyPr>
            <a:normAutofit/>
          </a:bodyPr>
          <a:lstStyle/>
          <a:p>
            <a:r>
              <a:rPr lang="en-GB" sz="4000" b="1" dirty="0">
                <a:latin typeface="+mn-lt"/>
              </a:rPr>
              <a:t>Data held by third parties</a:t>
            </a:r>
          </a:p>
        </p:txBody>
      </p:sp>
    </p:spTree>
    <p:extLst>
      <p:ext uri="{BB962C8B-B14F-4D97-AF65-F5344CB8AC3E}">
        <p14:creationId xmlns:p14="http://schemas.microsoft.com/office/powerpoint/2010/main" val="4044504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1A0C5B3-39AD-482A-B79B-9BE6D6978683}"/>
              </a:ext>
            </a:extLst>
          </p:cNvPr>
          <p:cNvSpPr>
            <a:spLocks noGrp="1"/>
          </p:cNvSpPr>
          <p:nvPr>
            <p:ph type="title"/>
          </p:nvPr>
        </p:nvSpPr>
        <p:spPr>
          <a:xfrm>
            <a:off x="628650" y="681037"/>
            <a:ext cx="7886700" cy="1325563"/>
          </a:xfrm>
        </p:spPr>
        <p:txBody>
          <a:bodyPr>
            <a:normAutofit/>
          </a:bodyPr>
          <a:lstStyle/>
          <a:p>
            <a:r>
              <a:rPr lang="en-GB" altLang="en-US" sz="4000" b="1" dirty="0">
                <a:latin typeface="+mn-lt"/>
              </a:rPr>
              <a:t>Online Sources of Information</a:t>
            </a:r>
            <a:endParaRPr lang="en-US" altLang="en-US" sz="4000" b="1" dirty="0">
              <a:latin typeface="+mn-lt"/>
            </a:endParaRPr>
          </a:p>
        </p:txBody>
      </p:sp>
      <p:sp>
        <p:nvSpPr>
          <p:cNvPr id="31747" name="Content Placeholder 2">
            <a:extLst>
              <a:ext uri="{FF2B5EF4-FFF2-40B4-BE49-F238E27FC236}">
                <a16:creationId xmlns:a16="http://schemas.microsoft.com/office/drawing/2014/main" id="{D2D545F5-0D70-41CE-A32D-D0F9D6F2BF6A}"/>
              </a:ext>
            </a:extLst>
          </p:cNvPr>
          <p:cNvSpPr>
            <a:spLocks noGrp="1"/>
          </p:cNvSpPr>
          <p:nvPr>
            <p:ph idx="1"/>
          </p:nvPr>
        </p:nvSpPr>
        <p:spPr>
          <a:xfrm>
            <a:off x="628650" y="1825624"/>
            <a:ext cx="8031256" cy="4682751"/>
          </a:xfrm>
        </p:spPr>
        <p:txBody>
          <a:bodyPr>
            <a:normAutofit/>
          </a:bodyPr>
          <a:lstStyle/>
          <a:p>
            <a:r>
              <a:rPr lang="en-GB" altLang="en-US" b="1" dirty="0"/>
              <a:t>Plain Web Site</a:t>
            </a:r>
            <a:endParaRPr lang="en-US" altLang="en-US" dirty="0"/>
          </a:p>
          <a:p>
            <a:pPr lvl="1">
              <a:buFont typeface="Arial" panose="020B0604020202020204" pitchFamily="34" charset="0"/>
              <a:buChar char="•"/>
            </a:pPr>
            <a:r>
              <a:rPr lang="en-GB" altLang="en-US" sz="2800" dirty="0"/>
              <a:t>Source Code</a:t>
            </a:r>
            <a:endParaRPr lang="en-US" altLang="en-US" sz="2800" dirty="0"/>
          </a:p>
          <a:p>
            <a:pPr lvl="1">
              <a:buFont typeface="Arial" panose="020B0604020202020204" pitchFamily="34" charset="0"/>
              <a:buChar char="•"/>
            </a:pPr>
            <a:r>
              <a:rPr lang="en-GB" altLang="en-US" sz="2800" dirty="0"/>
              <a:t>Code Comments</a:t>
            </a:r>
            <a:endParaRPr lang="en-US" altLang="en-US" sz="2800" dirty="0"/>
          </a:p>
          <a:p>
            <a:pPr lvl="1">
              <a:buFont typeface="Arial" panose="020B0604020202020204" pitchFamily="34" charset="0"/>
              <a:buChar char="•"/>
            </a:pPr>
            <a:r>
              <a:rPr lang="en-GB" altLang="en-US" sz="2800" dirty="0"/>
              <a:t>Hidden Fields</a:t>
            </a:r>
            <a:endParaRPr lang="en-US" altLang="en-US" sz="2800" dirty="0"/>
          </a:p>
          <a:p>
            <a:pPr lvl="1">
              <a:buFont typeface="Arial" panose="020B0604020202020204" pitchFamily="34" charset="0"/>
              <a:buChar char="•"/>
            </a:pPr>
            <a:r>
              <a:rPr lang="en-GB" altLang="en-US" sz="2800" dirty="0"/>
              <a:t>External site references</a:t>
            </a:r>
            <a:endParaRPr lang="en-US" altLang="en-US" sz="2800" dirty="0"/>
          </a:p>
          <a:p>
            <a:pPr lvl="1">
              <a:buFont typeface="Arial" panose="020B0604020202020204" pitchFamily="34" charset="0"/>
              <a:buChar char="•"/>
            </a:pPr>
            <a:r>
              <a:rPr lang="en-GB" altLang="en-US" sz="2800" dirty="0"/>
              <a:t>Online Ads</a:t>
            </a:r>
            <a:endParaRPr lang="en-US" altLang="en-US" sz="2800" dirty="0"/>
          </a:p>
          <a:p>
            <a:pPr lvl="1">
              <a:buFont typeface="Arial" panose="020B0604020202020204" pitchFamily="34" charset="0"/>
              <a:buChar char="•"/>
            </a:pPr>
            <a:r>
              <a:rPr lang="en-GB" altLang="en-US" sz="2800" dirty="0"/>
              <a:t>Domain Authentication Codes</a:t>
            </a:r>
            <a:endParaRPr lang="en-US" altLang="en-US" sz="2800" dirty="0"/>
          </a:p>
          <a:p>
            <a:pPr lvl="1">
              <a:buFont typeface="Arial" panose="020B0604020202020204" pitchFamily="34" charset="0"/>
              <a:buChar char="•"/>
            </a:pPr>
            <a:r>
              <a:rPr lang="en-GB" altLang="en-US" sz="2800" dirty="0"/>
              <a:t>WebSense / AdSense / SearchSense Codes</a:t>
            </a:r>
            <a:endParaRPr lang="en-US" altLang="en-US" sz="2800" dirty="0"/>
          </a:p>
          <a:p>
            <a:pPr lvl="1">
              <a:buFont typeface="Arial" panose="020B0604020202020204" pitchFamily="34" charset="0"/>
              <a:buChar char="•"/>
            </a:pPr>
            <a:r>
              <a:rPr lang="en-GB" altLang="en-US" sz="2800" dirty="0"/>
              <a:t>Metadata (ex. creation / last modification)</a:t>
            </a:r>
            <a:endParaRPr lang="en-US" altLang="en-US" sz="2800" dirty="0"/>
          </a:p>
          <a:p>
            <a:pPr lvl="1">
              <a:buFont typeface="Arial" panose="020B0604020202020204" pitchFamily="34" charset="0"/>
              <a:buChar char="•"/>
            </a:pPr>
            <a:r>
              <a:rPr lang="en-GB" altLang="en-US" sz="2800" dirty="0"/>
              <a:t>Previous versions at archive.org</a:t>
            </a:r>
            <a:endParaRPr lang="en-US" altLang="en-US" sz="2800" dirty="0"/>
          </a:p>
          <a:p>
            <a:endParaRPr lang="en-US" altLang="en-US" dirty="0"/>
          </a:p>
        </p:txBody>
      </p:sp>
      <p:sp>
        <p:nvSpPr>
          <p:cNvPr id="31748" name="Slide Number Placeholder 3">
            <a:extLst>
              <a:ext uri="{FF2B5EF4-FFF2-40B4-BE49-F238E27FC236}">
                <a16:creationId xmlns:a16="http://schemas.microsoft.com/office/drawing/2014/main" id="{C6233BC7-39C4-4D55-8938-4742914F1D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C267A7D-DFD6-4ED2-9DA6-2F04C554BB46}" type="slidenum">
              <a:rPr lang="en-US" altLang="en-US" sz="1200">
                <a:solidFill>
                  <a:srgbClr val="898989"/>
                </a:solidFill>
              </a:rPr>
              <a:pPr>
                <a:spcBef>
                  <a:spcPct val="0"/>
                </a:spcBef>
                <a:buFontTx/>
                <a:buNone/>
              </a:pPr>
              <a:t>31</a:t>
            </a:fld>
            <a:endParaRPr lang="en-US" altLang="en-US" sz="1200" dirty="0">
              <a:solidFill>
                <a:srgbClr val="898989"/>
              </a:solidFill>
            </a:endParaRPr>
          </a:p>
        </p:txBody>
      </p:sp>
    </p:spTree>
    <p:extLst>
      <p:ext uri="{BB962C8B-B14F-4D97-AF65-F5344CB8AC3E}">
        <p14:creationId xmlns:p14="http://schemas.microsoft.com/office/powerpoint/2010/main" val="2631472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FD56E47F-EE03-49F6-8270-72AE3BD9D813}"/>
              </a:ext>
            </a:extLst>
          </p:cNvPr>
          <p:cNvSpPr>
            <a:spLocks noGrp="1"/>
          </p:cNvSpPr>
          <p:nvPr>
            <p:ph type="title"/>
          </p:nvPr>
        </p:nvSpPr>
        <p:spPr>
          <a:xfrm>
            <a:off x="628650" y="580279"/>
            <a:ext cx="7886700" cy="1325563"/>
          </a:xfrm>
        </p:spPr>
        <p:txBody>
          <a:bodyPr>
            <a:normAutofit/>
          </a:bodyPr>
          <a:lstStyle/>
          <a:p>
            <a:r>
              <a:rPr lang="en-GB" altLang="en-US" sz="4000" b="1" dirty="0">
                <a:latin typeface="+mn-lt"/>
              </a:rPr>
              <a:t>Online Sources of Information</a:t>
            </a:r>
            <a:endParaRPr lang="en-US" altLang="en-US" sz="4000" dirty="0">
              <a:latin typeface="+mn-lt"/>
            </a:endParaRPr>
          </a:p>
        </p:txBody>
      </p:sp>
      <p:sp>
        <p:nvSpPr>
          <p:cNvPr id="32771" name="Content Placeholder 2">
            <a:extLst>
              <a:ext uri="{FF2B5EF4-FFF2-40B4-BE49-F238E27FC236}">
                <a16:creationId xmlns:a16="http://schemas.microsoft.com/office/drawing/2014/main" id="{23035659-F4AA-4AB2-AA18-38CB0AF8E88E}"/>
              </a:ext>
            </a:extLst>
          </p:cNvPr>
          <p:cNvSpPr>
            <a:spLocks noGrp="1"/>
          </p:cNvSpPr>
          <p:nvPr>
            <p:ph idx="1"/>
          </p:nvPr>
        </p:nvSpPr>
        <p:spPr/>
        <p:txBody>
          <a:bodyPr/>
          <a:lstStyle/>
          <a:p>
            <a:r>
              <a:rPr lang="en-GB" altLang="en-US" b="1" dirty="0"/>
              <a:t>Social Networking Sites</a:t>
            </a:r>
            <a:endParaRPr lang="en-US" altLang="en-US" dirty="0"/>
          </a:p>
          <a:p>
            <a:pPr lvl="1"/>
            <a:r>
              <a:rPr lang="en-GB" altLang="en-US" sz="2800" dirty="0"/>
              <a:t>Source Code</a:t>
            </a:r>
            <a:endParaRPr lang="en-US" altLang="en-US" sz="2800" dirty="0"/>
          </a:p>
          <a:p>
            <a:pPr lvl="1"/>
            <a:r>
              <a:rPr lang="en-GB" altLang="en-US" sz="2800" dirty="0"/>
              <a:t>Internal  IDs</a:t>
            </a:r>
            <a:endParaRPr lang="en-US" altLang="en-US" sz="2800" dirty="0"/>
          </a:p>
          <a:p>
            <a:pPr lvl="1"/>
            <a:r>
              <a:rPr lang="en-GB" altLang="en-US" sz="2800" dirty="0"/>
              <a:t>Chat Subsystem</a:t>
            </a:r>
            <a:endParaRPr lang="en-US" altLang="en-US" sz="2800" dirty="0"/>
          </a:p>
          <a:p>
            <a:pPr lvl="1"/>
            <a:r>
              <a:rPr lang="en-GB" altLang="en-US" sz="2800" dirty="0"/>
              <a:t>WebSense / AdSense / SearchSense Codes</a:t>
            </a:r>
            <a:endParaRPr lang="en-US" altLang="en-US" sz="2800" dirty="0"/>
          </a:p>
          <a:p>
            <a:pPr lvl="1"/>
            <a:r>
              <a:rPr lang="en-GB" altLang="en-US" sz="2800" dirty="0"/>
              <a:t>Metadata (ex. creation / last modification)</a:t>
            </a:r>
            <a:endParaRPr lang="en-US" altLang="en-US" sz="2800" dirty="0"/>
          </a:p>
          <a:p>
            <a:endParaRPr lang="en-US" altLang="en-US" dirty="0"/>
          </a:p>
        </p:txBody>
      </p:sp>
      <p:sp>
        <p:nvSpPr>
          <p:cNvPr id="32772" name="Slide Number Placeholder 3">
            <a:extLst>
              <a:ext uri="{FF2B5EF4-FFF2-40B4-BE49-F238E27FC236}">
                <a16:creationId xmlns:a16="http://schemas.microsoft.com/office/drawing/2014/main" id="{8E767CEC-B7EB-4F8B-8038-79CBAE4341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91257FB-0867-4A91-BD07-C60CFB589559}" type="slidenum">
              <a:rPr lang="en-US" altLang="en-US" sz="1200">
                <a:solidFill>
                  <a:srgbClr val="898989"/>
                </a:solidFill>
              </a:rPr>
              <a:pPr>
                <a:spcBef>
                  <a:spcPct val="0"/>
                </a:spcBef>
                <a:buFontTx/>
                <a:buNone/>
              </a:pPr>
              <a:t>32</a:t>
            </a:fld>
            <a:endParaRPr lang="en-US" altLang="en-US" sz="1200" dirty="0">
              <a:solidFill>
                <a:srgbClr val="898989"/>
              </a:solidFill>
            </a:endParaRPr>
          </a:p>
        </p:txBody>
      </p:sp>
    </p:spTree>
    <p:extLst>
      <p:ext uri="{BB962C8B-B14F-4D97-AF65-F5344CB8AC3E}">
        <p14:creationId xmlns:p14="http://schemas.microsoft.com/office/powerpoint/2010/main" val="3935756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4D0F7AA-F44A-435A-B883-94089F487D73}"/>
              </a:ext>
            </a:extLst>
          </p:cNvPr>
          <p:cNvSpPr>
            <a:spLocks noGrp="1"/>
          </p:cNvSpPr>
          <p:nvPr>
            <p:ph type="title"/>
          </p:nvPr>
        </p:nvSpPr>
        <p:spPr>
          <a:xfrm>
            <a:off x="628650" y="681037"/>
            <a:ext cx="7886700" cy="1325563"/>
          </a:xfrm>
        </p:spPr>
        <p:txBody>
          <a:bodyPr>
            <a:normAutofit/>
          </a:bodyPr>
          <a:lstStyle/>
          <a:p>
            <a:r>
              <a:rPr lang="en-GB" altLang="en-US" sz="4000" b="1" dirty="0">
                <a:latin typeface="+mn-lt"/>
              </a:rPr>
              <a:t>Online Sources of Information</a:t>
            </a:r>
            <a:endParaRPr lang="en-US" altLang="en-US" sz="4000" dirty="0">
              <a:latin typeface="+mn-lt"/>
            </a:endParaRPr>
          </a:p>
        </p:txBody>
      </p:sp>
      <p:sp>
        <p:nvSpPr>
          <p:cNvPr id="33795" name="Content Placeholder 2">
            <a:extLst>
              <a:ext uri="{FF2B5EF4-FFF2-40B4-BE49-F238E27FC236}">
                <a16:creationId xmlns:a16="http://schemas.microsoft.com/office/drawing/2014/main" id="{948FE0AD-D156-473C-9367-BE2317BCA67F}"/>
              </a:ext>
            </a:extLst>
          </p:cNvPr>
          <p:cNvSpPr>
            <a:spLocks noGrp="1"/>
          </p:cNvSpPr>
          <p:nvPr>
            <p:ph idx="1"/>
          </p:nvPr>
        </p:nvSpPr>
        <p:spPr/>
        <p:txBody>
          <a:bodyPr/>
          <a:lstStyle/>
          <a:p>
            <a:r>
              <a:rPr lang="en-GB" altLang="en-US" b="1" dirty="0"/>
              <a:t>Blogging Sites</a:t>
            </a:r>
            <a:endParaRPr lang="en-US" altLang="en-US" dirty="0"/>
          </a:p>
          <a:p>
            <a:pPr lvl="1"/>
            <a:r>
              <a:rPr lang="en-GB" altLang="en-US" sz="2800" dirty="0"/>
              <a:t>Internal IDs (blogID, userID, …)</a:t>
            </a:r>
            <a:endParaRPr lang="en-US" altLang="en-US" sz="2800" dirty="0"/>
          </a:p>
          <a:p>
            <a:pPr lvl="1"/>
            <a:r>
              <a:rPr lang="en-GB" altLang="en-US" sz="2800" dirty="0"/>
              <a:t>Domain Authentication Codes</a:t>
            </a:r>
            <a:endParaRPr lang="en-US" altLang="en-US" sz="2800" dirty="0"/>
          </a:p>
          <a:p>
            <a:pPr lvl="1"/>
            <a:r>
              <a:rPr lang="en-GB" altLang="en-US" sz="2800" dirty="0"/>
              <a:t>Mashup: Twitter</a:t>
            </a:r>
            <a:endParaRPr lang="en-US" altLang="en-US" sz="2800" dirty="0"/>
          </a:p>
          <a:p>
            <a:pPr lvl="1"/>
            <a:r>
              <a:rPr lang="en-GB" altLang="en-US" sz="2800" dirty="0"/>
              <a:t>Mashup: Facebook</a:t>
            </a:r>
            <a:endParaRPr lang="en-US" altLang="en-US" sz="2800" dirty="0"/>
          </a:p>
          <a:p>
            <a:pPr lvl="1"/>
            <a:r>
              <a:rPr lang="en-GB" altLang="en-US" sz="2800" dirty="0"/>
              <a:t>Mashup: Twitter</a:t>
            </a:r>
            <a:endParaRPr lang="en-US" altLang="en-US" sz="2800" dirty="0"/>
          </a:p>
          <a:p>
            <a:pPr lvl="1"/>
            <a:r>
              <a:rPr lang="en-GB" altLang="en-US" sz="2800" dirty="0"/>
              <a:t>Mashup: Picasa / Flickr</a:t>
            </a:r>
            <a:endParaRPr lang="en-US" altLang="en-US" sz="2800" dirty="0"/>
          </a:p>
          <a:p>
            <a:pPr lvl="1"/>
            <a:r>
              <a:rPr lang="en-GB" altLang="en-US" sz="2800" dirty="0"/>
              <a:t>Mashup: URL-Short URL</a:t>
            </a:r>
          </a:p>
          <a:p>
            <a:pPr lvl="1"/>
            <a:r>
              <a:rPr lang="en-GB" altLang="en-US" sz="2800" dirty="0"/>
              <a:t>Metadata (ex. creation / last modification)</a:t>
            </a:r>
            <a:endParaRPr lang="en-US" altLang="en-US" sz="2800" dirty="0"/>
          </a:p>
          <a:p>
            <a:endParaRPr lang="en-US" altLang="en-US" dirty="0"/>
          </a:p>
        </p:txBody>
      </p:sp>
      <p:sp>
        <p:nvSpPr>
          <p:cNvPr id="33796" name="Slide Number Placeholder 3">
            <a:extLst>
              <a:ext uri="{FF2B5EF4-FFF2-40B4-BE49-F238E27FC236}">
                <a16:creationId xmlns:a16="http://schemas.microsoft.com/office/drawing/2014/main" id="{78AE7625-05A0-4A95-ADD7-52456BD9AE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45C5463-A5A8-42B2-8DCC-8A2387738D8A}" type="slidenum">
              <a:rPr lang="en-US" altLang="en-US" sz="1200">
                <a:solidFill>
                  <a:srgbClr val="898989"/>
                </a:solidFill>
              </a:rPr>
              <a:pPr>
                <a:spcBef>
                  <a:spcPct val="0"/>
                </a:spcBef>
                <a:buFontTx/>
                <a:buNone/>
              </a:pPr>
              <a:t>33</a:t>
            </a:fld>
            <a:endParaRPr lang="en-US" altLang="en-US" sz="1200" dirty="0">
              <a:solidFill>
                <a:srgbClr val="898989"/>
              </a:solidFill>
            </a:endParaRPr>
          </a:p>
        </p:txBody>
      </p:sp>
    </p:spTree>
    <p:extLst>
      <p:ext uri="{BB962C8B-B14F-4D97-AF65-F5344CB8AC3E}">
        <p14:creationId xmlns:p14="http://schemas.microsoft.com/office/powerpoint/2010/main" val="89230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F635CE-521E-478A-9E07-1E3AE634A8A9}"/>
              </a:ext>
            </a:extLst>
          </p:cNvPr>
          <p:cNvSpPr>
            <a:spLocks noGrp="1"/>
          </p:cNvSpPr>
          <p:nvPr>
            <p:ph type="title"/>
          </p:nvPr>
        </p:nvSpPr>
        <p:spPr>
          <a:xfrm>
            <a:off x="628650" y="681037"/>
            <a:ext cx="7886700" cy="954125"/>
          </a:xfrm>
        </p:spPr>
        <p:txBody>
          <a:bodyPr>
            <a:normAutofit/>
          </a:bodyPr>
          <a:lstStyle/>
          <a:p>
            <a:r>
              <a:rPr lang="en-GB" altLang="en-US" sz="4000" b="1" dirty="0">
                <a:latin typeface="+mn-lt"/>
              </a:rPr>
              <a:t>Online Sources of Information</a:t>
            </a:r>
            <a:endParaRPr lang="en-US" altLang="en-US" sz="4000" b="1" dirty="0">
              <a:latin typeface="+mn-lt"/>
            </a:endParaRPr>
          </a:p>
        </p:txBody>
      </p:sp>
      <p:sp>
        <p:nvSpPr>
          <p:cNvPr id="34819" name="Content Placeholder 2">
            <a:extLst>
              <a:ext uri="{FF2B5EF4-FFF2-40B4-BE49-F238E27FC236}">
                <a16:creationId xmlns:a16="http://schemas.microsoft.com/office/drawing/2014/main" id="{9BF36002-D688-46FF-8058-50E6144B0D1B}"/>
              </a:ext>
            </a:extLst>
          </p:cNvPr>
          <p:cNvSpPr>
            <a:spLocks noGrp="1"/>
          </p:cNvSpPr>
          <p:nvPr>
            <p:ph idx="1"/>
          </p:nvPr>
        </p:nvSpPr>
        <p:spPr>
          <a:xfrm>
            <a:off x="1" y="1635162"/>
            <a:ext cx="8971878" cy="5086313"/>
          </a:xfrm>
        </p:spPr>
        <p:txBody>
          <a:bodyPr>
            <a:noAutofit/>
          </a:bodyPr>
          <a:lstStyle/>
          <a:p>
            <a:r>
              <a:rPr lang="en-US" altLang="en-US" b="1" dirty="0"/>
              <a:t>Social Networking Sites</a:t>
            </a:r>
          </a:p>
          <a:p>
            <a:pPr lvl="1"/>
            <a:r>
              <a:rPr lang="en-US" altLang="en-US" sz="2800" b="1" dirty="0"/>
              <a:t>Internal IDs</a:t>
            </a:r>
            <a:r>
              <a:rPr lang="en-US" altLang="en-US" sz="2800" dirty="0"/>
              <a:t>. These sites make extensive use of IDs to track everything (users, pictures, chats, sessions, groups, likes/dislikes, etc.) and these IDs relate most of the time to internal IDs available to the service provider. </a:t>
            </a:r>
            <a:br>
              <a:rPr lang="en-US" altLang="en-US" sz="2800" dirty="0"/>
            </a:br>
            <a:endParaRPr lang="en-US" altLang="en-US" sz="2800" dirty="0"/>
          </a:p>
          <a:p>
            <a:pPr lvl="1"/>
            <a:r>
              <a:rPr lang="en-US" altLang="en-US" sz="2800" b="1" dirty="0"/>
              <a:t>Chat</a:t>
            </a:r>
            <a:r>
              <a:rPr lang="en-US" altLang="en-US" sz="2800" dirty="0"/>
              <a:t>. These sites usually offer chat services and those tend to provide information of great quality if processed adequately. The key element in all web-interactive elements the investigator will want to secure is to gather as much data as possible and not only the results which get finally rendered by the web browser.</a:t>
            </a:r>
          </a:p>
          <a:p>
            <a:pPr marL="0" indent="0" algn="r">
              <a:buNone/>
            </a:pPr>
            <a:r>
              <a:rPr lang="en-US" altLang="en-US" sz="2400" dirty="0"/>
              <a:t>Contd….</a:t>
            </a:r>
          </a:p>
        </p:txBody>
      </p:sp>
      <p:sp>
        <p:nvSpPr>
          <p:cNvPr id="34820" name="Slide Number Placeholder 3">
            <a:extLst>
              <a:ext uri="{FF2B5EF4-FFF2-40B4-BE49-F238E27FC236}">
                <a16:creationId xmlns:a16="http://schemas.microsoft.com/office/drawing/2014/main" id="{799EEFC1-DA62-49A9-A284-63B8E4A8C90A}"/>
              </a:ext>
            </a:extLst>
          </p:cNvPr>
          <p:cNvSpPr>
            <a:spLocks noGrp="1"/>
          </p:cNvSpPr>
          <p:nvPr>
            <p:ph type="sldNum" sz="quarter" idx="12"/>
          </p:nvPr>
        </p:nvSpPr>
        <p:spPr bwMode="auto">
          <a:xfrm>
            <a:off x="6680500" y="61769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E8890D7-12FC-45A2-88AC-1C82C37884D7}" type="slidenum">
              <a:rPr lang="en-US" altLang="en-US" sz="1200">
                <a:solidFill>
                  <a:srgbClr val="898989"/>
                </a:solidFill>
              </a:rPr>
              <a:pPr>
                <a:spcBef>
                  <a:spcPct val="0"/>
                </a:spcBef>
                <a:buFontTx/>
                <a:buNone/>
              </a:pPr>
              <a:t>34</a:t>
            </a:fld>
            <a:endParaRPr lang="en-US" altLang="en-US" sz="1200" dirty="0">
              <a:solidFill>
                <a:srgbClr val="898989"/>
              </a:solidFill>
            </a:endParaRPr>
          </a:p>
        </p:txBody>
      </p:sp>
    </p:spTree>
    <p:extLst>
      <p:ext uri="{BB962C8B-B14F-4D97-AF65-F5344CB8AC3E}">
        <p14:creationId xmlns:p14="http://schemas.microsoft.com/office/powerpoint/2010/main" val="3589064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BF635CE-521E-478A-9E07-1E3AE634A8A9}"/>
              </a:ext>
            </a:extLst>
          </p:cNvPr>
          <p:cNvSpPr>
            <a:spLocks noGrp="1"/>
          </p:cNvSpPr>
          <p:nvPr>
            <p:ph type="title"/>
          </p:nvPr>
        </p:nvSpPr>
        <p:spPr>
          <a:xfrm>
            <a:off x="628650" y="681037"/>
            <a:ext cx="7886700" cy="954125"/>
          </a:xfrm>
        </p:spPr>
        <p:txBody>
          <a:bodyPr>
            <a:normAutofit/>
          </a:bodyPr>
          <a:lstStyle/>
          <a:p>
            <a:r>
              <a:rPr lang="en-GB" altLang="en-US" sz="4000" b="1" dirty="0">
                <a:latin typeface="+mn-lt"/>
              </a:rPr>
              <a:t>Online Sources of Information</a:t>
            </a:r>
            <a:endParaRPr lang="en-US" altLang="en-US" sz="4000" b="1" dirty="0">
              <a:latin typeface="+mn-lt"/>
            </a:endParaRPr>
          </a:p>
        </p:txBody>
      </p:sp>
      <p:sp>
        <p:nvSpPr>
          <p:cNvPr id="34819" name="Content Placeholder 2">
            <a:extLst>
              <a:ext uri="{FF2B5EF4-FFF2-40B4-BE49-F238E27FC236}">
                <a16:creationId xmlns:a16="http://schemas.microsoft.com/office/drawing/2014/main" id="{9BF36002-D688-46FF-8058-50E6144B0D1B}"/>
              </a:ext>
            </a:extLst>
          </p:cNvPr>
          <p:cNvSpPr>
            <a:spLocks noGrp="1"/>
          </p:cNvSpPr>
          <p:nvPr>
            <p:ph idx="1"/>
          </p:nvPr>
        </p:nvSpPr>
        <p:spPr>
          <a:xfrm>
            <a:off x="150607" y="1635162"/>
            <a:ext cx="8821271" cy="5086313"/>
          </a:xfrm>
        </p:spPr>
        <p:txBody>
          <a:bodyPr>
            <a:normAutofit/>
          </a:bodyPr>
          <a:lstStyle/>
          <a:p>
            <a:r>
              <a:rPr lang="en-US" altLang="en-US" b="1" dirty="0"/>
              <a:t>Social Networking Sites </a:t>
            </a:r>
            <a:r>
              <a:rPr lang="en-US" altLang="en-US" sz="2000" dirty="0"/>
              <a:t>Contd…</a:t>
            </a:r>
          </a:p>
          <a:p>
            <a:pPr lvl="1">
              <a:buFont typeface="Arial" panose="020B0604020202020204" pitchFamily="34" charset="0"/>
              <a:buNone/>
            </a:pPr>
            <a:endParaRPr lang="en-US" altLang="en-US" sz="2800" dirty="0"/>
          </a:p>
          <a:p>
            <a:pPr lvl="1"/>
            <a:r>
              <a:rPr lang="en-US" altLang="en-US" sz="2800" b="1" dirty="0"/>
              <a:t>Pictures</a:t>
            </a:r>
            <a:r>
              <a:rPr lang="en-US" altLang="en-US" sz="2800" dirty="0"/>
              <a:t>. Even though high profile sites have been introducing </a:t>
            </a:r>
            <a:r>
              <a:rPr lang="ja-JP" altLang="en-US" sz="2800" dirty="0"/>
              <a:t>“</a:t>
            </a:r>
            <a:r>
              <a:rPr lang="en-US" altLang="ja-JP" sz="2800" dirty="0"/>
              <a:t>cleaning</a:t>
            </a:r>
            <a:r>
              <a:rPr lang="ja-JP" altLang="en-US" sz="2800" dirty="0"/>
              <a:t>”</a:t>
            </a:r>
            <a:r>
              <a:rPr lang="en-US" altLang="ja-JP" sz="2800" dirty="0"/>
              <a:t> filters to uploaded pictures, the investigator may still come across some social sites and other types of web sites out there that directly publish uploaded pictures and extract all relevant EXIF metadata.</a:t>
            </a:r>
            <a:endParaRPr lang="en-US" altLang="ja-JP" sz="2800" b="1" dirty="0"/>
          </a:p>
          <a:p>
            <a:endParaRPr lang="en-US" altLang="en-US" dirty="0"/>
          </a:p>
        </p:txBody>
      </p:sp>
      <p:sp>
        <p:nvSpPr>
          <p:cNvPr id="34820" name="Slide Number Placeholder 3">
            <a:extLst>
              <a:ext uri="{FF2B5EF4-FFF2-40B4-BE49-F238E27FC236}">
                <a16:creationId xmlns:a16="http://schemas.microsoft.com/office/drawing/2014/main" id="{799EEFC1-DA62-49A9-A284-63B8E4A8C9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E8890D7-12FC-45A2-88AC-1C82C37884D7}" type="slidenum">
              <a:rPr lang="en-US" altLang="en-US" sz="1200">
                <a:solidFill>
                  <a:srgbClr val="898989"/>
                </a:solidFill>
              </a:rPr>
              <a:pPr>
                <a:spcBef>
                  <a:spcPct val="0"/>
                </a:spcBef>
                <a:buFontTx/>
                <a:buNone/>
              </a:pPr>
              <a:t>35</a:t>
            </a:fld>
            <a:endParaRPr lang="en-US" altLang="en-US" sz="1200" dirty="0">
              <a:solidFill>
                <a:srgbClr val="898989"/>
              </a:solidFill>
            </a:endParaRPr>
          </a:p>
        </p:txBody>
      </p:sp>
    </p:spTree>
    <p:extLst>
      <p:ext uri="{BB962C8B-B14F-4D97-AF65-F5344CB8AC3E}">
        <p14:creationId xmlns:p14="http://schemas.microsoft.com/office/powerpoint/2010/main" val="288407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0704C75-878A-4F78-823E-13DDA9CBD5BC}"/>
              </a:ext>
            </a:extLst>
          </p:cNvPr>
          <p:cNvSpPr>
            <a:spLocks noGrp="1"/>
          </p:cNvSpPr>
          <p:nvPr>
            <p:ph type="title"/>
          </p:nvPr>
        </p:nvSpPr>
        <p:spPr>
          <a:xfrm>
            <a:off x="628650" y="598487"/>
            <a:ext cx="7886700" cy="1325563"/>
          </a:xfrm>
        </p:spPr>
        <p:txBody>
          <a:bodyPr>
            <a:normAutofit/>
          </a:bodyPr>
          <a:lstStyle/>
          <a:p>
            <a:r>
              <a:rPr lang="en-US" altLang="en-US" sz="4000" b="1" dirty="0">
                <a:latin typeface="+mn-lt"/>
              </a:rPr>
              <a:t>Facebook</a:t>
            </a:r>
          </a:p>
        </p:txBody>
      </p:sp>
      <p:sp>
        <p:nvSpPr>
          <p:cNvPr id="35843" name="Slide Number Placeholder 3">
            <a:extLst>
              <a:ext uri="{FF2B5EF4-FFF2-40B4-BE49-F238E27FC236}">
                <a16:creationId xmlns:a16="http://schemas.microsoft.com/office/drawing/2014/main" id="{9F14B9C4-C50E-4DEB-AC14-CA794C0344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8DBBAFD-01B1-4A5D-83D2-0CC1EAF69A64}" type="slidenum">
              <a:rPr lang="en-US" altLang="en-US" sz="1200">
                <a:solidFill>
                  <a:srgbClr val="898989"/>
                </a:solidFill>
              </a:rPr>
              <a:pPr>
                <a:spcBef>
                  <a:spcPct val="0"/>
                </a:spcBef>
                <a:buFontTx/>
                <a:buNone/>
              </a:pPr>
              <a:t>36</a:t>
            </a:fld>
            <a:endParaRPr lang="en-US" altLang="en-US" sz="1200" dirty="0">
              <a:solidFill>
                <a:srgbClr val="898989"/>
              </a:solidFill>
            </a:endParaRPr>
          </a:p>
        </p:txBody>
      </p:sp>
      <p:pic>
        <p:nvPicPr>
          <p:cNvPr id="35844" name="Picture 9" descr="C:\Users\Marjan\Desktop\Oslo TOT\Fb1.jpg">
            <a:extLst>
              <a:ext uri="{FF2B5EF4-FFF2-40B4-BE49-F238E27FC236}">
                <a16:creationId xmlns:a16="http://schemas.microsoft.com/office/drawing/2014/main" id="{EE96056D-FAB0-4785-B722-32A221A00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92" y="1570615"/>
            <a:ext cx="8930387" cy="483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881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A7BF881-0EB0-40F9-AC6E-16C5FB494CA5}"/>
              </a:ext>
            </a:extLst>
          </p:cNvPr>
          <p:cNvSpPr>
            <a:spLocks noGrp="1"/>
          </p:cNvSpPr>
          <p:nvPr>
            <p:ph type="title"/>
          </p:nvPr>
        </p:nvSpPr>
        <p:spPr>
          <a:xfrm>
            <a:off x="628650" y="553243"/>
            <a:ext cx="7886700" cy="1325563"/>
          </a:xfrm>
        </p:spPr>
        <p:txBody>
          <a:bodyPr>
            <a:normAutofit/>
          </a:bodyPr>
          <a:lstStyle/>
          <a:p>
            <a:r>
              <a:rPr lang="en-US" altLang="en-US" sz="4000" b="1" dirty="0">
                <a:latin typeface="+mn-lt"/>
              </a:rPr>
              <a:t>Facebook</a:t>
            </a:r>
          </a:p>
        </p:txBody>
      </p:sp>
      <p:sp>
        <p:nvSpPr>
          <p:cNvPr id="36867" name="Slide Number Placeholder 3">
            <a:extLst>
              <a:ext uri="{FF2B5EF4-FFF2-40B4-BE49-F238E27FC236}">
                <a16:creationId xmlns:a16="http://schemas.microsoft.com/office/drawing/2014/main" id="{C89177F4-DBF1-409E-91FB-17B558A35D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47F42DF-D298-40B3-AD8C-6B094103F218}" type="slidenum">
              <a:rPr lang="en-US" altLang="en-US" sz="1200">
                <a:solidFill>
                  <a:srgbClr val="898989"/>
                </a:solidFill>
              </a:rPr>
              <a:pPr>
                <a:spcBef>
                  <a:spcPct val="0"/>
                </a:spcBef>
                <a:buFontTx/>
                <a:buNone/>
              </a:pPr>
              <a:t>37</a:t>
            </a:fld>
            <a:endParaRPr lang="en-US" altLang="en-US" sz="1200" dirty="0">
              <a:solidFill>
                <a:srgbClr val="898989"/>
              </a:solidFill>
            </a:endParaRPr>
          </a:p>
        </p:txBody>
      </p:sp>
      <p:pic>
        <p:nvPicPr>
          <p:cNvPr id="36868" name="Picture 2" descr="C:\Users\Marjan\Desktop\Oslo TOT\Fb2.jpg">
            <a:extLst>
              <a:ext uri="{FF2B5EF4-FFF2-40B4-BE49-F238E27FC236}">
                <a16:creationId xmlns:a16="http://schemas.microsoft.com/office/drawing/2014/main" id="{C8229AF3-4524-4994-85A4-E16BBCA36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92313"/>
            <a:ext cx="83058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752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5DF0063-F5AD-42CA-A4C3-85692D64E0C1}"/>
              </a:ext>
            </a:extLst>
          </p:cNvPr>
          <p:cNvSpPr>
            <a:spLocks noGrp="1"/>
          </p:cNvSpPr>
          <p:nvPr>
            <p:ph type="title"/>
          </p:nvPr>
        </p:nvSpPr>
        <p:spPr>
          <a:xfrm>
            <a:off x="628650" y="540543"/>
            <a:ext cx="7886700" cy="1325563"/>
          </a:xfrm>
        </p:spPr>
        <p:txBody>
          <a:bodyPr>
            <a:normAutofit/>
          </a:bodyPr>
          <a:lstStyle/>
          <a:p>
            <a:r>
              <a:rPr lang="en-US" altLang="en-US" sz="4000" b="1" dirty="0">
                <a:latin typeface="+mn-lt"/>
              </a:rPr>
              <a:t>Facebook</a:t>
            </a:r>
          </a:p>
        </p:txBody>
      </p:sp>
      <p:sp>
        <p:nvSpPr>
          <p:cNvPr id="37891" name="Content Placeholder 2">
            <a:extLst>
              <a:ext uri="{FF2B5EF4-FFF2-40B4-BE49-F238E27FC236}">
                <a16:creationId xmlns:a16="http://schemas.microsoft.com/office/drawing/2014/main" id="{FD082923-0D91-4C2A-8B40-EFFE9CE3F286}"/>
              </a:ext>
            </a:extLst>
          </p:cNvPr>
          <p:cNvSpPr>
            <a:spLocks noGrp="1"/>
          </p:cNvSpPr>
          <p:nvPr>
            <p:ph idx="1"/>
          </p:nvPr>
        </p:nvSpPr>
        <p:spPr/>
        <p:txBody>
          <a:bodyPr/>
          <a:lstStyle/>
          <a:p>
            <a:endParaRPr lang="en-US" altLang="en-US" dirty="0"/>
          </a:p>
        </p:txBody>
      </p:sp>
      <p:sp>
        <p:nvSpPr>
          <p:cNvPr id="37892" name="Slide Number Placeholder 3">
            <a:extLst>
              <a:ext uri="{FF2B5EF4-FFF2-40B4-BE49-F238E27FC236}">
                <a16:creationId xmlns:a16="http://schemas.microsoft.com/office/drawing/2014/main" id="{43464F20-6F97-4518-8D6F-A6FB323281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AE46AB0-3A6A-46B2-BAB1-6EF3DA9FA8D5}" type="slidenum">
              <a:rPr lang="en-US" altLang="en-US" sz="1200">
                <a:solidFill>
                  <a:srgbClr val="898989"/>
                </a:solidFill>
              </a:rPr>
              <a:pPr>
                <a:spcBef>
                  <a:spcPct val="0"/>
                </a:spcBef>
                <a:buFontTx/>
                <a:buNone/>
              </a:pPr>
              <a:t>38</a:t>
            </a:fld>
            <a:endParaRPr lang="en-US" altLang="en-US" sz="1200" dirty="0">
              <a:solidFill>
                <a:srgbClr val="898989"/>
              </a:solidFill>
            </a:endParaRPr>
          </a:p>
        </p:txBody>
      </p:sp>
      <p:pic>
        <p:nvPicPr>
          <p:cNvPr id="37893" name="Picture 10" descr="C:\Users\Marjan\Desktop\Oslo TOT\Fb3.jpg">
            <a:extLst>
              <a:ext uri="{FF2B5EF4-FFF2-40B4-BE49-F238E27FC236}">
                <a16:creationId xmlns:a16="http://schemas.microsoft.com/office/drawing/2014/main" id="{C717256A-8CDB-4ECA-B79F-A2A2025F4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28025" cy="48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980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3E4E2C1-3417-42BF-BDCC-6750FC4FB00D}"/>
              </a:ext>
            </a:extLst>
          </p:cNvPr>
          <p:cNvSpPr>
            <a:spLocks noGrp="1"/>
          </p:cNvSpPr>
          <p:nvPr>
            <p:ph type="title"/>
          </p:nvPr>
        </p:nvSpPr>
        <p:spPr>
          <a:xfrm>
            <a:off x="644525" y="534987"/>
            <a:ext cx="7886700" cy="1325563"/>
          </a:xfrm>
        </p:spPr>
        <p:txBody>
          <a:bodyPr>
            <a:normAutofit/>
          </a:bodyPr>
          <a:lstStyle/>
          <a:p>
            <a:r>
              <a:rPr lang="en-US" altLang="en-US" sz="4000" b="1" dirty="0">
                <a:latin typeface="+mn-lt"/>
              </a:rPr>
              <a:t>Bing maps</a:t>
            </a:r>
          </a:p>
        </p:txBody>
      </p:sp>
      <p:sp>
        <p:nvSpPr>
          <p:cNvPr id="38915" name="Slide Number Placeholder 3">
            <a:extLst>
              <a:ext uri="{FF2B5EF4-FFF2-40B4-BE49-F238E27FC236}">
                <a16:creationId xmlns:a16="http://schemas.microsoft.com/office/drawing/2014/main" id="{F11D7077-7487-41AA-A71C-BA8EA8183D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CCB4E67-CEAD-4D8E-8047-B81D7217F171}" type="slidenum">
              <a:rPr lang="en-US" altLang="en-US" sz="1200">
                <a:solidFill>
                  <a:srgbClr val="898989"/>
                </a:solidFill>
              </a:rPr>
              <a:pPr>
                <a:spcBef>
                  <a:spcPct val="0"/>
                </a:spcBef>
                <a:buFontTx/>
                <a:buNone/>
              </a:pPr>
              <a:t>39</a:t>
            </a:fld>
            <a:endParaRPr lang="en-US" altLang="en-US" sz="1200" dirty="0">
              <a:solidFill>
                <a:srgbClr val="898989"/>
              </a:solidFill>
            </a:endParaRPr>
          </a:p>
        </p:txBody>
      </p:sp>
      <p:pic>
        <p:nvPicPr>
          <p:cNvPr id="38916" name="Picture 4" descr="C:\Users\Marjan\Desktop\Oslo TOT\map1.jpg">
            <a:extLst>
              <a:ext uri="{FF2B5EF4-FFF2-40B4-BE49-F238E27FC236}">
                <a16:creationId xmlns:a16="http://schemas.microsoft.com/office/drawing/2014/main" id="{8EE54817-4F52-43BD-93DB-F208141CB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09" y="1549101"/>
            <a:ext cx="8533441" cy="477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996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8E090F-6E7F-4C92-8B4A-84897AD6CE47}"/>
              </a:ext>
            </a:extLst>
          </p:cNvPr>
          <p:cNvSpPr>
            <a:spLocks noGrp="1"/>
          </p:cNvSpPr>
          <p:nvPr>
            <p:ph type="title"/>
          </p:nvPr>
        </p:nvSpPr>
        <p:spPr>
          <a:xfrm>
            <a:off x="628650" y="808237"/>
            <a:ext cx="7886700" cy="1325563"/>
          </a:xfrm>
        </p:spPr>
        <p:txBody>
          <a:bodyPr>
            <a:normAutofit/>
          </a:bodyPr>
          <a:lstStyle/>
          <a:p>
            <a:r>
              <a:rPr lang="en-US" altLang="en-US" sz="4000" b="1" dirty="0">
                <a:latin typeface="+mn-lt"/>
              </a:rPr>
              <a:t>Principle 1 – Data Integrity</a:t>
            </a:r>
            <a:endParaRPr lang="en-US" altLang="en-US" sz="4000" dirty="0">
              <a:latin typeface="+mn-lt"/>
            </a:endParaRPr>
          </a:p>
        </p:txBody>
      </p:sp>
      <p:sp>
        <p:nvSpPr>
          <p:cNvPr id="7171" name="Content Placeholder 2">
            <a:extLst>
              <a:ext uri="{FF2B5EF4-FFF2-40B4-BE49-F238E27FC236}">
                <a16:creationId xmlns:a16="http://schemas.microsoft.com/office/drawing/2014/main" id="{C10A1816-6B72-40A7-B938-BFAC6DB23807}"/>
              </a:ext>
            </a:extLst>
          </p:cNvPr>
          <p:cNvSpPr>
            <a:spLocks noGrp="1"/>
          </p:cNvSpPr>
          <p:nvPr>
            <p:ph idx="1"/>
          </p:nvPr>
        </p:nvSpPr>
        <p:spPr>
          <a:xfrm>
            <a:off x="628650" y="2141536"/>
            <a:ext cx="7886700" cy="4351338"/>
          </a:xfrm>
        </p:spPr>
        <p:txBody>
          <a:bodyPr/>
          <a:lstStyle/>
          <a:p>
            <a:r>
              <a:rPr lang="en-US" altLang="en-US" sz="2400" dirty="0"/>
              <a:t>No action taken should change electronic devices or media, which may subsequently be relied upon in court.</a:t>
            </a:r>
          </a:p>
          <a:p>
            <a:endParaRPr lang="en-US" altLang="en-US" sz="2400" dirty="0"/>
          </a:p>
          <a:p>
            <a:r>
              <a:rPr lang="en-US" altLang="en-US" sz="2400" dirty="0"/>
              <a:t>When handling electronic devices and data, they must not be changed, either in relation to hardware or software. </a:t>
            </a:r>
          </a:p>
          <a:p>
            <a:endParaRPr lang="en-US" altLang="en-US" sz="2400" dirty="0"/>
          </a:p>
          <a:p>
            <a:r>
              <a:rPr lang="en-US" altLang="en-US" sz="2400" dirty="0"/>
              <a:t>There are circumstances where a decision will be made to access the data on a </a:t>
            </a:r>
            <a:r>
              <a:rPr lang="ja-JP" altLang="en-US" sz="2400" dirty="0"/>
              <a:t>“</a:t>
            </a:r>
            <a:r>
              <a:rPr lang="en-US" altLang="ja-JP" sz="2400" dirty="0"/>
              <a:t>live</a:t>
            </a:r>
            <a:r>
              <a:rPr lang="ja-JP" altLang="en-US" sz="2400" dirty="0"/>
              <a:t>”</a:t>
            </a:r>
            <a:r>
              <a:rPr lang="en-US" altLang="ja-JP" sz="2400" dirty="0"/>
              <a:t> computer system to avoid the loss of potential evidence. </a:t>
            </a:r>
          </a:p>
          <a:p>
            <a:endParaRPr lang="en-US" altLang="en-US" sz="2400" dirty="0"/>
          </a:p>
        </p:txBody>
      </p:sp>
      <p:sp>
        <p:nvSpPr>
          <p:cNvPr id="7172" name="Slide Number Placeholder 3">
            <a:extLst>
              <a:ext uri="{FF2B5EF4-FFF2-40B4-BE49-F238E27FC236}">
                <a16:creationId xmlns:a16="http://schemas.microsoft.com/office/drawing/2014/main" id="{793C5A2C-6785-4C85-BD15-F296929E79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8CCF503-8441-4F3E-A61E-D79442F6C6F3}" type="slidenum">
              <a:rPr lang="en-US" altLang="en-US" sz="1200">
                <a:solidFill>
                  <a:srgbClr val="898989"/>
                </a:solidFill>
              </a:rPr>
              <a:pPr>
                <a:spcBef>
                  <a:spcPct val="0"/>
                </a:spcBef>
                <a:buFontTx/>
                <a:buNone/>
              </a:pPr>
              <a:t>4</a:t>
            </a:fld>
            <a:endParaRPr lang="en-US" altLang="en-US" sz="1200" dirty="0">
              <a:solidFill>
                <a:srgbClr val="898989"/>
              </a:solidFill>
            </a:endParaRPr>
          </a:p>
        </p:txBody>
      </p:sp>
    </p:spTree>
    <p:extLst>
      <p:ext uri="{BB962C8B-B14F-4D97-AF65-F5344CB8AC3E}">
        <p14:creationId xmlns:p14="http://schemas.microsoft.com/office/powerpoint/2010/main" val="779842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1679728-C308-4592-B0DB-305FC8AAF8CC}"/>
              </a:ext>
            </a:extLst>
          </p:cNvPr>
          <p:cNvSpPr>
            <a:spLocks noGrp="1"/>
          </p:cNvSpPr>
          <p:nvPr>
            <p:ph type="title"/>
          </p:nvPr>
        </p:nvSpPr>
        <p:spPr>
          <a:xfrm>
            <a:off x="628650" y="500062"/>
            <a:ext cx="7886700" cy="1325563"/>
          </a:xfrm>
        </p:spPr>
        <p:txBody>
          <a:bodyPr>
            <a:normAutofit/>
          </a:bodyPr>
          <a:lstStyle/>
          <a:p>
            <a:r>
              <a:rPr lang="en-US" altLang="en-US" sz="4000" b="1" dirty="0">
                <a:latin typeface="+mn-lt"/>
              </a:rPr>
              <a:t>Bing maps</a:t>
            </a:r>
          </a:p>
        </p:txBody>
      </p:sp>
      <p:sp>
        <p:nvSpPr>
          <p:cNvPr id="39939" name="Content Placeholder 2">
            <a:extLst>
              <a:ext uri="{FF2B5EF4-FFF2-40B4-BE49-F238E27FC236}">
                <a16:creationId xmlns:a16="http://schemas.microsoft.com/office/drawing/2014/main" id="{A0947C12-936A-4496-A2AA-831194F83FE8}"/>
              </a:ext>
            </a:extLst>
          </p:cNvPr>
          <p:cNvSpPr>
            <a:spLocks noGrp="1"/>
          </p:cNvSpPr>
          <p:nvPr>
            <p:ph idx="1"/>
          </p:nvPr>
        </p:nvSpPr>
        <p:spPr/>
        <p:txBody>
          <a:bodyPr/>
          <a:lstStyle/>
          <a:p>
            <a:endParaRPr lang="en-US" altLang="en-US" dirty="0"/>
          </a:p>
        </p:txBody>
      </p:sp>
      <p:sp>
        <p:nvSpPr>
          <p:cNvPr id="39940" name="Slide Number Placeholder 3">
            <a:extLst>
              <a:ext uri="{FF2B5EF4-FFF2-40B4-BE49-F238E27FC236}">
                <a16:creationId xmlns:a16="http://schemas.microsoft.com/office/drawing/2014/main" id="{4F0B03E3-1BE5-4BC7-BACC-E3125420FC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B49312B-0396-4D98-9050-31FA53921130}" type="slidenum">
              <a:rPr lang="en-US" altLang="en-US" sz="1200">
                <a:solidFill>
                  <a:srgbClr val="898989"/>
                </a:solidFill>
              </a:rPr>
              <a:pPr>
                <a:spcBef>
                  <a:spcPct val="0"/>
                </a:spcBef>
                <a:buFontTx/>
                <a:buNone/>
              </a:pPr>
              <a:t>40</a:t>
            </a:fld>
            <a:endParaRPr lang="en-US" altLang="en-US" sz="1200" dirty="0">
              <a:solidFill>
                <a:srgbClr val="898989"/>
              </a:solidFill>
            </a:endParaRPr>
          </a:p>
        </p:txBody>
      </p:sp>
      <p:pic>
        <p:nvPicPr>
          <p:cNvPr id="39941" name="Picture 6" descr="C:\Users\Marjan\Desktop\Oslo TOT\map2.jpg">
            <a:extLst>
              <a:ext uri="{FF2B5EF4-FFF2-40B4-BE49-F238E27FC236}">
                <a16:creationId xmlns:a16="http://schemas.microsoft.com/office/drawing/2014/main" id="{2B678263-9660-4FC7-97E5-F4C82E0E8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79" y="1409252"/>
            <a:ext cx="8686024" cy="506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131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12F6BC6-18AB-4784-82E6-E5D544569208}"/>
              </a:ext>
            </a:extLst>
          </p:cNvPr>
          <p:cNvSpPr>
            <a:spLocks noGrp="1"/>
          </p:cNvSpPr>
          <p:nvPr>
            <p:ph type="title"/>
          </p:nvPr>
        </p:nvSpPr>
        <p:spPr>
          <a:xfrm>
            <a:off x="628650" y="591671"/>
            <a:ext cx="7886700" cy="1099018"/>
          </a:xfrm>
        </p:spPr>
        <p:txBody>
          <a:bodyPr>
            <a:normAutofit/>
          </a:bodyPr>
          <a:lstStyle/>
          <a:p>
            <a:r>
              <a:rPr lang="en-US" altLang="en-US" sz="4000" b="1" dirty="0">
                <a:latin typeface="+mn-lt"/>
              </a:rPr>
              <a:t>Bing maps</a:t>
            </a:r>
          </a:p>
        </p:txBody>
      </p:sp>
      <p:sp>
        <p:nvSpPr>
          <p:cNvPr id="40963" name="Content Placeholder 2">
            <a:extLst>
              <a:ext uri="{FF2B5EF4-FFF2-40B4-BE49-F238E27FC236}">
                <a16:creationId xmlns:a16="http://schemas.microsoft.com/office/drawing/2014/main" id="{3C8F0A6A-E0EA-4945-AE68-44F07421A7E5}"/>
              </a:ext>
            </a:extLst>
          </p:cNvPr>
          <p:cNvSpPr>
            <a:spLocks noGrp="1"/>
          </p:cNvSpPr>
          <p:nvPr>
            <p:ph idx="1"/>
          </p:nvPr>
        </p:nvSpPr>
        <p:spPr/>
        <p:txBody>
          <a:bodyPr/>
          <a:lstStyle/>
          <a:p>
            <a:endParaRPr lang="en-US" altLang="en-US" dirty="0"/>
          </a:p>
        </p:txBody>
      </p:sp>
      <p:sp>
        <p:nvSpPr>
          <p:cNvPr id="40964" name="Slide Number Placeholder 3">
            <a:extLst>
              <a:ext uri="{FF2B5EF4-FFF2-40B4-BE49-F238E27FC236}">
                <a16:creationId xmlns:a16="http://schemas.microsoft.com/office/drawing/2014/main" id="{E6F80A66-3DB8-4102-8180-9245478F74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47618DF-DE46-4473-B59E-D9A9618D7108}" type="slidenum">
              <a:rPr lang="en-US" altLang="en-US" sz="1200">
                <a:solidFill>
                  <a:srgbClr val="898989"/>
                </a:solidFill>
              </a:rPr>
              <a:pPr>
                <a:spcBef>
                  <a:spcPct val="0"/>
                </a:spcBef>
                <a:buFontTx/>
                <a:buNone/>
              </a:pPr>
              <a:t>41</a:t>
            </a:fld>
            <a:endParaRPr lang="en-US" altLang="en-US" sz="1200" dirty="0">
              <a:solidFill>
                <a:srgbClr val="898989"/>
              </a:solidFill>
            </a:endParaRPr>
          </a:p>
        </p:txBody>
      </p:sp>
      <p:pic>
        <p:nvPicPr>
          <p:cNvPr id="40965" name="Picture 7" descr="C:\Users\Marjan\Desktop\Oslo TOT\map3.jpg">
            <a:extLst>
              <a:ext uri="{FF2B5EF4-FFF2-40B4-BE49-F238E27FC236}">
                <a16:creationId xmlns:a16="http://schemas.microsoft.com/office/drawing/2014/main" id="{9C430B44-E417-4BCA-890A-8F5DDF83D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79" y="1455737"/>
            <a:ext cx="8870909" cy="504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387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3D4598F0-599C-41EC-87B1-48D243D9BFB0}"/>
              </a:ext>
            </a:extLst>
          </p:cNvPr>
          <p:cNvSpPr>
            <a:spLocks noGrp="1"/>
          </p:cNvSpPr>
          <p:nvPr>
            <p:ph type="title"/>
          </p:nvPr>
        </p:nvSpPr>
        <p:spPr>
          <a:xfrm>
            <a:off x="628650" y="681037"/>
            <a:ext cx="7886700" cy="1009652"/>
          </a:xfrm>
        </p:spPr>
        <p:txBody>
          <a:bodyPr>
            <a:normAutofit/>
          </a:bodyPr>
          <a:lstStyle/>
          <a:p>
            <a:r>
              <a:rPr lang="en-US" altLang="en-US" sz="4000" b="1" dirty="0">
                <a:latin typeface="+mn-lt"/>
              </a:rPr>
              <a:t>Google maps</a:t>
            </a:r>
          </a:p>
        </p:txBody>
      </p:sp>
      <p:sp>
        <p:nvSpPr>
          <p:cNvPr id="41987" name="Content Placeholder 2">
            <a:extLst>
              <a:ext uri="{FF2B5EF4-FFF2-40B4-BE49-F238E27FC236}">
                <a16:creationId xmlns:a16="http://schemas.microsoft.com/office/drawing/2014/main" id="{96180BF7-27B2-4658-BF60-AF72C2457255}"/>
              </a:ext>
            </a:extLst>
          </p:cNvPr>
          <p:cNvSpPr>
            <a:spLocks noGrp="1"/>
          </p:cNvSpPr>
          <p:nvPr>
            <p:ph idx="1"/>
          </p:nvPr>
        </p:nvSpPr>
        <p:spPr/>
        <p:txBody>
          <a:bodyPr/>
          <a:lstStyle/>
          <a:p>
            <a:endParaRPr lang="en-US" altLang="en-US" dirty="0"/>
          </a:p>
        </p:txBody>
      </p:sp>
      <p:sp>
        <p:nvSpPr>
          <p:cNvPr id="41988" name="Slide Number Placeholder 3">
            <a:extLst>
              <a:ext uri="{FF2B5EF4-FFF2-40B4-BE49-F238E27FC236}">
                <a16:creationId xmlns:a16="http://schemas.microsoft.com/office/drawing/2014/main" id="{60A8FA0D-A50C-4632-A7E7-7F5BB0D305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1E6890B-228C-4A53-BACF-BDBACE474C7F}" type="slidenum">
              <a:rPr lang="en-US" altLang="en-US" sz="1200">
                <a:solidFill>
                  <a:srgbClr val="898989"/>
                </a:solidFill>
              </a:rPr>
              <a:pPr>
                <a:spcBef>
                  <a:spcPct val="0"/>
                </a:spcBef>
                <a:buFontTx/>
                <a:buNone/>
              </a:pPr>
              <a:t>42</a:t>
            </a:fld>
            <a:endParaRPr lang="en-US" altLang="en-US" sz="1200" dirty="0">
              <a:solidFill>
                <a:srgbClr val="898989"/>
              </a:solidFill>
            </a:endParaRPr>
          </a:p>
        </p:txBody>
      </p:sp>
      <p:pic>
        <p:nvPicPr>
          <p:cNvPr id="41989" name="Picture 4" descr="C:\Users\Marjan\Desktop\Oslo TOT\gmap.jpg">
            <a:extLst>
              <a:ext uri="{FF2B5EF4-FFF2-40B4-BE49-F238E27FC236}">
                <a16:creationId xmlns:a16="http://schemas.microsoft.com/office/drawing/2014/main" id="{889B50D1-C4EC-49B6-86E3-01AA7FACC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49" y="1613646"/>
            <a:ext cx="8821271" cy="486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096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8BDB8F67-D074-4B9A-8D87-8398B1811B5E}"/>
              </a:ext>
            </a:extLst>
          </p:cNvPr>
          <p:cNvSpPr>
            <a:spLocks noGrp="1"/>
          </p:cNvSpPr>
          <p:nvPr>
            <p:ph type="title"/>
          </p:nvPr>
        </p:nvSpPr>
        <p:spPr>
          <a:xfrm>
            <a:off x="623270" y="515733"/>
            <a:ext cx="7886700" cy="1325563"/>
          </a:xfrm>
        </p:spPr>
        <p:txBody>
          <a:bodyPr>
            <a:normAutofit/>
          </a:bodyPr>
          <a:lstStyle/>
          <a:p>
            <a:r>
              <a:rPr lang="en-US" altLang="en-US" sz="4000" b="1" dirty="0">
                <a:latin typeface="+mn-lt"/>
              </a:rPr>
              <a:t>Street view</a:t>
            </a:r>
          </a:p>
        </p:txBody>
      </p:sp>
      <p:sp>
        <p:nvSpPr>
          <p:cNvPr id="43011" name="Slide Number Placeholder 3">
            <a:extLst>
              <a:ext uri="{FF2B5EF4-FFF2-40B4-BE49-F238E27FC236}">
                <a16:creationId xmlns:a16="http://schemas.microsoft.com/office/drawing/2014/main" id="{E0AF36C7-6CB2-4DFA-88CB-A07AADA8DB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72804A5-4495-48B4-802A-A030873F0670}" type="slidenum">
              <a:rPr lang="en-US" altLang="en-US" sz="1200">
                <a:solidFill>
                  <a:srgbClr val="898989"/>
                </a:solidFill>
              </a:rPr>
              <a:pPr>
                <a:spcBef>
                  <a:spcPct val="0"/>
                </a:spcBef>
                <a:buFontTx/>
                <a:buNone/>
              </a:pPr>
              <a:t>43</a:t>
            </a:fld>
            <a:endParaRPr lang="en-US" altLang="en-US" sz="1200" dirty="0">
              <a:solidFill>
                <a:srgbClr val="898989"/>
              </a:solidFill>
            </a:endParaRPr>
          </a:p>
        </p:txBody>
      </p:sp>
      <p:pic>
        <p:nvPicPr>
          <p:cNvPr id="43012" name="Picture 8" descr="C:\Users\Marjan\Desktop\Oslo TOT\strview.jpg">
            <a:extLst>
              <a:ext uri="{FF2B5EF4-FFF2-40B4-BE49-F238E27FC236}">
                <a16:creationId xmlns:a16="http://schemas.microsoft.com/office/drawing/2014/main" id="{21211029-A86D-4444-BD80-471AB774D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37" y="1463040"/>
            <a:ext cx="8745967" cy="525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7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D4176280-17B1-4D9A-A244-164769980C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E7373BB-55A0-4C4D-AB46-0D4C54615D94}" type="slidenum">
              <a:rPr lang="en-US" altLang="en-US" sz="1200">
                <a:solidFill>
                  <a:srgbClr val="898989"/>
                </a:solidFill>
              </a:rPr>
              <a:pPr>
                <a:spcBef>
                  <a:spcPct val="0"/>
                </a:spcBef>
                <a:buFontTx/>
                <a:buNone/>
              </a:pPr>
              <a:t>44</a:t>
            </a:fld>
            <a:endParaRPr lang="en-US" altLang="en-US" sz="1200" dirty="0">
              <a:solidFill>
                <a:srgbClr val="898989"/>
              </a:solidFill>
            </a:endParaRPr>
          </a:p>
        </p:txBody>
      </p:sp>
      <p:grpSp>
        <p:nvGrpSpPr>
          <p:cNvPr id="44035" name="Group 2">
            <a:extLst>
              <a:ext uri="{FF2B5EF4-FFF2-40B4-BE49-F238E27FC236}">
                <a16:creationId xmlns:a16="http://schemas.microsoft.com/office/drawing/2014/main" id="{23A9E51D-1EFD-4E70-B35F-A5822632FA88}"/>
              </a:ext>
            </a:extLst>
          </p:cNvPr>
          <p:cNvGrpSpPr>
            <a:grpSpLocks noChangeAspect="1"/>
          </p:cNvGrpSpPr>
          <p:nvPr/>
        </p:nvGrpSpPr>
        <p:grpSpPr bwMode="auto">
          <a:xfrm>
            <a:off x="2842418" y="881062"/>
            <a:ext cx="3673475" cy="5681103"/>
            <a:chOff x="1338" y="255"/>
            <a:chExt cx="3192" cy="3900"/>
          </a:xfrm>
        </p:grpSpPr>
        <p:sp>
          <p:nvSpPr>
            <p:cNvPr id="44037" name="AutoShape 3">
              <a:extLst>
                <a:ext uri="{FF2B5EF4-FFF2-40B4-BE49-F238E27FC236}">
                  <a16:creationId xmlns:a16="http://schemas.microsoft.com/office/drawing/2014/main" id="{1F9429CA-8DB2-45E1-9124-37FA303DAC75}"/>
                </a:ext>
              </a:extLst>
            </p:cNvPr>
            <p:cNvSpPr>
              <a:spLocks noChangeAspect="1" noChangeArrowheads="1" noTextEdit="1"/>
            </p:cNvSpPr>
            <p:nvPr/>
          </p:nvSpPr>
          <p:spPr bwMode="auto">
            <a:xfrm>
              <a:off x="1338" y="255"/>
              <a:ext cx="3192" cy="3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6" name="AutoShape 4">
              <a:extLst>
                <a:ext uri="{FF2B5EF4-FFF2-40B4-BE49-F238E27FC236}">
                  <a16:creationId xmlns:a16="http://schemas.microsoft.com/office/drawing/2014/main" id="{80FA15E1-58D7-4133-8026-F9A39B8A9FD2}"/>
                </a:ext>
              </a:extLst>
            </p:cNvPr>
            <p:cNvSpPr>
              <a:spLocks noChangeArrowheads="1"/>
            </p:cNvSpPr>
            <p:nvPr/>
          </p:nvSpPr>
          <p:spPr bwMode="auto">
            <a:xfrm>
              <a:off x="1338" y="526"/>
              <a:ext cx="3188" cy="3614"/>
            </a:xfrm>
            <a:prstGeom prst="roundRect">
              <a:avLst>
                <a:gd name="adj" fmla="val 2463"/>
              </a:avLst>
            </a:prstGeom>
            <a:solidFill>
              <a:schemeClr val="accent2">
                <a:lumMod val="50000"/>
              </a:schemeClr>
            </a:solidFill>
            <a:ln w="9525">
              <a:noFill/>
              <a:round/>
              <a:headEnd/>
              <a:tailEnd/>
            </a:ln>
          </p:spPr>
          <p:txBody>
            <a:bodyPr/>
            <a:lstStyle/>
            <a:p>
              <a:pPr eaLnBrk="1" fontAlgn="auto" hangingPunct="1">
                <a:spcBef>
                  <a:spcPts val="0"/>
                </a:spcBef>
                <a:spcAft>
                  <a:spcPts val="0"/>
                </a:spcAft>
                <a:defRPr/>
              </a:pPr>
              <a:endParaRPr lang="en-GB" dirty="0">
                <a:latin typeface="+mn-lt"/>
                <a:ea typeface="+mn-ea"/>
              </a:endParaRPr>
            </a:p>
          </p:txBody>
        </p:sp>
        <p:sp>
          <p:nvSpPr>
            <p:cNvPr id="44039" name="AutoShape 5">
              <a:extLst>
                <a:ext uri="{FF2B5EF4-FFF2-40B4-BE49-F238E27FC236}">
                  <a16:creationId xmlns:a16="http://schemas.microsoft.com/office/drawing/2014/main" id="{49CF7114-4222-4A87-A94B-1BA6EE223F1E}"/>
                </a:ext>
              </a:extLst>
            </p:cNvPr>
            <p:cNvSpPr>
              <a:spLocks noChangeArrowheads="1"/>
            </p:cNvSpPr>
            <p:nvPr/>
          </p:nvSpPr>
          <p:spPr bwMode="auto">
            <a:xfrm>
              <a:off x="1419" y="526"/>
              <a:ext cx="3053" cy="3585"/>
            </a:xfrm>
            <a:prstGeom prst="roundRect">
              <a:avLst>
                <a:gd name="adj" fmla="val 2500"/>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8" name="Freeform 6">
              <a:extLst>
                <a:ext uri="{FF2B5EF4-FFF2-40B4-BE49-F238E27FC236}">
                  <a16:creationId xmlns:a16="http://schemas.microsoft.com/office/drawing/2014/main" id="{E1D127F9-45C7-4669-A5AB-AB18236AA39A}"/>
                </a:ext>
              </a:extLst>
            </p:cNvPr>
            <p:cNvSpPr>
              <a:spLocks/>
            </p:cNvSpPr>
            <p:nvPr/>
          </p:nvSpPr>
          <p:spPr bwMode="auto">
            <a:xfrm>
              <a:off x="1419" y="526"/>
              <a:ext cx="3047" cy="119"/>
            </a:xfrm>
            <a:custGeom>
              <a:avLst/>
              <a:gdLst/>
              <a:ahLst/>
              <a:cxnLst>
                <a:cxn ang="0">
                  <a:pos x="0" y="124"/>
                </a:cxn>
                <a:cxn ang="0">
                  <a:pos x="13" y="77"/>
                </a:cxn>
                <a:cxn ang="0">
                  <a:pos x="45" y="37"/>
                </a:cxn>
                <a:cxn ang="0">
                  <a:pos x="94" y="11"/>
                </a:cxn>
                <a:cxn ang="0">
                  <a:pos x="152" y="0"/>
                </a:cxn>
                <a:cxn ang="0">
                  <a:pos x="2896" y="0"/>
                </a:cxn>
                <a:cxn ang="0">
                  <a:pos x="2954" y="11"/>
                </a:cxn>
                <a:cxn ang="0">
                  <a:pos x="3003" y="37"/>
                </a:cxn>
                <a:cxn ang="0">
                  <a:pos x="3035" y="77"/>
                </a:cxn>
                <a:cxn ang="0">
                  <a:pos x="3048" y="124"/>
                </a:cxn>
                <a:cxn ang="0">
                  <a:pos x="2913" y="62"/>
                </a:cxn>
                <a:cxn ang="0">
                  <a:pos x="112" y="62"/>
                </a:cxn>
                <a:cxn ang="0">
                  <a:pos x="0" y="124"/>
                </a:cxn>
              </a:cxnLst>
              <a:rect l="0" t="0" r="r" b="b"/>
              <a:pathLst>
                <a:path w="3048" h="124">
                  <a:moveTo>
                    <a:pt x="0" y="124"/>
                  </a:moveTo>
                  <a:lnTo>
                    <a:pt x="13" y="77"/>
                  </a:lnTo>
                  <a:lnTo>
                    <a:pt x="45" y="37"/>
                  </a:lnTo>
                  <a:lnTo>
                    <a:pt x="94" y="11"/>
                  </a:lnTo>
                  <a:lnTo>
                    <a:pt x="152" y="0"/>
                  </a:lnTo>
                  <a:lnTo>
                    <a:pt x="2896" y="0"/>
                  </a:lnTo>
                  <a:lnTo>
                    <a:pt x="2954" y="11"/>
                  </a:lnTo>
                  <a:lnTo>
                    <a:pt x="3003" y="37"/>
                  </a:lnTo>
                  <a:lnTo>
                    <a:pt x="3035" y="77"/>
                  </a:lnTo>
                  <a:lnTo>
                    <a:pt x="3048" y="124"/>
                  </a:lnTo>
                  <a:lnTo>
                    <a:pt x="2913" y="62"/>
                  </a:lnTo>
                  <a:lnTo>
                    <a:pt x="112" y="62"/>
                  </a:lnTo>
                  <a:lnTo>
                    <a:pt x="0" y="124"/>
                  </a:lnTo>
                  <a:close/>
                </a:path>
              </a:pathLst>
            </a:custGeom>
            <a:solidFill>
              <a:schemeClr val="accent1">
                <a:lumMod val="50000"/>
              </a:schemeClr>
            </a:solidFill>
            <a:ln w="9525">
              <a:noFill/>
              <a:round/>
              <a:headEnd/>
              <a:tailEnd/>
            </a:ln>
          </p:spPr>
          <p:txBody>
            <a:bodyPr/>
            <a:lstStyle/>
            <a:p>
              <a:pPr eaLnBrk="1" fontAlgn="auto" hangingPunct="1">
                <a:spcBef>
                  <a:spcPts val="0"/>
                </a:spcBef>
                <a:spcAft>
                  <a:spcPts val="0"/>
                </a:spcAft>
                <a:defRPr/>
              </a:pPr>
              <a:endParaRPr lang="en-GB" dirty="0">
                <a:latin typeface="+mn-lt"/>
                <a:ea typeface="+mn-ea"/>
              </a:endParaRPr>
            </a:p>
          </p:txBody>
        </p:sp>
        <p:sp>
          <p:nvSpPr>
            <p:cNvPr id="44041" name="Rectangle 7">
              <a:extLst>
                <a:ext uri="{FF2B5EF4-FFF2-40B4-BE49-F238E27FC236}">
                  <a16:creationId xmlns:a16="http://schemas.microsoft.com/office/drawing/2014/main" id="{CA6DE0E1-B9C3-47D3-A6F5-558F3D1025BE}"/>
                </a:ext>
              </a:extLst>
            </p:cNvPr>
            <p:cNvSpPr>
              <a:spLocks noChangeArrowheads="1"/>
            </p:cNvSpPr>
            <p:nvPr/>
          </p:nvSpPr>
          <p:spPr bwMode="auto">
            <a:xfrm>
              <a:off x="1612" y="856"/>
              <a:ext cx="2667" cy="30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42" name="Freeform 8">
              <a:extLst>
                <a:ext uri="{FF2B5EF4-FFF2-40B4-BE49-F238E27FC236}">
                  <a16:creationId xmlns:a16="http://schemas.microsoft.com/office/drawing/2014/main" id="{91D2D442-425A-4055-8BD2-91089611EAF7}"/>
                </a:ext>
              </a:extLst>
            </p:cNvPr>
            <p:cNvSpPr>
              <a:spLocks/>
            </p:cNvSpPr>
            <p:nvPr/>
          </p:nvSpPr>
          <p:spPr bwMode="auto">
            <a:xfrm>
              <a:off x="2402" y="380"/>
              <a:ext cx="1073" cy="421"/>
            </a:xfrm>
            <a:custGeom>
              <a:avLst/>
              <a:gdLst>
                <a:gd name="T0" fmla="*/ 359 w 1073"/>
                <a:gd name="T1" fmla="*/ 0 h 421"/>
                <a:gd name="T2" fmla="*/ 292 w 1073"/>
                <a:gd name="T3" fmla="*/ 7 h 421"/>
                <a:gd name="T4" fmla="*/ 224 w 1073"/>
                <a:gd name="T5" fmla="*/ 32 h 421"/>
                <a:gd name="T6" fmla="*/ 166 w 1073"/>
                <a:gd name="T7" fmla="*/ 65 h 421"/>
                <a:gd name="T8" fmla="*/ 112 w 1073"/>
                <a:gd name="T9" fmla="*/ 109 h 421"/>
                <a:gd name="T10" fmla="*/ 67 w 1073"/>
                <a:gd name="T11" fmla="*/ 157 h 421"/>
                <a:gd name="T12" fmla="*/ 31 w 1073"/>
                <a:gd name="T13" fmla="*/ 205 h 421"/>
                <a:gd name="T14" fmla="*/ 9 w 1073"/>
                <a:gd name="T15" fmla="*/ 252 h 421"/>
                <a:gd name="T16" fmla="*/ 0 w 1073"/>
                <a:gd name="T17" fmla="*/ 292 h 421"/>
                <a:gd name="T18" fmla="*/ 13 w 1073"/>
                <a:gd name="T19" fmla="*/ 340 h 421"/>
                <a:gd name="T20" fmla="*/ 45 w 1073"/>
                <a:gd name="T21" fmla="*/ 384 h 421"/>
                <a:gd name="T22" fmla="*/ 94 w 1073"/>
                <a:gd name="T23" fmla="*/ 410 h 421"/>
                <a:gd name="T24" fmla="*/ 126 w 1073"/>
                <a:gd name="T25" fmla="*/ 417 h 421"/>
                <a:gd name="T26" fmla="*/ 157 w 1073"/>
                <a:gd name="T27" fmla="*/ 421 h 421"/>
                <a:gd name="T28" fmla="*/ 916 w 1073"/>
                <a:gd name="T29" fmla="*/ 421 h 421"/>
                <a:gd name="T30" fmla="*/ 947 w 1073"/>
                <a:gd name="T31" fmla="*/ 417 h 421"/>
                <a:gd name="T32" fmla="*/ 974 w 1073"/>
                <a:gd name="T33" fmla="*/ 410 h 421"/>
                <a:gd name="T34" fmla="*/ 1028 w 1073"/>
                <a:gd name="T35" fmla="*/ 384 h 421"/>
                <a:gd name="T36" fmla="*/ 1060 w 1073"/>
                <a:gd name="T37" fmla="*/ 340 h 421"/>
                <a:gd name="T38" fmla="*/ 1068 w 1073"/>
                <a:gd name="T39" fmla="*/ 318 h 421"/>
                <a:gd name="T40" fmla="*/ 1073 w 1073"/>
                <a:gd name="T41" fmla="*/ 292 h 421"/>
                <a:gd name="T42" fmla="*/ 1064 w 1073"/>
                <a:gd name="T43" fmla="*/ 252 h 421"/>
                <a:gd name="T44" fmla="*/ 1037 w 1073"/>
                <a:gd name="T45" fmla="*/ 205 h 421"/>
                <a:gd name="T46" fmla="*/ 1001 w 1073"/>
                <a:gd name="T47" fmla="*/ 157 h 421"/>
                <a:gd name="T48" fmla="*/ 947 w 1073"/>
                <a:gd name="T49" fmla="*/ 109 h 421"/>
                <a:gd name="T50" fmla="*/ 889 w 1073"/>
                <a:gd name="T51" fmla="*/ 65 h 421"/>
                <a:gd name="T52" fmla="*/ 826 w 1073"/>
                <a:gd name="T53" fmla="*/ 32 h 421"/>
                <a:gd name="T54" fmla="*/ 754 w 1073"/>
                <a:gd name="T55" fmla="*/ 7 h 421"/>
                <a:gd name="T56" fmla="*/ 687 w 1073"/>
                <a:gd name="T57" fmla="*/ 0 h 421"/>
                <a:gd name="T58" fmla="*/ 359 w 1073"/>
                <a:gd name="T59" fmla="*/ 0 h 4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73"/>
                <a:gd name="T91" fmla="*/ 0 h 421"/>
                <a:gd name="T92" fmla="*/ 1073 w 1073"/>
                <a:gd name="T93" fmla="*/ 421 h 4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73" h="421">
                  <a:moveTo>
                    <a:pt x="359" y="0"/>
                  </a:moveTo>
                  <a:lnTo>
                    <a:pt x="292" y="7"/>
                  </a:lnTo>
                  <a:lnTo>
                    <a:pt x="224" y="32"/>
                  </a:lnTo>
                  <a:lnTo>
                    <a:pt x="166" y="65"/>
                  </a:lnTo>
                  <a:lnTo>
                    <a:pt x="112" y="109"/>
                  </a:lnTo>
                  <a:lnTo>
                    <a:pt x="67" y="157"/>
                  </a:lnTo>
                  <a:lnTo>
                    <a:pt x="31" y="205"/>
                  </a:lnTo>
                  <a:lnTo>
                    <a:pt x="9" y="252"/>
                  </a:lnTo>
                  <a:lnTo>
                    <a:pt x="0" y="292"/>
                  </a:lnTo>
                  <a:lnTo>
                    <a:pt x="13" y="340"/>
                  </a:lnTo>
                  <a:lnTo>
                    <a:pt x="45" y="384"/>
                  </a:lnTo>
                  <a:lnTo>
                    <a:pt x="94" y="410"/>
                  </a:lnTo>
                  <a:lnTo>
                    <a:pt x="126" y="417"/>
                  </a:lnTo>
                  <a:lnTo>
                    <a:pt x="157" y="421"/>
                  </a:lnTo>
                  <a:lnTo>
                    <a:pt x="916" y="421"/>
                  </a:lnTo>
                  <a:lnTo>
                    <a:pt x="947" y="417"/>
                  </a:lnTo>
                  <a:lnTo>
                    <a:pt x="974" y="410"/>
                  </a:lnTo>
                  <a:lnTo>
                    <a:pt x="1028" y="384"/>
                  </a:lnTo>
                  <a:lnTo>
                    <a:pt x="1060" y="340"/>
                  </a:lnTo>
                  <a:lnTo>
                    <a:pt x="1068" y="318"/>
                  </a:lnTo>
                  <a:lnTo>
                    <a:pt x="1073" y="292"/>
                  </a:lnTo>
                  <a:lnTo>
                    <a:pt x="1064" y="252"/>
                  </a:lnTo>
                  <a:lnTo>
                    <a:pt x="1037" y="205"/>
                  </a:lnTo>
                  <a:lnTo>
                    <a:pt x="1001" y="157"/>
                  </a:lnTo>
                  <a:lnTo>
                    <a:pt x="947" y="109"/>
                  </a:lnTo>
                  <a:lnTo>
                    <a:pt x="889" y="65"/>
                  </a:lnTo>
                  <a:lnTo>
                    <a:pt x="826" y="32"/>
                  </a:lnTo>
                  <a:lnTo>
                    <a:pt x="754" y="7"/>
                  </a:lnTo>
                  <a:lnTo>
                    <a:pt x="687" y="0"/>
                  </a:lnTo>
                  <a:lnTo>
                    <a:pt x="359"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43" name="Freeform 9">
              <a:extLst>
                <a:ext uri="{FF2B5EF4-FFF2-40B4-BE49-F238E27FC236}">
                  <a16:creationId xmlns:a16="http://schemas.microsoft.com/office/drawing/2014/main" id="{7D735339-A04F-4661-AF47-A8734B77E96B}"/>
                </a:ext>
              </a:extLst>
            </p:cNvPr>
            <p:cNvSpPr>
              <a:spLocks/>
            </p:cNvSpPr>
            <p:nvPr/>
          </p:nvSpPr>
          <p:spPr bwMode="auto">
            <a:xfrm>
              <a:off x="2411" y="380"/>
              <a:ext cx="1051" cy="421"/>
            </a:xfrm>
            <a:custGeom>
              <a:avLst/>
              <a:gdLst>
                <a:gd name="T0" fmla="*/ 355 w 1051"/>
                <a:gd name="T1" fmla="*/ 0 h 421"/>
                <a:gd name="T2" fmla="*/ 287 w 1051"/>
                <a:gd name="T3" fmla="*/ 7 h 421"/>
                <a:gd name="T4" fmla="*/ 220 w 1051"/>
                <a:gd name="T5" fmla="*/ 32 h 421"/>
                <a:gd name="T6" fmla="*/ 162 w 1051"/>
                <a:gd name="T7" fmla="*/ 65 h 421"/>
                <a:gd name="T8" fmla="*/ 108 w 1051"/>
                <a:gd name="T9" fmla="*/ 109 h 421"/>
                <a:gd name="T10" fmla="*/ 63 w 1051"/>
                <a:gd name="T11" fmla="*/ 157 h 421"/>
                <a:gd name="T12" fmla="*/ 31 w 1051"/>
                <a:gd name="T13" fmla="*/ 205 h 421"/>
                <a:gd name="T14" fmla="*/ 9 w 1051"/>
                <a:gd name="T15" fmla="*/ 252 h 421"/>
                <a:gd name="T16" fmla="*/ 0 w 1051"/>
                <a:gd name="T17" fmla="*/ 292 h 421"/>
                <a:gd name="T18" fmla="*/ 13 w 1051"/>
                <a:gd name="T19" fmla="*/ 340 h 421"/>
                <a:gd name="T20" fmla="*/ 45 w 1051"/>
                <a:gd name="T21" fmla="*/ 384 h 421"/>
                <a:gd name="T22" fmla="*/ 94 w 1051"/>
                <a:gd name="T23" fmla="*/ 410 h 421"/>
                <a:gd name="T24" fmla="*/ 121 w 1051"/>
                <a:gd name="T25" fmla="*/ 417 h 421"/>
                <a:gd name="T26" fmla="*/ 153 w 1051"/>
                <a:gd name="T27" fmla="*/ 421 h 421"/>
                <a:gd name="T28" fmla="*/ 898 w 1051"/>
                <a:gd name="T29" fmla="*/ 421 h 421"/>
                <a:gd name="T30" fmla="*/ 929 w 1051"/>
                <a:gd name="T31" fmla="*/ 417 h 421"/>
                <a:gd name="T32" fmla="*/ 956 w 1051"/>
                <a:gd name="T33" fmla="*/ 410 h 421"/>
                <a:gd name="T34" fmla="*/ 1006 w 1051"/>
                <a:gd name="T35" fmla="*/ 384 h 421"/>
                <a:gd name="T36" fmla="*/ 1037 w 1051"/>
                <a:gd name="T37" fmla="*/ 340 h 421"/>
                <a:gd name="T38" fmla="*/ 1051 w 1051"/>
                <a:gd name="T39" fmla="*/ 292 h 421"/>
                <a:gd name="T40" fmla="*/ 1042 w 1051"/>
                <a:gd name="T41" fmla="*/ 252 h 421"/>
                <a:gd name="T42" fmla="*/ 1019 w 1051"/>
                <a:gd name="T43" fmla="*/ 205 h 421"/>
                <a:gd name="T44" fmla="*/ 979 w 1051"/>
                <a:gd name="T45" fmla="*/ 157 h 421"/>
                <a:gd name="T46" fmla="*/ 929 w 1051"/>
                <a:gd name="T47" fmla="*/ 109 h 421"/>
                <a:gd name="T48" fmla="*/ 875 w 1051"/>
                <a:gd name="T49" fmla="*/ 65 h 421"/>
                <a:gd name="T50" fmla="*/ 808 w 1051"/>
                <a:gd name="T51" fmla="*/ 32 h 421"/>
                <a:gd name="T52" fmla="*/ 741 w 1051"/>
                <a:gd name="T53" fmla="*/ 7 h 421"/>
                <a:gd name="T54" fmla="*/ 673 w 1051"/>
                <a:gd name="T55" fmla="*/ 0 h 421"/>
                <a:gd name="T56" fmla="*/ 355 w 1051"/>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1"/>
                <a:gd name="T88" fmla="*/ 0 h 421"/>
                <a:gd name="T89" fmla="*/ 1051 w 1051"/>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1" h="421">
                  <a:moveTo>
                    <a:pt x="355" y="0"/>
                  </a:moveTo>
                  <a:lnTo>
                    <a:pt x="287" y="7"/>
                  </a:lnTo>
                  <a:lnTo>
                    <a:pt x="220" y="32"/>
                  </a:lnTo>
                  <a:lnTo>
                    <a:pt x="162" y="65"/>
                  </a:lnTo>
                  <a:lnTo>
                    <a:pt x="108" y="109"/>
                  </a:lnTo>
                  <a:lnTo>
                    <a:pt x="63" y="157"/>
                  </a:lnTo>
                  <a:lnTo>
                    <a:pt x="31" y="205"/>
                  </a:lnTo>
                  <a:lnTo>
                    <a:pt x="9" y="252"/>
                  </a:lnTo>
                  <a:lnTo>
                    <a:pt x="0" y="292"/>
                  </a:lnTo>
                  <a:lnTo>
                    <a:pt x="13" y="340"/>
                  </a:lnTo>
                  <a:lnTo>
                    <a:pt x="45" y="384"/>
                  </a:lnTo>
                  <a:lnTo>
                    <a:pt x="94" y="410"/>
                  </a:lnTo>
                  <a:lnTo>
                    <a:pt x="121" y="417"/>
                  </a:lnTo>
                  <a:lnTo>
                    <a:pt x="153" y="421"/>
                  </a:lnTo>
                  <a:lnTo>
                    <a:pt x="898" y="421"/>
                  </a:lnTo>
                  <a:lnTo>
                    <a:pt x="929" y="417"/>
                  </a:lnTo>
                  <a:lnTo>
                    <a:pt x="956" y="410"/>
                  </a:lnTo>
                  <a:lnTo>
                    <a:pt x="1006" y="384"/>
                  </a:lnTo>
                  <a:lnTo>
                    <a:pt x="1037" y="340"/>
                  </a:lnTo>
                  <a:lnTo>
                    <a:pt x="1051" y="292"/>
                  </a:lnTo>
                  <a:lnTo>
                    <a:pt x="1042" y="252"/>
                  </a:lnTo>
                  <a:lnTo>
                    <a:pt x="1019" y="205"/>
                  </a:lnTo>
                  <a:lnTo>
                    <a:pt x="979" y="157"/>
                  </a:lnTo>
                  <a:lnTo>
                    <a:pt x="929" y="109"/>
                  </a:lnTo>
                  <a:lnTo>
                    <a:pt x="875" y="65"/>
                  </a:lnTo>
                  <a:lnTo>
                    <a:pt x="808" y="32"/>
                  </a:lnTo>
                  <a:lnTo>
                    <a:pt x="741" y="7"/>
                  </a:lnTo>
                  <a:lnTo>
                    <a:pt x="673" y="0"/>
                  </a:lnTo>
                  <a:lnTo>
                    <a:pt x="355" y="0"/>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44" name="Freeform 10">
              <a:extLst>
                <a:ext uri="{FF2B5EF4-FFF2-40B4-BE49-F238E27FC236}">
                  <a16:creationId xmlns:a16="http://schemas.microsoft.com/office/drawing/2014/main" id="{2874D5B2-172C-4E3F-9A8F-FE16ADE8CB44}"/>
                </a:ext>
              </a:extLst>
            </p:cNvPr>
            <p:cNvSpPr>
              <a:spLocks/>
            </p:cNvSpPr>
            <p:nvPr/>
          </p:nvSpPr>
          <p:spPr bwMode="auto">
            <a:xfrm>
              <a:off x="2420" y="380"/>
              <a:ext cx="1033" cy="421"/>
            </a:xfrm>
            <a:custGeom>
              <a:avLst/>
              <a:gdLst>
                <a:gd name="T0" fmla="*/ 346 w 1033"/>
                <a:gd name="T1" fmla="*/ 0 h 421"/>
                <a:gd name="T2" fmla="*/ 278 w 1033"/>
                <a:gd name="T3" fmla="*/ 7 h 421"/>
                <a:gd name="T4" fmla="*/ 215 w 1033"/>
                <a:gd name="T5" fmla="*/ 32 h 421"/>
                <a:gd name="T6" fmla="*/ 157 w 1033"/>
                <a:gd name="T7" fmla="*/ 65 h 421"/>
                <a:gd name="T8" fmla="*/ 108 w 1033"/>
                <a:gd name="T9" fmla="*/ 109 h 421"/>
                <a:gd name="T10" fmla="*/ 63 w 1033"/>
                <a:gd name="T11" fmla="*/ 157 h 421"/>
                <a:gd name="T12" fmla="*/ 27 w 1033"/>
                <a:gd name="T13" fmla="*/ 205 h 421"/>
                <a:gd name="T14" fmla="*/ 9 w 1033"/>
                <a:gd name="T15" fmla="*/ 252 h 421"/>
                <a:gd name="T16" fmla="*/ 0 w 1033"/>
                <a:gd name="T17" fmla="*/ 292 h 421"/>
                <a:gd name="T18" fmla="*/ 13 w 1033"/>
                <a:gd name="T19" fmla="*/ 340 h 421"/>
                <a:gd name="T20" fmla="*/ 45 w 1033"/>
                <a:gd name="T21" fmla="*/ 384 h 421"/>
                <a:gd name="T22" fmla="*/ 94 w 1033"/>
                <a:gd name="T23" fmla="*/ 410 h 421"/>
                <a:gd name="T24" fmla="*/ 121 w 1033"/>
                <a:gd name="T25" fmla="*/ 417 h 421"/>
                <a:gd name="T26" fmla="*/ 153 w 1033"/>
                <a:gd name="T27" fmla="*/ 421 h 421"/>
                <a:gd name="T28" fmla="*/ 880 w 1033"/>
                <a:gd name="T29" fmla="*/ 421 h 421"/>
                <a:gd name="T30" fmla="*/ 911 w 1033"/>
                <a:gd name="T31" fmla="*/ 417 h 421"/>
                <a:gd name="T32" fmla="*/ 938 w 1033"/>
                <a:gd name="T33" fmla="*/ 410 h 421"/>
                <a:gd name="T34" fmla="*/ 988 w 1033"/>
                <a:gd name="T35" fmla="*/ 384 h 421"/>
                <a:gd name="T36" fmla="*/ 1019 w 1033"/>
                <a:gd name="T37" fmla="*/ 340 h 421"/>
                <a:gd name="T38" fmla="*/ 1033 w 1033"/>
                <a:gd name="T39" fmla="*/ 292 h 421"/>
                <a:gd name="T40" fmla="*/ 1024 w 1033"/>
                <a:gd name="T41" fmla="*/ 252 h 421"/>
                <a:gd name="T42" fmla="*/ 1001 w 1033"/>
                <a:gd name="T43" fmla="*/ 205 h 421"/>
                <a:gd name="T44" fmla="*/ 961 w 1033"/>
                <a:gd name="T45" fmla="*/ 157 h 421"/>
                <a:gd name="T46" fmla="*/ 916 w 1033"/>
                <a:gd name="T47" fmla="*/ 109 h 421"/>
                <a:gd name="T48" fmla="*/ 857 w 1033"/>
                <a:gd name="T49" fmla="*/ 65 h 421"/>
                <a:gd name="T50" fmla="*/ 795 w 1033"/>
                <a:gd name="T51" fmla="*/ 32 h 421"/>
                <a:gd name="T52" fmla="*/ 727 w 1033"/>
                <a:gd name="T53" fmla="*/ 7 h 421"/>
                <a:gd name="T54" fmla="*/ 660 w 1033"/>
                <a:gd name="T55" fmla="*/ 0 h 421"/>
                <a:gd name="T56" fmla="*/ 346 w 1033"/>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33"/>
                <a:gd name="T88" fmla="*/ 0 h 421"/>
                <a:gd name="T89" fmla="*/ 1033 w 1033"/>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33" h="421">
                  <a:moveTo>
                    <a:pt x="346" y="0"/>
                  </a:moveTo>
                  <a:lnTo>
                    <a:pt x="278" y="7"/>
                  </a:lnTo>
                  <a:lnTo>
                    <a:pt x="215" y="32"/>
                  </a:lnTo>
                  <a:lnTo>
                    <a:pt x="157" y="65"/>
                  </a:lnTo>
                  <a:lnTo>
                    <a:pt x="108" y="109"/>
                  </a:lnTo>
                  <a:lnTo>
                    <a:pt x="63" y="157"/>
                  </a:lnTo>
                  <a:lnTo>
                    <a:pt x="27" y="205"/>
                  </a:lnTo>
                  <a:lnTo>
                    <a:pt x="9" y="252"/>
                  </a:lnTo>
                  <a:lnTo>
                    <a:pt x="0" y="292"/>
                  </a:lnTo>
                  <a:lnTo>
                    <a:pt x="13" y="340"/>
                  </a:lnTo>
                  <a:lnTo>
                    <a:pt x="45" y="384"/>
                  </a:lnTo>
                  <a:lnTo>
                    <a:pt x="94" y="410"/>
                  </a:lnTo>
                  <a:lnTo>
                    <a:pt x="121" y="417"/>
                  </a:lnTo>
                  <a:lnTo>
                    <a:pt x="153" y="421"/>
                  </a:lnTo>
                  <a:lnTo>
                    <a:pt x="880" y="421"/>
                  </a:lnTo>
                  <a:lnTo>
                    <a:pt x="911" y="417"/>
                  </a:lnTo>
                  <a:lnTo>
                    <a:pt x="938" y="410"/>
                  </a:lnTo>
                  <a:lnTo>
                    <a:pt x="988" y="384"/>
                  </a:lnTo>
                  <a:lnTo>
                    <a:pt x="1019" y="340"/>
                  </a:lnTo>
                  <a:lnTo>
                    <a:pt x="1033" y="292"/>
                  </a:lnTo>
                  <a:lnTo>
                    <a:pt x="1024" y="252"/>
                  </a:lnTo>
                  <a:lnTo>
                    <a:pt x="1001" y="205"/>
                  </a:lnTo>
                  <a:lnTo>
                    <a:pt x="961" y="157"/>
                  </a:lnTo>
                  <a:lnTo>
                    <a:pt x="916" y="109"/>
                  </a:lnTo>
                  <a:lnTo>
                    <a:pt x="857" y="65"/>
                  </a:lnTo>
                  <a:lnTo>
                    <a:pt x="795" y="32"/>
                  </a:lnTo>
                  <a:lnTo>
                    <a:pt x="727" y="7"/>
                  </a:lnTo>
                  <a:lnTo>
                    <a:pt x="660" y="0"/>
                  </a:lnTo>
                  <a:lnTo>
                    <a:pt x="346" y="0"/>
                  </a:lnTo>
                  <a:close/>
                </a:path>
              </a:pathLst>
            </a:custGeom>
            <a:solidFill>
              <a:srgbClr val="9292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45" name="Freeform 11">
              <a:extLst>
                <a:ext uri="{FF2B5EF4-FFF2-40B4-BE49-F238E27FC236}">
                  <a16:creationId xmlns:a16="http://schemas.microsoft.com/office/drawing/2014/main" id="{D2DBDC68-B8B9-4557-81A8-641AB85B577B}"/>
                </a:ext>
              </a:extLst>
            </p:cNvPr>
            <p:cNvSpPr>
              <a:spLocks/>
            </p:cNvSpPr>
            <p:nvPr/>
          </p:nvSpPr>
          <p:spPr bwMode="auto">
            <a:xfrm>
              <a:off x="2424" y="380"/>
              <a:ext cx="1020" cy="421"/>
            </a:xfrm>
            <a:custGeom>
              <a:avLst/>
              <a:gdLst>
                <a:gd name="T0" fmla="*/ 342 w 1020"/>
                <a:gd name="T1" fmla="*/ 0 h 421"/>
                <a:gd name="T2" fmla="*/ 279 w 1020"/>
                <a:gd name="T3" fmla="*/ 7 h 421"/>
                <a:gd name="T4" fmla="*/ 216 w 1020"/>
                <a:gd name="T5" fmla="*/ 32 h 421"/>
                <a:gd name="T6" fmla="*/ 158 w 1020"/>
                <a:gd name="T7" fmla="*/ 65 h 421"/>
                <a:gd name="T8" fmla="*/ 104 w 1020"/>
                <a:gd name="T9" fmla="*/ 109 h 421"/>
                <a:gd name="T10" fmla="*/ 63 w 1020"/>
                <a:gd name="T11" fmla="*/ 157 h 421"/>
                <a:gd name="T12" fmla="*/ 27 w 1020"/>
                <a:gd name="T13" fmla="*/ 205 h 421"/>
                <a:gd name="T14" fmla="*/ 9 w 1020"/>
                <a:gd name="T15" fmla="*/ 252 h 421"/>
                <a:gd name="T16" fmla="*/ 0 w 1020"/>
                <a:gd name="T17" fmla="*/ 292 h 421"/>
                <a:gd name="T18" fmla="*/ 14 w 1020"/>
                <a:gd name="T19" fmla="*/ 340 h 421"/>
                <a:gd name="T20" fmla="*/ 45 w 1020"/>
                <a:gd name="T21" fmla="*/ 384 h 421"/>
                <a:gd name="T22" fmla="*/ 95 w 1020"/>
                <a:gd name="T23" fmla="*/ 410 h 421"/>
                <a:gd name="T24" fmla="*/ 122 w 1020"/>
                <a:gd name="T25" fmla="*/ 417 h 421"/>
                <a:gd name="T26" fmla="*/ 153 w 1020"/>
                <a:gd name="T27" fmla="*/ 421 h 421"/>
                <a:gd name="T28" fmla="*/ 867 w 1020"/>
                <a:gd name="T29" fmla="*/ 421 h 421"/>
                <a:gd name="T30" fmla="*/ 898 w 1020"/>
                <a:gd name="T31" fmla="*/ 417 h 421"/>
                <a:gd name="T32" fmla="*/ 925 w 1020"/>
                <a:gd name="T33" fmla="*/ 410 h 421"/>
                <a:gd name="T34" fmla="*/ 975 w 1020"/>
                <a:gd name="T35" fmla="*/ 384 h 421"/>
                <a:gd name="T36" fmla="*/ 1006 w 1020"/>
                <a:gd name="T37" fmla="*/ 340 h 421"/>
                <a:gd name="T38" fmla="*/ 1020 w 1020"/>
                <a:gd name="T39" fmla="*/ 292 h 421"/>
                <a:gd name="T40" fmla="*/ 1011 w 1020"/>
                <a:gd name="T41" fmla="*/ 252 h 421"/>
                <a:gd name="T42" fmla="*/ 988 w 1020"/>
                <a:gd name="T43" fmla="*/ 205 h 421"/>
                <a:gd name="T44" fmla="*/ 948 w 1020"/>
                <a:gd name="T45" fmla="*/ 157 h 421"/>
                <a:gd name="T46" fmla="*/ 903 w 1020"/>
                <a:gd name="T47" fmla="*/ 109 h 421"/>
                <a:gd name="T48" fmla="*/ 844 w 1020"/>
                <a:gd name="T49" fmla="*/ 65 h 421"/>
                <a:gd name="T50" fmla="*/ 782 w 1020"/>
                <a:gd name="T51" fmla="*/ 32 h 421"/>
                <a:gd name="T52" fmla="*/ 719 w 1020"/>
                <a:gd name="T53" fmla="*/ 7 h 421"/>
                <a:gd name="T54" fmla="*/ 651 w 1020"/>
                <a:gd name="T55" fmla="*/ 0 h 421"/>
                <a:gd name="T56" fmla="*/ 342 w 1020"/>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20"/>
                <a:gd name="T88" fmla="*/ 0 h 421"/>
                <a:gd name="T89" fmla="*/ 1020 w 1020"/>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20" h="421">
                  <a:moveTo>
                    <a:pt x="342" y="0"/>
                  </a:moveTo>
                  <a:lnTo>
                    <a:pt x="279" y="7"/>
                  </a:lnTo>
                  <a:lnTo>
                    <a:pt x="216" y="32"/>
                  </a:lnTo>
                  <a:lnTo>
                    <a:pt x="158" y="65"/>
                  </a:lnTo>
                  <a:lnTo>
                    <a:pt x="104" y="109"/>
                  </a:lnTo>
                  <a:lnTo>
                    <a:pt x="63" y="157"/>
                  </a:lnTo>
                  <a:lnTo>
                    <a:pt x="27" y="205"/>
                  </a:lnTo>
                  <a:lnTo>
                    <a:pt x="9" y="252"/>
                  </a:lnTo>
                  <a:lnTo>
                    <a:pt x="0" y="292"/>
                  </a:lnTo>
                  <a:lnTo>
                    <a:pt x="14" y="340"/>
                  </a:lnTo>
                  <a:lnTo>
                    <a:pt x="45" y="384"/>
                  </a:lnTo>
                  <a:lnTo>
                    <a:pt x="95" y="410"/>
                  </a:lnTo>
                  <a:lnTo>
                    <a:pt x="122" y="417"/>
                  </a:lnTo>
                  <a:lnTo>
                    <a:pt x="153" y="421"/>
                  </a:lnTo>
                  <a:lnTo>
                    <a:pt x="867" y="421"/>
                  </a:lnTo>
                  <a:lnTo>
                    <a:pt x="898" y="417"/>
                  </a:lnTo>
                  <a:lnTo>
                    <a:pt x="925" y="410"/>
                  </a:lnTo>
                  <a:lnTo>
                    <a:pt x="975" y="384"/>
                  </a:lnTo>
                  <a:lnTo>
                    <a:pt x="1006" y="340"/>
                  </a:lnTo>
                  <a:lnTo>
                    <a:pt x="1020" y="292"/>
                  </a:lnTo>
                  <a:lnTo>
                    <a:pt x="1011" y="252"/>
                  </a:lnTo>
                  <a:lnTo>
                    <a:pt x="988" y="205"/>
                  </a:lnTo>
                  <a:lnTo>
                    <a:pt x="948" y="157"/>
                  </a:lnTo>
                  <a:lnTo>
                    <a:pt x="903" y="109"/>
                  </a:lnTo>
                  <a:lnTo>
                    <a:pt x="844" y="65"/>
                  </a:lnTo>
                  <a:lnTo>
                    <a:pt x="782" y="32"/>
                  </a:lnTo>
                  <a:lnTo>
                    <a:pt x="719" y="7"/>
                  </a:lnTo>
                  <a:lnTo>
                    <a:pt x="651" y="0"/>
                  </a:lnTo>
                  <a:lnTo>
                    <a:pt x="342" y="0"/>
                  </a:lnTo>
                  <a:close/>
                </a:path>
              </a:pathLst>
            </a:custGeom>
            <a:solidFill>
              <a:srgbClr val="9B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46" name="Freeform 12">
              <a:extLst>
                <a:ext uri="{FF2B5EF4-FFF2-40B4-BE49-F238E27FC236}">
                  <a16:creationId xmlns:a16="http://schemas.microsoft.com/office/drawing/2014/main" id="{CE8857EE-7CB4-488E-8C01-80B125DC14A8}"/>
                </a:ext>
              </a:extLst>
            </p:cNvPr>
            <p:cNvSpPr>
              <a:spLocks/>
            </p:cNvSpPr>
            <p:nvPr/>
          </p:nvSpPr>
          <p:spPr bwMode="auto">
            <a:xfrm>
              <a:off x="2433" y="380"/>
              <a:ext cx="997" cy="421"/>
            </a:xfrm>
            <a:custGeom>
              <a:avLst/>
              <a:gdLst>
                <a:gd name="T0" fmla="*/ 337 w 997"/>
                <a:gd name="T1" fmla="*/ 0 h 421"/>
                <a:gd name="T2" fmla="*/ 274 w 997"/>
                <a:gd name="T3" fmla="*/ 7 h 421"/>
                <a:gd name="T4" fmla="*/ 211 w 997"/>
                <a:gd name="T5" fmla="*/ 32 h 421"/>
                <a:gd name="T6" fmla="*/ 153 w 997"/>
                <a:gd name="T7" fmla="*/ 65 h 421"/>
                <a:gd name="T8" fmla="*/ 104 w 997"/>
                <a:gd name="T9" fmla="*/ 109 h 421"/>
                <a:gd name="T10" fmla="*/ 59 w 997"/>
                <a:gd name="T11" fmla="*/ 157 h 421"/>
                <a:gd name="T12" fmla="*/ 27 w 997"/>
                <a:gd name="T13" fmla="*/ 205 h 421"/>
                <a:gd name="T14" fmla="*/ 9 w 997"/>
                <a:gd name="T15" fmla="*/ 252 h 421"/>
                <a:gd name="T16" fmla="*/ 0 w 997"/>
                <a:gd name="T17" fmla="*/ 292 h 421"/>
                <a:gd name="T18" fmla="*/ 14 w 997"/>
                <a:gd name="T19" fmla="*/ 340 h 421"/>
                <a:gd name="T20" fmla="*/ 45 w 997"/>
                <a:gd name="T21" fmla="*/ 384 h 421"/>
                <a:gd name="T22" fmla="*/ 90 w 997"/>
                <a:gd name="T23" fmla="*/ 410 h 421"/>
                <a:gd name="T24" fmla="*/ 117 w 997"/>
                <a:gd name="T25" fmla="*/ 417 h 421"/>
                <a:gd name="T26" fmla="*/ 149 w 997"/>
                <a:gd name="T27" fmla="*/ 421 h 421"/>
                <a:gd name="T28" fmla="*/ 853 w 997"/>
                <a:gd name="T29" fmla="*/ 421 h 421"/>
                <a:gd name="T30" fmla="*/ 885 w 997"/>
                <a:gd name="T31" fmla="*/ 417 h 421"/>
                <a:gd name="T32" fmla="*/ 912 w 997"/>
                <a:gd name="T33" fmla="*/ 410 h 421"/>
                <a:gd name="T34" fmla="*/ 957 w 997"/>
                <a:gd name="T35" fmla="*/ 384 h 421"/>
                <a:gd name="T36" fmla="*/ 988 w 997"/>
                <a:gd name="T37" fmla="*/ 340 h 421"/>
                <a:gd name="T38" fmla="*/ 997 w 997"/>
                <a:gd name="T39" fmla="*/ 292 h 421"/>
                <a:gd name="T40" fmla="*/ 988 w 997"/>
                <a:gd name="T41" fmla="*/ 252 h 421"/>
                <a:gd name="T42" fmla="*/ 966 w 997"/>
                <a:gd name="T43" fmla="*/ 205 h 421"/>
                <a:gd name="T44" fmla="*/ 930 w 997"/>
                <a:gd name="T45" fmla="*/ 157 h 421"/>
                <a:gd name="T46" fmla="*/ 885 w 997"/>
                <a:gd name="T47" fmla="*/ 109 h 421"/>
                <a:gd name="T48" fmla="*/ 831 w 997"/>
                <a:gd name="T49" fmla="*/ 65 h 421"/>
                <a:gd name="T50" fmla="*/ 768 w 997"/>
                <a:gd name="T51" fmla="*/ 32 h 421"/>
                <a:gd name="T52" fmla="*/ 705 w 997"/>
                <a:gd name="T53" fmla="*/ 7 h 421"/>
                <a:gd name="T54" fmla="*/ 642 w 997"/>
                <a:gd name="T55" fmla="*/ 0 h 421"/>
                <a:gd name="T56" fmla="*/ 337 w 997"/>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7"/>
                <a:gd name="T88" fmla="*/ 0 h 421"/>
                <a:gd name="T89" fmla="*/ 997 w 997"/>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7" h="421">
                  <a:moveTo>
                    <a:pt x="337" y="0"/>
                  </a:moveTo>
                  <a:lnTo>
                    <a:pt x="274" y="7"/>
                  </a:lnTo>
                  <a:lnTo>
                    <a:pt x="211" y="32"/>
                  </a:lnTo>
                  <a:lnTo>
                    <a:pt x="153" y="65"/>
                  </a:lnTo>
                  <a:lnTo>
                    <a:pt x="104" y="109"/>
                  </a:lnTo>
                  <a:lnTo>
                    <a:pt x="59" y="157"/>
                  </a:lnTo>
                  <a:lnTo>
                    <a:pt x="27" y="205"/>
                  </a:lnTo>
                  <a:lnTo>
                    <a:pt x="9" y="252"/>
                  </a:lnTo>
                  <a:lnTo>
                    <a:pt x="0" y="292"/>
                  </a:lnTo>
                  <a:lnTo>
                    <a:pt x="14" y="340"/>
                  </a:lnTo>
                  <a:lnTo>
                    <a:pt x="45" y="384"/>
                  </a:lnTo>
                  <a:lnTo>
                    <a:pt x="90" y="410"/>
                  </a:lnTo>
                  <a:lnTo>
                    <a:pt x="117" y="417"/>
                  </a:lnTo>
                  <a:lnTo>
                    <a:pt x="149" y="421"/>
                  </a:lnTo>
                  <a:lnTo>
                    <a:pt x="853" y="421"/>
                  </a:lnTo>
                  <a:lnTo>
                    <a:pt x="885" y="417"/>
                  </a:lnTo>
                  <a:lnTo>
                    <a:pt x="912" y="410"/>
                  </a:lnTo>
                  <a:lnTo>
                    <a:pt x="957" y="384"/>
                  </a:lnTo>
                  <a:lnTo>
                    <a:pt x="988" y="340"/>
                  </a:lnTo>
                  <a:lnTo>
                    <a:pt x="997" y="292"/>
                  </a:lnTo>
                  <a:lnTo>
                    <a:pt x="988" y="252"/>
                  </a:lnTo>
                  <a:lnTo>
                    <a:pt x="966" y="205"/>
                  </a:lnTo>
                  <a:lnTo>
                    <a:pt x="930" y="157"/>
                  </a:lnTo>
                  <a:lnTo>
                    <a:pt x="885" y="109"/>
                  </a:lnTo>
                  <a:lnTo>
                    <a:pt x="831" y="65"/>
                  </a:lnTo>
                  <a:lnTo>
                    <a:pt x="768" y="32"/>
                  </a:lnTo>
                  <a:lnTo>
                    <a:pt x="705" y="7"/>
                  </a:lnTo>
                  <a:lnTo>
                    <a:pt x="642" y="0"/>
                  </a:lnTo>
                  <a:lnTo>
                    <a:pt x="337" y="0"/>
                  </a:ln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47" name="Freeform 13">
              <a:extLst>
                <a:ext uri="{FF2B5EF4-FFF2-40B4-BE49-F238E27FC236}">
                  <a16:creationId xmlns:a16="http://schemas.microsoft.com/office/drawing/2014/main" id="{D4A31FF7-78A1-4170-9A71-2BF0A8EFF51F}"/>
                </a:ext>
              </a:extLst>
            </p:cNvPr>
            <p:cNvSpPr>
              <a:spLocks/>
            </p:cNvSpPr>
            <p:nvPr/>
          </p:nvSpPr>
          <p:spPr bwMode="auto">
            <a:xfrm>
              <a:off x="2442" y="380"/>
              <a:ext cx="979" cy="421"/>
            </a:xfrm>
            <a:custGeom>
              <a:avLst/>
              <a:gdLst>
                <a:gd name="T0" fmla="*/ 328 w 979"/>
                <a:gd name="T1" fmla="*/ 0 h 421"/>
                <a:gd name="T2" fmla="*/ 265 w 979"/>
                <a:gd name="T3" fmla="*/ 7 h 421"/>
                <a:gd name="T4" fmla="*/ 207 w 979"/>
                <a:gd name="T5" fmla="*/ 32 h 421"/>
                <a:gd name="T6" fmla="*/ 149 w 979"/>
                <a:gd name="T7" fmla="*/ 65 h 421"/>
                <a:gd name="T8" fmla="*/ 99 w 979"/>
                <a:gd name="T9" fmla="*/ 109 h 421"/>
                <a:gd name="T10" fmla="*/ 59 w 979"/>
                <a:gd name="T11" fmla="*/ 157 h 421"/>
                <a:gd name="T12" fmla="*/ 27 w 979"/>
                <a:gd name="T13" fmla="*/ 205 h 421"/>
                <a:gd name="T14" fmla="*/ 9 w 979"/>
                <a:gd name="T15" fmla="*/ 252 h 421"/>
                <a:gd name="T16" fmla="*/ 0 w 979"/>
                <a:gd name="T17" fmla="*/ 292 h 421"/>
                <a:gd name="T18" fmla="*/ 9 w 979"/>
                <a:gd name="T19" fmla="*/ 340 h 421"/>
                <a:gd name="T20" fmla="*/ 41 w 979"/>
                <a:gd name="T21" fmla="*/ 384 h 421"/>
                <a:gd name="T22" fmla="*/ 86 w 979"/>
                <a:gd name="T23" fmla="*/ 410 h 421"/>
                <a:gd name="T24" fmla="*/ 113 w 979"/>
                <a:gd name="T25" fmla="*/ 417 h 421"/>
                <a:gd name="T26" fmla="*/ 144 w 979"/>
                <a:gd name="T27" fmla="*/ 421 h 421"/>
                <a:gd name="T28" fmla="*/ 835 w 979"/>
                <a:gd name="T29" fmla="*/ 421 h 421"/>
                <a:gd name="T30" fmla="*/ 889 w 979"/>
                <a:gd name="T31" fmla="*/ 410 h 421"/>
                <a:gd name="T32" fmla="*/ 934 w 979"/>
                <a:gd name="T33" fmla="*/ 384 h 421"/>
                <a:gd name="T34" fmla="*/ 966 w 979"/>
                <a:gd name="T35" fmla="*/ 340 h 421"/>
                <a:gd name="T36" fmla="*/ 979 w 979"/>
                <a:gd name="T37" fmla="*/ 292 h 421"/>
                <a:gd name="T38" fmla="*/ 970 w 979"/>
                <a:gd name="T39" fmla="*/ 252 h 421"/>
                <a:gd name="T40" fmla="*/ 948 w 979"/>
                <a:gd name="T41" fmla="*/ 205 h 421"/>
                <a:gd name="T42" fmla="*/ 912 w 979"/>
                <a:gd name="T43" fmla="*/ 157 h 421"/>
                <a:gd name="T44" fmla="*/ 867 w 979"/>
                <a:gd name="T45" fmla="*/ 109 h 421"/>
                <a:gd name="T46" fmla="*/ 813 w 979"/>
                <a:gd name="T47" fmla="*/ 65 h 421"/>
                <a:gd name="T48" fmla="*/ 755 w 979"/>
                <a:gd name="T49" fmla="*/ 32 h 421"/>
                <a:gd name="T50" fmla="*/ 692 w 979"/>
                <a:gd name="T51" fmla="*/ 7 h 421"/>
                <a:gd name="T52" fmla="*/ 629 w 979"/>
                <a:gd name="T53" fmla="*/ 0 h 421"/>
                <a:gd name="T54" fmla="*/ 328 w 979"/>
                <a:gd name="T55" fmla="*/ 0 h 4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9"/>
                <a:gd name="T85" fmla="*/ 0 h 421"/>
                <a:gd name="T86" fmla="*/ 979 w 979"/>
                <a:gd name="T87" fmla="*/ 421 h 4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9" h="421">
                  <a:moveTo>
                    <a:pt x="328" y="0"/>
                  </a:moveTo>
                  <a:lnTo>
                    <a:pt x="265" y="7"/>
                  </a:lnTo>
                  <a:lnTo>
                    <a:pt x="207" y="32"/>
                  </a:lnTo>
                  <a:lnTo>
                    <a:pt x="149" y="65"/>
                  </a:lnTo>
                  <a:lnTo>
                    <a:pt x="99" y="109"/>
                  </a:lnTo>
                  <a:lnTo>
                    <a:pt x="59" y="157"/>
                  </a:lnTo>
                  <a:lnTo>
                    <a:pt x="27" y="205"/>
                  </a:lnTo>
                  <a:lnTo>
                    <a:pt x="9" y="252"/>
                  </a:lnTo>
                  <a:lnTo>
                    <a:pt x="0" y="292"/>
                  </a:lnTo>
                  <a:lnTo>
                    <a:pt x="9" y="340"/>
                  </a:lnTo>
                  <a:lnTo>
                    <a:pt x="41" y="384"/>
                  </a:lnTo>
                  <a:lnTo>
                    <a:pt x="86" y="410"/>
                  </a:lnTo>
                  <a:lnTo>
                    <a:pt x="113" y="417"/>
                  </a:lnTo>
                  <a:lnTo>
                    <a:pt x="144" y="421"/>
                  </a:lnTo>
                  <a:lnTo>
                    <a:pt x="835" y="421"/>
                  </a:lnTo>
                  <a:lnTo>
                    <a:pt x="889" y="410"/>
                  </a:lnTo>
                  <a:lnTo>
                    <a:pt x="934" y="384"/>
                  </a:lnTo>
                  <a:lnTo>
                    <a:pt x="966" y="340"/>
                  </a:lnTo>
                  <a:lnTo>
                    <a:pt x="979" y="292"/>
                  </a:lnTo>
                  <a:lnTo>
                    <a:pt x="970" y="252"/>
                  </a:lnTo>
                  <a:lnTo>
                    <a:pt x="948" y="205"/>
                  </a:lnTo>
                  <a:lnTo>
                    <a:pt x="912" y="157"/>
                  </a:lnTo>
                  <a:lnTo>
                    <a:pt x="867" y="109"/>
                  </a:lnTo>
                  <a:lnTo>
                    <a:pt x="813" y="65"/>
                  </a:lnTo>
                  <a:lnTo>
                    <a:pt x="755" y="32"/>
                  </a:lnTo>
                  <a:lnTo>
                    <a:pt x="692" y="7"/>
                  </a:lnTo>
                  <a:lnTo>
                    <a:pt x="629" y="0"/>
                  </a:lnTo>
                  <a:lnTo>
                    <a:pt x="3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48" name="Freeform 14">
              <a:extLst>
                <a:ext uri="{FF2B5EF4-FFF2-40B4-BE49-F238E27FC236}">
                  <a16:creationId xmlns:a16="http://schemas.microsoft.com/office/drawing/2014/main" id="{5190ADBD-5ABE-4367-8E43-E37927A5D92E}"/>
                </a:ext>
              </a:extLst>
            </p:cNvPr>
            <p:cNvSpPr>
              <a:spLocks/>
            </p:cNvSpPr>
            <p:nvPr/>
          </p:nvSpPr>
          <p:spPr bwMode="auto">
            <a:xfrm>
              <a:off x="2451" y="380"/>
              <a:ext cx="961" cy="421"/>
            </a:xfrm>
            <a:custGeom>
              <a:avLst/>
              <a:gdLst>
                <a:gd name="T0" fmla="*/ 319 w 961"/>
                <a:gd name="T1" fmla="*/ 0 h 421"/>
                <a:gd name="T2" fmla="*/ 256 w 961"/>
                <a:gd name="T3" fmla="*/ 7 h 421"/>
                <a:gd name="T4" fmla="*/ 198 w 961"/>
                <a:gd name="T5" fmla="*/ 32 h 421"/>
                <a:gd name="T6" fmla="*/ 144 w 961"/>
                <a:gd name="T7" fmla="*/ 65 h 421"/>
                <a:gd name="T8" fmla="*/ 99 w 961"/>
                <a:gd name="T9" fmla="*/ 109 h 421"/>
                <a:gd name="T10" fmla="*/ 59 w 961"/>
                <a:gd name="T11" fmla="*/ 157 h 421"/>
                <a:gd name="T12" fmla="*/ 27 w 961"/>
                <a:gd name="T13" fmla="*/ 205 h 421"/>
                <a:gd name="T14" fmla="*/ 9 w 961"/>
                <a:gd name="T15" fmla="*/ 252 h 421"/>
                <a:gd name="T16" fmla="*/ 0 w 961"/>
                <a:gd name="T17" fmla="*/ 292 h 421"/>
                <a:gd name="T18" fmla="*/ 9 w 961"/>
                <a:gd name="T19" fmla="*/ 340 h 421"/>
                <a:gd name="T20" fmla="*/ 41 w 961"/>
                <a:gd name="T21" fmla="*/ 384 h 421"/>
                <a:gd name="T22" fmla="*/ 86 w 961"/>
                <a:gd name="T23" fmla="*/ 410 h 421"/>
                <a:gd name="T24" fmla="*/ 113 w 961"/>
                <a:gd name="T25" fmla="*/ 417 h 421"/>
                <a:gd name="T26" fmla="*/ 140 w 961"/>
                <a:gd name="T27" fmla="*/ 421 h 421"/>
                <a:gd name="T28" fmla="*/ 817 w 961"/>
                <a:gd name="T29" fmla="*/ 421 h 421"/>
                <a:gd name="T30" fmla="*/ 849 w 961"/>
                <a:gd name="T31" fmla="*/ 417 h 421"/>
                <a:gd name="T32" fmla="*/ 876 w 961"/>
                <a:gd name="T33" fmla="*/ 410 h 421"/>
                <a:gd name="T34" fmla="*/ 921 w 961"/>
                <a:gd name="T35" fmla="*/ 384 h 421"/>
                <a:gd name="T36" fmla="*/ 952 w 961"/>
                <a:gd name="T37" fmla="*/ 340 h 421"/>
                <a:gd name="T38" fmla="*/ 961 w 961"/>
                <a:gd name="T39" fmla="*/ 292 h 421"/>
                <a:gd name="T40" fmla="*/ 952 w 961"/>
                <a:gd name="T41" fmla="*/ 252 h 421"/>
                <a:gd name="T42" fmla="*/ 930 w 961"/>
                <a:gd name="T43" fmla="*/ 205 h 421"/>
                <a:gd name="T44" fmla="*/ 894 w 961"/>
                <a:gd name="T45" fmla="*/ 157 h 421"/>
                <a:gd name="T46" fmla="*/ 849 w 961"/>
                <a:gd name="T47" fmla="*/ 109 h 421"/>
                <a:gd name="T48" fmla="*/ 800 w 961"/>
                <a:gd name="T49" fmla="*/ 65 h 421"/>
                <a:gd name="T50" fmla="*/ 741 w 961"/>
                <a:gd name="T51" fmla="*/ 32 h 421"/>
                <a:gd name="T52" fmla="*/ 678 w 961"/>
                <a:gd name="T53" fmla="*/ 7 h 421"/>
                <a:gd name="T54" fmla="*/ 615 w 961"/>
                <a:gd name="T55" fmla="*/ 0 h 421"/>
                <a:gd name="T56" fmla="*/ 319 w 961"/>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1"/>
                <a:gd name="T88" fmla="*/ 0 h 421"/>
                <a:gd name="T89" fmla="*/ 961 w 961"/>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1" h="421">
                  <a:moveTo>
                    <a:pt x="319" y="0"/>
                  </a:moveTo>
                  <a:lnTo>
                    <a:pt x="256" y="7"/>
                  </a:lnTo>
                  <a:lnTo>
                    <a:pt x="198" y="32"/>
                  </a:lnTo>
                  <a:lnTo>
                    <a:pt x="144" y="65"/>
                  </a:lnTo>
                  <a:lnTo>
                    <a:pt x="99" y="109"/>
                  </a:lnTo>
                  <a:lnTo>
                    <a:pt x="59" y="157"/>
                  </a:lnTo>
                  <a:lnTo>
                    <a:pt x="27" y="205"/>
                  </a:lnTo>
                  <a:lnTo>
                    <a:pt x="9" y="252"/>
                  </a:lnTo>
                  <a:lnTo>
                    <a:pt x="0" y="292"/>
                  </a:lnTo>
                  <a:lnTo>
                    <a:pt x="9" y="340"/>
                  </a:lnTo>
                  <a:lnTo>
                    <a:pt x="41" y="384"/>
                  </a:lnTo>
                  <a:lnTo>
                    <a:pt x="86" y="410"/>
                  </a:lnTo>
                  <a:lnTo>
                    <a:pt x="113" y="417"/>
                  </a:lnTo>
                  <a:lnTo>
                    <a:pt x="140" y="421"/>
                  </a:lnTo>
                  <a:lnTo>
                    <a:pt x="817" y="421"/>
                  </a:lnTo>
                  <a:lnTo>
                    <a:pt x="849" y="417"/>
                  </a:lnTo>
                  <a:lnTo>
                    <a:pt x="876" y="410"/>
                  </a:lnTo>
                  <a:lnTo>
                    <a:pt x="921" y="384"/>
                  </a:lnTo>
                  <a:lnTo>
                    <a:pt x="952" y="340"/>
                  </a:lnTo>
                  <a:lnTo>
                    <a:pt x="961" y="292"/>
                  </a:lnTo>
                  <a:lnTo>
                    <a:pt x="952" y="252"/>
                  </a:lnTo>
                  <a:lnTo>
                    <a:pt x="930" y="205"/>
                  </a:lnTo>
                  <a:lnTo>
                    <a:pt x="894" y="157"/>
                  </a:lnTo>
                  <a:lnTo>
                    <a:pt x="849" y="109"/>
                  </a:lnTo>
                  <a:lnTo>
                    <a:pt x="800" y="65"/>
                  </a:lnTo>
                  <a:lnTo>
                    <a:pt x="741" y="32"/>
                  </a:lnTo>
                  <a:lnTo>
                    <a:pt x="678" y="7"/>
                  </a:lnTo>
                  <a:lnTo>
                    <a:pt x="615" y="0"/>
                  </a:lnTo>
                  <a:lnTo>
                    <a:pt x="319" y="0"/>
                  </a:lnTo>
                  <a:close/>
                </a:path>
              </a:pathLst>
            </a:custGeom>
            <a:solidFill>
              <a:srgbClr val="B7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49" name="Freeform 15">
              <a:extLst>
                <a:ext uri="{FF2B5EF4-FFF2-40B4-BE49-F238E27FC236}">
                  <a16:creationId xmlns:a16="http://schemas.microsoft.com/office/drawing/2014/main" id="{CF46428B-194A-4D50-AA91-FE8F008A5A10}"/>
                </a:ext>
              </a:extLst>
            </p:cNvPr>
            <p:cNvSpPr>
              <a:spLocks/>
            </p:cNvSpPr>
            <p:nvPr/>
          </p:nvSpPr>
          <p:spPr bwMode="auto">
            <a:xfrm>
              <a:off x="2460" y="380"/>
              <a:ext cx="939" cy="421"/>
            </a:xfrm>
            <a:custGeom>
              <a:avLst/>
              <a:gdLst>
                <a:gd name="T0" fmla="*/ 315 w 939"/>
                <a:gd name="T1" fmla="*/ 0 h 421"/>
                <a:gd name="T2" fmla="*/ 256 w 939"/>
                <a:gd name="T3" fmla="*/ 7 h 421"/>
                <a:gd name="T4" fmla="*/ 198 w 939"/>
                <a:gd name="T5" fmla="*/ 32 h 421"/>
                <a:gd name="T6" fmla="*/ 144 w 939"/>
                <a:gd name="T7" fmla="*/ 65 h 421"/>
                <a:gd name="T8" fmla="*/ 99 w 939"/>
                <a:gd name="T9" fmla="*/ 109 h 421"/>
                <a:gd name="T10" fmla="*/ 59 w 939"/>
                <a:gd name="T11" fmla="*/ 157 h 421"/>
                <a:gd name="T12" fmla="*/ 27 w 939"/>
                <a:gd name="T13" fmla="*/ 205 h 421"/>
                <a:gd name="T14" fmla="*/ 9 w 939"/>
                <a:gd name="T15" fmla="*/ 252 h 421"/>
                <a:gd name="T16" fmla="*/ 0 w 939"/>
                <a:gd name="T17" fmla="*/ 292 h 421"/>
                <a:gd name="T18" fmla="*/ 9 w 939"/>
                <a:gd name="T19" fmla="*/ 340 h 421"/>
                <a:gd name="T20" fmla="*/ 41 w 939"/>
                <a:gd name="T21" fmla="*/ 384 h 421"/>
                <a:gd name="T22" fmla="*/ 81 w 939"/>
                <a:gd name="T23" fmla="*/ 410 h 421"/>
                <a:gd name="T24" fmla="*/ 108 w 939"/>
                <a:gd name="T25" fmla="*/ 417 h 421"/>
                <a:gd name="T26" fmla="*/ 135 w 939"/>
                <a:gd name="T27" fmla="*/ 421 h 421"/>
                <a:gd name="T28" fmla="*/ 804 w 939"/>
                <a:gd name="T29" fmla="*/ 421 h 421"/>
                <a:gd name="T30" fmla="*/ 831 w 939"/>
                <a:gd name="T31" fmla="*/ 417 h 421"/>
                <a:gd name="T32" fmla="*/ 858 w 939"/>
                <a:gd name="T33" fmla="*/ 410 h 421"/>
                <a:gd name="T34" fmla="*/ 898 w 939"/>
                <a:gd name="T35" fmla="*/ 384 h 421"/>
                <a:gd name="T36" fmla="*/ 930 w 939"/>
                <a:gd name="T37" fmla="*/ 340 h 421"/>
                <a:gd name="T38" fmla="*/ 939 w 939"/>
                <a:gd name="T39" fmla="*/ 292 h 421"/>
                <a:gd name="T40" fmla="*/ 930 w 939"/>
                <a:gd name="T41" fmla="*/ 252 h 421"/>
                <a:gd name="T42" fmla="*/ 907 w 939"/>
                <a:gd name="T43" fmla="*/ 205 h 421"/>
                <a:gd name="T44" fmla="*/ 876 w 939"/>
                <a:gd name="T45" fmla="*/ 157 h 421"/>
                <a:gd name="T46" fmla="*/ 831 w 939"/>
                <a:gd name="T47" fmla="*/ 109 h 421"/>
                <a:gd name="T48" fmla="*/ 782 w 939"/>
                <a:gd name="T49" fmla="*/ 65 h 421"/>
                <a:gd name="T50" fmla="*/ 723 w 939"/>
                <a:gd name="T51" fmla="*/ 32 h 421"/>
                <a:gd name="T52" fmla="*/ 665 w 939"/>
                <a:gd name="T53" fmla="*/ 7 h 421"/>
                <a:gd name="T54" fmla="*/ 602 w 939"/>
                <a:gd name="T55" fmla="*/ 0 h 421"/>
                <a:gd name="T56" fmla="*/ 315 w 939"/>
                <a:gd name="T57" fmla="*/ 0 h 4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9"/>
                <a:gd name="T88" fmla="*/ 0 h 421"/>
                <a:gd name="T89" fmla="*/ 939 w 939"/>
                <a:gd name="T90" fmla="*/ 421 h 4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9" h="421">
                  <a:moveTo>
                    <a:pt x="315" y="0"/>
                  </a:moveTo>
                  <a:lnTo>
                    <a:pt x="256" y="7"/>
                  </a:lnTo>
                  <a:lnTo>
                    <a:pt x="198" y="32"/>
                  </a:lnTo>
                  <a:lnTo>
                    <a:pt x="144" y="65"/>
                  </a:lnTo>
                  <a:lnTo>
                    <a:pt x="99" y="109"/>
                  </a:lnTo>
                  <a:lnTo>
                    <a:pt x="59" y="157"/>
                  </a:lnTo>
                  <a:lnTo>
                    <a:pt x="27" y="205"/>
                  </a:lnTo>
                  <a:lnTo>
                    <a:pt x="9" y="252"/>
                  </a:lnTo>
                  <a:lnTo>
                    <a:pt x="0" y="292"/>
                  </a:lnTo>
                  <a:lnTo>
                    <a:pt x="9" y="340"/>
                  </a:lnTo>
                  <a:lnTo>
                    <a:pt x="41" y="384"/>
                  </a:lnTo>
                  <a:lnTo>
                    <a:pt x="81" y="410"/>
                  </a:lnTo>
                  <a:lnTo>
                    <a:pt x="108" y="417"/>
                  </a:lnTo>
                  <a:lnTo>
                    <a:pt x="135" y="421"/>
                  </a:lnTo>
                  <a:lnTo>
                    <a:pt x="804" y="421"/>
                  </a:lnTo>
                  <a:lnTo>
                    <a:pt x="831" y="417"/>
                  </a:lnTo>
                  <a:lnTo>
                    <a:pt x="858" y="410"/>
                  </a:lnTo>
                  <a:lnTo>
                    <a:pt x="898" y="384"/>
                  </a:lnTo>
                  <a:lnTo>
                    <a:pt x="930" y="340"/>
                  </a:lnTo>
                  <a:lnTo>
                    <a:pt x="939" y="292"/>
                  </a:lnTo>
                  <a:lnTo>
                    <a:pt x="930" y="252"/>
                  </a:lnTo>
                  <a:lnTo>
                    <a:pt x="907" y="205"/>
                  </a:lnTo>
                  <a:lnTo>
                    <a:pt x="876" y="157"/>
                  </a:lnTo>
                  <a:lnTo>
                    <a:pt x="831" y="109"/>
                  </a:lnTo>
                  <a:lnTo>
                    <a:pt x="782" y="65"/>
                  </a:lnTo>
                  <a:lnTo>
                    <a:pt x="723" y="32"/>
                  </a:lnTo>
                  <a:lnTo>
                    <a:pt x="665" y="7"/>
                  </a:lnTo>
                  <a:lnTo>
                    <a:pt x="602" y="0"/>
                  </a:lnTo>
                  <a:lnTo>
                    <a:pt x="315"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50" name="Oval 16">
              <a:extLst>
                <a:ext uri="{FF2B5EF4-FFF2-40B4-BE49-F238E27FC236}">
                  <a16:creationId xmlns:a16="http://schemas.microsoft.com/office/drawing/2014/main" id="{F2427306-CC48-4127-A03A-DD5B1B7AC245}"/>
                </a:ext>
              </a:extLst>
            </p:cNvPr>
            <p:cNvSpPr>
              <a:spLocks noChangeArrowheads="1"/>
            </p:cNvSpPr>
            <p:nvPr/>
          </p:nvSpPr>
          <p:spPr bwMode="auto">
            <a:xfrm>
              <a:off x="2460" y="629"/>
              <a:ext cx="135" cy="1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1" name="Oval 17">
              <a:extLst>
                <a:ext uri="{FF2B5EF4-FFF2-40B4-BE49-F238E27FC236}">
                  <a16:creationId xmlns:a16="http://schemas.microsoft.com/office/drawing/2014/main" id="{E1EA8A9F-100B-4518-B911-9216E2A8FE22}"/>
                </a:ext>
              </a:extLst>
            </p:cNvPr>
            <p:cNvSpPr>
              <a:spLocks noChangeArrowheads="1"/>
            </p:cNvSpPr>
            <p:nvPr/>
          </p:nvSpPr>
          <p:spPr bwMode="auto">
            <a:xfrm>
              <a:off x="2460" y="632"/>
              <a:ext cx="135" cy="106"/>
            </a:xfrm>
            <a:prstGeom prst="ellipse">
              <a:avLst/>
            </a:pr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2" name="Oval 18">
              <a:extLst>
                <a:ext uri="{FF2B5EF4-FFF2-40B4-BE49-F238E27FC236}">
                  <a16:creationId xmlns:a16="http://schemas.microsoft.com/office/drawing/2014/main" id="{1D668288-42F1-4CB5-85C7-14D7B398C52C}"/>
                </a:ext>
              </a:extLst>
            </p:cNvPr>
            <p:cNvSpPr>
              <a:spLocks noChangeArrowheads="1"/>
            </p:cNvSpPr>
            <p:nvPr/>
          </p:nvSpPr>
          <p:spPr bwMode="auto">
            <a:xfrm>
              <a:off x="2460" y="632"/>
              <a:ext cx="126" cy="103"/>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3" name="Oval 19">
              <a:extLst>
                <a:ext uri="{FF2B5EF4-FFF2-40B4-BE49-F238E27FC236}">
                  <a16:creationId xmlns:a16="http://schemas.microsoft.com/office/drawing/2014/main" id="{55DCDB19-9D8F-4841-9D33-CFACD27813D1}"/>
                </a:ext>
              </a:extLst>
            </p:cNvPr>
            <p:cNvSpPr>
              <a:spLocks noChangeArrowheads="1"/>
            </p:cNvSpPr>
            <p:nvPr/>
          </p:nvSpPr>
          <p:spPr bwMode="auto">
            <a:xfrm>
              <a:off x="2465" y="632"/>
              <a:ext cx="121" cy="99"/>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4" name="Oval 20">
              <a:extLst>
                <a:ext uri="{FF2B5EF4-FFF2-40B4-BE49-F238E27FC236}">
                  <a16:creationId xmlns:a16="http://schemas.microsoft.com/office/drawing/2014/main" id="{DF554272-CF77-49C4-8D9A-B033B35FEA97}"/>
                </a:ext>
              </a:extLst>
            </p:cNvPr>
            <p:cNvSpPr>
              <a:spLocks noChangeArrowheads="1"/>
            </p:cNvSpPr>
            <p:nvPr/>
          </p:nvSpPr>
          <p:spPr bwMode="auto">
            <a:xfrm>
              <a:off x="2465" y="632"/>
              <a:ext cx="117" cy="95"/>
            </a:xfrm>
            <a:prstGeom prst="ellipse">
              <a:avLst/>
            </a:pr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5" name="Oval 21">
              <a:extLst>
                <a:ext uri="{FF2B5EF4-FFF2-40B4-BE49-F238E27FC236}">
                  <a16:creationId xmlns:a16="http://schemas.microsoft.com/office/drawing/2014/main" id="{2BE49807-17AF-4DBF-9E3A-8ADA0EC2AE6D}"/>
                </a:ext>
              </a:extLst>
            </p:cNvPr>
            <p:cNvSpPr>
              <a:spLocks noChangeArrowheads="1"/>
            </p:cNvSpPr>
            <p:nvPr/>
          </p:nvSpPr>
          <p:spPr bwMode="auto">
            <a:xfrm>
              <a:off x="2465" y="632"/>
              <a:ext cx="112" cy="92"/>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6" name="Oval 22">
              <a:extLst>
                <a:ext uri="{FF2B5EF4-FFF2-40B4-BE49-F238E27FC236}">
                  <a16:creationId xmlns:a16="http://schemas.microsoft.com/office/drawing/2014/main" id="{E68AE6FE-00E8-48F3-BA45-D2C3BD31CF24}"/>
                </a:ext>
              </a:extLst>
            </p:cNvPr>
            <p:cNvSpPr>
              <a:spLocks noChangeArrowheads="1"/>
            </p:cNvSpPr>
            <p:nvPr/>
          </p:nvSpPr>
          <p:spPr bwMode="auto">
            <a:xfrm>
              <a:off x="2465" y="632"/>
              <a:ext cx="108" cy="88"/>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7" name="Oval 23">
              <a:extLst>
                <a:ext uri="{FF2B5EF4-FFF2-40B4-BE49-F238E27FC236}">
                  <a16:creationId xmlns:a16="http://schemas.microsoft.com/office/drawing/2014/main" id="{C7EC28D8-B6D0-481E-8721-7F54F4477829}"/>
                </a:ext>
              </a:extLst>
            </p:cNvPr>
            <p:cNvSpPr>
              <a:spLocks noChangeArrowheads="1"/>
            </p:cNvSpPr>
            <p:nvPr/>
          </p:nvSpPr>
          <p:spPr bwMode="auto">
            <a:xfrm>
              <a:off x="2469" y="636"/>
              <a:ext cx="95" cy="7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8" name="Oval 24">
              <a:extLst>
                <a:ext uri="{FF2B5EF4-FFF2-40B4-BE49-F238E27FC236}">
                  <a16:creationId xmlns:a16="http://schemas.microsoft.com/office/drawing/2014/main" id="{3FEAE48B-C1AD-4960-97B0-2919108761AE}"/>
                </a:ext>
              </a:extLst>
            </p:cNvPr>
            <p:cNvSpPr>
              <a:spLocks noChangeArrowheads="1"/>
            </p:cNvSpPr>
            <p:nvPr/>
          </p:nvSpPr>
          <p:spPr bwMode="auto">
            <a:xfrm>
              <a:off x="3304" y="629"/>
              <a:ext cx="140" cy="1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59" name="Oval 25">
              <a:extLst>
                <a:ext uri="{FF2B5EF4-FFF2-40B4-BE49-F238E27FC236}">
                  <a16:creationId xmlns:a16="http://schemas.microsoft.com/office/drawing/2014/main" id="{4436935F-65F9-4FC5-9EFC-68E3436B89F3}"/>
                </a:ext>
              </a:extLst>
            </p:cNvPr>
            <p:cNvSpPr>
              <a:spLocks noChangeArrowheads="1"/>
            </p:cNvSpPr>
            <p:nvPr/>
          </p:nvSpPr>
          <p:spPr bwMode="auto">
            <a:xfrm>
              <a:off x="3304" y="632"/>
              <a:ext cx="131" cy="106"/>
            </a:xfrm>
            <a:prstGeom prst="ellipse">
              <a:avLst/>
            </a:pr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0" name="Oval 26">
              <a:extLst>
                <a:ext uri="{FF2B5EF4-FFF2-40B4-BE49-F238E27FC236}">
                  <a16:creationId xmlns:a16="http://schemas.microsoft.com/office/drawing/2014/main" id="{CA24B420-0EE4-43ED-A6B6-71FAF4F24E94}"/>
                </a:ext>
              </a:extLst>
            </p:cNvPr>
            <p:cNvSpPr>
              <a:spLocks noChangeArrowheads="1"/>
            </p:cNvSpPr>
            <p:nvPr/>
          </p:nvSpPr>
          <p:spPr bwMode="auto">
            <a:xfrm>
              <a:off x="3309" y="632"/>
              <a:ext cx="126" cy="103"/>
            </a:xfrm>
            <a:prstGeom prst="ellipse">
              <a:avLst/>
            </a:prstGeom>
            <a:solidFill>
              <a:srgbClr val="37373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1" name="Oval 27">
              <a:extLst>
                <a:ext uri="{FF2B5EF4-FFF2-40B4-BE49-F238E27FC236}">
                  <a16:creationId xmlns:a16="http://schemas.microsoft.com/office/drawing/2014/main" id="{9FAB5060-B1AD-4C9C-BBB7-D32555366722}"/>
                </a:ext>
              </a:extLst>
            </p:cNvPr>
            <p:cNvSpPr>
              <a:spLocks noChangeArrowheads="1"/>
            </p:cNvSpPr>
            <p:nvPr/>
          </p:nvSpPr>
          <p:spPr bwMode="auto">
            <a:xfrm>
              <a:off x="3309" y="632"/>
              <a:ext cx="121" cy="99"/>
            </a:xfrm>
            <a:prstGeom prst="ellipse">
              <a:avLst/>
            </a:prstGeom>
            <a:solidFill>
              <a:srgbClr val="52525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2" name="Oval 28">
              <a:extLst>
                <a:ext uri="{FF2B5EF4-FFF2-40B4-BE49-F238E27FC236}">
                  <a16:creationId xmlns:a16="http://schemas.microsoft.com/office/drawing/2014/main" id="{8150D713-3853-4FF4-BF09-E184BDA29B3D}"/>
                </a:ext>
              </a:extLst>
            </p:cNvPr>
            <p:cNvSpPr>
              <a:spLocks noChangeArrowheads="1"/>
            </p:cNvSpPr>
            <p:nvPr/>
          </p:nvSpPr>
          <p:spPr bwMode="auto">
            <a:xfrm>
              <a:off x="3309" y="632"/>
              <a:ext cx="117" cy="95"/>
            </a:xfrm>
            <a:prstGeom prst="ellipse">
              <a:avLst/>
            </a:pr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3" name="Oval 29">
              <a:extLst>
                <a:ext uri="{FF2B5EF4-FFF2-40B4-BE49-F238E27FC236}">
                  <a16:creationId xmlns:a16="http://schemas.microsoft.com/office/drawing/2014/main" id="{A1BB6706-1D50-40B3-91D0-0F7BEE71A1F0}"/>
                </a:ext>
              </a:extLst>
            </p:cNvPr>
            <p:cNvSpPr>
              <a:spLocks noChangeArrowheads="1"/>
            </p:cNvSpPr>
            <p:nvPr/>
          </p:nvSpPr>
          <p:spPr bwMode="auto">
            <a:xfrm>
              <a:off x="3313" y="632"/>
              <a:ext cx="104" cy="92"/>
            </a:xfrm>
            <a:prstGeom prst="ellipse">
              <a:avLst/>
            </a:pr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4" name="Oval 30">
              <a:extLst>
                <a:ext uri="{FF2B5EF4-FFF2-40B4-BE49-F238E27FC236}">
                  <a16:creationId xmlns:a16="http://schemas.microsoft.com/office/drawing/2014/main" id="{7E433905-A5B5-4461-B380-A61EB17929F6}"/>
                </a:ext>
              </a:extLst>
            </p:cNvPr>
            <p:cNvSpPr>
              <a:spLocks noChangeArrowheads="1"/>
            </p:cNvSpPr>
            <p:nvPr/>
          </p:nvSpPr>
          <p:spPr bwMode="auto">
            <a:xfrm>
              <a:off x="3313" y="632"/>
              <a:ext cx="104" cy="88"/>
            </a:xfrm>
            <a:prstGeom prst="ellipse">
              <a:avLst/>
            </a:pr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5" name="Oval 31">
              <a:extLst>
                <a:ext uri="{FF2B5EF4-FFF2-40B4-BE49-F238E27FC236}">
                  <a16:creationId xmlns:a16="http://schemas.microsoft.com/office/drawing/2014/main" id="{63EDA7C9-3D7A-4121-AE60-C5D4FEF4CCA2}"/>
                </a:ext>
              </a:extLst>
            </p:cNvPr>
            <p:cNvSpPr>
              <a:spLocks noChangeArrowheads="1"/>
            </p:cNvSpPr>
            <p:nvPr/>
          </p:nvSpPr>
          <p:spPr bwMode="auto">
            <a:xfrm>
              <a:off x="3313" y="636"/>
              <a:ext cx="99" cy="77"/>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6" name="Freeform 32">
              <a:extLst>
                <a:ext uri="{FF2B5EF4-FFF2-40B4-BE49-F238E27FC236}">
                  <a16:creationId xmlns:a16="http://schemas.microsoft.com/office/drawing/2014/main" id="{6A8C842F-42DE-471D-ADE2-4C096678456D}"/>
                </a:ext>
              </a:extLst>
            </p:cNvPr>
            <p:cNvSpPr>
              <a:spLocks/>
            </p:cNvSpPr>
            <p:nvPr/>
          </p:nvSpPr>
          <p:spPr bwMode="auto">
            <a:xfrm>
              <a:off x="2151" y="255"/>
              <a:ext cx="1562" cy="666"/>
            </a:xfrm>
            <a:custGeom>
              <a:avLst/>
              <a:gdLst>
                <a:gd name="T0" fmla="*/ 601 w 1562"/>
                <a:gd name="T1" fmla="*/ 0 h 666"/>
                <a:gd name="T2" fmla="*/ 493 w 1562"/>
                <a:gd name="T3" fmla="*/ 297 h 666"/>
                <a:gd name="T4" fmla="*/ 525 w 1562"/>
                <a:gd name="T5" fmla="*/ 527 h 666"/>
                <a:gd name="T6" fmla="*/ 49 w 1562"/>
                <a:gd name="T7" fmla="*/ 527 h 666"/>
                <a:gd name="T8" fmla="*/ 0 w 1562"/>
                <a:gd name="T9" fmla="*/ 666 h 666"/>
                <a:gd name="T10" fmla="*/ 1562 w 1562"/>
                <a:gd name="T11" fmla="*/ 666 h 666"/>
                <a:gd name="T12" fmla="*/ 1535 w 1562"/>
                <a:gd name="T13" fmla="*/ 527 h 666"/>
                <a:gd name="T14" fmla="*/ 1055 w 1562"/>
                <a:gd name="T15" fmla="*/ 527 h 666"/>
                <a:gd name="T16" fmla="*/ 1086 w 1562"/>
                <a:gd name="T17" fmla="*/ 297 h 666"/>
                <a:gd name="T18" fmla="*/ 974 w 1562"/>
                <a:gd name="T19" fmla="*/ 0 h 666"/>
                <a:gd name="T20" fmla="*/ 601 w 1562"/>
                <a:gd name="T21" fmla="*/ 0 h 6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2"/>
                <a:gd name="T34" fmla="*/ 0 h 666"/>
                <a:gd name="T35" fmla="*/ 1562 w 1562"/>
                <a:gd name="T36" fmla="*/ 666 h 6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2" h="666">
                  <a:moveTo>
                    <a:pt x="601" y="0"/>
                  </a:moveTo>
                  <a:lnTo>
                    <a:pt x="493" y="297"/>
                  </a:lnTo>
                  <a:lnTo>
                    <a:pt x="525" y="527"/>
                  </a:lnTo>
                  <a:lnTo>
                    <a:pt x="49" y="527"/>
                  </a:lnTo>
                  <a:lnTo>
                    <a:pt x="0" y="666"/>
                  </a:lnTo>
                  <a:lnTo>
                    <a:pt x="1562" y="666"/>
                  </a:lnTo>
                  <a:lnTo>
                    <a:pt x="1535" y="527"/>
                  </a:lnTo>
                  <a:lnTo>
                    <a:pt x="1055" y="527"/>
                  </a:lnTo>
                  <a:lnTo>
                    <a:pt x="1086" y="297"/>
                  </a:lnTo>
                  <a:lnTo>
                    <a:pt x="974" y="0"/>
                  </a:lnTo>
                  <a:lnTo>
                    <a:pt x="601" y="0"/>
                  </a:lnTo>
                  <a:close/>
                </a:path>
              </a:pathLst>
            </a:custGeom>
            <a:solidFill>
              <a:srgbClr val="C0C0C0"/>
            </a:solidFill>
            <a:ln w="0">
              <a:solidFill>
                <a:srgbClr val="FFFFFF"/>
              </a:solidFill>
              <a:round/>
              <a:headEnd/>
              <a:tailEnd/>
            </a:ln>
          </p:spPr>
          <p:txBody>
            <a:bodyPr/>
            <a:lstStyle/>
            <a:p>
              <a:endParaRPr lang="en-GB" dirty="0"/>
            </a:p>
          </p:txBody>
        </p:sp>
        <p:sp>
          <p:nvSpPr>
            <p:cNvPr id="44067" name="Rectangle 33">
              <a:extLst>
                <a:ext uri="{FF2B5EF4-FFF2-40B4-BE49-F238E27FC236}">
                  <a16:creationId xmlns:a16="http://schemas.microsoft.com/office/drawing/2014/main" id="{D5D648C5-C0DC-4860-84DE-52EE495C7C97}"/>
                </a:ext>
              </a:extLst>
            </p:cNvPr>
            <p:cNvSpPr>
              <a:spLocks noChangeArrowheads="1"/>
            </p:cNvSpPr>
            <p:nvPr/>
          </p:nvSpPr>
          <p:spPr bwMode="auto">
            <a:xfrm>
              <a:off x="2142" y="914"/>
              <a:ext cx="1584" cy="44"/>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68" name="Freeform 34">
              <a:extLst>
                <a:ext uri="{FF2B5EF4-FFF2-40B4-BE49-F238E27FC236}">
                  <a16:creationId xmlns:a16="http://schemas.microsoft.com/office/drawing/2014/main" id="{DE03C6A8-4215-4A25-89AD-E2AA30862C00}"/>
                </a:ext>
              </a:extLst>
            </p:cNvPr>
            <p:cNvSpPr>
              <a:spLocks/>
            </p:cNvSpPr>
            <p:nvPr/>
          </p:nvSpPr>
          <p:spPr bwMode="auto">
            <a:xfrm>
              <a:off x="2689" y="277"/>
              <a:ext cx="517" cy="286"/>
            </a:xfrm>
            <a:custGeom>
              <a:avLst/>
              <a:gdLst>
                <a:gd name="T0" fmla="*/ 0 w 517"/>
                <a:gd name="T1" fmla="*/ 286 h 286"/>
                <a:gd name="T2" fmla="*/ 95 w 517"/>
                <a:gd name="T3" fmla="*/ 0 h 286"/>
                <a:gd name="T4" fmla="*/ 427 w 517"/>
                <a:gd name="T5" fmla="*/ 4 h 286"/>
                <a:gd name="T6" fmla="*/ 517 w 517"/>
                <a:gd name="T7" fmla="*/ 282 h 286"/>
                <a:gd name="T8" fmla="*/ 395 w 517"/>
                <a:gd name="T9" fmla="*/ 44 h 286"/>
                <a:gd name="T10" fmla="*/ 113 w 517"/>
                <a:gd name="T11" fmla="*/ 44 h 286"/>
                <a:gd name="T12" fmla="*/ 0 w 517"/>
                <a:gd name="T13" fmla="*/ 286 h 286"/>
                <a:gd name="T14" fmla="*/ 0 60000 65536"/>
                <a:gd name="T15" fmla="*/ 0 60000 65536"/>
                <a:gd name="T16" fmla="*/ 0 60000 65536"/>
                <a:gd name="T17" fmla="*/ 0 60000 65536"/>
                <a:gd name="T18" fmla="*/ 0 60000 65536"/>
                <a:gd name="T19" fmla="*/ 0 60000 65536"/>
                <a:gd name="T20" fmla="*/ 0 60000 65536"/>
                <a:gd name="T21" fmla="*/ 0 w 517"/>
                <a:gd name="T22" fmla="*/ 0 h 286"/>
                <a:gd name="T23" fmla="*/ 517 w 517"/>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7" h="286">
                  <a:moveTo>
                    <a:pt x="0" y="286"/>
                  </a:moveTo>
                  <a:lnTo>
                    <a:pt x="95" y="0"/>
                  </a:lnTo>
                  <a:lnTo>
                    <a:pt x="427" y="4"/>
                  </a:lnTo>
                  <a:lnTo>
                    <a:pt x="517" y="282"/>
                  </a:lnTo>
                  <a:lnTo>
                    <a:pt x="395" y="44"/>
                  </a:lnTo>
                  <a:lnTo>
                    <a:pt x="113" y="44"/>
                  </a:lnTo>
                  <a:lnTo>
                    <a:pt x="0" y="28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4069" name="AutoShape 35">
              <a:extLst>
                <a:ext uri="{FF2B5EF4-FFF2-40B4-BE49-F238E27FC236}">
                  <a16:creationId xmlns:a16="http://schemas.microsoft.com/office/drawing/2014/main" id="{91E0C7B7-DA04-4EA2-8799-CCC6E438C5A2}"/>
                </a:ext>
              </a:extLst>
            </p:cNvPr>
            <p:cNvSpPr>
              <a:spLocks noChangeArrowheads="1"/>
            </p:cNvSpPr>
            <p:nvPr/>
          </p:nvSpPr>
          <p:spPr bwMode="auto">
            <a:xfrm>
              <a:off x="2797" y="369"/>
              <a:ext cx="310" cy="29"/>
            </a:xfrm>
            <a:prstGeom prst="roundRect">
              <a:avLst>
                <a:gd name="adj" fmla="val 3125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0" name="AutoShape 36">
              <a:extLst>
                <a:ext uri="{FF2B5EF4-FFF2-40B4-BE49-F238E27FC236}">
                  <a16:creationId xmlns:a16="http://schemas.microsoft.com/office/drawing/2014/main" id="{B7FC48A9-B6BB-4A4B-9873-0CB71C1D9C92}"/>
                </a:ext>
              </a:extLst>
            </p:cNvPr>
            <p:cNvSpPr>
              <a:spLocks noChangeArrowheads="1"/>
            </p:cNvSpPr>
            <p:nvPr/>
          </p:nvSpPr>
          <p:spPr bwMode="auto">
            <a:xfrm>
              <a:off x="2797" y="376"/>
              <a:ext cx="310" cy="18"/>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1" name="AutoShape 37">
              <a:extLst>
                <a:ext uri="{FF2B5EF4-FFF2-40B4-BE49-F238E27FC236}">
                  <a16:creationId xmlns:a16="http://schemas.microsoft.com/office/drawing/2014/main" id="{AEBD213C-60E4-456F-8046-8FC502D5A377}"/>
                </a:ext>
              </a:extLst>
            </p:cNvPr>
            <p:cNvSpPr>
              <a:spLocks noChangeArrowheads="1"/>
            </p:cNvSpPr>
            <p:nvPr/>
          </p:nvSpPr>
          <p:spPr bwMode="auto">
            <a:xfrm>
              <a:off x="2797" y="416"/>
              <a:ext cx="310" cy="29"/>
            </a:xfrm>
            <a:prstGeom prst="roundRect">
              <a:avLst>
                <a:gd name="adj" fmla="val 3125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2" name="AutoShape 38">
              <a:extLst>
                <a:ext uri="{FF2B5EF4-FFF2-40B4-BE49-F238E27FC236}">
                  <a16:creationId xmlns:a16="http://schemas.microsoft.com/office/drawing/2014/main" id="{CD0E692A-A8CC-4C8C-AE83-79ECB10C9C45}"/>
                </a:ext>
              </a:extLst>
            </p:cNvPr>
            <p:cNvSpPr>
              <a:spLocks noChangeArrowheads="1"/>
            </p:cNvSpPr>
            <p:nvPr/>
          </p:nvSpPr>
          <p:spPr bwMode="auto">
            <a:xfrm>
              <a:off x="2797" y="423"/>
              <a:ext cx="310" cy="19"/>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3" name="AutoShape 39">
              <a:extLst>
                <a:ext uri="{FF2B5EF4-FFF2-40B4-BE49-F238E27FC236}">
                  <a16:creationId xmlns:a16="http://schemas.microsoft.com/office/drawing/2014/main" id="{7F19D53E-F2F4-4359-90FB-398B74E9E6DE}"/>
                </a:ext>
              </a:extLst>
            </p:cNvPr>
            <p:cNvSpPr>
              <a:spLocks noChangeArrowheads="1"/>
            </p:cNvSpPr>
            <p:nvPr/>
          </p:nvSpPr>
          <p:spPr bwMode="auto">
            <a:xfrm>
              <a:off x="2797" y="467"/>
              <a:ext cx="310" cy="30"/>
            </a:xfrm>
            <a:prstGeom prst="roundRect">
              <a:avLst>
                <a:gd name="adj" fmla="val 3125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4" name="AutoShape 40">
              <a:extLst>
                <a:ext uri="{FF2B5EF4-FFF2-40B4-BE49-F238E27FC236}">
                  <a16:creationId xmlns:a16="http://schemas.microsoft.com/office/drawing/2014/main" id="{4D7B9798-2EE5-48F0-A8C9-B31E0FF93990}"/>
                </a:ext>
              </a:extLst>
            </p:cNvPr>
            <p:cNvSpPr>
              <a:spLocks noChangeArrowheads="1"/>
            </p:cNvSpPr>
            <p:nvPr/>
          </p:nvSpPr>
          <p:spPr bwMode="auto">
            <a:xfrm>
              <a:off x="2797" y="475"/>
              <a:ext cx="310" cy="25"/>
            </a:xfrm>
            <a:prstGeom prst="roundRect">
              <a:avLst>
                <a:gd name="adj" fmla="val 35713"/>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5" name="AutoShape 41">
              <a:extLst>
                <a:ext uri="{FF2B5EF4-FFF2-40B4-BE49-F238E27FC236}">
                  <a16:creationId xmlns:a16="http://schemas.microsoft.com/office/drawing/2014/main" id="{3F264BA7-CD80-4279-990B-1DF9724A3376}"/>
                </a:ext>
              </a:extLst>
            </p:cNvPr>
            <p:cNvSpPr>
              <a:spLocks noChangeArrowheads="1"/>
            </p:cNvSpPr>
            <p:nvPr/>
          </p:nvSpPr>
          <p:spPr bwMode="auto">
            <a:xfrm>
              <a:off x="2734" y="519"/>
              <a:ext cx="431" cy="29"/>
            </a:xfrm>
            <a:prstGeom prst="roundRect">
              <a:avLst>
                <a:gd name="adj" fmla="val 375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6" name="AutoShape 42">
              <a:extLst>
                <a:ext uri="{FF2B5EF4-FFF2-40B4-BE49-F238E27FC236}">
                  <a16:creationId xmlns:a16="http://schemas.microsoft.com/office/drawing/2014/main" id="{F708F79E-666D-4882-8FE6-827015569265}"/>
                </a:ext>
              </a:extLst>
            </p:cNvPr>
            <p:cNvSpPr>
              <a:spLocks noChangeArrowheads="1"/>
            </p:cNvSpPr>
            <p:nvPr/>
          </p:nvSpPr>
          <p:spPr bwMode="auto">
            <a:xfrm>
              <a:off x="2734" y="526"/>
              <a:ext cx="431" cy="26"/>
            </a:xfrm>
            <a:prstGeom prst="roundRect">
              <a:avLst>
                <a:gd name="adj" fmla="val 35713"/>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7" name="AutoShape 43">
              <a:extLst>
                <a:ext uri="{FF2B5EF4-FFF2-40B4-BE49-F238E27FC236}">
                  <a16:creationId xmlns:a16="http://schemas.microsoft.com/office/drawing/2014/main" id="{38BE5FE9-9421-4A31-8827-5BA8BA3B920C}"/>
                </a:ext>
              </a:extLst>
            </p:cNvPr>
            <p:cNvSpPr>
              <a:spLocks noChangeArrowheads="1"/>
            </p:cNvSpPr>
            <p:nvPr/>
          </p:nvSpPr>
          <p:spPr bwMode="auto">
            <a:xfrm>
              <a:off x="2734" y="577"/>
              <a:ext cx="431" cy="26"/>
            </a:xfrm>
            <a:prstGeom prst="roundRect">
              <a:avLst>
                <a:gd name="adj" fmla="val 42856"/>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8" name="AutoShape 44">
              <a:extLst>
                <a:ext uri="{FF2B5EF4-FFF2-40B4-BE49-F238E27FC236}">
                  <a16:creationId xmlns:a16="http://schemas.microsoft.com/office/drawing/2014/main" id="{647599A7-21D2-4999-BF39-CA8DBE452A0F}"/>
                </a:ext>
              </a:extLst>
            </p:cNvPr>
            <p:cNvSpPr>
              <a:spLocks noChangeArrowheads="1"/>
            </p:cNvSpPr>
            <p:nvPr/>
          </p:nvSpPr>
          <p:spPr bwMode="auto">
            <a:xfrm>
              <a:off x="2734" y="585"/>
              <a:ext cx="431" cy="18"/>
            </a:xfrm>
            <a:prstGeom prst="roundRect">
              <a:avLst>
                <a:gd name="adj" fmla="val 50000"/>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79" name="AutoShape 45">
              <a:extLst>
                <a:ext uri="{FF2B5EF4-FFF2-40B4-BE49-F238E27FC236}">
                  <a16:creationId xmlns:a16="http://schemas.microsoft.com/office/drawing/2014/main" id="{A03AE380-FCD0-4C75-9E42-5BD444705550}"/>
                </a:ext>
              </a:extLst>
            </p:cNvPr>
            <p:cNvSpPr>
              <a:spLocks noChangeArrowheads="1"/>
            </p:cNvSpPr>
            <p:nvPr/>
          </p:nvSpPr>
          <p:spPr bwMode="auto">
            <a:xfrm>
              <a:off x="2734" y="625"/>
              <a:ext cx="431" cy="29"/>
            </a:xfrm>
            <a:prstGeom prst="roundRect">
              <a:avLst>
                <a:gd name="adj" fmla="val 37500"/>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sp>
          <p:nvSpPr>
            <p:cNvPr id="44080" name="AutoShape 46">
              <a:extLst>
                <a:ext uri="{FF2B5EF4-FFF2-40B4-BE49-F238E27FC236}">
                  <a16:creationId xmlns:a16="http://schemas.microsoft.com/office/drawing/2014/main" id="{E8723D18-EB2B-4600-B95A-2AB22F9F1022}"/>
                </a:ext>
              </a:extLst>
            </p:cNvPr>
            <p:cNvSpPr>
              <a:spLocks noChangeArrowheads="1"/>
            </p:cNvSpPr>
            <p:nvPr/>
          </p:nvSpPr>
          <p:spPr bwMode="auto">
            <a:xfrm>
              <a:off x="2734" y="632"/>
              <a:ext cx="431" cy="22"/>
            </a:xfrm>
            <a:prstGeom prst="roundRect">
              <a:avLst>
                <a:gd name="adj" fmla="val 41667"/>
              </a:avLst>
            </a:pr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GB" altLang="en-US" sz="1800" dirty="0"/>
            </a:p>
          </p:txBody>
        </p:sp>
      </p:grpSp>
      <p:sp>
        <p:nvSpPr>
          <p:cNvPr id="44036" name="TextBox 48">
            <a:extLst>
              <a:ext uri="{FF2B5EF4-FFF2-40B4-BE49-F238E27FC236}">
                <a16:creationId xmlns:a16="http://schemas.microsoft.com/office/drawing/2014/main" id="{2A56F04A-7665-4B6A-825D-1512BB1E6BF7}"/>
              </a:ext>
            </a:extLst>
          </p:cNvPr>
          <p:cNvSpPr txBox="1">
            <a:spLocks noChangeArrowheads="1"/>
          </p:cNvSpPr>
          <p:nvPr/>
        </p:nvSpPr>
        <p:spPr bwMode="auto">
          <a:xfrm>
            <a:off x="3144838" y="2881313"/>
            <a:ext cx="306863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en-US" b="1">
                <a:solidFill>
                  <a:srgbClr val="122031"/>
                </a:solidFill>
              </a:rPr>
              <a:t>Preparation</a:t>
            </a:r>
          </a:p>
          <a:p>
            <a:pPr algn="ctr" eaLnBrk="1" hangingPunct="1">
              <a:spcBef>
                <a:spcPct val="0"/>
              </a:spcBef>
              <a:buFontTx/>
              <a:buNone/>
            </a:pPr>
            <a:r>
              <a:rPr lang="de-DE" altLang="en-US" b="1">
                <a:solidFill>
                  <a:srgbClr val="122031"/>
                </a:solidFill>
              </a:rPr>
              <a:t>and</a:t>
            </a:r>
          </a:p>
          <a:p>
            <a:pPr algn="ctr" eaLnBrk="1" hangingPunct="1">
              <a:spcBef>
                <a:spcPct val="0"/>
              </a:spcBef>
              <a:buFontTx/>
              <a:buNone/>
            </a:pPr>
            <a:r>
              <a:rPr lang="en-US" altLang="en-US" b="1" dirty="0"/>
              <a:t>planning</a:t>
            </a:r>
          </a:p>
        </p:txBody>
      </p:sp>
    </p:spTree>
    <p:extLst>
      <p:ext uri="{BB962C8B-B14F-4D97-AF65-F5344CB8AC3E}">
        <p14:creationId xmlns:p14="http://schemas.microsoft.com/office/powerpoint/2010/main" val="1306097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D4AC908-FA0F-4BB0-9E27-E486B75D4792}"/>
              </a:ext>
            </a:extLst>
          </p:cNvPr>
          <p:cNvSpPr>
            <a:spLocks noGrp="1"/>
          </p:cNvSpPr>
          <p:nvPr>
            <p:ph type="title"/>
          </p:nvPr>
        </p:nvSpPr>
        <p:spPr>
          <a:xfrm>
            <a:off x="628650" y="537249"/>
            <a:ext cx="7886700" cy="1325563"/>
          </a:xfrm>
        </p:spPr>
        <p:txBody>
          <a:bodyPr>
            <a:normAutofit/>
          </a:bodyPr>
          <a:lstStyle/>
          <a:p>
            <a:r>
              <a:rPr lang="en-US" altLang="en-US" sz="4000" b="1" dirty="0">
                <a:solidFill>
                  <a:schemeClr val="accent6"/>
                </a:solidFill>
                <a:latin typeface="+mn-lt"/>
              </a:rPr>
              <a:t>Exercise</a:t>
            </a:r>
          </a:p>
        </p:txBody>
      </p:sp>
      <p:sp>
        <p:nvSpPr>
          <p:cNvPr id="8195" name="Content Placeholder 2">
            <a:extLst>
              <a:ext uri="{FF2B5EF4-FFF2-40B4-BE49-F238E27FC236}">
                <a16:creationId xmlns:a16="http://schemas.microsoft.com/office/drawing/2014/main" id="{9454B02C-BE6F-4FD2-8C0B-CACD27BB4E7A}"/>
              </a:ext>
            </a:extLst>
          </p:cNvPr>
          <p:cNvSpPr>
            <a:spLocks noGrp="1"/>
          </p:cNvSpPr>
          <p:nvPr>
            <p:ph idx="1"/>
          </p:nvPr>
        </p:nvSpPr>
        <p:spPr>
          <a:xfrm>
            <a:off x="342900" y="1503381"/>
            <a:ext cx="8458200" cy="5218095"/>
          </a:xfrm>
        </p:spPr>
        <p:txBody>
          <a:bodyPr>
            <a:noAutofit/>
          </a:bodyPr>
          <a:lstStyle/>
          <a:p>
            <a:pPr>
              <a:buFont typeface="Arial" charset="0"/>
              <a:buChar char="•"/>
              <a:defRPr/>
            </a:pPr>
            <a:r>
              <a:rPr lang="en-US" sz="2700" dirty="0">
                <a:ea typeface="+mn-ea"/>
                <a:cs typeface="+mn-cs"/>
              </a:rPr>
              <a:t>From your experience, how would you </a:t>
            </a:r>
            <a:r>
              <a:rPr lang="en-GB" sz="2700" dirty="0">
                <a:ea typeface="+mn-ea"/>
                <a:cs typeface="+mn-cs"/>
              </a:rPr>
              <a:t>prioritise</a:t>
            </a:r>
            <a:r>
              <a:rPr lang="en-US" sz="2700" dirty="0">
                <a:ea typeface="+mn-ea"/>
                <a:cs typeface="+mn-cs"/>
              </a:rPr>
              <a:t> the following in order to preserve computer based evidence:</a:t>
            </a:r>
          </a:p>
          <a:p>
            <a:pPr marL="808038" indent="-457200">
              <a:buFont typeface="Arial" charset="0"/>
              <a:buNone/>
              <a:defRPr/>
            </a:pPr>
            <a:r>
              <a:rPr lang="en-US" sz="2700" dirty="0">
                <a:ea typeface="+mn-ea"/>
                <a:cs typeface="+mn-cs"/>
              </a:rPr>
              <a:t>- 	Record everything that is done to the electronic evidence.</a:t>
            </a:r>
          </a:p>
          <a:p>
            <a:pPr marL="808038" indent="-457200">
              <a:buFontTx/>
              <a:buChar char="-"/>
              <a:defRPr/>
            </a:pPr>
            <a:r>
              <a:rPr lang="en-US" sz="2700" dirty="0">
                <a:ea typeface="+mn-ea"/>
                <a:cs typeface="+mn-cs"/>
              </a:rPr>
              <a:t>Ask the suspect to search the information that you are looking on his computer.</a:t>
            </a:r>
          </a:p>
          <a:p>
            <a:pPr marL="808038" indent="-457200">
              <a:buFontTx/>
              <a:buChar char="-"/>
              <a:defRPr/>
            </a:pPr>
            <a:r>
              <a:rPr lang="en-US" sz="2700" dirty="0">
                <a:ea typeface="+mn-ea"/>
                <a:cs typeface="+mn-cs"/>
              </a:rPr>
              <a:t>Ask the suspect to close the computer system down for you.</a:t>
            </a:r>
          </a:p>
          <a:p>
            <a:pPr marL="808038" indent="-457200">
              <a:buFontTx/>
              <a:buChar char="-"/>
              <a:defRPr/>
            </a:pPr>
            <a:r>
              <a:rPr lang="en-US" sz="2700" dirty="0">
                <a:ea typeface="+mn-ea"/>
                <a:cs typeface="+mn-cs"/>
              </a:rPr>
              <a:t>Make sure that all the work is done by qualified personnel.</a:t>
            </a:r>
          </a:p>
          <a:p>
            <a:pPr marL="808038" indent="-457200">
              <a:buFontTx/>
              <a:buChar char="-"/>
              <a:defRPr/>
            </a:pPr>
            <a:r>
              <a:rPr lang="en-US" sz="2700" dirty="0">
                <a:ea typeface="+mn-ea"/>
                <a:cs typeface="+mn-cs"/>
              </a:rPr>
              <a:t>Try to not take any unnecessary activities on the computer.</a:t>
            </a:r>
          </a:p>
        </p:txBody>
      </p:sp>
      <p:sp>
        <p:nvSpPr>
          <p:cNvPr id="45060" name="Slide Number Placeholder 3">
            <a:extLst>
              <a:ext uri="{FF2B5EF4-FFF2-40B4-BE49-F238E27FC236}">
                <a16:creationId xmlns:a16="http://schemas.microsoft.com/office/drawing/2014/main" id="{67134438-A040-4B87-9097-C13DBF94C93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825D79C-9332-4C73-8FF6-732016539F31}" type="slidenum">
              <a:rPr lang="en-US" altLang="en-US" sz="1200">
                <a:solidFill>
                  <a:srgbClr val="898989"/>
                </a:solidFill>
              </a:rPr>
              <a:pPr>
                <a:spcBef>
                  <a:spcPct val="0"/>
                </a:spcBef>
                <a:buFontTx/>
                <a:buNone/>
              </a:pPr>
              <a:t>45</a:t>
            </a:fld>
            <a:endParaRPr lang="en-US" altLang="en-US" sz="1200" dirty="0">
              <a:solidFill>
                <a:srgbClr val="898989"/>
              </a:solidFill>
            </a:endParaRPr>
          </a:p>
        </p:txBody>
      </p:sp>
    </p:spTree>
    <p:extLst>
      <p:ext uri="{BB962C8B-B14F-4D97-AF65-F5344CB8AC3E}">
        <p14:creationId xmlns:p14="http://schemas.microsoft.com/office/powerpoint/2010/main" val="409372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2E923475-5BBA-45CA-8CC5-6023EE157858}"/>
              </a:ext>
            </a:extLst>
          </p:cNvPr>
          <p:cNvSpPr>
            <a:spLocks noGrp="1"/>
          </p:cNvSpPr>
          <p:nvPr>
            <p:ph type="title"/>
          </p:nvPr>
        </p:nvSpPr>
        <p:spPr>
          <a:xfrm>
            <a:off x="628650" y="681037"/>
            <a:ext cx="7886700" cy="1325563"/>
          </a:xfrm>
        </p:spPr>
        <p:txBody>
          <a:bodyPr>
            <a:normAutofit/>
          </a:bodyPr>
          <a:lstStyle/>
          <a:p>
            <a:r>
              <a:rPr lang="en-US" altLang="en-US" sz="4000" b="1" dirty="0">
                <a:latin typeface="+mn-lt"/>
              </a:rPr>
              <a:t>Things to consider</a:t>
            </a:r>
          </a:p>
        </p:txBody>
      </p:sp>
      <p:sp>
        <p:nvSpPr>
          <p:cNvPr id="43011" name="Content Placeholder 2">
            <a:extLst>
              <a:ext uri="{FF2B5EF4-FFF2-40B4-BE49-F238E27FC236}">
                <a16:creationId xmlns:a16="http://schemas.microsoft.com/office/drawing/2014/main" id="{8E3F2ACF-AE3C-4D80-A58E-0A17931018CC}"/>
              </a:ext>
            </a:extLst>
          </p:cNvPr>
          <p:cNvSpPr>
            <a:spLocks noGrp="1"/>
          </p:cNvSpPr>
          <p:nvPr>
            <p:ph idx="1"/>
          </p:nvPr>
        </p:nvSpPr>
        <p:spPr/>
        <p:txBody>
          <a:bodyPr/>
          <a:lstStyle/>
          <a:p>
            <a:pPr>
              <a:buFont typeface="Arial" charset="0"/>
              <a:buChar char="•"/>
              <a:defRPr/>
            </a:pPr>
            <a:r>
              <a:rPr lang="en-US" sz="2800" dirty="0">
                <a:ea typeface="+mn-ea"/>
                <a:cs typeface="+mn-cs"/>
              </a:rPr>
              <a:t>A system with potential evidence on it must be protected from alteration, potential evidence cannot be changed.</a:t>
            </a:r>
          </a:p>
          <a:p>
            <a:pPr>
              <a:buFont typeface="Arial" charset="0"/>
              <a:buChar char="•"/>
              <a:defRPr/>
            </a:pPr>
            <a:r>
              <a:rPr lang="en-US" sz="2800" dirty="0">
                <a:ea typeface="+mn-ea"/>
                <a:cs typeface="+mn-cs"/>
              </a:rPr>
              <a:t>Are there exceptional circumstances which require action other than standard seizing procedure.</a:t>
            </a:r>
          </a:p>
          <a:p>
            <a:pPr>
              <a:buFont typeface="Arial" charset="0"/>
              <a:buChar char="•"/>
              <a:defRPr/>
            </a:pPr>
            <a:r>
              <a:rPr lang="en-US" sz="2800" dirty="0">
                <a:ea typeface="+mn-ea"/>
                <a:cs typeface="+mn-cs"/>
              </a:rPr>
              <a:t>Are there some time limitation of the process.</a:t>
            </a:r>
          </a:p>
          <a:p>
            <a:pPr>
              <a:buFont typeface="Arial" charset="0"/>
              <a:buChar char="•"/>
              <a:defRPr/>
            </a:pPr>
            <a:r>
              <a:rPr lang="en-US" sz="2800" dirty="0">
                <a:ea typeface="+mn-ea"/>
                <a:cs typeface="+mn-cs"/>
              </a:rPr>
              <a:t>Are there some obstacles or possible appearing limitation of the process.</a:t>
            </a:r>
          </a:p>
        </p:txBody>
      </p:sp>
      <p:sp>
        <p:nvSpPr>
          <p:cNvPr id="46084" name="Slide Number Placeholder 3">
            <a:extLst>
              <a:ext uri="{FF2B5EF4-FFF2-40B4-BE49-F238E27FC236}">
                <a16:creationId xmlns:a16="http://schemas.microsoft.com/office/drawing/2014/main" id="{AAD1BBEC-1474-4153-9BD5-BBCA6B7626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302DF60-96A0-46E0-B169-A1ADBE5B1EEF}" type="slidenum">
              <a:rPr lang="en-US" altLang="en-US" sz="1200">
                <a:solidFill>
                  <a:srgbClr val="898989"/>
                </a:solidFill>
              </a:rPr>
              <a:pPr>
                <a:spcBef>
                  <a:spcPct val="0"/>
                </a:spcBef>
                <a:buFontTx/>
                <a:buNone/>
              </a:pPr>
              <a:t>46</a:t>
            </a:fld>
            <a:endParaRPr lang="en-US" altLang="en-US" sz="1200" dirty="0">
              <a:solidFill>
                <a:srgbClr val="898989"/>
              </a:solidFill>
            </a:endParaRPr>
          </a:p>
        </p:txBody>
      </p:sp>
    </p:spTree>
    <p:extLst>
      <p:ext uri="{BB962C8B-B14F-4D97-AF65-F5344CB8AC3E}">
        <p14:creationId xmlns:p14="http://schemas.microsoft.com/office/powerpoint/2010/main" val="32652903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9D34C44-EE81-44D1-95BB-ED174047CBB5}"/>
              </a:ext>
            </a:extLst>
          </p:cNvPr>
          <p:cNvSpPr>
            <a:spLocks noGrp="1"/>
          </p:cNvSpPr>
          <p:nvPr>
            <p:ph type="title"/>
          </p:nvPr>
        </p:nvSpPr>
        <p:spPr>
          <a:xfrm>
            <a:off x="628650" y="500062"/>
            <a:ext cx="7886700" cy="1325563"/>
          </a:xfrm>
        </p:spPr>
        <p:txBody>
          <a:bodyPr>
            <a:normAutofit/>
          </a:bodyPr>
          <a:lstStyle/>
          <a:p>
            <a:r>
              <a:rPr lang="en-US" altLang="en-US" sz="4000" b="1" dirty="0">
                <a:latin typeface="+mn-lt"/>
              </a:rPr>
              <a:t>Overall Methodology</a:t>
            </a:r>
          </a:p>
        </p:txBody>
      </p:sp>
      <p:sp>
        <p:nvSpPr>
          <p:cNvPr id="47107" name="Content Placeholder 2">
            <a:extLst>
              <a:ext uri="{FF2B5EF4-FFF2-40B4-BE49-F238E27FC236}">
                <a16:creationId xmlns:a16="http://schemas.microsoft.com/office/drawing/2014/main" id="{4816A577-1EC2-48E8-9521-AFEF022444FE}"/>
              </a:ext>
            </a:extLst>
          </p:cNvPr>
          <p:cNvSpPr>
            <a:spLocks noGrp="1"/>
          </p:cNvSpPr>
          <p:nvPr>
            <p:ph idx="1"/>
          </p:nvPr>
        </p:nvSpPr>
        <p:spPr/>
        <p:txBody>
          <a:bodyPr/>
          <a:lstStyle/>
          <a:p>
            <a:r>
              <a:rPr lang="en-US" altLang="en-US" dirty="0"/>
              <a:t>Pre-search planning.</a:t>
            </a:r>
          </a:p>
          <a:p>
            <a:r>
              <a:rPr lang="en-US" altLang="en-US" dirty="0"/>
              <a:t>Search information in National databases.</a:t>
            </a:r>
          </a:p>
          <a:p>
            <a:r>
              <a:rPr lang="en-US" altLang="en-US" dirty="0"/>
              <a:t>Open source intelligence.</a:t>
            </a:r>
          </a:p>
          <a:p>
            <a:r>
              <a:rPr lang="en-US" altLang="en-US" dirty="0"/>
              <a:t>On side observation and analysis.</a:t>
            </a:r>
          </a:p>
          <a:p>
            <a:r>
              <a:rPr lang="en-US" altLang="en-US" dirty="0"/>
              <a:t>Implementation of data captures procedures.</a:t>
            </a:r>
          </a:p>
          <a:p>
            <a:r>
              <a:rPr lang="en-US" altLang="en-US" dirty="0"/>
              <a:t>Securing data capture for authentication purposes.</a:t>
            </a:r>
          </a:p>
          <a:p>
            <a:r>
              <a:rPr lang="en-US" altLang="en-US" dirty="0"/>
              <a:t>Compile an Audit trail of decision and actions.</a:t>
            </a:r>
          </a:p>
        </p:txBody>
      </p:sp>
      <p:sp>
        <p:nvSpPr>
          <p:cNvPr id="47108" name="Slide Number Placeholder 3">
            <a:extLst>
              <a:ext uri="{FF2B5EF4-FFF2-40B4-BE49-F238E27FC236}">
                <a16:creationId xmlns:a16="http://schemas.microsoft.com/office/drawing/2014/main" id="{EF4A75DC-B3B2-4141-A124-1DC8EB73BF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B172F78-2257-45CC-8B0F-9E1AD2388BD0}" type="slidenum">
              <a:rPr lang="en-US" altLang="en-US" sz="1200">
                <a:solidFill>
                  <a:srgbClr val="898989"/>
                </a:solidFill>
              </a:rPr>
              <a:pPr>
                <a:spcBef>
                  <a:spcPct val="0"/>
                </a:spcBef>
                <a:buFontTx/>
                <a:buNone/>
              </a:pPr>
              <a:t>47</a:t>
            </a:fld>
            <a:endParaRPr lang="en-US" altLang="en-US" sz="1200" dirty="0">
              <a:solidFill>
                <a:srgbClr val="898989"/>
              </a:solidFill>
            </a:endParaRPr>
          </a:p>
        </p:txBody>
      </p:sp>
    </p:spTree>
    <p:extLst>
      <p:ext uri="{BB962C8B-B14F-4D97-AF65-F5344CB8AC3E}">
        <p14:creationId xmlns:p14="http://schemas.microsoft.com/office/powerpoint/2010/main" val="4109408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AA88F93-3BAC-43B9-89F9-6332EA5881A7}"/>
              </a:ext>
            </a:extLst>
          </p:cNvPr>
          <p:cNvSpPr>
            <a:spLocks noGrp="1"/>
          </p:cNvSpPr>
          <p:nvPr>
            <p:ph type="title"/>
          </p:nvPr>
        </p:nvSpPr>
        <p:spPr>
          <a:xfrm>
            <a:off x="628650" y="601795"/>
            <a:ext cx="7886700" cy="998406"/>
          </a:xfrm>
        </p:spPr>
        <p:txBody>
          <a:bodyPr>
            <a:normAutofit/>
          </a:bodyPr>
          <a:lstStyle/>
          <a:p>
            <a:r>
              <a:rPr lang="en-US" altLang="en-US" sz="4000" b="1" dirty="0">
                <a:latin typeface="+mn-lt"/>
              </a:rPr>
              <a:t>Operation plan</a:t>
            </a:r>
          </a:p>
        </p:txBody>
      </p:sp>
      <p:sp>
        <p:nvSpPr>
          <p:cNvPr id="48131" name="Content Placeholder 2">
            <a:extLst>
              <a:ext uri="{FF2B5EF4-FFF2-40B4-BE49-F238E27FC236}">
                <a16:creationId xmlns:a16="http://schemas.microsoft.com/office/drawing/2014/main" id="{70FF37D5-6AAD-4DC7-92B9-61027EDB61C7}"/>
              </a:ext>
            </a:extLst>
          </p:cNvPr>
          <p:cNvSpPr>
            <a:spLocks noGrp="1"/>
          </p:cNvSpPr>
          <p:nvPr>
            <p:ph idx="1"/>
          </p:nvPr>
        </p:nvSpPr>
        <p:spPr>
          <a:xfrm>
            <a:off x="457200" y="1437417"/>
            <a:ext cx="8413750" cy="5121276"/>
          </a:xfrm>
        </p:spPr>
        <p:txBody>
          <a:bodyPr>
            <a:normAutofit fontScale="92500" lnSpcReduction="10000"/>
          </a:bodyPr>
          <a:lstStyle/>
          <a:p>
            <a:r>
              <a:rPr lang="en-US" altLang="en-US" sz="3000" dirty="0"/>
              <a:t>Prepare an Operation plan during the preparation process in the office.</a:t>
            </a:r>
          </a:p>
          <a:p>
            <a:pPr eaLnBrk="1"/>
            <a:r>
              <a:rPr lang="en-GB" altLang="en-US" sz="3000" dirty="0"/>
              <a:t>Description of the nature of the crime.</a:t>
            </a:r>
          </a:p>
          <a:p>
            <a:pPr eaLnBrk="1"/>
            <a:r>
              <a:rPr lang="en-GB" altLang="en-US" sz="3000" dirty="0"/>
              <a:t>Description of the role of the electronic evidence in the crime.</a:t>
            </a:r>
          </a:p>
          <a:p>
            <a:pPr eaLnBrk="1"/>
            <a:r>
              <a:rPr lang="en-GB" altLang="en-US" sz="3000" dirty="0"/>
              <a:t>Description of the </a:t>
            </a:r>
            <a:r>
              <a:rPr lang="en-US" altLang="en-US" sz="3000" dirty="0"/>
              <a:t>responsibility for each person (task list).</a:t>
            </a:r>
          </a:p>
          <a:p>
            <a:pPr eaLnBrk="1"/>
            <a:r>
              <a:rPr lang="en-GB" altLang="en-US" sz="3000" dirty="0"/>
              <a:t>Description of the way of handling the electronic evidence.</a:t>
            </a:r>
          </a:p>
          <a:p>
            <a:pPr eaLnBrk="1"/>
            <a:r>
              <a:rPr lang="en-GB" altLang="en-US" sz="3000" dirty="0"/>
              <a:t>Description of the limits of the search and seizing.</a:t>
            </a:r>
          </a:p>
          <a:p>
            <a:pPr>
              <a:buFont typeface="Arial" panose="020B0604020202020204" pitchFamily="34" charset="0"/>
              <a:buNone/>
            </a:pPr>
            <a:r>
              <a:rPr lang="en-US" altLang="en-US" dirty="0"/>
              <a:t> </a:t>
            </a:r>
          </a:p>
          <a:p>
            <a:pPr algn="ctr">
              <a:buFont typeface="Arial" panose="020B0604020202020204" pitchFamily="34" charset="0"/>
              <a:buNone/>
            </a:pPr>
            <a:r>
              <a:rPr lang="en-US" altLang="en-US" sz="3200" b="1" dirty="0">
                <a:solidFill>
                  <a:srgbClr val="FF0000"/>
                </a:solidFill>
              </a:rPr>
              <a:t>Prepare for the unexpected situation !</a:t>
            </a:r>
          </a:p>
        </p:txBody>
      </p:sp>
      <p:sp>
        <p:nvSpPr>
          <p:cNvPr id="48132" name="Slide Number Placeholder 3">
            <a:extLst>
              <a:ext uri="{FF2B5EF4-FFF2-40B4-BE49-F238E27FC236}">
                <a16:creationId xmlns:a16="http://schemas.microsoft.com/office/drawing/2014/main" id="{CEBF02AC-E2AF-4A38-AC5B-06388B38A217}"/>
              </a:ext>
            </a:extLst>
          </p:cNvPr>
          <p:cNvSpPr>
            <a:spLocks noGrp="1"/>
          </p:cNvSpPr>
          <p:nvPr>
            <p:ph type="sldNum" sz="quarter" idx="12"/>
          </p:nvPr>
        </p:nvSpPr>
        <p:spPr bwMode="auto">
          <a:xfrm>
            <a:off x="6457950" y="6376131"/>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1474559-048B-44A2-928A-7952B1BE468A}" type="slidenum">
              <a:rPr lang="en-US" altLang="en-US" sz="1200">
                <a:solidFill>
                  <a:srgbClr val="898989"/>
                </a:solidFill>
              </a:rPr>
              <a:pPr>
                <a:spcBef>
                  <a:spcPct val="0"/>
                </a:spcBef>
                <a:buFontTx/>
                <a:buNone/>
              </a:pPr>
              <a:t>48</a:t>
            </a:fld>
            <a:endParaRPr lang="en-US" altLang="en-US" sz="1200" dirty="0">
              <a:solidFill>
                <a:srgbClr val="898989"/>
              </a:solidFill>
            </a:endParaRPr>
          </a:p>
        </p:txBody>
      </p:sp>
    </p:spTree>
    <p:extLst>
      <p:ext uri="{BB962C8B-B14F-4D97-AF65-F5344CB8AC3E}">
        <p14:creationId xmlns:p14="http://schemas.microsoft.com/office/powerpoint/2010/main" val="399049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D0F169D-5288-41DB-B66F-256FA78AC208}"/>
              </a:ext>
            </a:extLst>
          </p:cNvPr>
          <p:cNvSpPr>
            <a:spLocks noGrp="1"/>
          </p:cNvSpPr>
          <p:nvPr>
            <p:ph type="title"/>
          </p:nvPr>
        </p:nvSpPr>
        <p:spPr>
          <a:xfrm>
            <a:off x="628650" y="500062"/>
            <a:ext cx="7886700" cy="1325563"/>
          </a:xfrm>
        </p:spPr>
        <p:txBody>
          <a:bodyPr>
            <a:normAutofit/>
          </a:bodyPr>
          <a:lstStyle/>
          <a:p>
            <a:r>
              <a:rPr lang="en-US" altLang="en-US" sz="4000" b="1" dirty="0">
                <a:latin typeface="+mn-lt"/>
              </a:rPr>
              <a:t>Planning</a:t>
            </a:r>
          </a:p>
        </p:txBody>
      </p:sp>
      <p:sp>
        <p:nvSpPr>
          <p:cNvPr id="49155" name="Content Placeholder 2">
            <a:extLst>
              <a:ext uri="{FF2B5EF4-FFF2-40B4-BE49-F238E27FC236}">
                <a16:creationId xmlns:a16="http://schemas.microsoft.com/office/drawing/2014/main" id="{900930DE-08C5-439D-9D7D-81A5838EEFCA}"/>
              </a:ext>
            </a:extLst>
          </p:cNvPr>
          <p:cNvSpPr>
            <a:spLocks noGrp="1"/>
          </p:cNvSpPr>
          <p:nvPr>
            <p:ph idx="1"/>
          </p:nvPr>
        </p:nvSpPr>
        <p:spPr/>
        <p:txBody>
          <a:bodyPr/>
          <a:lstStyle/>
          <a:p>
            <a:r>
              <a:rPr lang="en-GB" altLang="en-US" dirty="0"/>
              <a:t>Based on the information that we have about the suspect, we plan and decide when the search will start.</a:t>
            </a:r>
            <a:endParaRPr lang="en-US" altLang="en-US" dirty="0"/>
          </a:p>
          <a:p>
            <a:pPr>
              <a:buFont typeface="Arial" panose="020B0604020202020204" pitchFamily="34" charset="0"/>
              <a:buNone/>
            </a:pPr>
            <a:endParaRPr lang="en-GB" altLang="en-US" dirty="0"/>
          </a:p>
          <a:p>
            <a:pPr>
              <a:buFont typeface="Arial" panose="020B0604020202020204" pitchFamily="34" charset="0"/>
              <a:buNone/>
            </a:pPr>
            <a:r>
              <a:rPr lang="en-GB" altLang="en-US" dirty="0"/>
              <a:t>Briefing and delivering of responsibility:</a:t>
            </a:r>
          </a:p>
          <a:p>
            <a:pPr lvl="1">
              <a:buFont typeface="Wingdings" panose="05000000000000000000" pitchFamily="2" charset="2"/>
              <a:buChar char="Ø"/>
            </a:pPr>
            <a:r>
              <a:rPr lang="en-GB" altLang="en-US" sz="2800" dirty="0"/>
              <a:t>Search team </a:t>
            </a:r>
            <a:endParaRPr lang="en-US" altLang="en-US" sz="2800" dirty="0"/>
          </a:p>
          <a:p>
            <a:pPr lvl="1">
              <a:buFont typeface="Wingdings" panose="05000000000000000000" pitchFamily="2" charset="2"/>
              <a:buChar char="Ø"/>
            </a:pPr>
            <a:r>
              <a:rPr lang="en-GB" altLang="en-US" sz="2800" dirty="0"/>
              <a:t>Forensic team</a:t>
            </a:r>
            <a:endParaRPr lang="en-US" altLang="en-US" sz="2800" dirty="0"/>
          </a:p>
          <a:p>
            <a:endParaRPr lang="en-US" altLang="en-US" sz="1800" dirty="0"/>
          </a:p>
        </p:txBody>
      </p:sp>
      <p:sp>
        <p:nvSpPr>
          <p:cNvPr id="49156" name="Slide Number Placeholder 3">
            <a:extLst>
              <a:ext uri="{FF2B5EF4-FFF2-40B4-BE49-F238E27FC236}">
                <a16:creationId xmlns:a16="http://schemas.microsoft.com/office/drawing/2014/main" id="{D1A7C982-5A9C-4B9A-A879-369B69E4A5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B6AF3C6-7573-478B-8437-BBDE3741F11D}" type="slidenum">
              <a:rPr lang="en-US" altLang="en-US" sz="1200">
                <a:solidFill>
                  <a:srgbClr val="898989"/>
                </a:solidFill>
              </a:rPr>
              <a:pPr>
                <a:spcBef>
                  <a:spcPct val="0"/>
                </a:spcBef>
                <a:buFontTx/>
                <a:buNone/>
              </a:pPr>
              <a:t>49</a:t>
            </a:fld>
            <a:endParaRPr lang="en-US" altLang="en-US" sz="1200" dirty="0">
              <a:solidFill>
                <a:srgbClr val="898989"/>
              </a:solidFill>
            </a:endParaRPr>
          </a:p>
        </p:txBody>
      </p:sp>
    </p:spTree>
    <p:extLst>
      <p:ext uri="{BB962C8B-B14F-4D97-AF65-F5344CB8AC3E}">
        <p14:creationId xmlns:p14="http://schemas.microsoft.com/office/powerpoint/2010/main" val="323448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D440D32-CCBF-48D5-902E-29E45AD65788}"/>
              </a:ext>
            </a:extLst>
          </p:cNvPr>
          <p:cNvSpPr>
            <a:spLocks noGrp="1"/>
          </p:cNvSpPr>
          <p:nvPr>
            <p:ph type="title"/>
          </p:nvPr>
        </p:nvSpPr>
        <p:spPr>
          <a:xfrm>
            <a:off x="628650" y="681037"/>
            <a:ext cx="7886700" cy="1325563"/>
          </a:xfrm>
        </p:spPr>
        <p:txBody>
          <a:bodyPr>
            <a:normAutofit/>
          </a:bodyPr>
          <a:lstStyle/>
          <a:p>
            <a:r>
              <a:rPr lang="en-US" altLang="en-US" sz="4000" b="1" dirty="0">
                <a:latin typeface="+mn-lt"/>
              </a:rPr>
              <a:t>Principle 2 – Audit Trail</a:t>
            </a:r>
            <a:endParaRPr lang="en-US" altLang="en-US" sz="4000" dirty="0">
              <a:latin typeface="+mn-lt"/>
            </a:endParaRPr>
          </a:p>
        </p:txBody>
      </p:sp>
      <p:sp>
        <p:nvSpPr>
          <p:cNvPr id="9219" name="Content Placeholder 2">
            <a:extLst>
              <a:ext uri="{FF2B5EF4-FFF2-40B4-BE49-F238E27FC236}">
                <a16:creationId xmlns:a16="http://schemas.microsoft.com/office/drawing/2014/main" id="{1510CE6A-8903-43B4-B2BD-F03DA356B021}"/>
              </a:ext>
            </a:extLst>
          </p:cNvPr>
          <p:cNvSpPr>
            <a:spLocks noGrp="1"/>
          </p:cNvSpPr>
          <p:nvPr>
            <p:ph idx="1"/>
          </p:nvPr>
        </p:nvSpPr>
        <p:spPr>
          <a:xfrm>
            <a:off x="566506" y="2005013"/>
            <a:ext cx="7886700" cy="4351338"/>
          </a:xfrm>
        </p:spPr>
        <p:txBody>
          <a:bodyPr/>
          <a:lstStyle/>
          <a:p>
            <a:r>
              <a:rPr lang="en-US" altLang="en-US" sz="2600" dirty="0"/>
              <a:t>An audit trail or other record of all actions taken when handling electronic evidence should be created and preserved. An independent third party should be able to examine those actions and achieve the same result.</a:t>
            </a:r>
          </a:p>
          <a:p>
            <a:endParaRPr lang="en-US" altLang="en-US" sz="2600" dirty="0"/>
          </a:p>
          <a:p>
            <a:r>
              <a:rPr lang="en-US" altLang="en-US" sz="2600" dirty="0"/>
              <a:t>It is imperative to accurately record all activities to enable a third party to reconstruct the first responder</a:t>
            </a:r>
            <a:r>
              <a:rPr lang="ja-JP" altLang="en-US" sz="2600" dirty="0"/>
              <a:t>’</a:t>
            </a:r>
            <a:r>
              <a:rPr lang="en-US" altLang="ja-JP" sz="2600" dirty="0"/>
              <a:t>s actions at the scene in order to ensure probative value in court. All activity relating to the seizure, access, storage or transfer of electronic evidence must be fully documented, preserved and available for review.</a:t>
            </a:r>
          </a:p>
          <a:p>
            <a:endParaRPr lang="en-US" altLang="en-US" sz="2600" dirty="0"/>
          </a:p>
        </p:txBody>
      </p:sp>
      <p:sp>
        <p:nvSpPr>
          <p:cNvPr id="9220" name="Slide Number Placeholder 3">
            <a:extLst>
              <a:ext uri="{FF2B5EF4-FFF2-40B4-BE49-F238E27FC236}">
                <a16:creationId xmlns:a16="http://schemas.microsoft.com/office/drawing/2014/main" id="{8ABC23A5-7A47-4EAC-8F5D-7ED0DE5BD9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3963296-B873-4284-B093-D628383CA998}" type="slidenum">
              <a:rPr lang="en-US" altLang="en-US" sz="1200">
                <a:solidFill>
                  <a:srgbClr val="898989"/>
                </a:solidFill>
              </a:rPr>
              <a:pPr>
                <a:spcBef>
                  <a:spcPct val="0"/>
                </a:spcBef>
                <a:buFontTx/>
                <a:buNone/>
              </a:pPr>
              <a:t>5</a:t>
            </a:fld>
            <a:endParaRPr lang="en-US" altLang="en-US" sz="1200" dirty="0">
              <a:solidFill>
                <a:srgbClr val="898989"/>
              </a:solidFill>
            </a:endParaRPr>
          </a:p>
        </p:txBody>
      </p:sp>
    </p:spTree>
    <p:extLst>
      <p:ext uri="{BB962C8B-B14F-4D97-AF65-F5344CB8AC3E}">
        <p14:creationId xmlns:p14="http://schemas.microsoft.com/office/powerpoint/2010/main" val="2691171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8EDF8B0-BD8B-44DA-A5CB-15A5225E65A0}"/>
              </a:ext>
            </a:extLst>
          </p:cNvPr>
          <p:cNvSpPr>
            <a:spLocks noGrp="1"/>
          </p:cNvSpPr>
          <p:nvPr>
            <p:ph type="title"/>
          </p:nvPr>
        </p:nvSpPr>
        <p:spPr>
          <a:xfrm>
            <a:off x="628650" y="438187"/>
            <a:ext cx="7886700" cy="1325563"/>
          </a:xfrm>
        </p:spPr>
        <p:txBody>
          <a:bodyPr>
            <a:normAutofit/>
          </a:bodyPr>
          <a:lstStyle/>
          <a:p>
            <a:r>
              <a:rPr lang="en-US" altLang="en-US" sz="4000" b="1" dirty="0">
                <a:latin typeface="+mn-lt"/>
              </a:rPr>
              <a:t>Planning</a:t>
            </a:r>
          </a:p>
        </p:txBody>
      </p:sp>
      <p:sp>
        <p:nvSpPr>
          <p:cNvPr id="50179" name="Content Placeholder 2">
            <a:extLst>
              <a:ext uri="{FF2B5EF4-FFF2-40B4-BE49-F238E27FC236}">
                <a16:creationId xmlns:a16="http://schemas.microsoft.com/office/drawing/2014/main" id="{BC691A10-8EA5-4BC6-B5F5-128B0A6B420D}"/>
              </a:ext>
            </a:extLst>
          </p:cNvPr>
          <p:cNvSpPr>
            <a:spLocks noGrp="1"/>
          </p:cNvSpPr>
          <p:nvPr>
            <p:ph idx="1"/>
          </p:nvPr>
        </p:nvSpPr>
        <p:spPr>
          <a:xfrm>
            <a:off x="247427" y="1473200"/>
            <a:ext cx="8670662" cy="5248276"/>
          </a:xfrm>
        </p:spPr>
        <p:txBody>
          <a:bodyPr>
            <a:normAutofit fontScale="92500" lnSpcReduction="20000"/>
          </a:bodyPr>
          <a:lstStyle/>
          <a:p>
            <a:pPr>
              <a:buFont typeface="Arial" panose="020B0604020202020204" pitchFamily="34" charset="0"/>
              <a:buNone/>
            </a:pPr>
            <a:r>
              <a:rPr lang="en-GB" altLang="en-US" sz="3000" b="1" dirty="0"/>
              <a:t>Search team </a:t>
            </a:r>
            <a:r>
              <a:rPr lang="en-GB" altLang="en-US" sz="3000" dirty="0"/>
              <a:t>gets responsibility of:</a:t>
            </a:r>
            <a:endParaRPr lang="en-US" altLang="en-US" sz="3000" dirty="0"/>
          </a:p>
          <a:p>
            <a:r>
              <a:rPr lang="en-GB" altLang="en-US" sz="3000" dirty="0"/>
              <a:t>obtaining the relevant court order (Search Warrant) for entering, search and examination of equipment found in the apartment;</a:t>
            </a:r>
            <a:endParaRPr lang="en-US" altLang="en-US" sz="3000" dirty="0"/>
          </a:p>
          <a:p>
            <a:r>
              <a:rPr lang="en-GB" altLang="en-US" sz="3000" dirty="0"/>
              <a:t>entering and searching computer and storage that has evidence, secure them from being altered or damaged;</a:t>
            </a:r>
            <a:endParaRPr lang="en-US" altLang="en-US" sz="3000" dirty="0"/>
          </a:p>
          <a:p>
            <a:r>
              <a:rPr lang="en-GB" altLang="en-US" sz="3000" dirty="0"/>
              <a:t>identification of the storage media;</a:t>
            </a:r>
            <a:endParaRPr lang="en-US" altLang="en-US" sz="3000" dirty="0"/>
          </a:p>
          <a:p>
            <a:r>
              <a:rPr lang="en-GB" altLang="en-US" sz="3000" dirty="0"/>
              <a:t>containment and securing the electronic environment;</a:t>
            </a:r>
            <a:endParaRPr lang="en-US" altLang="en-US" sz="3000" dirty="0"/>
          </a:p>
          <a:p>
            <a:r>
              <a:rPr lang="en-GB" altLang="en-US" sz="3000" dirty="0"/>
              <a:t>searching persons present and seizing items found;</a:t>
            </a:r>
            <a:endParaRPr lang="en-US" altLang="en-US" sz="3000" dirty="0"/>
          </a:p>
          <a:p>
            <a:r>
              <a:rPr lang="en-GB" altLang="en-US" sz="3000" dirty="0"/>
              <a:t>complete the necessary documentation;</a:t>
            </a:r>
            <a:endParaRPr lang="en-US" altLang="en-US" sz="3000" dirty="0"/>
          </a:p>
          <a:p>
            <a:r>
              <a:rPr lang="en-GB" altLang="en-US" sz="3000" dirty="0"/>
              <a:t>report of every step and every situation during the entering and search of the apartment;</a:t>
            </a:r>
            <a:endParaRPr lang="en-US" altLang="en-US" sz="3000" dirty="0"/>
          </a:p>
          <a:p>
            <a:r>
              <a:rPr lang="en-GB" altLang="en-US" sz="3000" dirty="0"/>
              <a:t>arrest the person.</a:t>
            </a:r>
            <a:endParaRPr lang="en-US" altLang="en-US" sz="3000" dirty="0"/>
          </a:p>
          <a:p>
            <a:endParaRPr lang="en-US" altLang="en-US" sz="2000" dirty="0"/>
          </a:p>
        </p:txBody>
      </p:sp>
      <p:sp>
        <p:nvSpPr>
          <p:cNvPr id="50180" name="Slide Number Placeholder 3">
            <a:extLst>
              <a:ext uri="{FF2B5EF4-FFF2-40B4-BE49-F238E27FC236}">
                <a16:creationId xmlns:a16="http://schemas.microsoft.com/office/drawing/2014/main" id="{A4E89F05-1742-4E55-AFBE-B088990071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7177EA4F-C00A-461B-90CA-407FD3FBB8C2}" type="slidenum">
              <a:rPr lang="en-US" altLang="en-US" sz="1200">
                <a:solidFill>
                  <a:srgbClr val="898989"/>
                </a:solidFill>
              </a:rPr>
              <a:pPr>
                <a:spcBef>
                  <a:spcPct val="0"/>
                </a:spcBef>
                <a:buFontTx/>
                <a:buNone/>
              </a:pPr>
              <a:t>50</a:t>
            </a:fld>
            <a:endParaRPr lang="en-US" altLang="en-US" sz="1200" dirty="0">
              <a:solidFill>
                <a:srgbClr val="898989"/>
              </a:solidFill>
            </a:endParaRPr>
          </a:p>
        </p:txBody>
      </p:sp>
    </p:spTree>
    <p:extLst>
      <p:ext uri="{BB962C8B-B14F-4D97-AF65-F5344CB8AC3E}">
        <p14:creationId xmlns:p14="http://schemas.microsoft.com/office/powerpoint/2010/main" val="10234683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1C9B641-9CF5-4E32-B23A-F514B0BEB64E}"/>
              </a:ext>
            </a:extLst>
          </p:cNvPr>
          <p:cNvSpPr>
            <a:spLocks noGrp="1"/>
          </p:cNvSpPr>
          <p:nvPr>
            <p:ph type="title"/>
          </p:nvPr>
        </p:nvSpPr>
        <p:spPr>
          <a:xfrm>
            <a:off x="521074" y="446274"/>
            <a:ext cx="7886700" cy="1325563"/>
          </a:xfrm>
        </p:spPr>
        <p:txBody>
          <a:bodyPr>
            <a:normAutofit/>
          </a:bodyPr>
          <a:lstStyle/>
          <a:p>
            <a:r>
              <a:rPr lang="en-US" altLang="en-US" sz="4000" b="1" dirty="0">
                <a:latin typeface="+mn-lt"/>
              </a:rPr>
              <a:t>Planning</a:t>
            </a:r>
          </a:p>
        </p:txBody>
      </p:sp>
      <p:sp>
        <p:nvSpPr>
          <p:cNvPr id="51203" name="Content Placeholder 2">
            <a:extLst>
              <a:ext uri="{FF2B5EF4-FFF2-40B4-BE49-F238E27FC236}">
                <a16:creationId xmlns:a16="http://schemas.microsoft.com/office/drawing/2014/main" id="{A3F8A77C-35BA-4812-9113-3E31BF02FC94}"/>
              </a:ext>
            </a:extLst>
          </p:cNvPr>
          <p:cNvSpPr>
            <a:spLocks noGrp="1"/>
          </p:cNvSpPr>
          <p:nvPr>
            <p:ph idx="1"/>
          </p:nvPr>
        </p:nvSpPr>
        <p:spPr>
          <a:xfrm>
            <a:off x="242047" y="1360170"/>
            <a:ext cx="8659906" cy="5783579"/>
          </a:xfrm>
        </p:spPr>
        <p:txBody>
          <a:bodyPr>
            <a:normAutofit lnSpcReduction="10000"/>
          </a:bodyPr>
          <a:lstStyle/>
          <a:p>
            <a:pPr marL="0" indent="0">
              <a:buFont typeface="Arial" panose="020B0604020202020204" pitchFamily="34" charset="0"/>
              <a:buNone/>
            </a:pPr>
            <a:r>
              <a:rPr lang="en-GB" altLang="en-US" dirty="0"/>
              <a:t>The </a:t>
            </a:r>
            <a:r>
              <a:rPr lang="en-GB" altLang="en-US" b="1" dirty="0"/>
              <a:t>forensics team </a:t>
            </a:r>
            <a:r>
              <a:rPr lang="en-GB" altLang="en-US" dirty="0"/>
              <a:t>has a responsibility to prepare all necessary equipment and tools for reporting the computer state and perform live data forensics, that cover: </a:t>
            </a:r>
            <a:endParaRPr lang="en-US" altLang="en-US" dirty="0"/>
          </a:p>
          <a:p>
            <a:pPr marL="457200" lvl="1" indent="0"/>
            <a:r>
              <a:rPr lang="en-GB" altLang="en-US" dirty="0"/>
              <a:t> Tools media – CD, USB, Laptops computers.</a:t>
            </a:r>
            <a:endParaRPr lang="en-US" altLang="en-US" dirty="0"/>
          </a:p>
          <a:p>
            <a:pPr marL="457200" lvl="1" indent="0"/>
            <a:r>
              <a:rPr lang="en-GB" altLang="en-US" dirty="0"/>
              <a:t> Live CD for live data forensic and empty USB for the information from the live forensics.</a:t>
            </a:r>
            <a:endParaRPr lang="en-US" altLang="en-US" dirty="0"/>
          </a:p>
          <a:p>
            <a:pPr marL="457200" lvl="1" indent="0"/>
            <a:r>
              <a:rPr lang="en-GB" altLang="en-US" dirty="0"/>
              <a:t> USB for dump of the RAM memory of the computer.</a:t>
            </a:r>
            <a:endParaRPr lang="en-US" altLang="en-US" dirty="0"/>
          </a:p>
          <a:p>
            <a:pPr marL="457200" lvl="1" indent="0"/>
            <a:r>
              <a:rPr lang="en-GB" altLang="en-US" dirty="0"/>
              <a:t> Hot plug supplier (for permanent supplying of power in the case of encrypted computer).</a:t>
            </a:r>
            <a:endParaRPr lang="en-US" altLang="en-US" dirty="0"/>
          </a:p>
          <a:p>
            <a:pPr marL="457200" lvl="1" indent="0"/>
            <a:r>
              <a:rPr lang="en-GB" altLang="en-US" dirty="0"/>
              <a:t> Storage media (must be clean and `sterilized` devices).</a:t>
            </a:r>
            <a:endParaRPr lang="en-US" altLang="en-US" dirty="0"/>
          </a:p>
          <a:p>
            <a:pPr marL="0" indent="0">
              <a:buFont typeface="Arial" panose="020B0604020202020204" pitchFamily="34" charset="0"/>
              <a:buNone/>
            </a:pPr>
            <a:r>
              <a:rPr lang="en-GB" altLang="en-US" dirty="0"/>
              <a:t>	</a:t>
            </a:r>
          </a:p>
          <a:p>
            <a:pPr marL="0" indent="0">
              <a:spcBef>
                <a:spcPts val="600"/>
              </a:spcBef>
              <a:buFont typeface="Arial" panose="020B0604020202020204" pitchFamily="34" charset="0"/>
              <a:buNone/>
            </a:pPr>
            <a:r>
              <a:rPr lang="en-GB" altLang="en-US" dirty="0"/>
              <a:t>The forensic team is responsible for defining a procedure of examination and also testing all of the tools that we are planning to use and they must be prepared on the clean and secure storage.</a:t>
            </a:r>
            <a:endParaRPr lang="en-US" altLang="en-US" sz="1800" dirty="0"/>
          </a:p>
        </p:txBody>
      </p:sp>
      <p:sp>
        <p:nvSpPr>
          <p:cNvPr id="51204" name="Slide Number Placeholder 3">
            <a:extLst>
              <a:ext uri="{FF2B5EF4-FFF2-40B4-BE49-F238E27FC236}">
                <a16:creationId xmlns:a16="http://schemas.microsoft.com/office/drawing/2014/main" id="{EB3EFF6E-5701-4BAF-9026-07C57F5834C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A169931-6F64-406C-BE68-3D3DBB476015}" type="slidenum">
              <a:rPr lang="en-US" altLang="en-US" sz="1200">
                <a:solidFill>
                  <a:srgbClr val="898989"/>
                </a:solidFill>
              </a:rPr>
              <a:pPr>
                <a:spcBef>
                  <a:spcPct val="0"/>
                </a:spcBef>
                <a:buFontTx/>
                <a:buNone/>
              </a:pPr>
              <a:t>51</a:t>
            </a:fld>
            <a:endParaRPr lang="en-US" altLang="en-US" sz="1200" dirty="0">
              <a:solidFill>
                <a:srgbClr val="898989"/>
              </a:solidFill>
            </a:endParaRPr>
          </a:p>
        </p:txBody>
      </p:sp>
    </p:spTree>
    <p:extLst>
      <p:ext uri="{BB962C8B-B14F-4D97-AF65-F5344CB8AC3E}">
        <p14:creationId xmlns:p14="http://schemas.microsoft.com/office/powerpoint/2010/main" val="84513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25FB3129-283A-469F-A070-067D19241E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BCA3576F-A1FF-4A43-B68F-97FC1EA7AC12}" type="slidenum">
              <a:rPr lang="en-US" altLang="en-US" sz="1200">
                <a:solidFill>
                  <a:srgbClr val="898989"/>
                </a:solidFill>
              </a:rPr>
              <a:pPr>
                <a:spcBef>
                  <a:spcPct val="0"/>
                </a:spcBef>
                <a:buFontTx/>
                <a:buNone/>
              </a:pPr>
              <a:t>52</a:t>
            </a:fld>
            <a:endParaRPr lang="en-US" altLang="en-US" sz="1200" dirty="0">
              <a:solidFill>
                <a:srgbClr val="898989"/>
              </a:solidFill>
            </a:endParaRPr>
          </a:p>
        </p:txBody>
      </p:sp>
      <p:sp>
        <p:nvSpPr>
          <p:cNvPr id="52227" name="Title 1">
            <a:extLst>
              <a:ext uri="{FF2B5EF4-FFF2-40B4-BE49-F238E27FC236}">
                <a16:creationId xmlns:a16="http://schemas.microsoft.com/office/drawing/2014/main" id="{9BD26C85-CBF3-4490-B200-6D3BCF0DBADF}"/>
              </a:ext>
            </a:extLst>
          </p:cNvPr>
          <p:cNvSpPr>
            <a:spLocks noGrp="1"/>
          </p:cNvSpPr>
          <p:nvPr>
            <p:ph type="title"/>
          </p:nvPr>
        </p:nvSpPr>
        <p:spPr>
          <a:xfrm>
            <a:off x="457200" y="639764"/>
            <a:ext cx="8229600" cy="871537"/>
          </a:xfrm>
        </p:spPr>
        <p:txBody>
          <a:bodyPr/>
          <a:lstStyle/>
          <a:p>
            <a:r>
              <a:rPr lang="en-GB" altLang="en-US" sz="4000" b="1" dirty="0">
                <a:latin typeface="+mn-lt"/>
              </a:rPr>
              <a:t>Preparation and planning</a:t>
            </a:r>
          </a:p>
        </p:txBody>
      </p:sp>
      <p:sp>
        <p:nvSpPr>
          <p:cNvPr id="5124" name="Rectangle 3">
            <a:extLst>
              <a:ext uri="{FF2B5EF4-FFF2-40B4-BE49-F238E27FC236}">
                <a16:creationId xmlns:a16="http://schemas.microsoft.com/office/drawing/2014/main" id="{ADF671DF-08D5-45F5-8372-1734B6E89AEE}"/>
              </a:ext>
            </a:extLst>
          </p:cNvPr>
          <p:cNvSpPr>
            <a:spLocks noGrp="1" noChangeArrowheads="1"/>
          </p:cNvSpPr>
          <p:nvPr>
            <p:ph idx="1"/>
          </p:nvPr>
        </p:nvSpPr>
        <p:spPr>
          <a:xfrm>
            <a:off x="457200" y="1511301"/>
            <a:ext cx="8229600" cy="5210175"/>
          </a:xfrm>
        </p:spPr>
        <p:txBody>
          <a:bodyPr/>
          <a:lstStyle/>
          <a:p>
            <a:pPr marL="0" indent="0">
              <a:buFont typeface="Arial" charset="0"/>
              <a:buNone/>
              <a:defRPr/>
            </a:pPr>
            <a:r>
              <a:rPr lang="en-US" b="1" dirty="0">
                <a:ea typeface="+mn-ea"/>
                <a:cs typeface="+mn-cs"/>
              </a:rPr>
              <a:t>Careful preparation and planning for an activity is essential and should take into account a range of considerations including those that follow:</a:t>
            </a:r>
          </a:p>
          <a:p>
            <a:pPr>
              <a:buFontTx/>
              <a:buChar char="-"/>
              <a:defRPr/>
            </a:pPr>
            <a:r>
              <a:rPr lang="en-US" dirty="0">
                <a:ea typeface="+mn-ea"/>
                <a:cs typeface="+mn-cs"/>
              </a:rPr>
              <a:t>Where is the data hosted?</a:t>
            </a:r>
          </a:p>
          <a:p>
            <a:pPr>
              <a:buFontTx/>
              <a:buChar char="-"/>
              <a:defRPr/>
            </a:pPr>
            <a:r>
              <a:rPr lang="en-US" dirty="0">
                <a:ea typeface="+mn-ea"/>
                <a:cs typeface="+mn-cs"/>
              </a:rPr>
              <a:t>How sophisticated is the suspect?</a:t>
            </a:r>
          </a:p>
          <a:p>
            <a:pPr>
              <a:buFontTx/>
              <a:buChar char="-"/>
              <a:defRPr/>
            </a:pPr>
            <a:r>
              <a:rPr lang="en-US" dirty="0">
                <a:ea typeface="+mn-ea"/>
                <a:cs typeface="+mn-cs"/>
              </a:rPr>
              <a:t>Are there alternative sources for obtaining the same evidence, complementary sources to strengthen the evidence?</a:t>
            </a:r>
          </a:p>
          <a:p>
            <a:pPr>
              <a:buFontTx/>
              <a:buChar char="-"/>
              <a:defRPr/>
            </a:pPr>
            <a:r>
              <a:rPr lang="en-US" dirty="0">
                <a:ea typeface="+mn-ea"/>
                <a:cs typeface="+mn-cs"/>
              </a:rPr>
              <a:t>Tactical decision to recover data from the suspect or the alternative data holder</a:t>
            </a: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Tx/>
              <a:buChar char="-"/>
              <a:defRPr/>
            </a:pPr>
            <a:endParaRPr lang="en-US" sz="2400" b="1" dirty="0">
              <a:ea typeface="+mn-ea"/>
              <a:cs typeface="+mn-cs"/>
            </a:endParaRPr>
          </a:p>
          <a:p>
            <a:pPr marL="0" indent="0">
              <a:buFont typeface="Arial" charset="0"/>
              <a:buNone/>
              <a:defRPr/>
            </a:pPr>
            <a:endParaRPr lang="en-US" sz="2400" b="1" dirty="0">
              <a:ea typeface="+mn-ea"/>
              <a:cs typeface="+mn-cs"/>
            </a:endParaRPr>
          </a:p>
          <a:p>
            <a:pPr marL="0" indent="0" eaLnBrk="1" hangingPunct="1">
              <a:buFont typeface="Arial" charset="0"/>
              <a:buNone/>
              <a:defRPr/>
            </a:pPr>
            <a:endParaRPr lang="en-GB" dirty="0">
              <a:ea typeface="+mn-ea"/>
              <a:cs typeface="+mn-cs"/>
            </a:endParaRPr>
          </a:p>
        </p:txBody>
      </p:sp>
    </p:spTree>
    <p:extLst>
      <p:ext uri="{BB962C8B-B14F-4D97-AF65-F5344CB8AC3E}">
        <p14:creationId xmlns:p14="http://schemas.microsoft.com/office/powerpoint/2010/main" val="3514226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B5B2E8AB-5992-46A0-9386-2728B37C15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C625DAC-F8B5-4755-BC7E-3E7553E4BA4B}" type="slidenum">
              <a:rPr lang="en-US" altLang="en-US" sz="1200">
                <a:solidFill>
                  <a:srgbClr val="898989"/>
                </a:solidFill>
              </a:rPr>
              <a:pPr>
                <a:spcBef>
                  <a:spcPct val="0"/>
                </a:spcBef>
                <a:buFontTx/>
                <a:buNone/>
              </a:pPr>
              <a:t>53</a:t>
            </a:fld>
            <a:endParaRPr lang="en-US" altLang="en-US" sz="1200" dirty="0">
              <a:solidFill>
                <a:srgbClr val="898989"/>
              </a:solidFill>
            </a:endParaRPr>
          </a:p>
        </p:txBody>
      </p:sp>
      <p:sp>
        <p:nvSpPr>
          <p:cNvPr id="54275" name="Title 1">
            <a:extLst>
              <a:ext uri="{FF2B5EF4-FFF2-40B4-BE49-F238E27FC236}">
                <a16:creationId xmlns:a16="http://schemas.microsoft.com/office/drawing/2014/main" id="{C47B4BF8-1E52-4499-9AE7-E5C27000DE9D}"/>
              </a:ext>
            </a:extLst>
          </p:cNvPr>
          <p:cNvSpPr>
            <a:spLocks noGrp="1"/>
          </p:cNvSpPr>
          <p:nvPr>
            <p:ph type="title"/>
          </p:nvPr>
        </p:nvSpPr>
        <p:spPr>
          <a:xfrm>
            <a:off x="457200" y="694186"/>
            <a:ext cx="8229600" cy="871537"/>
          </a:xfrm>
        </p:spPr>
        <p:txBody>
          <a:bodyPr/>
          <a:lstStyle/>
          <a:p>
            <a:r>
              <a:rPr lang="en-GB" altLang="en-US" sz="4000" b="1" dirty="0">
                <a:latin typeface="+mn-lt"/>
              </a:rPr>
              <a:t>Preparation and planning</a:t>
            </a:r>
          </a:p>
        </p:txBody>
      </p:sp>
      <p:sp>
        <p:nvSpPr>
          <p:cNvPr id="5124" name="Rectangle 3">
            <a:extLst>
              <a:ext uri="{FF2B5EF4-FFF2-40B4-BE49-F238E27FC236}">
                <a16:creationId xmlns:a16="http://schemas.microsoft.com/office/drawing/2014/main" id="{E838F8B8-F839-4E59-8A3C-B5F1D1AFF4A8}"/>
              </a:ext>
            </a:extLst>
          </p:cNvPr>
          <p:cNvSpPr>
            <a:spLocks noGrp="1" noChangeArrowheads="1"/>
          </p:cNvSpPr>
          <p:nvPr>
            <p:ph idx="1"/>
          </p:nvPr>
        </p:nvSpPr>
        <p:spPr>
          <a:xfrm>
            <a:off x="457200" y="1647825"/>
            <a:ext cx="8229600" cy="5210175"/>
          </a:xfrm>
        </p:spPr>
        <p:txBody>
          <a:bodyPr/>
          <a:lstStyle/>
          <a:p>
            <a:pPr marL="0" indent="0" eaLnBrk="1" hangingPunct="1">
              <a:buFont typeface="Arial" charset="0"/>
              <a:buNone/>
              <a:defRPr/>
            </a:pPr>
            <a:r>
              <a:rPr lang="en-US" b="1" dirty="0">
                <a:ea typeface="+mn-ea"/>
                <a:cs typeface="+mn-cs"/>
              </a:rPr>
              <a:t>Where is the data hosted?</a:t>
            </a:r>
            <a:endParaRPr lang="en-US" dirty="0">
              <a:ea typeface="+mn-ea"/>
              <a:cs typeface="+mn-cs"/>
            </a:endParaRPr>
          </a:p>
          <a:p>
            <a:pPr marL="0" indent="0">
              <a:buFont typeface="Arial" charset="0"/>
              <a:buNone/>
              <a:defRPr/>
            </a:pPr>
            <a:r>
              <a:rPr lang="en-US" dirty="0">
                <a:ea typeface="+mn-ea"/>
                <a:cs typeface="+mn-cs"/>
              </a:rPr>
              <a:t>It is not unusual for data to be hosted in a location other than where the equipment is present. It is necessary to consider where data that is of interest, may be stored. The reasons for this are that:</a:t>
            </a:r>
          </a:p>
          <a:p>
            <a:pPr>
              <a:buFont typeface="Arial" charset="0"/>
              <a:buChar char="•"/>
              <a:defRPr/>
            </a:pPr>
            <a:r>
              <a:rPr lang="en-US" dirty="0">
                <a:ea typeface="+mn-ea"/>
                <a:cs typeface="+mn-cs"/>
              </a:rPr>
              <a:t>access to the data may require additional legal authority, especially if it is stored in a different jurisdiction.</a:t>
            </a:r>
          </a:p>
          <a:p>
            <a:pPr>
              <a:buFont typeface="Arial" charset="0"/>
              <a:buChar char="•"/>
              <a:defRPr/>
            </a:pPr>
            <a:r>
              <a:rPr lang="en-US" dirty="0">
                <a:ea typeface="+mn-ea"/>
                <a:cs typeface="+mn-cs"/>
              </a:rPr>
              <a:t>additional technical requirements may be necessary to ensure the integrity of the evidence is maintained and this can be proved.</a:t>
            </a:r>
          </a:p>
          <a:p>
            <a:pPr marL="0" indent="0" eaLnBrk="1" hangingPunct="1">
              <a:buFont typeface="Arial" charset="0"/>
              <a:buNone/>
              <a:defRPr/>
            </a:pPr>
            <a:endParaRPr lang="en-GB" dirty="0">
              <a:ea typeface="+mn-ea"/>
              <a:cs typeface="+mn-cs"/>
            </a:endParaRPr>
          </a:p>
        </p:txBody>
      </p:sp>
    </p:spTree>
    <p:extLst>
      <p:ext uri="{BB962C8B-B14F-4D97-AF65-F5344CB8AC3E}">
        <p14:creationId xmlns:p14="http://schemas.microsoft.com/office/powerpoint/2010/main" val="721593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EA75AF41-D1AA-46DA-B9D5-6E4B2C25AA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8341580-23A5-4206-A329-208A5FBD7E4A}" type="slidenum">
              <a:rPr lang="en-US" altLang="en-US" sz="1200">
                <a:solidFill>
                  <a:srgbClr val="898989"/>
                </a:solidFill>
              </a:rPr>
              <a:pPr>
                <a:spcBef>
                  <a:spcPct val="0"/>
                </a:spcBef>
                <a:buFontTx/>
                <a:buNone/>
              </a:pPr>
              <a:t>54</a:t>
            </a:fld>
            <a:endParaRPr lang="en-US" altLang="en-US" sz="1200" dirty="0">
              <a:solidFill>
                <a:srgbClr val="898989"/>
              </a:solidFill>
            </a:endParaRPr>
          </a:p>
        </p:txBody>
      </p:sp>
      <p:sp>
        <p:nvSpPr>
          <p:cNvPr id="56323" name="Title 1">
            <a:extLst>
              <a:ext uri="{FF2B5EF4-FFF2-40B4-BE49-F238E27FC236}">
                <a16:creationId xmlns:a16="http://schemas.microsoft.com/office/drawing/2014/main" id="{811A4C50-A431-423F-8BF5-7206C4005B49}"/>
              </a:ext>
            </a:extLst>
          </p:cNvPr>
          <p:cNvSpPr>
            <a:spLocks noGrp="1"/>
          </p:cNvSpPr>
          <p:nvPr>
            <p:ph type="title"/>
          </p:nvPr>
        </p:nvSpPr>
        <p:spPr>
          <a:xfrm>
            <a:off x="457200" y="963128"/>
            <a:ext cx="8229600" cy="773112"/>
          </a:xfrm>
        </p:spPr>
        <p:txBody>
          <a:bodyPr/>
          <a:lstStyle/>
          <a:p>
            <a:pPr eaLnBrk="1" hangingPunct="1"/>
            <a:r>
              <a:rPr lang="en-GB" altLang="en-US" sz="4000" b="1" dirty="0">
                <a:latin typeface="+mn-lt"/>
              </a:rPr>
              <a:t>Preparation and planning</a:t>
            </a:r>
            <a:endParaRPr lang="en-US" altLang="en-US" sz="4000" b="1" dirty="0">
              <a:latin typeface="+mn-lt"/>
            </a:endParaRPr>
          </a:p>
        </p:txBody>
      </p:sp>
      <p:sp>
        <p:nvSpPr>
          <p:cNvPr id="23556" name="Content Placeholder 2">
            <a:extLst>
              <a:ext uri="{FF2B5EF4-FFF2-40B4-BE49-F238E27FC236}">
                <a16:creationId xmlns:a16="http://schemas.microsoft.com/office/drawing/2014/main" id="{29682295-D83F-4E97-96E2-B75B582D4B3A}"/>
              </a:ext>
            </a:extLst>
          </p:cNvPr>
          <p:cNvSpPr>
            <a:spLocks/>
          </p:cNvSpPr>
          <p:nvPr/>
        </p:nvSpPr>
        <p:spPr bwMode="auto">
          <a:xfrm>
            <a:off x="457200" y="1966912"/>
            <a:ext cx="8512175" cy="4891088"/>
          </a:xfrm>
          <a:prstGeom prst="rect">
            <a:avLst/>
          </a:prstGeom>
          <a:noFill/>
          <a:ln w="9525">
            <a:noFill/>
            <a:miter lim="800000"/>
            <a:headEnd/>
            <a:tailEnd/>
          </a:ln>
        </p:spPr>
        <p:txBody>
          <a:bodyPr/>
          <a:lstStyle/>
          <a:p>
            <a:pPr eaLnBrk="1" hangingPunct="1">
              <a:defRPr/>
            </a:pPr>
            <a:r>
              <a:rPr lang="en-US" sz="2800" b="1" dirty="0">
                <a:ea typeface="+mn-ea"/>
                <a:cs typeface="Arial" charset="0"/>
              </a:rPr>
              <a:t>How sophisticated is the suspect?</a:t>
            </a:r>
          </a:p>
          <a:p>
            <a:pPr eaLnBrk="1" hangingPunct="1">
              <a:defRPr/>
            </a:pPr>
            <a:endParaRPr lang="en-US" sz="2800" dirty="0">
              <a:ea typeface="+mn-ea"/>
              <a:cs typeface="Arial" charset="0"/>
            </a:endParaRPr>
          </a:p>
          <a:p>
            <a:pPr eaLnBrk="1" hangingPunct="1">
              <a:buFontTx/>
              <a:buChar char="-"/>
              <a:defRPr/>
            </a:pPr>
            <a:r>
              <a:rPr lang="en-US" sz="2800" dirty="0">
                <a:ea typeface="+mn-ea"/>
                <a:cs typeface="Arial" charset="0"/>
              </a:rPr>
              <a:t>  gather as much intelligence about that person, his capabilities and skills;</a:t>
            </a:r>
          </a:p>
          <a:p>
            <a:pPr>
              <a:buFontTx/>
              <a:buChar char="-"/>
              <a:defRPr/>
            </a:pPr>
            <a:r>
              <a:rPr lang="en-US" sz="2800" dirty="0">
                <a:ea typeface="+mn-ea"/>
                <a:cs typeface="Arial" charset="0"/>
              </a:rPr>
              <a:t> usage of encryption software;</a:t>
            </a:r>
          </a:p>
          <a:p>
            <a:pPr>
              <a:buFontTx/>
              <a:buChar char="-"/>
              <a:defRPr/>
            </a:pPr>
            <a:r>
              <a:rPr lang="en-US" sz="2800" dirty="0">
                <a:ea typeface="+mn-ea"/>
                <a:cs typeface="Arial" charset="0"/>
              </a:rPr>
              <a:t> usage of remote storage;</a:t>
            </a:r>
          </a:p>
          <a:p>
            <a:pPr eaLnBrk="1" hangingPunct="1">
              <a:buFontTx/>
              <a:buChar char="-"/>
              <a:defRPr/>
            </a:pPr>
            <a:r>
              <a:rPr lang="en-US" sz="2800" dirty="0">
                <a:ea typeface="+mn-ea"/>
                <a:cs typeface="Arial" charset="0"/>
              </a:rPr>
              <a:t> gather intelligence about his usual internet activities.</a:t>
            </a:r>
          </a:p>
          <a:p>
            <a:pPr lvl="1" eaLnBrk="1" hangingPunct="1">
              <a:buFontTx/>
              <a:buChar char="-"/>
              <a:defRPr/>
            </a:pPr>
            <a:endParaRPr lang="en-US" sz="2800" dirty="0">
              <a:ea typeface="+mn-ea"/>
              <a:cs typeface="Arial" charset="0"/>
            </a:endParaRPr>
          </a:p>
          <a:p>
            <a:pPr eaLnBrk="1" hangingPunct="1">
              <a:buFontTx/>
              <a:buChar char="-"/>
              <a:defRPr/>
            </a:pPr>
            <a:endParaRPr lang="en-US" sz="2400" dirty="0">
              <a:latin typeface="Arial" charset="0"/>
              <a:ea typeface="+mn-ea"/>
              <a:cs typeface="Arial" charset="0"/>
            </a:endParaRPr>
          </a:p>
          <a:p>
            <a:pPr eaLnBrk="1" hangingPunct="1">
              <a:defRPr/>
            </a:pPr>
            <a:endParaRPr lang="el-GR" sz="2400" dirty="0">
              <a:latin typeface="Arial" charset="0"/>
              <a:ea typeface="+mn-ea"/>
              <a:cs typeface="Arial" charset="0"/>
            </a:endParaRPr>
          </a:p>
        </p:txBody>
      </p:sp>
    </p:spTree>
    <p:extLst>
      <p:ext uri="{BB962C8B-B14F-4D97-AF65-F5344CB8AC3E}">
        <p14:creationId xmlns:p14="http://schemas.microsoft.com/office/powerpoint/2010/main" val="848534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9B3BEE8-7AFD-4A79-AF84-84EEFFB8AA8E}"/>
              </a:ext>
            </a:extLst>
          </p:cNvPr>
          <p:cNvSpPr>
            <a:spLocks noGrp="1"/>
          </p:cNvSpPr>
          <p:nvPr>
            <p:ph type="title"/>
          </p:nvPr>
        </p:nvSpPr>
        <p:spPr>
          <a:xfrm>
            <a:off x="628650" y="501649"/>
            <a:ext cx="7886700" cy="1325563"/>
          </a:xfrm>
        </p:spPr>
        <p:txBody>
          <a:bodyPr/>
          <a:lstStyle/>
          <a:p>
            <a:r>
              <a:rPr lang="en-GB" altLang="en-US" sz="4000" b="1" dirty="0">
                <a:latin typeface="+mn-lt"/>
              </a:rPr>
              <a:t>Preparation and planning</a:t>
            </a:r>
            <a:endParaRPr lang="en-US" altLang="en-US" sz="4000" dirty="0">
              <a:latin typeface="+mn-lt"/>
            </a:endParaRPr>
          </a:p>
        </p:txBody>
      </p:sp>
      <p:sp>
        <p:nvSpPr>
          <p:cNvPr id="40963" name="Content Placeholder 2">
            <a:extLst>
              <a:ext uri="{FF2B5EF4-FFF2-40B4-BE49-F238E27FC236}">
                <a16:creationId xmlns:a16="http://schemas.microsoft.com/office/drawing/2014/main" id="{746EECB8-C370-455E-B24D-F4FBCC2523A9}"/>
              </a:ext>
            </a:extLst>
          </p:cNvPr>
          <p:cNvSpPr>
            <a:spLocks noGrp="1"/>
          </p:cNvSpPr>
          <p:nvPr>
            <p:ph idx="1"/>
          </p:nvPr>
        </p:nvSpPr>
        <p:spPr>
          <a:xfrm>
            <a:off x="268941" y="1602889"/>
            <a:ext cx="8509299" cy="4753462"/>
          </a:xfrm>
        </p:spPr>
        <p:txBody>
          <a:bodyPr>
            <a:normAutofit/>
          </a:bodyPr>
          <a:lstStyle/>
          <a:p>
            <a:pPr marL="0" indent="0">
              <a:buFont typeface="Arial" charset="0"/>
              <a:buNone/>
              <a:defRPr/>
            </a:pPr>
            <a:r>
              <a:rPr lang="en-US" b="1" dirty="0">
                <a:ea typeface="+mn-ea"/>
                <a:cs typeface="+mn-cs"/>
              </a:rPr>
              <a:t>Are there alternative sources for obtaining the same evidence, complementary sources to strengthen the evidence?</a:t>
            </a:r>
          </a:p>
          <a:p>
            <a:pPr>
              <a:buFontTx/>
              <a:buChar char="-"/>
              <a:defRPr/>
            </a:pPr>
            <a:r>
              <a:rPr lang="en-US" dirty="0">
                <a:ea typeface="+mn-ea"/>
                <a:cs typeface="+mn-cs"/>
              </a:rPr>
              <a:t>Consider if there are other sources of evidence</a:t>
            </a:r>
          </a:p>
          <a:p>
            <a:pPr lvl="1">
              <a:buFontTx/>
              <a:buChar char="-"/>
              <a:defRPr/>
            </a:pPr>
            <a:r>
              <a:rPr lang="en-US" sz="2800" dirty="0">
                <a:ea typeface="+mn-ea"/>
              </a:rPr>
              <a:t>Other party to an online transaction such as an exchange of email;</a:t>
            </a:r>
          </a:p>
          <a:p>
            <a:pPr lvl="1">
              <a:buFontTx/>
              <a:buChar char="-"/>
              <a:defRPr/>
            </a:pPr>
            <a:r>
              <a:rPr lang="en-US" sz="2800" dirty="0">
                <a:ea typeface="+mn-ea"/>
              </a:rPr>
              <a:t>Third party data holder such as an Internet Service Provider (ISP);</a:t>
            </a:r>
          </a:p>
          <a:p>
            <a:pPr lvl="1">
              <a:buFontTx/>
              <a:buChar char="-"/>
              <a:defRPr/>
            </a:pPr>
            <a:r>
              <a:rPr lang="en-US" sz="2800" dirty="0">
                <a:ea typeface="+mn-ea"/>
              </a:rPr>
              <a:t>Online service provider;</a:t>
            </a:r>
          </a:p>
          <a:p>
            <a:pPr lvl="1">
              <a:buFontTx/>
              <a:buChar char="-"/>
              <a:defRPr/>
            </a:pPr>
            <a:r>
              <a:rPr lang="en-US" sz="2800" dirty="0">
                <a:ea typeface="+mn-ea"/>
              </a:rPr>
              <a:t>Use of the cloud, the same data may be recoverable from such a third party source.</a:t>
            </a:r>
          </a:p>
          <a:p>
            <a:pPr lvl="1">
              <a:buFontTx/>
              <a:buChar char="-"/>
              <a:defRPr/>
            </a:pPr>
            <a:endParaRPr lang="en-US" sz="2000" dirty="0">
              <a:ea typeface="+mn-ea"/>
            </a:endParaRPr>
          </a:p>
          <a:p>
            <a:pPr>
              <a:buFont typeface="Arial" charset="0"/>
              <a:buChar char="•"/>
              <a:defRPr/>
            </a:pPr>
            <a:endParaRPr lang="en-US" dirty="0">
              <a:ea typeface="+mn-ea"/>
              <a:cs typeface="+mn-cs"/>
            </a:endParaRPr>
          </a:p>
        </p:txBody>
      </p:sp>
      <p:sp>
        <p:nvSpPr>
          <p:cNvPr id="58372" name="Slide Number Placeholder 3">
            <a:extLst>
              <a:ext uri="{FF2B5EF4-FFF2-40B4-BE49-F238E27FC236}">
                <a16:creationId xmlns:a16="http://schemas.microsoft.com/office/drawing/2014/main" id="{BA114752-F152-45AD-99B9-7FAAD18FF4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BA0D534-487E-4F89-B05D-E76E014B96B2}" type="slidenum">
              <a:rPr lang="en-US" altLang="en-US" sz="1200">
                <a:solidFill>
                  <a:srgbClr val="898989"/>
                </a:solidFill>
              </a:rPr>
              <a:pPr>
                <a:spcBef>
                  <a:spcPct val="0"/>
                </a:spcBef>
                <a:buFontTx/>
                <a:buNone/>
              </a:pPr>
              <a:t>55</a:t>
            </a:fld>
            <a:endParaRPr lang="en-US" altLang="en-US" sz="1200" dirty="0">
              <a:solidFill>
                <a:srgbClr val="898989"/>
              </a:solidFill>
            </a:endParaRPr>
          </a:p>
        </p:txBody>
      </p:sp>
    </p:spTree>
    <p:extLst>
      <p:ext uri="{BB962C8B-B14F-4D97-AF65-F5344CB8AC3E}">
        <p14:creationId xmlns:p14="http://schemas.microsoft.com/office/powerpoint/2010/main" val="919113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5DC7D1FD-7E65-4C6D-9DDD-8CA2E581860B}"/>
              </a:ext>
            </a:extLst>
          </p:cNvPr>
          <p:cNvSpPr>
            <a:spLocks noGrp="1"/>
          </p:cNvSpPr>
          <p:nvPr>
            <p:ph type="title"/>
          </p:nvPr>
        </p:nvSpPr>
        <p:spPr>
          <a:xfrm>
            <a:off x="628650" y="681037"/>
            <a:ext cx="7886700" cy="1325563"/>
          </a:xfrm>
        </p:spPr>
        <p:txBody>
          <a:bodyPr/>
          <a:lstStyle/>
          <a:p>
            <a:r>
              <a:rPr lang="en-GB" altLang="en-US" sz="4000" b="1" dirty="0">
                <a:latin typeface="+mn-lt"/>
              </a:rPr>
              <a:t>Preparation and planning</a:t>
            </a:r>
            <a:endParaRPr lang="en-US" altLang="en-US" sz="4000" dirty="0">
              <a:latin typeface="+mn-lt"/>
            </a:endParaRPr>
          </a:p>
        </p:txBody>
      </p:sp>
      <p:sp>
        <p:nvSpPr>
          <p:cNvPr id="3" name="Content Placeholder 2">
            <a:extLst>
              <a:ext uri="{FF2B5EF4-FFF2-40B4-BE49-F238E27FC236}">
                <a16:creationId xmlns:a16="http://schemas.microsoft.com/office/drawing/2014/main" id="{0154DCCD-3EFF-4AA3-979E-9B88B77A2C16}"/>
              </a:ext>
            </a:extLst>
          </p:cNvPr>
          <p:cNvSpPr>
            <a:spLocks noGrp="1"/>
          </p:cNvSpPr>
          <p:nvPr>
            <p:ph idx="1"/>
          </p:nvPr>
        </p:nvSpPr>
        <p:spPr/>
        <p:txBody>
          <a:bodyPr/>
          <a:lstStyle/>
          <a:p>
            <a:pPr>
              <a:buFont typeface="Arial" charset="0"/>
              <a:buChar char="•"/>
              <a:defRPr/>
            </a:pPr>
            <a:r>
              <a:rPr lang="en-US" sz="2800" dirty="0">
                <a:ea typeface="+mn-ea"/>
                <a:cs typeface="+mn-cs"/>
              </a:rPr>
              <a:t>Tactical decision to recover data from the suspect or the alternative data holder:</a:t>
            </a:r>
          </a:p>
          <a:p>
            <a:pPr>
              <a:buFont typeface="Arial" charset="0"/>
              <a:buNone/>
              <a:defRPr/>
            </a:pPr>
            <a:endParaRPr lang="en-US" sz="2800" dirty="0">
              <a:ea typeface="+mn-ea"/>
              <a:cs typeface="+mn-cs"/>
            </a:endParaRPr>
          </a:p>
          <a:p>
            <a:pPr marL="395288" indent="-395288">
              <a:buFont typeface="Arial" charset="0"/>
              <a:buNone/>
              <a:defRPr/>
            </a:pPr>
            <a:r>
              <a:rPr lang="en-US" sz="2800" b="1" dirty="0">
                <a:ea typeface="+mn-ea"/>
                <a:cs typeface="+mn-cs"/>
              </a:rPr>
              <a:t> </a:t>
            </a:r>
            <a:r>
              <a:rPr lang="en-US" b="1" dirty="0">
                <a:ea typeface="+mn-ea"/>
                <a:cs typeface="+mn-cs"/>
              </a:rPr>
              <a:t> </a:t>
            </a:r>
            <a:r>
              <a:rPr lang="en-US" dirty="0">
                <a:ea typeface="+mn-ea"/>
                <a:cs typeface="+mn-cs"/>
              </a:rPr>
              <a:t>- </a:t>
            </a:r>
            <a:r>
              <a:rPr lang="en-US" sz="2800" dirty="0">
                <a:ea typeface="+mn-ea"/>
                <a:cs typeface="+mn-cs"/>
              </a:rPr>
              <a:t>Consider obtaining the data/evidence from third parties;</a:t>
            </a:r>
          </a:p>
          <a:p>
            <a:pPr marL="395288" indent="-395288">
              <a:buFont typeface="Arial" charset="0"/>
              <a:buNone/>
              <a:defRPr/>
            </a:pPr>
            <a:r>
              <a:rPr lang="en-US" sz="2800" dirty="0">
                <a:ea typeface="+mn-ea"/>
                <a:cs typeface="+mn-cs"/>
              </a:rPr>
              <a:t>   - Legal procedures for recovering data;</a:t>
            </a:r>
          </a:p>
          <a:p>
            <a:pPr marL="395288" indent="-395288">
              <a:buFont typeface="Arial" charset="0"/>
              <a:buNone/>
              <a:defRPr/>
            </a:pPr>
            <a:r>
              <a:rPr lang="en-US" sz="2800" dirty="0">
                <a:ea typeface="+mn-ea"/>
                <a:cs typeface="+mn-cs"/>
              </a:rPr>
              <a:t>   - Consideration which sources of evidence is important for the investigation.</a:t>
            </a:r>
            <a:endParaRPr lang="en-US" sz="2000" dirty="0">
              <a:ea typeface="+mn-ea"/>
              <a:cs typeface="+mn-cs"/>
            </a:endParaRPr>
          </a:p>
          <a:p>
            <a:pPr marL="0" indent="0">
              <a:buFont typeface="Arial" charset="0"/>
              <a:buNone/>
              <a:defRPr/>
            </a:pPr>
            <a:endParaRPr lang="en-US" sz="2000" dirty="0">
              <a:ea typeface="+mn-ea"/>
              <a:cs typeface="+mn-cs"/>
            </a:endParaRPr>
          </a:p>
          <a:p>
            <a:pPr marL="0" indent="0">
              <a:buFont typeface="Arial" charset="0"/>
              <a:buNone/>
              <a:defRPr/>
            </a:pPr>
            <a:endParaRPr lang="en-US" sz="2000" dirty="0">
              <a:ea typeface="+mn-ea"/>
              <a:cs typeface="+mn-cs"/>
            </a:endParaRPr>
          </a:p>
          <a:p>
            <a:pPr>
              <a:buFont typeface="Arial" charset="0"/>
              <a:buNone/>
              <a:defRPr/>
            </a:pPr>
            <a:endParaRPr lang="en-US" sz="2800" dirty="0">
              <a:ea typeface="+mn-ea"/>
              <a:cs typeface="+mn-cs"/>
            </a:endParaRPr>
          </a:p>
          <a:p>
            <a:pPr>
              <a:buFont typeface="Arial" charset="0"/>
              <a:buChar char="•"/>
              <a:defRPr/>
            </a:pPr>
            <a:endParaRPr lang="en-US" dirty="0">
              <a:ea typeface="+mn-ea"/>
              <a:cs typeface="+mn-cs"/>
            </a:endParaRPr>
          </a:p>
        </p:txBody>
      </p:sp>
      <p:sp>
        <p:nvSpPr>
          <p:cNvPr id="60420" name="Slide Number Placeholder 3">
            <a:extLst>
              <a:ext uri="{FF2B5EF4-FFF2-40B4-BE49-F238E27FC236}">
                <a16:creationId xmlns:a16="http://schemas.microsoft.com/office/drawing/2014/main" id="{64417C85-952D-4A9D-8519-53F763C8A8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25599770-B9E8-4EDC-B019-9F861424092D}" type="slidenum">
              <a:rPr lang="en-US" altLang="en-US" sz="1200">
                <a:solidFill>
                  <a:srgbClr val="898989"/>
                </a:solidFill>
              </a:rPr>
              <a:pPr>
                <a:spcBef>
                  <a:spcPct val="0"/>
                </a:spcBef>
                <a:buFontTx/>
                <a:buNone/>
              </a:pPr>
              <a:t>56</a:t>
            </a:fld>
            <a:endParaRPr lang="en-US" altLang="en-US" sz="1200" dirty="0">
              <a:solidFill>
                <a:srgbClr val="898989"/>
              </a:solidFill>
            </a:endParaRPr>
          </a:p>
        </p:txBody>
      </p:sp>
    </p:spTree>
    <p:extLst>
      <p:ext uri="{BB962C8B-B14F-4D97-AF65-F5344CB8AC3E}">
        <p14:creationId xmlns:p14="http://schemas.microsoft.com/office/powerpoint/2010/main" val="1012927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07853DC7-0470-48F3-BB88-339BD0B6D4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19EAC14-E4CE-4474-AB3C-2AE6D4C8EC16}" type="slidenum">
              <a:rPr lang="en-US" altLang="en-US" sz="1200">
                <a:solidFill>
                  <a:srgbClr val="898989"/>
                </a:solidFill>
              </a:rPr>
              <a:pPr>
                <a:spcBef>
                  <a:spcPct val="0"/>
                </a:spcBef>
                <a:buFontTx/>
                <a:buNone/>
              </a:pPr>
              <a:t>57</a:t>
            </a:fld>
            <a:endParaRPr lang="en-US" altLang="en-US" sz="1200" dirty="0">
              <a:solidFill>
                <a:srgbClr val="898989"/>
              </a:solidFill>
            </a:endParaRPr>
          </a:p>
        </p:txBody>
      </p:sp>
      <p:sp>
        <p:nvSpPr>
          <p:cNvPr id="62467" name="Title 1">
            <a:extLst>
              <a:ext uri="{FF2B5EF4-FFF2-40B4-BE49-F238E27FC236}">
                <a16:creationId xmlns:a16="http://schemas.microsoft.com/office/drawing/2014/main" id="{56B84AB9-53F3-4E7F-84B4-8FAA7F289C4D}"/>
              </a:ext>
            </a:extLst>
          </p:cNvPr>
          <p:cNvSpPr>
            <a:spLocks noGrp="1"/>
          </p:cNvSpPr>
          <p:nvPr>
            <p:ph type="title"/>
          </p:nvPr>
        </p:nvSpPr>
        <p:spPr>
          <a:xfrm>
            <a:off x="628650" y="458620"/>
            <a:ext cx="7886700" cy="1325563"/>
          </a:xfrm>
        </p:spPr>
        <p:txBody>
          <a:bodyPr/>
          <a:lstStyle/>
          <a:p>
            <a:r>
              <a:rPr lang="en-GB" altLang="en-US" sz="4000" b="1" dirty="0">
                <a:latin typeface="+mn-lt"/>
              </a:rPr>
              <a:t>What authority do you need?</a:t>
            </a:r>
          </a:p>
        </p:txBody>
      </p:sp>
      <p:sp>
        <p:nvSpPr>
          <p:cNvPr id="62468" name="Content Placeholder 2">
            <a:extLst>
              <a:ext uri="{FF2B5EF4-FFF2-40B4-BE49-F238E27FC236}">
                <a16:creationId xmlns:a16="http://schemas.microsoft.com/office/drawing/2014/main" id="{4D4D8DE4-32C3-43AB-B0DC-A39ED47556A0}"/>
              </a:ext>
            </a:extLst>
          </p:cNvPr>
          <p:cNvSpPr>
            <a:spLocks noGrp="1"/>
          </p:cNvSpPr>
          <p:nvPr>
            <p:ph idx="1"/>
          </p:nvPr>
        </p:nvSpPr>
        <p:spPr>
          <a:xfrm>
            <a:off x="-139850" y="1587898"/>
            <a:ext cx="9122485" cy="5007769"/>
          </a:xfrm>
        </p:spPr>
        <p:txBody>
          <a:bodyPr>
            <a:noAutofit/>
          </a:bodyPr>
          <a:lstStyle/>
          <a:p>
            <a:pPr marL="971550" indent="-457200" eaLnBrk="1" hangingPunct="1">
              <a:lnSpc>
                <a:spcPct val="80000"/>
              </a:lnSpc>
              <a:spcBef>
                <a:spcPts val="600"/>
              </a:spcBef>
              <a:buFont typeface="+mj-lt"/>
              <a:buAutoNum type="arabicPeriod"/>
            </a:pPr>
            <a:r>
              <a:rPr lang="en-US" altLang="en-US" sz="2600" dirty="0"/>
              <a:t>Authority that will be needed for the activity to take place.</a:t>
            </a:r>
          </a:p>
          <a:p>
            <a:pPr marL="1428750" lvl="1" indent="-457200">
              <a:lnSpc>
                <a:spcPct val="80000"/>
              </a:lnSpc>
              <a:spcBef>
                <a:spcPts val="600"/>
              </a:spcBef>
              <a:buFont typeface="Wingdings" panose="05000000000000000000" pitchFamily="2" charset="2"/>
              <a:buChar char="Ø"/>
            </a:pPr>
            <a:r>
              <a:rPr lang="en-US" altLang="en-US" sz="2600" dirty="0"/>
              <a:t>person fully understands the implications of giving     consent;</a:t>
            </a:r>
          </a:p>
          <a:p>
            <a:pPr marL="1428750" lvl="1" indent="-457200">
              <a:lnSpc>
                <a:spcPct val="80000"/>
              </a:lnSpc>
              <a:spcBef>
                <a:spcPts val="600"/>
              </a:spcBef>
              <a:buFont typeface="Wingdings" panose="05000000000000000000" pitchFamily="2" charset="2"/>
              <a:buChar char="Ø"/>
            </a:pPr>
            <a:r>
              <a:rPr lang="en-US" altLang="en-US" sz="2600" dirty="0"/>
              <a:t>national legislation through to judicial orders and  warrants.</a:t>
            </a:r>
          </a:p>
          <a:p>
            <a:pPr marL="1028700" indent="-514350">
              <a:lnSpc>
                <a:spcPct val="80000"/>
              </a:lnSpc>
              <a:spcBef>
                <a:spcPts val="0"/>
              </a:spcBef>
              <a:buFont typeface="+mj-lt"/>
              <a:buAutoNum type="arabicPeriod"/>
            </a:pPr>
            <a:r>
              <a:rPr lang="en-US" altLang="en-US" sz="2600" dirty="0"/>
              <a:t>Other levels of authority will depend on whether the matter under investigation is a civil or criminal matter and whether those seeking authority are from law enforcement or prosecution services, civil investigators or lawyers acting for clients or other categories in both types of proceedings.</a:t>
            </a:r>
          </a:p>
          <a:p>
            <a:pPr marL="514350" indent="0">
              <a:lnSpc>
                <a:spcPct val="80000"/>
              </a:lnSpc>
              <a:spcBef>
                <a:spcPts val="600"/>
              </a:spcBef>
              <a:buNone/>
            </a:pPr>
            <a:endParaRPr lang="en-US" altLang="en-US" sz="2600" dirty="0"/>
          </a:p>
          <a:p>
            <a:pPr marL="914400" lvl="1" indent="-49213" eaLnBrk="1" hangingPunct="1">
              <a:lnSpc>
                <a:spcPct val="80000"/>
              </a:lnSpc>
              <a:buFont typeface="Arial" panose="020B0604020202020204" pitchFamily="34" charset="0"/>
              <a:buNone/>
            </a:pPr>
            <a:r>
              <a:rPr lang="en-US" altLang="en-US" sz="2600" dirty="0"/>
              <a:t>	</a:t>
            </a:r>
            <a:r>
              <a:rPr lang="en-US" altLang="en-US" sz="2600" dirty="0">
                <a:solidFill>
                  <a:srgbClr val="FF0000"/>
                </a:solidFill>
              </a:rPr>
              <a:t>No activity for the seizure of equipment or the capture of data should be undertaken without the correct level of authority being obtained in advance of the activity.</a:t>
            </a:r>
          </a:p>
        </p:txBody>
      </p:sp>
    </p:spTree>
    <p:extLst>
      <p:ext uri="{BB962C8B-B14F-4D97-AF65-F5344CB8AC3E}">
        <p14:creationId xmlns:p14="http://schemas.microsoft.com/office/powerpoint/2010/main" val="721288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a:extLst>
              <a:ext uri="{FF2B5EF4-FFF2-40B4-BE49-F238E27FC236}">
                <a16:creationId xmlns:a16="http://schemas.microsoft.com/office/drawing/2014/main" id="{4194A86B-7944-413A-9132-65FA30E67A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677F4C7-6583-4D5D-803C-FAE466E82137}" type="slidenum">
              <a:rPr lang="en-US" altLang="en-US" sz="1200">
                <a:solidFill>
                  <a:srgbClr val="898989"/>
                </a:solidFill>
              </a:rPr>
              <a:pPr>
                <a:spcBef>
                  <a:spcPct val="0"/>
                </a:spcBef>
                <a:buFontTx/>
                <a:buNone/>
              </a:pPr>
              <a:t>58</a:t>
            </a:fld>
            <a:endParaRPr lang="en-US" altLang="en-US" sz="1200" dirty="0">
              <a:solidFill>
                <a:srgbClr val="898989"/>
              </a:solidFill>
            </a:endParaRPr>
          </a:p>
        </p:txBody>
      </p:sp>
      <p:sp>
        <p:nvSpPr>
          <p:cNvPr id="72707" name="Title 1">
            <a:extLst>
              <a:ext uri="{FF2B5EF4-FFF2-40B4-BE49-F238E27FC236}">
                <a16:creationId xmlns:a16="http://schemas.microsoft.com/office/drawing/2014/main" id="{F749EB85-F1D5-47F2-AE33-B1F221980E93}"/>
              </a:ext>
            </a:extLst>
          </p:cNvPr>
          <p:cNvSpPr>
            <a:spLocks noGrp="1"/>
          </p:cNvSpPr>
          <p:nvPr>
            <p:ph type="title"/>
          </p:nvPr>
        </p:nvSpPr>
        <p:spPr>
          <a:xfrm>
            <a:off x="457200" y="838742"/>
            <a:ext cx="8229600" cy="773112"/>
          </a:xfrm>
        </p:spPr>
        <p:txBody>
          <a:bodyPr>
            <a:normAutofit/>
          </a:bodyPr>
          <a:lstStyle/>
          <a:p>
            <a:pPr algn="ctr" eaLnBrk="1" hangingPunct="1"/>
            <a:r>
              <a:rPr lang="en-US" altLang="en-US" sz="4000" b="1" dirty="0">
                <a:latin typeface="+mn-lt"/>
              </a:rPr>
              <a:t>Session Objectives</a:t>
            </a:r>
          </a:p>
        </p:txBody>
      </p:sp>
      <p:sp>
        <p:nvSpPr>
          <p:cNvPr id="72708" name="Content Placeholder 2">
            <a:extLst>
              <a:ext uri="{FF2B5EF4-FFF2-40B4-BE49-F238E27FC236}">
                <a16:creationId xmlns:a16="http://schemas.microsoft.com/office/drawing/2014/main" id="{E285B331-B2A7-4128-8196-58EB327B6DC1}"/>
              </a:ext>
            </a:extLst>
          </p:cNvPr>
          <p:cNvSpPr>
            <a:spLocks/>
          </p:cNvSpPr>
          <p:nvPr/>
        </p:nvSpPr>
        <p:spPr bwMode="auto">
          <a:xfrm>
            <a:off x="346551" y="1577788"/>
            <a:ext cx="8450897" cy="53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latin typeface="Arial" panose="020B0604020202020204" pitchFamily="34" charset="0"/>
              </a:rPr>
              <a:t>At the end of this session participants will be able to: </a:t>
            </a:r>
            <a:endParaRPr lang="el-GR" altLang="en-US" sz="2800" b="1" dirty="0">
              <a:latin typeface="Arial" panose="020B0604020202020204" pitchFamily="34" charset="0"/>
            </a:endParaRPr>
          </a:p>
          <a:p>
            <a:pPr eaLnBrk="1" hangingPunct="1">
              <a:spcBef>
                <a:spcPct val="0"/>
              </a:spcBef>
              <a:buFontTx/>
              <a:buNone/>
            </a:pPr>
            <a:endParaRPr lang="el-GR" altLang="en-US" sz="2800" dirty="0">
              <a:latin typeface="Arial" panose="020B0604020202020204" pitchFamily="34" charset="0"/>
            </a:endParaRPr>
          </a:p>
          <a:p>
            <a:pPr lvl="1" indent="-457200">
              <a:spcBef>
                <a:spcPct val="0"/>
              </a:spcBef>
              <a:buFont typeface="Arial" panose="020B0604020202020204" pitchFamily="34" charset="0"/>
              <a:buChar char="•"/>
            </a:pPr>
            <a:r>
              <a:rPr lang="en-US" altLang="en-US" dirty="0">
                <a:latin typeface="Arial" panose="020B0604020202020204" pitchFamily="34" charset="0"/>
              </a:rPr>
              <a:t>Discuss the authorities and its permission in the process of search and seizing electronic evidence. </a:t>
            </a:r>
          </a:p>
          <a:p>
            <a:pPr lvl="1" indent="-457200">
              <a:spcBef>
                <a:spcPct val="0"/>
              </a:spcBef>
              <a:buFont typeface="Arial" panose="020B0604020202020204" pitchFamily="34" charset="0"/>
              <a:buChar char="•"/>
            </a:pPr>
            <a:endParaRPr lang="el-GR" altLang="en-US" dirty="0">
              <a:latin typeface="Arial" panose="020B0604020202020204" pitchFamily="34" charset="0"/>
            </a:endParaRPr>
          </a:p>
          <a:p>
            <a:pPr lvl="1" indent="-457200">
              <a:spcBef>
                <a:spcPct val="0"/>
              </a:spcBef>
              <a:buFont typeface="Arial" panose="020B0604020202020204" pitchFamily="34" charset="0"/>
              <a:buChar char="•"/>
            </a:pPr>
            <a:r>
              <a:rPr lang="en-GB" altLang="en-US" dirty="0">
                <a:latin typeface="Arial" panose="020B0604020202020204" pitchFamily="34" charset="0"/>
              </a:rPr>
              <a:t>Complete effective preparation and planning the search and seizing electronic evidence.</a:t>
            </a:r>
            <a:endParaRPr lang="el-GR" altLang="en-US" dirty="0">
              <a:latin typeface="Arial" panose="020B0604020202020204" pitchFamily="34" charset="0"/>
            </a:endParaRPr>
          </a:p>
          <a:p>
            <a:pPr marL="0" lvl="1">
              <a:spcBef>
                <a:spcPct val="0"/>
              </a:spcBef>
              <a:buNone/>
            </a:pPr>
            <a:endParaRPr lang="en-GB" altLang="en-US" dirty="0">
              <a:latin typeface="Arial" panose="020B0604020202020204" pitchFamily="34" charset="0"/>
            </a:endParaRPr>
          </a:p>
        </p:txBody>
      </p:sp>
    </p:spTree>
    <p:extLst>
      <p:ext uri="{BB962C8B-B14F-4D97-AF65-F5344CB8AC3E}">
        <p14:creationId xmlns:p14="http://schemas.microsoft.com/office/powerpoint/2010/main" val="174973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A39020DB-1374-4041-A030-B770898372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9000BE6-F3F2-46B0-986B-94606403C486}" type="slidenum">
              <a:rPr lang="en-US" altLang="en-US" sz="1200">
                <a:solidFill>
                  <a:srgbClr val="898989"/>
                </a:solidFill>
              </a:rPr>
              <a:pPr>
                <a:spcBef>
                  <a:spcPct val="0"/>
                </a:spcBef>
                <a:buFontTx/>
                <a:buNone/>
              </a:pPr>
              <a:t>59</a:t>
            </a:fld>
            <a:endParaRPr lang="en-US" altLang="en-US" sz="1200" dirty="0">
              <a:solidFill>
                <a:srgbClr val="898989"/>
              </a:solidFill>
            </a:endParaRPr>
          </a:p>
        </p:txBody>
      </p:sp>
      <p:pic>
        <p:nvPicPr>
          <p:cNvPr id="73731" name="Picture 6" descr="Question Mark Clip Art">
            <a:hlinkClick r:id="rId3"/>
            <a:extLst>
              <a:ext uri="{FF2B5EF4-FFF2-40B4-BE49-F238E27FC236}">
                <a16:creationId xmlns:a16="http://schemas.microsoft.com/office/drawing/2014/main" id="{48B144C4-60B5-4DF3-AF2E-B364E3FD5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3">
            <a:extLst>
              <a:ext uri="{FF2B5EF4-FFF2-40B4-BE49-F238E27FC236}">
                <a16:creationId xmlns:a16="http://schemas.microsoft.com/office/drawing/2014/main" id="{ADC3454F-2D9B-4D99-9E60-2B86B888A95D}"/>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5400" b="1" dirty="0"/>
              <a:t>Questions</a:t>
            </a:r>
          </a:p>
        </p:txBody>
      </p:sp>
    </p:spTree>
    <p:extLst>
      <p:ext uri="{BB962C8B-B14F-4D97-AF65-F5344CB8AC3E}">
        <p14:creationId xmlns:p14="http://schemas.microsoft.com/office/powerpoint/2010/main" val="1497826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BA2C466-FF01-474B-893C-F6D2F57729B2}"/>
              </a:ext>
            </a:extLst>
          </p:cNvPr>
          <p:cNvSpPr>
            <a:spLocks noGrp="1"/>
          </p:cNvSpPr>
          <p:nvPr>
            <p:ph type="title"/>
          </p:nvPr>
        </p:nvSpPr>
        <p:spPr>
          <a:xfrm>
            <a:off x="628650" y="679450"/>
            <a:ext cx="7886700" cy="1025063"/>
          </a:xfrm>
        </p:spPr>
        <p:txBody>
          <a:bodyPr>
            <a:normAutofit/>
          </a:bodyPr>
          <a:lstStyle/>
          <a:p>
            <a:r>
              <a:rPr lang="en-US" altLang="en-US" sz="4000" b="1" dirty="0">
                <a:latin typeface="+mn-lt"/>
              </a:rPr>
              <a:t>Principle 3 – Specialist Support</a:t>
            </a:r>
          </a:p>
        </p:txBody>
      </p:sp>
      <p:sp>
        <p:nvSpPr>
          <p:cNvPr id="10243" name="Content Placeholder 2">
            <a:extLst>
              <a:ext uri="{FF2B5EF4-FFF2-40B4-BE49-F238E27FC236}">
                <a16:creationId xmlns:a16="http://schemas.microsoft.com/office/drawing/2014/main" id="{12478B9D-C9C6-4907-A80C-3F35FB7230F4}"/>
              </a:ext>
            </a:extLst>
          </p:cNvPr>
          <p:cNvSpPr>
            <a:spLocks noGrp="1"/>
          </p:cNvSpPr>
          <p:nvPr>
            <p:ph idx="1"/>
          </p:nvPr>
        </p:nvSpPr>
        <p:spPr>
          <a:xfrm>
            <a:off x="292963" y="1704513"/>
            <a:ext cx="8584707" cy="4935984"/>
          </a:xfrm>
        </p:spPr>
        <p:txBody>
          <a:bodyPr>
            <a:normAutofit/>
          </a:bodyPr>
          <a:lstStyle/>
          <a:p>
            <a:r>
              <a:rPr lang="en-US" altLang="en-US" sz="2200" dirty="0"/>
              <a:t>If it is assumed that electronic evidence may be found in the course of an operation, the person in charge should notify specialists/external advisers in time.</a:t>
            </a:r>
          </a:p>
          <a:p>
            <a:r>
              <a:rPr lang="en-US" altLang="en-US" sz="2200" dirty="0"/>
              <a:t>For investigations involving search and seizure of electronic evidence it may be necessary to consult external specialists. All external specialists should be familiar with the principles laid down in this or similar relevant documents. A specialist should have:</a:t>
            </a:r>
          </a:p>
          <a:p>
            <a:pPr lvl="1"/>
            <a:r>
              <a:rPr lang="en-US" altLang="en-US" sz="2200" dirty="0"/>
              <a:t>Necessary specialist expertise and experience in the field,</a:t>
            </a:r>
          </a:p>
          <a:p>
            <a:pPr lvl="1"/>
            <a:r>
              <a:rPr lang="en-US" altLang="en-US" sz="2200" dirty="0"/>
              <a:t>Necessary investigative knowledge,</a:t>
            </a:r>
          </a:p>
          <a:p>
            <a:pPr lvl="1"/>
            <a:r>
              <a:rPr lang="en-US" altLang="en-US" sz="2200" dirty="0"/>
              <a:t>Necessary knowledge of the matter at hand,</a:t>
            </a:r>
          </a:p>
          <a:p>
            <a:pPr lvl="1"/>
            <a:r>
              <a:rPr lang="en-US" altLang="en-US" sz="2200" dirty="0"/>
              <a:t>Necessary legal knowledge,</a:t>
            </a:r>
          </a:p>
          <a:p>
            <a:pPr lvl="1"/>
            <a:r>
              <a:rPr lang="en-US" altLang="en-US" sz="2200" dirty="0"/>
              <a:t>Appropriate communication skills (for both oral and written explanations),</a:t>
            </a:r>
          </a:p>
          <a:p>
            <a:pPr lvl="1"/>
            <a:r>
              <a:rPr lang="en-US" altLang="en-US" sz="2200" dirty="0"/>
              <a:t>Necessary appropriate language skills.</a:t>
            </a:r>
          </a:p>
        </p:txBody>
      </p:sp>
      <p:sp>
        <p:nvSpPr>
          <p:cNvPr id="10244" name="Slide Number Placeholder 3">
            <a:extLst>
              <a:ext uri="{FF2B5EF4-FFF2-40B4-BE49-F238E27FC236}">
                <a16:creationId xmlns:a16="http://schemas.microsoft.com/office/drawing/2014/main" id="{E9AFF44E-DA68-4B3C-BAC8-97B7358526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55685D5-41B0-4839-969A-AD0A4CA6C814}" type="slidenum">
              <a:rPr lang="en-US" altLang="en-US" sz="1200">
                <a:solidFill>
                  <a:srgbClr val="898989"/>
                </a:solidFill>
              </a:rPr>
              <a:pPr>
                <a:spcBef>
                  <a:spcPct val="0"/>
                </a:spcBef>
                <a:buFontTx/>
                <a:buNone/>
              </a:pPr>
              <a:t>6</a:t>
            </a:fld>
            <a:endParaRPr lang="en-US" altLang="en-US" sz="1200" dirty="0">
              <a:solidFill>
                <a:srgbClr val="898989"/>
              </a:solidFill>
            </a:endParaRPr>
          </a:p>
        </p:txBody>
      </p:sp>
    </p:spTree>
    <p:extLst>
      <p:ext uri="{BB962C8B-B14F-4D97-AF65-F5344CB8AC3E}">
        <p14:creationId xmlns:p14="http://schemas.microsoft.com/office/powerpoint/2010/main" val="4150435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8BD44690-E6C7-42BF-B810-1AC9A1BD0C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0D05FB-F004-4136-94CC-398250E3B501}" type="slidenum">
              <a:rPr lang="en-US" altLang="en-US" sz="1200">
                <a:solidFill>
                  <a:srgbClr val="898989"/>
                </a:solidFill>
              </a:rPr>
              <a:pPr>
                <a:spcBef>
                  <a:spcPct val="0"/>
                </a:spcBef>
                <a:buFontTx/>
                <a:buNone/>
              </a:pPr>
              <a:t>60</a:t>
            </a:fld>
            <a:endParaRPr lang="en-US" altLang="en-US" sz="1200" dirty="0">
              <a:solidFill>
                <a:srgbClr val="898989"/>
              </a:solidFill>
            </a:endParaRPr>
          </a:p>
        </p:txBody>
      </p:sp>
      <p:sp>
        <p:nvSpPr>
          <p:cNvPr id="4099" name="Title 1">
            <a:extLst>
              <a:ext uri="{FF2B5EF4-FFF2-40B4-BE49-F238E27FC236}">
                <a16:creationId xmlns:a16="http://schemas.microsoft.com/office/drawing/2014/main" id="{16FAB3DA-B1EE-487B-A5FB-1EFE5969EE45}"/>
              </a:ext>
            </a:extLst>
          </p:cNvPr>
          <p:cNvSpPr>
            <a:spLocks noGrp="1"/>
          </p:cNvSpPr>
          <p:nvPr>
            <p:ph type="title"/>
          </p:nvPr>
        </p:nvSpPr>
        <p:spPr>
          <a:xfrm>
            <a:off x="457200" y="912020"/>
            <a:ext cx="8229600" cy="773112"/>
          </a:xfrm>
        </p:spPr>
        <p:txBody>
          <a:bodyPr>
            <a:normAutofit/>
          </a:bodyPr>
          <a:lstStyle/>
          <a:p>
            <a:pPr algn="ctr" eaLnBrk="1" hangingPunct="1"/>
            <a:r>
              <a:rPr lang="en-US" altLang="en-US" sz="4000" b="1" dirty="0">
                <a:solidFill>
                  <a:srgbClr val="00B050"/>
                </a:solidFill>
                <a:latin typeface="+mn-lt"/>
              </a:rPr>
              <a:t>Exercise</a:t>
            </a:r>
          </a:p>
        </p:txBody>
      </p:sp>
      <p:sp>
        <p:nvSpPr>
          <p:cNvPr id="4100" name="Content Placeholder 2">
            <a:extLst>
              <a:ext uri="{FF2B5EF4-FFF2-40B4-BE49-F238E27FC236}">
                <a16:creationId xmlns:a16="http://schemas.microsoft.com/office/drawing/2014/main" id="{B36D0694-79FF-4812-BE49-6C02B760303F}"/>
              </a:ext>
            </a:extLst>
          </p:cNvPr>
          <p:cNvSpPr>
            <a:spLocks/>
          </p:cNvSpPr>
          <p:nvPr/>
        </p:nvSpPr>
        <p:spPr bwMode="auto">
          <a:xfrm>
            <a:off x="457200" y="1685132"/>
            <a:ext cx="85121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457200" indent="-457200">
              <a:spcBef>
                <a:spcPct val="0"/>
              </a:spcBef>
            </a:pPr>
            <a:endParaRPr lang="el-GR" altLang="en-US" sz="2800" dirty="0">
              <a:latin typeface="Arial" panose="020B0604020202020204" pitchFamily="34" charset="0"/>
            </a:endParaRPr>
          </a:p>
          <a:p>
            <a:pPr marL="457200" indent="-457200">
              <a:spcBef>
                <a:spcPct val="0"/>
              </a:spcBef>
            </a:pPr>
            <a:r>
              <a:rPr lang="en-GB" altLang="en-US" sz="2800" dirty="0">
                <a:solidFill>
                  <a:srgbClr val="00B050"/>
                </a:solidFill>
                <a:latin typeface="+mn-lt"/>
              </a:rPr>
              <a:t>Why use external specialist witnesses in investigations?</a:t>
            </a:r>
          </a:p>
          <a:p>
            <a:pPr marL="457200" indent="-457200">
              <a:spcBef>
                <a:spcPct val="0"/>
              </a:spcBef>
            </a:pPr>
            <a:endParaRPr lang="en-GB" altLang="en-US" sz="2800" dirty="0">
              <a:solidFill>
                <a:srgbClr val="00B050"/>
              </a:solidFill>
              <a:latin typeface="+mn-lt"/>
            </a:endParaRPr>
          </a:p>
          <a:p>
            <a:pPr marL="457200" indent="-457200">
              <a:spcBef>
                <a:spcPct val="0"/>
              </a:spcBef>
            </a:pPr>
            <a:r>
              <a:rPr lang="en-GB" altLang="en-US" sz="2800" dirty="0">
                <a:solidFill>
                  <a:srgbClr val="00B050"/>
                </a:solidFill>
                <a:latin typeface="+mn-lt"/>
              </a:rPr>
              <a:t>What roles can they undertake?</a:t>
            </a:r>
          </a:p>
          <a:p>
            <a:pPr marL="457200" indent="-457200">
              <a:spcBef>
                <a:spcPct val="0"/>
              </a:spcBef>
            </a:pPr>
            <a:endParaRPr lang="en-GB" altLang="en-US" sz="2800" dirty="0">
              <a:solidFill>
                <a:srgbClr val="00B050"/>
              </a:solidFill>
              <a:latin typeface="+mn-lt"/>
            </a:endParaRPr>
          </a:p>
          <a:p>
            <a:pPr marL="457200" indent="-457200">
              <a:spcBef>
                <a:spcPct val="0"/>
              </a:spcBef>
            </a:pPr>
            <a:r>
              <a:rPr lang="en-GB" altLang="en-US" sz="2800" dirty="0">
                <a:solidFill>
                  <a:srgbClr val="00B050"/>
                </a:solidFill>
                <a:latin typeface="+mn-lt"/>
              </a:rPr>
              <a:t>As the case officer what would be your role and responsibility.</a:t>
            </a:r>
          </a:p>
          <a:p>
            <a:pPr marL="457200" indent="-457200">
              <a:spcBef>
                <a:spcPct val="0"/>
              </a:spcBef>
            </a:pPr>
            <a:endParaRPr lang="en-GB" altLang="en-US" sz="2800" dirty="0">
              <a:solidFill>
                <a:srgbClr val="00B050"/>
              </a:solidFill>
              <a:latin typeface="+mn-lt"/>
            </a:endParaRPr>
          </a:p>
          <a:p>
            <a:pPr marL="457200" indent="-457200">
              <a:spcBef>
                <a:spcPct val="0"/>
              </a:spcBef>
            </a:pPr>
            <a:endParaRPr lang="el-GR" altLang="en-US" sz="2800" dirty="0">
              <a:solidFill>
                <a:srgbClr val="00B050"/>
              </a:solidFill>
              <a:latin typeface="+mn-lt"/>
            </a:endParaRPr>
          </a:p>
        </p:txBody>
      </p:sp>
      <p:pic>
        <p:nvPicPr>
          <p:cNvPr id="3" name="Graphic 2" descr="Boardroom">
            <a:extLst>
              <a:ext uri="{FF2B5EF4-FFF2-40B4-BE49-F238E27FC236}">
                <a16:creationId xmlns:a16="http://schemas.microsoft.com/office/drawing/2014/main" id="{FD71FFDB-B03F-45A5-AE03-40DA1FF7F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2154" y="4805680"/>
            <a:ext cx="1915796" cy="1915796"/>
          </a:xfrm>
          <a:prstGeom prst="rect">
            <a:avLst/>
          </a:prstGeom>
        </p:spPr>
      </p:pic>
    </p:spTree>
    <p:extLst>
      <p:ext uri="{BB962C8B-B14F-4D97-AF65-F5344CB8AC3E}">
        <p14:creationId xmlns:p14="http://schemas.microsoft.com/office/powerpoint/2010/main" val="749177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89DD52FC-AA87-45DF-9504-F84F744BA96C}"/>
              </a:ext>
            </a:extLst>
          </p:cNvPr>
          <p:cNvSpPr>
            <a:spLocks noGrp="1"/>
          </p:cNvSpPr>
          <p:nvPr>
            <p:ph type="title"/>
          </p:nvPr>
        </p:nvSpPr>
        <p:spPr>
          <a:xfrm>
            <a:off x="628650" y="500062"/>
            <a:ext cx="7886700" cy="1325563"/>
          </a:xfrm>
        </p:spPr>
        <p:txBody>
          <a:bodyPr/>
          <a:lstStyle/>
          <a:p>
            <a:r>
              <a:rPr lang="en-GB" altLang="en-US" sz="4000" b="1" dirty="0">
                <a:latin typeface="+mn-lt"/>
              </a:rPr>
              <a:t>Digital forensics specialist witnesses</a:t>
            </a:r>
            <a:endParaRPr lang="en-US" altLang="en-US" sz="4000" b="1" dirty="0">
              <a:latin typeface="+mn-lt"/>
            </a:endParaRPr>
          </a:p>
        </p:txBody>
      </p:sp>
      <p:sp>
        <p:nvSpPr>
          <p:cNvPr id="64515" name="Content Placeholder 2">
            <a:extLst>
              <a:ext uri="{FF2B5EF4-FFF2-40B4-BE49-F238E27FC236}">
                <a16:creationId xmlns:a16="http://schemas.microsoft.com/office/drawing/2014/main" id="{330F2C5D-2B17-465F-A2B2-67BF9D5284E3}"/>
              </a:ext>
            </a:extLst>
          </p:cNvPr>
          <p:cNvSpPr>
            <a:spLocks noGrp="1"/>
          </p:cNvSpPr>
          <p:nvPr>
            <p:ph idx="1"/>
          </p:nvPr>
        </p:nvSpPr>
        <p:spPr/>
        <p:txBody>
          <a:bodyPr/>
          <a:lstStyle/>
          <a:p>
            <a:pPr>
              <a:buFont typeface="Arial" panose="020B0604020202020204" pitchFamily="34" charset="0"/>
              <a:buNone/>
            </a:pPr>
            <a:r>
              <a:rPr lang="en-US" altLang="en-US" b="1" dirty="0"/>
              <a:t>Specialist expertise</a:t>
            </a:r>
            <a:endParaRPr lang="en-US" altLang="en-US" dirty="0"/>
          </a:p>
          <a:p>
            <a:pPr>
              <a:buFont typeface="Arial" panose="020B0604020202020204" pitchFamily="34" charset="0"/>
              <a:buNone/>
            </a:pPr>
            <a:r>
              <a:rPr lang="en-US" altLang="en-US" dirty="0"/>
              <a:t>This is the skill or competence to do a particular job, to include such issues as:</a:t>
            </a:r>
          </a:p>
          <a:p>
            <a:r>
              <a:rPr lang="en-US" altLang="en-US" dirty="0"/>
              <a:t>The individual</a:t>
            </a:r>
            <a:r>
              <a:rPr lang="ja-JP" altLang="en-US" dirty="0"/>
              <a:t>’</a:t>
            </a:r>
            <a:r>
              <a:rPr lang="en-US" altLang="ja-JP" dirty="0"/>
              <a:t>s relevant qualifications.</a:t>
            </a:r>
          </a:p>
          <a:p>
            <a:r>
              <a:rPr lang="en-US" altLang="en-US" dirty="0"/>
              <a:t>The skill of the person at this particular job.</a:t>
            </a:r>
          </a:p>
          <a:p>
            <a:r>
              <a:rPr lang="en-US" altLang="en-US" dirty="0"/>
              <a:t>The specific skills that he or she has.</a:t>
            </a:r>
          </a:p>
          <a:p>
            <a:r>
              <a:rPr lang="en-US" altLang="en-US" dirty="0"/>
              <a:t>Whether the skill is based on technical qualifications or length of experience, or both.</a:t>
            </a:r>
          </a:p>
          <a:p>
            <a:endParaRPr lang="en-US" altLang="en-US" sz="2800" dirty="0"/>
          </a:p>
        </p:txBody>
      </p:sp>
      <p:sp>
        <p:nvSpPr>
          <p:cNvPr id="64516" name="Slide Number Placeholder 3">
            <a:extLst>
              <a:ext uri="{FF2B5EF4-FFF2-40B4-BE49-F238E27FC236}">
                <a16:creationId xmlns:a16="http://schemas.microsoft.com/office/drawing/2014/main" id="{69FEC353-3CAD-49CF-B5F9-80E0FDA9CE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87C743C7-2F94-48EC-8A72-10B0E60040A8}" type="slidenum">
              <a:rPr lang="en-US" altLang="en-US" sz="1200">
                <a:solidFill>
                  <a:srgbClr val="898989"/>
                </a:solidFill>
              </a:rPr>
              <a:pPr>
                <a:spcBef>
                  <a:spcPct val="0"/>
                </a:spcBef>
                <a:buFontTx/>
                <a:buNone/>
              </a:pPr>
              <a:t>61</a:t>
            </a:fld>
            <a:endParaRPr lang="en-US" altLang="en-US" sz="1200" dirty="0">
              <a:solidFill>
                <a:srgbClr val="898989"/>
              </a:solidFill>
            </a:endParaRPr>
          </a:p>
        </p:txBody>
      </p:sp>
    </p:spTree>
    <p:extLst>
      <p:ext uri="{BB962C8B-B14F-4D97-AF65-F5344CB8AC3E}">
        <p14:creationId xmlns:p14="http://schemas.microsoft.com/office/powerpoint/2010/main" val="2627689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988A078-F930-4C8E-A2F3-1CEB9382BC5B}"/>
              </a:ext>
            </a:extLst>
          </p:cNvPr>
          <p:cNvSpPr>
            <a:spLocks noGrp="1"/>
          </p:cNvSpPr>
          <p:nvPr>
            <p:ph type="title"/>
          </p:nvPr>
        </p:nvSpPr>
        <p:spPr>
          <a:xfrm>
            <a:off x="628650" y="681037"/>
            <a:ext cx="7886700" cy="1325563"/>
          </a:xfrm>
        </p:spPr>
        <p:txBody>
          <a:bodyPr/>
          <a:lstStyle/>
          <a:p>
            <a:r>
              <a:rPr lang="en-GB" altLang="en-US" sz="4000" b="1" dirty="0">
                <a:latin typeface="+mn-lt"/>
              </a:rPr>
              <a:t>Digital forensics specialist witnesses</a:t>
            </a:r>
            <a:endParaRPr lang="en-US" altLang="en-US" sz="4000" dirty="0">
              <a:latin typeface="+mn-lt"/>
            </a:endParaRPr>
          </a:p>
        </p:txBody>
      </p:sp>
      <p:sp>
        <p:nvSpPr>
          <p:cNvPr id="66563" name="Content Placeholder 2">
            <a:extLst>
              <a:ext uri="{FF2B5EF4-FFF2-40B4-BE49-F238E27FC236}">
                <a16:creationId xmlns:a16="http://schemas.microsoft.com/office/drawing/2014/main" id="{957852CC-6AC6-4C47-85C7-D6F00A1D6EF8}"/>
              </a:ext>
            </a:extLst>
          </p:cNvPr>
          <p:cNvSpPr>
            <a:spLocks noGrp="1"/>
          </p:cNvSpPr>
          <p:nvPr>
            <p:ph idx="1"/>
          </p:nvPr>
        </p:nvSpPr>
        <p:spPr/>
        <p:txBody>
          <a:bodyPr/>
          <a:lstStyle/>
          <a:p>
            <a:pPr>
              <a:buFont typeface="Arial" panose="020B0604020202020204" pitchFamily="34" charset="0"/>
              <a:buNone/>
            </a:pPr>
            <a:r>
              <a:rPr lang="en-US" altLang="en-US" b="1" dirty="0"/>
              <a:t>Specialist experience</a:t>
            </a:r>
            <a:endParaRPr lang="en-US" altLang="en-US" dirty="0"/>
          </a:p>
          <a:p>
            <a:r>
              <a:rPr lang="en-US" altLang="en-US" dirty="0"/>
              <a:t>The nature of the experience of this type of work the individual has.</a:t>
            </a:r>
          </a:p>
          <a:p>
            <a:pPr lvl="1"/>
            <a:r>
              <a:rPr lang="en-US" altLang="en-US" sz="2800" dirty="0"/>
              <a:t>The number of cases he or she been involved with.</a:t>
            </a:r>
          </a:p>
          <a:p>
            <a:pPr lvl="1"/>
            <a:r>
              <a:rPr lang="en-US" altLang="en-US" sz="2800" dirty="0"/>
              <a:t>The type of cases the individual was involved with.</a:t>
            </a:r>
          </a:p>
          <a:p>
            <a:pPr lvl="1"/>
            <a:r>
              <a:rPr lang="en-US" altLang="en-US" sz="2800" dirty="0"/>
              <a:t>The length of time the individual has been working in this area.</a:t>
            </a:r>
          </a:p>
          <a:p>
            <a:pPr lvl="1"/>
            <a:r>
              <a:rPr lang="en-US" altLang="en-US" sz="2800" dirty="0"/>
              <a:t>Evidence to prove their experience.</a:t>
            </a:r>
          </a:p>
          <a:p>
            <a:endParaRPr lang="en-US" altLang="en-US" sz="2800" dirty="0"/>
          </a:p>
        </p:txBody>
      </p:sp>
      <p:sp>
        <p:nvSpPr>
          <p:cNvPr id="66564" name="Slide Number Placeholder 3">
            <a:extLst>
              <a:ext uri="{FF2B5EF4-FFF2-40B4-BE49-F238E27FC236}">
                <a16:creationId xmlns:a16="http://schemas.microsoft.com/office/drawing/2014/main" id="{4165A49A-FF2F-4A86-A15D-ACF88839E0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CAE3DDB-C534-479A-96F0-63EFE8EE60AD}" type="slidenum">
              <a:rPr lang="en-US" altLang="en-US" sz="1200">
                <a:solidFill>
                  <a:srgbClr val="898989"/>
                </a:solidFill>
              </a:rPr>
              <a:pPr>
                <a:spcBef>
                  <a:spcPct val="0"/>
                </a:spcBef>
                <a:buFontTx/>
                <a:buNone/>
              </a:pPr>
              <a:t>62</a:t>
            </a:fld>
            <a:endParaRPr lang="en-US" altLang="en-US" sz="1200" dirty="0">
              <a:solidFill>
                <a:srgbClr val="898989"/>
              </a:solidFill>
            </a:endParaRPr>
          </a:p>
        </p:txBody>
      </p:sp>
    </p:spTree>
    <p:extLst>
      <p:ext uri="{BB962C8B-B14F-4D97-AF65-F5344CB8AC3E}">
        <p14:creationId xmlns:p14="http://schemas.microsoft.com/office/powerpoint/2010/main" val="4256326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696ECC9-C170-47F5-B514-E85565CEE1A1}"/>
              </a:ext>
            </a:extLst>
          </p:cNvPr>
          <p:cNvSpPr>
            <a:spLocks noGrp="1"/>
          </p:cNvSpPr>
          <p:nvPr>
            <p:ph type="title"/>
          </p:nvPr>
        </p:nvSpPr>
        <p:spPr>
          <a:xfrm>
            <a:off x="628650" y="500062"/>
            <a:ext cx="7886700" cy="1325563"/>
          </a:xfrm>
        </p:spPr>
        <p:txBody>
          <a:bodyPr/>
          <a:lstStyle/>
          <a:p>
            <a:r>
              <a:rPr lang="en-GB" altLang="en-US" sz="4000" b="1" dirty="0">
                <a:latin typeface="+mn-lt"/>
              </a:rPr>
              <a:t>Digital forensics specialist witnesses</a:t>
            </a:r>
            <a:endParaRPr lang="en-US" altLang="en-US" sz="4000" b="1" dirty="0">
              <a:latin typeface="+mn-lt"/>
            </a:endParaRPr>
          </a:p>
        </p:txBody>
      </p:sp>
      <p:sp>
        <p:nvSpPr>
          <p:cNvPr id="67587" name="Content Placeholder 2">
            <a:extLst>
              <a:ext uri="{FF2B5EF4-FFF2-40B4-BE49-F238E27FC236}">
                <a16:creationId xmlns:a16="http://schemas.microsoft.com/office/drawing/2014/main" id="{A11CC0E1-6B54-4C1E-9768-E9D55D3AF0B8}"/>
              </a:ext>
            </a:extLst>
          </p:cNvPr>
          <p:cNvSpPr>
            <a:spLocks noGrp="1"/>
          </p:cNvSpPr>
          <p:nvPr>
            <p:ph idx="1"/>
          </p:nvPr>
        </p:nvSpPr>
        <p:spPr/>
        <p:txBody>
          <a:bodyPr/>
          <a:lstStyle/>
          <a:p>
            <a:pPr>
              <a:buFont typeface="Arial" panose="020B0604020202020204" pitchFamily="34" charset="0"/>
              <a:buNone/>
            </a:pPr>
            <a:r>
              <a:rPr lang="en-US" altLang="en-US" b="1" dirty="0"/>
              <a:t>Investigative knowledge</a:t>
            </a:r>
            <a:endParaRPr lang="en-US" altLang="en-US" dirty="0"/>
          </a:p>
          <a:p>
            <a:r>
              <a:rPr lang="en-US" altLang="en-US" dirty="0"/>
              <a:t>Understanding the nature of investigations in terms of confidentiality, relevance and the distinction between:</a:t>
            </a:r>
          </a:p>
          <a:p>
            <a:pPr lvl="1"/>
            <a:r>
              <a:rPr lang="en-US" altLang="en-US" sz="2800" dirty="0"/>
              <a:t>Information</a:t>
            </a:r>
          </a:p>
          <a:p>
            <a:pPr lvl="1"/>
            <a:r>
              <a:rPr lang="en-US" altLang="en-US" sz="2800" dirty="0"/>
              <a:t>Intelligence</a:t>
            </a:r>
          </a:p>
          <a:p>
            <a:pPr lvl="1"/>
            <a:r>
              <a:rPr lang="en-US" altLang="en-US" sz="2800" dirty="0"/>
              <a:t>Evidence</a:t>
            </a:r>
          </a:p>
          <a:p>
            <a:endParaRPr lang="en-US" altLang="en-US" sz="2800" dirty="0"/>
          </a:p>
        </p:txBody>
      </p:sp>
      <p:sp>
        <p:nvSpPr>
          <p:cNvPr id="67588" name="Slide Number Placeholder 3">
            <a:extLst>
              <a:ext uri="{FF2B5EF4-FFF2-40B4-BE49-F238E27FC236}">
                <a16:creationId xmlns:a16="http://schemas.microsoft.com/office/drawing/2014/main" id="{DAB895A3-B6F5-4115-B537-A2CFD46AD4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30733D69-2425-4B98-81C3-73072B312E03}" type="slidenum">
              <a:rPr lang="en-US" altLang="en-US" sz="1200">
                <a:solidFill>
                  <a:srgbClr val="898989"/>
                </a:solidFill>
              </a:rPr>
              <a:pPr>
                <a:spcBef>
                  <a:spcPct val="0"/>
                </a:spcBef>
                <a:buFontTx/>
                <a:buNone/>
              </a:pPr>
              <a:t>63</a:t>
            </a:fld>
            <a:endParaRPr lang="en-US" altLang="en-US" sz="1200" dirty="0">
              <a:solidFill>
                <a:srgbClr val="898989"/>
              </a:solidFill>
            </a:endParaRPr>
          </a:p>
        </p:txBody>
      </p:sp>
    </p:spTree>
    <p:extLst>
      <p:ext uri="{BB962C8B-B14F-4D97-AF65-F5344CB8AC3E}">
        <p14:creationId xmlns:p14="http://schemas.microsoft.com/office/powerpoint/2010/main" val="13351161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9A694FB-EEF5-4700-94E7-63A34E0AAE71}"/>
              </a:ext>
            </a:extLst>
          </p:cNvPr>
          <p:cNvSpPr>
            <a:spLocks noGrp="1"/>
          </p:cNvSpPr>
          <p:nvPr>
            <p:ph type="title"/>
          </p:nvPr>
        </p:nvSpPr>
        <p:spPr>
          <a:xfrm>
            <a:off x="628650" y="681037"/>
            <a:ext cx="7886700" cy="1325563"/>
          </a:xfrm>
        </p:spPr>
        <p:txBody>
          <a:bodyPr/>
          <a:lstStyle/>
          <a:p>
            <a:r>
              <a:rPr lang="en-GB" altLang="en-US" sz="4000" b="1" dirty="0">
                <a:latin typeface="+mn-lt"/>
              </a:rPr>
              <a:t>Digital forensics specialist witnesses</a:t>
            </a:r>
            <a:endParaRPr lang="en-US" altLang="en-US" sz="4000" dirty="0">
              <a:latin typeface="+mn-lt"/>
            </a:endParaRPr>
          </a:p>
        </p:txBody>
      </p:sp>
      <p:sp>
        <p:nvSpPr>
          <p:cNvPr id="68611" name="Content Placeholder 2">
            <a:extLst>
              <a:ext uri="{FF2B5EF4-FFF2-40B4-BE49-F238E27FC236}">
                <a16:creationId xmlns:a16="http://schemas.microsoft.com/office/drawing/2014/main" id="{900392B1-860F-454F-B8C2-44C1AC90F0F8}"/>
              </a:ext>
            </a:extLst>
          </p:cNvPr>
          <p:cNvSpPr>
            <a:spLocks noGrp="1"/>
          </p:cNvSpPr>
          <p:nvPr>
            <p:ph idx="1"/>
          </p:nvPr>
        </p:nvSpPr>
        <p:spPr/>
        <p:txBody>
          <a:bodyPr>
            <a:normAutofit/>
          </a:bodyPr>
          <a:lstStyle/>
          <a:p>
            <a:pPr>
              <a:buFont typeface="Arial" panose="020B0604020202020204" pitchFamily="34" charset="0"/>
              <a:buNone/>
            </a:pPr>
            <a:r>
              <a:rPr lang="en-US" altLang="en-US" b="1" dirty="0"/>
              <a:t>Contextual knowledge</a:t>
            </a:r>
            <a:endParaRPr lang="en-US" altLang="en-US" dirty="0"/>
          </a:p>
          <a:p>
            <a:r>
              <a:rPr lang="en-US" altLang="en-US" dirty="0"/>
              <a:t>Understanding the different approaches, language, philosophies, practices and roles of the police, the law, and the technical knowledge of Information.</a:t>
            </a:r>
          </a:p>
          <a:p>
            <a:endParaRPr lang="en-US" altLang="en-US" dirty="0"/>
          </a:p>
          <a:p>
            <a:r>
              <a:rPr lang="en-US" altLang="en-US" dirty="0"/>
              <a:t>Technology is essential to guarantee the viability of electronic evidence at Court. Fundamental to this is the understanding of probability in its broadest sense and differences between </a:t>
            </a:r>
            <a:r>
              <a:rPr lang="en-US" altLang="en-US" b="1" dirty="0"/>
              <a:t>scientific proof and legal proof.</a:t>
            </a:r>
          </a:p>
          <a:p>
            <a:endParaRPr lang="en-US" altLang="en-US" dirty="0"/>
          </a:p>
        </p:txBody>
      </p:sp>
      <p:sp>
        <p:nvSpPr>
          <p:cNvPr id="68612" name="Slide Number Placeholder 3">
            <a:extLst>
              <a:ext uri="{FF2B5EF4-FFF2-40B4-BE49-F238E27FC236}">
                <a16:creationId xmlns:a16="http://schemas.microsoft.com/office/drawing/2014/main" id="{D45159FC-02F2-4389-A4D8-348E476A3C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A7DA77C-A976-47F5-A2E3-CDA89E0919D9}" type="slidenum">
              <a:rPr lang="en-US" altLang="en-US" sz="1200">
                <a:solidFill>
                  <a:srgbClr val="898989"/>
                </a:solidFill>
              </a:rPr>
              <a:pPr>
                <a:spcBef>
                  <a:spcPct val="0"/>
                </a:spcBef>
                <a:buFontTx/>
                <a:buNone/>
              </a:pPr>
              <a:t>64</a:t>
            </a:fld>
            <a:endParaRPr lang="en-US" altLang="en-US" sz="1200" dirty="0">
              <a:solidFill>
                <a:srgbClr val="898989"/>
              </a:solidFill>
            </a:endParaRPr>
          </a:p>
        </p:txBody>
      </p:sp>
    </p:spTree>
    <p:extLst>
      <p:ext uri="{BB962C8B-B14F-4D97-AF65-F5344CB8AC3E}">
        <p14:creationId xmlns:p14="http://schemas.microsoft.com/office/powerpoint/2010/main" val="18256387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8CEC3F00-56C6-407E-A2A9-44F90AFB3DF2}"/>
              </a:ext>
            </a:extLst>
          </p:cNvPr>
          <p:cNvSpPr>
            <a:spLocks noGrp="1"/>
          </p:cNvSpPr>
          <p:nvPr>
            <p:ph type="title"/>
          </p:nvPr>
        </p:nvSpPr>
        <p:spPr>
          <a:xfrm>
            <a:off x="628650" y="580279"/>
            <a:ext cx="7886700" cy="1325563"/>
          </a:xfrm>
        </p:spPr>
        <p:txBody>
          <a:bodyPr/>
          <a:lstStyle/>
          <a:p>
            <a:r>
              <a:rPr lang="en-GB" altLang="en-US" sz="4000" b="1" dirty="0">
                <a:latin typeface="+mn-lt"/>
              </a:rPr>
              <a:t>Digital forensics specialist witnesses</a:t>
            </a:r>
            <a:endParaRPr lang="en-US" altLang="en-US" sz="4000" dirty="0">
              <a:latin typeface="+mn-lt"/>
            </a:endParaRPr>
          </a:p>
        </p:txBody>
      </p:sp>
      <p:sp>
        <p:nvSpPr>
          <p:cNvPr id="69635" name="Content Placeholder 2">
            <a:extLst>
              <a:ext uri="{FF2B5EF4-FFF2-40B4-BE49-F238E27FC236}">
                <a16:creationId xmlns:a16="http://schemas.microsoft.com/office/drawing/2014/main" id="{EBE7FAD7-F289-441F-B55B-A41720C0ED7B}"/>
              </a:ext>
            </a:extLst>
          </p:cNvPr>
          <p:cNvSpPr>
            <a:spLocks noGrp="1"/>
          </p:cNvSpPr>
          <p:nvPr>
            <p:ph idx="1"/>
          </p:nvPr>
        </p:nvSpPr>
        <p:spPr/>
        <p:txBody>
          <a:bodyPr/>
          <a:lstStyle/>
          <a:p>
            <a:pPr>
              <a:buFont typeface="Arial" panose="020B0604020202020204" pitchFamily="34" charset="0"/>
              <a:buNone/>
            </a:pPr>
            <a:r>
              <a:rPr lang="en-US" altLang="en-US" b="1" dirty="0"/>
              <a:t>Legal knowledge</a:t>
            </a:r>
            <a:endParaRPr lang="en-US" altLang="en-US" dirty="0"/>
          </a:p>
          <a:p>
            <a:pPr>
              <a:buFont typeface="Arial" panose="020B0604020202020204" pitchFamily="34" charset="0"/>
              <a:buNone/>
            </a:pPr>
            <a:r>
              <a:rPr lang="en-US" altLang="en-US" sz="2800" dirty="0"/>
              <a:t>    Understanding of relevant aspects of law such as legal concepts and procedures in relation to:</a:t>
            </a:r>
          </a:p>
          <a:p>
            <a:r>
              <a:rPr lang="en-US" altLang="en-US" sz="2800" dirty="0"/>
              <a:t>Statements;</a:t>
            </a:r>
          </a:p>
          <a:p>
            <a:r>
              <a:rPr lang="en-US" altLang="en-US" sz="2800" dirty="0"/>
              <a:t>Continuity;</a:t>
            </a:r>
          </a:p>
          <a:p>
            <a:r>
              <a:rPr lang="en-US" altLang="en-US" sz="2800" dirty="0"/>
              <a:t>Court procedures;</a:t>
            </a:r>
          </a:p>
          <a:p>
            <a:r>
              <a:rPr lang="en-US" altLang="en-US" sz="2800" dirty="0"/>
              <a:t>A clear understanding of the roles and responsibilities of the expert witness is essential.</a:t>
            </a:r>
          </a:p>
          <a:p>
            <a:endParaRPr lang="en-US" altLang="en-US" dirty="0"/>
          </a:p>
        </p:txBody>
      </p:sp>
      <p:sp>
        <p:nvSpPr>
          <p:cNvPr id="69636" name="Slide Number Placeholder 3">
            <a:extLst>
              <a:ext uri="{FF2B5EF4-FFF2-40B4-BE49-F238E27FC236}">
                <a16:creationId xmlns:a16="http://schemas.microsoft.com/office/drawing/2014/main" id="{CE61D3A1-8C81-42EA-8B49-FFC1245AFC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483779D-BBB0-4914-8B00-EC578EF87BE9}" type="slidenum">
              <a:rPr lang="en-US" altLang="en-US" sz="1200">
                <a:solidFill>
                  <a:srgbClr val="898989"/>
                </a:solidFill>
              </a:rPr>
              <a:pPr>
                <a:spcBef>
                  <a:spcPct val="0"/>
                </a:spcBef>
                <a:buFontTx/>
                <a:buNone/>
              </a:pPr>
              <a:t>65</a:t>
            </a:fld>
            <a:endParaRPr lang="en-US" altLang="en-US" sz="1200" dirty="0">
              <a:solidFill>
                <a:srgbClr val="898989"/>
              </a:solidFill>
            </a:endParaRPr>
          </a:p>
        </p:txBody>
      </p:sp>
    </p:spTree>
    <p:extLst>
      <p:ext uri="{BB962C8B-B14F-4D97-AF65-F5344CB8AC3E}">
        <p14:creationId xmlns:p14="http://schemas.microsoft.com/office/powerpoint/2010/main" val="37841644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92387A3D-7EDA-491D-93DE-2A9F08578B2D}"/>
              </a:ext>
            </a:extLst>
          </p:cNvPr>
          <p:cNvSpPr>
            <a:spLocks noGrp="1"/>
          </p:cNvSpPr>
          <p:nvPr>
            <p:ph type="title"/>
          </p:nvPr>
        </p:nvSpPr>
        <p:spPr>
          <a:xfrm>
            <a:off x="628650" y="623309"/>
            <a:ext cx="7886700" cy="1325563"/>
          </a:xfrm>
        </p:spPr>
        <p:txBody>
          <a:bodyPr/>
          <a:lstStyle/>
          <a:p>
            <a:r>
              <a:rPr lang="en-GB" altLang="en-US" sz="4000" b="1" dirty="0">
                <a:latin typeface="+mn-lt"/>
              </a:rPr>
              <a:t>Digital forensics specialist witnesses</a:t>
            </a:r>
            <a:endParaRPr lang="en-US" altLang="en-US" sz="4000" dirty="0">
              <a:latin typeface="+mn-lt"/>
            </a:endParaRPr>
          </a:p>
        </p:txBody>
      </p:sp>
      <p:sp>
        <p:nvSpPr>
          <p:cNvPr id="70659" name="Content Placeholder 2">
            <a:extLst>
              <a:ext uri="{FF2B5EF4-FFF2-40B4-BE49-F238E27FC236}">
                <a16:creationId xmlns:a16="http://schemas.microsoft.com/office/drawing/2014/main" id="{48BAAB58-D2D0-4B3A-906E-4A4BEDD9EF05}"/>
              </a:ext>
            </a:extLst>
          </p:cNvPr>
          <p:cNvSpPr>
            <a:spLocks noGrp="1"/>
          </p:cNvSpPr>
          <p:nvPr>
            <p:ph idx="1"/>
          </p:nvPr>
        </p:nvSpPr>
        <p:spPr>
          <a:xfrm>
            <a:off x="365760" y="1825625"/>
            <a:ext cx="8369449" cy="4530726"/>
          </a:xfrm>
        </p:spPr>
        <p:txBody>
          <a:bodyPr/>
          <a:lstStyle/>
          <a:p>
            <a:pPr>
              <a:buFont typeface="Arial" panose="020B0604020202020204" pitchFamily="34" charset="0"/>
              <a:buNone/>
            </a:pPr>
            <a:r>
              <a:rPr lang="en-US" altLang="en-US" b="1" dirty="0"/>
              <a:t>Communication skills </a:t>
            </a:r>
          </a:p>
          <a:p>
            <a:pPr indent="0">
              <a:buFont typeface="Arial" panose="020B0604020202020204" pitchFamily="34" charset="0"/>
              <a:buNone/>
            </a:pPr>
            <a:r>
              <a:rPr lang="en-US" altLang="en-US" dirty="0"/>
              <a:t>The ability to express and explain in ordinary language, both verbally and in writing:-</a:t>
            </a:r>
          </a:p>
          <a:p>
            <a:pPr lvl="1">
              <a:buFont typeface="Wingdings" panose="05000000000000000000" pitchFamily="2" charset="2"/>
              <a:buChar char="Ø"/>
            </a:pPr>
            <a:r>
              <a:rPr lang="en-US" altLang="en-US" sz="2800" dirty="0"/>
              <a:t>Nature of specialism;</a:t>
            </a:r>
          </a:p>
          <a:p>
            <a:pPr lvl="1">
              <a:buFont typeface="Wingdings" panose="05000000000000000000" pitchFamily="2" charset="2"/>
              <a:buChar char="Ø"/>
            </a:pPr>
            <a:r>
              <a:rPr lang="en-US" altLang="en-US" sz="2800" dirty="0"/>
              <a:t>Techniques and equipment used;</a:t>
            </a:r>
          </a:p>
          <a:p>
            <a:pPr lvl="1">
              <a:buFont typeface="Wingdings" panose="05000000000000000000" pitchFamily="2" charset="2"/>
              <a:buChar char="Ø"/>
            </a:pPr>
            <a:r>
              <a:rPr lang="en-US" altLang="en-US" sz="2800" dirty="0"/>
              <a:t>Methods of interpretation;</a:t>
            </a:r>
          </a:p>
          <a:p>
            <a:pPr lvl="1">
              <a:buFont typeface="Wingdings" panose="05000000000000000000" pitchFamily="2" charset="2"/>
              <a:buChar char="Ø"/>
            </a:pPr>
            <a:r>
              <a:rPr lang="en-US" altLang="en-US" sz="2800" dirty="0"/>
              <a:t>Strengths and weaknesses of evidence;</a:t>
            </a:r>
          </a:p>
          <a:p>
            <a:pPr lvl="1">
              <a:buFont typeface="Wingdings" panose="05000000000000000000" pitchFamily="2" charset="2"/>
              <a:buChar char="Ø"/>
            </a:pPr>
            <a:r>
              <a:rPr lang="en-US" altLang="en-US" sz="2800" dirty="0"/>
              <a:t>Alternative explanations.</a:t>
            </a:r>
          </a:p>
          <a:p>
            <a:endParaRPr lang="en-US" altLang="en-US" sz="2800" dirty="0"/>
          </a:p>
        </p:txBody>
      </p:sp>
      <p:sp>
        <p:nvSpPr>
          <p:cNvPr id="70660" name="Slide Number Placeholder 3">
            <a:extLst>
              <a:ext uri="{FF2B5EF4-FFF2-40B4-BE49-F238E27FC236}">
                <a16:creationId xmlns:a16="http://schemas.microsoft.com/office/drawing/2014/main" id="{1B1FE94D-CA8C-4CE0-AB1F-90652DD74C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D00EC8C-5F90-4B65-9391-59BEDE582945}" type="slidenum">
              <a:rPr lang="en-US" altLang="en-US" sz="1200">
                <a:solidFill>
                  <a:srgbClr val="898989"/>
                </a:solidFill>
              </a:rPr>
              <a:pPr>
                <a:spcBef>
                  <a:spcPct val="0"/>
                </a:spcBef>
                <a:buFontTx/>
                <a:buNone/>
              </a:pPr>
              <a:t>66</a:t>
            </a:fld>
            <a:endParaRPr lang="en-US" altLang="en-US" sz="1200" dirty="0">
              <a:solidFill>
                <a:srgbClr val="898989"/>
              </a:solidFill>
            </a:endParaRPr>
          </a:p>
        </p:txBody>
      </p:sp>
    </p:spTree>
    <p:extLst>
      <p:ext uri="{BB962C8B-B14F-4D97-AF65-F5344CB8AC3E}">
        <p14:creationId xmlns:p14="http://schemas.microsoft.com/office/powerpoint/2010/main" val="620671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1EA9AB98-5F4B-46F8-BAD3-ACFA5201B57E}"/>
              </a:ext>
            </a:extLst>
          </p:cNvPr>
          <p:cNvSpPr>
            <a:spLocks noGrp="1"/>
          </p:cNvSpPr>
          <p:nvPr>
            <p:ph type="title"/>
          </p:nvPr>
        </p:nvSpPr>
        <p:spPr>
          <a:xfrm>
            <a:off x="542588" y="681037"/>
            <a:ext cx="7886700" cy="1325563"/>
          </a:xfrm>
        </p:spPr>
        <p:txBody>
          <a:bodyPr/>
          <a:lstStyle/>
          <a:p>
            <a:r>
              <a:rPr lang="en-GB" altLang="en-US" sz="4000" b="1" dirty="0">
                <a:latin typeface="+mn-lt"/>
              </a:rPr>
              <a:t>Digital forensics specialist witnesses</a:t>
            </a:r>
            <a:endParaRPr lang="en-US" altLang="en-US" sz="4000" dirty="0">
              <a:latin typeface="+mn-lt"/>
            </a:endParaRPr>
          </a:p>
        </p:txBody>
      </p:sp>
      <p:sp>
        <p:nvSpPr>
          <p:cNvPr id="71683" name="Content Placeholder 2">
            <a:extLst>
              <a:ext uri="{FF2B5EF4-FFF2-40B4-BE49-F238E27FC236}">
                <a16:creationId xmlns:a16="http://schemas.microsoft.com/office/drawing/2014/main" id="{B99BA29E-0856-4052-A730-5092CB4CD9F0}"/>
              </a:ext>
            </a:extLst>
          </p:cNvPr>
          <p:cNvSpPr>
            <a:spLocks noGrp="1"/>
          </p:cNvSpPr>
          <p:nvPr>
            <p:ph idx="1"/>
          </p:nvPr>
        </p:nvSpPr>
        <p:spPr/>
        <p:txBody>
          <a:bodyPr/>
          <a:lstStyle/>
          <a:p>
            <a:pPr>
              <a:buFont typeface="Arial" panose="020B0604020202020204" pitchFamily="34" charset="0"/>
              <a:buNone/>
            </a:pPr>
            <a:r>
              <a:rPr lang="en-US" altLang="en-US" sz="2800" b="1" dirty="0"/>
              <a:t>General </a:t>
            </a:r>
            <a:endParaRPr lang="en-US" altLang="en-US" sz="2800" dirty="0"/>
          </a:p>
          <a:p>
            <a:r>
              <a:rPr lang="en-US" altLang="en-US" sz="2800" dirty="0"/>
              <a:t>Cleared to appropriate security level to handle the evidential material.</a:t>
            </a:r>
          </a:p>
          <a:p>
            <a:r>
              <a:rPr lang="en-US" altLang="en-US" sz="2800" dirty="0"/>
              <a:t>Made aware of any relevant Child Abuse Images guidelines.</a:t>
            </a:r>
          </a:p>
          <a:p>
            <a:r>
              <a:rPr lang="en-US" altLang="en-US" sz="2800" dirty="0"/>
              <a:t>Made aware of the effect on members of staff of such material and risk assess appropriately.</a:t>
            </a:r>
          </a:p>
          <a:p>
            <a:r>
              <a:rPr lang="en-US" altLang="en-US" sz="2800" dirty="0"/>
              <a:t>Ensured that the specialist has no conflict of interest.</a:t>
            </a:r>
          </a:p>
          <a:p>
            <a:endParaRPr lang="en-US" altLang="en-US" sz="2800" dirty="0"/>
          </a:p>
        </p:txBody>
      </p:sp>
      <p:sp>
        <p:nvSpPr>
          <p:cNvPr id="71684" name="Slide Number Placeholder 3">
            <a:extLst>
              <a:ext uri="{FF2B5EF4-FFF2-40B4-BE49-F238E27FC236}">
                <a16:creationId xmlns:a16="http://schemas.microsoft.com/office/drawing/2014/main" id="{F87EA26C-18FA-4C8F-AC78-2DD6E68612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BD503C1-7829-4CB4-B797-C56F370792B7}" type="slidenum">
              <a:rPr lang="en-US" altLang="en-US" sz="1200">
                <a:solidFill>
                  <a:srgbClr val="898989"/>
                </a:solidFill>
              </a:rPr>
              <a:pPr>
                <a:spcBef>
                  <a:spcPct val="0"/>
                </a:spcBef>
                <a:buFontTx/>
                <a:buNone/>
              </a:pPr>
              <a:t>67</a:t>
            </a:fld>
            <a:endParaRPr lang="en-US" altLang="en-US" sz="1200" dirty="0">
              <a:solidFill>
                <a:srgbClr val="898989"/>
              </a:solidFill>
            </a:endParaRPr>
          </a:p>
        </p:txBody>
      </p:sp>
    </p:spTree>
    <p:extLst>
      <p:ext uri="{BB962C8B-B14F-4D97-AF65-F5344CB8AC3E}">
        <p14:creationId xmlns:p14="http://schemas.microsoft.com/office/powerpoint/2010/main" val="4060636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8BD44690-E6C7-42BF-B810-1AC9A1BD0C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00D05FB-F004-4136-94CC-398250E3B501}" type="slidenum">
              <a:rPr lang="en-US" altLang="en-US" sz="1200">
                <a:solidFill>
                  <a:srgbClr val="898989"/>
                </a:solidFill>
              </a:rPr>
              <a:pPr>
                <a:spcBef>
                  <a:spcPct val="0"/>
                </a:spcBef>
                <a:buFontTx/>
                <a:buNone/>
              </a:pPr>
              <a:t>68</a:t>
            </a:fld>
            <a:endParaRPr lang="en-US" altLang="en-US" sz="1200" dirty="0">
              <a:solidFill>
                <a:srgbClr val="898989"/>
              </a:solidFill>
            </a:endParaRPr>
          </a:p>
        </p:txBody>
      </p:sp>
      <p:sp>
        <p:nvSpPr>
          <p:cNvPr id="4099" name="Title 1">
            <a:extLst>
              <a:ext uri="{FF2B5EF4-FFF2-40B4-BE49-F238E27FC236}">
                <a16:creationId xmlns:a16="http://schemas.microsoft.com/office/drawing/2014/main" id="{16FAB3DA-B1EE-487B-A5FB-1EFE5969EE45}"/>
              </a:ext>
            </a:extLst>
          </p:cNvPr>
          <p:cNvSpPr>
            <a:spLocks noGrp="1"/>
          </p:cNvSpPr>
          <p:nvPr>
            <p:ph type="title"/>
          </p:nvPr>
        </p:nvSpPr>
        <p:spPr>
          <a:xfrm>
            <a:off x="457200" y="912020"/>
            <a:ext cx="8229600" cy="773112"/>
          </a:xfrm>
        </p:spPr>
        <p:txBody>
          <a:bodyPr>
            <a:normAutofit/>
          </a:bodyPr>
          <a:lstStyle/>
          <a:p>
            <a:pPr algn="ctr" eaLnBrk="1" hangingPunct="1"/>
            <a:r>
              <a:rPr lang="en-US" altLang="en-US" sz="4000" b="1" dirty="0">
                <a:latin typeface="+mn-lt"/>
              </a:rPr>
              <a:t>Session Objectives</a:t>
            </a:r>
          </a:p>
        </p:txBody>
      </p:sp>
      <p:sp>
        <p:nvSpPr>
          <p:cNvPr id="4100" name="Content Placeholder 2">
            <a:extLst>
              <a:ext uri="{FF2B5EF4-FFF2-40B4-BE49-F238E27FC236}">
                <a16:creationId xmlns:a16="http://schemas.microsoft.com/office/drawing/2014/main" id="{B36D0694-79FF-4812-BE49-6C02B760303F}"/>
              </a:ext>
            </a:extLst>
          </p:cNvPr>
          <p:cNvSpPr>
            <a:spLocks/>
          </p:cNvSpPr>
          <p:nvPr/>
        </p:nvSpPr>
        <p:spPr bwMode="auto">
          <a:xfrm>
            <a:off x="457200" y="1685132"/>
            <a:ext cx="85121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latin typeface="Arial" panose="020B0604020202020204" pitchFamily="34" charset="0"/>
              </a:rPr>
              <a:t>This session has provided participants with a knowledge of: </a:t>
            </a:r>
            <a:endParaRPr lang="el-GR" altLang="en-US" sz="2800" b="1" dirty="0">
              <a:latin typeface="Arial" panose="020B0604020202020204" pitchFamily="34" charset="0"/>
            </a:endParaRPr>
          </a:p>
          <a:p>
            <a:pPr marL="457200" indent="-457200">
              <a:spcBef>
                <a:spcPct val="0"/>
              </a:spcBef>
            </a:pPr>
            <a:endParaRPr lang="el-GR" altLang="en-US" sz="2800" dirty="0">
              <a:latin typeface="Arial" panose="020B0604020202020204" pitchFamily="34" charset="0"/>
            </a:endParaRPr>
          </a:p>
          <a:p>
            <a:pPr marL="457200" indent="-457200">
              <a:spcBef>
                <a:spcPct val="0"/>
              </a:spcBef>
            </a:pPr>
            <a:r>
              <a:rPr lang="en-GB" altLang="en-US" sz="2800" dirty="0">
                <a:latin typeface="Arial" panose="020B0604020202020204" pitchFamily="34" charset="0"/>
              </a:rPr>
              <a:t>The role of the external specialist witnesses.</a:t>
            </a:r>
          </a:p>
          <a:p>
            <a:pPr marL="457200" indent="-457200">
              <a:spcBef>
                <a:spcPct val="0"/>
              </a:spcBef>
            </a:pPr>
            <a:r>
              <a:rPr lang="en-GB" altLang="en-US" sz="2800" dirty="0">
                <a:latin typeface="Arial" panose="020B0604020202020204" pitchFamily="34" charset="0"/>
              </a:rPr>
              <a:t>The skills required by an external witness.</a:t>
            </a:r>
          </a:p>
          <a:p>
            <a:pPr marL="457200" indent="-457200">
              <a:spcBef>
                <a:spcPct val="0"/>
              </a:spcBef>
            </a:pPr>
            <a:r>
              <a:rPr lang="en-GB" altLang="en-US" sz="2800" dirty="0">
                <a:latin typeface="Arial" panose="020B0604020202020204" pitchFamily="34" charset="0"/>
              </a:rPr>
              <a:t>The responsibilities of the Officer in Charge when deploying an external specialist as a witnesses.</a:t>
            </a:r>
          </a:p>
          <a:p>
            <a:pPr marL="457200" indent="-457200">
              <a:spcBef>
                <a:spcPct val="0"/>
              </a:spcBef>
            </a:pPr>
            <a:endParaRPr lang="el-GR" altLang="en-US" sz="2800" dirty="0">
              <a:latin typeface="Arial" panose="020B0604020202020204" pitchFamily="34" charset="0"/>
            </a:endParaRPr>
          </a:p>
        </p:txBody>
      </p:sp>
    </p:spTree>
    <p:extLst>
      <p:ext uri="{BB962C8B-B14F-4D97-AF65-F5344CB8AC3E}">
        <p14:creationId xmlns:p14="http://schemas.microsoft.com/office/powerpoint/2010/main" val="44157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A39020DB-1374-4041-A030-B770898372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E9000BE6-F3F2-46B0-986B-94606403C486}" type="slidenum">
              <a:rPr lang="en-US" altLang="en-US" sz="1200">
                <a:solidFill>
                  <a:srgbClr val="898989"/>
                </a:solidFill>
              </a:rPr>
              <a:pPr>
                <a:spcBef>
                  <a:spcPct val="0"/>
                </a:spcBef>
                <a:buFontTx/>
                <a:buNone/>
              </a:pPr>
              <a:t>69</a:t>
            </a:fld>
            <a:endParaRPr lang="en-US" altLang="en-US" sz="1200" dirty="0">
              <a:solidFill>
                <a:srgbClr val="898989"/>
              </a:solidFill>
            </a:endParaRPr>
          </a:p>
        </p:txBody>
      </p:sp>
      <p:pic>
        <p:nvPicPr>
          <p:cNvPr id="73731" name="Picture 6" descr="Question Mark Clip Art">
            <a:hlinkClick r:id="rId3"/>
            <a:extLst>
              <a:ext uri="{FF2B5EF4-FFF2-40B4-BE49-F238E27FC236}">
                <a16:creationId xmlns:a16="http://schemas.microsoft.com/office/drawing/2014/main" id="{48B144C4-60B5-4DF3-AF2E-B364E3FD5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3573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3">
            <a:extLst>
              <a:ext uri="{FF2B5EF4-FFF2-40B4-BE49-F238E27FC236}">
                <a16:creationId xmlns:a16="http://schemas.microsoft.com/office/drawing/2014/main" id="{ADC3454F-2D9B-4D99-9E60-2B86B888A95D}"/>
              </a:ext>
            </a:extLst>
          </p:cNvPr>
          <p:cNvSpPr txBox="1">
            <a:spLocks noChangeArrowheads="1"/>
          </p:cNvSpPr>
          <p:nvPr/>
        </p:nvSpPr>
        <p:spPr bwMode="auto">
          <a:xfrm>
            <a:off x="3071813" y="4500563"/>
            <a:ext cx="30813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5400" b="1" dirty="0"/>
              <a:t>Questions</a:t>
            </a:r>
          </a:p>
        </p:txBody>
      </p:sp>
    </p:spTree>
    <p:extLst>
      <p:ext uri="{BB962C8B-B14F-4D97-AF65-F5344CB8AC3E}">
        <p14:creationId xmlns:p14="http://schemas.microsoft.com/office/powerpoint/2010/main" val="3965528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07C2F60-6874-4BD5-A40A-6544CE27AF29}"/>
              </a:ext>
            </a:extLst>
          </p:cNvPr>
          <p:cNvSpPr>
            <a:spLocks noGrp="1"/>
          </p:cNvSpPr>
          <p:nvPr>
            <p:ph type="title"/>
          </p:nvPr>
        </p:nvSpPr>
        <p:spPr>
          <a:xfrm>
            <a:off x="628650" y="500062"/>
            <a:ext cx="7886700" cy="1325563"/>
          </a:xfrm>
        </p:spPr>
        <p:txBody>
          <a:bodyPr>
            <a:normAutofit/>
          </a:bodyPr>
          <a:lstStyle/>
          <a:p>
            <a:r>
              <a:rPr lang="en-US" altLang="en-US" sz="4000" b="1" dirty="0">
                <a:latin typeface="+mn-lt"/>
              </a:rPr>
              <a:t>Principle 4 – Appropriate Training</a:t>
            </a:r>
            <a:endParaRPr lang="en-US" altLang="en-US" sz="4000" dirty="0">
              <a:latin typeface="+mn-lt"/>
            </a:endParaRPr>
          </a:p>
        </p:txBody>
      </p:sp>
      <p:sp>
        <p:nvSpPr>
          <p:cNvPr id="11267" name="Content Placeholder 2">
            <a:extLst>
              <a:ext uri="{FF2B5EF4-FFF2-40B4-BE49-F238E27FC236}">
                <a16:creationId xmlns:a16="http://schemas.microsoft.com/office/drawing/2014/main" id="{FEE5C021-CE61-47D9-825F-3DC48B98F2C0}"/>
              </a:ext>
            </a:extLst>
          </p:cNvPr>
          <p:cNvSpPr>
            <a:spLocks noGrp="1"/>
          </p:cNvSpPr>
          <p:nvPr>
            <p:ph idx="1"/>
          </p:nvPr>
        </p:nvSpPr>
        <p:spPr>
          <a:xfrm>
            <a:off x="415586" y="1825625"/>
            <a:ext cx="7886700" cy="4351338"/>
          </a:xfrm>
        </p:spPr>
        <p:txBody>
          <a:bodyPr/>
          <a:lstStyle/>
          <a:p>
            <a:r>
              <a:rPr lang="en-US" altLang="en-US" dirty="0"/>
              <a:t>First responders must be appropriately trained to be able to search for and seize electronic evidence if no experts are available at the scene.</a:t>
            </a:r>
          </a:p>
          <a:p>
            <a:pPr>
              <a:buFont typeface="Arial" panose="020B0604020202020204" pitchFamily="34" charset="0"/>
              <a:buNone/>
            </a:pPr>
            <a:endParaRPr lang="en-US" altLang="en-US" dirty="0"/>
          </a:p>
          <a:p>
            <a:r>
              <a:rPr lang="en-US" altLang="en-US" dirty="0"/>
              <a:t>In exceptional circumstances where it is necessary that a first responder collects electronic evidence and/or access original data held on an electronic device or digital storage media, the first responder must be trained to do it properly and to explain the relevance and implications of his/her actions.</a:t>
            </a:r>
          </a:p>
          <a:p>
            <a:endParaRPr lang="en-US" altLang="en-US" sz="2800" dirty="0"/>
          </a:p>
        </p:txBody>
      </p:sp>
      <p:sp>
        <p:nvSpPr>
          <p:cNvPr id="11268" name="Slide Number Placeholder 3">
            <a:extLst>
              <a:ext uri="{FF2B5EF4-FFF2-40B4-BE49-F238E27FC236}">
                <a16:creationId xmlns:a16="http://schemas.microsoft.com/office/drawing/2014/main" id="{324C2262-E449-4194-A68B-2AD43AE911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53934A5-5746-4730-A0FB-93CE12B9506E}" type="slidenum">
              <a:rPr lang="en-US" altLang="en-US" sz="1200">
                <a:solidFill>
                  <a:srgbClr val="898989"/>
                </a:solidFill>
              </a:rPr>
              <a:pPr>
                <a:spcBef>
                  <a:spcPct val="0"/>
                </a:spcBef>
                <a:buFontTx/>
                <a:buNone/>
              </a:pPr>
              <a:t>7</a:t>
            </a:fld>
            <a:endParaRPr lang="en-US" altLang="en-US" sz="1200" dirty="0">
              <a:solidFill>
                <a:srgbClr val="898989"/>
              </a:solidFill>
            </a:endParaRPr>
          </a:p>
        </p:txBody>
      </p:sp>
    </p:spTree>
    <p:extLst>
      <p:ext uri="{BB962C8B-B14F-4D97-AF65-F5344CB8AC3E}">
        <p14:creationId xmlns:p14="http://schemas.microsoft.com/office/powerpoint/2010/main" val="38861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9B0519B-6E39-4630-B715-46BDC9BBB6FC}"/>
              </a:ext>
            </a:extLst>
          </p:cNvPr>
          <p:cNvSpPr>
            <a:spLocks noGrp="1"/>
          </p:cNvSpPr>
          <p:nvPr>
            <p:ph type="title"/>
          </p:nvPr>
        </p:nvSpPr>
        <p:spPr>
          <a:xfrm>
            <a:off x="628650" y="578190"/>
            <a:ext cx="7886700" cy="1325563"/>
          </a:xfrm>
        </p:spPr>
        <p:txBody>
          <a:bodyPr>
            <a:normAutofit/>
          </a:bodyPr>
          <a:lstStyle/>
          <a:p>
            <a:r>
              <a:rPr lang="en-US" altLang="en-US" sz="4000" b="1" dirty="0">
                <a:latin typeface="+mn-lt"/>
              </a:rPr>
              <a:t>Principle 5 - Legality</a:t>
            </a:r>
            <a:endParaRPr lang="en-US" altLang="en-US" sz="4000" dirty="0">
              <a:latin typeface="+mn-lt"/>
            </a:endParaRPr>
          </a:p>
        </p:txBody>
      </p:sp>
      <p:sp>
        <p:nvSpPr>
          <p:cNvPr id="12291" name="Content Placeholder 2">
            <a:extLst>
              <a:ext uri="{FF2B5EF4-FFF2-40B4-BE49-F238E27FC236}">
                <a16:creationId xmlns:a16="http://schemas.microsoft.com/office/drawing/2014/main" id="{118531D2-6085-418F-9155-7FC2B1404B5B}"/>
              </a:ext>
            </a:extLst>
          </p:cNvPr>
          <p:cNvSpPr>
            <a:spLocks noGrp="1"/>
          </p:cNvSpPr>
          <p:nvPr>
            <p:ph idx="1"/>
          </p:nvPr>
        </p:nvSpPr>
        <p:spPr>
          <a:xfrm>
            <a:off x="417251" y="1825624"/>
            <a:ext cx="8282866" cy="4832627"/>
          </a:xfrm>
        </p:spPr>
        <p:txBody>
          <a:bodyPr>
            <a:normAutofit/>
          </a:bodyPr>
          <a:lstStyle/>
          <a:p>
            <a:r>
              <a:rPr lang="en-US" altLang="en-US" sz="2400" dirty="0"/>
              <a:t>The person and agency in charge of the case are responsible for ensuring that the law, the general forensic and procedural principles, and the above listed principles are adhered to. This applies to the possession of and access to electronic evidence.</a:t>
            </a:r>
          </a:p>
          <a:p>
            <a:r>
              <a:rPr lang="en-US" altLang="en-US" sz="2400" dirty="0"/>
              <a:t>One of the internationally important legal documents, the Convention on Cybercrime by the Council of Europe, is currently open for signature by the Member States and the states, which have participated in its elaboration, and for accession by other states.</a:t>
            </a:r>
          </a:p>
          <a:p>
            <a:r>
              <a:rPr lang="en-US" altLang="en-US" sz="2400" dirty="0"/>
              <a:t>The principles lay the foundation for the information that is provided in the following chapters and should be considered at all stages of dealing with potential sources of electronic evidence.</a:t>
            </a:r>
          </a:p>
          <a:p>
            <a:endParaRPr lang="en-US" altLang="en-US" sz="2000" dirty="0"/>
          </a:p>
        </p:txBody>
      </p:sp>
      <p:sp>
        <p:nvSpPr>
          <p:cNvPr id="12292" name="Slide Number Placeholder 3">
            <a:extLst>
              <a:ext uri="{FF2B5EF4-FFF2-40B4-BE49-F238E27FC236}">
                <a16:creationId xmlns:a16="http://schemas.microsoft.com/office/drawing/2014/main" id="{916A0E01-F67C-4905-9AEB-0275AD0A80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94C6B8ED-C236-4141-9DF7-698FCFAE0047}" type="slidenum">
              <a:rPr lang="en-US" altLang="en-US" sz="1200">
                <a:solidFill>
                  <a:srgbClr val="898989"/>
                </a:solidFill>
              </a:rPr>
              <a:pPr>
                <a:spcBef>
                  <a:spcPct val="0"/>
                </a:spcBef>
                <a:buFontTx/>
                <a:buNone/>
              </a:pPr>
              <a:t>8</a:t>
            </a:fld>
            <a:endParaRPr lang="en-US" altLang="en-US" sz="1200" dirty="0">
              <a:solidFill>
                <a:srgbClr val="898989"/>
              </a:solidFill>
            </a:endParaRPr>
          </a:p>
        </p:txBody>
      </p:sp>
    </p:spTree>
    <p:extLst>
      <p:ext uri="{BB962C8B-B14F-4D97-AF65-F5344CB8AC3E}">
        <p14:creationId xmlns:p14="http://schemas.microsoft.com/office/powerpoint/2010/main" val="397033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B59A5B97-9E5B-4806-AD51-13F04E4ADDEE}"/>
              </a:ext>
            </a:extLst>
          </p:cNvPr>
          <p:cNvSpPr>
            <a:spLocks noGrp="1"/>
          </p:cNvSpPr>
          <p:nvPr>
            <p:ph type="title"/>
          </p:nvPr>
        </p:nvSpPr>
        <p:spPr>
          <a:xfrm>
            <a:off x="457200" y="651554"/>
            <a:ext cx="8229600" cy="1143000"/>
          </a:xfrm>
        </p:spPr>
        <p:txBody>
          <a:bodyPr>
            <a:normAutofit/>
          </a:bodyPr>
          <a:lstStyle/>
          <a:p>
            <a:r>
              <a:rPr lang="en-US" altLang="en-US" sz="4000" dirty="0">
                <a:latin typeface="+mn-lt"/>
              </a:rPr>
              <a:t>First Responder</a:t>
            </a:r>
          </a:p>
        </p:txBody>
      </p:sp>
      <p:sp>
        <p:nvSpPr>
          <p:cNvPr id="14339" name="Content Placeholder 2">
            <a:extLst>
              <a:ext uri="{FF2B5EF4-FFF2-40B4-BE49-F238E27FC236}">
                <a16:creationId xmlns:a16="http://schemas.microsoft.com/office/drawing/2014/main" id="{642EF688-CE05-48F3-A4DE-DF636C69BE58}"/>
              </a:ext>
            </a:extLst>
          </p:cNvPr>
          <p:cNvSpPr>
            <a:spLocks noGrp="1"/>
          </p:cNvSpPr>
          <p:nvPr>
            <p:ph idx="1"/>
          </p:nvPr>
        </p:nvSpPr>
        <p:spPr>
          <a:xfrm>
            <a:off x="301841" y="1677880"/>
            <a:ext cx="8513685" cy="5043596"/>
          </a:xfrm>
        </p:spPr>
        <p:txBody>
          <a:bodyPr>
            <a:normAutofit/>
          </a:bodyPr>
          <a:lstStyle/>
          <a:p>
            <a:r>
              <a:rPr lang="en-US" altLang="en-US" dirty="0"/>
              <a:t>Responsible for the process of search and seizing.</a:t>
            </a:r>
          </a:p>
          <a:p>
            <a:r>
              <a:rPr lang="en-US" altLang="en-US" dirty="0"/>
              <a:t>Responsible for obtaining the appropriate search warrant and having in place all necessary authorities before starting the search and seizing process.</a:t>
            </a:r>
          </a:p>
          <a:p>
            <a:r>
              <a:rPr lang="en-US" altLang="en-US" dirty="0"/>
              <a:t>Makes decision about the methods of collecting or seizing electronic evidences.</a:t>
            </a:r>
          </a:p>
          <a:p>
            <a:r>
              <a:rPr lang="en-US" altLang="en-US" dirty="0"/>
              <a:t>Responsible for securing the scene, documenting the scene and the storage of evidence.</a:t>
            </a:r>
          </a:p>
          <a:p>
            <a:endParaRPr lang="en-US" altLang="en-US" dirty="0"/>
          </a:p>
          <a:p>
            <a:pPr marL="0" indent="0" algn="r">
              <a:buNone/>
            </a:pPr>
            <a:r>
              <a:rPr lang="en-US" altLang="en-US" sz="2400" dirty="0"/>
              <a:t>Contd….</a:t>
            </a:r>
          </a:p>
          <a:p>
            <a:endParaRPr lang="en-US" altLang="en-US" sz="2200" dirty="0"/>
          </a:p>
          <a:p>
            <a:endParaRPr lang="en-US" altLang="en-US" sz="2200" dirty="0"/>
          </a:p>
          <a:p>
            <a:endParaRPr lang="en-US" altLang="en-US" sz="2200" dirty="0"/>
          </a:p>
        </p:txBody>
      </p:sp>
      <p:sp>
        <p:nvSpPr>
          <p:cNvPr id="14340" name="Slide Number Placeholder 3">
            <a:extLst>
              <a:ext uri="{FF2B5EF4-FFF2-40B4-BE49-F238E27FC236}">
                <a16:creationId xmlns:a16="http://schemas.microsoft.com/office/drawing/2014/main" id="{868A450B-4AEB-4D86-A827-AC2C24F1BF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7EC3134-6FA9-4E71-B176-4C35A24370D2}" type="slidenum">
              <a:rPr lang="en-US" altLang="en-US" sz="1200">
                <a:solidFill>
                  <a:srgbClr val="898989"/>
                </a:solidFill>
              </a:rPr>
              <a:pPr>
                <a:spcBef>
                  <a:spcPct val="0"/>
                </a:spcBef>
                <a:buFontTx/>
                <a:buNone/>
              </a:pPr>
              <a:t>9</a:t>
            </a:fld>
            <a:endParaRPr lang="en-US" altLang="en-US" sz="1200" dirty="0">
              <a:solidFill>
                <a:srgbClr val="898989"/>
              </a:solidFill>
            </a:endParaRPr>
          </a:p>
        </p:txBody>
      </p:sp>
    </p:spTree>
    <p:extLst>
      <p:ext uri="{BB962C8B-B14F-4D97-AF65-F5344CB8AC3E}">
        <p14:creationId xmlns:p14="http://schemas.microsoft.com/office/powerpoint/2010/main" val="3170478181"/>
      </p:ext>
    </p:extLst>
  </p:cSld>
  <p:clrMapOvr>
    <a:masterClrMapping/>
  </p:clrMapOvr>
</p:sld>
</file>

<file path=ppt/theme/theme1.xml><?xml version="1.0" encoding="utf-8"?>
<a:theme xmlns:a="http://schemas.openxmlformats.org/drawingml/2006/main" name="CyberEast theme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East Template" id="{40A3B124-9129-4B9D-BC1A-B83ADD00B5B6}" vid="{129BBABC-C737-4432-8816-7CA6A819CD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CyberEast Template</Template>
  <TotalTime>387</TotalTime>
  <Words>5210</Words>
  <Application>Microsoft Office PowerPoint</Application>
  <PresentationFormat>On-screen Show (4:3)</PresentationFormat>
  <Paragraphs>546</Paragraphs>
  <Slides>69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Wingdings</vt:lpstr>
      <vt:lpstr>CyberEast theme template</vt:lpstr>
      <vt:lpstr>CyberEast Project:  Action on Cybercrime for Cyber Resilience in the Eastern Partnership Region</vt:lpstr>
      <vt:lpstr>Session Objectives</vt:lpstr>
      <vt:lpstr>PowerPoint Presentation</vt:lpstr>
      <vt:lpstr>Principle 1 – Data Integrity</vt:lpstr>
      <vt:lpstr>Principle 2 – Audit Trail</vt:lpstr>
      <vt:lpstr>Principle 3 – Specialist Support</vt:lpstr>
      <vt:lpstr>Principle 4 – Appropriate Training</vt:lpstr>
      <vt:lpstr>Principle 5 - Legality</vt:lpstr>
      <vt:lpstr>First Responder</vt:lpstr>
      <vt:lpstr>First Responder   Contd…</vt:lpstr>
      <vt:lpstr>Investigation</vt:lpstr>
      <vt:lpstr>Exercise Q&amp;A</vt:lpstr>
      <vt:lpstr>Open source suspect’s information gathering</vt:lpstr>
      <vt:lpstr>PowerPoint Presentation</vt:lpstr>
      <vt:lpstr>Capturing Evidence on the Internet</vt:lpstr>
      <vt:lpstr>Capturing Evidence on the Internet</vt:lpstr>
      <vt:lpstr>IP for Internet Protocol</vt:lpstr>
      <vt:lpstr>IP for Internet Protocol</vt:lpstr>
      <vt:lpstr>IP for Internet Protocol</vt:lpstr>
      <vt:lpstr>DNS for Domain Name System</vt:lpstr>
      <vt:lpstr>  URI for Uniform Resource Identifier</vt:lpstr>
      <vt:lpstr>URI for Uniform Resource Identifier</vt:lpstr>
      <vt:lpstr>URL for Uniform Resource Locator</vt:lpstr>
      <vt:lpstr>URN for Uniform Resource Name</vt:lpstr>
      <vt:lpstr>Exercise</vt:lpstr>
      <vt:lpstr>IP &amp; DNS records in online investigations</vt:lpstr>
      <vt:lpstr>PowerPoint Presentation</vt:lpstr>
      <vt:lpstr>National ISP’s</vt:lpstr>
      <vt:lpstr>International ISP’s</vt:lpstr>
      <vt:lpstr>Data held by third parties</vt:lpstr>
      <vt:lpstr>Online Sources of Information</vt:lpstr>
      <vt:lpstr>Online Sources of Information</vt:lpstr>
      <vt:lpstr>Online Sources of Information</vt:lpstr>
      <vt:lpstr>Online Sources of Information</vt:lpstr>
      <vt:lpstr>Online Sources of Information</vt:lpstr>
      <vt:lpstr>Facebook</vt:lpstr>
      <vt:lpstr>Facebook</vt:lpstr>
      <vt:lpstr>Facebook</vt:lpstr>
      <vt:lpstr>Bing maps</vt:lpstr>
      <vt:lpstr>Bing maps</vt:lpstr>
      <vt:lpstr>Bing maps</vt:lpstr>
      <vt:lpstr>Google maps</vt:lpstr>
      <vt:lpstr>Street view</vt:lpstr>
      <vt:lpstr>PowerPoint Presentation</vt:lpstr>
      <vt:lpstr>Exercise</vt:lpstr>
      <vt:lpstr>Things to consider</vt:lpstr>
      <vt:lpstr>Overall Methodology</vt:lpstr>
      <vt:lpstr>Operation plan</vt:lpstr>
      <vt:lpstr>Planning</vt:lpstr>
      <vt:lpstr>Planning</vt:lpstr>
      <vt:lpstr>Planning</vt:lpstr>
      <vt:lpstr>Preparation and planning</vt:lpstr>
      <vt:lpstr>Preparation and planning</vt:lpstr>
      <vt:lpstr>Preparation and planning</vt:lpstr>
      <vt:lpstr>Preparation and planning</vt:lpstr>
      <vt:lpstr>Preparation and planning</vt:lpstr>
      <vt:lpstr>What authority do you need?</vt:lpstr>
      <vt:lpstr>Session Objectives</vt:lpstr>
      <vt:lpstr>PowerPoint Presentation</vt:lpstr>
      <vt:lpstr>Exercise</vt:lpstr>
      <vt:lpstr>Digital forensics specialist witnesses</vt:lpstr>
      <vt:lpstr>Digital forensics specialist witnesses</vt:lpstr>
      <vt:lpstr>Digital forensics specialist witnesses</vt:lpstr>
      <vt:lpstr>Digital forensics specialist witnesses</vt:lpstr>
      <vt:lpstr>Digital forensics specialist witnesses</vt:lpstr>
      <vt:lpstr>Digital forensics specialist witnesses</vt:lpstr>
      <vt:lpstr>Digital forensics specialist witnesses</vt:lpstr>
      <vt:lpstr>Session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JOKHADZE Giorgi</cp:lastModifiedBy>
  <cp:revision>30</cp:revision>
  <dcterms:created xsi:type="dcterms:W3CDTF">2020-01-23T10:26:52Z</dcterms:created>
  <dcterms:modified xsi:type="dcterms:W3CDTF">2021-09-22T13:26:07Z</dcterms:modified>
</cp:coreProperties>
</file>