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56" r:id="rId2"/>
    <p:sldId id="284" r:id="rId3"/>
    <p:sldId id="296" r:id="rId4"/>
    <p:sldId id="369" r:id="rId5"/>
    <p:sldId id="285" r:id="rId6"/>
    <p:sldId id="286" r:id="rId7"/>
    <p:sldId id="370" r:id="rId8"/>
    <p:sldId id="344" r:id="rId9"/>
    <p:sldId id="349" r:id="rId10"/>
    <p:sldId id="356" r:id="rId11"/>
    <p:sldId id="346" r:id="rId12"/>
    <p:sldId id="350" r:id="rId13"/>
    <p:sldId id="372" r:id="rId14"/>
    <p:sldId id="352" r:id="rId15"/>
    <p:sldId id="353" r:id="rId16"/>
    <p:sldId id="357" r:id="rId17"/>
    <p:sldId id="355" r:id="rId18"/>
    <p:sldId id="373" r:id="rId19"/>
    <p:sldId id="359" r:id="rId20"/>
    <p:sldId id="347" r:id="rId21"/>
    <p:sldId id="374" r:id="rId22"/>
    <p:sldId id="379" r:id="rId23"/>
    <p:sldId id="380" r:id="rId24"/>
    <p:sldId id="381" r:id="rId25"/>
    <p:sldId id="375" r:id="rId26"/>
    <p:sldId id="360" r:id="rId27"/>
    <p:sldId id="376" r:id="rId28"/>
    <p:sldId id="377" r:id="rId29"/>
    <p:sldId id="361" r:id="rId30"/>
    <p:sldId id="378" r:id="rId31"/>
    <p:sldId id="382" r:id="rId32"/>
    <p:sldId id="316" r:id="rId33"/>
  </p:sldIdLst>
  <p:sldSz cx="9144000" cy="6858000" type="screen4x3"/>
  <p:notesSz cx="9874250" cy="67246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8E"/>
    <a:srgbClr val="2F618F"/>
    <a:srgbClr val="81ADD5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152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04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8F8F03-E32E-4726-8442-CA4CF1A6AE2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032E67-6DE9-4F8F-9A60-ED4F9230E4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A0D01F1-D781-4136-ADA2-1E0CA4840AF7}" type="datetimeFigureOut">
              <a:rPr lang="en-US" altLang="en-US"/>
              <a:pPr/>
              <a:t>11/10/2023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56B163-A4B9-411D-89EF-71739A48EC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A3FF5A-586C-4D11-8FB4-46F36975F9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4F9074-001B-4E25-960D-A03A61862F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4C73EE-0BCF-4DAB-8BB8-253998F301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B2EEDF-67A9-4EC8-A873-0C0CAF3607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592763" y="0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8634CF5-8115-4031-9BAC-19CBDB0D5B01}" type="datetimeFigureOut">
              <a:rPr lang="en-US" altLang="en-US"/>
              <a:pPr/>
              <a:t>11/10/2023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23A65EB-C733-4F53-881B-F7DD03A121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504825"/>
            <a:ext cx="3362325" cy="2520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CB8D8DB7-A0D0-4C38-A777-C911170DE3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87425" y="3194050"/>
            <a:ext cx="7899400" cy="302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/>
              <a:t>Click to edit Master text styles</a:t>
            </a:r>
          </a:p>
          <a:p>
            <a:pPr lvl="1"/>
            <a:r>
              <a:rPr lang="it-IT" noProof="0"/>
              <a:t>Second level</a:t>
            </a:r>
          </a:p>
          <a:p>
            <a:pPr lvl="2"/>
            <a:r>
              <a:rPr lang="it-IT" noProof="0"/>
              <a:t>Third level</a:t>
            </a:r>
          </a:p>
          <a:p>
            <a:pPr lvl="3"/>
            <a:r>
              <a:rPr lang="it-IT" noProof="0"/>
              <a:t>Fourth level</a:t>
            </a:r>
          </a:p>
          <a:p>
            <a:pPr lvl="4"/>
            <a:r>
              <a:rPr lang="it-IT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326D8-7729-4347-A94E-369D7A8902C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386513"/>
            <a:ext cx="4278313" cy="336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charset="0"/>
                <a:ea typeface="MS PGothic" charset="0"/>
                <a:cs typeface="MS PGothic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FF925-9449-4D3C-854B-8E57223906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592763" y="6386513"/>
            <a:ext cx="4279900" cy="3365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7689156-36B9-4A24-BBFB-CD1A8FA39CE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Slide Image Placeholder 1">
            <a:extLst>
              <a:ext uri="{FF2B5EF4-FFF2-40B4-BE49-F238E27FC236}">
                <a16:creationId xmlns:a16="http://schemas.microsoft.com/office/drawing/2014/main" id="{DD94ACAA-B965-4D08-9D1F-CE3C30331E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8" name="Notes Placeholder 2">
            <a:extLst>
              <a:ext uri="{FF2B5EF4-FFF2-40B4-BE49-F238E27FC236}">
                <a16:creationId xmlns:a16="http://schemas.microsoft.com/office/drawing/2014/main" id="{F2FD034D-1162-4D4B-8035-C6290913AE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59" name="Slide Number Placeholder 3">
            <a:extLst>
              <a:ext uri="{FF2B5EF4-FFF2-40B4-BE49-F238E27FC236}">
                <a16:creationId xmlns:a16="http://schemas.microsoft.com/office/drawing/2014/main" id="{E4A6AE68-EB49-49BF-82A5-F014A3E566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D1BA312-E84A-4829-AD01-7FCD7C4552AA}" type="slidenum">
              <a:rPr lang="en-US" altLang="en-US" sz="1200"/>
              <a:pPr/>
              <a:t>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Image Placeholder 1">
            <a:extLst>
              <a:ext uri="{FF2B5EF4-FFF2-40B4-BE49-F238E27FC236}">
                <a16:creationId xmlns:a16="http://schemas.microsoft.com/office/drawing/2014/main" id="{36A0C7B8-03FB-4EC0-A7C2-ED691F5D91A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0" name="Notes Placeholder 2">
            <a:extLst>
              <a:ext uri="{FF2B5EF4-FFF2-40B4-BE49-F238E27FC236}">
                <a16:creationId xmlns:a16="http://schemas.microsoft.com/office/drawing/2014/main" id="{A293CB7D-A484-46ED-ADA0-3449AACA69E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i="1"/>
          </a:p>
        </p:txBody>
      </p:sp>
      <p:sp>
        <p:nvSpPr>
          <p:cNvPr id="37891" name="Slide Number Placeholder 3">
            <a:extLst>
              <a:ext uri="{FF2B5EF4-FFF2-40B4-BE49-F238E27FC236}">
                <a16:creationId xmlns:a16="http://schemas.microsoft.com/office/drawing/2014/main" id="{E87F6DB0-BB69-4D20-A76E-478F2C54F8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45DC125-D47D-49C6-9367-20619C1FDA86}" type="slidenum">
              <a:rPr lang="en-US" altLang="en-US" sz="1200"/>
              <a:pPr/>
              <a:t>13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>
            <a:extLst>
              <a:ext uri="{FF2B5EF4-FFF2-40B4-BE49-F238E27FC236}">
                <a16:creationId xmlns:a16="http://schemas.microsoft.com/office/drawing/2014/main" id="{9E51E1DB-8738-4502-ADE8-751BC652E3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8" name="Notes Placeholder 2">
            <a:extLst>
              <a:ext uri="{FF2B5EF4-FFF2-40B4-BE49-F238E27FC236}">
                <a16:creationId xmlns:a16="http://schemas.microsoft.com/office/drawing/2014/main" id="{97B39624-B395-4333-8592-A540139490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9A35ADBD-7E88-4474-8648-A7538C2D4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B081D86-AE08-4B55-908C-E30ADC673686}" type="slidenum">
              <a:rPr lang="en-US" altLang="en-US" sz="1200"/>
              <a:pPr/>
              <a:t>14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>
            <a:extLst>
              <a:ext uri="{FF2B5EF4-FFF2-40B4-BE49-F238E27FC236}">
                <a16:creationId xmlns:a16="http://schemas.microsoft.com/office/drawing/2014/main" id="{2FBF1A11-D824-4B7A-82D5-263877FA91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Notes Placeholder 2">
            <a:extLst>
              <a:ext uri="{FF2B5EF4-FFF2-40B4-BE49-F238E27FC236}">
                <a16:creationId xmlns:a16="http://schemas.microsoft.com/office/drawing/2014/main" id="{84035577-5B07-4285-8171-8596F028F17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i="1"/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C0FC8EA2-71CE-417B-B7AC-72379371CF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11F8CAF-126A-4A85-BCD3-737D5D7FEBE4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>
            <a:extLst>
              <a:ext uri="{FF2B5EF4-FFF2-40B4-BE49-F238E27FC236}">
                <a16:creationId xmlns:a16="http://schemas.microsoft.com/office/drawing/2014/main" id="{538B39D2-2A39-471E-951A-5B0AA24BC68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4" name="Notes Placeholder 2">
            <a:extLst>
              <a:ext uri="{FF2B5EF4-FFF2-40B4-BE49-F238E27FC236}">
                <a16:creationId xmlns:a16="http://schemas.microsoft.com/office/drawing/2014/main" id="{DD404612-765B-4EF8-A23A-8A24B35C131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CBD4C07D-0363-4994-84B0-B6C5BAB5F7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AC2461E-7E13-4ECB-B833-11FF2011D235}" type="slidenum">
              <a:rPr lang="en-US" altLang="en-US" sz="1200"/>
              <a:pPr/>
              <a:t>16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>
            <a:extLst>
              <a:ext uri="{FF2B5EF4-FFF2-40B4-BE49-F238E27FC236}">
                <a16:creationId xmlns:a16="http://schemas.microsoft.com/office/drawing/2014/main" id="{FFFA2F64-166E-4360-B4C8-388AC84984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2" name="Notes Placeholder 2">
            <a:extLst>
              <a:ext uri="{FF2B5EF4-FFF2-40B4-BE49-F238E27FC236}">
                <a16:creationId xmlns:a16="http://schemas.microsoft.com/office/drawing/2014/main" id="{11ECDF02-6AC4-42D8-B3AE-B4D24FE679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7588C1F2-4CCD-43C0-8EF1-000177F6FC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60C3381-ADE5-4E23-89A1-89C5CAED0F73}" type="slidenum">
              <a:rPr lang="en-US" altLang="en-US" sz="1200"/>
              <a:pPr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74885775-E38E-47CC-BCCF-DA296CCDA5B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22E35F0D-5EC9-40B5-8317-978F85332D3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619F23AC-E4C8-4B8A-BE11-7E820BAD9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5BD958F0-1A60-4915-833E-C3A491B509E6}" type="slidenum">
              <a:rPr lang="en-US" altLang="en-US" sz="1200"/>
              <a:pPr/>
              <a:t>18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>
            <a:extLst>
              <a:ext uri="{FF2B5EF4-FFF2-40B4-BE49-F238E27FC236}">
                <a16:creationId xmlns:a16="http://schemas.microsoft.com/office/drawing/2014/main" id="{CEDEBA2C-FD4E-4C39-B7E9-81C49D9EF9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8" name="Notes Placeholder 2">
            <a:extLst>
              <a:ext uri="{FF2B5EF4-FFF2-40B4-BE49-F238E27FC236}">
                <a16:creationId xmlns:a16="http://schemas.microsoft.com/office/drawing/2014/main" id="{7BBFDFA6-18BA-42AF-9A8C-59BAE1EA52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  <a:p>
            <a:endParaRPr lang="en-US" altLang="en-US"/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71CA633F-91F5-4674-AF36-AF05598C98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574F3C2-5681-4D1E-B93E-86BB3F18AAE4}" type="slidenum">
              <a:rPr lang="en-US" altLang="en-US" sz="1200"/>
              <a:pPr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31824CA8-A115-40F1-950B-357BEB7767C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AAA7453B-E049-4F2C-8108-C391AD4A68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17B03D5C-A3C9-457E-921D-7FC6F7F6A7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A018CA49-2693-438D-B55D-18561C17AD35}" type="slidenum">
              <a:rPr lang="en-US" altLang="en-US" sz="120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Image Placeholder 1">
            <a:extLst>
              <a:ext uri="{FF2B5EF4-FFF2-40B4-BE49-F238E27FC236}">
                <a16:creationId xmlns:a16="http://schemas.microsoft.com/office/drawing/2014/main" id="{99977539-1C00-4BA7-9D95-8DA291596A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4" name="Notes Placeholder 2">
            <a:extLst>
              <a:ext uri="{FF2B5EF4-FFF2-40B4-BE49-F238E27FC236}">
                <a16:creationId xmlns:a16="http://schemas.microsoft.com/office/drawing/2014/main" id="{8C666AC5-EBE2-4DBA-A160-AF54475C122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  <a:p>
            <a:endParaRPr lang="en-US" altLang="en-US"/>
          </a:p>
        </p:txBody>
      </p:sp>
      <p:sp>
        <p:nvSpPr>
          <p:cNvPr id="54275" name="Slide Number Placeholder 3">
            <a:extLst>
              <a:ext uri="{FF2B5EF4-FFF2-40B4-BE49-F238E27FC236}">
                <a16:creationId xmlns:a16="http://schemas.microsoft.com/office/drawing/2014/main" id="{44292C03-6054-4D66-ACBF-2F0AF06DFE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5BC42FF-7DF2-4EB2-88D0-E2818B514A77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Slide Image Placeholder 1">
            <a:extLst>
              <a:ext uri="{FF2B5EF4-FFF2-40B4-BE49-F238E27FC236}">
                <a16:creationId xmlns:a16="http://schemas.microsoft.com/office/drawing/2014/main" id="{BE515716-E6CD-4B9D-B7EC-44422F5EDB1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2" name="Notes Placeholder 2">
            <a:extLst>
              <a:ext uri="{FF2B5EF4-FFF2-40B4-BE49-F238E27FC236}">
                <a16:creationId xmlns:a16="http://schemas.microsoft.com/office/drawing/2014/main" id="{9CD11564-99F4-4218-94DE-B36C216AAAE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6323" name="Slide Number Placeholder 3">
            <a:extLst>
              <a:ext uri="{FF2B5EF4-FFF2-40B4-BE49-F238E27FC236}">
                <a16:creationId xmlns:a16="http://schemas.microsoft.com/office/drawing/2014/main" id="{96A98511-6195-463E-BCEB-52BD4CC02B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8F14D7E7-5068-4200-919D-CEDF0594188D}" type="slidenum">
              <a:rPr lang="en-US" altLang="en-US" sz="1200"/>
              <a:pPr/>
              <a:t>22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>
            <a:extLst>
              <a:ext uri="{FF2B5EF4-FFF2-40B4-BE49-F238E27FC236}">
                <a16:creationId xmlns:a16="http://schemas.microsoft.com/office/drawing/2014/main" id="{51EF2CF6-8644-4FF4-B5AA-857AD1457B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6" name="Notes Placeholder 2">
            <a:extLst>
              <a:ext uri="{FF2B5EF4-FFF2-40B4-BE49-F238E27FC236}">
                <a16:creationId xmlns:a16="http://schemas.microsoft.com/office/drawing/2014/main" id="{40E75749-7580-4560-B17B-AEA727072D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1507" name="Slide Number Placeholder 3">
            <a:extLst>
              <a:ext uri="{FF2B5EF4-FFF2-40B4-BE49-F238E27FC236}">
                <a16:creationId xmlns:a16="http://schemas.microsoft.com/office/drawing/2014/main" id="{FB7F7918-E7DD-4236-AC2F-085B95E0D7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6B90A43-D660-44C7-9D1D-9A76954C8A8A}" type="slidenum">
              <a:rPr lang="en-US" altLang="en-US" sz="1200"/>
              <a:pPr/>
              <a:t>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lide Image Placeholder 1">
            <a:extLst>
              <a:ext uri="{FF2B5EF4-FFF2-40B4-BE49-F238E27FC236}">
                <a16:creationId xmlns:a16="http://schemas.microsoft.com/office/drawing/2014/main" id="{011D83FB-EF90-411E-B95F-4E8B0D461B3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0" name="Notes Placeholder 2">
            <a:extLst>
              <a:ext uri="{FF2B5EF4-FFF2-40B4-BE49-F238E27FC236}">
                <a16:creationId xmlns:a16="http://schemas.microsoft.com/office/drawing/2014/main" id="{FB4F4FCE-5616-4762-8FDB-428DC97AF85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58371" name="Slide Number Placeholder 3">
            <a:extLst>
              <a:ext uri="{FF2B5EF4-FFF2-40B4-BE49-F238E27FC236}">
                <a16:creationId xmlns:a16="http://schemas.microsoft.com/office/drawing/2014/main" id="{68742EB8-696D-4DFB-9DA8-F4B8FF4123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CA033DC-AB72-4718-8093-93D50F5AA6BE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>
            <a:extLst>
              <a:ext uri="{FF2B5EF4-FFF2-40B4-BE49-F238E27FC236}">
                <a16:creationId xmlns:a16="http://schemas.microsoft.com/office/drawing/2014/main" id="{778DBA7E-D3E9-4245-A3EA-7A47BD9F59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698B169-021F-403F-A3B1-49141644490C}" type="slidenum">
              <a:rPr lang="en-GB" altLang="en-US" sz="1200">
                <a:latin typeface="Arial" panose="020B0604020202020204" pitchFamily="34" charset="0"/>
              </a:rPr>
              <a:pPr/>
              <a:t>24</a:t>
            </a:fld>
            <a:endParaRPr lang="en-GB" altLang="en-US" sz="1200">
              <a:latin typeface="Arial" panose="020B0604020202020204" pitchFamily="34" charset="0"/>
            </a:endParaRPr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A8D1567E-2414-437E-85A9-0D4DFF8C03A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432175" y="465138"/>
            <a:ext cx="3097213" cy="2322512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D7FAF031-5911-4411-9010-1FAF9FAE6F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sl-SI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lide Image Placeholder 1">
            <a:extLst>
              <a:ext uri="{FF2B5EF4-FFF2-40B4-BE49-F238E27FC236}">
                <a16:creationId xmlns:a16="http://schemas.microsoft.com/office/drawing/2014/main" id="{91F59AF4-D203-4DD3-81ED-7996E48DA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6" name="Notes Placeholder 2">
            <a:extLst>
              <a:ext uri="{FF2B5EF4-FFF2-40B4-BE49-F238E27FC236}">
                <a16:creationId xmlns:a16="http://schemas.microsoft.com/office/drawing/2014/main" id="{B0574EBF-1290-4EC5-9DC8-CE3BB3BBB90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62467" name="Slide Number Placeholder 3">
            <a:extLst>
              <a:ext uri="{FF2B5EF4-FFF2-40B4-BE49-F238E27FC236}">
                <a16:creationId xmlns:a16="http://schemas.microsoft.com/office/drawing/2014/main" id="{E5106854-B6F4-4103-A26A-085C0A69BE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1715C1A8-04C8-41B0-B818-2123D735A143}" type="slidenum">
              <a:rPr lang="en-US" altLang="en-US" sz="1200"/>
              <a:pPr/>
              <a:t>25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>
            <a:extLst>
              <a:ext uri="{FF2B5EF4-FFF2-40B4-BE49-F238E27FC236}">
                <a16:creationId xmlns:a16="http://schemas.microsoft.com/office/drawing/2014/main" id="{C23FA25E-6FF9-4A9D-8851-D0F38CF1A06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4" name="Notes Placeholder 2">
            <a:extLst>
              <a:ext uri="{FF2B5EF4-FFF2-40B4-BE49-F238E27FC236}">
                <a16:creationId xmlns:a16="http://schemas.microsoft.com/office/drawing/2014/main" id="{79F4F74C-DFEB-402F-B3BE-D167B7737F4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  <a:p>
            <a:pPr marL="228600" indent="-228600">
              <a:buFontTx/>
              <a:buAutoNum type="arabicPeriod"/>
            </a:pPr>
            <a:endParaRPr lang="en-US" altLang="en-US"/>
          </a:p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64515" name="Slide Number Placeholder 3">
            <a:extLst>
              <a:ext uri="{FF2B5EF4-FFF2-40B4-BE49-F238E27FC236}">
                <a16:creationId xmlns:a16="http://schemas.microsoft.com/office/drawing/2014/main" id="{454E7076-E850-44DC-AF0F-8535932169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0AB10878-C0CD-4B41-88BF-F55E65D1449F}" type="slidenum">
              <a:rPr lang="en-US" altLang="en-US" sz="1200"/>
              <a:pPr/>
              <a:t>26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lide Image Placeholder 1">
            <a:extLst>
              <a:ext uri="{FF2B5EF4-FFF2-40B4-BE49-F238E27FC236}">
                <a16:creationId xmlns:a16="http://schemas.microsoft.com/office/drawing/2014/main" id="{FF694B7F-2503-4F80-A8E3-E0984D8FD0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2" name="Notes Placeholder 2">
            <a:extLst>
              <a:ext uri="{FF2B5EF4-FFF2-40B4-BE49-F238E27FC236}">
                <a16:creationId xmlns:a16="http://schemas.microsoft.com/office/drawing/2014/main" id="{603D75FA-E313-41F6-BF8D-716B927110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i="1"/>
          </a:p>
        </p:txBody>
      </p:sp>
      <p:sp>
        <p:nvSpPr>
          <p:cNvPr id="66563" name="Slide Number Placeholder 3">
            <a:extLst>
              <a:ext uri="{FF2B5EF4-FFF2-40B4-BE49-F238E27FC236}">
                <a16:creationId xmlns:a16="http://schemas.microsoft.com/office/drawing/2014/main" id="{EDA3524A-269A-434F-96D7-833CFB443C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D7C9F12F-9413-4BEF-9DD3-7CE967051D9E}" type="slidenum">
              <a:rPr lang="en-US" altLang="en-US" sz="1200"/>
              <a:pPr/>
              <a:t>27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>
            <a:extLst>
              <a:ext uri="{FF2B5EF4-FFF2-40B4-BE49-F238E27FC236}">
                <a16:creationId xmlns:a16="http://schemas.microsoft.com/office/drawing/2014/main" id="{CC0292B5-BE65-48AA-878B-7F4CB4AD7AA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0" name="Notes Placeholder 2">
            <a:extLst>
              <a:ext uri="{FF2B5EF4-FFF2-40B4-BE49-F238E27FC236}">
                <a16:creationId xmlns:a16="http://schemas.microsoft.com/office/drawing/2014/main" id="{03649671-3C14-4C7D-986C-448139F74C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AutoNum type="arabicPeriod"/>
            </a:pPr>
            <a:endParaRPr lang="en-US" altLang="en-US"/>
          </a:p>
          <a:p>
            <a:pPr>
              <a:buFontTx/>
              <a:buAutoNum type="arabicPeriod"/>
            </a:pPr>
            <a:endParaRPr lang="en-US" altLang="en-US"/>
          </a:p>
        </p:txBody>
      </p:sp>
      <p:sp>
        <p:nvSpPr>
          <p:cNvPr id="68611" name="Slide Number Placeholder 3">
            <a:extLst>
              <a:ext uri="{FF2B5EF4-FFF2-40B4-BE49-F238E27FC236}">
                <a16:creationId xmlns:a16="http://schemas.microsoft.com/office/drawing/2014/main" id="{191944E5-2DAD-4CD5-9B8B-8B8AD93E14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94CF7A2F-D7E7-4EC2-B51C-DBEBF50F74A0}" type="slidenum">
              <a:rPr lang="en-US" altLang="en-US" sz="1200"/>
              <a:pPr/>
              <a:t>28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>
            <a:extLst>
              <a:ext uri="{FF2B5EF4-FFF2-40B4-BE49-F238E27FC236}">
                <a16:creationId xmlns:a16="http://schemas.microsoft.com/office/drawing/2014/main" id="{B746221A-DFA5-4950-BC40-F0CCA14F642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8" name="Notes Placeholder 2">
            <a:extLst>
              <a:ext uri="{FF2B5EF4-FFF2-40B4-BE49-F238E27FC236}">
                <a16:creationId xmlns:a16="http://schemas.microsoft.com/office/drawing/2014/main" id="{9EC5CBDC-375F-4F7A-B06D-0BF472407AB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0659" name="Slide Number Placeholder 3">
            <a:extLst>
              <a:ext uri="{FF2B5EF4-FFF2-40B4-BE49-F238E27FC236}">
                <a16:creationId xmlns:a16="http://schemas.microsoft.com/office/drawing/2014/main" id="{065A7297-4D9F-4FDD-8458-1AB996B15F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3EFD8A3-6679-4031-BE4E-4FBD7F6D8223}" type="slidenum">
              <a:rPr lang="en-US" altLang="en-US" sz="1200"/>
              <a:pPr/>
              <a:t>29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>
            <a:extLst>
              <a:ext uri="{FF2B5EF4-FFF2-40B4-BE49-F238E27FC236}">
                <a16:creationId xmlns:a16="http://schemas.microsoft.com/office/drawing/2014/main" id="{84C9965F-791A-4579-AC54-14FE043B821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Notes Placeholder 2">
            <a:extLst>
              <a:ext uri="{FF2B5EF4-FFF2-40B4-BE49-F238E27FC236}">
                <a16:creationId xmlns:a16="http://schemas.microsoft.com/office/drawing/2014/main" id="{DF7A648A-72AF-4961-9AF6-51BF32AAC14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72707" name="Slide Number Placeholder 3">
            <a:extLst>
              <a:ext uri="{FF2B5EF4-FFF2-40B4-BE49-F238E27FC236}">
                <a16:creationId xmlns:a16="http://schemas.microsoft.com/office/drawing/2014/main" id="{5625EE14-390E-4E81-B6A2-9139767C4A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3014C26D-37D2-4361-8FB3-EEA59241C83D}" type="slidenum">
              <a:rPr lang="en-US" altLang="en-US" sz="1200"/>
              <a:pPr/>
              <a:t>30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Slide Image Placeholder 1">
            <a:extLst>
              <a:ext uri="{FF2B5EF4-FFF2-40B4-BE49-F238E27FC236}">
                <a16:creationId xmlns:a16="http://schemas.microsoft.com/office/drawing/2014/main" id="{FEE33C2E-B79F-453E-89F7-B7ED032AAB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4" name="Notes Placeholder 2">
            <a:extLst>
              <a:ext uri="{FF2B5EF4-FFF2-40B4-BE49-F238E27FC236}">
                <a16:creationId xmlns:a16="http://schemas.microsoft.com/office/drawing/2014/main" id="{01D4054A-999B-4313-A23F-E34E71B68C1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3555" name="Slide Number Placeholder 3">
            <a:extLst>
              <a:ext uri="{FF2B5EF4-FFF2-40B4-BE49-F238E27FC236}">
                <a16:creationId xmlns:a16="http://schemas.microsoft.com/office/drawing/2014/main" id="{0BF50ADF-DD5C-453C-B93B-E4CF8B331F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8522C1B-D6B3-48D2-BF97-A14D5DA570A4}" type="slidenum">
              <a:rPr lang="en-US" altLang="en-US" sz="1200"/>
              <a:pPr/>
              <a:t>6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>
            <a:extLst>
              <a:ext uri="{FF2B5EF4-FFF2-40B4-BE49-F238E27FC236}">
                <a16:creationId xmlns:a16="http://schemas.microsoft.com/office/drawing/2014/main" id="{9FDD6AE1-FFE5-4A20-BB2C-14279A0A811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2" name="Notes Placeholder 2">
            <a:extLst>
              <a:ext uri="{FF2B5EF4-FFF2-40B4-BE49-F238E27FC236}">
                <a16:creationId xmlns:a16="http://schemas.microsoft.com/office/drawing/2014/main" id="{FC15C33E-438C-43AB-A8B6-0DCF6117582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AFD74281-7613-40A3-9BED-E804D7BD7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FB7709A-2C9C-41B2-A3F0-FEA4714E6008}" type="slidenum">
              <a:rPr lang="en-US" altLang="en-US" sz="1200"/>
              <a:pPr/>
              <a:t>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Slide Image Placeholder 1">
            <a:extLst>
              <a:ext uri="{FF2B5EF4-FFF2-40B4-BE49-F238E27FC236}">
                <a16:creationId xmlns:a16="http://schemas.microsoft.com/office/drawing/2014/main" id="{B6B048C8-04DE-4B87-B24F-EDAF9592FE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0" name="Notes Placeholder 2">
            <a:extLst>
              <a:ext uri="{FF2B5EF4-FFF2-40B4-BE49-F238E27FC236}">
                <a16:creationId xmlns:a16="http://schemas.microsoft.com/office/drawing/2014/main" id="{FF3EDB87-F324-453A-9FF6-04C139BB7BA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Tx/>
              <a:buAutoNum type="arabicPeriod"/>
            </a:pPr>
            <a:endParaRPr lang="en-US" altLang="en-US"/>
          </a:p>
          <a:p>
            <a:pPr marL="228600" indent="-228600">
              <a:buFontTx/>
              <a:buAutoNum type="arabicPeriod"/>
            </a:pPr>
            <a:endParaRPr lang="en-US" altLang="en-US"/>
          </a:p>
        </p:txBody>
      </p:sp>
      <p:sp>
        <p:nvSpPr>
          <p:cNvPr id="27651" name="Slide Number Placeholder 3">
            <a:extLst>
              <a:ext uri="{FF2B5EF4-FFF2-40B4-BE49-F238E27FC236}">
                <a16:creationId xmlns:a16="http://schemas.microsoft.com/office/drawing/2014/main" id="{336BE8CA-4953-4FB5-AEDB-D6D85B165A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29F7C745-E7A2-4A1A-A61C-A05BFF988B3B}" type="slidenum">
              <a:rPr lang="en-US" altLang="en-US" sz="1200"/>
              <a:pPr/>
              <a:t>8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Slide Image Placeholder 1">
            <a:extLst>
              <a:ext uri="{FF2B5EF4-FFF2-40B4-BE49-F238E27FC236}">
                <a16:creationId xmlns:a16="http://schemas.microsoft.com/office/drawing/2014/main" id="{D7E921E9-AE4E-4281-AC7D-0737DA89E0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8" name="Notes Placeholder 2">
            <a:extLst>
              <a:ext uri="{FF2B5EF4-FFF2-40B4-BE49-F238E27FC236}">
                <a16:creationId xmlns:a16="http://schemas.microsoft.com/office/drawing/2014/main" id="{B2CB9060-0CA8-4964-B421-1BDE428F8B8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buFontTx/>
              <a:buAutoNum type="arabicPeriod"/>
            </a:pPr>
            <a:endParaRPr lang="en-US" altLang="en-US"/>
          </a:p>
        </p:txBody>
      </p:sp>
      <p:sp>
        <p:nvSpPr>
          <p:cNvPr id="29699" name="Slide Number Placeholder 3">
            <a:extLst>
              <a:ext uri="{FF2B5EF4-FFF2-40B4-BE49-F238E27FC236}">
                <a16:creationId xmlns:a16="http://schemas.microsoft.com/office/drawing/2014/main" id="{D50E6D20-ABA8-43EE-AFA3-F19E4364DA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F35C6FF3-F7CA-48C9-8938-04A32591F190}" type="slidenum">
              <a:rPr lang="en-US" altLang="en-US" sz="1200"/>
              <a:pPr/>
              <a:t>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8B8356E8-CB11-4D3B-BEE7-E009AED6CD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E72C0FAE-4E13-4FEC-BA33-FA672E65EA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F0988A4C-BCC0-480C-AA7B-03D585CA1E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6C9CA620-8FFB-418D-8B86-F013ABD955C5}" type="slidenum">
              <a:rPr lang="en-US" altLang="en-US" sz="1200"/>
              <a:pPr/>
              <a:t>10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>
            <a:extLst>
              <a:ext uri="{FF2B5EF4-FFF2-40B4-BE49-F238E27FC236}">
                <a16:creationId xmlns:a16="http://schemas.microsoft.com/office/drawing/2014/main" id="{F4586A8A-75F9-45AB-9AE0-E7378F956B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>
            <a:extLst>
              <a:ext uri="{FF2B5EF4-FFF2-40B4-BE49-F238E27FC236}">
                <a16:creationId xmlns:a16="http://schemas.microsoft.com/office/drawing/2014/main" id="{4472C048-EF8B-4E03-B7BA-05367F9D0AD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3795" name="Slide Number Placeholder 3">
            <a:extLst>
              <a:ext uri="{FF2B5EF4-FFF2-40B4-BE49-F238E27FC236}">
                <a16:creationId xmlns:a16="http://schemas.microsoft.com/office/drawing/2014/main" id="{0A8F792D-25D2-4EB3-B7AA-BD0D866777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B9E8477A-C94F-48BA-BAA8-1DE100256DC8}" type="slidenum">
              <a:rPr lang="en-US" altLang="en-US" sz="1200"/>
              <a:pPr/>
              <a:t>11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202D0E98-17C5-46DD-AC01-97378A61B26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824363FD-3303-492D-874B-03249943CAC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BD6E368D-703A-4230-AE2E-04CFCC4299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4415E70C-A1D1-42BE-9788-85938F7BD0EC}" type="slidenum">
              <a:rPr lang="en-US" altLang="en-US" sz="1200"/>
              <a:pPr/>
              <a:t>12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630" y="2735035"/>
            <a:ext cx="6229350" cy="1820636"/>
          </a:xfrm>
        </p:spPr>
        <p:txBody>
          <a:bodyPr anchor="b">
            <a:normAutofit/>
          </a:bodyPr>
          <a:lstStyle>
            <a:lvl1pPr algn="ctr">
              <a:defRPr sz="3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630" y="5216979"/>
            <a:ext cx="3077934" cy="791936"/>
          </a:xfrm>
        </p:spPr>
        <p:txBody>
          <a:bodyPr>
            <a:normAutofit/>
          </a:bodyPr>
          <a:lstStyle>
            <a:lvl1pPr marL="0" indent="0" algn="ctr">
              <a:buNone/>
              <a:defRPr sz="2000" b="1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157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045028"/>
            <a:ext cx="2949178" cy="1507671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45028"/>
            <a:ext cx="4629150" cy="5119008"/>
          </a:xfrm>
        </p:spPr>
        <p:txBody>
          <a:bodyPr anchor="t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612570"/>
            <a:ext cx="2949178" cy="35514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3597B22-47CD-4F04-B57E-2F72443FE9D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3055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63499"/>
            <a:ext cx="7886700" cy="1126670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79863"/>
            <a:ext cx="7886700" cy="3997099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7EA9C4C-AC6A-490B-A902-7E48F5BE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EFCA2D45-8684-40C2-8C99-774C52B69DA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64510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1623"/>
            <a:ext cx="1971675" cy="5065339"/>
          </a:xfrm>
        </p:spPr>
        <p:txBody>
          <a:bodyPr vert="eaVert">
            <a:normAutofit/>
          </a:bodyPr>
          <a:lstStyle>
            <a:lvl1pPr>
              <a:defRPr sz="4000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1623"/>
            <a:ext cx="5800725" cy="5065340"/>
          </a:xfrm>
        </p:spPr>
        <p:txBody>
          <a:bodyPr vert="eaVert"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09C25C-8921-4FF5-B354-D78C972E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F5E8666-04AF-4964-9ABB-FFB4E77781E8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1146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845480"/>
          </a:xfrm>
        </p:spPr>
        <p:txBody>
          <a:bodyPr anchor="b">
            <a:normAutofit/>
          </a:bodyPr>
          <a:lstStyle>
            <a:lvl1pPr algn="ctr">
              <a:defRPr sz="4500" b="1">
                <a:solidFill>
                  <a:srgbClr val="005E8E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261756"/>
            <a:ext cx="6858000" cy="996043"/>
          </a:xfrm>
        </p:spPr>
        <p:txBody>
          <a:bodyPr/>
          <a:lstStyle>
            <a:lvl1pPr marL="0" indent="0" algn="ctr">
              <a:buNone/>
              <a:defRPr sz="2400" b="1" i="1">
                <a:solidFill>
                  <a:srgbClr val="005E8E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A38B994-6D08-4BA4-AE2D-186DFD1EE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4D1FE038-490B-4FC1-A990-893C8B2D050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87709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64303"/>
            <a:ext cx="7886700" cy="10096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53343"/>
            <a:ext cx="7886700" cy="3923620"/>
          </a:xfrm>
        </p:spPr>
        <p:txBody>
          <a:bodyPr/>
          <a:lstStyle>
            <a:lvl1pPr>
              <a:defRPr sz="2400" b="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126F6152-DC35-4100-A71C-1388C8FE4D01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2962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1257579"/>
          </a:xfrm>
        </p:spPr>
        <p:txBody>
          <a:bodyPr anchor="b">
            <a:normAutofit/>
          </a:bodyPr>
          <a:lstStyle>
            <a:lvl1pPr>
              <a:defRPr sz="45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110754"/>
            <a:ext cx="7886700" cy="2978898"/>
          </a:xfrm>
          <a:solidFill>
            <a:srgbClr val="005E8E"/>
          </a:solidFill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8AE3919-D0EC-4ACD-A757-9B1CCECA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22DDC42A-C5AC-420C-9557-F391E9C344B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46282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111624"/>
            <a:ext cx="7886700" cy="898606"/>
          </a:xfrm>
          <a:custGeom>
            <a:avLst/>
            <a:gdLst>
              <a:gd name="connsiteX0" fmla="*/ 0 w 7886700"/>
              <a:gd name="connsiteY0" fmla="*/ 0 h 898606"/>
              <a:gd name="connsiteX1" fmla="*/ 578358 w 7886700"/>
              <a:gd name="connsiteY1" fmla="*/ 0 h 898606"/>
              <a:gd name="connsiteX2" fmla="*/ 1314450 w 7886700"/>
              <a:gd name="connsiteY2" fmla="*/ 0 h 898606"/>
              <a:gd name="connsiteX3" fmla="*/ 1813941 w 7886700"/>
              <a:gd name="connsiteY3" fmla="*/ 0 h 898606"/>
              <a:gd name="connsiteX4" fmla="*/ 2471166 w 7886700"/>
              <a:gd name="connsiteY4" fmla="*/ 0 h 898606"/>
              <a:gd name="connsiteX5" fmla="*/ 2891790 w 7886700"/>
              <a:gd name="connsiteY5" fmla="*/ 0 h 898606"/>
              <a:gd name="connsiteX6" fmla="*/ 3706749 w 7886700"/>
              <a:gd name="connsiteY6" fmla="*/ 0 h 898606"/>
              <a:gd name="connsiteX7" fmla="*/ 4127373 w 7886700"/>
              <a:gd name="connsiteY7" fmla="*/ 0 h 898606"/>
              <a:gd name="connsiteX8" fmla="*/ 4626864 w 7886700"/>
              <a:gd name="connsiteY8" fmla="*/ 0 h 898606"/>
              <a:gd name="connsiteX9" fmla="*/ 5284089 w 7886700"/>
              <a:gd name="connsiteY9" fmla="*/ 0 h 898606"/>
              <a:gd name="connsiteX10" fmla="*/ 6020181 w 7886700"/>
              <a:gd name="connsiteY10" fmla="*/ 0 h 898606"/>
              <a:gd name="connsiteX11" fmla="*/ 6598539 w 7886700"/>
              <a:gd name="connsiteY11" fmla="*/ 0 h 898606"/>
              <a:gd name="connsiteX12" fmla="*/ 7098030 w 7886700"/>
              <a:gd name="connsiteY12" fmla="*/ 0 h 898606"/>
              <a:gd name="connsiteX13" fmla="*/ 7886700 w 7886700"/>
              <a:gd name="connsiteY13" fmla="*/ 0 h 898606"/>
              <a:gd name="connsiteX14" fmla="*/ 7886700 w 7886700"/>
              <a:gd name="connsiteY14" fmla="*/ 449303 h 898606"/>
              <a:gd name="connsiteX15" fmla="*/ 7886700 w 7886700"/>
              <a:gd name="connsiteY15" fmla="*/ 898606 h 898606"/>
              <a:gd name="connsiteX16" fmla="*/ 7150608 w 7886700"/>
              <a:gd name="connsiteY16" fmla="*/ 898606 h 898606"/>
              <a:gd name="connsiteX17" fmla="*/ 6651117 w 7886700"/>
              <a:gd name="connsiteY17" fmla="*/ 898606 h 898606"/>
              <a:gd name="connsiteX18" fmla="*/ 6072759 w 7886700"/>
              <a:gd name="connsiteY18" fmla="*/ 898606 h 898606"/>
              <a:gd name="connsiteX19" fmla="*/ 5415534 w 7886700"/>
              <a:gd name="connsiteY19" fmla="*/ 898606 h 898606"/>
              <a:gd name="connsiteX20" fmla="*/ 4994910 w 7886700"/>
              <a:gd name="connsiteY20" fmla="*/ 898606 h 898606"/>
              <a:gd name="connsiteX21" fmla="*/ 4337685 w 7886700"/>
              <a:gd name="connsiteY21" fmla="*/ 898606 h 898606"/>
              <a:gd name="connsiteX22" fmla="*/ 3680460 w 7886700"/>
              <a:gd name="connsiteY22" fmla="*/ 898606 h 898606"/>
              <a:gd name="connsiteX23" fmla="*/ 3180969 w 7886700"/>
              <a:gd name="connsiteY23" fmla="*/ 898606 h 898606"/>
              <a:gd name="connsiteX24" fmla="*/ 2760345 w 7886700"/>
              <a:gd name="connsiteY24" fmla="*/ 898606 h 898606"/>
              <a:gd name="connsiteX25" fmla="*/ 2181987 w 7886700"/>
              <a:gd name="connsiteY25" fmla="*/ 898606 h 898606"/>
              <a:gd name="connsiteX26" fmla="*/ 1367028 w 7886700"/>
              <a:gd name="connsiteY26" fmla="*/ 898606 h 898606"/>
              <a:gd name="connsiteX27" fmla="*/ 788670 w 7886700"/>
              <a:gd name="connsiteY27" fmla="*/ 898606 h 898606"/>
              <a:gd name="connsiteX28" fmla="*/ 0 w 7886700"/>
              <a:gd name="connsiteY28" fmla="*/ 898606 h 898606"/>
              <a:gd name="connsiteX29" fmla="*/ 0 w 7886700"/>
              <a:gd name="connsiteY29" fmla="*/ 440317 h 898606"/>
              <a:gd name="connsiteX30" fmla="*/ 0 w 7886700"/>
              <a:gd name="connsiteY30" fmla="*/ 0 h 89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886700" h="898606" fill="none" extrusionOk="0">
                <a:moveTo>
                  <a:pt x="0" y="0"/>
                </a:moveTo>
                <a:cubicBezTo>
                  <a:pt x="195292" y="-21074"/>
                  <a:pt x="336224" y="12306"/>
                  <a:pt x="578358" y="0"/>
                </a:cubicBezTo>
                <a:cubicBezTo>
                  <a:pt x="820492" y="-12306"/>
                  <a:pt x="1021439" y="-3393"/>
                  <a:pt x="1314450" y="0"/>
                </a:cubicBezTo>
                <a:cubicBezTo>
                  <a:pt x="1607461" y="3393"/>
                  <a:pt x="1664131" y="10189"/>
                  <a:pt x="1813941" y="0"/>
                </a:cubicBezTo>
                <a:cubicBezTo>
                  <a:pt x="1963751" y="-10189"/>
                  <a:pt x="2181052" y="8295"/>
                  <a:pt x="2471166" y="0"/>
                </a:cubicBezTo>
                <a:cubicBezTo>
                  <a:pt x="2761280" y="-8295"/>
                  <a:pt x="2742339" y="-8290"/>
                  <a:pt x="2891790" y="0"/>
                </a:cubicBezTo>
                <a:cubicBezTo>
                  <a:pt x="3041241" y="8290"/>
                  <a:pt x="3426953" y="31820"/>
                  <a:pt x="3706749" y="0"/>
                </a:cubicBezTo>
                <a:cubicBezTo>
                  <a:pt x="3986545" y="-31820"/>
                  <a:pt x="3929874" y="-485"/>
                  <a:pt x="4127373" y="0"/>
                </a:cubicBezTo>
                <a:cubicBezTo>
                  <a:pt x="4324872" y="485"/>
                  <a:pt x="4497687" y="-2027"/>
                  <a:pt x="4626864" y="0"/>
                </a:cubicBezTo>
                <a:cubicBezTo>
                  <a:pt x="4756041" y="2027"/>
                  <a:pt x="5009808" y="-13914"/>
                  <a:pt x="5284089" y="0"/>
                </a:cubicBezTo>
                <a:cubicBezTo>
                  <a:pt x="5558370" y="13914"/>
                  <a:pt x="5682373" y="-15850"/>
                  <a:pt x="6020181" y="0"/>
                </a:cubicBezTo>
                <a:cubicBezTo>
                  <a:pt x="6357989" y="15850"/>
                  <a:pt x="6326190" y="6280"/>
                  <a:pt x="6598539" y="0"/>
                </a:cubicBezTo>
                <a:cubicBezTo>
                  <a:pt x="6870888" y="-6280"/>
                  <a:pt x="6920085" y="-2213"/>
                  <a:pt x="7098030" y="0"/>
                </a:cubicBezTo>
                <a:cubicBezTo>
                  <a:pt x="7275975" y="2213"/>
                  <a:pt x="7521648" y="29230"/>
                  <a:pt x="7886700" y="0"/>
                </a:cubicBezTo>
                <a:cubicBezTo>
                  <a:pt x="7884721" y="108245"/>
                  <a:pt x="7898948" y="338295"/>
                  <a:pt x="7886700" y="449303"/>
                </a:cubicBezTo>
                <a:cubicBezTo>
                  <a:pt x="7874452" y="560311"/>
                  <a:pt x="7866198" y="726180"/>
                  <a:pt x="7886700" y="898606"/>
                </a:cubicBezTo>
                <a:cubicBezTo>
                  <a:pt x="7678853" y="874656"/>
                  <a:pt x="7460024" y="887112"/>
                  <a:pt x="7150608" y="898606"/>
                </a:cubicBezTo>
                <a:cubicBezTo>
                  <a:pt x="6841192" y="910100"/>
                  <a:pt x="6825168" y="907546"/>
                  <a:pt x="6651117" y="898606"/>
                </a:cubicBezTo>
                <a:cubicBezTo>
                  <a:pt x="6477066" y="889666"/>
                  <a:pt x="6338245" y="897915"/>
                  <a:pt x="6072759" y="898606"/>
                </a:cubicBezTo>
                <a:cubicBezTo>
                  <a:pt x="5807273" y="899297"/>
                  <a:pt x="5675761" y="870279"/>
                  <a:pt x="5415534" y="898606"/>
                </a:cubicBezTo>
                <a:cubicBezTo>
                  <a:pt x="5155307" y="926933"/>
                  <a:pt x="5176474" y="877755"/>
                  <a:pt x="4994910" y="898606"/>
                </a:cubicBezTo>
                <a:cubicBezTo>
                  <a:pt x="4813346" y="919457"/>
                  <a:pt x="4501069" y="884830"/>
                  <a:pt x="4337685" y="898606"/>
                </a:cubicBezTo>
                <a:cubicBezTo>
                  <a:pt x="4174301" y="912382"/>
                  <a:pt x="3931716" y="884060"/>
                  <a:pt x="3680460" y="898606"/>
                </a:cubicBezTo>
                <a:cubicBezTo>
                  <a:pt x="3429205" y="913152"/>
                  <a:pt x="3338025" y="903618"/>
                  <a:pt x="3180969" y="898606"/>
                </a:cubicBezTo>
                <a:cubicBezTo>
                  <a:pt x="3023913" y="893594"/>
                  <a:pt x="2936236" y="907549"/>
                  <a:pt x="2760345" y="898606"/>
                </a:cubicBezTo>
                <a:cubicBezTo>
                  <a:pt x="2584454" y="889663"/>
                  <a:pt x="2356790" y="891915"/>
                  <a:pt x="2181987" y="898606"/>
                </a:cubicBezTo>
                <a:cubicBezTo>
                  <a:pt x="2007184" y="905297"/>
                  <a:pt x="1562870" y="863112"/>
                  <a:pt x="1367028" y="898606"/>
                </a:cubicBezTo>
                <a:cubicBezTo>
                  <a:pt x="1171186" y="934100"/>
                  <a:pt x="1069898" y="902727"/>
                  <a:pt x="788670" y="898606"/>
                </a:cubicBezTo>
                <a:cubicBezTo>
                  <a:pt x="507442" y="894485"/>
                  <a:pt x="223432" y="865317"/>
                  <a:pt x="0" y="898606"/>
                </a:cubicBezTo>
                <a:cubicBezTo>
                  <a:pt x="22844" y="752400"/>
                  <a:pt x="-9782" y="627885"/>
                  <a:pt x="0" y="440317"/>
                </a:cubicBezTo>
                <a:cubicBezTo>
                  <a:pt x="9782" y="252749"/>
                  <a:pt x="-3553" y="147521"/>
                  <a:pt x="0" y="0"/>
                </a:cubicBezTo>
                <a:close/>
              </a:path>
              <a:path w="7886700" h="898606" stroke="0" extrusionOk="0">
                <a:moveTo>
                  <a:pt x="0" y="0"/>
                </a:moveTo>
                <a:cubicBezTo>
                  <a:pt x="122704" y="14500"/>
                  <a:pt x="317424" y="3930"/>
                  <a:pt x="499491" y="0"/>
                </a:cubicBezTo>
                <a:cubicBezTo>
                  <a:pt x="681558" y="-3930"/>
                  <a:pt x="919994" y="31237"/>
                  <a:pt x="1314450" y="0"/>
                </a:cubicBezTo>
                <a:cubicBezTo>
                  <a:pt x="1708906" y="-31237"/>
                  <a:pt x="1647307" y="14438"/>
                  <a:pt x="1735074" y="0"/>
                </a:cubicBezTo>
                <a:cubicBezTo>
                  <a:pt x="1822841" y="-14438"/>
                  <a:pt x="2274496" y="6385"/>
                  <a:pt x="2550033" y="0"/>
                </a:cubicBezTo>
                <a:cubicBezTo>
                  <a:pt x="2825570" y="-6385"/>
                  <a:pt x="2990687" y="8444"/>
                  <a:pt x="3286125" y="0"/>
                </a:cubicBezTo>
                <a:cubicBezTo>
                  <a:pt x="3581563" y="-8444"/>
                  <a:pt x="3668821" y="21012"/>
                  <a:pt x="3785616" y="0"/>
                </a:cubicBezTo>
                <a:cubicBezTo>
                  <a:pt x="3902411" y="-21012"/>
                  <a:pt x="4194431" y="-25005"/>
                  <a:pt x="4363974" y="0"/>
                </a:cubicBezTo>
                <a:cubicBezTo>
                  <a:pt x="4533517" y="25005"/>
                  <a:pt x="4742928" y="-7804"/>
                  <a:pt x="4863465" y="0"/>
                </a:cubicBezTo>
                <a:cubicBezTo>
                  <a:pt x="4984002" y="7804"/>
                  <a:pt x="5316896" y="15003"/>
                  <a:pt x="5520690" y="0"/>
                </a:cubicBezTo>
                <a:cubicBezTo>
                  <a:pt x="5724485" y="-15003"/>
                  <a:pt x="5971797" y="7127"/>
                  <a:pt x="6335649" y="0"/>
                </a:cubicBezTo>
                <a:cubicBezTo>
                  <a:pt x="6699501" y="-7127"/>
                  <a:pt x="6649666" y="-6972"/>
                  <a:pt x="6756273" y="0"/>
                </a:cubicBezTo>
                <a:cubicBezTo>
                  <a:pt x="6862880" y="6972"/>
                  <a:pt x="7550410" y="-48378"/>
                  <a:pt x="7886700" y="0"/>
                </a:cubicBezTo>
                <a:cubicBezTo>
                  <a:pt x="7882019" y="111801"/>
                  <a:pt x="7876831" y="271665"/>
                  <a:pt x="7886700" y="422345"/>
                </a:cubicBezTo>
                <a:cubicBezTo>
                  <a:pt x="7896569" y="573026"/>
                  <a:pt x="7907020" y="694044"/>
                  <a:pt x="7886700" y="898606"/>
                </a:cubicBezTo>
                <a:cubicBezTo>
                  <a:pt x="7747996" y="930222"/>
                  <a:pt x="7472638" y="868425"/>
                  <a:pt x="7229475" y="898606"/>
                </a:cubicBezTo>
                <a:cubicBezTo>
                  <a:pt x="6986313" y="928787"/>
                  <a:pt x="6878421" y="880582"/>
                  <a:pt x="6572250" y="898606"/>
                </a:cubicBezTo>
                <a:cubicBezTo>
                  <a:pt x="6266079" y="916630"/>
                  <a:pt x="6274525" y="892700"/>
                  <a:pt x="6151626" y="898606"/>
                </a:cubicBezTo>
                <a:cubicBezTo>
                  <a:pt x="6028727" y="904512"/>
                  <a:pt x="5873470" y="891715"/>
                  <a:pt x="5652135" y="898606"/>
                </a:cubicBezTo>
                <a:cubicBezTo>
                  <a:pt x="5430800" y="905497"/>
                  <a:pt x="5370996" y="882266"/>
                  <a:pt x="5152644" y="898606"/>
                </a:cubicBezTo>
                <a:cubicBezTo>
                  <a:pt x="4934292" y="914946"/>
                  <a:pt x="4789638" y="923991"/>
                  <a:pt x="4574286" y="898606"/>
                </a:cubicBezTo>
                <a:cubicBezTo>
                  <a:pt x="4358934" y="873221"/>
                  <a:pt x="4277605" y="915043"/>
                  <a:pt x="4153662" y="898606"/>
                </a:cubicBezTo>
                <a:cubicBezTo>
                  <a:pt x="4029719" y="882169"/>
                  <a:pt x="3761634" y="913647"/>
                  <a:pt x="3575304" y="898606"/>
                </a:cubicBezTo>
                <a:cubicBezTo>
                  <a:pt x="3388974" y="883565"/>
                  <a:pt x="2977800" y="938274"/>
                  <a:pt x="2760345" y="898606"/>
                </a:cubicBezTo>
                <a:cubicBezTo>
                  <a:pt x="2542890" y="858938"/>
                  <a:pt x="2283708" y="876132"/>
                  <a:pt x="2103120" y="898606"/>
                </a:cubicBezTo>
                <a:cubicBezTo>
                  <a:pt x="1922533" y="921080"/>
                  <a:pt x="1782115" y="876537"/>
                  <a:pt x="1524762" y="898606"/>
                </a:cubicBezTo>
                <a:cubicBezTo>
                  <a:pt x="1267409" y="920675"/>
                  <a:pt x="1295275" y="906150"/>
                  <a:pt x="1104138" y="898606"/>
                </a:cubicBezTo>
                <a:cubicBezTo>
                  <a:pt x="913001" y="891062"/>
                  <a:pt x="367820" y="865925"/>
                  <a:pt x="0" y="898606"/>
                </a:cubicBezTo>
                <a:cubicBezTo>
                  <a:pt x="8530" y="790428"/>
                  <a:pt x="-19458" y="589111"/>
                  <a:pt x="0" y="476261"/>
                </a:cubicBezTo>
                <a:cubicBezTo>
                  <a:pt x="19458" y="363412"/>
                  <a:pt x="-7196" y="134630"/>
                  <a:pt x="0" y="0"/>
                </a:cubicBezTo>
                <a:close/>
              </a:path>
            </a:pathLst>
          </a:custGeom>
          <a:ln w="38100">
            <a:solidFill>
              <a:srgbClr val="005E8E"/>
            </a:solidFill>
            <a:extLst>
              <a:ext uri="{C807C97D-BFC1-408E-A445-0C87EB9F89A2}">
                <ask:lineSketchStyleProps xmlns:ask="http://schemas.microsoft.com/office/drawing/2018/sketchyshapes" sd="971909512">
                  <ask:type>
                    <ask:lineSketchFreehand/>
                  </ask:type>
                </ask:lineSketchStyleProps>
              </a:ext>
            </a:extLst>
          </a:ln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14549"/>
            <a:ext cx="3886200" cy="4062413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14549"/>
            <a:ext cx="3886200" cy="4062414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427B9-7570-4D50-9A1B-571BB5D3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BAEB68C0-933F-43D8-B5E7-8FAC97A82566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8327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44221"/>
            <a:ext cx="7886700" cy="1022352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7459" y="1966573"/>
            <a:ext cx="3868340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73829"/>
            <a:ext cx="3868340" cy="3315834"/>
          </a:xfrm>
        </p:spPr>
        <p:txBody>
          <a:bodyPr/>
          <a:lstStyle>
            <a:lvl1pPr>
              <a:lnSpc>
                <a:spcPct val="100000"/>
              </a:lnSpc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7959" y="1966573"/>
            <a:ext cx="3887391" cy="823912"/>
          </a:xfrm>
          <a:solidFill>
            <a:srgbClr val="005E8E"/>
          </a:solidFill>
        </p:spPr>
        <p:txBody>
          <a:bodyPr anchor="b"/>
          <a:lstStyle>
            <a:lvl1pPr marL="0" indent="0">
              <a:buNone/>
              <a:defRPr sz="2400" b="1" i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73827"/>
            <a:ext cx="3887391" cy="3315835"/>
          </a:xfrm>
        </p:spPr>
        <p:txBody>
          <a:bodyPr/>
          <a:lstStyle>
            <a:lvl1pPr>
              <a:defRPr sz="2400"/>
            </a:lvl1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5768BDF-CF8C-4E6A-B64D-4BAED37CF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E446351-C008-4602-9B59-B6440CD0BC4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4454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>
            <a:normAutofit/>
          </a:bodyPr>
          <a:lstStyle>
            <a:lvl1pPr>
              <a:defRPr sz="40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BEDAF7-EDB4-4016-918B-530B329B1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0B86E090-1001-4F10-ABE7-D13A5C855FBB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047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7CAF8D5-8C09-46D3-AF32-2EB2FE3A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69E3F0E1-DB46-4C5A-92DB-FD1DF79F0BA1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6424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459" y="1048871"/>
            <a:ext cx="2949178" cy="1375922"/>
          </a:xfrm>
        </p:spPr>
        <p:txBody>
          <a:bodyPr anchor="b"/>
          <a:lstStyle>
            <a:lvl1pPr>
              <a:defRPr sz="3200" b="1">
                <a:solidFill>
                  <a:srgbClr val="005E8E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48871"/>
            <a:ext cx="4629150" cy="50906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582471"/>
            <a:ext cx="2949178" cy="355707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9B1BD2-9498-4D9E-A752-27AD44912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fld id="{899F732C-3C13-4433-92CF-28425549105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37165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45142"/>
            <a:ext cx="7886700" cy="10776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212521"/>
            <a:ext cx="7886700" cy="39644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324CDE4-C7C6-433A-8DD4-DA42A6990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543300" y="6356351"/>
            <a:ext cx="20574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4D1FE038-490B-4FC1-A990-893C8B2D0507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1B1936-FD95-4F51-8CA6-DC89FF440787}"/>
              </a:ext>
            </a:extLst>
          </p:cNvPr>
          <p:cNvSpPr/>
          <p:nvPr userDrawn="1"/>
        </p:nvSpPr>
        <p:spPr>
          <a:xfrm>
            <a:off x="-36513" y="-26988"/>
            <a:ext cx="9180513" cy="1079501"/>
          </a:xfrm>
          <a:prstGeom prst="rect">
            <a:avLst/>
          </a:prstGeom>
          <a:solidFill>
            <a:srgbClr val="2F61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173448E5-38CC-49FD-BC9A-17459D3101B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-22225"/>
            <a:ext cx="132238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3">
            <a:extLst>
              <a:ext uri="{FF2B5EF4-FFF2-40B4-BE49-F238E27FC236}">
                <a16:creationId xmlns:a16="http://schemas.microsoft.com/office/drawing/2014/main" id="{7B24B8E0-7CF2-4D08-B223-A5C956E58F5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258888" y="-33338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>
              <a:defRPr/>
            </a:pPr>
            <a:r>
              <a:rPr lang="en-GB" b="1" dirty="0" err="1">
                <a:solidFill>
                  <a:schemeClr val="bg1"/>
                </a:solidFill>
                <a:latin typeface="Arial Narrow" charset="0"/>
              </a:rPr>
              <a:t>iPROCEEDS</a:t>
            </a:r>
            <a:r>
              <a:rPr lang="en-GB" b="1" dirty="0">
                <a:solidFill>
                  <a:schemeClr val="bg1"/>
                </a:solidFill>
                <a:latin typeface="Arial Narrow" charset="0"/>
              </a:rPr>
              <a:t> </a:t>
            </a:r>
          </a:p>
          <a:p>
            <a:pPr eaLnBrk="1" hangingPunct="1">
              <a:defRPr/>
            </a:pPr>
            <a:r>
              <a:rPr lang="en-GB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sz="1400" dirty="0">
              <a:solidFill>
                <a:schemeClr val="bg1"/>
              </a:solidFill>
            </a:endParaRPr>
          </a:p>
          <a:p>
            <a:pPr eaLnBrk="1" hangingPunct="1">
              <a:defRPr/>
            </a:pPr>
            <a:endParaRPr lang="en-GB" sz="1600" b="1" dirty="0">
              <a:solidFill>
                <a:schemeClr val="bg1"/>
              </a:solidFill>
              <a:latin typeface="Arial Narrow" charset="0"/>
            </a:endParaRPr>
          </a:p>
        </p:txBody>
      </p:sp>
      <p:pic>
        <p:nvPicPr>
          <p:cNvPr id="9" name="Picture 8" descr="http://www.coe.int/documents/16695/995226/Funded+EU%2BCOE+-+Implemented+COE+dark+background.png/643b8f9d-517b-4fad-82f4-488bde2625b0?t=1375371137000?t=1375371137000">
            <a:extLst>
              <a:ext uri="{FF2B5EF4-FFF2-40B4-BE49-F238E27FC236}">
                <a16:creationId xmlns:a16="http://schemas.microsoft.com/office/drawing/2014/main" id="{A56615DB-4DBD-4983-A539-71FB4702706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8913"/>
            <a:ext cx="408781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44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05E8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emf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>
            <a:extLst>
              <a:ext uri="{FF2B5EF4-FFF2-40B4-BE49-F238E27FC236}">
                <a16:creationId xmlns:a16="http://schemas.microsoft.com/office/drawing/2014/main" id="{FFCE8C31-1F88-48B3-9351-E351A070B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endParaRPr lang="en-GB">
              <a:latin typeface="Calibri" charset="0"/>
              <a:ea typeface="ＭＳ Ｐゴシック" charset="0"/>
            </a:endParaRPr>
          </a:p>
        </p:txBody>
      </p:sp>
      <p:sp>
        <p:nvSpPr>
          <p:cNvPr id="15369" name="Subtitle 3">
            <a:extLst>
              <a:ext uri="{FF2B5EF4-FFF2-40B4-BE49-F238E27FC236}">
                <a16:creationId xmlns:a16="http://schemas.microsoft.com/office/drawing/2014/main" id="{3347C56F-ED9D-448A-AB33-F01F731D6C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altLang="en-US" dirty="0">
                <a:solidFill>
                  <a:srgbClr val="005E8E"/>
                </a:solidFill>
              </a:rPr>
              <a:t>Session 1.4.2/Hour 2</a:t>
            </a:r>
          </a:p>
          <a:p>
            <a:r>
              <a:rPr lang="en-US" altLang="en-US" dirty="0">
                <a:solidFill>
                  <a:srgbClr val="005E8E"/>
                </a:solidFill>
              </a:rPr>
              <a:t>Online Criminal Money Flow Typologies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312DDACC-0E30-4566-AD88-4BEE6B804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630" y="1362635"/>
            <a:ext cx="3817937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iPROCEEDS</a:t>
            </a:r>
            <a:r>
              <a:rPr lang="en-GB" alt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>
                <a:solidFill>
                  <a:schemeClr val="bg1"/>
                </a:solidFill>
              </a:rPr>
              <a:t>Project on targeting crime proceeds on the Internet in South-eastern Europe and Turkey</a:t>
            </a:r>
            <a:endParaRPr lang="en-US" altLang="en-US" sz="1400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6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456DDB6-D7DE-4B18-9BE4-C46804CF5BF6}"/>
              </a:ext>
            </a:extLst>
          </p:cNvPr>
          <p:cNvSpPr txBox="1">
            <a:spLocks/>
          </p:cNvSpPr>
          <p:nvPr/>
        </p:nvSpPr>
        <p:spPr>
          <a:xfrm>
            <a:off x="130630" y="2810435"/>
            <a:ext cx="6149146" cy="1748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rgbClr val="005E8E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GB" dirty="0"/>
              <a:t>Introductory Training on Cybercrime, Electronic Evidence and Online Crime Proceeds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>
            <a:extLst>
              <a:ext uri="{FF2B5EF4-FFF2-40B4-BE49-F238E27FC236}">
                <a16:creationId xmlns:a16="http://schemas.microsoft.com/office/drawing/2014/main" id="{6276DAEB-EE64-4C5D-9DA9-01F7A691C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Money Mules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CDCECDBA-E5A0-49B8-AB39-770D2AC68D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identification/activity of money mules?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nternational Money Transfers and the Benefits | Finance.co.nz">
            <a:extLst>
              <a:ext uri="{FF2B5EF4-FFF2-40B4-BE49-F238E27FC236}">
                <a16:creationId xmlns:a16="http://schemas.microsoft.com/office/drawing/2014/main" id="{712022F6-6081-464B-9DF3-DF5C06EAE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5" r="1936"/>
          <a:stretch/>
        </p:blipFill>
        <p:spPr bwMode="auto">
          <a:xfrm>
            <a:off x="0" y="1034733"/>
            <a:ext cx="9144000" cy="5379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A4B4865D-29DA-4F07-88D7-457B628A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517232"/>
            <a:ext cx="7886700" cy="1152128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International Transfers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>
            <a:extLst>
              <a:ext uri="{FF2B5EF4-FFF2-40B4-BE49-F238E27FC236}">
                <a16:creationId xmlns:a16="http://schemas.microsoft.com/office/drawing/2014/main" id="{213CDA1E-75FE-4C21-9D50-02D00A964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International Transfers</a:t>
            </a:r>
          </a:p>
        </p:txBody>
      </p:sp>
      <p:sp>
        <p:nvSpPr>
          <p:cNvPr id="34818" name="Content Placeholder 2">
            <a:extLst>
              <a:ext uri="{FF2B5EF4-FFF2-40B4-BE49-F238E27FC236}">
                <a16:creationId xmlns:a16="http://schemas.microsoft.com/office/drawing/2014/main" id="{AA254380-8479-4F75-80C5-DD414CCE7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International transfers of various types are used by criminals to make crime proceeds more difficult to trace.</a:t>
            </a:r>
          </a:p>
          <a:p>
            <a:r>
              <a:rPr lang="en-US" altLang="en-US" dirty="0"/>
              <a:t>International transfers can be performed using bank accounts, e-currency, Internet payment services, money remittance services, etc.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822EA984-FE34-4357-9A35-08824DC1F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International Transfers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F77F3801-139D-455B-A1B9-C0BBA92535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challenges arise to the investigation, search, seizure and confiscation of criminal funds when the funds have been transferred internationally?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>
            <a:extLst>
              <a:ext uri="{FF2B5EF4-FFF2-40B4-BE49-F238E27FC236}">
                <a16:creationId xmlns:a16="http://schemas.microsoft.com/office/drawing/2014/main" id="{1EDC58E6-CE10-46E7-BCF4-40CA12359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International Transfer Typology</a:t>
            </a:r>
          </a:p>
        </p:txBody>
      </p:sp>
      <p:sp>
        <p:nvSpPr>
          <p:cNvPr id="38914" name="Content Placeholder 2">
            <a:extLst>
              <a:ext uri="{FF2B5EF4-FFF2-40B4-BE49-F238E27FC236}">
                <a16:creationId xmlns:a16="http://schemas.microsoft.com/office/drawing/2014/main" id="{1F7DD125-66A7-4C22-A693-2DE2711B7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/>
              <a:t>Criminal gains control of (for example) compromised customer bank account.</a:t>
            </a:r>
          </a:p>
          <a:p>
            <a:r>
              <a:rPr lang="en-US" altLang="en-US"/>
              <a:t>Funds transferred to mules in same jurisdiction.</a:t>
            </a:r>
          </a:p>
          <a:p>
            <a:r>
              <a:rPr lang="en-US" altLang="en-US"/>
              <a:t>Mules transfer funds by international bank transfer to a natural or legal person in a different jurisdiction.</a:t>
            </a:r>
          </a:p>
          <a:p>
            <a:endParaRPr lang="en-US" altLang="en-US"/>
          </a:p>
          <a:p>
            <a:endParaRPr lang="en-US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>
            <a:extLst>
              <a:ext uri="{FF2B5EF4-FFF2-40B4-BE49-F238E27FC236}">
                <a16:creationId xmlns:a16="http://schemas.microsoft.com/office/drawing/2014/main" id="{15EDB236-8F68-429C-8513-99ACA14B5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International Transfers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06BE4E41-EEDE-4461-BEE5-3B8DD10FB5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international transfers?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>
            <a:extLst>
              <a:ext uri="{FF2B5EF4-FFF2-40B4-BE49-F238E27FC236}">
                <a16:creationId xmlns:a16="http://schemas.microsoft.com/office/drawing/2014/main" id="{D31EA1C0-A688-4110-8E4A-F0CCB5CB2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International Transfers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00E01851-ADF6-450F-9E1B-805FB84769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international transfers?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4223E34-F575-43B4-8515-A554A7CE4B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7"/>
          <a:stretch/>
        </p:blipFill>
        <p:spPr bwMode="auto">
          <a:xfrm>
            <a:off x="0" y="1020991"/>
            <a:ext cx="9144347" cy="540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B9F96D53-9D35-447A-B557-CEC22B67B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020991"/>
            <a:ext cx="7886700" cy="720080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Virtual Currencies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>
            <a:extLst>
              <a:ext uri="{FF2B5EF4-FFF2-40B4-BE49-F238E27FC236}">
                <a16:creationId xmlns:a16="http://schemas.microsoft.com/office/drawing/2014/main" id="{21115747-8991-4F9F-B3B2-36FFF375A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Virtual currencies and e-money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82A16E0C-B6AB-4346-920D-DBFAF3582F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virtual currencies and e-money do you know about?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>
            <a:extLst>
              <a:ext uri="{FF2B5EF4-FFF2-40B4-BE49-F238E27FC236}">
                <a16:creationId xmlns:a16="http://schemas.microsoft.com/office/drawing/2014/main" id="{90FB1CFF-EF7D-494D-B4F2-C83F13FF0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Terminology</a:t>
            </a:r>
          </a:p>
        </p:txBody>
      </p:sp>
      <p:sp>
        <p:nvSpPr>
          <p:cNvPr id="49154" name="Content Placeholder 2">
            <a:extLst>
              <a:ext uri="{FF2B5EF4-FFF2-40B4-BE49-F238E27FC236}">
                <a16:creationId xmlns:a16="http://schemas.microsoft.com/office/drawing/2014/main" id="{EF9C930B-559A-4B83-9F8D-EEFEC1B18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sz="2200"/>
              <a:t>Virtual currency</a:t>
            </a:r>
          </a:p>
          <a:p>
            <a:pPr marL="457200" lvl="1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000" i="1"/>
              <a:t>A virtual currency is a digital representation of value that can be traded on the Internet and functions as (1) a medium of exchange; (2) a unit of account; and/or (3) a store of value, but does not have legal tender status in any jurisdiction.</a:t>
            </a:r>
          </a:p>
          <a:p>
            <a:pPr>
              <a:lnSpc>
                <a:spcPct val="80000"/>
              </a:lnSpc>
            </a:pPr>
            <a:r>
              <a:rPr lang="en-US" altLang="en-US" sz="2200"/>
              <a:t>Electronic Money/e-money</a:t>
            </a:r>
          </a:p>
          <a:p>
            <a:pPr marL="457200" lvl="1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000" i="1"/>
              <a:t>Virtual currency is distinct from e-money, which is a digital representation of fiat currency used to electronically transfer value denominated in fiat currency. E-money is a digital transfer mechanism for fiat currency – i.e. it electronically transfers value that has legal tender status.</a:t>
            </a:r>
          </a:p>
          <a:p>
            <a:pPr>
              <a:lnSpc>
                <a:spcPct val="80000"/>
              </a:lnSpc>
            </a:pPr>
            <a:r>
              <a:rPr lang="en-US" altLang="en-US" sz="2200"/>
              <a:t>Digital Currency</a:t>
            </a:r>
          </a:p>
          <a:p>
            <a:pPr marL="457200" lvl="1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000" i="1"/>
              <a:t>Digital currency is a digital representation of either virtual currency (non-fiat) or e-money (fiat).</a:t>
            </a:r>
          </a:p>
          <a:p>
            <a:pPr marL="457200" lvl="1" indent="0">
              <a:lnSpc>
                <a:spcPct val="80000"/>
              </a:lnSpc>
            </a:pPr>
            <a:endParaRPr lang="en-US" altLang="en-US" sz="2000"/>
          </a:p>
          <a:p>
            <a:pPr marL="457200" lvl="1" indent="0">
              <a:lnSpc>
                <a:spcPct val="80000"/>
              </a:lnSpc>
            </a:pPr>
            <a:endParaRPr lang="en-US" altLang="en-US" sz="2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1">
            <a:extLst>
              <a:ext uri="{FF2B5EF4-FFF2-40B4-BE49-F238E27FC236}">
                <a16:creationId xmlns:a16="http://schemas.microsoft.com/office/drawing/2014/main" id="{E20C2A52-D885-44DD-A5DD-B2F09AE3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Session Objectives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F8FD9BDC-A4F3-4E3B-8C4E-A23678966B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Explain the criminal money flow typologies of the use of:</a:t>
            </a:r>
          </a:p>
          <a:p>
            <a:endParaRPr lang="en-US" altLang="en-US" dirty="0"/>
          </a:p>
          <a:p>
            <a:pPr lvl="1"/>
            <a:r>
              <a:rPr lang="en-US" altLang="en-US" dirty="0"/>
              <a:t>Money Mules</a:t>
            </a:r>
          </a:p>
          <a:p>
            <a:pPr lvl="1"/>
            <a:r>
              <a:rPr lang="en-US" altLang="en-US" dirty="0"/>
              <a:t>International Transfers</a:t>
            </a:r>
          </a:p>
          <a:p>
            <a:pPr lvl="1"/>
            <a:r>
              <a:rPr lang="en-US" altLang="en-US" dirty="0"/>
              <a:t>Virtual Currencies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le 1">
            <a:extLst>
              <a:ext uri="{FF2B5EF4-FFF2-40B4-BE49-F238E27FC236}">
                <a16:creationId xmlns:a16="http://schemas.microsoft.com/office/drawing/2014/main" id="{9AA1242D-32CE-40E5-8A71-C27B36081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Virtual currencies and e-money</a:t>
            </a:r>
          </a:p>
        </p:txBody>
      </p:sp>
      <p:sp>
        <p:nvSpPr>
          <p:cNvPr id="51202" name="Content Placeholder 2">
            <a:extLst>
              <a:ext uri="{FF2B5EF4-FFF2-40B4-BE49-F238E27FC236}">
                <a16:creationId xmlns:a16="http://schemas.microsoft.com/office/drawing/2014/main" id="{D722F9FF-F2B4-4F44-A426-7777F0E79A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  <a:p>
            <a:endParaRPr lang="en-US" altLang="en-US" dirty="0"/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dirty="0"/>
              <a:t>DISCUSSION: 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i="1" dirty="0"/>
              <a:t>What do you think is the significance of the expression “digital representation” in the above definitions?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">
            <a:extLst>
              <a:ext uri="{FF2B5EF4-FFF2-40B4-BE49-F238E27FC236}">
                <a16:creationId xmlns:a16="http://schemas.microsoft.com/office/drawing/2014/main" id="{CB38948A-BE55-4181-AB60-B6F9F04B0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Categorising Virtual Currencies</a:t>
            </a:r>
          </a:p>
        </p:txBody>
      </p:sp>
      <p:sp>
        <p:nvSpPr>
          <p:cNvPr id="53250" name="Content Placeholder 2">
            <a:extLst>
              <a:ext uri="{FF2B5EF4-FFF2-40B4-BE49-F238E27FC236}">
                <a16:creationId xmlns:a16="http://schemas.microsoft.com/office/drawing/2014/main" id="{F818685E-B1FD-41B1-A661-3BC0FB4E2A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en-US" altLang="en-US" sz="1800"/>
              <a:t>Convertible</a:t>
            </a:r>
          </a:p>
          <a:p>
            <a:pPr lvl="1">
              <a:lnSpc>
                <a:spcPct val="80000"/>
              </a:lnSpc>
            </a:pPr>
            <a:r>
              <a:rPr lang="en-US" altLang="en-US" sz="1500"/>
              <a:t>A convertible virtual currency has an equivalent value in real currency and can be exchanged back-and-forth for real currency. Examples: Bitcoin, Second Life Linden Dollars, WebMoney.</a:t>
            </a:r>
          </a:p>
          <a:p>
            <a:pPr>
              <a:lnSpc>
                <a:spcPct val="80000"/>
              </a:lnSpc>
            </a:pPr>
            <a:r>
              <a:rPr lang="en-US" altLang="en-US" sz="1800" i="1"/>
              <a:t>Non-Convertible</a:t>
            </a:r>
          </a:p>
          <a:p>
            <a:pPr lvl="1">
              <a:lnSpc>
                <a:spcPct val="80000"/>
              </a:lnSpc>
            </a:pPr>
            <a:r>
              <a:rPr lang="en-US" altLang="en-US" sz="1500" i="1"/>
              <a:t>A non-convertible virtual currency is intended to be specific to a particular virtual domain or world, and under the rules governing its use cannot be exchanged for fiat currency. Examples: Q Coins, World of Warcraft Gold.</a:t>
            </a:r>
          </a:p>
          <a:p>
            <a:pPr>
              <a:lnSpc>
                <a:spcPct val="80000"/>
              </a:lnSpc>
            </a:pPr>
            <a:r>
              <a:rPr lang="en-US" altLang="en-US" sz="1800" i="1"/>
              <a:t>Centralised</a:t>
            </a:r>
          </a:p>
          <a:p>
            <a:pPr lvl="1">
              <a:lnSpc>
                <a:spcPct val="80000"/>
              </a:lnSpc>
            </a:pPr>
            <a:r>
              <a:rPr lang="en-US" altLang="en-US" sz="1500" i="1"/>
              <a:t>Centralised virtual currencies have a single administrating authority (i.e. a third party) that controls the system. The administrator issues the currency, establishes the rules for its use, maintains a central payment ledger and has authority to redeem the currency. Examples: Linden Dollars, WebMoney, World of Warcraft Gold.</a:t>
            </a:r>
          </a:p>
          <a:p>
            <a:pPr>
              <a:lnSpc>
                <a:spcPct val="80000"/>
              </a:lnSpc>
            </a:pPr>
            <a:r>
              <a:rPr lang="en-US" altLang="en-US" sz="1800" i="1"/>
              <a:t>Decentralised</a:t>
            </a:r>
          </a:p>
          <a:p>
            <a:pPr lvl="1">
              <a:lnSpc>
                <a:spcPct val="80000"/>
              </a:lnSpc>
            </a:pPr>
            <a:r>
              <a:rPr lang="en-US" altLang="en-US" sz="1500" i="1"/>
              <a:t>Decentralised virtual currencies are distributed, math-based, peer-to-peer virtual currencies that have no central administrating authority, no central monitoring and no oversight. Examples: Bitcoin, LiteCoin, Ripple.</a:t>
            </a:r>
          </a:p>
          <a:p>
            <a:pPr lvl="1">
              <a:lnSpc>
                <a:spcPct val="80000"/>
              </a:lnSpc>
            </a:pPr>
            <a:endParaRPr lang="en-US" altLang="en-US" sz="1500"/>
          </a:p>
          <a:p>
            <a:pPr lvl="1">
              <a:lnSpc>
                <a:spcPct val="80000"/>
              </a:lnSpc>
            </a:pPr>
            <a:endParaRPr lang="en-US" altLang="en-US" sz="15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itle 1">
            <a:extLst>
              <a:ext uri="{FF2B5EF4-FFF2-40B4-BE49-F238E27FC236}">
                <a16:creationId xmlns:a16="http://schemas.microsoft.com/office/drawing/2014/main" id="{EC920329-D6A7-4435-96A5-F1B994157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Case Study: Bitcoin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9221F1D3-F21D-4867-8F7C-1CD283A68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 err="1">
                <a:ea typeface="MS PGothic" charset="0"/>
              </a:rPr>
              <a:t>Bitcoin</a:t>
            </a:r>
            <a:r>
              <a:rPr lang="en-US" dirty="0">
                <a:ea typeface="MS PGothic" charset="0"/>
              </a:rPr>
              <a:t> is a convertible, </a:t>
            </a:r>
            <a:r>
              <a:rPr lang="en-US" dirty="0" err="1">
                <a:ea typeface="MS PGothic" charset="0"/>
              </a:rPr>
              <a:t>decentralised</a:t>
            </a:r>
            <a:r>
              <a:rPr lang="en-US" dirty="0">
                <a:ea typeface="MS PGothic" charset="0"/>
              </a:rPr>
              <a:t> virtual currency.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Transactions take place between users without an intermediary.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Transactions are verified using a public distributed ledger, called the </a:t>
            </a:r>
            <a:r>
              <a:rPr lang="en-US" dirty="0" err="1">
                <a:ea typeface="MS PGothic" charset="0"/>
              </a:rPr>
              <a:t>blockchain</a:t>
            </a:r>
            <a:r>
              <a:rPr lang="en-US" dirty="0">
                <a:ea typeface="MS PGothic" charset="0"/>
              </a:rPr>
              <a:t>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 err="1">
                <a:ea typeface="MS PGothic" charset="0"/>
              </a:rPr>
              <a:t>Bitcoin</a:t>
            </a:r>
            <a:r>
              <a:rPr lang="en-US" dirty="0">
                <a:ea typeface="MS PGothic" charset="0"/>
              </a:rPr>
              <a:t> mining is the process by which users offer their computing power to verify and record </a:t>
            </a:r>
            <a:r>
              <a:rPr lang="en-US" dirty="0" err="1">
                <a:ea typeface="MS PGothic" charset="0"/>
              </a:rPr>
              <a:t>bitcoin</a:t>
            </a:r>
            <a:r>
              <a:rPr lang="en-US" dirty="0">
                <a:ea typeface="MS PGothic" charset="0"/>
              </a:rPr>
              <a:t> transactions into the </a:t>
            </a:r>
            <a:r>
              <a:rPr lang="en-US" dirty="0" err="1">
                <a:ea typeface="MS PGothic" charset="0"/>
              </a:rPr>
              <a:t>blockchain</a:t>
            </a:r>
            <a:r>
              <a:rPr lang="en-US" dirty="0">
                <a:ea typeface="MS PGothic" charset="0"/>
              </a:rPr>
              <a:t>. For this, the users receive a reward in newly created </a:t>
            </a:r>
            <a:r>
              <a:rPr lang="en-US" dirty="0" err="1">
                <a:ea typeface="MS PGothic" charset="0"/>
              </a:rPr>
              <a:t>bitcoins</a:t>
            </a:r>
            <a:r>
              <a:rPr lang="en-US" dirty="0">
                <a:ea typeface="MS PGothic" charset="0"/>
              </a:rPr>
              <a:t>.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9B231EB-688D-4FFB-8D85-0A2FF6B60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583" y="4653136"/>
            <a:ext cx="1703215" cy="170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>
            <a:extLst>
              <a:ext uri="{FF2B5EF4-FFF2-40B4-BE49-F238E27FC236}">
                <a16:creationId xmlns:a16="http://schemas.microsoft.com/office/drawing/2014/main" id="{28D59775-74B5-465A-A41C-C8B670BB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Case Study: Bitcoin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73E18DD6-DDED-450E-A5B0-5840C31073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Features: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Global transactions possible.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Virtually instantaneous transactions (</a:t>
            </a:r>
            <a:r>
              <a:rPr lang="en-US" dirty="0" err="1">
                <a:ea typeface="MS PGothic" charset="0"/>
              </a:rPr>
              <a:t>approx</a:t>
            </a:r>
            <a:r>
              <a:rPr lang="en-US" dirty="0">
                <a:ea typeface="MS PGothic" charset="0"/>
              </a:rPr>
              <a:t> 10 </a:t>
            </a:r>
            <a:r>
              <a:rPr lang="en-US" dirty="0" err="1">
                <a:ea typeface="MS PGothic" charset="0"/>
              </a:rPr>
              <a:t>mins</a:t>
            </a:r>
            <a:r>
              <a:rPr lang="en-US" dirty="0">
                <a:ea typeface="MS PGothic" charset="0"/>
              </a:rPr>
              <a:t> until transaction is confirmed).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Transactions take place between anonymous IDs (wallets).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Low (or zero) transaction fees.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Transactions are not reversible.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C49FED1-CC25-4051-84F7-E2431A7422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583" y="4653136"/>
            <a:ext cx="1703215" cy="170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Picture 12" descr="MC900434845">
            <a:extLst>
              <a:ext uri="{FF2B5EF4-FFF2-40B4-BE49-F238E27FC236}">
                <a16:creationId xmlns:a16="http://schemas.microsoft.com/office/drawing/2014/main" id="{E0DD08B4-57A6-4F38-B7FB-1F4E7A350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544" y="1226840"/>
            <a:ext cx="16129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4" name="Picture 13" descr="MP900402149">
            <a:extLst>
              <a:ext uri="{FF2B5EF4-FFF2-40B4-BE49-F238E27FC236}">
                <a16:creationId xmlns:a16="http://schemas.microsoft.com/office/drawing/2014/main" id="{B908F1C0-8277-4578-BFD8-F967F82B6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944" y="1379240"/>
            <a:ext cx="1447800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5" name="Picture 15" descr="pc">
            <a:extLst>
              <a:ext uri="{FF2B5EF4-FFF2-40B4-BE49-F238E27FC236}">
                <a16:creationId xmlns:a16="http://schemas.microsoft.com/office/drawing/2014/main" id="{98E95F42-EFD3-4179-ACD1-9D88C80226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944" y="2979440"/>
            <a:ext cx="12509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6" name="Rectangle 16">
            <a:extLst>
              <a:ext uri="{FF2B5EF4-FFF2-40B4-BE49-F238E27FC236}">
                <a16:creationId xmlns:a16="http://schemas.microsoft.com/office/drawing/2014/main" id="{F6A70BCB-1DC3-404E-A470-C381F741A3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344" y="2674640"/>
            <a:ext cx="1600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800">
                <a:solidFill>
                  <a:srgbClr val="000000"/>
                </a:solidFill>
                <a:latin typeface="+mn-lt"/>
              </a:rPr>
              <a:t>Customer PC</a:t>
            </a:r>
          </a:p>
        </p:txBody>
      </p:sp>
      <p:sp>
        <p:nvSpPr>
          <p:cNvPr id="59397" name="Rectangle 17">
            <a:extLst>
              <a:ext uri="{FF2B5EF4-FFF2-40B4-BE49-F238E27FC236}">
                <a16:creationId xmlns:a16="http://schemas.microsoft.com/office/drawing/2014/main" id="{D0B7EB2B-E5A2-4225-ABEF-7332C1419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8144" y="2750840"/>
            <a:ext cx="16369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800" dirty="0">
                <a:solidFill>
                  <a:srgbClr val="000000"/>
                </a:solidFill>
                <a:latin typeface="+mn-lt"/>
              </a:rPr>
              <a:t>Bitcoin Wallet</a:t>
            </a:r>
          </a:p>
        </p:txBody>
      </p:sp>
      <p:sp>
        <p:nvSpPr>
          <p:cNvPr id="59398" name="Rectangle 18">
            <a:extLst>
              <a:ext uri="{FF2B5EF4-FFF2-40B4-BE49-F238E27FC236}">
                <a16:creationId xmlns:a16="http://schemas.microsoft.com/office/drawing/2014/main" id="{DBFBE92D-4D4C-45E1-8E4F-693E3F291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34544" y="4274840"/>
            <a:ext cx="21435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800" dirty="0">
                <a:solidFill>
                  <a:srgbClr val="000000"/>
                </a:solidFill>
                <a:latin typeface="+mn-lt"/>
              </a:rPr>
              <a:t>C&amp;C Infrastructure</a:t>
            </a:r>
          </a:p>
        </p:txBody>
      </p:sp>
      <p:sp>
        <p:nvSpPr>
          <p:cNvPr id="120852" name="Line 20">
            <a:extLst>
              <a:ext uri="{FF2B5EF4-FFF2-40B4-BE49-F238E27FC236}">
                <a16:creationId xmlns:a16="http://schemas.microsoft.com/office/drawing/2014/main" id="{09E7DA2E-6A41-48CE-A495-147C5B116D2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7744" y="1988840"/>
            <a:ext cx="3505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3" name="Line 21">
            <a:extLst>
              <a:ext uri="{FF2B5EF4-FFF2-40B4-BE49-F238E27FC236}">
                <a16:creationId xmlns:a16="http://schemas.microsoft.com/office/drawing/2014/main" id="{63FBC5B1-B0B3-45D4-8072-8C5DC5571D0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493044" y="3131840"/>
            <a:ext cx="222250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4" name="Line 22">
            <a:extLst>
              <a:ext uri="{FF2B5EF4-FFF2-40B4-BE49-F238E27FC236}">
                <a16:creationId xmlns:a16="http://schemas.microsoft.com/office/drawing/2014/main" id="{D40EFEC4-E73E-4E63-8132-71313B1231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191544" y="3055640"/>
            <a:ext cx="1524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5" name="Line 23">
            <a:extLst>
              <a:ext uri="{FF2B5EF4-FFF2-40B4-BE49-F238E27FC236}">
                <a16:creationId xmlns:a16="http://schemas.microsoft.com/office/drawing/2014/main" id="{8C7BAC82-772A-49F2-92B2-03E78674FF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06144" y="3131840"/>
            <a:ext cx="83820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0856" name="Line 24">
            <a:extLst>
              <a:ext uri="{FF2B5EF4-FFF2-40B4-BE49-F238E27FC236}">
                <a16:creationId xmlns:a16="http://schemas.microsoft.com/office/drawing/2014/main" id="{90E5356D-F004-43B1-B952-1AD637AAA080}"/>
              </a:ext>
            </a:extLst>
          </p:cNvPr>
          <p:cNvSpPr>
            <a:spLocks noChangeShapeType="1"/>
          </p:cNvSpPr>
          <p:nvPr/>
        </p:nvSpPr>
        <p:spPr bwMode="auto">
          <a:xfrm>
            <a:off x="6306344" y="3208040"/>
            <a:ext cx="1219200" cy="990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20858" name="Picture 26" descr="MC900139499">
            <a:extLst>
              <a:ext uri="{FF2B5EF4-FFF2-40B4-BE49-F238E27FC236}">
                <a16:creationId xmlns:a16="http://schemas.microsoft.com/office/drawing/2014/main" id="{004D348D-AC55-434A-91E1-AF7DE7B64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544" y="4122440"/>
            <a:ext cx="13208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59" name="Picture 27" descr="MC900445014">
            <a:extLst>
              <a:ext uri="{FF2B5EF4-FFF2-40B4-BE49-F238E27FC236}">
                <a16:creationId xmlns:a16="http://schemas.microsoft.com/office/drawing/2014/main" id="{9BB8CF86-F4AD-4AAD-AF46-FCD6C7AD7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544" y="1379240"/>
            <a:ext cx="9413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860" name="Picture 28" descr="robber_clipart">
            <a:extLst>
              <a:ext uri="{FF2B5EF4-FFF2-40B4-BE49-F238E27FC236}">
                <a16:creationId xmlns:a16="http://schemas.microsoft.com/office/drawing/2014/main" id="{C87EDD6C-A953-4EE7-8C7E-6BB61288A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819" y="4813002"/>
            <a:ext cx="8540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861" name="Rectangle 29">
            <a:extLst>
              <a:ext uri="{FF2B5EF4-FFF2-40B4-BE49-F238E27FC236}">
                <a16:creationId xmlns:a16="http://schemas.microsoft.com/office/drawing/2014/main" id="{46082E41-F91D-49CB-BC66-1FE305619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1994" y="5460702"/>
            <a:ext cx="7104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800">
                <a:solidFill>
                  <a:srgbClr val="000000"/>
                </a:solidFill>
                <a:latin typeface="+mn-lt"/>
              </a:rPr>
              <a:t>Mule</a:t>
            </a:r>
          </a:p>
        </p:txBody>
      </p:sp>
      <p:sp>
        <p:nvSpPr>
          <p:cNvPr id="120862" name="Rectangle 30">
            <a:extLst>
              <a:ext uri="{FF2B5EF4-FFF2-40B4-BE49-F238E27FC236}">
                <a16:creationId xmlns:a16="http://schemas.microsoft.com/office/drawing/2014/main" id="{544E9080-86C5-45DD-B827-F6E1527F92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9493" y="6075799"/>
            <a:ext cx="108395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GB" altLang="en-US" sz="1800">
                <a:solidFill>
                  <a:srgbClr val="000000"/>
                </a:solidFill>
                <a:latin typeface="+mn-lt"/>
              </a:rPr>
              <a:t>Criminal</a:t>
            </a:r>
          </a:p>
        </p:txBody>
      </p:sp>
      <p:sp>
        <p:nvSpPr>
          <p:cNvPr id="120863" name="Line 31">
            <a:extLst>
              <a:ext uri="{FF2B5EF4-FFF2-40B4-BE49-F238E27FC236}">
                <a16:creationId xmlns:a16="http://schemas.microsoft.com/office/drawing/2014/main" id="{F7EE1535-BCD0-4DBD-92BA-FA61A349C59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93444" y="5189240"/>
            <a:ext cx="2755900" cy="2714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410" name="Title 1">
            <a:extLst>
              <a:ext uri="{FF2B5EF4-FFF2-40B4-BE49-F238E27FC236}">
                <a16:creationId xmlns:a16="http://schemas.microsoft.com/office/drawing/2014/main" id="{82AF47A3-3BA4-4B86-843D-C4B09B174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281" y="19444"/>
            <a:ext cx="9144000" cy="1009652"/>
          </a:xfrm>
        </p:spPr>
        <p:txBody>
          <a:bodyPr>
            <a:noAutofit/>
          </a:bodyPr>
          <a:lstStyle/>
          <a:p>
            <a:pPr algn="r"/>
            <a:r>
              <a:rPr lang="en-US" altLang="en-US" sz="2800" dirty="0">
                <a:solidFill>
                  <a:schemeClr val="bg1"/>
                </a:solidFill>
              </a:rPr>
              <a:t>Criminal Use of Virtual Currency: </a:t>
            </a:r>
            <a:br>
              <a:rPr lang="en-US" altLang="en-US" sz="2800" dirty="0">
                <a:solidFill>
                  <a:schemeClr val="bg1"/>
                </a:solidFill>
              </a:rPr>
            </a:br>
            <a:r>
              <a:rPr lang="en-US" altLang="en-US" sz="2800" dirty="0">
                <a:solidFill>
                  <a:schemeClr val="bg1"/>
                </a:solidFill>
              </a:rPr>
              <a:t>Ransomware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2000"/>
                                        <p:tgtEl>
                                          <p:spTgt spid="1208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0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0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0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20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0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20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0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0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120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20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20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61" grpId="0"/>
      <p:bldP spid="12086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>
            <a:extLst>
              <a:ext uri="{FF2B5EF4-FFF2-40B4-BE49-F238E27FC236}">
                <a16:creationId xmlns:a16="http://schemas.microsoft.com/office/drawing/2014/main" id="{E9084C82-658F-4462-AF39-BBA9B80D2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Virtual Currency Ecosystem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69BBD2F2-9FC3-485B-A999-D23BB15FC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Virtual Currency Exchange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Virtual Currency Administrator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User/Owner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Miner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Virtual Currency Wallet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Wallet Provider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Merchants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Other entities (software developers etc.)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>
            <a:extLst>
              <a:ext uri="{FF2B5EF4-FFF2-40B4-BE49-F238E27FC236}">
                <a16:creationId xmlns:a16="http://schemas.microsoft.com/office/drawing/2014/main" id="{48690771-90F9-4ED2-9254-BCEDEDD76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Interface between Virtual Currencies and the Traditional Financial System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1924EFEF-8194-4DA8-BD10-C6216C7A0F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>
            <a:extLst>
              <a:ext uri="{FF2B5EF4-FFF2-40B4-BE49-F238E27FC236}">
                <a16:creationId xmlns:a16="http://schemas.microsoft.com/office/drawing/2014/main" id="{8ACBEF00-1F25-4B49-9FC4-C5127B905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Virtual Currency Typology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8A6859DE-CD4C-4C39-B120-8036D687F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Criminally obtained funds are converted to virtual currency. 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Alternatively, criminal services are paid for in virtual currency.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Alternatively, funds are extorted from victims in the form of virtual currency.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>
                <a:ea typeface="MS PGothic" charset="0"/>
              </a:rPr>
              <a:t>The virtual currency is traded or exchanged for fiat currency. 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>
                <a:ea typeface="MS PGothic" charset="0"/>
              </a:rPr>
              <a:t>Due to the inconsistent regulation of virtual currencies, virtual currency exchanges in all jurisdictions may not have adequate customer records and/or reporting obligations. </a:t>
            </a: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  <a:p>
            <a:pPr lvl="1">
              <a:buFont typeface="Arial" charset="0"/>
              <a:buChar char="–"/>
              <a:defRPr/>
            </a:pPr>
            <a:endParaRPr lang="en-US" dirty="0">
              <a:ea typeface="MS PGothic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Title 1">
            <a:extLst>
              <a:ext uri="{FF2B5EF4-FFF2-40B4-BE49-F238E27FC236}">
                <a16:creationId xmlns:a16="http://schemas.microsoft.com/office/drawing/2014/main" id="{84DC5BEB-B1D0-4984-8C9C-127992494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Virtual Currencies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C817B71C-A2EB-4D84-9B8D-EC5B264D75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Virtual Currencies?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>
            <a:extLst>
              <a:ext uri="{FF2B5EF4-FFF2-40B4-BE49-F238E27FC236}">
                <a16:creationId xmlns:a16="http://schemas.microsoft.com/office/drawing/2014/main" id="{87EE0FF1-46E1-48F3-A821-58847859D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use of Virtual Currencies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8D48F0CA-C8EF-4C9F-A534-39E1BF025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identification/use of virtual currencies?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uide To Money Mules | ComplyAdvantage">
            <a:extLst>
              <a:ext uri="{FF2B5EF4-FFF2-40B4-BE49-F238E27FC236}">
                <a16:creationId xmlns:a16="http://schemas.microsoft.com/office/drawing/2014/main" id="{F87F038E-D9FD-402F-8E61-900DD2ACAC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/>
          <a:stretch/>
        </p:blipFill>
        <p:spPr bwMode="auto">
          <a:xfrm>
            <a:off x="0" y="1045700"/>
            <a:ext cx="9144000" cy="536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9FAEFB6C-3DE5-4BB5-8242-DA1428C0F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001941"/>
            <a:ext cx="7886700" cy="1325563"/>
          </a:xfrm>
        </p:spPr>
        <p:txBody>
          <a:bodyPr/>
          <a:lstStyle/>
          <a:p>
            <a:pPr algn="r">
              <a:defRPr/>
            </a:pPr>
            <a:r>
              <a:rPr lang="en-US" dirty="0"/>
              <a:t>Money Mules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>
            <a:extLst>
              <a:ext uri="{FF2B5EF4-FFF2-40B4-BE49-F238E27FC236}">
                <a16:creationId xmlns:a16="http://schemas.microsoft.com/office/drawing/2014/main" id="{22B2C603-627E-4921-8962-8AEC1DD3BE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Freezing, Seizing and Confiscation of Virtual Currency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EBBFDA3E-51C9-4ED3-91EF-FAB8626A7F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procedural powers are available/relevant to the freezing, seizing and confiscation of funds held by an Internet payment service provider?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>
            <a:extLst>
              <a:ext uri="{FF2B5EF4-FFF2-40B4-BE49-F238E27FC236}">
                <a16:creationId xmlns:a16="http://schemas.microsoft.com/office/drawing/2014/main" id="{6482A683-6A9A-4476-B36F-799388BD8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Summary</a:t>
            </a:r>
          </a:p>
        </p:txBody>
      </p:sp>
      <p:sp>
        <p:nvSpPr>
          <p:cNvPr id="73730" name="Content Placeholder 2">
            <a:extLst>
              <a:ext uri="{FF2B5EF4-FFF2-40B4-BE49-F238E27FC236}">
                <a16:creationId xmlns:a16="http://schemas.microsoft.com/office/drawing/2014/main" id="{202FDBF1-5B3F-48A2-944C-A10BACE86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/>
              <a:t>Explain the criminal money flow typologies of the use of:</a:t>
            </a:r>
          </a:p>
          <a:p>
            <a:endParaRPr lang="en-US" altLang="en-US" dirty="0"/>
          </a:p>
          <a:p>
            <a:pPr lvl="1"/>
            <a:r>
              <a:rPr lang="en-US" altLang="en-US" dirty="0"/>
              <a:t>Money Mules</a:t>
            </a:r>
          </a:p>
          <a:p>
            <a:pPr lvl="1"/>
            <a:r>
              <a:rPr lang="en-US" altLang="en-US" dirty="0"/>
              <a:t>International Transfers</a:t>
            </a:r>
          </a:p>
          <a:p>
            <a:pPr lvl="1"/>
            <a:r>
              <a:rPr lang="en-US" altLang="en-US" dirty="0"/>
              <a:t>Virtual Currencies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Questions outline">
            <a:extLst>
              <a:ext uri="{FF2B5EF4-FFF2-40B4-BE49-F238E27FC236}">
                <a16:creationId xmlns:a16="http://schemas.microsoft.com/office/drawing/2014/main" id="{B902EF8D-D781-44B4-8D0B-9C01A58711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5492" y="2073955"/>
            <a:ext cx="4053015" cy="4053015"/>
          </a:xfrm>
          <a:prstGeom prst="rect">
            <a:avLst/>
          </a:prstGeom>
        </p:spPr>
      </p:pic>
      <p:sp>
        <p:nvSpPr>
          <p:cNvPr id="5" name="Title 50">
            <a:extLst>
              <a:ext uri="{FF2B5EF4-FFF2-40B4-BE49-F238E27FC236}">
                <a16:creationId xmlns:a16="http://schemas.microsoft.com/office/drawing/2014/main" id="{FFE725C1-0CA2-4FB0-8126-8E4A04A2E7D9}"/>
              </a:ext>
            </a:extLst>
          </p:cNvPr>
          <p:cNvSpPr txBox="1">
            <a:spLocks/>
          </p:cNvSpPr>
          <p:nvPr/>
        </p:nvSpPr>
        <p:spPr>
          <a:xfrm>
            <a:off x="628650" y="1064303"/>
            <a:ext cx="7886700" cy="10096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005E8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Questions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>
            <a:extLst>
              <a:ext uri="{FF2B5EF4-FFF2-40B4-BE49-F238E27FC236}">
                <a16:creationId xmlns:a16="http://schemas.microsoft.com/office/drawing/2014/main" id="{AAD878FE-C21C-4CCD-9F82-E3EE690CD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Money Mules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F3B780-7C0D-4F58-AFD7-77F0441317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Char char="•"/>
              <a:defRPr/>
            </a:pPr>
            <a:r>
              <a:rPr lang="en-US" dirty="0"/>
              <a:t>Money mules are an essential component of many online laundering schemes.</a:t>
            </a:r>
          </a:p>
          <a:p>
            <a:pPr>
              <a:buFont typeface="Arial" charset="0"/>
              <a:buChar char="•"/>
              <a:defRPr/>
            </a:pPr>
            <a:r>
              <a:rPr lang="en-US" dirty="0"/>
              <a:t>Mules are recruited through a variety of techniques, which can be broadly </a:t>
            </a:r>
            <a:r>
              <a:rPr lang="en-US" dirty="0" err="1"/>
              <a:t>categorised</a:t>
            </a:r>
            <a:r>
              <a:rPr lang="en-US" dirty="0"/>
              <a:t> into: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Willing mules, who are recruited knowing in advance that they are participating in illegal activity.</a:t>
            </a:r>
          </a:p>
          <a:p>
            <a:pPr lvl="1">
              <a:buFont typeface="Arial" charset="0"/>
              <a:buChar char="–"/>
              <a:defRPr/>
            </a:pPr>
            <a:r>
              <a:rPr lang="en-US" dirty="0"/>
              <a:t>Unwilling mules, who are recruited through deceptive means, such as through a fake job offer.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AE40B288-3155-4DCF-A641-2BD005CE8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Willing vs unwilling mules?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31A377B7-A61F-40C9-BB5C-FF314E7536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4C32E1C1-09AC-4647-9A71-EF7552596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Money Mule Typology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ECD194CE-91B7-4A8B-ADD3-8EF6FC28F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/>
              <a:t>Individuals are recruited either willingly or unwillingly.</a:t>
            </a:r>
          </a:p>
          <a:p>
            <a:pPr>
              <a:lnSpc>
                <a:spcPct val="90000"/>
              </a:lnSpc>
            </a:pPr>
            <a:r>
              <a:rPr lang="en-US" altLang="en-US"/>
              <a:t>Funds are transferred into the mule’s bank account.</a:t>
            </a:r>
          </a:p>
          <a:p>
            <a:pPr>
              <a:lnSpc>
                <a:spcPct val="90000"/>
              </a:lnSpc>
            </a:pPr>
            <a:r>
              <a:rPr lang="en-US" altLang="en-US"/>
              <a:t>The mule then either withdraws the funds as cash or transfers the funds to another account (or abroad).</a:t>
            </a:r>
          </a:p>
          <a:p>
            <a:pPr>
              <a:lnSpc>
                <a:spcPct val="90000"/>
              </a:lnSpc>
            </a:pPr>
            <a:r>
              <a:rPr lang="en-US" altLang="en-US"/>
              <a:t>The mule retains a commission.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13F6FC8E-8DF9-4C63-969D-94ACC8EC0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The value of arresting/charging mules?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E48411A0-6991-46E3-BA0D-3DE00FB1A4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do </a:t>
            </a:r>
            <a:r>
              <a:rPr lang="en-US" b="1" i="1" dirty="0">
                <a:ea typeface="MS PGothic" charset="0"/>
              </a:rPr>
              <a:t>YOU</a:t>
            </a:r>
            <a:r>
              <a:rPr lang="en-US" i="1" dirty="0">
                <a:ea typeface="MS PGothic" charset="0"/>
              </a:rPr>
              <a:t> think?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>
            <a:extLst>
              <a:ext uri="{FF2B5EF4-FFF2-40B4-BE49-F238E27FC236}">
                <a16:creationId xmlns:a16="http://schemas.microsoft.com/office/drawing/2014/main" id="{1002B366-36D6-40CB-874C-4F68B59FB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dirty="0"/>
              <a:t>What is a money mule?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B1CDF6A1-5700-4A07-9047-4D8223362A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is the problem with money mules?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>
            <a:extLst>
              <a:ext uri="{FF2B5EF4-FFF2-40B4-BE49-F238E27FC236}">
                <a16:creationId xmlns:a16="http://schemas.microsoft.com/office/drawing/2014/main" id="{01194EF1-B04B-446A-9186-BD20431A0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altLang="en-US" dirty="0"/>
              <a:t>Identification of Money Mules</a:t>
            </a:r>
          </a:p>
        </p:txBody>
      </p:sp>
      <p:sp>
        <p:nvSpPr>
          <p:cNvPr id="18434" name="Content Placeholder 2">
            <a:extLst>
              <a:ext uri="{FF2B5EF4-FFF2-40B4-BE49-F238E27FC236}">
                <a16:creationId xmlns:a16="http://schemas.microsoft.com/office/drawing/2014/main" id="{78311EAB-0016-4EAA-8636-A78A635E89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>
              <a:buFont typeface="Arial" charset="0"/>
              <a:buChar char="•"/>
              <a:defRPr/>
            </a:pPr>
            <a:endParaRPr lang="en-US" dirty="0">
              <a:ea typeface="MS PGothic" charset="0"/>
            </a:endParaRPr>
          </a:p>
          <a:p>
            <a:pPr marL="0" indent="0" algn="ctr">
              <a:buFont typeface="Arial" charset="0"/>
              <a:buNone/>
              <a:defRPr/>
            </a:pPr>
            <a:r>
              <a:rPr lang="en-US" dirty="0">
                <a:ea typeface="MS PGothic" charset="0"/>
              </a:rPr>
              <a:t>DISCUSSION: </a:t>
            </a:r>
          </a:p>
          <a:p>
            <a:pPr marL="0" indent="0" algn="ctr">
              <a:buFont typeface="Arial" charset="0"/>
              <a:buNone/>
              <a:defRPr/>
            </a:pPr>
            <a:r>
              <a:rPr lang="en-US" i="1" dirty="0">
                <a:ea typeface="MS PGothic" charset="0"/>
              </a:rPr>
              <a:t>What sources of evidence can be used to indicate the use of money mules?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PT_theme_v7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Helvetic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heme_v7" id="{8CEAEF11-8DD7-42E4-8B50-E070E61E085B}" vid="{180C96AB-83AB-43A3-9AD5-620A1EA018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PPT_theme_v7</Template>
  <TotalTime>54752</TotalTime>
  <Words>1136</Words>
  <Application>Microsoft Office PowerPoint</Application>
  <PresentationFormat>On-screen Show (4:3)</PresentationFormat>
  <Paragraphs>186</Paragraphs>
  <Slides>32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Arial</vt:lpstr>
      <vt:lpstr>Arial Narrow</vt:lpstr>
      <vt:lpstr>Calibri</vt:lpstr>
      <vt:lpstr>Georgia</vt:lpstr>
      <vt:lpstr>Helvetica</vt:lpstr>
      <vt:lpstr>PPT_theme_v7</vt:lpstr>
      <vt:lpstr>PowerPoint Presentation</vt:lpstr>
      <vt:lpstr>Session Objectives</vt:lpstr>
      <vt:lpstr>Money Mules</vt:lpstr>
      <vt:lpstr>Money Mules</vt:lpstr>
      <vt:lpstr>Willing vs unwilling mules?</vt:lpstr>
      <vt:lpstr>Money Mule Typology</vt:lpstr>
      <vt:lpstr>The value of arresting/charging mules?</vt:lpstr>
      <vt:lpstr>What is a money mule?</vt:lpstr>
      <vt:lpstr>Identification of Money Mules</vt:lpstr>
      <vt:lpstr>Identification of Money Mules</vt:lpstr>
      <vt:lpstr>International Transfers</vt:lpstr>
      <vt:lpstr>International Transfers</vt:lpstr>
      <vt:lpstr>International Transfers</vt:lpstr>
      <vt:lpstr>International Transfer Typology</vt:lpstr>
      <vt:lpstr>Identification of use of International Transfers</vt:lpstr>
      <vt:lpstr>Identification of use of International Transfers</vt:lpstr>
      <vt:lpstr>Virtual Currencies</vt:lpstr>
      <vt:lpstr>Virtual currencies and e-money</vt:lpstr>
      <vt:lpstr>Terminology</vt:lpstr>
      <vt:lpstr>Virtual currencies and e-money</vt:lpstr>
      <vt:lpstr>Categorising Virtual Currencies</vt:lpstr>
      <vt:lpstr>Case Study: Bitcoin</vt:lpstr>
      <vt:lpstr>Case Study: Bitcoin</vt:lpstr>
      <vt:lpstr>Criminal Use of Virtual Currency:  Ransomware</vt:lpstr>
      <vt:lpstr>Virtual Currency Ecosystem</vt:lpstr>
      <vt:lpstr>Interface between Virtual Currencies and the Traditional Financial System</vt:lpstr>
      <vt:lpstr>Virtual Currency Typology</vt:lpstr>
      <vt:lpstr>Identification of use of Virtual Currencies</vt:lpstr>
      <vt:lpstr>Identification of use of Virtual Currencies</vt:lpstr>
      <vt:lpstr>Freezing, Seizing and Confiscation of Virtual Currency</vt:lpstr>
      <vt:lpstr>Summary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alexander</dc:creator>
  <cp:lastModifiedBy>Hortensia Pasalau</cp:lastModifiedBy>
  <cp:revision>352</cp:revision>
  <cp:lastPrinted>2016-05-18T07:38:13Z</cp:lastPrinted>
  <dcterms:created xsi:type="dcterms:W3CDTF">2013-06-24T06:40:18Z</dcterms:created>
  <dcterms:modified xsi:type="dcterms:W3CDTF">2023-11-10T10:27:00Z</dcterms:modified>
</cp:coreProperties>
</file>