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4" r:id="rId3"/>
    <p:sldId id="296" r:id="rId4"/>
    <p:sldId id="369" r:id="rId5"/>
    <p:sldId id="285" r:id="rId6"/>
    <p:sldId id="286" r:id="rId7"/>
    <p:sldId id="370" r:id="rId8"/>
    <p:sldId id="344" r:id="rId9"/>
    <p:sldId id="349" r:id="rId10"/>
    <p:sldId id="356" r:id="rId11"/>
    <p:sldId id="346" r:id="rId12"/>
    <p:sldId id="350" r:id="rId13"/>
    <p:sldId id="372" r:id="rId14"/>
    <p:sldId id="352" r:id="rId15"/>
    <p:sldId id="353" r:id="rId16"/>
    <p:sldId id="357" r:id="rId17"/>
    <p:sldId id="355" r:id="rId18"/>
    <p:sldId id="373" r:id="rId19"/>
    <p:sldId id="359" r:id="rId20"/>
    <p:sldId id="347" r:id="rId21"/>
    <p:sldId id="374" r:id="rId22"/>
    <p:sldId id="379" r:id="rId23"/>
    <p:sldId id="380" r:id="rId24"/>
    <p:sldId id="381" r:id="rId25"/>
    <p:sldId id="375" r:id="rId26"/>
    <p:sldId id="360" r:id="rId27"/>
    <p:sldId id="376" r:id="rId28"/>
    <p:sldId id="377" r:id="rId29"/>
    <p:sldId id="361" r:id="rId30"/>
    <p:sldId id="378" r:id="rId31"/>
    <p:sldId id="382" r:id="rId32"/>
    <p:sldId id="316" r:id="rId33"/>
  </p:sldIdLst>
  <p:sldSz cx="9144000" cy="6858000" type="screen4x3"/>
  <p:notesSz cx="9874250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8E"/>
    <a:srgbClr val="2F618F"/>
    <a:srgbClr val="81ADD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8F8F03-E32E-4726-8442-CA4CF1A6AE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32E67-6DE9-4F8F-9A60-ED4F9230E4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D01F1-D781-4136-ADA2-1E0CA4840AF7}" type="datetimeFigureOut">
              <a:rPr lang="en-US" altLang="en-US"/>
              <a:pPr/>
              <a:t>11/10/2023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6B163-A4B9-411D-89EF-71739A48E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3FF5A-586C-4D11-8FB4-46F36975F9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F9074-001B-4E25-960D-A03A61862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C73EE-0BCF-4DAB-8BB8-253998F30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2EEDF-67A9-4EC8-A873-0C0CAF3607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634CF5-8115-4031-9BAC-19CBDB0D5B01}" type="datetimeFigureOut">
              <a:rPr lang="en-US" altLang="en-US"/>
              <a:pPr/>
              <a:t>11/10/2023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3A65EB-C733-4F53-881B-F7DD03A121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5963" y="504825"/>
            <a:ext cx="3362325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8D8DB7-A0D0-4C38-A777-C911170DE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194050"/>
            <a:ext cx="7899400" cy="3025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326D8-7729-4347-A94E-369D7A8902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FF925-9449-4D3C-854B-8E5722390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689156-36B9-4A24-BBFB-CD1A8FA39C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DD94ACAA-B965-4D08-9D1F-CE3C30331E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F2FD034D-1162-4D4B-8035-C6290913A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E4A6AE68-EB49-49BF-82A5-F014A3E56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1BA312-E84A-4829-AD01-7FCD7C4552AA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36A0C7B8-03FB-4EC0-A7C2-ED691F5D9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A293CB7D-A484-46ED-ADA0-3449AACA69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E87F6DB0-BB69-4D20-A76E-478F2C54F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45DC125-D47D-49C6-9367-20619C1FDA86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9E51E1DB-8738-4502-ADE8-751BC652E3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97B39624-B395-4333-8592-A540139490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9A35ADBD-7E88-4474-8648-A7538C2D4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081D86-AE08-4B55-908C-E30ADC673686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2FBF1A11-D824-4B7A-82D5-263877FA91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84035577-5B07-4285-8171-8596F028F1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C0FC8EA2-71CE-417B-B7AC-72379371C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11F8CAF-126A-4A85-BCD3-737D5D7FEBE4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538B39D2-2A39-471E-951A-5B0AA24BC6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DD404612-765B-4EF8-A23A-8A24B35C1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CBD4C07D-0363-4994-84B0-B6C5BAB5F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AC2461E-7E13-4ECB-B833-11FF2011D235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FFFA2F64-166E-4360-B4C8-388AC84984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11ECDF02-6AC4-42D8-B3AE-B4D24FE67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7588C1F2-4CCD-43C0-8EF1-000177F6F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60C3381-ADE5-4E23-89A1-89C5CAED0F73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74885775-E38E-47CC-BCCF-DA296CCDA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22E35F0D-5EC9-40B5-8317-978F85332D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19F23AC-E4C8-4B8A-BE11-7E820BAD9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BD958F0-1A60-4915-833E-C3A491B509E6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CEDEBA2C-FD4E-4C39-B7E9-81C49D9EF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7BBFDFA6-18BA-42AF-9A8C-59BAE1EA52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1CA633F-91F5-4674-AF36-AF05598C9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574F3C2-5681-4D1E-B93E-86BB3F18AAE4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31824CA8-A115-40F1-950B-357BEB7767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AAA7453B-E049-4F2C-8108-C391AD4A68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17B03D5C-A3C9-457E-921D-7FC6F7F6A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018CA49-2693-438D-B55D-18561C17AD35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99977539-1C00-4BA7-9D95-8DA291596A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8C666AC5-EBE2-4DBA-A160-AF54475C12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44292C03-6054-4D66-ACBF-2F0AF06D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5BC42FF-7DF2-4EB2-88D0-E2818B514A77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BE515716-E6CD-4B9D-B7EC-44422F5EDB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9CD11564-99F4-4218-94DE-B36C216AAA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96A98511-6195-463E-BCEB-52BD4CC02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F14D7E7-5068-4200-919D-CEDF0594188D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51EF2CF6-8644-4FF4-B5AA-857AD1457B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40E75749-7580-4560-B17B-AEA727072D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FB7F7918-E7DD-4236-AC2F-085B95E0D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6B90A43-D660-44C7-9D1D-9A76954C8A8A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011D83FB-EF90-411E-B95F-4E8B0D461B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FB4F4FCE-5616-4762-8FDB-428DC97AF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8742EB8-696D-4DFB-9DA8-F4B8FF412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CA033DC-AB72-4718-8093-93D50F5AA6BE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778DBA7E-D3E9-4245-A3EA-7A47BD9F5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698B169-021F-403F-A3B1-49141644490C}" type="slidenum">
              <a:rPr lang="en-GB" altLang="en-US" sz="1200">
                <a:latin typeface="Arial" panose="020B0604020202020204" pitchFamily="34" charset="0"/>
              </a:rPr>
              <a:pPr/>
              <a:t>24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8D1567E-2414-437E-85A9-0D4DFF8C0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32175" y="465138"/>
            <a:ext cx="3097213" cy="2322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7FAF031-5911-4411-9010-1FAF9FAE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91F59AF4-D203-4DD3-81ED-7996E48DA3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B0574EBF-1290-4EC5-9DC8-CE3BB3BBB9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E5106854-B6F4-4103-A26A-085C0A69B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715C1A8-04C8-41B0-B818-2123D735A143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C23FA25E-6FF9-4A9D-8851-D0F38CF1A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79F4F74C-DFEB-402F-B3BE-D167B7737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  <a:p>
            <a:pPr marL="228600" indent="-228600">
              <a:buFontTx/>
              <a:buAutoNum type="arabicPeriod"/>
            </a:pPr>
            <a:endParaRPr lang="en-US" altLang="en-US"/>
          </a:p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454E7076-E850-44DC-AF0F-853593216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AB10878-C0CD-4B41-88BF-F55E65D1449F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FF694B7F-2503-4F80-A8E3-E0984D8FD0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603D75FA-E313-41F6-BF8D-716B927110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i="1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EDA3524A-269A-434F-96D7-833CFB443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7C9F12F-9413-4BEF-9DD3-7CE967051D9E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CC0292B5-BE65-48AA-878B-7F4CB4AD7A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03649671-3C14-4C7D-986C-448139F74C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191944E5-2DAD-4CD5-9B8B-8B8AD93E1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CF7A2F-D7E7-4EC2-B51C-DBEBF50F74A0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B746221A-DFA5-4950-BC40-F0CCA14F6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9EC5CBDC-375F-4F7A-B06D-0BF472407A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065A7297-4D9F-4FDD-8458-1AB996B15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3EFD8A3-6679-4031-BE4E-4FBD7F6D8223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84C9965F-791A-4579-AC54-14FE043B8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DF7A648A-72AF-4961-9AF6-51BF32AAC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5625EE14-390E-4E81-B6A2-9139767C4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014C26D-37D2-4361-8FB3-EEA59241C83D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FEE33C2E-B79F-453E-89F7-B7ED032AA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01D4054A-999B-4313-A23F-E34E71B68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0BF50ADF-DD5C-453C-B93B-E4CF8B331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8522C1B-D6B3-48D2-BF97-A14D5DA570A4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9FDD6AE1-FFE5-4A20-BB2C-14279A0A81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FC15C33E-438C-43AB-A8B6-0DCF61175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FD74281-7613-40A3-9BED-E804D7BD7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B7709A-2C9C-41B2-A3F0-FEA4714E6008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B6B048C8-04DE-4B87-B24F-EDAF9592F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FF3EDB87-F324-453A-9FF6-04C139BB7B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/>
          </a:p>
          <a:p>
            <a:pPr marL="228600" indent="-228600">
              <a:buFontTx/>
              <a:buAutoNum type="arabicPeriod"/>
            </a:pPr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336BE8CA-4953-4FB5-AEDB-D6D85B165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F7C745-E7A2-4A1A-A61C-A05BFF988B3B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7E921E9-AE4E-4281-AC7D-0737DA89E0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B2CB9060-0CA8-4964-B421-1BDE428F8B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D50E6D20-ABA8-43EE-AFA3-F19E4364D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35C6FF3-F7CA-48C9-8938-04A32591F190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8B8356E8-CB11-4D3B-BEE7-E009AED6CD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E72C0FAE-4E13-4FEC-BA33-FA672E65E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0988A4C-BCC0-480C-AA7B-03D585CA1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9CA620-8FFB-418D-8B86-F013ABD955C5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F4586A8A-75F9-45AB-9AE0-E7378F956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472C048-EF8B-4E03-B7BA-05367F9D0A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0A8F792D-25D2-4EB3-B7AA-BD0D86677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9E8477A-C94F-48BA-BAA8-1DE100256DC8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202D0E98-17C5-46DD-AC01-97378A61B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824363FD-3303-492D-874B-03249943C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BD6E368D-703A-4230-AE2E-04CFCC429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415E70C-A1D1-42BE-9788-85938F7BD0EC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5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597B22-47CD-4F04-B57E-2F72443FE9D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305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FCA2D45-8684-40C2-8C99-774C52B69DA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645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F5E8666-04AF-4964-9ABB-FFB4E77781E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114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D1FE038-490B-4FC1-A990-893C8B2D050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70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26F6152-DC35-4100-A71C-1388C8FE4D0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96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2DDC42A-C5AC-420C-9557-F391E9C344B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AEB68C0-933F-43D8-B5E7-8FAC97A8256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327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E446351-C008-4602-9B59-B6440CD0BC4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445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B86E090-1001-4F10-ABE7-D13A5C855FB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4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9E3F0E1-DB46-4C5A-92DB-FD1DF79F0BA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64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9F732C-3C13-4433-92CF-28425549105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16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D1FE038-490B-4FC1-A990-893C8B2D050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B1936-FD95-4F51-8CA6-DC89FF440787}"/>
              </a:ext>
            </a:extLst>
          </p:cNvPr>
          <p:cNvSpPr/>
          <p:nvPr userDrawn="1"/>
        </p:nvSpPr>
        <p:spPr>
          <a:xfrm>
            <a:off x="-36513" y="-26988"/>
            <a:ext cx="9180513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73448E5-38CC-49FD-BC9A-17459D3101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2225"/>
            <a:ext cx="13223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7B24B8E0-7CF2-4D08-B223-A5C956E58F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8888" y="-33338"/>
            <a:ext cx="3817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b="1" dirty="0" err="1">
                <a:solidFill>
                  <a:schemeClr val="bg1"/>
                </a:solidFill>
                <a:latin typeface="Arial Narrow" charset="0"/>
              </a:rPr>
              <a:t>iPROCEEDS</a:t>
            </a:r>
            <a:r>
              <a:rPr lang="en-GB" b="1" dirty="0">
                <a:solidFill>
                  <a:schemeClr val="bg1"/>
                </a:solidFill>
                <a:latin typeface="Arial Narrow" charset="0"/>
              </a:rPr>
              <a:t> </a:t>
            </a:r>
          </a:p>
          <a:p>
            <a:pPr eaLnBrk="1" hangingPunct="1">
              <a:defRPr/>
            </a:pPr>
            <a:r>
              <a:rPr lang="en-GB" sz="1400" b="1" dirty="0">
                <a:solidFill>
                  <a:schemeClr val="bg1"/>
                </a:solidFill>
              </a:rPr>
              <a:t>Project on targeting crime proceeds on the Internet in South-eastern Europe and Turkey</a:t>
            </a:r>
            <a:endParaRPr lang="en-US" sz="1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GB" sz="1600" b="1" dirty="0">
              <a:solidFill>
                <a:schemeClr val="bg1"/>
              </a:solidFill>
              <a:latin typeface="Arial Narrow" charset="0"/>
            </a:endParaRPr>
          </a:p>
        </p:txBody>
      </p:sp>
      <p:pic>
        <p:nvPicPr>
          <p:cNvPr id="9" name="Picture 8" descr="http://www.coe.int/documents/16695/995226/Funded+EU%2BCOE+-+Implemented+COE+dark+background.png/643b8f9d-517b-4fad-82f4-488bde2625b0?t=1375371137000?t=1375371137000">
            <a:extLst>
              <a:ext uri="{FF2B5EF4-FFF2-40B4-BE49-F238E27FC236}">
                <a16:creationId xmlns:a16="http://schemas.microsoft.com/office/drawing/2014/main" id="{A56615DB-4DBD-4983-A539-71FB47027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913"/>
            <a:ext cx="4087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4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FFCE8C31-1F88-48B3-9351-E351A070B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GB">
              <a:latin typeface="Calibri" charset="0"/>
              <a:ea typeface="ＭＳ Ｐゴシック" charset="0"/>
            </a:endParaRPr>
          </a:p>
        </p:txBody>
      </p:sp>
      <p:sp>
        <p:nvSpPr>
          <p:cNvPr id="15369" name="Subtitle 3">
            <a:extLst>
              <a:ext uri="{FF2B5EF4-FFF2-40B4-BE49-F238E27FC236}">
                <a16:creationId xmlns:a16="http://schemas.microsoft.com/office/drawing/2014/main" id="{3347C56F-ED9D-448A-AB33-F01F731D6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rgbClr val="005E8E"/>
                </a:solidFill>
              </a:rPr>
              <a:t>Session 1.4.2/Hour 2</a:t>
            </a:r>
          </a:p>
          <a:p>
            <a:r>
              <a:rPr lang="en-US" altLang="en-US" dirty="0">
                <a:solidFill>
                  <a:srgbClr val="005E8E"/>
                </a:solidFill>
              </a:rPr>
              <a:t>Online Criminal Money Flow Typologies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312DDACC-0E30-4566-AD88-4BEE6B80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30" y="1362635"/>
            <a:ext cx="3817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iPROCEEDS</a:t>
            </a:r>
            <a:r>
              <a:rPr lang="en-GB" alt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</a:rPr>
              <a:t>Project on targeting crime proceeds on the Internet in South-eastern Europe and Turkey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56DDB6-D7DE-4B18-9BE4-C46804CF5BF6}"/>
              </a:ext>
            </a:extLst>
          </p:cNvPr>
          <p:cNvSpPr txBox="1">
            <a:spLocks/>
          </p:cNvSpPr>
          <p:nvPr/>
        </p:nvSpPr>
        <p:spPr>
          <a:xfrm>
            <a:off x="130630" y="2810435"/>
            <a:ext cx="6149146" cy="1748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Introductory Training on Cybercrime, Electronic Evidence and Online Crime Proceeds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276DAEB-EE64-4C5D-9DA9-01F7A691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Money Mules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DCECDBA-E5A0-49B8-AB39-770D2AC68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identification/activity of money mules?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national Money Transfers and the Benefits | Finance.co.nz">
            <a:extLst>
              <a:ext uri="{FF2B5EF4-FFF2-40B4-BE49-F238E27FC236}">
                <a16:creationId xmlns:a16="http://schemas.microsoft.com/office/drawing/2014/main" id="{712022F6-6081-464B-9DF3-DF5C06EAE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r="1936"/>
          <a:stretch/>
        </p:blipFill>
        <p:spPr bwMode="auto">
          <a:xfrm>
            <a:off x="0" y="1034733"/>
            <a:ext cx="9144000" cy="53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4B4865D-29DA-4F07-88D7-457B628A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517232"/>
            <a:ext cx="7886700" cy="1152128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International Transfers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213CDA1E-75FE-4C21-9D50-02D00A96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International Transfers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AA254380-8479-4F75-80C5-DD414CCE7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International transfers of various types are used by criminals to make crime proceeds more difficult to trace.</a:t>
            </a:r>
          </a:p>
          <a:p>
            <a:r>
              <a:rPr lang="en-US" altLang="en-US" dirty="0"/>
              <a:t>International transfers can be performed using bank accounts, e-currency, Internet payment services, money remittance services, etc.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822EA984-FE34-4357-9A35-08824DC1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International Transfers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77F3801-139D-455B-A1B9-C0BBA9253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challenges arise to the investigation, search, seizure and confiscation of criminal funds when the funds have been transferred internationally?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EDC58E6-CE10-46E7-BCF4-40CA1235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International Transfer Typology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1F7DD125-66A7-4C22-A693-2DE2711B7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Criminal gains control of (for example) compromised customer bank account.</a:t>
            </a:r>
          </a:p>
          <a:p>
            <a:r>
              <a:rPr lang="en-US" altLang="en-US"/>
              <a:t>Funds transferred to mules in same jurisdiction.</a:t>
            </a:r>
          </a:p>
          <a:p>
            <a:r>
              <a:rPr lang="en-US" altLang="en-US"/>
              <a:t>Mules transfer funds by international bank transfer to a natural or legal person in a different jurisdiction.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5EDB236-8F68-429C-8513-99ACA14B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International Transfers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06BE4E41-EEDE-4461-BEE5-3B8DD10FB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international transfers?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31EA1C0-A688-4110-8E4A-F0CCB5CB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International Transfers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00E01851-ADF6-450F-9E1B-805FB8476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international transfers?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23E34-F575-43B4-8515-A554A7CE4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/>
          <a:stretch/>
        </p:blipFill>
        <p:spPr bwMode="auto">
          <a:xfrm>
            <a:off x="0" y="1020991"/>
            <a:ext cx="9144347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9F96D53-9D35-447A-B557-CEC22B67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0991"/>
            <a:ext cx="7886700" cy="720080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Virtual Currencies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1115747-8991-4F9F-B3B2-36FFF375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Virtual currencies and e-money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82A16E0C-B6AB-4346-920D-DBFAF3582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virtual currencies and e-money do you know about?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0FB1CFF-EF7D-494D-B4F2-C83F13FF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EF9C930B-559A-4B83-9F8D-EEFEC1B18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200"/>
              <a:t>Virtual currency</a:t>
            </a:r>
          </a:p>
          <a:p>
            <a:pPr marL="457200" lvl="1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i="1"/>
              <a:t>A virtual currency is a digital representation of value that can be traded on the Internet and functions as (1) a medium of exchange; (2) a unit of account; and/or (3) a store of value, but does not have legal tender status in any jurisdiction.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Electronic Money/e-money</a:t>
            </a:r>
          </a:p>
          <a:p>
            <a:pPr marL="457200" lvl="1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i="1"/>
              <a:t>Virtual currency is distinct from e-money, which is a digital representation of fiat currency used to electronically transfer value denominated in fiat currency. E-money is a digital transfer mechanism for fiat currency – i.e. it electronically transfers value that has legal tender status.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Digital Currency</a:t>
            </a:r>
          </a:p>
          <a:p>
            <a:pPr marL="457200" lvl="1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i="1"/>
              <a:t>Digital currency is a digital representation of either virtual currency (non-fiat) or e-money (fiat).</a:t>
            </a:r>
          </a:p>
          <a:p>
            <a:pPr marL="457200" lvl="1" indent="0">
              <a:lnSpc>
                <a:spcPct val="80000"/>
              </a:lnSpc>
            </a:pPr>
            <a:endParaRPr lang="en-US" altLang="en-US" sz="2000"/>
          </a:p>
          <a:p>
            <a:pPr marL="457200" lvl="1" indent="0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20C2A52-D885-44DD-A5DD-B2F09AE3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Session Objectives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F8FD9BDC-A4F3-4E3B-8C4E-A23678966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Explain the criminal money flow typologies of the use of: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Money Mules</a:t>
            </a:r>
          </a:p>
          <a:p>
            <a:pPr lvl="1"/>
            <a:r>
              <a:rPr lang="en-US" altLang="en-US" dirty="0"/>
              <a:t>International Transfers</a:t>
            </a:r>
          </a:p>
          <a:p>
            <a:pPr lvl="1"/>
            <a:r>
              <a:rPr lang="en-US" altLang="en-US" dirty="0"/>
              <a:t>Virtual Currencies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9AA1242D-32CE-40E5-8A71-C27B3608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Virtual currencies and e-money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D722F9FF-F2B4-4F44-A426-7777F0E79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dirty="0"/>
              <a:t>DISCUSSION: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i="1" dirty="0"/>
              <a:t>What do you think is the significance of the expression “digital representation” in the above definitions?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B38948A-BE55-4181-AB60-B6F9F04B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Categorising Virtual Currencies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F818685E-B1FD-41B1-A661-3BC0FB4E2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1800"/>
              <a:t>Convertible</a:t>
            </a:r>
          </a:p>
          <a:p>
            <a:pPr lvl="1">
              <a:lnSpc>
                <a:spcPct val="80000"/>
              </a:lnSpc>
            </a:pPr>
            <a:r>
              <a:rPr lang="en-US" altLang="en-US" sz="1500"/>
              <a:t>A convertible virtual currency has an equivalent value in real currency and can be exchanged back-and-forth for real currency. Examples: Bitcoin, Second Life Linden Dollars, WebMoney.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Non-Convertible</a:t>
            </a:r>
          </a:p>
          <a:p>
            <a:pPr lvl="1">
              <a:lnSpc>
                <a:spcPct val="80000"/>
              </a:lnSpc>
            </a:pPr>
            <a:r>
              <a:rPr lang="en-US" altLang="en-US" sz="1500" i="1"/>
              <a:t>A non-convertible virtual currency is intended to be specific to a particular virtual domain or world, and under the rules governing its use cannot be exchanged for fiat currency. Examples: Q Coins, World of Warcraft Gold.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Centralised</a:t>
            </a:r>
          </a:p>
          <a:p>
            <a:pPr lvl="1">
              <a:lnSpc>
                <a:spcPct val="80000"/>
              </a:lnSpc>
            </a:pPr>
            <a:r>
              <a:rPr lang="en-US" altLang="en-US" sz="1500" i="1"/>
              <a:t>Centralised virtual currencies have a single administrating authority (i.e. a third party) that controls the system. The administrator issues the currency, establishes the rules for its use, maintains a central payment ledger and has authority to redeem the currency. Examples: Linden Dollars, WebMoney, World of Warcraft Gold.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Decentralised</a:t>
            </a:r>
          </a:p>
          <a:p>
            <a:pPr lvl="1">
              <a:lnSpc>
                <a:spcPct val="80000"/>
              </a:lnSpc>
            </a:pPr>
            <a:r>
              <a:rPr lang="en-US" altLang="en-US" sz="1500" i="1"/>
              <a:t>Decentralised virtual currencies are distributed, math-based, peer-to-peer virtual currencies that have no central administrating authority, no central monitoring and no oversight. Examples: Bitcoin, LiteCoin, Ripple.</a:t>
            </a:r>
          </a:p>
          <a:p>
            <a:pPr lvl="1">
              <a:lnSpc>
                <a:spcPct val="80000"/>
              </a:lnSpc>
            </a:pPr>
            <a:endParaRPr lang="en-US" altLang="en-US" sz="1500"/>
          </a:p>
          <a:p>
            <a:pPr lvl="1">
              <a:lnSpc>
                <a:spcPct val="80000"/>
              </a:lnSpc>
            </a:pPr>
            <a:endParaRPr lang="en-US" altLang="en-US"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C920329-D6A7-4435-96A5-F1B99415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Study: Bitcoin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221F1D3-F21D-4867-8F7C-1CD283A68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err="1">
                <a:ea typeface="MS PGothic" charset="0"/>
              </a:rPr>
              <a:t>Bitcoin</a:t>
            </a:r>
            <a:r>
              <a:rPr lang="en-US" dirty="0">
                <a:ea typeface="MS PGothic" charset="0"/>
              </a:rPr>
              <a:t> is a convertible, </a:t>
            </a:r>
            <a:r>
              <a:rPr lang="en-US" dirty="0" err="1">
                <a:ea typeface="MS PGothic" charset="0"/>
              </a:rPr>
              <a:t>decentralised</a:t>
            </a:r>
            <a:r>
              <a:rPr lang="en-US" dirty="0">
                <a:ea typeface="MS PGothic" charset="0"/>
              </a:rPr>
              <a:t> virtual currency.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Transactions take place between users without an intermediary.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Transactions are verified using a public distributed ledger, called the </a:t>
            </a:r>
            <a:r>
              <a:rPr lang="en-US" dirty="0" err="1">
                <a:ea typeface="MS PGothic" charset="0"/>
              </a:rPr>
              <a:t>blockchain</a:t>
            </a:r>
            <a:r>
              <a:rPr lang="en-US" dirty="0">
                <a:ea typeface="MS PGothic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ea typeface="MS PGothic" charset="0"/>
              </a:rPr>
              <a:t>Bitcoin</a:t>
            </a:r>
            <a:r>
              <a:rPr lang="en-US" dirty="0">
                <a:ea typeface="MS PGothic" charset="0"/>
              </a:rPr>
              <a:t> mining is the process by which users offer their computing power to verify and record </a:t>
            </a:r>
            <a:r>
              <a:rPr lang="en-US" dirty="0" err="1">
                <a:ea typeface="MS PGothic" charset="0"/>
              </a:rPr>
              <a:t>bitcoin</a:t>
            </a:r>
            <a:r>
              <a:rPr lang="en-US" dirty="0">
                <a:ea typeface="MS PGothic" charset="0"/>
              </a:rPr>
              <a:t> transactions into the </a:t>
            </a:r>
            <a:r>
              <a:rPr lang="en-US" dirty="0" err="1">
                <a:ea typeface="MS PGothic" charset="0"/>
              </a:rPr>
              <a:t>blockchain</a:t>
            </a:r>
            <a:r>
              <a:rPr lang="en-US" dirty="0">
                <a:ea typeface="MS PGothic" charset="0"/>
              </a:rPr>
              <a:t>. For this, the users receive a reward in newly created </a:t>
            </a:r>
            <a:r>
              <a:rPr lang="en-US" dirty="0" err="1">
                <a:ea typeface="MS PGothic" charset="0"/>
              </a:rPr>
              <a:t>bitcoins</a:t>
            </a:r>
            <a:r>
              <a:rPr lang="en-US" dirty="0">
                <a:ea typeface="MS PGothic" charset="0"/>
              </a:rPr>
              <a:t>.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B231EB-688D-4FFB-8D85-0A2FF6B6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83" y="4653136"/>
            <a:ext cx="1703215" cy="17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28D59775-74B5-465A-A41C-C8B670BB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Study: Bitcoin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73E18DD6-DDED-450E-A5B0-5840C310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Features: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Global transactions possible.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Virtually instantaneous transactions (</a:t>
            </a:r>
            <a:r>
              <a:rPr lang="en-US" dirty="0" err="1">
                <a:ea typeface="MS PGothic" charset="0"/>
              </a:rPr>
              <a:t>approx</a:t>
            </a:r>
            <a:r>
              <a:rPr lang="en-US" dirty="0">
                <a:ea typeface="MS PGothic" charset="0"/>
              </a:rPr>
              <a:t> 10 </a:t>
            </a:r>
            <a:r>
              <a:rPr lang="en-US" dirty="0" err="1">
                <a:ea typeface="MS PGothic" charset="0"/>
              </a:rPr>
              <a:t>mins</a:t>
            </a:r>
            <a:r>
              <a:rPr lang="en-US" dirty="0">
                <a:ea typeface="MS PGothic" charset="0"/>
              </a:rPr>
              <a:t> until transaction is confirmed).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Transactions take place between anonymous IDs (wallets).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Low (or zero) transaction fees.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Transactions are not reversible.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49FED1-CC25-4051-84F7-E2431A74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83" y="4653136"/>
            <a:ext cx="1703215" cy="17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2" descr="MC900434845">
            <a:extLst>
              <a:ext uri="{FF2B5EF4-FFF2-40B4-BE49-F238E27FC236}">
                <a16:creationId xmlns:a16="http://schemas.microsoft.com/office/drawing/2014/main" id="{E0DD08B4-57A6-4F38-B7FB-1F4E7A35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44" y="1226840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13" descr="MP900402149">
            <a:extLst>
              <a:ext uri="{FF2B5EF4-FFF2-40B4-BE49-F238E27FC236}">
                <a16:creationId xmlns:a16="http://schemas.microsoft.com/office/drawing/2014/main" id="{B908F1C0-8277-4578-BFD8-F967F82B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4" y="1379240"/>
            <a:ext cx="1447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15" descr="pc">
            <a:extLst>
              <a:ext uri="{FF2B5EF4-FFF2-40B4-BE49-F238E27FC236}">
                <a16:creationId xmlns:a16="http://schemas.microsoft.com/office/drawing/2014/main" id="{98E95F42-EFD3-4179-ACD1-9D88C802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4" y="2979440"/>
            <a:ext cx="1250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16">
            <a:extLst>
              <a:ext uri="{FF2B5EF4-FFF2-40B4-BE49-F238E27FC236}">
                <a16:creationId xmlns:a16="http://schemas.microsoft.com/office/drawing/2014/main" id="{F6A70BCB-1DC3-404E-A470-C381F741A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4" y="2674640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>
                <a:solidFill>
                  <a:srgbClr val="000000"/>
                </a:solidFill>
                <a:latin typeface="+mn-lt"/>
              </a:rPr>
              <a:t>Customer PC</a:t>
            </a:r>
          </a:p>
        </p:txBody>
      </p:sp>
      <p:sp>
        <p:nvSpPr>
          <p:cNvPr id="59397" name="Rectangle 17">
            <a:extLst>
              <a:ext uri="{FF2B5EF4-FFF2-40B4-BE49-F238E27FC236}">
                <a16:creationId xmlns:a16="http://schemas.microsoft.com/office/drawing/2014/main" id="{D0B7EB2B-E5A2-4225-ABEF-7332C141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144" y="2750840"/>
            <a:ext cx="163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Bitcoin Wallet</a:t>
            </a:r>
          </a:p>
        </p:txBody>
      </p:sp>
      <p:sp>
        <p:nvSpPr>
          <p:cNvPr id="59398" name="Rectangle 18">
            <a:extLst>
              <a:ext uri="{FF2B5EF4-FFF2-40B4-BE49-F238E27FC236}">
                <a16:creationId xmlns:a16="http://schemas.microsoft.com/office/drawing/2014/main" id="{DBFBE92D-4D4C-45E1-8E4F-693E3F291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544" y="4274840"/>
            <a:ext cx="2143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C&amp;C Infrastructure</a:t>
            </a:r>
          </a:p>
        </p:txBody>
      </p:sp>
      <p:sp>
        <p:nvSpPr>
          <p:cNvPr id="120852" name="Line 20">
            <a:extLst>
              <a:ext uri="{FF2B5EF4-FFF2-40B4-BE49-F238E27FC236}">
                <a16:creationId xmlns:a16="http://schemas.microsoft.com/office/drawing/2014/main" id="{09E7DA2E-6A41-48CE-A495-147C5B116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7744" y="1988840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21">
            <a:extLst>
              <a:ext uri="{FF2B5EF4-FFF2-40B4-BE49-F238E27FC236}">
                <a16:creationId xmlns:a16="http://schemas.microsoft.com/office/drawing/2014/main" id="{63FBC5B1-B0B3-45D4-8072-8C5DC5571D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93044" y="3131840"/>
            <a:ext cx="22225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22">
            <a:extLst>
              <a:ext uri="{FF2B5EF4-FFF2-40B4-BE49-F238E27FC236}">
                <a16:creationId xmlns:a16="http://schemas.microsoft.com/office/drawing/2014/main" id="{D40EFEC4-E73E-4E63-8132-71313B123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1544" y="3055640"/>
            <a:ext cx="1524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Line 23">
            <a:extLst>
              <a:ext uri="{FF2B5EF4-FFF2-40B4-BE49-F238E27FC236}">
                <a16:creationId xmlns:a16="http://schemas.microsoft.com/office/drawing/2014/main" id="{8C7BAC82-772A-49F2-92B2-03E78674FF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6144" y="3131840"/>
            <a:ext cx="838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Line 24">
            <a:extLst>
              <a:ext uri="{FF2B5EF4-FFF2-40B4-BE49-F238E27FC236}">
                <a16:creationId xmlns:a16="http://schemas.microsoft.com/office/drawing/2014/main" id="{90E5356D-F004-43B1-B952-1AD637AAA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6344" y="3208040"/>
            <a:ext cx="1219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858" name="Picture 26" descr="MC900139499">
            <a:extLst>
              <a:ext uri="{FF2B5EF4-FFF2-40B4-BE49-F238E27FC236}">
                <a16:creationId xmlns:a16="http://schemas.microsoft.com/office/drawing/2014/main" id="{004D348D-AC55-434A-91E1-AF7DE7B6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44" y="4122440"/>
            <a:ext cx="132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9" name="Picture 27" descr="MC900445014">
            <a:extLst>
              <a:ext uri="{FF2B5EF4-FFF2-40B4-BE49-F238E27FC236}">
                <a16:creationId xmlns:a16="http://schemas.microsoft.com/office/drawing/2014/main" id="{9BB8CF86-F4AD-4AAD-AF46-FCD6C7AD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1379240"/>
            <a:ext cx="941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0" name="Picture 28" descr="robber_clipart">
            <a:extLst>
              <a:ext uri="{FF2B5EF4-FFF2-40B4-BE49-F238E27FC236}">
                <a16:creationId xmlns:a16="http://schemas.microsoft.com/office/drawing/2014/main" id="{C87EDD6C-A953-4EE7-8C7E-6BB61288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19" y="4813002"/>
            <a:ext cx="854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61" name="Rectangle 29">
            <a:extLst>
              <a:ext uri="{FF2B5EF4-FFF2-40B4-BE49-F238E27FC236}">
                <a16:creationId xmlns:a16="http://schemas.microsoft.com/office/drawing/2014/main" id="{46082E41-F91D-49CB-BC66-1FE305619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994" y="5460702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>
                <a:solidFill>
                  <a:srgbClr val="000000"/>
                </a:solidFill>
                <a:latin typeface="+mn-lt"/>
              </a:rPr>
              <a:t>Mule</a:t>
            </a:r>
          </a:p>
        </p:txBody>
      </p:sp>
      <p:sp>
        <p:nvSpPr>
          <p:cNvPr id="120862" name="Rectangle 30">
            <a:extLst>
              <a:ext uri="{FF2B5EF4-FFF2-40B4-BE49-F238E27FC236}">
                <a16:creationId xmlns:a16="http://schemas.microsoft.com/office/drawing/2014/main" id="{544E9080-86C5-45DD-B827-F6E1527F9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493" y="6075799"/>
            <a:ext cx="1083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>
                <a:solidFill>
                  <a:srgbClr val="000000"/>
                </a:solidFill>
                <a:latin typeface="+mn-lt"/>
              </a:rPr>
              <a:t>Criminal</a:t>
            </a:r>
          </a:p>
        </p:txBody>
      </p:sp>
      <p:sp>
        <p:nvSpPr>
          <p:cNvPr id="120863" name="Line 31">
            <a:extLst>
              <a:ext uri="{FF2B5EF4-FFF2-40B4-BE49-F238E27FC236}">
                <a16:creationId xmlns:a16="http://schemas.microsoft.com/office/drawing/2014/main" id="{F7EE1535-BCD0-4DBD-92BA-FA61A349C5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3444" y="5189240"/>
            <a:ext cx="2755900" cy="271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Title 1">
            <a:extLst>
              <a:ext uri="{FF2B5EF4-FFF2-40B4-BE49-F238E27FC236}">
                <a16:creationId xmlns:a16="http://schemas.microsoft.com/office/drawing/2014/main" id="{82AF47A3-3BA4-4B86-843D-C4B09B17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1" y="19444"/>
            <a:ext cx="9144000" cy="1009652"/>
          </a:xfrm>
        </p:spPr>
        <p:txBody>
          <a:bodyPr>
            <a:noAutofit/>
          </a:bodyPr>
          <a:lstStyle/>
          <a:p>
            <a:pPr algn="r"/>
            <a:r>
              <a:rPr lang="en-US" altLang="en-US" sz="2800" dirty="0">
                <a:solidFill>
                  <a:schemeClr val="bg1"/>
                </a:solidFill>
              </a:rPr>
              <a:t>Criminal Use of Virtual Currency: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Ransomware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1" grpId="0"/>
      <p:bldP spid="1208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E9084C82-658F-4462-AF39-BBA9B80D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Currency Ecosystem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9BBD2F2-9FC3-485B-A999-D23BB15F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Virtual Currency Exchange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Virtual Currency Administrator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User/Owner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Miner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Virtual Currency Wallet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Wallet Provider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Merchants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Other entities (software developers etc.)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48690771-90F9-4ED2-9254-BCEDEDD7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Interface between Virtual Currencies and the Traditional Financial System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1924EFEF-8194-4DA8-BD10-C6216C7A0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do </a:t>
            </a:r>
            <a:r>
              <a:rPr lang="en-US" b="1" i="1" dirty="0">
                <a:ea typeface="MS PGothic" charset="0"/>
              </a:rPr>
              <a:t>YOU</a:t>
            </a:r>
            <a:r>
              <a:rPr lang="en-US" i="1" dirty="0">
                <a:ea typeface="MS PGothic" charset="0"/>
              </a:rPr>
              <a:t> think?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8ACBEF00-1F25-4B49-9FC4-C5127B90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Currency Typology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8A6859DE-CD4C-4C39-B120-8036D687F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Criminally obtained funds are converted to virtual currency.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Alternatively, criminal services are paid for in virtual currency.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Alternatively, funds are extorted from victims in the form of virtual currency.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The virtual currency is traded or exchanged for fiat currency.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Due to the inconsistent regulation of virtual currencies, virtual currency exchanges in all jurisdictions may not have adequate customer records and/or reporting obligations. 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84DC5BEB-B1D0-4984-8C9C-12799249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Virtual Currencies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817B71C-A2EB-4D84-9B8D-EC5B264D7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Virtual Currencies?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87EE0FF1-46E1-48F3-A821-58847859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Virtual Currencies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8D48F0CA-C8EF-4C9F-A534-39E1BF025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virtual currencies?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ide To Money Mules | ComplyAdvantage">
            <a:extLst>
              <a:ext uri="{FF2B5EF4-FFF2-40B4-BE49-F238E27FC236}">
                <a16:creationId xmlns:a16="http://schemas.microsoft.com/office/drawing/2014/main" id="{F87F038E-D9FD-402F-8E61-900DD2ACA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/>
        </p:blipFill>
        <p:spPr bwMode="auto">
          <a:xfrm>
            <a:off x="0" y="1045700"/>
            <a:ext cx="9144000" cy="53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FAEFB6C-3DE5-4BB5-8242-DA1428C0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Money Mules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22B2C603-627E-4921-8962-8AEC1DD3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Freezing, Seizing and Confiscation of Virtual Currency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BBFDA3E-51C9-4ED3-91EF-FAB8626A7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procedural powers are available/relevant to the freezing, seizing and confiscation of funds held by an Internet payment service provider?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6482A683-6A9A-4476-B36F-799388BD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202FDBF1-5B3F-48A2-944C-A10BACE86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Explain the criminal money flow typologies of the use of: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Money Mules</a:t>
            </a:r>
          </a:p>
          <a:p>
            <a:pPr lvl="1"/>
            <a:r>
              <a:rPr lang="en-US" altLang="en-US" dirty="0"/>
              <a:t>International Transfers</a:t>
            </a:r>
          </a:p>
          <a:p>
            <a:pPr lvl="1"/>
            <a:r>
              <a:rPr lang="en-US" altLang="en-US" dirty="0"/>
              <a:t>Virtual Currencies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B902EF8D-D781-44B4-8D0B-9C01A587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FFE725C1-0CA2-4FB0-8126-8E4A04A2E7D9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AD878FE-C21C-4CCD-9F82-E3EE690C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Money Mules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B780-7C0D-4F58-AFD7-77F044131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Money mules are an essential component of many online laundering schemes.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Mules are recruited through a variety of techniques, which can be broadly </a:t>
            </a:r>
            <a:r>
              <a:rPr lang="en-US" dirty="0" err="1"/>
              <a:t>categorised</a:t>
            </a:r>
            <a:r>
              <a:rPr lang="en-US" dirty="0"/>
              <a:t> into: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Willing mules, who are recruited knowing in advance that they are participating in illegal activity.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Unwilling mules, who are recruited through deceptive means, such as through a fake job offer.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E40B288-3155-4DCF-A641-2BD005CE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Willing vs unwilling mules?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31A377B7-A61F-40C9-BB5C-FF314E753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do </a:t>
            </a:r>
            <a:r>
              <a:rPr lang="en-US" b="1" i="1" dirty="0">
                <a:ea typeface="MS PGothic" charset="0"/>
              </a:rPr>
              <a:t>YOU</a:t>
            </a:r>
            <a:r>
              <a:rPr lang="en-US" i="1" dirty="0">
                <a:ea typeface="MS PGothic" charset="0"/>
              </a:rPr>
              <a:t> think?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C32E1C1-09AC-4647-9A71-EF755259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Money Mule Typology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ECD194CE-91B7-4A8B-ADD3-8EF6FC28F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Individuals are recruited either willingly or unwillingly.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Funds are transferred into the mule’s bank account.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mule then either withdraws the funds as cash or transfers the funds to another account (or abroad).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mule retains a commission.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3F6FC8E-8DF9-4C63-969D-94ACC8EC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The value of arresting/charging mules?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48411A0-6991-46E3-BA0D-3DE00FB1A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do </a:t>
            </a:r>
            <a:r>
              <a:rPr lang="en-US" b="1" i="1" dirty="0">
                <a:ea typeface="MS PGothic" charset="0"/>
              </a:rPr>
              <a:t>YOU</a:t>
            </a:r>
            <a:r>
              <a:rPr lang="en-US" i="1" dirty="0">
                <a:ea typeface="MS PGothic" charset="0"/>
              </a:rPr>
              <a:t> think?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002B366-36D6-40CB-874C-4F68B59F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What is a money mule?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1CDF6A1-5700-4A07-9047-4D8223362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is the problem with money mules?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1194EF1-B04B-446A-9186-BD20431A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Money Mules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8311EAB-0016-4EAA-8636-A78A635E8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sources of evidence can be used to indicate the use of money mules?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54752</TotalTime>
  <Words>1136</Words>
  <Application>Microsoft Office PowerPoint</Application>
  <PresentationFormat>On-screen Show (4:3)</PresentationFormat>
  <Paragraphs>186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Georgia</vt:lpstr>
      <vt:lpstr>Helvetica</vt:lpstr>
      <vt:lpstr>PPT_theme_v7</vt:lpstr>
      <vt:lpstr>PowerPoint Presentation</vt:lpstr>
      <vt:lpstr>Session Objectives</vt:lpstr>
      <vt:lpstr>Money Mules</vt:lpstr>
      <vt:lpstr>Money Mules</vt:lpstr>
      <vt:lpstr>Willing vs unwilling mules?</vt:lpstr>
      <vt:lpstr>Money Mule Typology</vt:lpstr>
      <vt:lpstr>The value of arresting/charging mules?</vt:lpstr>
      <vt:lpstr>What is a money mule?</vt:lpstr>
      <vt:lpstr>Identification of Money Mules</vt:lpstr>
      <vt:lpstr>Identification of Money Mules</vt:lpstr>
      <vt:lpstr>International Transfers</vt:lpstr>
      <vt:lpstr>International Transfers</vt:lpstr>
      <vt:lpstr>International Transfers</vt:lpstr>
      <vt:lpstr>International Transfer Typology</vt:lpstr>
      <vt:lpstr>Identification of use of International Transfers</vt:lpstr>
      <vt:lpstr>Identification of use of International Transfers</vt:lpstr>
      <vt:lpstr>Virtual Currencies</vt:lpstr>
      <vt:lpstr>Virtual currencies and e-money</vt:lpstr>
      <vt:lpstr>Terminology</vt:lpstr>
      <vt:lpstr>Virtual currencies and e-money</vt:lpstr>
      <vt:lpstr>Categorising Virtual Currencies</vt:lpstr>
      <vt:lpstr>Case Study: Bitcoin</vt:lpstr>
      <vt:lpstr>Case Study: Bitcoin</vt:lpstr>
      <vt:lpstr>Criminal Use of Virtual Currency:  Ransomware</vt:lpstr>
      <vt:lpstr>Virtual Currency Ecosystem</vt:lpstr>
      <vt:lpstr>Interface between Virtual Currencies and the Traditional Financial System</vt:lpstr>
      <vt:lpstr>Virtual Currency Typology</vt:lpstr>
      <vt:lpstr>Identification of use of Virtual Currencies</vt:lpstr>
      <vt:lpstr>Identification of use of Virtual Currencies</vt:lpstr>
      <vt:lpstr>Freezing, Seizing and Confiscation of Virtual Currency</vt:lpstr>
      <vt:lpstr>Summary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</dc:creator>
  <cp:lastModifiedBy>Hortensia Pasalau</cp:lastModifiedBy>
  <cp:revision>352</cp:revision>
  <cp:lastPrinted>2016-05-18T07:38:13Z</cp:lastPrinted>
  <dcterms:created xsi:type="dcterms:W3CDTF">2013-06-24T06:40:18Z</dcterms:created>
  <dcterms:modified xsi:type="dcterms:W3CDTF">2023-11-10T10:27:00Z</dcterms:modified>
</cp:coreProperties>
</file>