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318" r:id="rId2"/>
    <p:sldId id="260" r:id="rId3"/>
    <p:sldId id="388" r:id="rId4"/>
    <p:sldId id="413" r:id="rId5"/>
    <p:sldId id="414" r:id="rId6"/>
    <p:sldId id="415" r:id="rId7"/>
    <p:sldId id="416" r:id="rId8"/>
    <p:sldId id="417" r:id="rId9"/>
    <p:sldId id="479" r:id="rId10"/>
    <p:sldId id="391" r:id="rId11"/>
    <p:sldId id="425" r:id="rId12"/>
    <p:sldId id="452" r:id="rId13"/>
    <p:sldId id="432" r:id="rId14"/>
    <p:sldId id="477" r:id="rId15"/>
    <p:sldId id="454" r:id="rId16"/>
    <p:sldId id="455" r:id="rId17"/>
    <p:sldId id="453" r:id="rId18"/>
    <p:sldId id="457" r:id="rId19"/>
    <p:sldId id="458" r:id="rId20"/>
    <p:sldId id="459" r:id="rId21"/>
    <p:sldId id="461" r:id="rId22"/>
    <p:sldId id="484" r:id="rId23"/>
    <p:sldId id="481" r:id="rId24"/>
    <p:sldId id="483" r:id="rId25"/>
    <p:sldId id="485" r:id="rId26"/>
    <p:sldId id="460" r:id="rId27"/>
    <p:sldId id="486" r:id="rId28"/>
    <p:sldId id="470" r:id="rId29"/>
    <p:sldId id="471" r:id="rId30"/>
    <p:sldId id="474" r:id="rId31"/>
    <p:sldId id="462" r:id="rId32"/>
    <p:sldId id="463" r:id="rId33"/>
    <p:sldId id="464" r:id="rId34"/>
    <p:sldId id="465" r:id="rId35"/>
    <p:sldId id="480" r:id="rId36"/>
    <p:sldId id="434" r:id="rId37"/>
    <p:sldId id="435" r:id="rId38"/>
    <p:sldId id="436" r:id="rId39"/>
    <p:sldId id="437" r:id="rId40"/>
    <p:sldId id="438" r:id="rId41"/>
    <p:sldId id="439" r:id="rId42"/>
    <p:sldId id="440" r:id="rId43"/>
    <p:sldId id="441" r:id="rId44"/>
    <p:sldId id="478" r:id="rId45"/>
    <p:sldId id="442" r:id="rId46"/>
    <p:sldId id="472" r:id="rId47"/>
    <p:sldId id="392" r:id="rId48"/>
    <p:sldId id="396" r:id="rId49"/>
    <p:sldId id="398" r:id="rId50"/>
    <p:sldId id="399" r:id="rId51"/>
    <p:sldId id="400" r:id="rId52"/>
    <p:sldId id="443" r:id="rId53"/>
    <p:sldId id="444" r:id="rId54"/>
    <p:sldId id="445" r:id="rId55"/>
    <p:sldId id="446" r:id="rId56"/>
    <p:sldId id="447" r:id="rId57"/>
    <p:sldId id="292" r:id="rId58"/>
    <p:sldId id="475" r:id="rId59"/>
    <p:sldId id="284" r:id="rId60"/>
  </p:sldIdLst>
  <p:sldSz cx="9144000" cy="6858000" type="screen4x3"/>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tensia Pasalau" initials="HP" lastIdx="1" clrIdx="0">
    <p:extLst>
      <p:ext uri="{19B8F6BF-5375-455C-9EA6-DF929625EA0E}">
        <p15:presenceInfo xmlns:p15="http://schemas.microsoft.com/office/powerpoint/2012/main" userId="7c1951ed02b95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91" autoAdjust="0"/>
  </p:normalViewPr>
  <p:slideViewPr>
    <p:cSldViewPr snapToGrid="0">
      <p:cViewPr varScale="1">
        <p:scale>
          <a:sx n="66" d="100"/>
          <a:sy n="66" d="100"/>
        </p:scale>
        <p:origin x="19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55DEF-603D-45BA-B45C-70CCA135F0A1}" type="datetimeFigureOut">
              <a:rPr lang="en-GB" smtClean="0"/>
              <a:t>14/11/2023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BFC83-1583-444D-A464-54267CD57C77}" type="slidenum">
              <a:rPr lang="en-GB" smtClean="0"/>
              <a:t>‹#›</a:t>
            </a:fld>
            <a:endParaRPr lang="en-GB" dirty="0"/>
          </a:p>
        </p:txBody>
      </p:sp>
    </p:spTree>
    <p:extLst>
      <p:ext uri="{BB962C8B-B14F-4D97-AF65-F5344CB8AC3E}">
        <p14:creationId xmlns:p14="http://schemas.microsoft.com/office/powerpoint/2010/main" val="116434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2754F4-60D5-498F-B29A-7147FC042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A9BC100-60DC-4250-BE9D-2CCED32A2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Any person investigating criminal or other types of activities that may lead to judicial proceedings, should be aware of and consider as potential evidence, devices and equipment that may be related to electronic information, such as devices, equipment, software, hardware, or other technology that can function independently, together with, or attached to traditional computer systems. These items may be used to improve the user</a:t>
            </a:r>
            <a:r>
              <a:rPr lang="ja-JP" altLang="en-US"/>
              <a:t>’</a:t>
            </a:r>
            <a:r>
              <a:rPr lang="en-US" altLang="ja-JP" dirty="0"/>
              <a:t>s access to and expand the functionality of the computer system, the device itself, or other equipment that may or may not be present in sight of the investigator.</a:t>
            </a:r>
          </a:p>
          <a:p>
            <a:endParaRPr lang="en-US" altLang="en-US" dirty="0"/>
          </a:p>
        </p:txBody>
      </p:sp>
      <p:sp>
        <p:nvSpPr>
          <p:cNvPr id="6148" name="Slide Number Placeholder 3">
            <a:extLst>
              <a:ext uri="{FF2B5EF4-FFF2-40B4-BE49-F238E27FC236}">
                <a16:creationId xmlns:a16="http://schemas.microsoft.com/office/drawing/2014/main" id="{26136178-9217-4B6F-A807-D8B9845F0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116CD5-EF36-4144-BFC9-09627A855940}" type="slidenum">
              <a:rPr lang="en-US" altLang="en-US"/>
              <a:pPr>
                <a:spcBef>
                  <a:spcPct val="0"/>
                </a:spcBef>
              </a:pPr>
              <a:t>3</a:t>
            </a:fld>
            <a:endParaRPr lang="en-US" altLang="en-US" dirty="0"/>
          </a:p>
        </p:txBody>
      </p:sp>
    </p:spTree>
    <p:extLst>
      <p:ext uri="{BB962C8B-B14F-4D97-AF65-F5344CB8AC3E}">
        <p14:creationId xmlns:p14="http://schemas.microsoft.com/office/powerpoint/2010/main" val="257111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33</a:t>
            </a:fld>
            <a:endParaRPr lang="en-GB" dirty="0"/>
          </a:p>
        </p:txBody>
      </p:sp>
    </p:spTree>
    <p:extLst>
      <p:ext uri="{BB962C8B-B14F-4D97-AF65-F5344CB8AC3E}">
        <p14:creationId xmlns:p14="http://schemas.microsoft.com/office/powerpoint/2010/main" val="36998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https://www.facebook.com/4  https://www.facebook.com/zuck</a:t>
            </a:r>
          </a:p>
        </p:txBody>
      </p:sp>
      <p:sp>
        <p:nvSpPr>
          <p:cNvPr id="4" name="Slide Number Placeholder 3"/>
          <p:cNvSpPr>
            <a:spLocks noGrp="1"/>
          </p:cNvSpPr>
          <p:nvPr>
            <p:ph type="sldNum" sz="quarter" idx="5"/>
          </p:nvPr>
        </p:nvSpPr>
        <p:spPr/>
        <p:txBody>
          <a:bodyPr/>
          <a:lstStyle/>
          <a:p>
            <a:fld id="{AF2BFC83-1583-444D-A464-54267CD57C77}" type="slidenum">
              <a:rPr lang="en-GB" smtClean="0"/>
              <a:t>34</a:t>
            </a:fld>
            <a:endParaRPr lang="en-GB" dirty="0"/>
          </a:p>
        </p:txBody>
      </p:sp>
    </p:spTree>
    <p:extLst>
      <p:ext uri="{BB962C8B-B14F-4D97-AF65-F5344CB8AC3E}">
        <p14:creationId xmlns:p14="http://schemas.microsoft.com/office/powerpoint/2010/main" val="292796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35</a:t>
            </a:fld>
            <a:endParaRPr lang="en-GB" dirty="0"/>
          </a:p>
        </p:txBody>
      </p:sp>
    </p:spTree>
    <p:extLst>
      <p:ext uri="{BB962C8B-B14F-4D97-AF65-F5344CB8AC3E}">
        <p14:creationId xmlns:p14="http://schemas.microsoft.com/office/powerpoint/2010/main" val="294338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5"/>
          </p:nvPr>
        </p:nvSpPr>
        <p:spPr/>
        <p:txBody>
          <a:bodyPr/>
          <a:lstStyle/>
          <a:p>
            <a:fld id="{AF2BFC83-1583-444D-A464-54267CD57C77}" type="slidenum">
              <a:rPr lang="en-GB" smtClean="0"/>
              <a:t>45</a:t>
            </a:fld>
            <a:endParaRPr lang="en-GB" dirty="0"/>
          </a:p>
        </p:txBody>
      </p:sp>
    </p:spTree>
    <p:extLst>
      <p:ext uri="{BB962C8B-B14F-4D97-AF65-F5344CB8AC3E}">
        <p14:creationId xmlns:p14="http://schemas.microsoft.com/office/powerpoint/2010/main" val="366179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5D1E15C-F9CE-49E7-8069-67DD4246C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56BF137C-D3B7-46D0-BC70-3D7A1504C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l-GR" altLang="en-US"/>
          </a:p>
        </p:txBody>
      </p:sp>
    </p:spTree>
    <p:extLst>
      <p:ext uri="{BB962C8B-B14F-4D97-AF65-F5344CB8AC3E}">
        <p14:creationId xmlns:p14="http://schemas.microsoft.com/office/powerpoint/2010/main" val="50308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4B07ABE-3B3B-4381-8A92-C520B46C0A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EF519F09-C325-4869-AEB8-C5EA4AFA6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l-GR" altLang="en-US"/>
          </a:p>
        </p:txBody>
      </p:sp>
    </p:spTree>
    <p:extLst>
      <p:ext uri="{BB962C8B-B14F-4D97-AF65-F5344CB8AC3E}">
        <p14:creationId xmlns:p14="http://schemas.microsoft.com/office/powerpoint/2010/main" val="220135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CEFF03B-91E3-4C80-A4B9-5F69C6D48F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2798B14-042D-4025-9A31-6D2F70EFF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Is the suspect the target of the planned activity? If so, it is necessary to gather as much intelligence about that person and their capabilities as possible, as they may have implemented procedures that may interfere with the seizure of equipment or the capture of data. For example, they may have all their data storage devices encrypted or set single key data wiping on their computers. If this is the case, it will be necessary to act in such a manner as to negate the impact of these facilities. The suspect may also store data that may be evidence in the cloud or in some other online resource, so that no data is stored on their equipment.</a:t>
            </a:r>
          </a:p>
          <a:p>
            <a:endParaRPr lang="en-US" altLang="en-US" dirty="0"/>
          </a:p>
        </p:txBody>
      </p:sp>
      <p:sp>
        <p:nvSpPr>
          <p:cNvPr id="57348" name="Slide Number Placeholder 3">
            <a:extLst>
              <a:ext uri="{FF2B5EF4-FFF2-40B4-BE49-F238E27FC236}">
                <a16:creationId xmlns:a16="http://schemas.microsoft.com/office/drawing/2014/main" id="{39F3D605-7C1A-4A1B-A56C-FB8C1B42A9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3316F5E-B275-45EF-AA28-CC3C3A0C5F73}" type="slidenum">
              <a:rPr lang="en-US" altLang="en-US"/>
              <a:pPr>
                <a:spcBef>
                  <a:spcPct val="0"/>
                </a:spcBef>
              </a:pPr>
              <a:t>54</a:t>
            </a:fld>
            <a:endParaRPr lang="en-US" altLang="en-US" dirty="0"/>
          </a:p>
        </p:txBody>
      </p:sp>
    </p:spTree>
    <p:extLst>
      <p:ext uri="{BB962C8B-B14F-4D97-AF65-F5344CB8AC3E}">
        <p14:creationId xmlns:p14="http://schemas.microsoft.com/office/powerpoint/2010/main" val="149404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7510526-3851-43A8-9D75-37F6DB913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E5EC279-DE23-4148-B873-EF85251D2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Before embarking on activities that may involve direct contact with a suspect and seizure of their equipment and capture of their data, the planning phase should consider if there are other sources from which the same information may be obtained, for example the other party to an online transaction such as an exchange of email, or a third party data holder such as an Internet Service Provider (ISP) or an online service provider. With greater use of the cloud, the same data may be recoverable from such a third party source.</a:t>
            </a:r>
          </a:p>
          <a:p>
            <a:endParaRPr lang="en-US" altLang="en-US" dirty="0"/>
          </a:p>
        </p:txBody>
      </p:sp>
      <p:sp>
        <p:nvSpPr>
          <p:cNvPr id="59396" name="Slide Number Placeholder 3">
            <a:extLst>
              <a:ext uri="{FF2B5EF4-FFF2-40B4-BE49-F238E27FC236}">
                <a16:creationId xmlns:a16="http://schemas.microsoft.com/office/drawing/2014/main" id="{3BC90D0F-3A89-4B1F-A1FC-86B7BA7E4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295A83-D1F2-4430-9A7B-3CB7EACB7E23}" type="slidenum">
              <a:rPr lang="en-US" altLang="en-US"/>
              <a:pPr>
                <a:spcBef>
                  <a:spcPct val="0"/>
                </a:spcBef>
              </a:pPr>
              <a:t>55</a:t>
            </a:fld>
            <a:endParaRPr lang="en-US" altLang="en-US" dirty="0"/>
          </a:p>
        </p:txBody>
      </p:sp>
    </p:spTree>
    <p:extLst>
      <p:ext uri="{BB962C8B-B14F-4D97-AF65-F5344CB8AC3E}">
        <p14:creationId xmlns:p14="http://schemas.microsoft.com/office/powerpoint/2010/main" val="307898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A5727AA-73A1-46A7-AC66-6EADDB3EB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34CA9B3-C77B-4C87-AD4E-84E06A6038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Having established that there may be sources other than the suspect, from which data may be recovered, it is necessary to decide whether to approach the third party or the suspect. In some jurisdictions, third parties are required by law to notify their customer of any request for data access and this may alert a suspect. Other considerations may include whether the legal procedure for recovering data from third parties, especially if they are abroad, would impact on the effectiveness of an investigation; and whether a delay in approaching the suspect may also negatively affect an investigation. It is also important to consider which source of evidence is the best for the purpose of the investigation and which is most likely to support any legal proceedings that may be taken.</a:t>
            </a:r>
          </a:p>
        </p:txBody>
      </p:sp>
      <p:sp>
        <p:nvSpPr>
          <p:cNvPr id="61444" name="Slide Number Placeholder 3">
            <a:extLst>
              <a:ext uri="{FF2B5EF4-FFF2-40B4-BE49-F238E27FC236}">
                <a16:creationId xmlns:a16="http://schemas.microsoft.com/office/drawing/2014/main" id="{5C95ED4F-7F75-43F6-B2A1-2577C1C77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765A03-1396-45D9-AAA5-30182A78F327}" type="slidenum">
              <a:rPr lang="en-US" altLang="en-US"/>
              <a:pPr>
                <a:spcBef>
                  <a:spcPct val="0"/>
                </a:spcBef>
              </a:pPr>
              <a:t>56</a:t>
            </a:fld>
            <a:endParaRPr lang="en-US" altLang="en-US" dirty="0"/>
          </a:p>
        </p:txBody>
      </p:sp>
    </p:spTree>
    <p:extLst>
      <p:ext uri="{BB962C8B-B14F-4D97-AF65-F5344CB8AC3E}">
        <p14:creationId xmlns:p14="http://schemas.microsoft.com/office/powerpoint/2010/main" val="302731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A19181D-B254-42D6-8227-17E4A35F06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88ACFAD-016E-4CFB-90C4-613BCE1A3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consideration in planning for any activity is to establish the authority that will be needed for the activity to take place. Authority may take a number of forms. The simplest of these is where consent is obtained from the person in charge of the equipment and/or the data to be captured. This should always be obtained in writing while ensuring that the person fully understands the implications of giving consent, although national legislation and customs have to be taken into consideration.</a:t>
            </a:r>
          </a:p>
          <a:p>
            <a:r>
              <a:rPr lang="en-US" altLang="en-US" dirty="0"/>
              <a:t>Other levels of authority will depend on whether the matter under investigation is a civil or criminal matter and whether those seeking authority are from law enforcement or prosecution services, civil investigators or lawyers acting for clients or other categories in both types of proceedings. The levels of authority required will vary from those able to be given by individuals according to legislation through to judicial orders and warrants.</a:t>
            </a:r>
          </a:p>
          <a:p>
            <a:r>
              <a:rPr lang="en-US" altLang="en-US" dirty="0"/>
              <a:t>No activity for the seizure of equipment or the capture of data should be undertaken without the correct level of authority being obtained in advance of the activity.</a:t>
            </a:r>
          </a:p>
          <a:p>
            <a:endParaRPr lang="en-US" altLang="en-US" dirty="0"/>
          </a:p>
        </p:txBody>
      </p:sp>
      <p:sp>
        <p:nvSpPr>
          <p:cNvPr id="63492" name="Slide Number Placeholder 3">
            <a:extLst>
              <a:ext uri="{FF2B5EF4-FFF2-40B4-BE49-F238E27FC236}">
                <a16:creationId xmlns:a16="http://schemas.microsoft.com/office/drawing/2014/main" id="{0CB3EE51-6A2F-4A7E-BC0F-B30E8DFDA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8360FF-B954-44A0-B435-2A65C60B0333}" type="slidenum">
              <a:rPr lang="en-US" altLang="en-US"/>
              <a:pPr>
                <a:spcBef>
                  <a:spcPct val="0"/>
                </a:spcBef>
              </a:pPr>
              <a:t>57</a:t>
            </a:fld>
            <a:endParaRPr lang="en-US" altLang="en-US" dirty="0"/>
          </a:p>
        </p:txBody>
      </p:sp>
    </p:spTree>
    <p:extLst>
      <p:ext uri="{BB962C8B-B14F-4D97-AF65-F5344CB8AC3E}">
        <p14:creationId xmlns:p14="http://schemas.microsoft.com/office/powerpoint/2010/main" val="296775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DD0FC46-6EA1-4349-BFAB-FE0500044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942325C-950F-4D0F-AE90-BA41B2DA9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The person in charge is responsible for the integrity of the material recovered from the scene and thus for commencing a forensic chain of custody.</a:t>
            </a:r>
          </a:p>
          <a:p>
            <a:pPr>
              <a:buFontTx/>
              <a:buChar char="-"/>
            </a:pPr>
            <a:r>
              <a:rPr lang="en-US" altLang="en-US" dirty="0"/>
              <a:t>This must be undertaken in a manner, which causes the least impact on the data and by a person qualified to do so. Principles 2 to 5 should be taken into account if this course of action is found necessary.</a:t>
            </a:r>
          </a:p>
          <a:p>
            <a:pPr>
              <a:buFontTx/>
              <a:buChar char="-"/>
            </a:pPr>
            <a:endParaRPr lang="en-US" altLang="en-US" dirty="0"/>
          </a:p>
        </p:txBody>
      </p:sp>
      <p:sp>
        <p:nvSpPr>
          <p:cNvPr id="8196" name="Slide Number Placeholder 3">
            <a:extLst>
              <a:ext uri="{FF2B5EF4-FFF2-40B4-BE49-F238E27FC236}">
                <a16:creationId xmlns:a16="http://schemas.microsoft.com/office/drawing/2014/main" id="{9EE92C28-E937-41D6-B5B0-402DFC621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31E1E1-7556-4602-9C1F-69BAC82A769F}" type="slidenum">
              <a:rPr lang="en-US" altLang="en-US"/>
              <a:pPr>
                <a:spcBef>
                  <a:spcPct val="0"/>
                </a:spcBef>
              </a:pPr>
              <a:t>4</a:t>
            </a:fld>
            <a:endParaRPr lang="en-US" altLang="en-US" dirty="0"/>
          </a:p>
        </p:txBody>
      </p:sp>
    </p:spTree>
    <p:extLst>
      <p:ext uri="{BB962C8B-B14F-4D97-AF65-F5344CB8AC3E}">
        <p14:creationId xmlns:p14="http://schemas.microsoft.com/office/powerpoint/2010/main" val="1477179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1476D78-EA62-41DD-9D44-7ED17B819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4736838-42FE-4518-86DA-5B6DF558C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4756" name="Slide Number Placeholder 3">
            <a:extLst>
              <a:ext uri="{FF2B5EF4-FFF2-40B4-BE49-F238E27FC236}">
                <a16:creationId xmlns:a16="http://schemas.microsoft.com/office/drawing/2014/main" id="{61DE7743-7977-4DC5-B8B1-0C3FD7291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444D0-D206-40F2-A34C-B4B3C0FD0B28}" type="slidenum">
              <a:rPr lang="en-GB" altLang="en-US"/>
              <a:pPr>
                <a:spcBef>
                  <a:spcPct val="0"/>
                </a:spcBef>
              </a:pPr>
              <a:t>59</a:t>
            </a:fld>
            <a:endParaRPr lang="en-GB" altLang="en-US" dirty="0"/>
          </a:p>
        </p:txBody>
      </p:sp>
    </p:spTree>
    <p:extLst>
      <p:ext uri="{BB962C8B-B14F-4D97-AF65-F5344CB8AC3E}">
        <p14:creationId xmlns:p14="http://schemas.microsoft.com/office/powerpoint/2010/main" val="90280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571C2CB-6B05-490E-AF2D-27AA5A2D4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E3E4E32-4B53-4F48-B6FC-DE4122299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Each Member State should take its own legal documents and regulations into consideration when interpreting the measures proposed in this document</a:t>
            </a:r>
          </a:p>
        </p:txBody>
      </p:sp>
      <p:sp>
        <p:nvSpPr>
          <p:cNvPr id="13316" name="Slide Number Placeholder 3">
            <a:extLst>
              <a:ext uri="{FF2B5EF4-FFF2-40B4-BE49-F238E27FC236}">
                <a16:creationId xmlns:a16="http://schemas.microsoft.com/office/drawing/2014/main" id="{5C3C6ED5-B836-4522-988E-D5599225D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39440-C84E-430A-8B5F-29A32DF2D8F1}" type="slidenum">
              <a:rPr lang="en-US" altLang="en-US"/>
              <a:pPr>
                <a:spcBef>
                  <a:spcPct val="0"/>
                </a:spcBef>
              </a:pPr>
              <a:t>8</a:t>
            </a:fld>
            <a:endParaRPr lang="en-US" altLang="en-US" dirty="0"/>
          </a:p>
        </p:txBody>
      </p:sp>
    </p:spTree>
    <p:extLst>
      <p:ext uri="{BB962C8B-B14F-4D97-AF65-F5344CB8AC3E}">
        <p14:creationId xmlns:p14="http://schemas.microsoft.com/office/powerpoint/2010/main" val="74005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12</a:t>
            </a:fld>
            <a:endParaRPr lang="en-GB" dirty="0"/>
          </a:p>
        </p:txBody>
      </p:sp>
    </p:spTree>
    <p:extLst>
      <p:ext uri="{BB962C8B-B14F-4D97-AF65-F5344CB8AC3E}">
        <p14:creationId xmlns:p14="http://schemas.microsoft.com/office/powerpoint/2010/main" val="124158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65958DF-29AF-422C-9434-081D696704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D7D58B5-51E6-4A26-AC08-F50BDD271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 a web service that stores raw data on Amazon S3, uses Facebook authentication, payments through PayPal and provides real-time </a:t>
            </a:r>
            <a:r>
              <a:rPr lang="ja-JP" altLang="en-US" dirty="0"/>
              <a:t>“</a:t>
            </a:r>
            <a:r>
              <a:rPr lang="en-US" altLang="ja-JP" dirty="0"/>
              <a:t>push</a:t>
            </a:r>
            <a:r>
              <a:rPr lang="ja-JP" altLang="en-US" dirty="0"/>
              <a:t>”</a:t>
            </a:r>
            <a:r>
              <a:rPr lang="en-US" altLang="ja-JP" dirty="0"/>
              <a:t> information on relevant activity through Twitter to its subscribed users</a:t>
            </a:r>
            <a:endParaRPr lang="en-US" altLang="en-US" dirty="0"/>
          </a:p>
        </p:txBody>
      </p:sp>
      <p:sp>
        <p:nvSpPr>
          <p:cNvPr id="21508" name="Slide Number Placeholder 3">
            <a:extLst>
              <a:ext uri="{FF2B5EF4-FFF2-40B4-BE49-F238E27FC236}">
                <a16:creationId xmlns:a16="http://schemas.microsoft.com/office/drawing/2014/main" id="{35BF81EF-D0E4-4A9D-85FB-DEEAB45348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885DBF-F69A-41A1-8942-E3DBFA16C7CF}" type="slidenum">
              <a:rPr lang="en-US" altLang="en-US"/>
              <a:pPr>
                <a:spcBef>
                  <a:spcPct val="0"/>
                </a:spcBef>
              </a:pPr>
              <a:t>16</a:t>
            </a:fld>
            <a:endParaRPr lang="en-US" altLang="en-US" dirty="0"/>
          </a:p>
        </p:txBody>
      </p:sp>
    </p:spTree>
    <p:extLst>
      <p:ext uri="{BB962C8B-B14F-4D97-AF65-F5344CB8AC3E}">
        <p14:creationId xmlns:p14="http://schemas.microsoft.com/office/powerpoint/2010/main" val="314423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some of the acronyms you'll hear are URIs and URLs. While they are used interchangeably, there are some subtle differences. For starters, URI stands for uniform resource identifier and URL stands for uniform resource locator.</a:t>
            </a:r>
          </a:p>
          <a:p>
            <a:endParaRPr lang="en-US" dirty="0"/>
          </a:p>
          <a:p>
            <a:r>
              <a:rPr lang="en-US" dirty="0"/>
              <a:t>Most of the confusion with these two is because they are related. You see, a URI can be a name, locator, or both for an online resource where a URL is just the locator. URLs are a subset of URIs. That means all URLs are URIs. It doesn't work the opposite way though.</a:t>
            </a:r>
          </a:p>
          <a:p>
            <a:endParaRPr lang="en-US" dirty="0"/>
          </a:p>
          <a:p>
            <a:r>
              <a:rPr lang="en-US" dirty="0"/>
              <a:t>Not all URIs are URLs because a URI could be a name instead of a locator. Here's an illustration of the difference between the two:</a:t>
            </a:r>
          </a:p>
          <a:p>
            <a:endParaRPr lang="en-US" dirty="0"/>
          </a:p>
          <a:p>
            <a:r>
              <a:rPr lang="en-US" dirty="0"/>
              <a:t>difference between a uri and a url</a:t>
            </a:r>
          </a:p>
          <a:p>
            <a:endParaRPr lang="en-US" dirty="0"/>
          </a:p>
          <a:p>
            <a:r>
              <a:rPr lang="en-US" dirty="0"/>
              <a:t>Your name could be a URI because it identifies you, but it couldn't be a URL because it doesn't help anyone find your location. On the other hand, your address is both a URI and a URL because it both identifies you and it provides a location for you.</a:t>
            </a:r>
          </a:p>
          <a:p>
            <a:endParaRPr lang="en-US" dirty="0"/>
          </a:p>
          <a:p>
            <a:r>
              <a:rPr lang="en-US" dirty="0"/>
              <a:t>In the web dev world, you might be trying to get different resources by name so you'll have different URIs that have distinct URLs. And that's how the confusion started. Now that you know the difference, hopefully it won't be as hard for you to figure out what you need and where to find it when people start talking about resources.</a:t>
            </a:r>
          </a:p>
          <a:p>
            <a:endParaRPr lang="en-US" dirty="0"/>
          </a:p>
          <a:p>
            <a:r>
              <a:rPr lang="en-US" dirty="0"/>
              <a:t>Remember, a URL is the locator of a resource. The URI is the identifier of the resource and it can just happen to be a locator. I hope this helped clear up some of the jargon we use!</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21</a:t>
            </a:fld>
            <a:endParaRPr lang="en-GB" dirty="0"/>
          </a:p>
        </p:txBody>
      </p:sp>
    </p:spTree>
    <p:extLst>
      <p:ext uri="{BB962C8B-B14F-4D97-AF65-F5344CB8AC3E}">
        <p14:creationId xmlns:p14="http://schemas.microsoft.com/office/powerpoint/2010/main" val="380922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full URI. A URI can be a name, locator, or both for an online resource where a URL is just the locator. URLs are a subset of URIs. That means all URLs are URIs. It doesn't work the opposite way though.</a:t>
            </a:r>
          </a:p>
          <a:p>
            <a:endParaRPr lang="en-US" dirty="0"/>
          </a:p>
          <a:p>
            <a:r>
              <a:rPr lang="en-US" dirty="0"/>
              <a:t>A URL is the locator of a resource. The URI is the identifier of the resource and it can be a locator. </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22</a:t>
            </a:fld>
            <a:endParaRPr lang="en-GB" dirty="0"/>
          </a:p>
        </p:txBody>
      </p:sp>
    </p:spTree>
    <p:extLst>
      <p:ext uri="{BB962C8B-B14F-4D97-AF65-F5344CB8AC3E}">
        <p14:creationId xmlns:p14="http://schemas.microsoft.com/office/powerpoint/2010/main" val="134873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URL is the locator of a resource, in the human world it is a name.</a:t>
            </a:r>
          </a:p>
          <a:p>
            <a:r>
              <a:rPr lang="en-US" dirty="0"/>
              <a:t>Consider finding a sentence in a book, Harry Potter and the Philosopher's Stone by Rowling, J. K.</a:t>
            </a:r>
          </a:p>
          <a:p>
            <a:r>
              <a:rPr lang="en-US" dirty="0"/>
              <a:t>Library, Book, ISBN no: 13: 9780747532743, Page 73, Paragraph 2, first sentence</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23</a:t>
            </a:fld>
            <a:endParaRPr lang="en-GB" dirty="0"/>
          </a:p>
        </p:txBody>
      </p:sp>
    </p:spTree>
    <p:extLst>
      <p:ext uri="{BB962C8B-B14F-4D97-AF65-F5344CB8AC3E}">
        <p14:creationId xmlns:p14="http://schemas.microsoft.com/office/powerpoint/2010/main" val="125596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this is the resource</a:t>
            </a:r>
          </a:p>
        </p:txBody>
      </p:sp>
      <p:sp>
        <p:nvSpPr>
          <p:cNvPr id="4" name="Slide Number Placeholder 3"/>
          <p:cNvSpPr>
            <a:spLocks noGrp="1"/>
          </p:cNvSpPr>
          <p:nvPr>
            <p:ph type="sldNum" sz="quarter" idx="5"/>
          </p:nvPr>
        </p:nvSpPr>
        <p:spPr/>
        <p:txBody>
          <a:bodyPr/>
          <a:lstStyle/>
          <a:p>
            <a:fld id="{AF2BFC83-1583-444D-A464-54267CD57C77}" type="slidenum">
              <a:rPr lang="en-GB" smtClean="0"/>
              <a:t>24</a:t>
            </a:fld>
            <a:endParaRPr lang="en-GB" dirty="0"/>
          </a:p>
        </p:txBody>
      </p:sp>
    </p:spTree>
    <p:extLst>
      <p:ext uri="{BB962C8B-B14F-4D97-AF65-F5344CB8AC3E}">
        <p14:creationId xmlns:p14="http://schemas.microsoft.com/office/powerpoint/2010/main" val="406892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492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92988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65840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87968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60237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94712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97173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50617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82800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71865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95680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93675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dirty="0"/>
          </a:p>
        </p:txBody>
      </p:sp>
      <p:pic>
        <p:nvPicPr>
          <p:cNvPr id="6" name="Picture 5">
            <a:extLst>
              <a:ext uri="{FF2B5EF4-FFF2-40B4-BE49-F238E27FC236}">
                <a16:creationId xmlns:a16="http://schemas.microsoft.com/office/drawing/2014/main" id="{0EBE14F4-FB57-49C4-9760-8196971FAA70}"/>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3626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hyperlink" Target="http://mof.g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hyperlink" Target="http://iptv.ge/en/rss-news/41-news-eng/23-factnews-en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hyperlink" Target="http://www.iptv.ge/" TargetMode="External"/><Relationship Id="rId4" Type="http://schemas.openxmlformats.org/officeDocument/2006/relationships/hyperlink" Target="http://iptv.g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mof.ge/" TargetMode="Externa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hyperlink" Target="http://www.dnsstuff.com/" TargetMode="Externa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hyperlink" Target="http://www.centralops.net/" TargetMode="External"/><Relationship Id="rId4" Type="http://schemas.openxmlformats.org/officeDocument/2006/relationships/hyperlink" Target="http://www.domaintool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14.png"/><Relationship Id="rId4" Type="http://schemas.openxmlformats.org/officeDocument/2006/relationships/hyperlink" Target="http://www.mof.ge/"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9.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9.xml"/><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ctrTitle"/>
          </p:nvPr>
        </p:nvSpPr>
        <p:spPr>
          <a:xfrm>
            <a:off x="739775" y="90218"/>
            <a:ext cx="8229600" cy="773112"/>
          </a:xfrm>
          <a:ln/>
        </p:spPr>
        <p:txBody>
          <a:bodyPr lIns="91440" tIns="45720" rIns="91440" bIns="45720" anchor="ctr">
            <a:noAutofit/>
          </a:bodyPr>
          <a:lstStyle/>
          <a:p>
            <a:pPr algn="r"/>
            <a:br>
              <a:rPr lang="en-US" sz="4000" dirty="0">
                <a:solidFill>
                  <a:srgbClr val="FFFFFF"/>
                </a:solidFill>
                <a:latin typeface="Georgia" panose="02040502050405020303" pitchFamily="18" charset="0"/>
              </a:rPr>
            </a:br>
            <a:br>
              <a:rPr lang="en-US" sz="4000" dirty="0">
                <a:solidFill>
                  <a:srgbClr val="FFFFFF"/>
                </a:solidFill>
                <a:latin typeface="Georgia" panose="02040502050405020303" pitchFamily="18" charset="0"/>
              </a:rPr>
            </a:br>
            <a:endParaRPr lang="en-US" sz="4000" dirty="0">
              <a:solidFill>
                <a:srgbClr val="FFFFFF"/>
              </a:solidFill>
              <a:latin typeface="Georgia" panose="02040502050405020303" pitchFamily="18" charset="0"/>
            </a:endParaRPr>
          </a:p>
        </p:txBody>
      </p:sp>
      <p:sp>
        <p:nvSpPr>
          <p:cNvPr id="3" name="Subtitle 2"/>
          <p:cNvSpPr>
            <a:spLocks noGrp="1"/>
          </p:cNvSpPr>
          <p:nvPr>
            <p:ph type="subTitle" idx="1"/>
          </p:nvPr>
        </p:nvSpPr>
        <p:spPr>
          <a:xfrm>
            <a:off x="53975" y="5140293"/>
            <a:ext cx="3279534" cy="1005864"/>
          </a:xfrm>
        </p:spPr>
        <p:txBody>
          <a:bodyPr>
            <a:normAutofit lnSpcReduction="10000"/>
          </a:bodyPr>
          <a:lstStyle/>
          <a:p>
            <a:r>
              <a:rPr lang="en-US" sz="1600" dirty="0">
                <a:solidFill>
                  <a:srgbClr val="005E8E"/>
                </a:solidFill>
              </a:rPr>
              <a:t>Session 7</a:t>
            </a:r>
          </a:p>
          <a:p>
            <a:r>
              <a:rPr lang="en-US" sz="1600" dirty="0">
                <a:solidFill>
                  <a:srgbClr val="005E8E"/>
                </a:solidFill>
              </a:rPr>
              <a:t>Authorities, Preparation and Planning, External Specialist Witnesses</a:t>
            </a:r>
          </a:p>
          <a:p>
            <a:endParaRPr lang="en-US" sz="1600" dirty="0">
              <a:solidFill>
                <a:srgbClr val="005E8E"/>
              </a:solidFill>
            </a:endParaRPr>
          </a:p>
        </p:txBody>
      </p:sp>
      <p:sp>
        <p:nvSpPr>
          <p:cNvPr id="11" name="TextBox 10">
            <a:extLst>
              <a:ext uri="{FF2B5EF4-FFF2-40B4-BE49-F238E27FC236}">
                <a16:creationId xmlns:a16="http://schemas.microsoft.com/office/drawing/2014/main" id="{B9418B8D-0D35-48BC-91CF-AEBF5B9B8FC7}"/>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extLst>
      <p:ext uri="{BB962C8B-B14F-4D97-AF65-F5344CB8AC3E}">
        <p14:creationId xmlns:p14="http://schemas.microsoft.com/office/powerpoint/2010/main" val="989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59A5B97-9E5B-4806-AD51-13F04E4ADDE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First Responder   Contd…</a:t>
            </a:r>
          </a:p>
        </p:txBody>
      </p:sp>
      <p:sp>
        <p:nvSpPr>
          <p:cNvPr id="14339" name="Content Placeholder 2">
            <a:extLst>
              <a:ext uri="{FF2B5EF4-FFF2-40B4-BE49-F238E27FC236}">
                <a16:creationId xmlns:a16="http://schemas.microsoft.com/office/drawing/2014/main" id="{642EF688-CE05-48F3-A4DE-DF636C69BE58}"/>
              </a:ext>
            </a:extLst>
          </p:cNvPr>
          <p:cNvSpPr>
            <a:spLocks noGrp="1"/>
          </p:cNvSpPr>
          <p:nvPr>
            <p:ph idx="1"/>
          </p:nvPr>
        </p:nvSpPr>
        <p:spPr>
          <a:xfrm>
            <a:off x="315157" y="1624633"/>
            <a:ext cx="8513685" cy="5043596"/>
          </a:xfrm>
        </p:spPr>
        <p:txBody>
          <a:bodyPr>
            <a:normAutofit/>
          </a:bodyPr>
          <a:lstStyle/>
          <a:p>
            <a:r>
              <a:rPr lang="en-US" altLang="en-US" dirty="0"/>
              <a:t>Responsible for the actions that could change the evidence.</a:t>
            </a:r>
          </a:p>
          <a:p>
            <a:r>
              <a:rPr lang="en-US" altLang="en-US" dirty="0"/>
              <a:t>Responsible for the state of the electronic evidence.</a:t>
            </a:r>
          </a:p>
          <a:p>
            <a:r>
              <a:rPr lang="en-US" altLang="en-US" dirty="0"/>
              <a:t>Responsible for identification of the all possible storage of electronic evidence.</a:t>
            </a:r>
          </a:p>
          <a:p>
            <a:r>
              <a:rPr lang="en-US" altLang="en-US" dirty="0"/>
              <a:t>Responsible for the activities for prevention of altering or losing the electronic evidence.</a:t>
            </a:r>
          </a:p>
          <a:p>
            <a:endParaRPr lang="en-US" altLang="en-US" sz="2200" dirty="0"/>
          </a:p>
          <a:p>
            <a:endParaRPr lang="en-US" altLang="en-US" sz="2200" dirty="0"/>
          </a:p>
          <a:p>
            <a:endParaRPr lang="en-US" altLang="en-US" sz="2200" dirty="0"/>
          </a:p>
          <a:p>
            <a:endParaRPr lang="en-US" altLang="en-US" sz="2200" dirty="0"/>
          </a:p>
        </p:txBody>
      </p:sp>
    </p:spTree>
    <p:custDataLst>
      <p:tags r:id="rId1"/>
    </p:custDataLst>
    <p:extLst>
      <p:ext uri="{BB962C8B-B14F-4D97-AF65-F5344CB8AC3E}">
        <p14:creationId xmlns:p14="http://schemas.microsoft.com/office/powerpoint/2010/main" val="3833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8F777A7-1E8D-4665-9880-59DDDC49F8B9}"/>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Investigation</a:t>
            </a:r>
          </a:p>
        </p:txBody>
      </p:sp>
      <p:sp>
        <p:nvSpPr>
          <p:cNvPr id="3" name="Content Placeholder 2">
            <a:extLst>
              <a:ext uri="{FF2B5EF4-FFF2-40B4-BE49-F238E27FC236}">
                <a16:creationId xmlns:a16="http://schemas.microsoft.com/office/drawing/2014/main" id="{BB90357F-4203-4CD3-B1D6-ACE51847089A}"/>
              </a:ext>
            </a:extLst>
          </p:cNvPr>
          <p:cNvSpPr>
            <a:spLocks noGrp="1"/>
          </p:cNvSpPr>
          <p:nvPr>
            <p:ph idx="1"/>
          </p:nvPr>
        </p:nvSpPr>
        <p:spPr>
          <a:xfrm>
            <a:off x="359546" y="1252510"/>
            <a:ext cx="8424908" cy="4998127"/>
          </a:xfrm>
        </p:spPr>
        <p:txBody>
          <a:bodyPr>
            <a:normAutofit fontScale="92500" lnSpcReduction="20000"/>
          </a:bodyPr>
          <a:lstStyle/>
          <a:p>
            <a:pPr marL="0" indent="0">
              <a:lnSpc>
                <a:spcPct val="110000"/>
              </a:lnSpc>
              <a:buFont typeface="Arial" charset="0"/>
              <a:buNone/>
              <a:defRPr/>
            </a:pPr>
            <a:r>
              <a:rPr lang="en-GB" sz="2400" dirty="0">
                <a:ea typeface="+mn-ea"/>
                <a:cs typeface="+mn-cs"/>
              </a:rPr>
              <a:t>Before starting the planning and preparing for a search, we should first complete the profile of the suspect and make an analysis of the situation by answering of the following questions:</a:t>
            </a:r>
            <a:endParaRPr lang="en-US" sz="2400" dirty="0">
              <a:ea typeface="+mn-ea"/>
              <a:cs typeface="+mn-cs"/>
            </a:endParaRPr>
          </a:p>
          <a:p>
            <a:pPr>
              <a:lnSpc>
                <a:spcPct val="110000"/>
              </a:lnSpc>
              <a:buFont typeface="Arial" charset="0"/>
              <a:buChar char="•"/>
              <a:defRPr/>
            </a:pPr>
            <a:r>
              <a:rPr lang="en-GB" sz="2400" i="1" dirty="0">
                <a:ea typeface="+mn-ea"/>
                <a:cs typeface="+mn-cs"/>
              </a:rPr>
              <a:t>Who? Who we are looking for?</a:t>
            </a:r>
            <a:endParaRPr lang="en-US" sz="2400" i="1" dirty="0">
              <a:ea typeface="+mn-ea"/>
              <a:cs typeface="+mn-cs"/>
            </a:endParaRPr>
          </a:p>
          <a:p>
            <a:pPr>
              <a:lnSpc>
                <a:spcPct val="110000"/>
              </a:lnSpc>
              <a:buFont typeface="Arial" charset="0"/>
              <a:buChar char="•"/>
              <a:defRPr/>
            </a:pPr>
            <a:r>
              <a:rPr lang="en-GB" sz="2400" i="1" dirty="0">
                <a:ea typeface="+mn-ea"/>
                <a:cs typeface="+mn-cs"/>
              </a:rPr>
              <a:t>What? What is the offence and what we are looking for?</a:t>
            </a:r>
            <a:endParaRPr lang="en-US" sz="2400" i="1" dirty="0">
              <a:ea typeface="+mn-ea"/>
              <a:cs typeface="+mn-cs"/>
            </a:endParaRPr>
          </a:p>
          <a:p>
            <a:pPr>
              <a:lnSpc>
                <a:spcPct val="110000"/>
              </a:lnSpc>
              <a:buFont typeface="Arial" charset="0"/>
              <a:buChar char="•"/>
              <a:defRPr/>
            </a:pPr>
            <a:r>
              <a:rPr lang="en-GB" sz="2400" i="1" dirty="0">
                <a:ea typeface="+mn-ea"/>
                <a:cs typeface="+mn-cs"/>
              </a:rPr>
              <a:t>Where? Where is the search taking place and what location is it?</a:t>
            </a:r>
            <a:endParaRPr lang="en-US" sz="2400" i="1" dirty="0">
              <a:ea typeface="+mn-ea"/>
              <a:cs typeface="+mn-cs"/>
            </a:endParaRPr>
          </a:p>
          <a:p>
            <a:pPr>
              <a:lnSpc>
                <a:spcPct val="110000"/>
              </a:lnSpc>
              <a:buFont typeface="Arial" charset="0"/>
              <a:buChar char="•"/>
              <a:defRPr/>
            </a:pPr>
            <a:r>
              <a:rPr lang="en-GB" sz="2400" i="1" dirty="0">
                <a:ea typeface="+mn-ea"/>
                <a:cs typeface="+mn-cs"/>
              </a:rPr>
              <a:t>When? When is the search planed and when should we plan it?</a:t>
            </a:r>
            <a:endParaRPr lang="en-US" sz="2400" i="1" dirty="0">
              <a:ea typeface="+mn-ea"/>
              <a:cs typeface="+mn-cs"/>
            </a:endParaRPr>
          </a:p>
          <a:p>
            <a:pPr>
              <a:lnSpc>
                <a:spcPct val="110000"/>
              </a:lnSpc>
              <a:buFont typeface="Arial" charset="0"/>
              <a:buChar char="•"/>
              <a:defRPr/>
            </a:pPr>
            <a:r>
              <a:rPr lang="en-GB" sz="2400" i="1" dirty="0">
                <a:ea typeface="+mn-ea"/>
                <a:cs typeface="+mn-cs"/>
              </a:rPr>
              <a:t>How? How are we going there and how are we going to perform the search?</a:t>
            </a:r>
            <a:endParaRPr lang="en-US" sz="2400" i="1" dirty="0">
              <a:ea typeface="+mn-ea"/>
              <a:cs typeface="+mn-cs"/>
            </a:endParaRPr>
          </a:p>
          <a:p>
            <a:pPr marL="0" indent="0" algn="ctr">
              <a:lnSpc>
                <a:spcPct val="110000"/>
              </a:lnSpc>
              <a:buFont typeface="Arial" charset="0"/>
              <a:buNone/>
              <a:defRPr/>
            </a:pPr>
            <a:r>
              <a:rPr lang="en-GB" sz="2400" b="1" dirty="0">
                <a:ea typeface="+mn-ea"/>
                <a:cs typeface="+mn-cs"/>
              </a:rPr>
              <a:t>The answers of those question give us a full picture of the situation and based on the answers we are planning our activities.</a:t>
            </a:r>
            <a:endParaRPr lang="en-US" sz="2400" b="1" dirty="0">
              <a:ea typeface="+mn-ea"/>
              <a:cs typeface="+mn-cs"/>
            </a:endParaRPr>
          </a:p>
          <a:p>
            <a:pPr>
              <a:lnSpc>
                <a:spcPct val="110000"/>
              </a:lnSpc>
              <a:buFont typeface="Arial" charset="0"/>
              <a:buChar char="•"/>
              <a:defRPr/>
            </a:pPr>
            <a:endParaRPr lang="en-US" sz="2000" dirty="0">
              <a:ea typeface="+mn-ea"/>
              <a:cs typeface="+mn-cs"/>
            </a:endParaRPr>
          </a:p>
        </p:txBody>
      </p:sp>
    </p:spTree>
    <p:custDataLst>
      <p:tags r:id="rId1"/>
    </p:custDataLst>
    <p:extLst>
      <p:ext uri="{BB962C8B-B14F-4D97-AF65-F5344CB8AC3E}">
        <p14:creationId xmlns:p14="http://schemas.microsoft.com/office/powerpoint/2010/main" val="100090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27B8BAA-7105-4D45-A371-66AA0D331265}"/>
              </a:ext>
            </a:extLst>
          </p:cNvPr>
          <p:cNvSpPr>
            <a:spLocks noGrp="1"/>
          </p:cNvSpPr>
          <p:nvPr>
            <p:ph type="title"/>
          </p:nvPr>
        </p:nvSpPr>
        <p:spPr>
          <a:ln/>
        </p:spPr>
        <p:txBody>
          <a:bodyPr lIns="91440" tIns="45720" rIns="91440" bIns="45720" anchor="ctr">
            <a:normAutofit/>
          </a:bodyPr>
          <a:lstStyle/>
          <a:p>
            <a:pPr algn="ctr"/>
            <a:r>
              <a:rPr lang="en-US" altLang="en-US" dirty="0"/>
              <a:t>Exercise Q&amp;A</a:t>
            </a:r>
          </a:p>
        </p:txBody>
      </p:sp>
      <p:sp>
        <p:nvSpPr>
          <p:cNvPr id="13315" name="Content Placeholder 2">
            <a:extLst>
              <a:ext uri="{FF2B5EF4-FFF2-40B4-BE49-F238E27FC236}">
                <a16:creationId xmlns:a16="http://schemas.microsoft.com/office/drawing/2014/main" id="{AC410E7A-2A42-4F73-9E74-A804FE51B61E}"/>
              </a:ext>
            </a:extLst>
          </p:cNvPr>
          <p:cNvSpPr>
            <a:spLocks noGrp="1"/>
          </p:cNvSpPr>
          <p:nvPr>
            <p:ph type="body" idx="1"/>
          </p:nvPr>
        </p:nvSpPr>
        <p:spPr/>
        <p:txBody>
          <a:bodyPr/>
          <a:lstStyle/>
          <a:p>
            <a:pPr algn="ctr">
              <a:buFont typeface="Arial" charset="0"/>
              <a:buChar char="•"/>
              <a:defRPr/>
            </a:pPr>
            <a:endParaRPr lang="en-US" sz="2800" dirty="0">
              <a:ea typeface="+mn-ea"/>
              <a:cs typeface="+mn-cs"/>
            </a:endParaRPr>
          </a:p>
          <a:p>
            <a:pPr marL="0" indent="0" algn="ctr">
              <a:buNone/>
              <a:defRPr/>
            </a:pPr>
            <a:r>
              <a:rPr lang="en-US" sz="3200" i="1" dirty="0">
                <a:ea typeface="+mn-ea"/>
                <a:cs typeface="+mn-cs"/>
              </a:rPr>
              <a:t>From your experience, where can we search for information about a suspect person?</a:t>
            </a:r>
          </a:p>
        </p:txBody>
      </p:sp>
      <p:pic>
        <p:nvPicPr>
          <p:cNvPr id="3" name="Graphic 2" descr="Detective">
            <a:extLst>
              <a:ext uri="{FF2B5EF4-FFF2-40B4-BE49-F238E27FC236}">
                <a16:creationId xmlns:a16="http://schemas.microsoft.com/office/drawing/2014/main" id="{BCC568D6-C5DF-4BB2-8F39-B4B767E1E4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650" y="4591805"/>
            <a:ext cx="1558965" cy="1558965"/>
          </a:xfrm>
          <a:prstGeom prst="rect">
            <a:avLst/>
          </a:prstGeom>
        </p:spPr>
      </p:pic>
      <p:pic>
        <p:nvPicPr>
          <p:cNvPr id="5" name="Graphic 4" descr="Eye">
            <a:extLst>
              <a:ext uri="{FF2B5EF4-FFF2-40B4-BE49-F238E27FC236}">
                <a16:creationId xmlns:a16="http://schemas.microsoft.com/office/drawing/2014/main" id="{ADAC8415-C2EE-4A88-BE59-AFD7E53228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8475" y="4342587"/>
            <a:ext cx="2057399" cy="2057399"/>
          </a:xfrm>
          <a:prstGeom prst="rect">
            <a:avLst/>
          </a:prstGeom>
        </p:spPr>
      </p:pic>
    </p:spTree>
    <p:custDataLst>
      <p:tags r:id="rId1"/>
    </p:custDataLst>
    <p:extLst>
      <p:ext uri="{BB962C8B-B14F-4D97-AF65-F5344CB8AC3E}">
        <p14:creationId xmlns:p14="http://schemas.microsoft.com/office/powerpoint/2010/main" val="182505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D95D4DF-CA7F-4E95-AD33-06E773C4C743}"/>
              </a:ext>
            </a:extLst>
          </p:cNvPr>
          <p:cNvSpPr>
            <a:spLocks noGrp="1"/>
          </p:cNvSpPr>
          <p:nvPr>
            <p:ph type="title"/>
          </p:nvPr>
        </p:nvSpPr>
        <p:spPr>
          <a:xfrm>
            <a:off x="739775" y="90218"/>
            <a:ext cx="8229600" cy="773112"/>
          </a:xfrm>
          <a:ln/>
        </p:spPr>
        <p:txBody>
          <a:bodyPr lIns="91440" tIns="45720" rIns="91440" bIns="45720" anchor="ctr">
            <a:noAutofit/>
          </a:bodyPr>
          <a:lstStyle/>
          <a:p>
            <a:pPr marL="342900" indent="-342900" algn="r"/>
            <a:r>
              <a:rPr lang="en-US" altLang="en-US" sz="3200" dirty="0">
                <a:solidFill>
                  <a:srgbClr val="FFFFFF"/>
                </a:solidFill>
              </a:rPr>
              <a:t>Open source suspect</a:t>
            </a:r>
            <a:r>
              <a:rPr lang="ja-JP" altLang="en-US" sz="3200" dirty="0">
                <a:solidFill>
                  <a:srgbClr val="FFFFFF"/>
                </a:solidFill>
              </a:rPr>
              <a:t>’</a:t>
            </a:r>
            <a:r>
              <a:rPr lang="en-US" altLang="ja-JP" sz="3200" dirty="0">
                <a:solidFill>
                  <a:srgbClr val="FFFFFF"/>
                </a:solidFill>
              </a:rPr>
              <a:t>s information gathering</a:t>
            </a:r>
            <a:endParaRPr lang="en-US" altLang="en-US" sz="3200" dirty="0">
              <a:solidFill>
                <a:srgbClr val="FFFFFF"/>
              </a:solidFill>
            </a:endParaRPr>
          </a:p>
        </p:txBody>
      </p:sp>
      <p:sp>
        <p:nvSpPr>
          <p:cNvPr id="17411" name="Content Placeholder 2">
            <a:extLst>
              <a:ext uri="{FF2B5EF4-FFF2-40B4-BE49-F238E27FC236}">
                <a16:creationId xmlns:a16="http://schemas.microsoft.com/office/drawing/2014/main" id="{D04FCB6D-B774-494B-852E-DDAF2B971DDE}"/>
              </a:ext>
            </a:extLst>
          </p:cNvPr>
          <p:cNvSpPr>
            <a:spLocks noGrp="1"/>
          </p:cNvSpPr>
          <p:nvPr>
            <p:ph idx="1"/>
          </p:nvPr>
        </p:nvSpPr>
        <p:spPr>
          <a:xfrm>
            <a:off x="328108" y="1312957"/>
            <a:ext cx="8487783" cy="4753462"/>
          </a:xfrm>
        </p:spPr>
        <p:txBody>
          <a:bodyPr/>
          <a:lstStyle/>
          <a:p>
            <a:pPr>
              <a:buFont typeface="Arial" panose="020B0604020202020204" pitchFamily="34" charset="0"/>
              <a:buNone/>
            </a:pPr>
            <a:r>
              <a:rPr lang="en-US" altLang="en-US" sz="2400" b="1" dirty="0"/>
              <a:t>Closed Source</a:t>
            </a:r>
          </a:p>
          <a:p>
            <a:r>
              <a:rPr lang="en-GB" altLang="en-US" sz="2400" dirty="0"/>
              <a:t>Information from the ISPs or hosting companies about the suspects, we can realise that this information alone may not be sufficient to identify the suspect. We will try to find and gather more information. </a:t>
            </a:r>
            <a:endParaRPr lang="en-US" altLang="en-US" sz="2400" dirty="0"/>
          </a:p>
          <a:p>
            <a:pPr>
              <a:buFont typeface="Arial" panose="020B0604020202020204" pitchFamily="34" charset="0"/>
              <a:buNone/>
            </a:pPr>
            <a:endParaRPr lang="en-US" altLang="en-US" sz="2400" dirty="0"/>
          </a:p>
          <a:p>
            <a:r>
              <a:rPr lang="en-GB" altLang="en-US" sz="2400" dirty="0"/>
              <a:t>Different ways to gather information. It is very useful to check the suspect’s records on our Police Databases since he/she might be known for similar offences.</a:t>
            </a:r>
          </a:p>
          <a:p>
            <a:pPr marL="0" indent="0" algn="ctr">
              <a:buNone/>
            </a:pPr>
            <a:r>
              <a:rPr lang="en-GB" altLang="en-US" sz="2400" b="1" i="1" dirty="0">
                <a:solidFill>
                  <a:srgbClr val="0070C0"/>
                </a:solidFill>
              </a:rPr>
              <a:t>but another option is to check </a:t>
            </a:r>
          </a:p>
          <a:p>
            <a:r>
              <a:rPr lang="en-GB" altLang="en-US" sz="2400" dirty="0"/>
              <a:t>Open source databases: </a:t>
            </a:r>
            <a:r>
              <a:rPr lang="en-GB" altLang="en-US" sz="2400" b="1" i="1" dirty="0"/>
              <a:t>Internet</a:t>
            </a:r>
            <a:r>
              <a:rPr lang="en-GB" altLang="en-US" sz="2400" dirty="0"/>
              <a:t>.</a:t>
            </a:r>
            <a:endParaRPr lang="en-US" altLang="en-US" sz="2400" dirty="0"/>
          </a:p>
          <a:p>
            <a:endParaRPr lang="en-US" altLang="en-US" sz="2400" dirty="0"/>
          </a:p>
        </p:txBody>
      </p:sp>
    </p:spTree>
    <p:custDataLst>
      <p:tags r:id="rId1"/>
    </p:custDataLst>
    <p:extLst>
      <p:ext uri="{BB962C8B-B14F-4D97-AF65-F5344CB8AC3E}">
        <p14:creationId xmlns:p14="http://schemas.microsoft.com/office/powerpoint/2010/main" val="378552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Title 1">
            <a:extLst>
              <a:ext uri="{FF2B5EF4-FFF2-40B4-BE49-F238E27FC236}">
                <a16:creationId xmlns:a16="http://schemas.microsoft.com/office/drawing/2014/main" id="{308D2C69-06C6-F389-A373-D02F9A74BC24}"/>
              </a:ext>
            </a:extLst>
          </p:cNvPr>
          <p:cNvSpPr>
            <a:spLocks noGrp="1"/>
          </p:cNvSpPr>
          <p:nvPr>
            <p:ph type="title"/>
          </p:nvPr>
        </p:nvSpPr>
        <p:spPr>
          <a:xfrm>
            <a:off x="628650" y="1111623"/>
            <a:ext cx="7886700" cy="1287801"/>
          </a:xfrm>
        </p:spPr>
        <p:txBody>
          <a:bodyPr>
            <a:normAutofit/>
          </a:bodyPr>
          <a:lstStyle/>
          <a:p>
            <a:pPr algn="ctr"/>
            <a:r>
              <a:rPr lang="en-US" altLang="en-US" sz="4000" b="1" dirty="0">
                <a:latin typeface="+mn-lt"/>
                <a:ea typeface="+mn-ea"/>
              </a:rPr>
              <a:t>Capturing Evidence From the Internet</a:t>
            </a:r>
            <a:endParaRPr lang="en-US" dirty="0"/>
          </a:p>
        </p:txBody>
      </p:sp>
      <p:pic>
        <p:nvPicPr>
          <p:cNvPr id="48" name="Graphic 47" descr="Clipboard outline">
            <a:extLst>
              <a:ext uri="{FF2B5EF4-FFF2-40B4-BE49-F238E27FC236}">
                <a16:creationId xmlns:a16="http://schemas.microsoft.com/office/drawing/2014/main" id="{2415EFFB-26A8-425D-BCD0-81AA40202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399425"/>
            <a:ext cx="3886200" cy="3886200"/>
          </a:xfrm>
          <a:prstGeom prst="rect">
            <a:avLst/>
          </a:prstGeom>
        </p:spPr>
      </p:pic>
    </p:spTree>
    <p:custDataLst>
      <p:tags r:id="rId1"/>
    </p:custDataLst>
    <p:extLst>
      <p:ext uri="{BB962C8B-B14F-4D97-AF65-F5344CB8AC3E}">
        <p14:creationId xmlns:p14="http://schemas.microsoft.com/office/powerpoint/2010/main" val="243507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2892DA-58A7-4C81-8F93-C54EA1CD5D98}"/>
              </a:ext>
            </a:extLst>
          </p:cNvPr>
          <p:cNvSpPr>
            <a:spLocks noGrp="1"/>
          </p:cNvSpPr>
          <p:nvPr>
            <p:ph type="title"/>
          </p:nvPr>
        </p:nvSpPr>
        <p:spPr>
          <a:xfrm>
            <a:off x="1516565" y="157125"/>
            <a:ext cx="7452809" cy="773112"/>
          </a:xfrm>
          <a:ln/>
        </p:spPr>
        <p:txBody>
          <a:bodyPr lIns="91440" tIns="45720" rIns="91440" bIns="45720" anchor="ctr">
            <a:noAutofit/>
          </a:bodyPr>
          <a:lstStyle/>
          <a:p>
            <a:pPr algn="r"/>
            <a:r>
              <a:rPr lang="en-GB" sz="3600" dirty="0">
                <a:solidFill>
                  <a:srgbClr val="FFFFFF"/>
                </a:solidFill>
              </a:rPr>
              <a:t>Capturing Evidence on the Internet</a:t>
            </a:r>
          </a:p>
        </p:txBody>
      </p:sp>
      <p:sp>
        <p:nvSpPr>
          <p:cNvPr id="19459" name="Content Placeholder 2">
            <a:extLst>
              <a:ext uri="{FF2B5EF4-FFF2-40B4-BE49-F238E27FC236}">
                <a16:creationId xmlns:a16="http://schemas.microsoft.com/office/drawing/2014/main" id="{739143CB-4A13-424B-A07D-F733645BEEBB}"/>
              </a:ext>
            </a:extLst>
          </p:cNvPr>
          <p:cNvSpPr>
            <a:spLocks noGrp="1"/>
          </p:cNvSpPr>
          <p:nvPr>
            <p:ph idx="1"/>
          </p:nvPr>
        </p:nvSpPr>
        <p:spPr>
          <a:xfrm>
            <a:off x="411930" y="2140772"/>
            <a:ext cx="8106559" cy="3463963"/>
          </a:xfrm>
        </p:spPr>
        <p:txBody>
          <a:bodyPr/>
          <a:lstStyle/>
          <a:p>
            <a:r>
              <a:rPr lang="en-US" altLang="en-US" dirty="0"/>
              <a:t>Acquisition of evidence from publicly available information on the Internet.</a:t>
            </a:r>
          </a:p>
          <a:p>
            <a:r>
              <a:rPr lang="en-US" altLang="en-US" dirty="0"/>
              <a:t>Evidence from covert Internet investigations.</a:t>
            </a:r>
          </a:p>
          <a:p>
            <a:pPr lvl="1">
              <a:buFont typeface="Wingdings" panose="05000000000000000000" pitchFamily="2" charset="2"/>
              <a:buChar char="q"/>
            </a:pPr>
            <a:r>
              <a:rPr lang="en-US" altLang="en-US" sz="2800" dirty="0"/>
              <a:t>requires different knowledge and skill sets;</a:t>
            </a:r>
          </a:p>
          <a:p>
            <a:pPr lvl="1">
              <a:buFont typeface="Wingdings" panose="05000000000000000000" pitchFamily="2" charset="2"/>
              <a:buChar char="q"/>
            </a:pPr>
            <a:r>
              <a:rPr lang="en-US" altLang="en-US" sz="2800" dirty="0"/>
              <a:t>requires legislation and procedures.</a:t>
            </a:r>
          </a:p>
          <a:p>
            <a:pPr lvl="1"/>
            <a:endParaRPr lang="en-US" altLang="en-US" dirty="0"/>
          </a:p>
        </p:txBody>
      </p:sp>
    </p:spTree>
    <p:custDataLst>
      <p:tags r:id="rId1"/>
    </p:custDataLst>
    <p:extLst>
      <p:ext uri="{BB962C8B-B14F-4D97-AF65-F5344CB8AC3E}">
        <p14:creationId xmlns:p14="http://schemas.microsoft.com/office/powerpoint/2010/main" val="226614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A34E8E-1958-4578-A7C3-4A7882719B85}"/>
              </a:ext>
            </a:extLst>
          </p:cNvPr>
          <p:cNvSpPr>
            <a:spLocks noGrp="1"/>
          </p:cNvSpPr>
          <p:nvPr>
            <p:ph type="title"/>
          </p:nvPr>
        </p:nvSpPr>
        <p:spPr>
          <a:xfrm>
            <a:off x="914400" y="138430"/>
            <a:ext cx="8229600" cy="773112"/>
          </a:xfrm>
          <a:ln/>
        </p:spPr>
        <p:txBody>
          <a:bodyPr lIns="91440" tIns="45720" rIns="91440" bIns="45720" anchor="ctr">
            <a:noAutofit/>
          </a:bodyPr>
          <a:lstStyle/>
          <a:p>
            <a:pPr algn="r"/>
            <a:r>
              <a:rPr lang="en-US" sz="3600" dirty="0">
                <a:solidFill>
                  <a:srgbClr val="FFFFFF"/>
                </a:solidFill>
              </a:rPr>
              <a:t>Capturing Evidence on the Internet</a:t>
            </a:r>
            <a:endParaRPr lang="en-GB" sz="3600" dirty="0">
              <a:solidFill>
                <a:srgbClr val="FFFFFF"/>
              </a:solidFill>
            </a:endParaRPr>
          </a:p>
        </p:txBody>
      </p:sp>
      <p:sp>
        <p:nvSpPr>
          <p:cNvPr id="20483" name="Content Placeholder 2">
            <a:extLst>
              <a:ext uri="{FF2B5EF4-FFF2-40B4-BE49-F238E27FC236}">
                <a16:creationId xmlns:a16="http://schemas.microsoft.com/office/drawing/2014/main" id="{69297CD7-51BC-4006-9C5C-83F498A0181A}"/>
              </a:ext>
            </a:extLst>
          </p:cNvPr>
          <p:cNvSpPr>
            <a:spLocks noGrp="1"/>
          </p:cNvSpPr>
          <p:nvPr>
            <p:ph idx="1"/>
          </p:nvPr>
        </p:nvSpPr>
        <p:spPr>
          <a:xfrm>
            <a:off x="296066" y="1401812"/>
            <a:ext cx="8375500" cy="4351338"/>
          </a:xfrm>
        </p:spPr>
        <p:txBody>
          <a:bodyPr>
            <a:normAutofit lnSpcReduction="10000"/>
          </a:bodyPr>
          <a:lstStyle/>
          <a:p>
            <a:r>
              <a:rPr lang="en-GB" altLang="en-US" b="1" dirty="0"/>
              <a:t>Evidence “Mashup”</a:t>
            </a:r>
          </a:p>
          <a:p>
            <a:pPr lvl="1"/>
            <a:r>
              <a:rPr lang="en-US" altLang="en-US" sz="2800" dirty="0"/>
              <a:t>combination</a:t>
            </a:r>
          </a:p>
          <a:p>
            <a:pPr lvl="1"/>
            <a:r>
              <a:rPr lang="en-US" altLang="en-US" sz="2800" dirty="0"/>
              <a:t>visualization</a:t>
            </a:r>
          </a:p>
          <a:p>
            <a:pPr lvl="1"/>
            <a:r>
              <a:rPr lang="en-US" altLang="en-US" sz="2800" dirty="0"/>
              <a:t> aggregation</a:t>
            </a:r>
          </a:p>
          <a:p>
            <a:pPr lvl="1">
              <a:buFont typeface="Arial" panose="020B0604020202020204" pitchFamily="34" charset="0"/>
              <a:buNone/>
            </a:pPr>
            <a:endParaRPr lang="en-US" altLang="en-US" sz="2800" dirty="0"/>
          </a:p>
          <a:p>
            <a:pPr indent="0">
              <a:buNone/>
            </a:pPr>
            <a:r>
              <a:rPr lang="en-US" altLang="en-US" dirty="0"/>
              <a:t>All of this </a:t>
            </a:r>
            <a:r>
              <a:rPr lang="ja-JP" altLang="en-US" dirty="0"/>
              <a:t>“</a:t>
            </a:r>
            <a:r>
              <a:rPr lang="en-US" altLang="ja-JP" dirty="0"/>
              <a:t>Online Evidence</a:t>
            </a:r>
            <a:r>
              <a:rPr lang="ja-JP" altLang="en-US" dirty="0"/>
              <a:t>”</a:t>
            </a:r>
            <a:r>
              <a:rPr lang="en-US" altLang="ja-JP" dirty="0"/>
              <a:t> requires special procedures on acquisition to guarantee the admissibility of the resulting evidence.</a:t>
            </a:r>
          </a:p>
          <a:p>
            <a:pPr lvl="1">
              <a:buFont typeface="Arial" panose="020B0604020202020204" pitchFamily="34" charset="0"/>
              <a:buNone/>
            </a:pPr>
            <a:endParaRPr lang="en-US" altLang="en-US" sz="2800" dirty="0"/>
          </a:p>
          <a:p>
            <a:pPr lvl="1">
              <a:buFont typeface="Arial" panose="020B0604020202020204" pitchFamily="34" charset="0"/>
              <a:buNone/>
            </a:pPr>
            <a:r>
              <a:rPr lang="en-US" altLang="en-US" sz="2800" b="1" dirty="0"/>
              <a:t>Not all the online information can be evidence!</a:t>
            </a:r>
          </a:p>
          <a:p>
            <a:endParaRPr lang="en-US" altLang="en-US" dirty="0"/>
          </a:p>
        </p:txBody>
      </p:sp>
    </p:spTree>
    <p:custDataLst>
      <p:tags r:id="rId1"/>
    </p:custDataLst>
    <p:extLst>
      <p:ext uri="{BB962C8B-B14F-4D97-AF65-F5344CB8AC3E}">
        <p14:creationId xmlns:p14="http://schemas.microsoft.com/office/powerpoint/2010/main" val="60165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4427741-393E-4544-93EF-6607C22A3E87}"/>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IP for Internet Protocol</a:t>
            </a:r>
          </a:p>
        </p:txBody>
      </p:sp>
      <p:sp>
        <p:nvSpPr>
          <p:cNvPr id="22531" name="Content Placeholder 2">
            <a:extLst>
              <a:ext uri="{FF2B5EF4-FFF2-40B4-BE49-F238E27FC236}">
                <a16:creationId xmlns:a16="http://schemas.microsoft.com/office/drawing/2014/main" id="{66CFFC15-1CB4-41E5-89D3-435E919D0C24}"/>
              </a:ext>
            </a:extLst>
          </p:cNvPr>
          <p:cNvSpPr>
            <a:spLocks noGrp="1"/>
          </p:cNvSpPr>
          <p:nvPr>
            <p:ph idx="1"/>
          </p:nvPr>
        </p:nvSpPr>
        <p:spPr>
          <a:xfrm>
            <a:off x="328108" y="1177963"/>
            <a:ext cx="8487783" cy="4873214"/>
          </a:xfrm>
        </p:spPr>
        <p:txBody>
          <a:bodyPr>
            <a:noAutofit/>
          </a:bodyPr>
          <a:lstStyle/>
          <a:p>
            <a:pPr>
              <a:spcBef>
                <a:spcPts val="600"/>
              </a:spcBef>
            </a:pPr>
            <a:r>
              <a:rPr lang="en-GB" altLang="en-US" sz="2600" dirty="0"/>
              <a:t>The Internet Protocol (IP) is responsible for routing packets of data from the source to the destination, where both, source and destination are hosts identified by fixed length addresses.</a:t>
            </a:r>
          </a:p>
          <a:p>
            <a:pPr>
              <a:spcBef>
                <a:spcPts val="600"/>
              </a:spcBef>
              <a:buFont typeface="Arial" panose="020B0604020202020204" pitchFamily="34" charset="0"/>
              <a:buNone/>
            </a:pPr>
            <a:endParaRPr lang="en-GB" altLang="en-US" sz="2600" dirty="0"/>
          </a:p>
          <a:p>
            <a:pPr>
              <a:spcBef>
                <a:spcPts val="600"/>
              </a:spcBef>
            </a:pPr>
            <a:r>
              <a:rPr lang="en-GB" altLang="en-US" sz="2600" dirty="0"/>
              <a:t>The format of an IPv4 address is a 32-bit numeric address written as four numbers separated by periods. Each number can be 0 to 255. An example of an IP address is: 68.160.10.240 </a:t>
            </a:r>
          </a:p>
          <a:p>
            <a:pPr marL="0" indent="0">
              <a:spcBef>
                <a:spcPts val="600"/>
              </a:spcBef>
              <a:buNone/>
            </a:pPr>
            <a:endParaRPr lang="en-US" altLang="en-US" sz="2600" dirty="0"/>
          </a:p>
          <a:p>
            <a:pPr>
              <a:spcBef>
                <a:spcPts val="600"/>
              </a:spcBef>
            </a:pPr>
            <a:r>
              <a:rPr lang="en-US" altLang="en-US" sz="2600" dirty="0"/>
              <a:t>An IPv6 address consists of </a:t>
            </a:r>
            <a:r>
              <a:rPr lang="de-DE" altLang="en-US" sz="2600" dirty="0"/>
              <a:t>eight groups of four hexadecimal digits. Each group is separated by a colon (i.e. 2001:0db8:85a3:0042:0000:8a2e:0370:7334).</a:t>
            </a:r>
            <a:endParaRPr lang="en-US" altLang="en-US" sz="2600" dirty="0"/>
          </a:p>
        </p:txBody>
      </p:sp>
    </p:spTree>
    <p:custDataLst>
      <p:tags r:id="rId1"/>
    </p:custDataLst>
    <p:extLst>
      <p:ext uri="{BB962C8B-B14F-4D97-AF65-F5344CB8AC3E}">
        <p14:creationId xmlns:p14="http://schemas.microsoft.com/office/powerpoint/2010/main" val="148857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926A2F0-FC7F-4450-A45A-2CA3B6589D7F}"/>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IP for Internet Protocol</a:t>
            </a:r>
          </a:p>
        </p:txBody>
      </p:sp>
      <p:sp>
        <p:nvSpPr>
          <p:cNvPr id="3" name="Content Placeholder 2">
            <a:extLst>
              <a:ext uri="{FF2B5EF4-FFF2-40B4-BE49-F238E27FC236}">
                <a16:creationId xmlns:a16="http://schemas.microsoft.com/office/drawing/2014/main" id="{348C41ED-F893-4544-8B92-3AF056B5EDA2}"/>
              </a:ext>
            </a:extLst>
          </p:cNvPr>
          <p:cNvSpPr>
            <a:spLocks noGrp="1"/>
          </p:cNvSpPr>
          <p:nvPr>
            <p:ph idx="1"/>
          </p:nvPr>
        </p:nvSpPr>
        <p:spPr>
          <a:xfrm>
            <a:off x="349623" y="1296296"/>
            <a:ext cx="8444753" cy="4808669"/>
          </a:xfrm>
        </p:spPr>
        <p:txBody>
          <a:bodyPr>
            <a:normAutofit lnSpcReduction="10000"/>
          </a:bodyPr>
          <a:lstStyle/>
          <a:p>
            <a:pPr marL="0" indent="0">
              <a:buFont typeface="Arial" charset="0"/>
              <a:buNone/>
              <a:defRPr/>
            </a:pPr>
            <a:r>
              <a:rPr lang="en-US" sz="2600" dirty="0">
                <a:ea typeface="+mn-ea"/>
                <a:cs typeface="+mn-cs"/>
              </a:rPr>
              <a:t>The Internet Assigned Numbers Authority (IANA) regulates these IP addresses. </a:t>
            </a:r>
          </a:p>
          <a:p>
            <a:pPr marL="0" indent="0">
              <a:buFont typeface="Arial" charset="0"/>
              <a:buNone/>
              <a:defRPr/>
            </a:pPr>
            <a:r>
              <a:rPr lang="en-US" sz="2600" dirty="0">
                <a:ea typeface="+mn-ea"/>
                <a:cs typeface="+mn-cs"/>
              </a:rPr>
              <a:t>Among other things, its purpose is to coordinate IP addressing through regional entities located around the world known as Regional Internet Registries (RIR):</a:t>
            </a:r>
          </a:p>
          <a:p>
            <a:pPr marL="0" indent="0">
              <a:buFont typeface="Arial" charset="0"/>
              <a:buNone/>
              <a:defRPr/>
            </a:pPr>
            <a:endParaRPr lang="en-US" sz="2600" dirty="0">
              <a:ea typeface="+mn-ea"/>
              <a:cs typeface="+mn-cs"/>
            </a:endParaRPr>
          </a:p>
          <a:p>
            <a:pPr>
              <a:buFont typeface="Arial" charset="0"/>
              <a:buChar char="•"/>
              <a:defRPr/>
            </a:pPr>
            <a:r>
              <a:rPr lang="en-US" sz="2600" dirty="0">
                <a:ea typeface="+mn-ea"/>
                <a:cs typeface="+mn-cs"/>
              </a:rPr>
              <a:t>RIPE (Europe and some parts of Asia)</a:t>
            </a:r>
          </a:p>
          <a:p>
            <a:pPr>
              <a:buFont typeface="Arial" charset="0"/>
              <a:buChar char="•"/>
              <a:defRPr/>
            </a:pPr>
            <a:r>
              <a:rPr lang="en-US" sz="2600" dirty="0">
                <a:ea typeface="+mn-ea"/>
                <a:cs typeface="+mn-cs"/>
              </a:rPr>
              <a:t>APNIC (Asia, and the Pacific Region)</a:t>
            </a:r>
          </a:p>
          <a:p>
            <a:pPr>
              <a:buFont typeface="Arial" charset="0"/>
              <a:buChar char="•"/>
              <a:defRPr/>
            </a:pPr>
            <a:r>
              <a:rPr lang="en-US" sz="2600" dirty="0">
                <a:ea typeface="+mn-ea"/>
                <a:cs typeface="+mn-cs"/>
              </a:rPr>
              <a:t>ARIN (North America)</a:t>
            </a:r>
          </a:p>
          <a:p>
            <a:pPr>
              <a:buFont typeface="Arial" charset="0"/>
              <a:buChar char="•"/>
              <a:defRPr/>
            </a:pPr>
            <a:r>
              <a:rPr lang="en-US" sz="2600" dirty="0">
                <a:ea typeface="+mn-ea"/>
                <a:cs typeface="+mn-cs"/>
              </a:rPr>
              <a:t>LACNIC (Latin America and the Caribbean)</a:t>
            </a:r>
          </a:p>
          <a:p>
            <a:pPr>
              <a:buFont typeface="Arial" charset="0"/>
              <a:buChar char="•"/>
              <a:defRPr/>
            </a:pPr>
            <a:r>
              <a:rPr lang="en-US" sz="2600" dirty="0">
                <a:ea typeface="+mn-ea"/>
                <a:cs typeface="+mn-cs"/>
              </a:rPr>
              <a:t>AfriNIC (Africa)</a:t>
            </a:r>
          </a:p>
          <a:p>
            <a:pPr>
              <a:buFont typeface="Arial" charset="0"/>
              <a:buChar char="•"/>
              <a:defRPr/>
            </a:pPr>
            <a:endParaRPr lang="en-US" sz="2400" dirty="0">
              <a:ea typeface="+mn-ea"/>
              <a:cs typeface="+mn-cs"/>
            </a:endParaRPr>
          </a:p>
        </p:txBody>
      </p:sp>
    </p:spTree>
    <p:custDataLst>
      <p:tags r:id="rId1"/>
    </p:custDataLst>
    <p:extLst>
      <p:ext uri="{BB962C8B-B14F-4D97-AF65-F5344CB8AC3E}">
        <p14:creationId xmlns:p14="http://schemas.microsoft.com/office/powerpoint/2010/main" val="329001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94752EA-BC79-47E8-A2AB-546F5EE0D84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IP for Internet Protocol</a:t>
            </a:r>
          </a:p>
        </p:txBody>
      </p:sp>
      <p:sp>
        <p:nvSpPr>
          <p:cNvPr id="24579" name="Content Placeholder 2">
            <a:extLst>
              <a:ext uri="{FF2B5EF4-FFF2-40B4-BE49-F238E27FC236}">
                <a16:creationId xmlns:a16="http://schemas.microsoft.com/office/drawing/2014/main" id="{6A5C4BA7-551E-4F5D-BF0E-C2012F9DC8D7}"/>
              </a:ext>
            </a:extLst>
          </p:cNvPr>
          <p:cNvSpPr>
            <a:spLocks noGrp="1"/>
          </p:cNvSpPr>
          <p:nvPr>
            <p:ph idx="1"/>
          </p:nvPr>
        </p:nvSpPr>
        <p:spPr>
          <a:xfrm>
            <a:off x="443417" y="1229363"/>
            <a:ext cx="8257166" cy="5057216"/>
          </a:xfrm>
        </p:spPr>
        <p:txBody>
          <a:bodyPr>
            <a:normAutofit/>
          </a:bodyPr>
          <a:lstStyle/>
          <a:p>
            <a:endParaRPr lang="en-US" altLang="en-US" sz="2400" dirty="0"/>
          </a:p>
          <a:p>
            <a:r>
              <a:rPr lang="en-US" altLang="en-US" dirty="0"/>
              <a:t>Role of the Internet service provider</a:t>
            </a:r>
          </a:p>
          <a:p>
            <a:pPr lvl="1"/>
            <a:r>
              <a:rPr lang="en-US" altLang="en-US" sz="2800" dirty="0"/>
              <a:t>Range of IP addresses</a:t>
            </a:r>
          </a:p>
          <a:p>
            <a:pPr lvl="1"/>
            <a:r>
              <a:rPr lang="en-US" altLang="en-US" sz="2800" dirty="0"/>
              <a:t>DHCP </a:t>
            </a:r>
          </a:p>
          <a:p>
            <a:pPr lvl="1"/>
            <a:endParaRPr lang="en-US" altLang="en-US" sz="2800" dirty="0"/>
          </a:p>
          <a:p>
            <a:r>
              <a:rPr lang="en-US" altLang="en-US" dirty="0"/>
              <a:t>Difference between dynamic and static IP addresses</a:t>
            </a:r>
          </a:p>
          <a:p>
            <a:pPr marL="0" indent="0">
              <a:buNone/>
            </a:pPr>
            <a:endParaRPr lang="en-US" altLang="en-US" dirty="0"/>
          </a:p>
          <a:p>
            <a:r>
              <a:rPr lang="en-US" altLang="en-US" dirty="0"/>
              <a:t>10.0.0.0 to 10.255.255.255 – Class A</a:t>
            </a:r>
          </a:p>
          <a:p>
            <a:r>
              <a:rPr lang="en-US" altLang="en-US" dirty="0"/>
              <a:t>172.16.0.0 to 172.31.255.255 – Class B</a:t>
            </a:r>
          </a:p>
          <a:p>
            <a:r>
              <a:rPr lang="en-US" altLang="en-US" dirty="0"/>
              <a:t>192.168.0.0 to 192.168.255.255 – Class C</a:t>
            </a:r>
          </a:p>
          <a:p>
            <a:endParaRPr lang="en-US" altLang="en-US" dirty="0"/>
          </a:p>
        </p:txBody>
      </p:sp>
    </p:spTree>
    <p:custDataLst>
      <p:tags r:id="rId1"/>
    </p:custDataLst>
    <p:extLst>
      <p:ext uri="{BB962C8B-B14F-4D97-AF65-F5344CB8AC3E}">
        <p14:creationId xmlns:p14="http://schemas.microsoft.com/office/powerpoint/2010/main" val="8425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739775" y="157126"/>
            <a:ext cx="8229600" cy="773112"/>
          </a:xfrm>
        </p:spPr>
        <p:txBody>
          <a:bodyPr>
            <a:normAutofit/>
          </a:bodyPr>
          <a:lstStyle/>
          <a:p>
            <a:pPr algn="r" eaLnBrk="1" hangingPunct="1"/>
            <a:r>
              <a:rPr lang="en-US" altLang="en-US" sz="4000" b="1" dirty="0">
                <a:solidFill>
                  <a:schemeClr val="bg1"/>
                </a:solidFill>
              </a:rPr>
              <a:t>Session Objectives</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200" y="1289476"/>
            <a:ext cx="8512175" cy="483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mn-lt"/>
              </a:rPr>
              <a:t>At the end of this session participants will be able to: </a:t>
            </a:r>
            <a:endParaRPr lang="el-GR" altLang="en-US" sz="2800" b="1" dirty="0">
              <a:latin typeface="+mn-lt"/>
            </a:endParaRPr>
          </a:p>
          <a:p>
            <a:pPr marL="457200" indent="-457200">
              <a:spcBef>
                <a:spcPct val="0"/>
              </a:spcBef>
            </a:pPr>
            <a:r>
              <a:rPr lang="en-US" altLang="en-US" sz="2800" dirty="0">
                <a:latin typeface="+mn-lt"/>
              </a:rPr>
              <a:t>Discuss the authorities and its permission in the process of search and seizing electronic evidence. </a:t>
            </a:r>
          </a:p>
          <a:p>
            <a:pPr marL="457200" indent="-457200">
              <a:spcBef>
                <a:spcPct val="0"/>
              </a:spcBef>
            </a:pPr>
            <a:endParaRPr lang="el-GR" altLang="en-US" sz="2800" dirty="0">
              <a:latin typeface="+mn-lt"/>
            </a:endParaRPr>
          </a:p>
          <a:p>
            <a:pPr marL="457200" indent="-457200">
              <a:spcBef>
                <a:spcPct val="0"/>
              </a:spcBef>
            </a:pPr>
            <a:r>
              <a:rPr lang="en-GB" altLang="en-US" sz="2800" dirty="0">
                <a:latin typeface="+mn-lt"/>
              </a:rPr>
              <a:t>Complete effective preparation and planning the search and seizing electronic evidence.</a:t>
            </a:r>
          </a:p>
          <a:p>
            <a:pPr>
              <a:spcBef>
                <a:spcPct val="0"/>
              </a:spcBef>
              <a:buNone/>
            </a:pPr>
            <a:endParaRPr lang="el-GR" altLang="en-US" sz="2800" dirty="0">
              <a:latin typeface="+mn-lt"/>
            </a:endParaRPr>
          </a:p>
        </p:txBody>
      </p:sp>
    </p:spTree>
    <p:custDataLst>
      <p:tags r:id="rId1"/>
    </p:custDataLst>
    <p:extLst>
      <p:ext uri="{BB962C8B-B14F-4D97-AF65-F5344CB8AC3E}">
        <p14:creationId xmlns:p14="http://schemas.microsoft.com/office/powerpoint/2010/main" val="286386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3877EE8-3777-4479-A315-072F74107B1F}"/>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sz="3600" dirty="0">
                <a:solidFill>
                  <a:srgbClr val="FFFFFF"/>
                </a:solidFill>
              </a:rPr>
              <a:t>DNS for Domain Name System</a:t>
            </a:r>
          </a:p>
        </p:txBody>
      </p:sp>
      <p:sp>
        <p:nvSpPr>
          <p:cNvPr id="3" name="Content Placeholder 2">
            <a:extLst>
              <a:ext uri="{FF2B5EF4-FFF2-40B4-BE49-F238E27FC236}">
                <a16:creationId xmlns:a16="http://schemas.microsoft.com/office/drawing/2014/main" id="{DF8F4A52-7673-4EB4-AC2D-29D4E3A6083A}"/>
              </a:ext>
            </a:extLst>
          </p:cNvPr>
          <p:cNvSpPr>
            <a:spLocks noGrp="1"/>
          </p:cNvSpPr>
          <p:nvPr>
            <p:ph idx="1"/>
          </p:nvPr>
        </p:nvSpPr>
        <p:spPr>
          <a:xfrm>
            <a:off x="365760" y="1200264"/>
            <a:ext cx="8412480" cy="4959276"/>
          </a:xfrm>
        </p:spPr>
        <p:txBody>
          <a:bodyPr>
            <a:noAutofit/>
          </a:bodyPr>
          <a:lstStyle/>
          <a:p>
            <a:pPr>
              <a:buFont typeface="Arial" charset="0"/>
              <a:buChar char="•"/>
              <a:defRPr/>
            </a:pPr>
            <a:r>
              <a:rPr lang="en-US" sz="2400" dirty="0">
                <a:ea typeface="+mn-ea"/>
                <a:cs typeface="+mn-cs"/>
              </a:rPr>
              <a:t>The domain names are managed by Registrars that need to be accredited by the</a:t>
            </a:r>
          </a:p>
          <a:p>
            <a:pPr lvl="1">
              <a:buFont typeface="Wingdings" panose="05000000000000000000" pitchFamily="2" charset="2"/>
              <a:buChar char="Ø"/>
              <a:defRPr/>
            </a:pPr>
            <a:r>
              <a:rPr lang="en-US" dirty="0">
                <a:ea typeface="+mn-ea"/>
              </a:rPr>
              <a:t>Internet Corporation for Assigned Names and Numbers (ICANN; http://www.icann.org/) </a:t>
            </a:r>
          </a:p>
          <a:p>
            <a:pPr lvl="1">
              <a:buFont typeface="Wingdings" panose="05000000000000000000" pitchFamily="2" charset="2"/>
              <a:buChar char="Ø"/>
              <a:defRPr/>
            </a:pPr>
            <a:r>
              <a:rPr lang="en-US" dirty="0">
                <a:ea typeface="+mn-ea"/>
              </a:rPr>
              <a:t>Registries listed by IANA (Internet Assigned Numbers Authority).</a:t>
            </a:r>
          </a:p>
          <a:p>
            <a:pPr marL="0" lvl="1" indent="0">
              <a:buFont typeface="Arial" charset="0"/>
              <a:buNone/>
              <a:defRPr/>
            </a:pPr>
            <a:endParaRPr lang="en-US" dirty="0">
              <a:ea typeface="+mn-ea"/>
            </a:endParaRPr>
          </a:p>
          <a:p>
            <a:pPr marL="342900" lvl="1" indent="-342900">
              <a:spcBef>
                <a:spcPts val="0"/>
              </a:spcBef>
              <a:buFont typeface="Wingdings" panose="05000000000000000000" pitchFamily="2" charset="2"/>
              <a:buChar char="q"/>
              <a:defRPr/>
            </a:pPr>
            <a:r>
              <a:rPr lang="en-US" dirty="0">
                <a:ea typeface="+mn-ea"/>
              </a:rPr>
              <a:t>Generic Top Level Domains (gTLDs) such as .com, .net, .org, .biz, etc the ICANN accredits Registrars.</a:t>
            </a:r>
          </a:p>
          <a:p>
            <a:pPr marL="342900" lvl="1" indent="-342900">
              <a:buFont typeface="Wingdings" panose="05000000000000000000" pitchFamily="2" charset="2"/>
              <a:buChar char="q"/>
              <a:defRPr/>
            </a:pPr>
            <a:r>
              <a:rPr lang="en-US" dirty="0">
                <a:ea typeface="+mn-ea"/>
              </a:rPr>
              <a:t>Country Code Top Level Domains (ccTLFDs) like .us, .uk, .de, .ie, etc. IANA delegates the registration.</a:t>
            </a:r>
          </a:p>
          <a:p>
            <a:pPr marL="252000">
              <a:buFont typeface="Wingdings" panose="05000000000000000000" pitchFamily="2" charset="2"/>
              <a:buChar char="q"/>
              <a:defRPr/>
            </a:pPr>
            <a:r>
              <a:rPr lang="en-US" sz="2400" dirty="0">
                <a:ea typeface="+mn-ea"/>
                <a:cs typeface="+mn-cs"/>
              </a:rPr>
              <a:t>If a domain name is not registered by a privacy protection company these Registries can store valuable information about the owner of a domain name.</a:t>
            </a:r>
          </a:p>
        </p:txBody>
      </p:sp>
    </p:spTree>
    <p:custDataLst>
      <p:tags r:id="rId1"/>
    </p:custDataLst>
    <p:extLst>
      <p:ext uri="{BB962C8B-B14F-4D97-AF65-F5344CB8AC3E}">
        <p14:creationId xmlns:p14="http://schemas.microsoft.com/office/powerpoint/2010/main" val="252296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1728439" y="90218"/>
            <a:ext cx="7240936" cy="773112"/>
          </a:xfrm>
          <a:ln/>
        </p:spPr>
        <p:txBody>
          <a:bodyPr lIns="91440" tIns="45720" rIns="91440" bIns="45720" anchor="ctr">
            <a:noAutofit/>
          </a:bodyPr>
          <a:lstStyle/>
          <a:p>
            <a:pPr algn="r"/>
            <a:r>
              <a:rPr lang="en-US" altLang="en-US" sz="3200" dirty="0">
                <a:solidFill>
                  <a:srgbClr val="FFFFFF"/>
                </a:solidFill>
              </a:rPr>
              <a:t>URI for Uniform Resource Identifier</a:t>
            </a: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261938" y="1325718"/>
            <a:ext cx="8707437" cy="4525963"/>
          </a:xfrm>
        </p:spPr>
        <p:txBody>
          <a:bodyPr>
            <a:normAutofit fontScale="92500"/>
          </a:bodyPr>
          <a:lstStyle/>
          <a:p>
            <a:r>
              <a:rPr lang="en-US" altLang="en-US" sz="2400" dirty="0"/>
              <a:t>The World Wide Web (WWW) is a system of linked documents that can be accessed through the Internet. </a:t>
            </a:r>
          </a:p>
          <a:p>
            <a:r>
              <a:rPr lang="en-US" altLang="en-US" sz="2400" dirty="0"/>
              <a:t>These documents are not regular text documents but hypertext ones, known as Web Pages.</a:t>
            </a:r>
          </a:p>
          <a:p>
            <a:r>
              <a:rPr lang="en-US" altLang="en-US" sz="2400" dirty="0"/>
              <a:t>Hypertext makes it possible to link documents that can be stored in different computers around the world. </a:t>
            </a:r>
          </a:p>
          <a:p>
            <a:r>
              <a:rPr lang="en-US" altLang="en-US" sz="2400" dirty="0"/>
              <a:t>Web pages are usually written in what is known as HTML code and may contain different types of information. </a:t>
            </a:r>
          </a:p>
          <a:p>
            <a:r>
              <a:rPr lang="en-US" altLang="en-US" sz="2400" dirty="0"/>
              <a:t>Web pages are usually grouped on what is known as Websites.</a:t>
            </a:r>
          </a:p>
          <a:p>
            <a:pPr>
              <a:buFont typeface="Arial" panose="020B0604020202020204" pitchFamily="34" charset="0"/>
              <a:buNone/>
            </a:pPr>
            <a:endParaRPr lang="en-US" altLang="en-US" sz="1800" b="1" dirty="0"/>
          </a:p>
          <a:p>
            <a:pPr>
              <a:buNone/>
            </a:pPr>
            <a:r>
              <a:rPr lang="en-US" altLang="en-US" sz="1800" b="1" dirty="0"/>
              <a:t>structure of the URI : http://iptv.ge/en/tv/ </a:t>
            </a:r>
          </a:p>
          <a:p>
            <a:pPr>
              <a:buNone/>
            </a:pPr>
            <a:r>
              <a:rPr lang="en-US" altLang="en-US" sz="1800" b="1" dirty="0"/>
              <a:t>structure of the URL : </a:t>
            </a:r>
            <a:r>
              <a:rPr lang="en-US" altLang="en-US" sz="1800" b="1" dirty="0">
                <a:hlinkClick r:id="rId4"/>
              </a:rPr>
              <a:t>http://mof.ge/</a:t>
            </a:r>
            <a:r>
              <a:rPr lang="en-US" altLang="en-US" sz="1800" b="1" dirty="0"/>
              <a:t> </a:t>
            </a:r>
          </a:p>
        </p:txBody>
      </p:sp>
    </p:spTree>
    <p:custDataLst>
      <p:tags r:id="rId1"/>
    </p:custDataLst>
    <p:extLst>
      <p:ext uri="{BB962C8B-B14F-4D97-AF65-F5344CB8AC3E}">
        <p14:creationId xmlns:p14="http://schemas.microsoft.com/office/powerpoint/2010/main" val="62068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1326993" y="151262"/>
            <a:ext cx="7631229" cy="773112"/>
          </a:xfrm>
          <a:ln/>
        </p:spPr>
        <p:txBody>
          <a:bodyPr lIns="91440" tIns="45720" rIns="91440" bIns="45720" anchor="ctr">
            <a:noAutofit/>
          </a:bodyPr>
          <a:lstStyle/>
          <a:p>
            <a:pPr algn="r"/>
            <a:r>
              <a:rPr lang="en-US" altLang="en-US" sz="3200" dirty="0">
                <a:solidFill>
                  <a:srgbClr val="FFFFFF"/>
                </a:solidFill>
              </a:rPr>
              <a:t>URI for Uniform Resource Identifier</a:t>
            </a: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80009" y="1981442"/>
            <a:ext cx="9144000" cy="3148826"/>
          </a:xfrm>
        </p:spPr>
        <p:txBody>
          <a:bodyPr>
            <a:normAutofit lnSpcReduction="10000"/>
          </a:bodyPr>
          <a:lstStyle/>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r>
              <a:rPr lang="en-US" altLang="en-US" sz="2600" b="1" dirty="0"/>
              <a:t>http://www.iptv.ge/en/rss-news/41-news-eng/23-factnews-eng</a:t>
            </a:r>
          </a:p>
        </p:txBody>
      </p:sp>
      <p:sp>
        <p:nvSpPr>
          <p:cNvPr id="6" name="Speech Bubble: Rectangle 5">
            <a:extLst>
              <a:ext uri="{FF2B5EF4-FFF2-40B4-BE49-F238E27FC236}">
                <a16:creationId xmlns:a16="http://schemas.microsoft.com/office/drawing/2014/main" id="{405FC93E-0234-4059-900A-1ECC5AF702AC}"/>
              </a:ext>
            </a:extLst>
          </p:cNvPr>
          <p:cNvSpPr/>
          <p:nvPr/>
        </p:nvSpPr>
        <p:spPr>
          <a:xfrm>
            <a:off x="357198" y="1057599"/>
            <a:ext cx="2423160" cy="1492951"/>
          </a:xfrm>
          <a:prstGeom prst="wedgeRectCallout">
            <a:avLst>
              <a:gd name="adj1" fmla="val -37445"/>
              <a:gd name="adj2" fmla="val 1607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Method - http</a:t>
            </a:r>
          </a:p>
          <a:p>
            <a:pPr algn="ctr"/>
            <a:r>
              <a:rPr lang="en-US" sz="2400" dirty="0"/>
              <a:t>defines how to access resource</a:t>
            </a:r>
          </a:p>
        </p:txBody>
      </p:sp>
      <p:sp>
        <p:nvSpPr>
          <p:cNvPr id="7" name="Speech Bubble: Rectangle 6">
            <a:extLst>
              <a:ext uri="{FF2B5EF4-FFF2-40B4-BE49-F238E27FC236}">
                <a16:creationId xmlns:a16="http://schemas.microsoft.com/office/drawing/2014/main" id="{A2916857-1BC0-48E4-9663-87CEC5E9B43D}"/>
              </a:ext>
            </a:extLst>
          </p:cNvPr>
          <p:cNvSpPr/>
          <p:nvPr/>
        </p:nvSpPr>
        <p:spPr>
          <a:xfrm>
            <a:off x="80964" y="4872942"/>
            <a:ext cx="8983027" cy="1369388"/>
          </a:xfrm>
          <a:prstGeom prst="wedgeRectCallout">
            <a:avLst>
              <a:gd name="adj1" fmla="val 2416"/>
              <a:gd name="adj2" fmla="val -63214"/>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en-GB" sz="2400" dirty="0"/>
              <a:t>URI = </a:t>
            </a:r>
            <a:r>
              <a:rPr lang="en-GB" sz="2400" dirty="0">
                <a:hlinkClick r:id="rId4"/>
              </a:rPr>
              <a:t>http://iptv.ge/en/rss-news/41-news-eng/23-factnews-eng</a:t>
            </a:r>
            <a:r>
              <a:rPr lang="en-GB" sz="2400" dirty="0"/>
              <a:t> </a:t>
            </a:r>
          </a:p>
          <a:p>
            <a:pPr algn="ctr"/>
            <a:r>
              <a:rPr lang="en-GB" sz="2400" dirty="0"/>
              <a:t>Or</a:t>
            </a:r>
          </a:p>
          <a:p>
            <a:pPr algn="ctr"/>
            <a:r>
              <a:rPr lang="en-GB" sz="2400" dirty="0"/>
              <a:t>http://www.iptv.ge/en/rss-news/41-news-eng/23-factnews-eng</a:t>
            </a:r>
          </a:p>
          <a:p>
            <a:pPr algn="ctr"/>
            <a:endParaRPr lang="en-GB" sz="2400" dirty="0"/>
          </a:p>
        </p:txBody>
      </p:sp>
      <p:pic>
        <p:nvPicPr>
          <p:cNvPr id="2" name="Picture 1">
            <a:extLst>
              <a:ext uri="{FF2B5EF4-FFF2-40B4-BE49-F238E27FC236}">
                <a16:creationId xmlns:a16="http://schemas.microsoft.com/office/drawing/2014/main" id="{038556AD-D45B-4958-8020-16683736BAD1}"/>
              </a:ext>
            </a:extLst>
          </p:cNvPr>
          <p:cNvPicPr>
            <a:picLocks noChangeAspect="1"/>
          </p:cNvPicPr>
          <p:nvPr/>
        </p:nvPicPr>
        <p:blipFill>
          <a:blip r:embed="rId5"/>
          <a:stretch>
            <a:fillRect/>
          </a:stretch>
        </p:blipFill>
        <p:spPr>
          <a:xfrm>
            <a:off x="3489018" y="1059941"/>
            <a:ext cx="5297784" cy="2981218"/>
          </a:xfrm>
          <a:prstGeom prst="rect">
            <a:avLst/>
          </a:prstGeom>
        </p:spPr>
      </p:pic>
    </p:spTree>
    <p:custDataLst>
      <p:tags r:id="rId1"/>
    </p:custDataLst>
    <p:extLst>
      <p:ext uri="{BB962C8B-B14F-4D97-AF65-F5344CB8AC3E}">
        <p14:creationId xmlns:p14="http://schemas.microsoft.com/office/powerpoint/2010/main" val="329282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739775" y="90218"/>
            <a:ext cx="8229600" cy="773112"/>
          </a:xfrm>
          <a:ln/>
        </p:spPr>
        <p:txBody>
          <a:bodyPr lIns="91440" tIns="45720" rIns="91440" bIns="45720" anchor="ctr">
            <a:noAutofit/>
          </a:bodyPr>
          <a:lstStyle/>
          <a:p>
            <a:pPr algn="r"/>
            <a:r>
              <a:rPr lang="en-US" altLang="en-US" sz="3200" dirty="0">
                <a:solidFill>
                  <a:srgbClr val="FFFFFF"/>
                </a:solidFill>
              </a:rPr>
              <a:t>URL for Uniform Resource Locator</a:t>
            </a: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218279" y="1451610"/>
            <a:ext cx="8707441" cy="711439"/>
          </a:xfrm>
        </p:spPr>
        <p:txBody>
          <a:bodyPr>
            <a:normAutofit fontScale="85000" lnSpcReduction="20000"/>
          </a:bodyPr>
          <a:lstStyle/>
          <a:p>
            <a:pPr marL="0" indent="0">
              <a:buNone/>
            </a:pPr>
            <a:r>
              <a:rPr lang="en-US" altLang="en-US" sz="3000" b="1" dirty="0">
                <a:hlinkClick r:id="rId4"/>
              </a:rPr>
              <a:t>http://iptv.ge</a:t>
            </a:r>
            <a:r>
              <a:rPr lang="en-US" altLang="en-US" sz="3000" b="1" dirty="0"/>
              <a:t>  will show in browser as </a:t>
            </a:r>
            <a:r>
              <a:rPr lang="en-US" altLang="en-US" sz="3000" b="1" dirty="0">
                <a:hlinkClick r:id="rId5"/>
              </a:rPr>
              <a:t>http://www.iptv.ge</a:t>
            </a:r>
            <a:r>
              <a:rPr lang="en-US" altLang="en-US" sz="3000" b="1" dirty="0"/>
              <a:t> or www.iptv.ge </a:t>
            </a:r>
          </a:p>
          <a:p>
            <a:pPr marL="0" indent="0">
              <a:buNone/>
            </a:pPr>
            <a:endParaRPr lang="en-US" altLang="en-US" sz="2400" b="1" dirty="0"/>
          </a:p>
          <a:p>
            <a:pPr marL="0" indent="0">
              <a:buNone/>
            </a:pPr>
            <a:endParaRPr lang="en-US" altLang="en-US" sz="1800" b="1" dirty="0"/>
          </a:p>
        </p:txBody>
      </p:sp>
      <p:pic>
        <p:nvPicPr>
          <p:cNvPr id="5" name="Picture 4">
            <a:extLst>
              <a:ext uri="{FF2B5EF4-FFF2-40B4-BE49-F238E27FC236}">
                <a16:creationId xmlns:a16="http://schemas.microsoft.com/office/drawing/2014/main" id="{775BCC08-29CD-496A-9BD0-4889C17BDE81}"/>
              </a:ext>
            </a:extLst>
          </p:cNvPr>
          <p:cNvPicPr>
            <a:picLocks noChangeAspect="1"/>
          </p:cNvPicPr>
          <p:nvPr/>
        </p:nvPicPr>
        <p:blipFill>
          <a:blip r:embed="rId6"/>
          <a:stretch>
            <a:fillRect/>
          </a:stretch>
        </p:blipFill>
        <p:spPr>
          <a:xfrm>
            <a:off x="739775" y="2127126"/>
            <a:ext cx="7409815" cy="4168021"/>
          </a:xfrm>
          <a:prstGeom prst="rect">
            <a:avLst/>
          </a:prstGeom>
        </p:spPr>
      </p:pic>
    </p:spTree>
    <p:custDataLst>
      <p:tags r:id="rId1"/>
    </p:custDataLst>
    <p:extLst>
      <p:ext uri="{BB962C8B-B14F-4D97-AF65-F5344CB8AC3E}">
        <p14:creationId xmlns:p14="http://schemas.microsoft.com/office/powerpoint/2010/main" val="277014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739775" y="90218"/>
            <a:ext cx="8229600" cy="773112"/>
          </a:xfrm>
          <a:ln/>
        </p:spPr>
        <p:txBody>
          <a:bodyPr lIns="91440" tIns="45720" rIns="91440" bIns="45720" anchor="ctr">
            <a:noAutofit/>
          </a:bodyPr>
          <a:lstStyle/>
          <a:p>
            <a:pPr algn="r"/>
            <a:r>
              <a:rPr lang="en-US" altLang="en-US" sz="3200" dirty="0">
                <a:solidFill>
                  <a:srgbClr val="FFFFFF"/>
                </a:solidFill>
              </a:rPr>
              <a:t>URN for Uniform Resource Name</a:t>
            </a: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102870" y="1520191"/>
            <a:ext cx="8822847" cy="445769"/>
          </a:xfrm>
        </p:spPr>
        <p:txBody>
          <a:bodyPr>
            <a:normAutofit fontScale="85000" lnSpcReduction="10000"/>
          </a:bodyPr>
          <a:lstStyle/>
          <a:p>
            <a:pPr marL="0" indent="0">
              <a:buNone/>
            </a:pPr>
            <a:r>
              <a:rPr lang="en-US" altLang="en-US" sz="2400" b="1" dirty="0"/>
              <a:t>http://www.iptv.ge/en/rss-news/41-news-eng/</a:t>
            </a:r>
            <a:r>
              <a:rPr lang="en-US" altLang="en-US" sz="2400" b="1" dirty="0">
                <a:highlight>
                  <a:srgbClr val="00FF00"/>
                </a:highlight>
              </a:rPr>
              <a:t>23-factnews-eng</a:t>
            </a:r>
            <a:endParaRPr lang="en-US" altLang="en-US" sz="1800" b="1" dirty="0">
              <a:highlight>
                <a:srgbClr val="00FF00"/>
              </a:highlight>
            </a:endParaRPr>
          </a:p>
        </p:txBody>
      </p:sp>
      <p:pic>
        <p:nvPicPr>
          <p:cNvPr id="5" name="Picture 4">
            <a:extLst>
              <a:ext uri="{FF2B5EF4-FFF2-40B4-BE49-F238E27FC236}">
                <a16:creationId xmlns:a16="http://schemas.microsoft.com/office/drawing/2014/main" id="{F271FF6D-B97E-47F5-8BA5-1C1839DC2F33}"/>
              </a:ext>
            </a:extLst>
          </p:cNvPr>
          <p:cNvPicPr>
            <a:picLocks noChangeAspect="1"/>
          </p:cNvPicPr>
          <p:nvPr/>
        </p:nvPicPr>
        <p:blipFill>
          <a:blip r:embed="rId4"/>
          <a:stretch>
            <a:fillRect/>
          </a:stretch>
        </p:blipFill>
        <p:spPr>
          <a:xfrm>
            <a:off x="554767" y="1915611"/>
            <a:ext cx="8034466" cy="4519387"/>
          </a:xfrm>
          <a:prstGeom prst="rect">
            <a:avLst/>
          </a:prstGeom>
        </p:spPr>
      </p:pic>
    </p:spTree>
    <p:custDataLst>
      <p:tags r:id="rId1"/>
    </p:custDataLst>
    <p:extLst>
      <p:ext uri="{BB962C8B-B14F-4D97-AF65-F5344CB8AC3E}">
        <p14:creationId xmlns:p14="http://schemas.microsoft.com/office/powerpoint/2010/main" val="426228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F688-4A3B-4C87-8AA4-D9A3CE892E5B}"/>
              </a:ext>
            </a:extLst>
          </p:cNvPr>
          <p:cNvSpPr>
            <a:spLocks noGrp="1"/>
          </p:cNvSpPr>
          <p:nvPr>
            <p:ph type="title"/>
          </p:nvPr>
        </p:nvSpPr>
        <p:spPr>
          <a:ln/>
        </p:spPr>
        <p:txBody>
          <a:bodyPr lIns="91440" tIns="45720" rIns="91440" bIns="45720" anchor="ctr">
            <a:normAutofit/>
          </a:bodyPr>
          <a:lstStyle/>
          <a:p>
            <a:pPr algn="ctr"/>
            <a:r>
              <a:rPr lang="en-GB" dirty="0"/>
              <a:t>Exercise</a:t>
            </a:r>
          </a:p>
        </p:txBody>
      </p:sp>
      <p:sp>
        <p:nvSpPr>
          <p:cNvPr id="3" name="Content Placeholder 2">
            <a:extLst>
              <a:ext uri="{FF2B5EF4-FFF2-40B4-BE49-F238E27FC236}">
                <a16:creationId xmlns:a16="http://schemas.microsoft.com/office/drawing/2014/main" id="{66704318-FA61-419A-AC9F-967FE05E1D0E}"/>
              </a:ext>
            </a:extLst>
          </p:cNvPr>
          <p:cNvSpPr>
            <a:spLocks noGrp="1"/>
          </p:cNvSpPr>
          <p:nvPr>
            <p:ph type="body" idx="1"/>
          </p:nvPr>
        </p:nvSpPr>
        <p:spPr/>
        <p:txBody>
          <a:bodyPr/>
          <a:lstStyle/>
          <a:p>
            <a:pPr marL="0" indent="0" algn="ctr">
              <a:buNone/>
            </a:pPr>
            <a:endParaRPr lang="en-GB" dirty="0"/>
          </a:p>
          <a:p>
            <a:pPr marL="0" indent="0" algn="ctr">
              <a:buNone/>
            </a:pPr>
            <a:r>
              <a:rPr lang="en-GB" dirty="0"/>
              <a:t>Look up the following URL: </a:t>
            </a:r>
            <a:r>
              <a:rPr lang="en-US" altLang="en-US" b="1" dirty="0">
                <a:hlinkClick r:id="rId3">
                  <a:extLst>
                    <a:ext uri="{A12FA001-AC4F-418D-AE19-62706E023703}">
                      <ahyp:hlinkClr xmlns:ahyp="http://schemas.microsoft.com/office/drawing/2018/hyperlinkcolor" val="tx"/>
                    </a:ext>
                  </a:extLst>
                </a:hlinkClick>
              </a:rPr>
              <a:t>http://mof.ge/</a:t>
            </a:r>
            <a:endParaRPr lang="en-US" altLang="en-US" b="1" dirty="0"/>
          </a:p>
          <a:p>
            <a:pPr marL="0" indent="0" algn="ctr">
              <a:buNone/>
            </a:pPr>
            <a:endParaRPr lang="en-US" altLang="en-US" b="1" dirty="0"/>
          </a:p>
          <a:p>
            <a:pPr algn="ctr"/>
            <a:r>
              <a:rPr lang="en-US" b="1" i="1" dirty="0"/>
              <a:t>Research the links to identify, URI, URL and resource.</a:t>
            </a:r>
          </a:p>
        </p:txBody>
      </p:sp>
    </p:spTree>
    <p:custDataLst>
      <p:tags r:id="rId1"/>
    </p:custDataLst>
    <p:extLst>
      <p:ext uri="{BB962C8B-B14F-4D97-AF65-F5344CB8AC3E}">
        <p14:creationId xmlns:p14="http://schemas.microsoft.com/office/powerpoint/2010/main" val="95145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2C70832-A2B4-4475-84BC-04E8817EFD3A}"/>
              </a:ext>
            </a:extLst>
          </p:cNvPr>
          <p:cNvSpPr>
            <a:spLocks noGrp="1"/>
          </p:cNvSpPr>
          <p:nvPr>
            <p:ph type="title"/>
          </p:nvPr>
        </p:nvSpPr>
        <p:spPr>
          <a:xfrm>
            <a:off x="1717287" y="90218"/>
            <a:ext cx="7252087" cy="773112"/>
          </a:xfrm>
          <a:ln/>
        </p:spPr>
        <p:txBody>
          <a:bodyPr lIns="91440" tIns="45720" rIns="91440" bIns="45720" anchor="ctr">
            <a:noAutofit/>
          </a:bodyPr>
          <a:lstStyle/>
          <a:p>
            <a:pPr algn="r"/>
            <a:r>
              <a:rPr lang="en-US" altLang="en-US" sz="3200" dirty="0">
                <a:solidFill>
                  <a:srgbClr val="FFFFFF"/>
                </a:solidFill>
              </a:rPr>
              <a:t>IP &amp; DNS records in online investigations</a:t>
            </a:r>
          </a:p>
        </p:txBody>
      </p:sp>
      <p:sp>
        <p:nvSpPr>
          <p:cNvPr id="27651" name="Content Placeholder 2">
            <a:extLst>
              <a:ext uri="{FF2B5EF4-FFF2-40B4-BE49-F238E27FC236}">
                <a16:creationId xmlns:a16="http://schemas.microsoft.com/office/drawing/2014/main" id="{AD8F5D4A-8988-48A2-A907-A2957DA33D24}"/>
              </a:ext>
            </a:extLst>
          </p:cNvPr>
          <p:cNvSpPr>
            <a:spLocks noGrp="1"/>
          </p:cNvSpPr>
          <p:nvPr>
            <p:ph idx="1"/>
          </p:nvPr>
        </p:nvSpPr>
        <p:spPr>
          <a:xfrm>
            <a:off x="395343" y="1198756"/>
            <a:ext cx="8353313" cy="5121276"/>
          </a:xfrm>
        </p:spPr>
        <p:txBody>
          <a:bodyPr>
            <a:noAutofit/>
          </a:bodyPr>
          <a:lstStyle/>
          <a:p>
            <a:r>
              <a:rPr lang="en-US" altLang="en-US" sz="2200" u="sng" dirty="0">
                <a:hlinkClick r:id="rId3"/>
              </a:rPr>
              <a:t>www.dnsstuff.com</a:t>
            </a:r>
            <a:endParaRPr lang="en-US" altLang="en-US" sz="2200" dirty="0"/>
          </a:p>
          <a:p>
            <a:r>
              <a:rPr lang="en-US" altLang="en-US" sz="2200" u="sng" dirty="0">
                <a:hlinkClick r:id="rId4"/>
              </a:rPr>
              <a:t>www.domaintools.com</a:t>
            </a:r>
            <a:endParaRPr lang="en-US" altLang="en-US" sz="2200" dirty="0"/>
          </a:p>
          <a:p>
            <a:r>
              <a:rPr lang="en-US" altLang="en-US" sz="2200" u="sng" dirty="0">
                <a:hlinkClick r:id="rId5"/>
              </a:rPr>
              <a:t>www.centralops.net</a:t>
            </a:r>
            <a:endParaRPr lang="en-US" altLang="en-US" sz="2200" dirty="0"/>
          </a:p>
          <a:p>
            <a:r>
              <a:rPr lang="en-US" altLang="en-US" sz="2200" b="1" i="1" dirty="0"/>
              <a:t>Whois Lookup</a:t>
            </a:r>
          </a:p>
          <a:p>
            <a:r>
              <a:rPr lang="en-US" altLang="en-US" sz="2200" b="1" i="1" dirty="0"/>
              <a:t>Reverse Whois</a:t>
            </a:r>
          </a:p>
          <a:p>
            <a:pPr>
              <a:lnSpc>
                <a:spcPct val="50000"/>
              </a:lnSpc>
              <a:spcBef>
                <a:spcPts val="600"/>
              </a:spcBef>
            </a:pPr>
            <a:r>
              <a:rPr lang="en-US" altLang="en-US" sz="2200" b="1" i="1" dirty="0"/>
              <a:t>IP Lookup</a:t>
            </a:r>
          </a:p>
          <a:p>
            <a:pPr>
              <a:lnSpc>
                <a:spcPct val="50000"/>
              </a:lnSpc>
              <a:spcBef>
                <a:spcPts val="600"/>
              </a:spcBef>
              <a:buFont typeface="Arial" panose="020B0604020202020204" pitchFamily="34" charset="0"/>
              <a:buNone/>
            </a:pPr>
            <a:endParaRPr lang="en-US" altLang="en-US" sz="2200" b="1" i="1" dirty="0"/>
          </a:p>
          <a:p>
            <a:pPr>
              <a:lnSpc>
                <a:spcPct val="50000"/>
              </a:lnSpc>
              <a:spcBef>
                <a:spcPts val="600"/>
              </a:spcBef>
              <a:buFont typeface="Arial" panose="020B0604020202020204" pitchFamily="34" charset="0"/>
              <a:buNone/>
            </a:pPr>
            <a:r>
              <a:rPr lang="en-US" altLang="en-US" sz="2200" dirty="0"/>
              <a:t>DNS records  can change from time to time</a:t>
            </a:r>
          </a:p>
          <a:p>
            <a:r>
              <a:rPr lang="en-US" altLang="en-US" sz="2200" dirty="0"/>
              <a:t>available information associated to a given IP address</a:t>
            </a:r>
          </a:p>
          <a:p>
            <a:pPr lvl="1"/>
            <a:r>
              <a:rPr lang="en-US" altLang="en-US" sz="2200" dirty="0"/>
              <a:t>who the Registrar is;</a:t>
            </a:r>
          </a:p>
          <a:p>
            <a:pPr lvl="1"/>
            <a:r>
              <a:rPr lang="en-US" altLang="en-US" sz="2200" dirty="0"/>
              <a:t> Country, Reverse DNS and IP block range it belongs to;</a:t>
            </a:r>
          </a:p>
          <a:p>
            <a:pPr lvl="1"/>
            <a:r>
              <a:rPr lang="en-US" altLang="en-US" sz="2200" dirty="0"/>
              <a:t> country it is physically on;</a:t>
            </a:r>
          </a:p>
          <a:p>
            <a:pPr lvl="1"/>
            <a:r>
              <a:rPr lang="en-US" altLang="en-US" sz="2200" dirty="0"/>
              <a:t>Geolocation (not always true) and provide; </a:t>
            </a:r>
          </a:p>
          <a:p>
            <a:pPr lvl="1"/>
            <a:r>
              <a:rPr lang="en-US" altLang="en-US" sz="2200" dirty="0"/>
              <a:t>City, latitude and longitude.</a:t>
            </a:r>
          </a:p>
        </p:txBody>
      </p:sp>
    </p:spTree>
    <p:custDataLst>
      <p:tags r:id="rId1"/>
    </p:custDataLst>
    <p:extLst>
      <p:ext uri="{BB962C8B-B14F-4D97-AF65-F5344CB8AC3E}">
        <p14:creationId xmlns:p14="http://schemas.microsoft.com/office/powerpoint/2010/main" val="110606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CA92E74-D77D-47AF-A421-5809D0A13234}"/>
              </a:ext>
            </a:extLst>
          </p:cNvPr>
          <p:cNvPicPr>
            <a:picLocks noGrp="1" noChangeAspect="1"/>
          </p:cNvPicPr>
          <p:nvPr>
            <p:ph idx="1"/>
          </p:nvPr>
        </p:nvPicPr>
        <p:blipFill>
          <a:blip r:embed="rId3"/>
          <a:stretch>
            <a:fillRect/>
          </a:stretch>
        </p:blipFill>
        <p:spPr>
          <a:xfrm>
            <a:off x="297180" y="937260"/>
            <a:ext cx="8721516" cy="5795010"/>
          </a:xfrm>
          <a:prstGeom prst="rect">
            <a:avLst/>
          </a:prstGeom>
        </p:spPr>
      </p:pic>
      <p:sp>
        <p:nvSpPr>
          <p:cNvPr id="5" name="Speech Bubble: Rectangle 4">
            <a:extLst>
              <a:ext uri="{FF2B5EF4-FFF2-40B4-BE49-F238E27FC236}">
                <a16:creationId xmlns:a16="http://schemas.microsoft.com/office/drawing/2014/main" id="{ABE7FEE6-1F3C-40FE-B6B1-08A7A6AE1B61}"/>
              </a:ext>
            </a:extLst>
          </p:cNvPr>
          <p:cNvSpPr/>
          <p:nvPr/>
        </p:nvSpPr>
        <p:spPr>
          <a:xfrm>
            <a:off x="4080510" y="1913097"/>
            <a:ext cx="4766310" cy="1158238"/>
          </a:xfrm>
          <a:prstGeom prst="wedgeRectCallout">
            <a:avLst>
              <a:gd name="adj1" fmla="val -65474"/>
              <a:gd name="adj2" fmla="val -2585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a:solidFill>
                  <a:schemeClr val="bg1"/>
                </a:solidFill>
                <a:hlinkClick r:id="rId4">
                  <a:extLst>
                    <a:ext uri="{A12FA001-AC4F-418D-AE19-62706E023703}">
                      <ahyp:hlinkClr xmlns:ahyp="http://schemas.microsoft.com/office/drawing/2018/hyperlinkcolor" val="tx"/>
                    </a:ext>
                  </a:extLst>
                </a:hlinkClick>
              </a:rPr>
              <a:t>www.mof.ge</a:t>
            </a:r>
            <a:endParaRPr lang="en-GB" sz="2400" dirty="0">
              <a:solidFill>
                <a:schemeClr val="bg1"/>
              </a:solidFill>
            </a:endParaRPr>
          </a:p>
        </p:txBody>
      </p:sp>
      <p:sp>
        <p:nvSpPr>
          <p:cNvPr id="7" name="Speech Bubble: Rectangle 6">
            <a:extLst>
              <a:ext uri="{FF2B5EF4-FFF2-40B4-BE49-F238E27FC236}">
                <a16:creationId xmlns:a16="http://schemas.microsoft.com/office/drawing/2014/main" id="{42CCE5EF-DB29-43EE-B66B-893397EA591C}"/>
              </a:ext>
            </a:extLst>
          </p:cNvPr>
          <p:cNvSpPr/>
          <p:nvPr/>
        </p:nvSpPr>
        <p:spPr>
          <a:xfrm>
            <a:off x="5238750" y="5462588"/>
            <a:ext cx="2886075" cy="962024"/>
          </a:xfrm>
          <a:prstGeom prst="wedgeRectCallout">
            <a:avLst>
              <a:gd name="adj1" fmla="val -132236"/>
              <a:gd name="adj2" fmla="val -19032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rPr>
              <a:t>IP Address</a:t>
            </a:r>
          </a:p>
          <a:p>
            <a:pPr algn="ctr"/>
            <a:r>
              <a:rPr lang="en-GB" sz="2400" dirty="0">
                <a:solidFill>
                  <a:schemeClr val="bg1"/>
                </a:solidFill>
              </a:rPr>
              <a:t>37.46.104.71</a:t>
            </a:r>
          </a:p>
        </p:txBody>
      </p:sp>
      <p:sp>
        <p:nvSpPr>
          <p:cNvPr id="8" name="Speech Bubble: Rectangle 7">
            <a:extLst>
              <a:ext uri="{FF2B5EF4-FFF2-40B4-BE49-F238E27FC236}">
                <a16:creationId xmlns:a16="http://schemas.microsoft.com/office/drawing/2014/main" id="{66AA42D3-F1E2-455A-9795-46B72D75E06C}"/>
              </a:ext>
            </a:extLst>
          </p:cNvPr>
          <p:cNvSpPr/>
          <p:nvPr/>
        </p:nvSpPr>
        <p:spPr>
          <a:xfrm>
            <a:off x="5238750" y="3486150"/>
            <a:ext cx="3764422" cy="1245870"/>
          </a:xfrm>
          <a:prstGeom prst="wedgeRectCallout">
            <a:avLst>
              <a:gd name="adj1" fmla="val -99590"/>
              <a:gd name="adj2" fmla="val -2236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rPr>
              <a:t>Technical contact:</a:t>
            </a:r>
          </a:p>
          <a:p>
            <a:pPr algn="ctr"/>
            <a:r>
              <a:rPr lang="en-GB" sz="2400" dirty="0">
                <a:solidFill>
                  <a:schemeClr val="bg1"/>
                </a:solidFill>
              </a:rPr>
              <a:t>Alexander Khuskivadze</a:t>
            </a:r>
          </a:p>
          <a:p>
            <a:pPr algn="ctr"/>
            <a:r>
              <a:rPr lang="en-GB" sz="2400" dirty="0">
                <a:solidFill>
                  <a:schemeClr val="bg1"/>
                </a:solidFill>
              </a:rPr>
              <a:t>a.k</a:t>
            </a:r>
            <a:r>
              <a:rPr lang="en-GB" sz="2400" dirty="0"/>
              <a:t>huskivadze</a:t>
            </a:r>
            <a:r>
              <a:rPr lang="en-GB" sz="2400" dirty="0">
                <a:solidFill>
                  <a:schemeClr val="bg1"/>
                </a:solidFill>
              </a:rPr>
              <a:t>@mof.ge</a:t>
            </a:r>
          </a:p>
        </p:txBody>
      </p:sp>
      <p:pic>
        <p:nvPicPr>
          <p:cNvPr id="9" name="Picture 8">
            <a:extLst>
              <a:ext uri="{FF2B5EF4-FFF2-40B4-BE49-F238E27FC236}">
                <a16:creationId xmlns:a16="http://schemas.microsoft.com/office/drawing/2014/main" id="{B5B7D454-AA93-4EDA-BDEE-771F940BF8C3}"/>
              </a:ext>
            </a:extLst>
          </p:cNvPr>
          <p:cNvPicPr>
            <a:picLocks noChangeAspect="1"/>
          </p:cNvPicPr>
          <p:nvPr/>
        </p:nvPicPr>
        <p:blipFill>
          <a:blip r:embed="rId5"/>
          <a:stretch>
            <a:fillRect/>
          </a:stretch>
        </p:blipFill>
        <p:spPr>
          <a:xfrm>
            <a:off x="5844327" y="1993582"/>
            <a:ext cx="2886075" cy="962025"/>
          </a:xfrm>
          <a:prstGeom prst="rect">
            <a:avLst/>
          </a:prstGeom>
        </p:spPr>
      </p:pic>
    </p:spTree>
    <p:custDataLst>
      <p:tags r:id="rId1"/>
    </p:custDataLst>
    <p:extLst>
      <p:ext uri="{BB962C8B-B14F-4D97-AF65-F5344CB8AC3E}">
        <p14:creationId xmlns:p14="http://schemas.microsoft.com/office/powerpoint/2010/main" val="2992428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E81EAF5-C46D-42B0-9B1A-9530BBF9CDBD}"/>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National ISP</a:t>
            </a:r>
            <a:r>
              <a:rPr lang="ja-JP" altLang="en-US" dirty="0">
                <a:solidFill>
                  <a:srgbClr val="FFFFFF"/>
                </a:solidFill>
              </a:rPr>
              <a:t>’</a:t>
            </a:r>
            <a:r>
              <a:rPr lang="en-US" altLang="ja-JP" dirty="0">
                <a:solidFill>
                  <a:srgbClr val="FFFFFF"/>
                </a:solidFill>
              </a:rPr>
              <a:t>s</a:t>
            </a:r>
            <a:endParaRPr lang="en-US" altLang="en-US" dirty="0">
              <a:solidFill>
                <a:srgbClr val="FFFFFF"/>
              </a:solidFill>
            </a:endParaRPr>
          </a:p>
        </p:txBody>
      </p:sp>
      <p:sp>
        <p:nvSpPr>
          <p:cNvPr id="28675" name="Content Placeholder 2">
            <a:extLst>
              <a:ext uri="{FF2B5EF4-FFF2-40B4-BE49-F238E27FC236}">
                <a16:creationId xmlns:a16="http://schemas.microsoft.com/office/drawing/2014/main" id="{FD3A9E20-8EE2-4FF5-81D5-1CD6BCDD9049}"/>
              </a:ext>
            </a:extLst>
          </p:cNvPr>
          <p:cNvSpPr>
            <a:spLocks noGrp="1"/>
          </p:cNvSpPr>
          <p:nvPr>
            <p:ph idx="1"/>
          </p:nvPr>
        </p:nvSpPr>
        <p:spPr>
          <a:xfrm>
            <a:off x="567129" y="1691810"/>
            <a:ext cx="8009741" cy="4747297"/>
          </a:xfrm>
        </p:spPr>
        <p:txBody>
          <a:bodyPr/>
          <a:lstStyle/>
          <a:p>
            <a:pPr>
              <a:buFont typeface="Arial" panose="020B0604020202020204" pitchFamily="34" charset="0"/>
              <a:buNone/>
            </a:pPr>
            <a:r>
              <a:rPr lang="en-US" altLang="en-US" dirty="0"/>
              <a:t>Gathering information from National ISP</a:t>
            </a:r>
            <a:r>
              <a:rPr lang="ja-JP" altLang="en-US" dirty="0"/>
              <a:t>’</a:t>
            </a:r>
            <a:r>
              <a:rPr lang="en-US" altLang="ja-JP" dirty="0"/>
              <a:t>s</a:t>
            </a:r>
          </a:p>
          <a:p>
            <a:r>
              <a:rPr lang="en-GB" altLang="en-US" dirty="0"/>
              <a:t>Subscriber information (the registered owner of the connection, the connection address, billing information, telephone number, etc.). </a:t>
            </a:r>
            <a:endParaRPr lang="en-US" altLang="en-US" dirty="0"/>
          </a:p>
          <a:p>
            <a:r>
              <a:rPr lang="en-GB" altLang="en-US" dirty="0"/>
              <a:t>Transactional information (connection times, connection dates, and IP address used). </a:t>
            </a:r>
            <a:endParaRPr lang="en-US" altLang="en-US" dirty="0"/>
          </a:p>
          <a:p>
            <a:r>
              <a:rPr lang="en-GB" altLang="en-US" dirty="0"/>
              <a:t>Content (this is not always available), most ISP’s provide free mail accounts, different services. E-mail messages or other services can be obtained from ISPs. </a:t>
            </a:r>
            <a:endParaRPr lang="en-US" altLang="en-US" dirty="0"/>
          </a:p>
          <a:p>
            <a:pPr lvl="1">
              <a:buFont typeface="Arial" panose="020B0604020202020204" pitchFamily="34" charset="0"/>
              <a:buNone/>
            </a:pPr>
            <a:endParaRPr lang="en-US" altLang="en-US" sz="2000" dirty="0"/>
          </a:p>
        </p:txBody>
      </p:sp>
    </p:spTree>
    <p:custDataLst>
      <p:tags r:id="rId1"/>
    </p:custDataLst>
    <p:extLst>
      <p:ext uri="{BB962C8B-B14F-4D97-AF65-F5344CB8AC3E}">
        <p14:creationId xmlns:p14="http://schemas.microsoft.com/office/powerpoint/2010/main" val="98739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2A6855-4548-412F-B8E7-81EB2796A957}"/>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International ISP</a:t>
            </a:r>
            <a:r>
              <a:rPr lang="ja-JP" altLang="en-US" dirty="0">
                <a:solidFill>
                  <a:srgbClr val="FFFFFF"/>
                </a:solidFill>
              </a:rPr>
              <a:t>’</a:t>
            </a:r>
            <a:r>
              <a:rPr lang="en-US" altLang="ja-JP" dirty="0">
                <a:solidFill>
                  <a:srgbClr val="FFFFFF"/>
                </a:solidFill>
              </a:rPr>
              <a:t>s</a:t>
            </a:r>
            <a:endParaRPr lang="en-US" altLang="en-US" dirty="0">
              <a:solidFill>
                <a:srgbClr val="FFFFFF"/>
              </a:solidFill>
            </a:endParaRPr>
          </a:p>
        </p:txBody>
      </p:sp>
      <p:sp>
        <p:nvSpPr>
          <p:cNvPr id="3" name="Content Placeholder 2">
            <a:extLst>
              <a:ext uri="{FF2B5EF4-FFF2-40B4-BE49-F238E27FC236}">
                <a16:creationId xmlns:a16="http://schemas.microsoft.com/office/drawing/2014/main" id="{D4AE6D56-CAAC-42BA-8743-C1F6CF94E183}"/>
              </a:ext>
            </a:extLst>
          </p:cNvPr>
          <p:cNvSpPr>
            <a:spLocks noGrp="1"/>
          </p:cNvSpPr>
          <p:nvPr>
            <p:ph idx="1"/>
          </p:nvPr>
        </p:nvSpPr>
        <p:spPr>
          <a:xfrm>
            <a:off x="739775" y="1784991"/>
            <a:ext cx="7886700" cy="3923620"/>
          </a:xfrm>
        </p:spPr>
        <p:txBody>
          <a:bodyPr>
            <a:normAutofit lnSpcReduction="10000"/>
          </a:bodyPr>
          <a:lstStyle/>
          <a:p>
            <a:pPr>
              <a:buFont typeface="Arial" charset="0"/>
              <a:buChar char="•"/>
              <a:defRPr/>
            </a:pPr>
            <a:r>
              <a:rPr lang="en-US" dirty="0">
                <a:ea typeface="+mn-ea"/>
                <a:cs typeface="+mn-cs"/>
              </a:rPr>
              <a:t>Information from ISP</a:t>
            </a:r>
          </a:p>
          <a:p>
            <a:pPr lvl="1">
              <a:buFont typeface="Wingdings" panose="05000000000000000000" pitchFamily="2" charset="2"/>
              <a:buChar char="Ø"/>
              <a:defRPr/>
            </a:pPr>
            <a:r>
              <a:rPr lang="en-US" sz="2800" dirty="0">
                <a:ea typeface="+mn-ea"/>
              </a:rPr>
              <a:t>IP addresses;</a:t>
            </a:r>
          </a:p>
          <a:p>
            <a:pPr lvl="1">
              <a:buFont typeface="Wingdings" panose="05000000000000000000" pitchFamily="2" charset="2"/>
              <a:buChar char="Ø"/>
              <a:defRPr/>
            </a:pPr>
            <a:r>
              <a:rPr lang="en-US" sz="2800" dirty="0">
                <a:ea typeface="+mn-ea"/>
              </a:rPr>
              <a:t>Location of First use;</a:t>
            </a:r>
          </a:p>
          <a:p>
            <a:pPr lvl="1">
              <a:buFont typeface="Wingdings" panose="05000000000000000000" pitchFamily="2" charset="2"/>
              <a:buChar char="Ø"/>
              <a:defRPr/>
            </a:pPr>
            <a:r>
              <a:rPr lang="en-US" sz="2800" dirty="0">
                <a:ea typeface="+mn-ea"/>
              </a:rPr>
              <a:t>Location of last use;</a:t>
            </a:r>
          </a:p>
          <a:p>
            <a:pPr lvl="1">
              <a:buFont typeface="Wingdings" panose="05000000000000000000" pitchFamily="2" charset="2"/>
              <a:buChar char="Ø"/>
              <a:defRPr/>
            </a:pPr>
            <a:r>
              <a:rPr lang="en-US" sz="2800" dirty="0">
                <a:ea typeface="+mn-ea"/>
              </a:rPr>
              <a:t>Logs of activities;</a:t>
            </a:r>
          </a:p>
          <a:p>
            <a:pPr lvl="1">
              <a:buFont typeface="Wingdings" panose="05000000000000000000" pitchFamily="2" charset="2"/>
              <a:buChar char="Ø"/>
              <a:defRPr/>
            </a:pPr>
            <a:r>
              <a:rPr lang="en-US" sz="2800" dirty="0">
                <a:ea typeface="+mn-ea"/>
              </a:rPr>
              <a:t>Other;</a:t>
            </a:r>
          </a:p>
          <a:p>
            <a:pPr lvl="1" indent="-742950">
              <a:buFont typeface="Arial" charset="0"/>
              <a:buNone/>
              <a:defRPr/>
            </a:pPr>
            <a:r>
              <a:rPr lang="en-US" sz="2800" dirty="0">
                <a:ea typeface="+mn-ea"/>
              </a:rPr>
              <a:t>How we are obtaining this information?</a:t>
            </a:r>
          </a:p>
          <a:p>
            <a:pPr lvl="2" indent="-742950">
              <a:buFont typeface="Wingdings" panose="05000000000000000000" pitchFamily="2" charset="2"/>
              <a:buChar char="§"/>
              <a:defRPr/>
            </a:pPr>
            <a:r>
              <a:rPr lang="en-US" sz="2800" dirty="0">
                <a:ea typeface="+mn-ea"/>
              </a:rPr>
              <a:t>Budapest Convention for Cybercrime</a:t>
            </a:r>
          </a:p>
          <a:p>
            <a:pPr lvl="2" indent="-742950">
              <a:buFont typeface="Wingdings" panose="05000000000000000000" pitchFamily="2" charset="2"/>
              <a:buChar char="§"/>
              <a:defRPr/>
            </a:pPr>
            <a:r>
              <a:rPr lang="en-US" sz="2800" dirty="0">
                <a:ea typeface="+mn-ea"/>
              </a:rPr>
              <a:t>Using the Court order or MLA</a:t>
            </a:r>
          </a:p>
          <a:p>
            <a:pPr lvl="1" indent="-742950">
              <a:buFontTx/>
              <a:buChar char="-"/>
              <a:defRPr/>
            </a:pPr>
            <a:endParaRPr lang="en-US" dirty="0">
              <a:ea typeface="+mn-ea"/>
            </a:endParaRPr>
          </a:p>
          <a:p>
            <a:pPr lvl="1">
              <a:buFont typeface="Arial" charset="0"/>
              <a:buChar char="–"/>
              <a:defRPr/>
            </a:pPr>
            <a:endParaRPr lang="en-US" dirty="0">
              <a:ea typeface="+mn-ea"/>
            </a:endParaRPr>
          </a:p>
          <a:p>
            <a:pPr lvl="1">
              <a:buFont typeface="Arial" charset="0"/>
              <a:buChar char="–"/>
              <a:defRPr/>
            </a:pPr>
            <a:endParaRPr lang="en-US" dirty="0">
              <a:ea typeface="+mn-ea"/>
            </a:endParaRPr>
          </a:p>
        </p:txBody>
      </p:sp>
    </p:spTree>
    <p:custDataLst>
      <p:tags r:id="rId1"/>
    </p:custDataLst>
    <p:extLst>
      <p:ext uri="{BB962C8B-B14F-4D97-AF65-F5344CB8AC3E}">
        <p14:creationId xmlns:p14="http://schemas.microsoft.com/office/powerpoint/2010/main" val="117572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BF45A-AA3D-4437-B3E0-1443E9DBD8C0}"/>
              </a:ext>
            </a:extLst>
          </p:cNvPr>
          <p:cNvSpPr>
            <a:spLocks noGrp="1"/>
          </p:cNvSpPr>
          <p:nvPr>
            <p:ph type="title"/>
          </p:nvPr>
        </p:nvSpPr>
        <p:spPr>
          <a:xfrm>
            <a:off x="623888" y="1230236"/>
            <a:ext cx="7886700" cy="1257579"/>
          </a:xfrm>
        </p:spPr>
        <p:txBody>
          <a:bodyPr>
            <a:normAutofit/>
          </a:bodyPr>
          <a:lstStyle/>
          <a:p>
            <a:r>
              <a:rPr lang="en-US" b="1" dirty="0">
                <a:ea typeface="+mn-ea"/>
                <a:cs typeface="+mn-cs"/>
              </a:rPr>
              <a:t>Evidence Gathering Aim</a:t>
            </a:r>
            <a:endParaRPr lang="en-US" dirty="0"/>
          </a:p>
        </p:txBody>
      </p:sp>
      <p:sp>
        <p:nvSpPr>
          <p:cNvPr id="3" name="Content Placeholder 2">
            <a:extLst>
              <a:ext uri="{FF2B5EF4-FFF2-40B4-BE49-F238E27FC236}">
                <a16:creationId xmlns:a16="http://schemas.microsoft.com/office/drawing/2014/main" id="{DAA121AF-9809-492C-9503-9933F747B223}"/>
              </a:ext>
            </a:extLst>
          </p:cNvPr>
          <p:cNvSpPr>
            <a:spLocks noGrp="1"/>
          </p:cNvSpPr>
          <p:nvPr>
            <p:ph type="body" idx="1"/>
          </p:nvPr>
        </p:nvSpPr>
        <p:spPr>
          <a:xfrm>
            <a:off x="623888" y="2880737"/>
            <a:ext cx="7886700" cy="2978898"/>
          </a:xfrm>
        </p:spPr>
        <p:txBody>
          <a:bodyPr>
            <a:normAutofit/>
          </a:bodyPr>
          <a:lstStyle/>
          <a:p>
            <a:pPr marL="0" indent="0" algn="ctr">
              <a:buFont typeface="Arial" charset="0"/>
              <a:buNone/>
              <a:defRPr/>
            </a:pPr>
            <a:endParaRPr lang="en-US" sz="2800" i="1" dirty="0">
              <a:ea typeface="+mn-ea"/>
              <a:cs typeface="+mn-cs"/>
            </a:endParaRPr>
          </a:p>
          <a:p>
            <a:pPr marL="0" indent="0" algn="ctr">
              <a:buFont typeface="Arial" charset="0"/>
              <a:buNone/>
              <a:defRPr/>
            </a:pPr>
            <a:r>
              <a:rPr lang="en-US" sz="2800" i="1" dirty="0">
                <a:ea typeface="+mn-ea"/>
                <a:cs typeface="+mn-cs"/>
              </a:rPr>
              <a:t>After the seizing of evidence, the prosecutor should show to the court that the evidence produced is,</a:t>
            </a:r>
          </a:p>
          <a:p>
            <a:pPr marL="0" indent="0" algn="ctr">
              <a:buFont typeface="Arial" charset="0"/>
              <a:buNone/>
              <a:defRPr/>
            </a:pPr>
            <a:r>
              <a:rPr lang="en-US" sz="2800" b="1" i="1" dirty="0">
                <a:ea typeface="+mn-ea"/>
                <a:cs typeface="+mn-cs"/>
              </a:rPr>
              <a:t>no more and no less </a:t>
            </a:r>
          </a:p>
          <a:p>
            <a:pPr marL="0" indent="0" algn="ctr">
              <a:buFont typeface="Arial" charset="0"/>
              <a:buNone/>
              <a:defRPr/>
            </a:pPr>
            <a:r>
              <a:rPr lang="en-US" sz="2800" i="1" dirty="0">
                <a:ea typeface="+mn-ea"/>
                <a:cs typeface="+mn-cs"/>
              </a:rPr>
              <a:t>than it was first taken into possession. </a:t>
            </a:r>
          </a:p>
        </p:txBody>
      </p:sp>
    </p:spTree>
    <p:custDataLst>
      <p:tags r:id="rId1"/>
    </p:custDataLst>
    <p:extLst>
      <p:ext uri="{BB962C8B-B14F-4D97-AF65-F5344CB8AC3E}">
        <p14:creationId xmlns:p14="http://schemas.microsoft.com/office/powerpoint/2010/main" val="345958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F94337-4F03-4611-9909-2172F8106F9D}"/>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dirty="0">
                <a:solidFill>
                  <a:srgbClr val="FFFFFF"/>
                </a:solidFill>
              </a:rPr>
              <a:t>Data held by third parties</a:t>
            </a:r>
          </a:p>
        </p:txBody>
      </p:sp>
      <p:sp>
        <p:nvSpPr>
          <p:cNvPr id="30723" name="Content Placeholder 2">
            <a:extLst>
              <a:ext uri="{FF2B5EF4-FFF2-40B4-BE49-F238E27FC236}">
                <a16:creationId xmlns:a16="http://schemas.microsoft.com/office/drawing/2014/main" id="{69846A9F-6216-4764-9897-74FED660C041}"/>
              </a:ext>
            </a:extLst>
          </p:cNvPr>
          <p:cNvSpPr>
            <a:spLocks noGrp="1"/>
          </p:cNvSpPr>
          <p:nvPr>
            <p:ph idx="1"/>
          </p:nvPr>
        </p:nvSpPr>
        <p:spPr/>
        <p:txBody>
          <a:bodyPr/>
          <a:lstStyle/>
          <a:p>
            <a:r>
              <a:rPr lang="en-GB" altLang="en-US" dirty="0"/>
              <a:t>Independent data holders.</a:t>
            </a:r>
            <a:endParaRPr lang="en-US" altLang="en-US" dirty="0"/>
          </a:p>
          <a:p>
            <a:r>
              <a:rPr lang="en-GB" altLang="en-US" dirty="0"/>
              <a:t>Fostering cooperation between independent data holders and law enforcement.</a:t>
            </a:r>
            <a:endParaRPr lang="en-US" altLang="en-US" dirty="0"/>
          </a:p>
          <a:p>
            <a:r>
              <a:rPr lang="en-GB" altLang="en-US" dirty="0"/>
              <a:t>Data preservation.</a:t>
            </a:r>
          </a:p>
          <a:p>
            <a:r>
              <a:rPr lang="en-GB" altLang="en-US" dirty="0"/>
              <a:t>Receiving informational reports on cybercrime.</a:t>
            </a:r>
            <a:endParaRPr lang="en-US" altLang="en-US" dirty="0"/>
          </a:p>
          <a:p>
            <a:endParaRPr lang="en-US" altLang="en-US" sz="2800" dirty="0"/>
          </a:p>
          <a:p>
            <a:endParaRPr lang="en-US" altLang="en-US" sz="2800" dirty="0"/>
          </a:p>
        </p:txBody>
      </p:sp>
    </p:spTree>
    <p:custDataLst>
      <p:tags r:id="rId1"/>
    </p:custDataLst>
    <p:extLst>
      <p:ext uri="{BB962C8B-B14F-4D97-AF65-F5344CB8AC3E}">
        <p14:creationId xmlns:p14="http://schemas.microsoft.com/office/powerpoint/2010/main" val="404450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1A0C5B3-39AD-482A-B79B-9BE6D6978683}"/>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Online Sources of Information</a:t>
            </a:r>
            <a:endParaRPr lang="en-US" altLang="en-US" sz="3600" dirty="0">
              <a:solidFill>
                <a:srgbClr val="FFFFFF"/>
              </a:solidFill>
            </a:endParaRPr>
          </a:p>
        </p:txBody>
      </p:sp>
      <p:sp>
        <p:nvSpPr>
          <p:cNvPr id="31747" name="Content Placeholder 2">
            <a:extLst>
              <a:ext uri="{FF2B5EF4-FFF2-40B4-BE49-F238E27FC236}">
                <a16:creationId xmlns:a16="http://schemas.microsoft.com/office/drawing/2014/main" id="{D2D545F5-0D70-41CE-A32D-D0F9D6F2BF6A}"/>
              </a:ext>
            </a:extLst>
          </p:cNvPr>
          <p:cNvSpPr>
            <a:spLocks noGrp="1"/>
          </p:cNvSpPr>
          <p:nvPr>
            <p:ph idx="1"/>
          </p:nvPr>
        </p:nvSpPr>
        <p:spPr>
          <a:xfrm>
            <a:off x="556372" y="1357273"/>
            <a:ext cx="8031256" cy="4682751"/>
          </a:xfrm>
        </p:spPr>
        <p:txBody>
          <a:bodyPr>
            <a:normAutofit/>
          </a:bodyPr>
          <a:lstStyle/>
          <a:p>
            <a:r>
              <a:rPr lang="en-GB" altLang="en-US" b="1" dirty="0"/>
              <a:t>Plain Web Site</a:t>
            </a:r>
            <a:endParaRPr lang="en-US" altLang="en-US" dirty="0"/>
          </a:p>
          <a:p>
            <a:pPr lvl="1">
              <a:buFont typeface="Arial" panose="020B0604020202020204" pitchFamily="34" charset="0"/>
              <a:buChar char="•"/>
            </a:pPr>
            <a:r>
              <a:rPr lang="en-GB" altLang="en-US" sz="2800" dirty="0"/>
              <a:t>Source Code</a:t>
            </a:r>
            <a:endParaRPr lang="en-US" altLang="en-US" sz="2800" dirty="0"/>
          </a:p>
          <a:p>
            <a:pPr lvl="1">
              <a:buFont typeface="Arial" panose="020B0604020202020204" pitchFamily="34" charset="0"/>
              <a:buChar char="•"/>
            </a:pPr>
            <a:r>
              <a:rPr lang="en-GB" altLang="en-US" sz="2800" dirty="0"/>
              <a:t>Code Comments</a:t>
            </a:r>
            <a:endParaRPr lang="en-US" altLang="en-US" sz="2800" dirty="0"/>
          </a:p>
          <a:p>
            <a:pPr lvl="1">
              <a:buFont typeface="Arial" panose="020B0604020202020204" pitchFamily="34" charset="0"/>
              <a:buChar char="•"/>
            </a:pPr>
            <a:r>
              <a:rPr lang="en-GB" altLang="en-US" sz="2800" dirty="0"/>
              <a:t>Hidden Fields</a:t>
            </a:r>
            <a:endParaRPr lang="en-US" altLang="en-US" sz="2800" dirty="0"/>
          </a:p>
          <a:p>
            <a:pPr lvl="1">
              <a:buFont typeface="Arial" panose="020B0604020202020204" pitchFamily="34" charset="0"/>
              <a:buChar char="•"/>
            </a:pPr>
            <a:r>
              <a:rPr lang="en-GB" altLang="en-US" sz="2800" dirty="0"/>
              <a:t>External site references</a:t>
            </a:r>
            <a:endParaRPr lang="en-US" altLang="en-US" sz="2800" dirty="0"/>
          </a:p>
          <a:p>
            <a:pPr lvl="1">
              <a:buFont typeface="Arial" panose="020B0604020202020204" pitchFamily="34" charset="0"/>
              <a:buChar char="•"/>
            </a:pPr>
            <a:r>
              <a:rPr lang="en-GB" altLang="en-US" sz="2800" dirty="0"/>
              <a:t>Online Ads</a:t>
            </a:r>
            <a:endParaRPr lang="en-US" altLang="en-US" sz="2800" dirty="0"/>
          </a:p>
          <a:p>
            <a:pPr lvl="1">
              <a:buFont typeface="Arial" panose="020B0604020202020204" pitchFamily="34" charset="0"/>
              <a:buChar char="•"/>
            </a:pPr>
            <a:r>
              <a:rPr lang="en-GB" altLang="en-US" sz="2800" dirty="0"/>
              <a:t>Domain Authentication Codes</a:t>
            </a:r>
            <a:endParaRPr lang="en-US" altLang="en-US" sz="2800" dirty="0"/>
          </a:p>
          <a:p>
            <a:pPr lvl="1">
              <a:buFont typeface="Arial" panose="020B0604020202020204" pitchFamily="34" charset="0"/>
              <a:buChar char="•"/>
            </a:pPr>
            <a:r>
              <a:rPr lang="en-GB" altLang="en-US" sz="2800" dirty="0"/>
              <a:t>WebSense / AdSense / SearchSense Codes</a:t>
            </a:r>
            <a:endParaRPr lang="en-US" altLang="en-US" sz="2800" dirty="0"/>
          </a:p>
          <a:p>
            <a:pPr lvl="1">
              <a:buFont typeface="Arial" panose="020B0604020202020204" pitchFamily="34" charset="0"/>
              <a:buChar char="•"/>
            </a:pPr>
            <a:r>
              <a:rPr lang="en-GB" altLang="en-US" sz="2800" dirty="0"/>
              <a:t>Metadata (ex. creation / last modification)</a:t>
            </a:r>
            <a:endParaRPr lang="en-US" altLang="en-US" sz="2800" dirty="0"/>
          </a:p>
          <a:p>
            <a:pPr lvl="1">
              <a:buFont typeface="Arial" panose="020B0604020202020204" pitchFamily="34" charset="0"/>
              <a:buChar char="•"/>
            </a:pPr>
            <a:r>
              <a:rPr lang="en-GB" altLang="en-US" sz="2800" dirty="0"/>
              <a:t>Previous versions at archive.org</a:t>
            </a:r>
            <a:endParaRPr lang="en-US" altLang="en-US" sz="2800" dirty="0"/>
          </a:p>
          <a:p>
            <a:endParaRPr lang="en-US" altLang="en-US" dirty="0"/>
          </a:p>
        </p:txBody>
      </p:sp>
    </p:spTree>
    <p:custDataLst>
      <p:tags r:id="rId1"/>
    </p:custDataLst>
    <p:extLst>
      <p:ext uri="{BB962C8B-B14F-4D97-AF65-F5344CB8AC3E}">
        <p14:creationId xmlns:p14="http://schemas.microsoft.com/office/powerpoint/2010/main" val="2631472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56E47F-EE03-49F6-8270-72AE3BD9D813}"/>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Online Sources of Information</a:t>
            </a:r>
            <a:endParaRPr lang="en-US" altLang="en-US" sz="3600" dirty="0">
              <a:solidFill>
                <a:srgbClr val="FFFFFF"/>
              </a:solidFill>
            </a:endParaRPr>
          </a:p>
        </p:txBody>
      </p:sp>
      <p:sp>
        <p:nvSpPr>
          <p:cNvPr id="32771" name="Content Placeholder 2">
            <a:extLst>
              <a:ext uri="{FF2B5EF4-FFF2-40B4-BE49-F238E27FC236}">
                <a16:creationId xmlns:a16="http://schemas.microsoft.com/office/drawing/2014/main" id="{23035659-F4AA-4AB2-AA18-38CB0AF8E88E}"/>
              </a:ext>
            </a:extLst>
          </p:cNvPr>
          <p:cNvSpPr>
            <a:spLocks noGrp="1"/>
          </p:cNvSpPr>
          <p:nvPr>
            <p:ph idx="1"/>
          </p:nvPr>
        </p:nvSpPr>
        <p:spPr>
          <a:xfrm>
            <a:off x="628650" y="1796143"/>
            <a:ext cx="7886700" cy="3923620"/>
          </a:xfrm>
        </p:spPr>
        <p:txBody>
          <a:bodyPr/>
          <a:lstStyle/>
          <a:p>
            <a:r>
              <a:rPr lang="en-GB" altLang="en-US" b="1" dirty="0"/>
              <a:t>Social Networking Sites</a:t>
            </a:r>
            <a:endParaRPr lang="en-US" altLang="en-US" dirty="0"/>
          </a:p>
          <a:p>
            <a:pPr lvl="1"/>
            <a:r>
              <a:rPr lang="en-GB" altLang="en-US" sz="2800" dirty="0"/>
              <a:t>Source Code</a:t>
            </a:r>
            <a:endParaRPr lang="en-US" altLang="en-US" sz="2800" dirty="0"/>
          </a:p>
          <a:p>
            <a:pPr lvl="1"/>
            <a:r>
              <a:rPr lang="en-GB" altLang="en-US" sz="2800" dirty="0"/>
              <a:t>Internal  IDs</a:t>
            </a:r>
            <a:endParaRPr lang="en-US" altLang="en-US" sz="2800" dirty="0"/>
          </a:p>
          <a:p>
            <a:pPr lvl="1"/>
            <a:r>
              <a:rPr lang="en-GB" altLang="en-US" sz="2800" dirty="0"/>
              <a:t>Chat Subsystem</a:t>
            </a:r>
            <a:endParaRPr lang="en-US" altLang="en-US" sz="2800" dirty="0"/>
          </a:p>
          <a:p>
            <a:pPr lvl="1"/>
            <a:r>
              <a:rPr lang="en-GB" altLang="en-US" sz="2800" dirty="0"/>
              <a:t>WebSense / AdSense / SearchSense Codes</a:t>
            </a:r>
            <a:endParaRPr lang="en-US" altLang="en-US" sz="2800" dirty="0"/>
          </a:p>
          <a:p>
            <a:pPr lvl="1"/>
            <a:r>
              <a:rPr lang="en-GB" altLang="en-US" sz="2800" dirty="0"/>
              <a:t>Metadata (ex. creation / last modification)</a:t>
            </a:r>
            <a:endParaRPr lang="en-US" altLang="en-US" sz="2800" dirty="0"/>
          </a:p>
          <a:p>
            <a:endParaRPr lang="en-US" altLang="en-US" dirty="0"/>
          </a:p>
        </p:txBody>
      </p:sp>
    </p:spTree>
    <p:custDataLst>
      <p:tags r:id="rId1"/>
    </p:custDataLst>
    <p:extLst>
      <p:ext uri="{BB962C8B-B14F-4D97-AF65-F5344CB8AC3E}">
        <p14:creationId xmlns:p14="http://schemas.microsoft.com/office/powerpoint/2010/main" val="393575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4D0F7AA-F44A-435A-B883-94089F487D73}"/>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Online Sources of Information</a:t>
            </a:r>
            <a:endParaRPr lang="en-US" altLang="en-US" sz="3600" dirty="0">
              <a:solidFill>
                <a:srgbClr val="FFFFFF"/>
              </a:solidFill>
            </a:endParaRPr>
          </a:p>
        </p:txBody>
      </p:sp>
      <p:sp>
        <p:nvSpPr>
          <p:cNvPr id="33795" name="Content Placeholder 2">
            <a:extLst>
              <a:ext uri="{FF2B5EF4-FFF2-40B4-BE49-F238E27FC236}">
                <a16:creationId xmlns:a16="http://schemas.microsoft.com/office/drawing/2014/main" id="{948FE0AD-D156-473C-9367-BE2317BCA67F}"/>
              </a:ext>
            </a:extLst>
          </p:cNvPr>
          <p:cNvSpPr>
            <a:spLocks noGrp="1"/>
          </p:cNvSpPr>
          <p:nvPr>
            <p:ph idx="1"/>
          </p:nvPr>
        </p:nvSpPr>
        <p:spPr>
          <a:xfrm>
            <a:off x="628650" y="1651177"/>
            <a:ext cx="7886700" cy="3923620"/>
          </a:xfrm>
        </p:spPr>
        <p:txBody>
          <a:bodyPr>
            <a:normAutofit lnSpcReduction="10000"/>
          </a:bodyPr>
          <a:lstStyle/>
          <a:p>
            <a:r>
              <a:rPr lang="en-GB" altLang="en-US" b="1" dirty="0"/>
              <a:t>Blogging Sites</a:t>
            </a:r>
            <a:endParaRPr lang="en-US" altLang="en-US" dirty="0"/>
          </a:p>
          <a:p>
            <a:pPr lvl="1"/>
            <a:r>
              <a:rPr lang="en-GB" altLang="en-US" sz="2800" dirty="0"/>
              <a:t>Internal IDs (blogID, userID, …)</a:t>
            </a:r>
            <a:endParaRPr lang="en-US" altLang="en-US" sz="2800" dirty="0"/>
          </a:p>
          <a:p>
            <a:pPr lvl="1"/>
            <a:r>
              <a:rPr lang="en-GB" altLang="en-US" sz="2800" dirty="0"/>
              <a:t>Domain Authentication Codes</a:t>
            </a:r>
            <a:endParaRPr lang="en-US" altLang="en-US" sz="2800" dirty="0"/>
          </a:p>
          <a:p>
            <a:pPr lvl="1"/>
            <a:r>
              <a:rPr lang="en-GB" altLang="en-US" sz="2800" dirty="0"/>
              <a:t>Mashup: Twitter</a:t>
            </a:r>
            <a:endParaRPr lang="en-US" altLang="en-US" sz="2800" dirty="0"/>
          </a:p>
          <a:p>
            <a:pPr lvl="1"/>
            <a:r>
              <a:rPr lang="en-GB" altLang="en-US" sz="2800" dirty="0"/>
              <a:t>Mashup: Facebook</a:t>
            </a:r>
            <a:endParaRPr lang="en-US" altLang="en-US" sz="2800" dirty="0"/>
          </a:p>
          <a:p>
            <a:pPr lvl="1"/>
            <a:r>
              <a:rPr lang="en-GB" altLang="en-US" sz="2800" dirty="0"/>
              <a:t>Mashup: Twitter</a:t>
            </a:r>
            <a:endParaRPr lang="en-US" altLang="en-US" sz="2800" dirty="0"/>
          </a:p>
          <a:p>
            <a:pPr lvl="1"/>
            <a:r>
              <a:rPr lang="en-GB" altLang="en-US" sz="2800" dirty="0"/>
              <a:t>Mashup: Picasa / Flickr</a:t>
            </a:r>
            <a:endParaRPr lang="en-US" altLang="en-US" sz="2800" dirty="0"/>
          </a:p>
          <a:p>
            <a:pPr lvl="1"/>
            <a:r>
              <a:rPr lang="en-GB" altLang="en-US" sz="2800" dirty="0"/>
              <a:t>Mashup: URL-Short URL</a:t>
            </a:r>
          </a:p>
          <a:p>
            <a:pPr lvl="1"/>
            <a:r>
              <a:rPr lang="en-GB" altLang="en-US" sz="2800" dirty="0"/>
              <a:t>Metadata (ex. creation / last modification)</a:t>
            </a:r>
            <a:endParaRPr lang="en-US" altLang="en-US" sz="2800" dirty="0"/>
          </a:p>
          <a:p>
            <a:endParaRPr lang="en-US" altLang="en-US" dirty="0"/>
          </a:p>
        </p:txBody>
      </p:sp>
    </p:spTree>
    <p:custDataLst>
      <p:tags r:id="rId1"/>
    </p:custDataLst>
    <p:extLst>
      <p:ext uri="{BB962C8B-B14F-4D97-AF65-F5344CB8AC3E}">
        <p14:creationId xmlns:p14="http://schemas.microsoft.com/office/powerpoint/2010/main" val="89230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F635CE-521E-478A-9E07-1E3AE634A8A9}"/>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Online Sources of Information</a:t>
            </a:r>
            <a:endParaRPr lang="en-US" altLang="en-US" sz="3600" dirty="0">
              <a:solidFill>
                <a:srgbClr val="FFFFFF"/>
              </a:solidFill>
            </a:endParaRPr>
          </a:p>
        </p:txBody>
      </p:sp>
      <p:sp>
        <p:nvSpPr>
          <p:cNvPr id="34819" name="Content Placeholder 2">
            <a:extLst>
              <a:ext uri="{FF2B5EF4-FFF2-40B4-BE49-F238E27FC236}">
                <a16:creationId xmlns:a16="http://schemas.microsoft.com/office/drawing/2014/main" id="{9BF36002-D688-46FF-8058-50E6144B0D1B}"/>
              </a:ext>
            </a:extLst>
          </p:cNvPr>
          <p:cNvSpPr>
            <a:spLocks noGrp="1"/>
          </p:cNvSpPr>
          <p:nvPr>
            <p:ph idx="1"/>
          </p:nvPr>
        </p:nvSpPr>
        <p:spPr>
          <a:xfrm>
            <a:off x="0" y="1244869"/>
            <a:ext cx="8971878" cy="5086313"/>
          </a:xfrm>
        </p:spPr>
        <p:txBody>
          <a:bodyPr>
            <a:noAutofit/>
          </a:bodyPr>
          <a:lstStyle/>
          <a:p>
            <a:r>
              <a:rPr lang="en-US" altLang="en-US" sz="2000" b="1" dirty="0"/>
              <a:t>Social Networking Sites</a:t>
            </a:r>
          </a:p>
          <a:p>
            <a:pPr lvl="1"/>
            <a:r>
              <a:rPr lang="en-US" altLang="en-US" b="1" dirty="0"/>
              <a:t>Internal IDs</a:t>
            </a:r>
            <a:r>
              <a:rPr lang="en-US" altLang="en-US" dirty="0"/>
              <a:t>. These sites make extensive use of IDs to track everything (users, pictures, chats, sessions, groups, likes/dislikes, etc.) and these IDs relate most of the time to internal IDs available to the service provider. </a:t>
            </a:r>
            <a:br>
              <a:rPr lang="en-US" altLang="en-US" dirty="0"/>
            </a:br>
            <a:endParaRPr lang="en-US" altLang="en-US" dirty="0"/>
          </a:p>
          <a:p>
            <a:pPr lvl="1"/>
            <a:r>
              <a:rPr lang="en-US" altLang="en-US" b="1" dirty="0"/>
              <a:t>Chat</a:t>
            </a:r>
            <a:r>
              <a:rPr lang="en-US" altLang="en-US" dirty="0"/>
              <a:t>. These sites usually offer chat services and those tend to provide information of great quality if processed adequately. The key element in all web-interactive elements the investigator will want to secure is to gather as much data as possible and not only the results which get finally rendered by the web browser.</a:t>
            </a:r>
          </a:p>
          <a:p>
            <a:pPr marL="0" indent="0" algn="r">
              <a:buNone/>
            </a:pPr>
            <a:r>
              <a:rPr lang="en-US" altLang="en-US" sz="2000" dirty="0"/>
              <a:t>Contd….</a:t>
            </a:r>
          </a:p>
        </p:txBody>
      </p:sp>
    </p:spTree>
    <p:custDataLst>
      <p:tags r:id="rId1"/>
    </p:custDataLst>
    <p:extLst>
      <p:ext uri="{BB962C8B-B14F-4D97-AF65-F5344CB8AC3E}">
        <p14:creationId xmlns:p14="http://schemas.microsoft.com/office/powerpoint/2010/main" val="3589064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F635CE-521E-478A-9E07-1E3AE634A8A9}"/>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Online Sources of Information</a:t>
            </a:r>
            <a:endParaRPr lang="en-US" altLang="en-US" sz="3600" dirty="0">
              <a:solidFill>
                <a:srgbClr val="FFFFFF"/>
              </a:solidFill>
            </a:endParaRPr>
          </a:p>
        </p:txBody>
      </p:sp>
      <p:sp>
        <p:nvSpPr>
          <p:cNvPr id="34819" name="Content Placeholder 2">
            <a:extLst>
              <a:ext uri="{FF2B5EF4-FFF2-40B4-BE49-F238E27FC236}">
                <a16:creationId xmlns:a16="http://schemas.microsoft.com/office/drawing/2014/main" id="{9BF36002-D688-46FF-8058-50E6144B0D1B}"/>
              </a:ext>
            </a:extLst>
          </p:cNvPr>
          <p:cNvSpPr>
            <a:spLocks noGrp="1"/>
          </p:cNvSpPr>
          <p:nvPr>
            <p:ph idx="1"/>
          </p:nvPr>
        </p:nvSpPr>
        <p:spPr>
          <a:xfrm>
            <a:off x="161364" y="1445592"/>
            <a:ext cx="8821271" cy="5086313"/>
          </a:xfrm>
        </p:spPr>
        <p:txBody>
          <a:bodyPr>
            <a:normAutofit/>
          </a:bodyPr>
          <a:lstStyle/>
          <a:p>
            <a:r>
              <a:rPr lang="en-US" altLang="en-US" b="1" dirty="0"/>
              <a:t>Social Networking Sites </a:t>
            </a:r>
            <a:r>
              <a:rPr lang="en-US" altLang="en-US" sz="2000" dirty="0"/>
              <a:t>Contd…</a:t>
            </a:r>
          </a:p>
          <a:p>
            <a:pPr lvl="1">
              <a:buFont typeface="Arial" panose="020B0604020202020204" pitchFamily="34" charset="0"/>
              <a:buNone/>
            </a:pPr>
            <a:endParaRPr lang="en-US" altLang="en-US" sz="2800" dirty="0"/>
          </a:p>
          <a:p>
            <a:pPr lvl="1"/>
            <a:r>
              <a:rPr lang="en-US" altLang="en-US" sz="2800" b="1" dirty="0"/>
              <a:t>Pictures</a:t>
            </a:r>
            <a:r>
              <a:rPr lang="en-US" altLang="en-US" sz="2800" dirty="0"/>
              <a:t>. Even though high profile sites have been introducing </a:t>
            </a:r>
            <a:r>
              <a:rPr lang="ja-JP" altLang="en-US" sz="2800" dirty="0"/>
              <a:t>“</a:t>
            </a:r>
            <a:r>
              <a:rPr lang="en-US" altLang="ja-JP" sz="2800" dirty="0"/>
              <a:t>cleaning</a:t>
            </a:r>
            <a:r>
              <a:rPr lang="ja-JP" altLang="en-US" sz="2800" dirty="0"/>
              <a:t>”</a:t>
            </a:r>
            <a:r>
              <a:rPr lang="en-US" altLang="ja-JP" sz="2800" dirty="0"/>
              <a:t> filters to uploaded pictures, the investigator may still come across some social sites and other types of web sites out there that directly publish uploaded pictures and extract all relevant EXIF metadata.</a:t>
            </a:r>
            <a:endParaRPr lang="en-US" altLang="ja-JP" sz="2800" b="1" dirty="0"/>
          </a:p>
          <a:p>
            <a:endParaRPr lang="en-US" altLang="en-US" dirty="0"/>
          </a:p>
        </p:txBody>
      </p:sp>
    </p:spTree>
    <p:custDataLst>
      <p:tags r:id="rId1"/>
    </p:custDataLst>
    <p:extLst>
      <p:ext uri="{BB962C8B-B14F-4D97-AF65-F5344CB8AC3E}">
        <p14:creationId xmlns:p14="http://schemas.microsoft.com/office/powerpoint/2010/main" val="28840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0704C75-878A-4F78-823E-13DDA9CBD5BC}"/>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Facebook</a:t>
            </a:r>
          </a:p>
        </p:txBody>
      </p:sp>
      <p:pic>
        <p:nvPicPr>
          <p:cNvPr id="35844" name="Picture 9" descr="C:\Users\Marjan\Desktop\Oslo TOT\Fb1.jpg">
            <a:extLst>
              <a:ext uri="{FF2B5EF4-FFF2-40B4-BE49-F238E27FC236}">
                <a16:creationId xmlns:a16="http://schemas.microsoft.com/office/drawing/2014/main" id="{EE96056D-FAB0-4785-B722-32A221A00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1801"/>
            <a:ext cx="9144000" cy="494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9488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A7BF881-0EB0-40F9-AC6E-16C5FB494CA5}"/>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Facebook</a:t>
            </a:r>
          </a:p>
        </p:txBody>
      </p:sp>
      <p:pic>
        <p:nvPicPr>
          <p:cNvPr id="36868" name="Picture 2" descr="C:\Users\Marjan\Desktop\Oslo TOT\Fb2.jpg">
            <a:extLst>
              <a:ext uri="{FF2B5EF4-FFF2-40B4-BE49-F238E27FC236}">
                <a16:creationId xmlns:a16="http://schemas.microsoft.com/office/drawing/2014/main" id="{C8229AF3-4524-4994-85A4-E16BBCA36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5706"/>
            <a:ext cx="9144001" cy="455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4752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F0063-F5AD-42CA-A4C3-85692D64E0C1}"/>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Facebook</a:t>
            </a:r>
          </a:p>
        </p:txBody>
      </p:sp>
      <p:sp>
        <p:nvSpPr>
          <p:cNvPr id="37891" name="Content Placeholder 2">
            <a:extLst>
              <a:ext uri="{FF2B5EF4-FFF2-40B4-BE49-F238E27FC236}">
                <a16:creationId xmlns:a16="http://schemas.microsoft.com/office/drawing/2014/main" id="{FD082923-0D91-4C2A-8B40-EFFE9CE3F286}"/>
              </a:ext>
            </a:extLst>
          </p:cNvPr>
          <p:cNvSpPr>
            <a:spLocks noGrp="1"/>
          </p:cNvSpPr>
          <p:nvPr>
            <p:ph idx="1"/>
          </p:nvPr>
        </p:nvSpPr>
        <p:spPr/>
        <p:txBody>
          <a:bodyPr/>
          <a:lstStyle/>
          <a:p>
            <a:endParaRPr lang="en-US" altLang="en-US" dirty="0"/>
          </a:p>
        </p:txBody>
      </p:sp>
      <p:pic>
        <p:nvPicPr>
          <p:cNvPr id="37893" name="Picture 10" descr="C:\Users\Marjan\Desktop\Oslo TOT\Fb3.jpg">
            <a:extLst>
              <a:ext uri="{FF2B5EF4-FFF2-40B4-BE49-F238E27FC236}">
                <a16:creationId xmlns:a16="http://schemas.microsoft.com/office/drawing/2014/main" id="{C717256A-8CDB-4ECA-B79F-A2A2025F4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340"/>
            <a:ext cx="9144000" cy="53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980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3E4E2C1-3417-42BF-BDCC-6750FC4FB00D}"/>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Bing maps</a:t>
            </a:r>
          </a:p>
        </p:txBody>
      </p:sp>
      <p:pic>
        <p:nvPicPr>
          <p:cNvPr id="38916" name="Picture 4" descr="C:\Users\Marjan\Desktop\Oslo TOT\map1.jpg">
            <a:extLst>
              <a:ext uri="{FF2B5EF4-FFF2-40B4-BE49-F238E27FC236}">
                <a16:creationId xmlns:a16="http://schemas.microsoft.com/office/drawing/2014/main" id="{8EE54817-4F52-43BD-93DB-F208141CB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7137"/>
            <a:ext cx="9144000" cy="51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099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8E090F-6E7F-4C92-8B4A-84897AD6CE47}"/>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Principle #1 – Data Integrity</a:t>
            </a:r>
          </a:p>
        </p:txBody>
      </p:sp>
      <p:sp>
        <p:nvSpPr>
          <p:cNvPr id="7171" name="Content Placeholder 2">
            <a:extLst>
              <a:ext uri="{FF2B5EF4-FFF2-40B4-BE49-F238E27FC236}">
                <a16:creationId xmlns:a16="http://schemas.microsoft.com/office/drawing/2014/main" id="{C10A1816-6B72-40A7-B938-BFAC6DB23807}"/>
              </a:ext>
            </a:extLst>
          </p:cNvPr>
          <p:cNvSpPr>
            <a:spLocks noGrp="1"/>
          </p:cNvSpPr>
          <p:nvPr>
            <p:ph idx="1"/>
          </p:nvPr>
        </p:nvSpPr>
        <p:spPr>
          <a:xfrm>
            <a:off x="628650" y="1427858"/>
            <a:ext cx="7886700" cy="4351338"/>
          </a:xfrm>
        </p:spPr>
        <p:txBody>
          <a:bodyPr/>
          <a:lstStyle/>
          <a:p>
            <a:r>
              <a:rPr lang="en-US" altLang="en-US" sz="2400" dirty="0"/>
              <a:t>No action taken should change electronic devices or media, which may subsequently be relied upon in court.</a:t>
            </a:r>
          </a:p>
          <a:p>
            <a:endParaRPr lang="en-US" altLang="en-US" sz="2400" dirty="0"/>
          </a:p>
          <a:p>
            <a:r>
              <a:rPr lang="en-US" altLang="en-US" sz="2400" dirty="0"/>
              <a:t>When handling electronic devices and data, they must not be changed, either in relation to hardware or software. </a:t>
            </a:r>
          </a:p>
          <a:p>
            <a:endParaRPr lang="en-US" altLang="en-US" sz="2400" dirty="0"/>
          </a:p>
          <a:p>
            <a:r>
              <a:rPr lang="en-US" altLang="en-US" sz="2400" dirty="0"/>
              <a:t>There are circumstances where a decision will be made to access the data on a </a:t>
            </a:r>
            <a:r>
              <a:rPr lang="ja-JP" altLang="en-US" sz="2400" dirty="0"/>
              <a:t>“</a:t>
            </a:r>
            <a:r>
              <a:rPr lang="en-US" altLang="ja-JP" sz="2400" dirty="0"/>
              <a:t>live</a:t>
            </a:r>
            <a:r>
              <a:rPr lang="ja-JP" altLang="en-US" sz="2400" dirty="0"/>
              <a:t>”</a:t>
            </a:r>
            <a:r>
              <a:rPr lang="en-US" altLang="ja-JP" sz="2400" dirty="0"/>
              <a:t> computer system to avoid the loss of potential evidence. </a:t>
            </a:r>
          </a:p>
          <a:p>
            <a:endParaRPr lang="en-US" altLang="en-US" sz="2400" dirty="0"/>
          </a:p>
        </p:txBody>
      </p:sp>
    </p:spTree>
    <p:custDataLst>
      <p:tags r:id="rId1"/>
    </p:custDataLst>
    <p:extLst>
      <p:ext uri="{BB962C8B-B14F-4D97-AF65-F5344CB8AC3E}">
        <p14:creationId xmlns:p14="http://schemas.microsoft.com/office/powerpoint/2010/main" val="77984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1679728-C308-4592-B0DB-305FC8AAF8CC}"/>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Bing maps</a:t>
            </a:r>
          </a:p>
        </p:txBody>
      </p:sp>
      <p:sp>
        <p:nvSpPr>
          <p:cNvPr id="39939" name="Content Placeholder 2">
            <a:extLst>
              <a:ext uri="{FF2B5EF4-FFF2-40B4-BE49-F238E27FC236}">
                <a16:creationId xmlns:a16="http://schemas.microsoft.com/office/drawing/2014/main" id="{A0947C12-936A-4496-A2AA-831194F83FE8}"/>
              </a:ext>
            </a:extLst>
          </p:cNvPr>
          <p:cNvSpPr>
            <a:spLocks noGrp="1"/>
          </p:cNvSpPr>
          <p:nvPr>
            <p:ph idx="1"/>
          </p:nvPr>
        </p:nvSpPr>
        <p:spPr/>
        <p:txBody>
          <a:bodyPr/>
          <a:lstStyle/>
          <a:p>
            <a:endParaRPr lang="en-US" altLang="en-US" dirty="0"/>
          </a:p>
        </p:txBody>
      </p:sp>
      <p:pic>
        <p:nvPicPr>
          <p:cNvPr id="39941" name="Picture 6" descr="C:\Users\Marjan\Desktop\Oslo TOT\map2.jpg">
            <a:extLst>
              <a:ext uri="{FF2B5EF4-FFF2-40B4-BE49-F238E27FC236}">
                <a16:creationId xmlns:a16="http://schemas.microsoft.com/office/drawing/2014/main" id="{2B678263-9660-4FC7-97E5-F4C82E0E8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0664"/>
            <a:ext cx="9144000" cy="53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513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12F6BC6-18AB-4784-82E6-E5D544569208}"/>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Bing maps</a:t>
            </a:r>
          </a:p>
        </p:txBody>
      </p:sp>
      <p:sp>
        <p:nvSpPr>
          <p:cNvPr id="40963" name="Content Placeholder 2">
            <a:extLst>
              <a:ext uri="{FF2B5EF4-FFF2-40B4-BE49-F238E27FC236}">
                <a16:creationId xmlns:a16="http://schemas.microsoft.com/office/drawing/2014/main" id="{3C8F0A6A-E0EA-4945-AE68-44F07421A7E5}"/>
              </a:ext>
            </a:extLst>
          </p:cNvPr>
          <p:cNvSpPr>
            <a:spLocks noGrp="1"/>
          </p:cNvSpPr>
          <p:nvPr>
            <p:ph idx="1"/>
          </p:nvPr>
        </p:nvSpPr>
        <p:spPr/>
        <p:txBody>
          <a:bodyPr/>
          <a:lstStyle/>
          <a:p>
            <a:endParaRPr lang="en-US" altLang="en-US" dirty="0"/>
          </a:p>
        </p:txBody>
      </p:sp>
      <p:pic>
        <p:nvPicPr>
          <p:cNvPr id="40965" name="Picture 7" descr="C:\Users\Marjan\Desktop\Oslo TOT\map3.jpg">
            <a:extLst>
              <a:ext uri="{FF2B5EF4-FFF2-40B4-BE49-F238E27FC236}">
                <a16:creationId xmlns:a16="http://schemas.microsoft.com/office/drawing/2014/main" id="{9C430B44-E417-4BCA-890A-8F5DDF83D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35081"/>
            <a:ext cx="9144000" cy="519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67387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D4598F0-599C-41EC-87B1-48D243D9BFB0}"/>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Google maps</a:t>
            </a:r>
          </a:p>
        </p:txBody>
      </p:sp>
      <p:sp>
        <p:nvSpPr>
          <p:cNvPr id="41987" name="Content Placeholder 2">
            <a:extLst>
              <a:ext uri="{FF2B5EF4-FFF2-40B4-BE49-F238E27FC236}">
                <a16:creationId xmlns:a16="http://schemas.microsoft.com/office/drawing/2014/main" id="{96180BF7-27B2-4658-BF60-AF72C2457255}"/>
              </a:ext>
            </a:extLst>
          </p:cNvPr>
          <p:cNvSpPr>
            <a:spLocks noGrp="1"/>
          </p:cNvSpPr>
          <p:nvPr>
            <p:ph idx="1"/>
          </p:nvPr>
        </p:nvSpPr>
        <p:spPr/>
        <p:txBody>
          <a:bodyPr/>
          <a:lstStyle/>
          <a:p>
            <a:endParaRPr lang="en-US" altLang="en-US" dirty="0"/>
          </a:p>
        </p:txBody>
      </p:sp>
      <p:pic>
        <p:nvPicPr>
          <p:cNvPr id="41989" name="Picture 4" descr="C:\Users\Marjan\Desktop\Oslo TOT\gmap.jpg">
            <a:extLst>
              <a:ext uri="{FF2B5EF4-FFF2-40B4-BE49-F238E27FC236}">
                <a16:creationId xmlns:a16="http://schemas.microsoft.com/office/drawing/2014/main" id="{889B50D1-C4EC-49B6-86E3-01AA7FACC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0107"/>
            <a:ext cx="9160513" cy="50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03096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BDB8F67-D074-4B9A-8D87-8398B1811B5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Street view</a:t>
            </a:r>
          </a:p>
        </p:txBody>
      </p:sp>
      <p:pic>
        <p:nvPicPr>
          <p:cNvPr id="43012" name="Picture 8" descr="C:\Users\Marjan\Desktop\Oslo TOT\strview.jpg">
            <a:extLst>
              <a:ext uri="{FF2B5EF4-FFF2-40B4-BE49-F238E27FC236}">
                <a16:creationId xmlns:a16="http://schemas.microsoft.com/office/drawing/2014/main" id="{21211029-A86D-4444-BD80-471AB774D5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91"/>
          <a:stretch/>
        </p:blipFill>
        <p:spPr bwMode="auto">
          <a:xfrm>
            <a:off x="0" y="1092650"/>
            <a:ext cx="9144000" cy="526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507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8" name="Title 1">
            <a:extLst>
              <a:ext uri="{FF2B5EF4-FFF2-40B4-BE49-F238E27FC236}">
                <a16:creationId xmlns:a16="http://schemas.microsoft.com/office/drawing/2014/main" id="{99A0CBE0-EC0E-81CB-6BF0-1C16531C3561}"/>
              </a:ext>
            </a:extLst>
          </p:cNvPr>
          <p:cNvSpPr>
            <a:spLocks noGrp="1"/>
          </p:cNvSpPr>
          <p:nvPr>
            <p:ph type="title"/>
          </p:nvPr>
        </p:nvSpPr>
        <p:spPr>
          <a:xfrm>
            <a:off x="628650" y="1111624"/>
            <a:ext cx="7886700" cy="898606"/>
          </a:xfrm>
        </p:spPr>
        <p:txBody>
          <a:bodyPr>
            <a:normAutofit/>
          </a:bodyPr>
          <a:lstStyle/>
          <a:p>
            <a:pPr algn="ctr"/>
            <a:r>
              <a:rPr lang="en-US" altLang="en-US" sz="4000" b="1" dirty="0">
                <a:latin typeface="+mn-lt"/>
                <a:ea typeface="+mn-ea"/>
              </a:rPr>
              <a:t>Preparation and planning</a:t>
            </a:r>
            <a:endParaRPr lang="en-US" dirty="0"/>
          </a:p>
        </p:txBody>
      </p:sp>
      <p:pic>
        <p:nvPicPr>
          <p:cNvPr id="48" name="Graphic 47" descr="Clipboard outline">
            <a:extLst>
              <a:ext uri="{FF2B5EF4-FFF2-40B4-BE49-F238E27FC236}">
                <a16:creationId xmlns:a16="http://schemas.microsoft.com/office/drawing/2014/main" id="{FE23F302-CF27-43E0-A826-AF1765656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364701"/>
            <a:ext cx="3886200" cy="3886200"/>
          </a:xfrm>
          <a:prstGeom prst="rect">
            <a:avLst/>
          </a:prstGeom>
        </p:spPr>
      </p:pic>
    </p:spTree>
    <p:custDataLst>
      <p:tags r:id="rId1"/>
    </p:custDataLst>
    <p:extLst>
      <p:ext uri="{BB962C8B-B14F-4D97-AF65-F5344CB8AC3E}">
        <p14:creationId xmlns:p14="http://schemas.microsoft.com/office/powerpoint/2010/main" val="130609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D4AC908-FA0F-4BB0-9E27-E486B75D4792}"/>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Exercise</a:t>
            </a:r>
          </a:p>
        </p:txBody>
      </p:sp>
      <p:sp>
        <p:nvSpPr>
          <p:cNvPr id="8195" name="Content Placeholder 2">
            <a:extLst>
              <a:ext uri="{FF2B5EF4-FFF2-40B4-BE49-F238E27FC236}">
                <a16:creationId xmlns:a16="http://schemas.microsoft.com/office/drawing/2014/main" id="{9454B02C-BE6F-4FD2-8C0B-CACD27BB4E7A}"/>
              </a:ext>
            </a:extLst>
          </p:cNvPr>
          <p:cNvSpPr>
            <a:spLocks noGrp="1"/>
          </p:cNvSpPr>
          <p:nvPr>
            <p:ph idx="1"/>
          </p:nvPr>
        </p:nvSpPr>
        <p:spPr>
          <a:xfrm>
            <a:off x="342900" y="1336112"/>
            <a:ext cx="8458200" cy="5218095"/>
          </a:xfrm>
        </p:spPr>
        <p:txBody>
          <a:bodyPr>
            <a:noAutofit/>
          </a:bodyPr>
          <a:lstStyle/>
          <a:p>
            <a:pPr>
              <a:buFont typeface="Arial" charset="0"/>
              <a:buChar char="•"/>
              <a:defRPr/>
            </a:pPr>
            <a:r>
              <a:rPr lang="en-US" dirty="0">
                <a:ea typeface="+mn-ea"/>
                <a:cs typeface="+mn-cs"/>
              </a:rPr>
              <a:t>From your experience, how would you </a:t>
            </a:r>
            <a:r>
              <a:rPr lang="en-GB" dirty="0">
                <a:ea typeface="+mn-ea"/>
                <a:cs typeface="+mn-cs"/>
              </a:rPr>
              <a:t>prioritise</a:t>
            </a:r>
            <a:r>
              <a:rPr lang="en-US" dirty="0">
                <a:ea typeface="+mn-ea"/>
                <a:cs typeface="+mn-cs"/>
              </a:rPr>
              <a:t> the following in order to preserve computer-based evidence:</a:t>
            </a:r>
          </a:p>
          <a:p>
            <a:pPr marL="808038" indent="-457200">
              <a:buFont typeface="Arial" charset="0"/>
              <a:buNone/>
              <a:defRPr/>
            </a:pPr>
            <a:r>
              <a:rPr lang="en-US" dirty="0">
                <a:ea typeface="+mn-ea"/>
                <a:cs typeface="+mn-cs"/>
              </a:rPr>
              <a:t>- 	</a:t>
            </a:r>
            <a:r>
              <a:rPr lang="en-US" i="1" dirty="0">
                <a:ea typeface="+mn-ea"/>
                <a:cs typeface="+mn-cs"/>
              </a:rPr>
              <a:t>Record everything that is done to the electronic evidence.</a:t>
            </a:r>
          </a:p>
          <a:p>
            <a:pPr marL="808038" indent="-457200">
              <a:buFontTx/>
              <a:buChar char="-"/>
              <a:defRPr/>
            </a:pPr>
            <a:r>
              <a:rPr lang="en-US" i="1" dirty="0">
                <a:ea typeface="+mn-ea"/>
                <a:cs typeface="+mn-cs"/>
              </a:rPr>
              <a:t>Ask the suspect to search the information that you are looking on his computer.</a:t>
            </a:r>
          </a:p>
          <a:p>
            <a:pPr marL="808038" indent="-457200">
              <a:buFontTx/>
              <a:buChar char="-"/>
              <a:defRPr/>
            </a:pPr>
            <a:r>
              <a:rPr lang="en-US" i="1" dirty="0">
                <a:ea typeface="+mn-ea"/>
                <a:cs typeface="+mn-cs"/>
              </a:rPr>
              <a:t>Ask the suspect to close the computer system down for you.</a:t>
            </a:r>
          </a:p>
          <a:p>
            <a:pPr marL="808038" indent="-457200">
              <a:buFontTx/>
              <a:buChar char="-"/>
              <a:defRPr/>
            </a:pPr>
            <a:r>
              <a:rPr lang="en-US" i="1" dirty="0">
                <a:ea typeface="+mn-ea"/>
                <a:cs typeface="+mn-cs"/>
              </a:rPr>
              <a:t>Make sure that all the work is done by qualified personnel.</a:t>
            </a:r>
          </a:p>
          <a:p>
            <a:pPr marL="808038" indent="-457200">
              <a:buFontTx/>
              <a:buChar char="-"/>
              <a:defRPr/>
            </a:pPr>
            <a:r>
              <a:rPr lang="en-US" i="1" dirty="0">
                <a:ea typeface="+mn-ea"/>
                <a:cs typeface="+mn-cs"/>
              </a:rPr>
              <a:t>Try to not take any unnecessary activities on the computer.</a:t>
            </a:r>
          </a:p>
        </p:txBody>
      </p:sp>
    </p:spTree>
    <p:custDataLst>
      <p:tags r:id="rId1"/>
    </p:custDataLst>
    <p:extLst>
      <p:ext uri="{BB962C8B-B14F-4D97-AF65-F5344CB8AC3E}">
        <p14:creationId xmlns:p14="http://schemas.microsoft.com/office/powerpoint/2010/main" val="40937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E923475-5BBA-45CA-8CC5-6023EE157858}"/>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Things to be consider</a:t>
            </a:r>
          </a:p>
        </p:txBody>
      </p:sp>
      <p:sp>
        <p:nvSpPr>
          <p:cNvPr id="43011" name="Content Placeholder 2">
            <a:extLst>
              <a:ext uri="{FF2B5EF4-FFF2-40B4-BE49-F238E27FC236}">
                <a16:creationId xmlns:a16="http://schemas.microsoft.com/office/drawing/2014/main" id="{8E3F2ACF-AE3C-4D80-A58E-0A17931018CC}"/>
              </a:ext>
            </a:extLst>
          </p:cNvPr>
          <p:cNvSpPr>
            <a:spLocks noGrp="1"/>
          </p:cNvSpPr>
          <p:nvPr>
            <p:ph idx="1"/>
          </p:nvPr>
        </p:nvSpPr>
        <p:spPr>
          <a:xfrm>
            <a:off x="628650" y="1829596"/>
            <a:ext cx="7886700" cy="3923620"/>
          </a:xfrm>
        </p:spPr>
        <p:txBody>
          <a:bodyPr>
            <a:normAutofit lnSpcReduction="10000"/>
          </a:bodyPr>
          <a:lstStyle/>
          <a:p>
            <a:pPr>
              <a:buFont typeface="Arial" charset="0"/>
              <a:buChar char="•"/>
              <a:defRPr/>
            </a:pPr>
            <a:r>
              <a:rPr lang="en-US" sz="2800" dirty="0">
                <a:ea typeface="+mn-ea"/>
                <a:cs typeface="+mn-cs"/>
              </a:rPr>
              <a:t>A system with potential evidence on it must be protected from alteration, potential evidence cannot be changed.</a:t>
            </a:r>
          </a:p>
          <a:p>
            <a:pPr>
              <a:buFont typeface="Arial" charset="0"/>
              <a:buChar char="•"/>
              <a:defRPr/>
            </a:pPr>
            <a:r>
              <a:rPr lang="en-US" sz="2800" dirty="0">
                <a:ea typeface="+mn-ea"/>
                <a:cs typeface="+mn-cs"/>
              </a:rPr>
              <a:t>Are there exceptional circumstances which require action other than standard seizing procedure.</a:t>
            </a:r>
          </a:p>
          <a:p>
            <a:pPr>
              <a:buFont typeface="Arial" charset="0"/>
              <a:buChar char="•"/>
              <a:defRPr/>
            </a:pPr>
            <a:r>
              <a:rPr lang="en-US" sz="2800" dirty="0">
                <a:ea typeface="+mn-ea"/>
                <a:cs typeface="+mn-cs"/>
              </a:rPr>
              <a:t>Are there some time limitation of the process.</a:t>
            </a:r>
          </a:p>
          <a:p>
            <a:pPr>
              <a:buFont typeface="Arial" charset="0"/>
              <a:buChar char="•"/>
              <a:defRPr/>
            </a:pPr>
            <a:r>
              <a:rPr lang="en-US" sz="2800" dirty="0">
                <a:ea typeface="+mn-ea"/>
                <a:cs typeface="+mn-cs"/>
              </a:rPr>
              <a:t>Are there some obstacles or possible appearing limitation of the process.</a:t>
            </a:r>
          </a:p>
        </p:txBody>
      </p:sp>
    </p:spTree>
    <p:custDataLst>
      <p:tags r:id="rId1"/>
    </p:custDataLst>
    <p:extLst>
      <p:ext uri="{BB962C8B-B14F-4D97-AF65-F5344CB8AC3E}">
        <p14:creationId xmlns:p14="http://schemas.microsoft.com/office/powerpoint/2010/main" val="3265290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9D34C44-EE81-44D1-95BB-ED174047CBB5}"/>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Overall Methodology</a:t>
            </a:r>
          </a:p>
        </p:txBody>
      </p:sp>
      <p:sp>
        <p:nvSpPr>
          <p:cNvPr id="47107" name="Content Placeholder 2">
            <a:extLst>
              <a:ext uri="{FF2B5EF4-FFF2-40B4-BE49-F238E27FC236}">
                <a16:creationId xmlns:a16="http://schemas.microsoft.com/office/drawing/2014/main" id="{4816A577-1EC2-48E8-9521-AFEF022444FE}"/>
              </a:ext>
            </a:extLst>
          </p:cNvPr>
          <p:cNvSpPr>
            <a:spLocks noGrp="1"/>
          </p:cNvSpPr>
          <p:nvPr>
            <p:ph idx="1"/>
          </p:nvPr>
        </p:nvSpPr>
        <p:spPr>
          <a:xfrm>
            <a:off x="628650" y="1773840"/>
            <a:ext cx="7886700" cy="3923620"/>
          </a:xfrm>
        </p:spPr>
        <p:txBody>
          <a:bodyPr/>
          <a:lstStyle/>
          <a:p>
            <a:r>
              <a:rPr lang="en-US" altLang="en-US" dirty="0"/>
              <a:t>Pre-search planning.</a:t>
            </a:r>
          </a:p>
          <a:p>
            <a:r>
              <a:rPr lang="en-US" altLang="en-US" dirty="0"/>
              <a:t>Search information in National databases.</a:t>
            </a:r>
          </a:p>
          <a:p>
            <a:r>
              <a:rPr lang="en-US" altLang="en-US" dirty="0"/>
              <a:t>Open source intelligence.</a:t>
            </a:r>
          </a:p>
          <a:p>
            <a:r>
              <a:rPr lang="en-US" altLang="en-US" dirty="0"/>
              <a:t>On side observation and analysis.</a:t>
            </a:r>
          </a:p>
          <a:p>
            <a:r>
              <a:rPr lang="en-US" altLang="en-US" dirty="0"/>
              <a:t>Implementation of data captures procedures.</a:t>
            </a:r>
          </a:p>
          <a:p>
            <a:r>
              <a:rPr lang="en-US" altLang="en-US" dirty="0"/>
              <a:t>Securing data capture for authentication purposes.</a:t>
            </a:r>
          </a:p>
          <a:p>
            <a:r>
              <a:rPr lang="en-US" altLang="en-US" dirty="0"/>
              <a:t>Compile an Audit trail of decision and actions.</a:t>
            </a:r>
          </a:p>
        </p:txBody>
      </p:sp>
    </p:spTree>
    <p:custDataLst>
      <p:tags r:id="rId1"/>
    </p:custDataLst>
    <p:extLst>
      <p:ext uri="{BB962C8B-B14F-4D97-AF65-F5344CB8AC3E}">
        <p14:creationId xmlns:p14="http://schemas.microsoft.com/office/powerpoint/2010/main" val="410940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AA88F93-3BAC-43B9-89F9-6332EA5881A7}"/>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Operation plan</a:t>
            </a:r>
          </a:p>
        </p:txBody>
      </p:sp>
      <p:sp>
        <p:nvSpPr>
          <p:cNvPr id="48131" name="Content Placeholder 2">
            <a:extLst>
              <a:ext uri="{FF2B5EF4-FFF2-40B4-BE49-F238E27FC236}">
                <a16:creationId xmlns:a16="http://schemas.microsoft.com/office/drawing/2014/main" id="{70FF37D5-6AAD-4DC7-92B9-61027EDB61C7}"/>
              </a:ext>
            </a:extLst>
          </p:cNvPr>
          <p:cNvSpPr>
            <a:spLocks noGrp="1"/>
          </p:cNvSpPr>
          <p:nvPr>
            <p:ph idx="1"/>
          </p:nvPr>
        </p:nvSpPr>
        <p:spPr>
          <a:xfrm>
            <a:off x="468351" y="1158636"/>
            <a:ext cx="8413750" cy="5121276"/>
          </a:xfrm>
        </p:spPr>
        <p:txBody>
          <a:bodyPr>
            <a:normAutofit fontScale="92500" lnSpcReduction="10000"/>
          </a:bodyPr>
          <a:lstStyle/>
          <a:p>
            <a:r>
              <a:rPr lang="en-US" altLang="en-US" sz="3000" dirty="0"/>
              <a:t>Prepare an Operation plan during the preparation process in the office.</a:t>
            </a:r>
          </a:p>
          <a:p>
            <a:pPr eaLnBrk="1"/>
            <a:r>
              <a:rPr lang="en-GB" altLang="en-US" sz="3000" dirty="0"/>
              <a:t>Description of the nature of the crime.</a:t>
            </a:r>
          </a:p>
          <a:p>
            <a:pPr eaLnBrk="1"/>
            <a:r>
              <a:rPr lang="en-GB" altLang="en-US" sz="3000" dirty="0"/>
              <a:t>Description of the role of the electronic evidence in the crime.</a:t>
            </a:r>
          </a:p>
          <a:p>
            <a:pPr eaLnBrk="1"/>
            <a:r>
              <a:rPr lang="en-GB" altLang="en-US" sz="3000" dirty="0"/>
              <a:t>Description of the </a:t>
            </a:r>
            <a:r>
              <a:rPr lang="en-US" altLang="en-US" sz="3000" dirty="0"/>
              <a:t>responsibility for each person (task list).</a:t>
            </a:r>
          </a:p>
          <a:p>
            <a:pPr eaLnBrk="1"/>
            <a:r>
              <a:rPr lang="en-GB" altLang="en-US" sz="3000" dirty="0"/>
              <a:t>Description of the way of handling the electronic evidence.</a:t>
            </a:r>
          </a:p>
          <a:p>
            <a:pPr eaLnBrk="1"/>
            <a:r>
              <a:rPr lang="en-GB" altLang="en-US" sz="3000" dirty="0"/>
              <a:t>Description of the limits of the search and seizing.</a:t>
            </a:r>
          </a:p>
          <a:p>
            <a:pPr>
              <a:buFont typeface="Arial" panose="020B0604020202020204" pitchFamily="34" charset="0"/>
              <a:buNone/>
            </a:pPr>
            <a:r>
              <a:rPr lang="en-US" altLang="en-US" dirty="0"/>
              <a:t> </a:t>
            </a:r>
          </a:p>
          <a:p>
            <a:pPr algn="ctr">
              <a:buFont typeface="Arial" panose="020B0604020202020204" pitchFamily="34" charset="0"/>
              <a:buNone/>
            </a:pPr>
            <a:r>
              <a:rPr lang="en-US" altLang="en-US" sz="3200" b="1" dirty="0">
                <a:solidFill>
                  <a:srgbClr val="FF0000"/>
                </a:solidFill>
              </a:rPr>
              <a:t>Prepare for the unexpected situation !</a:t>
            </a:r>
          </a:p>
        </p:txBody>
      </p:sp>
    </p:spTree>
    <p:custDataLst>
      <p:tags r:id="rId1"/>
    </p:custDataLst>
    <p:extLst>
      <p:ext uri="{BB962C8B-B14F-4D97-AF65-F5344CB8AC3E}">
        <p14:creationId xmlns:p14="http://schemas.microsoft.com/office/powerpoint/2010/main" val="399049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D0F169D-5288-41DB-B66F-256FA78AC208}"/>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Planning</a:t>
            </a:r>
          </a:p>
        </p:txBody>
      </p:sp>
      <p:sp>
        <p:nvSpPr>
          <p:cNvPr id="49155" name="Content Placeholder 2">
            <a:extLst>
              <a:ext uri="{FF2B5EF4-FFF2-40B4-BE49-F238E27FC236}">
                <a16:creationId xmlns:a16="http://schemas.microsoft.com/office/drawing/2014/main" id="{900930DE-08C5-439D-9D7D-81A5838EEFCA}"/>
              </a:ext>
            </a:extLst>
          </p:cNvPr>
          <p:cNvSpPr>
            <a:spLocks noGrp="1"/>
          </p:cNvSpPr>
          <p:nvPr>
            <p:ph idx="1"/>
          </p:nvPr>
        </p:nvSpPr>
        <p:spPr>
          <a:xfrm>
            <a:off x="628650" y="1807294"/>
            <a:ext cx="7886700" cy="3923620"/>
          </a:xfrm>
        </p:spPr>
        <p:txBody>
          <a:bodyPr/>
          <a:lstStyle/>
          <a:p>
            <a:r>
              <a:rPr lang="en-GB" altLang="en-US" dirty="0"/>
              <a:t>Based on the information that we have about the suspect, we plan and decide when the search will start.</a:t>
            </a:r>
            <a:endParaRPr lang="en-US" altLang="en-US" dirty="0"/>
          </a:p>
          <a:p>
            <a:pPr>
              <a:buFont typeface="Arial" panose="020B0604020202020204" pitchFamily="34" charset="0"/>
              <a:buNone/>
            </a:pPr>
            <a:endParaRPr lang="en-GB" altLang="en-US" dirty="0"/>
          </a:p>
          <a:p>
            <a:pPr>
              <a:buFont typeface="Arial" panose="020B0604020202020204" pitchFamily="34" charset="0"/>
              <a:buNone/>
            </a:pPr>
            <a:r>
              <a:rPr lang="en-GB" altLang="en-US" dirty="0"/>
              <a:t>Briefing and delivering of responsibility:</a:t>
            </a:r>
          </a:p>
          <a:p>
            <a:pPr lvl="1">
              <a:buFont typeface="Wingdings" panose="05000000000000000000" pitchFamily="2" charset="2"/>
              <a:buChar char="Ø"/>
            </a:pPr>
            <a:r>
              <a:rPr lang="en-GB" altLang="en-US" sz="2800" dirty="0"/>
              <a:t>Search team </a:t>
            </a:r>
            <a:endParaRPr lang="en-US" altLang="en-US" sz="2800" dirty="0"/>
          </a:p>
          <a:p>
            <a:pPr lvl="1">
              <a:buFont typeface="Wingdings" panose="05000000000000000000" pitchFamily="2" charset="2"/>
              <a:buChar char="Ø"/>
            </a:pPr>
            <a:r>
              <a:rPr lang="en-GB" altLang="en-US" sz="2800" dirty="0"/>
              <a:t>Forensic team</a:t>
            </a:r>
            <a:endParaRPr lang="en-US" altLang="en-US" sz="2800" dirty="0"/>
          </a:p>
          <a:p>
            <a:endParaRPr lang="en-US" altLang="en-US" sz="1800" dirty="0"/>
          </a:p>
        </p:txBody>
      </p:sp>
    </p:spTree>
    <p:custDataLst>
      <p:tags r:id="rId1"/>
    </p:custDataLst>
    <p:extLst>
      <p:ext uri="{BB962C8B-B14F-4D97-AF65-F5344CB8AC3E}">
        <p14:creationId xmlns:p14="http://schemas.microsoft.com/office/powerpoint/2010/main" val="323448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D440D32-CCBF-48D5-902E-29E45AD65788}"/>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Principle #2 – Audit Trail</a:t>
            </a:r>
          </a:p>
        </p:txBody>
      </p:sp>
      <p:sp>
        <p:nvSpPr>
          <p:cNvPr id="9219" name="Content Placeholder 2">
            <a:extLst>
              <a:ext uri="{FF2B5EF4-FFF2-40B4-BE49-F238E27FC236}">
                <a16:creationId xmlns:a16="http://schemas.microsoft.com/office/drawing/2014/main" id="{1510CE6A-8903-43B4-B2BD-F03DA356B021}"/>
              </a:ext>
            </a:extLst>
          </p:cNvPr>
          <p:cNvSpPr>
            <a:spLocks noGrp="1"/>
          </p:cNvSpPr>
          <p:nvPr>
            <p:ph idx="1"/>
          </p:nvPr>
        </p:nvSpPr>
        <p:spPr>
          <a:xfrm>
            <a:off x="628650" y="1581265"/>
            <a:ext cx="7886700" cy="4634339"/>
          </a:xfrm>
        </p:spPr>
        <p:txBody>
          <a:bodyPr>
            <a:normAutofit fontScale="92500"/>
          </a:bodyPr>
          <a:lstStyle/>
          <a:p>
            <a:pPr>
              <a:lnSpc>
                <a:spcPct val="100000"/>
              </a:lnSpc>
            </a:pPr>
            <a:r>
              <a:rPr lang="en-US" altLang="en-US" sz="2600" dirty="0"/>
              <a:t>An audit trail or other record of all actions taken when handling electronic evidence should be created and preserved. An independent third party should be able to examine those actions and achieve the same result.</a:t>
            </a:r>
          </a:p>
          <a:p>
            <a:pPr>
              <a:lnSpc>
                <a:spcPct val="100000"/>
              </a:lnSpc>
            </a:pPr>
            <a:endParaRPr lang="en-US" altLang="en-US" sz="2600" dirty="0"/>
          </a:p>
          <a:p>
            <a:pPr>
              <a:lnSpc>
                <a:spcPct val="100000"/>
              </a:lnSpc>
            </a:pPr>
            <a:r>
              <a:rPr lang="en-US" altLang="en-US" sz="2600" dirty="0"/>
              <a:t>It is imperative to accurately record all activities to enable a third party to reconstruct the first responder</a:t>
            </a:r>
            <a:r>
              <a:rPr lang="ja-JP" altLang="en-US" sz="2600" dirty="0"/>
              <a:t>’</a:t>
            </a:r>
            <a:r>
              <a:rPr lang="en-US" altLang="ja-JP" sz="2600" dirty="0"/>
              <a:t>s actions at the scene in order to ensure probative value in court. All activity relating to the seizure, access, storage or transfer of electronic evidence must be fully documented, preserved and available for review.</a:t>
            </a:r>
          </a:p>
          <a:p>
            <a:pPr>
              <a:lnSpc>
                <a:spcPct val="100000"/>
              </a:lnSpc>
            </a:pPr>
            <a:endParaRPr lang="en-US" altLang="en-US" sz="2600" dirty="0"/>
          </a:p>
        </p:txBody>
      </p:sp>
    </p:spTree>
    <p:custDataLst>
      <p:tags r:id="rId1"/>
    </p:custDataLst>
    <p:extLst>
      <p:ext uri="{BB962C8B-B14F-4D97-AF65-F5344CB8AC3E}">
        <p14:creationId xmlns:p14="http://schemas.microsoft.com/office/powerpoint/2010/main" val="2691171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8EDF8B0-BD8B-44DA-A5CB-15A5225E65A0}"/>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Planning</a:t>
            </a:r>
          </a:p>
        </p:txBody>
      </p:sp>
      <p:sp>
        <p:nvSpPr>
          <p:cNvPr id="50179" name="Content Placeholder 2">
            <a:extLst>
              <a:ext uri="{FF2B5EF4-FFF2-40B4-BE49-F238E27FC236}">
                <a16:creationId xmlns:a16="http://schemas.microsoft.com/office/drawing/2014/main" id="{BC691A10-8EA5-4BC6-B5F5-128B0A6B420D}"/>
              </a:ext>
            </a:extLst>
          </p:cNvPr>
          <p:cNvSpPr>
            <a:spLocks noGrp="1"/>
          </p:cNvSpPr>
          <p:nvPr>
            <p:ph idx="1"/>
          </p:nvPr>
        </p:nvSpPr>
        <p:spPr>
          <a:xfrm>
            <a:off x="298713" y="1094058"/>
            <a:ext cx="8670662" cy="5248276"/>
          </a:xfrm>
        </p:spPr>
        <p:txBody>
          <a:bodyPr>
            <a:normAutofit fontScale="85000" lnSpcReduction="10000"/>
          </a:bodyPr>
          <a:lstStyle/>
          <a:p>
            <a:pPr>
              <a:buFont typeface="Arial" panose="020B0604020202020204" pitchFamily="34" charset="0"/>
              <a:buNone/>
            </a:pPr>
            <a:r>
              <a:rPr lang="en-GB" altLang="en-US" sz="3000" b="1" dirty="0"/>
              <a:t>Search team </a:t>
            </a:r>
            <a:r>
              <a:rPr lang="en-GB" altLang="en-US" sz="3000" dirty="0"/>
              <a:t>gets responsibility of:</a:t>
            </a:r>
            <a:endParaRPr lang="en-US" altLang="en-US" sz="3000" dirty="0"/>
          </a:p>
          <a:p>
            <a:r>
              <a:rPr lang="en-GB" altLang="en-US" sz="3000" dirty="0"/>
              <a:t>obtaining the relevant court order (Search Warrant) for entering, search and examination of equipment found in the apartment;</a:t>
            </a:r>
            <a:endParaRPr lang="en-US" altLang="en-US" sz="3000" dirty="0"/>
          </a:p>
          <a:p>
            <a:r>
              <a:rPr lang="en-GB" altLang="en-US" sz="3000" dirty="0"/>
              <a:t>entering and searching computer and storage that has evidence, secure them from being altered or damaged;</a:t>
            </a:r>
            <a:endParaRPr lang="en-US" altLang="en-US" sz="3000" dirty="0"/>
          </a:p>
          <a:p>
            <a:r>
              <a:rPr lang="en-GB" altLang="en-US" sz="3000" dirty="0"/>
              <a:t>identification of the storage media;</a:t>
            </a:r>
            <a:endParaRPr lang="en-US" altLang="en-US" sz="3000" dirty="0"/>
          </a:p>
          <a:p>
            <a:r>
              <a:rPr lang="en-GB" altLang="en-US" sz="3000" dirty="0"/>
              <a:t>containment and securing the electronic environment;</a:t>
            </a:r>
            <a:endParaRPr lang="en-US" altLang="en-US" sz="3000" dirty="0"/>
          </a:p>
          <a:p>
            <a:r>
              <a:rPr lang="en-GB" altLang="en-US" sz="3000" dirty="0"/>
              <a:t>searching persons present and seizing items found;</a:t>
            </a:r>
            <a:endParaRPr lang="en-US" altLang="en-US" sz="3000" dirty="0"/>
          </a:p>
          <a:p>
            <a:r>
              <a:rPr lang="en-GB" altLang="en-US" sz="3000" dirty="0"/>
              <a:t>complete the necessary documentation;</a:t>
            </a:r>
            <a:endParaRPr lang="en-US" altLang="en-US" sz="3000" dirty="0"/>
          </a:p>
          <a:p>
            <a:r>
              <a:rPr lang="en-GB" altLang="en-US" sz="3000" dirty="0"/>
              <a:t>report of every step and every situation during the entering and search of the apartment;</a:t>
            </a:r>
            <a:endParaRPr lang="en-US" altLang="en-US" sz="3000" dirty="0"/>
          </a:p>
          <a:p>
            <a:r>
              <a:rPr lang="en-GB" altLang="en-US" sz="3000" dirty="0"/>
              <a:t>arrest the person.</a:t>
            </a:r>
            <a:endParaRPr lang="en-US" altLang="en-US" sz="3000" dirty="0"/>
          </a:p>
          <a:p>
            <a:endParaRPr lang="en-US" altLang="en-US" sz="2000" dirty="0"/>
          </a:p>
        </p:txBody>
      </p:sp>
    </p:spTree>
    <p:custDataLst>
      <p:tags r:id="rId1"/>
    </p:custDataLst>
    <p:extLst>
      <p:ext uri="{BB962C8B-B14F-4D97-AF65-F5344CB8AC3E}">
        <p14:creationId xmlns:p14="http://schemas.microsoft.com/office/powerpoint/2010/main" val="102346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1C9B641-9CF5-4E32-B23A-F514B0BEB64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Planning</a:t>
            </a:r>
          </a:p>
        </p:txBody>
      </p:sp>
      <p:sp>
        <p:nvSpPr>
          <p:cNvPr id="51203" name="Content Placeholder 2">
            <a:extLst>
              <a:ext uri="{FF2B5EF4-FFF2-40B4-BE49-F238E27FC236}">
                <a16:creationId xmlns:a16="http://schemas.microsoft.com/office/drawing/2014/main" id="{A3F8A77C-35BA-4812-9113-3E31BF02FC94}"/>
              </a:ext>
            </a:extLst>
          </p:cNvPr>
          <p:cNvSpPr>
            <a:spLocks noGrp="1"/>
          </p:cNvSpPr>
          <p:nvPr>
            <p:ph idx="1"/>
          </p:nvPr>
        </p:nvSpPr>
        <p:spPr>
          <a:xfrm>
            <a:off x="309469" y="1386655"/>
            <a:ext cx="8659906" cy="5783579"/>
          </a:xfrm>
        </p:spPr>
        <p:txBody>
          <a:bodyPr>
            <a:normAutofit/>
          </a:bodyPr>
          <a:lstStyle/>
          <a:p>
            <a:pPr marL="0" indent="0">
              <a:buFont typeface="Arial" panose="020B0604020202020204" pitchFamily="34" charset="0"/>
              <a:buNone/>
            </a:pPr>
            <a:r>
              <a:rPr lang="en-GB" altLang="en-US" sz="2000" dirty="0"/>
              <a:t>The </a:t>
            </a:r>
            <a:r>
              <a:rPr lang="en-GB" altLang="en-US" sz="2000" b="1" dirty="0"/>
              <a:t>forensics team </a:t>
            </a:r>
            <a:r>
              <a:rPr lang="en-GB" altLang="en-US" sz="2000" dirty="0"/>
              <a:t>has a responsibility to prepare all necessary equipment and tools for reporting the computer state and perform live data forensics, that cover: </a:t>
            </a:r>
            <a:endParaRPr lang="en-US" altLang="en-US" sz="2000" dirty="0"/>
          </a:p>
          <a:p>
            <a:pPr marL="457200" lvl="1" indent="0"/>
            <a:r>
              <a:rPr lang="en-GB" altLang="en-US" sz="2000" dirty="0"/>
              <a:t> Tools media – CD, USB, Laptops computers.</a:t>
            </a:r>
            <a:endParaRPr lang="en-US" altLang="en-US" sz="2000" dirty="0"/>
          </a:p>
          <a:p>
            <a:pPr marL="457200" lvl="1" indent="0"/>
            <a:r>
              <a:rPr lang="en-GB" altLang="en-US" sz="2000" dirty="0"/>
              <a:t> Live CD for live data forensic and empty USB for the information from the live forensics.</a:t>
            </a:r>
            <a:endParaRPr lang="en-US" altLang="en-US" sz="2000" dirty="0"/>
          </a:p>
          <a:p>
            <a:pPr marL="457200" lvl="1" indent="0"/>
            <a:r>
              <a:rPr lang="en-GB" altLang="en-US" sz="2000" dirty="0"/>
              <a:t> USB for dump of the RAM memory of the computer.</a:t>
            </a:r>
            <a:endParaRPr lang="en-US" altLang="en-US" sz="2000" dirty="0"/>
          </a:p>
          <a:p>
            <a:pPr marL="457200" lvl="1" indent="0"/>
            <a:r>
              <a:rPr lang="en-GB" altLang="en-US" sz="2000" dirty="0"/>
              <a:t> Hot plug supplier (for permanent supplying of power in the case of encrypted computer).</a:t>
            </a:r>
            <a:endParaRPr lang="en-US" altLang="en-US" sz="2000" dirty="0"/>
          </a:p>
          <a:p>
            <a:pPr marL="457200" lvl="1" indent="0"/>
            <a:r>
              <a:rPr lang="en-GB" altLang="en-US" sz="2000" dirty="0"/>
              <a:t> Storage media (must be clean and `sterilized` devices).</a:t>
            </a:r>
            <a:endParaRPr lang="en-US" altLang="en-US" sz="2000" dirty="0"/>
          </a:p>
          <a:p>
            <a:pPr marL="0" indent="0">
              <a:buFont typeface="Arial" panose="020B0604020202020204" pitchFamily="34" charset="0"/>
              <a:buNone/>
            </a:pPr>
            <a:r>
              <a:rPr lang="en-GB" altLang="en-US" sz="2000" dirty="0"/>
              <a:t>	</a:t>
            </a:r>
          </a:p>
          <a:p>
            <a:pPr marL="0" indent="0">
              <a:spcBef>
                <a:spcPts val="600"/>
              </a:spcBef>
              <a:buFont typeface="Arial" panose="020B0604020202020204" pitchFamily="34" charset="0"/>
              <a:buNone/>
            </a:pPr>
            <a:r>
              <a:rPr lang="en-GB" altLang="en-US" sz="2000" dirty="0"/>
              <a:t>The forensic team is responsible for defining a procedure of examination and also testing all of the tools that we are planning to use and they must be prepared on the clean and secure storage.</a:t>
            </a:r>
            <a:endParaRPr lang="en-US" altLang="en-US" sz="1600" dirty="0"/>
          </a:p>
        </p:txBody>
      </p:sp>
    </p:spTree>
    <p:custDataLst>
      <p:tags r:id="rId1"/>
    </p:custDataLst>
    <p:extLst>
      <p:ext uri="{BB962C8B-B14F-4D97-AF65-F5344CB8AC3E}">
        <p14:creationId xmlns:p14="http://schemas.microsoft.com/office/powerpoint/2010/main" val="84513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9BD26C85-CBF3-4490-B200-6D3BCF0DBADF}"/>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dirty="0">
                <a:solidFill>
                  <a:srgbClr val="FFFFFF"/>
                </a:solidFill>
              </a:rPr>
              <a:t>Preparation and planning</a:t>
            </a:r>
          </a:p>
        </p:txBody>
      </p:sp>
      <p:sp>
        <p:nvSpPr>
          <p:cNvPr id="5124" name="Rectangle 3">
            <a:extLst>
              <a:ext uri="{FF2B5EF4-FFF2-40B4-BE49-F238E27FC236}">
                <a16:creationId xmlns:a16="http://schemas.microsoft.com/office/drawing/2014/main" id="{ADF671DF-08D5-45F5-8372-1734B6E89AEE}"/>
              </a:ext>
            </a:extLst>
          </p:cNvPr>
          <p:cNvSpPr>
            <a:spLocks noGrp="1" noChangeArrowheads="1"/>
          </p:cNvSpPr>
          <p:nvPr>
            <p:ph idx="1"/>
          </p:nvPr>
        </p:nvSpPr>
        <p:spPr>
          <a:xfrm>
            <a:off x="457200" y="1321730"/>
            <a:ext cx="8229600" cy="5210175"/>
          </a:xfrm>
        </p:spPr>
        <p:txBody>
          <a:bodyPr/>
          <a:lstStyle/>
          <a:p>
            <a:pPr marL="0" indent="0">
              <a:buFont typeface="Arial" charset="0"/>
              <a:buNone/>
              <a:defRPr/>
            </a:pPr>
            <a:r>
              <a:rPr lang="en-US" b="1" dirty="0">
                <a:ea typeface="+mn-ea"/>
                <a:cs typeface="+mn-cs"/>
              </a:rPr>
              <a:t>Careful preparation and planning for an activity is essential and should take into account a range of considerations including those that follow:</a:t>
            </a:r>
          </a:p>
          <a:p>
            <a:pPr>
              <a:buFontTx/>
              <a:buChar char="-"/>
              <a:defRPr/>
            </a:pPr>
            <a:r>
              <a:rPr lang="en-US" dirty="0">
                <a:ea typeface="+mn-ea"/>
                <a:cs typeface="+mn-cs"/>
              </a:rPr>
              <a:t>Where is the data hosted?</a:t>
            </a:r>
          </a:p>
          <a:p>
            <a:pPr>
              <a:buFontTx/>
              <a:buChar char="-"/>
              <a:defRPr/>
            </a:pPr>
            <a:r>
              <a:rPr lang="en-US" dirty="0">
                <a:ea typeface="+mn-ea"/>
                <a:cs typeface="+mn-cs"/>
              </a:rPr>
              <a:t>How sophisticated is the suspect?</a:t>
            </a:r>
          </a:p>
          <a:p>
            <a:pPr>
              <a:buFontTx/>
              <a:buChar char="-"/>
              <a:defRPr/>
            </a:pPr>
            <a:r>
              <a:rPr lang="en-US" dirty="0">
                <a:ea typeface="+mn-ea"/>
                <a:cs typeface="+mn-cs"/>
              </a:rPr>
              <a:t>Are there alternative sources for obtaining the same evidence, complementary sources to strengthen the evidence?</a:t>
            </a:r>
          </a:p>
          <a:p>
            <a:pPr>
              <a:buFontTx/>
              <a:buChar char="-"/>
              <a:defRPr/>
            </a:pPr>
            <a:r>
              <a:rPr lang="en-US" dirty="0">
                <a:ea typeface="+mn-ea"/>
                <a:cs typeface="+mn-cs"/>
              </a:rPr>
              <a:t>Tactical decision to recover data from the suspect or the alternative data holder</a:t>
            </a: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 typeface="Arial" charset="0"/>
              <a:buNone/>
              <a:defRPr/>
            </a:pPr>
            <a:endParaRPr lang="en-US" sz="2400" b="1" dirty="0">
              <a:ea typeface="+mn-ea"/>
              <a:cs typeface="+mn-cs"/>
            </a:endParaRPr>
          </a:p>
          <a:p>
            <a:pPr marL="0" indent="0" eaLnBrk="1" hangingPunct="1">
              <a:buFont typeface="Arial" charset="0"/>
              <a:buNone/>
              <a:defRPr/>
            </a:pPr>
            <a:endParaRPr lang="en-GB" dirty="0">
              <a:ea typeface="+mn-ea"/>
              <a:cs typeface="+mn-cs"/>
            </a:endParaRPr>
          </a:p>
        </p:txBody>
      </p:sp>
    </p:spTree>
    <p:custDataLst>
      <p:tags r:id="rId1"/>
    </p:custDataLst>
    <p:extLst>
      <p:ext uri="{BB962C8B-B14F-4D97-AF65-F5344CB8AC3E}">
        <p14:creationId xmlns:p14="http://schemas.microsoft.com/office/powerpoint/2010/main" val="3514226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Title 1">
            <a:extLst>
              <a:ext uri="{FF2B5EF4-FFF2-40B4-BE49-F238E27FC236}">
                <a16:creationId xmlns:a16="http://schemas.microsoft.com/office/drawing/2014/main" id="{C47B4BF8-1E52-4499-9AE7-E5C27000DE9D}"/>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dirty="0">
                <a:solidFill>
                  <a:srgbClr val="FFFFFF"/>
                </a:solidFill>
              </a:rPr>
              <a:t>Preparation and planning</a:t>
            </a:r>
          </a:p>
        </p:txBody>
      </p:sp>
      <p:sp>
        <p:nvSpPr>
          <p:cNvPr id="5124" name="Rectangle 3">
            <a:extLst>
              <a:ext uri="{FF2B5EF4-FFF2-40B4-BE49-F238E27FC236}">
                <a16:creationId xmlns:a16="http://schemas.microsoft.com/office/drawing/2014/main" id="{E838F8B8-F839-4E59-8A3C-B5F1D1AFF4A8}"/>
              </a:ext>
            </a:extLst>
          </p:cNvPr>
          <p:cNvSpPr>
            <a:spLocks noGrp="1" noChangeArrowheads="1"/>
          </p:cNvSpPr>
          <p:nvPr>
            <p:ph idx="1"/>
          </p:nvPr>
        </p:nvSpPr>
        <p:spPr>
          <a:xfrm>
            <a:off x="457200" y="1647825"/>
            <a:ext cx="8229600" cy="5210175"/>
          </a:xfrm>
        </p:spPr>
        <p:txBody>
          <a:bodyPr/>
          <a:lstStyle/>
          <a:p>
            <a:pPr marL="0" indent="0" eaLnBrk="1" hangingPunct="1">
              <a:buFont typeface="Arial" charset="0"/>
              <a:buNone/>
              <a:defRPr/>
            </a:pPr>
            <a:r>
              <a:rPr lang="en-US" b="1" dirty="0">
                <a:ea typeface="+mn-ea"/>
                <a:cs typeface="+mn-cs"/>
              </a:rPr>
              <a:t>Where is the data hosted?</a:t>
            </a:r>
            <a:endParaRPr lang="en-US" dirty="0">
              <a:ea typeface="+mn-ea"/>
              <a:cs typeface="+mn-cs"/>
            </a:endParaRPr>
          </a:p>
          <a:p>
            <a:pPr marL="0" indent="0">
              <a:buFont typeface="Arial" charset="0"/>
              <a:buNone/>
              <a:defRPr/>
            </a:pPr>
            <a:r>
              <a:rPr lang="en-US" dirty="0">
                <a:ea typeface="+mn-ea"/>
                <a:cs typeface="+mn-cs"/>
              </a:rPr>
              <a:t>It is not unusual for data to be hosted in a location other than where the equipment is present. It is necessary to consider where data that is of interest, may be stored. The reasons for this are that:</a:t>
            </a:r>
          </a:p>
          <a:p>
            <a:pPr>
              <a:buFont typeface="Arial" charset="0"/>
              <a:buChar char="•"/>
              <a:defRPr/>
            </a:pPr>
            <a:r>
              <a:rPr lang="en-US" dirty="0">
                <a:ea typeface="+mn-ea"/>
                <a:cs typeface="+mn-cs"/>
              </a:rPr>
              <a:t>access to the data may require additional legal authority, especially if it is stored in a different jurisdiction.</a:t>
            </a:r>
          </a:p>
          <a:p>
            <a:pPr>
              <a:buFont typeface="Arial" charset="0"/>
              <a:buChar char="•"/>
              <a:defRPr/>
            </a:pPr>
            <a:r>
              <a:rPr lang="en-US" dirty="0">
                <a:ea typeface="+mn-ea"/>
                <a:cs typeface="+mn-cs"/>
              </a:rPr>
              <a:t>additional technical requirements may be necessary to ensure the integrity of the evidence is maintained and this can be proved.</a:t>
            </a:r>
          </a:p>
          <a:p>
            <a:pPr marL="0" indent="0" eaLnBrk="1" hangingPunct="1">
              <a:buFont typeface="Arial" charset="0"/>
              <a:buNone/>
              <a:defRPr/>
            </a:pPr>
            <a:endParaRPr lang="en-GB" dirty="0">
              <a:ea typeface="+mn-ea"/>
              <a:cs typeface="+mn-cs"/>
            </a:endParaRPr>
          </a:p>
        </p:txBody>
      </p:sp>
    </p:spTree>
    <p:custDataLst>
      <p:tags r:id="rId1"/>
    </p:custDataLst>
    <p:extLst>
      <p:ext uri="{BB962C8B-B14F-4D97-AF65-F5344CB8AC3E}">
        <p14:creationId xmlns:p14="http://schemas.microsoft.com/office/powerpoint/2010/main" val="721593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Title 1">
            <a:extLst>
              <a:ext uri="{FF2B5EF4-FFF2-40B4-BE49-F238E27FC236}">
                <a16:creationId xmlns:a16="http://schemas.microsoft.com/office/drawing/2014/main" id="{811A4C50-A431-423F-8BF5-7206C4005B49}"/>
              </a:ext>
            </a:extLst>
          </p:cNvPr>
          <p:cNvSpPr>
            <a:spLocks noGrp="1"/>
          </p:cNvSpPr>
          <p:nvPr>
            <p:ph type="title"/>
          </p:nvPr>
        </p:nvSpPr>
        <p:spPr>
          <a:xfrm>
            <a:off x="739775" y="90218"/>
            <a:ext cx="8229600" cy="773112"/>
          </a:xfrm>
          <a:ln/>
        </p:spPr>
        <p:txBody>
          <a:bodyPr lIns="91440" tIns="45720" rIns="91440" bIns="45720" anchor="ctr">
            <a:normAutofit/>
          </a:bodyPr>
          <a:lstStyle/>
          <a:p>
            <a:pPr algn="r" eaLnBrk="1" hangingPunct="1"/>
            <a:r>
              <a:rPr lang="en-GB" altLang="en-US" dirty="0">
                <a:solidFill>
                  <a:srgbClr val="FFFFFF"/>
                </a:solidFill>
              </a:rPr>
              <a:t>Preparation and planning</a:t>
            </a:r>
            <a:endParaRPr lang="en-US" altLang="en-US" dirty="0">
              <a:solidFill>
                <a:srgbClr val="FFFFFF"/>
              </a:solidFill>
            </a:endParaRPr>
          </a:p>
        </p:txBody>
      </p:sp>
      <p:sp>
        <p:nvSpPr>
          <p:cNvPr id="23556" name="Content Placeholder 2">
            <a:extLst>
              <a:ext uri="{FF2B5EF4-FFF2-40B4-BE49-F238E27FC236}">
                <a16:creationId xmlns:a16="http://schemas.microsoft.com/office/drawing/2014/main" id="{29682295-D83F-4E97-96E2-B75B582D4B3A}"/>
              </a:ext>
            </a:extLst>
          </p:cNvPr>
          <p:cNvSpPr>
            <a:spLocks/>
          </p:cNvSpPr>
          <p:nvPr/>
        </p:nvSpPr>
        <p:spPr bwMode="auto">
          <a:xfrm>
            <a:off x="457200" y="1543166"/>
            <a:ext cx="8512175" cy="4891088"/>
          </a:xfrm>
          <a:prstGeom prst="rect">
            <a:avLst/>
          </a:prstGeom>
          <a:noFill/>
          <a:ln w="9525">
            <a:noFill/>
            <a:miter lim="800000"/>
            <a:headEnd/>
            <a:tailEnd/>
          </a:ln>
        </p:spPr>
        <p:txBody>
          <a:bodyPr/>
          <a:lstStyle/>
          <a:p>
            <a:pPr eaLnBrk="1" hangingPunct="1">
              <a:defRPr/>
            </a:pPr>
            <a:r>
              <a:rPr lang="en-US" sz="2800" b="1" dirty="0">
                <a:ea typeface="+mn-ea"/>
                <a:cs typeface="Arial" charset="0"/>
              </a:rPr>
              <a:t>How sophisticated is the suspect?</a:t>
            </a:r>
          </a:p>
          <a:p>
            <a:pPr eaLnBrk="1" hangingPunct="1">
              <a:defRPr/>
            </a:pPr>
            <a:endParaRPr lang="en-US" sz="2800" dirty="0">
              <a:ea typeface="+mn-ea"/>
              <a:cs typeface="Arial" charset="0"/>
            </a:endParaRPr>
          </a:p>
          <a:p>
            <a:pPr eaLnBrk="1" hangingPunct="1">
              <a:buFontTx/>
              <a:buChar char="-"/>
              <a:defRPr/>
            </a:pPr>
            <a:r>
              <a:rPr lang="en-US" sz="2800" dirty="0">
                <a:ea typeface="+mn-ea"/>
                <a:cs typeface="Arial" charset="0"/>
              </a:rPr>
              <a:t>  gather as much intelligence about that person, his capabilities and skills;</a:t>
            </a:r>
          </a:p>
          <a:p>
            <a:pPr>
              <a:buFontTx/>
              <a:buChar char="-"/>
              <a:defRPr/>
            </a:pPr>
            <a:r>
              <a:rPr lang="en-US" sz="2800" dirty="0">
                <a:ea typeface="+mn-ea"/>
                <a:cs typeface="Arial" charset="0"/>
              </a:rPr>
              <a:t> usage of encryption software;</a:t>
            </a:r>
          </a:p>
          <a:p>
            <a:pPr>
              <a:buFontTx/>
              <a:buChar char="-"/>
              <a:defRPr/>
            </a:pPr>
            <a:r>
              <a:rPr lang="en-US" sz="2800" dirty="0">
                <a:ea typeface="+mn-ea"/>
                <a:cs typeface="Arial" charset="0"/>
              </a:rPr>
              <a:t> usage of remote storage;</a:t>
            </a:r>
          </a:p>
          <a:p>
            <a:pPr eaLnBrk="1" hangingPunct="1">
              <a:buFontTx/>
              <a:buChar char="-"/>
              <a:defRPr/>
            </a:pPr>
            <a:r>
              <a:rPr lang="en-US" sz="2800" dirty="0">
                <a:ea typeface="+mn-ea"/>
                <a:cs typeface="Arial" charset="0"/>
              </a:rPr>
              <a:t> gather intelligence about his usual internet activities.</a:t>
            </a:r>
          </a:p>
          <a:p>
            <a:pPr lvl="1" eaLnBrk="1" hangingPunct="1">
              <a:buFontTx/>
              <a:buChar char="-"/>
              <a:defRPr/>
            </a:pPr>
            <a:endParaRPr lang="en-US" sz="2800" dirty="0">
              <a:ea typeface="+mn-ea"/>
              <a:cs typeface="Arial" charset="0"/>
            </a:endParaRPr>
          </a:p>
          <a:p>
            <a:pPr eaLnBrk="1" hangingPunct="1">
              <a:buFontTx/>
              <a:buChar char="-"/>
              <a:defRPr/>
            </a:pPr>
            <a:endParaRPr lang="en-US" sz="2400" dirty="0">
              <a:ea typeface="+mn-ea"/>
              <a:cs typeface="Arial" charset="0"/>
            </a:endParaRPr>
          </a:p>
          <a:p>
            <a:pPr eaLnBrk="1" hangingPunct="1">
              <a:defRPr/>
            </a:pPr>
            <a:endParaRPr lang="el-GR" sz="2400" dirty="0">
              <a:ea typeface="+mn-ea"/>
              <a:cs typeface="Arial" charset="0"/>
            </a:endParaRPr>
          </a:p>
        </p:txBody>
      </p:sp>
    </p:spTree>
    <p:custDataLst>
      <p:tags r:id="rId1"/>
    </p:custDataLst>
    <p:extLst>
      <p:ext uri="{BB962C8B-B14F-4D97-AF65-F5344CB8AC3E}">
        <p14:creationId xmlns:p14="http://schemas.microsoft.com/office/powerpoint/2010/main" val="848534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9B3BEE8-7AFD-4A79-AF84-84EEFFB8AA8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dirty="0">
                <a:solidFill>
                  <a:srgbClr val="FFFFFF"/>
                </a:solidFill>
              </a:rPr>
              <a:t>Preparation and planning</a:t>
            </a:r>
            <a:endParaRPr lang="en-US" altLang="en-US" dirty="0">
              <a:solidFill>
                <a:srgbClr val="FFFFFF"/>
              </a:solidFill>
            </a:endParaRPr>
          </a:p>
        </p:txBody>
      </p:sp>
      <p:sp>
        <p:nvSpPr>
          <p:cNvPr id="40963" name="Content Placeholder 2">
            <a:extLst>
              <a:ext uri="{FF2B5EF4-FFF2-40B4-BE49-F238E27FC236}">
                <a16:creationId xmlns:a16="http://schemas.microsoft.com/office/drawing/2014/main" id="{746EECB8-C370-455E-B24D-F4FBCC2523A9}"/>
              </a:ext>
            </a:extLst>
          </p:cNvPr>
          <p:cNvSpPr>
            <a:spLocks noGrp="1"/>
          </p:cNvSpPr>
          <p:nvPr>
            <p:ph idx="1"/>
          </p:nvPr>
        </p:nvSpPr>
        <p:spPr>
          <a:xfrm>
            <a:off x="317350" y="1357562"/>
            <a:ext cx="8509299" cy="4753462"/>
          </a:xfrm>
        </p:spPr>
        <p:txBody>
          <a:bodyPr>
            <a:normAutofit/>
          </a:bodyPr>
          <a:lstStyle/>
          <a:p>
            <a:pPr marL="0" indent="0">
              <a:buFont typeface="Arial" charset="0"/>
              <a:buNone/>
              <a:defRPr/>
            </a:pPr>
            <a:r>
              <a:rPr lang="en-US" b="1" dirty="0">
                <a:ea typeface="+mn-ea"/>
                <a:cs typeface="+mn-cs"/>
              </a:rPr>
              <a:t>Are there alternative sources for obtaining the same evidence, complementary sources to strengthen the evidence?</a:t>
            </a:r>
          </a:p>
          <a:p>
            <a:pPr>
              <a:buFontTx/>
              <a:buChar char="-"/>
              <a:defRPr/>
            </a:pPr>
            <a:r>
              <a:rPr lang="en-US" dirty="0">
                <a:ea typeface="+mn-ea"/>
                <a:cs typeface="+mn-cs"/>
              </a:rPr>
              <a:t>Consider if there are other sources of evidence</a:t>
            </a:r>
          </a:p>
          <a:p>
            <a:pPr lvl="1">
              <a:buFontTx/>
              <a:buChar char="-"/>
              <a:defRPr/>
            </a:pPr>
            <a:r>
              <a:rPr lang="en-US" sz="2800" dirty="0">
                <a:ea typeface="+mn-ea"/>
              </a:rPr>
              <a:t>Other party to an online transaction such as an exchange of email;</a:t>
            </a:r>
          </a:p>
          <a:p>
            <a:pPr lvl="1">
              <a:buFontTx/>
              <a:buChar char="-"/>
              <a:defRPr/>
            </a:pPr>
            <a:r>
              <a:rPr lang="en-US" sz="2800" dirty="0">
                <a:ea typeface="+mn-ea"/>
              </a:rPr>
              <a:t>Third party data holder such as an Internet Service Provider (ISP);</a:t>
            </a:r>
          </a:p>
          <a:p>
            <a:pPr lvl="1">
              <a:buFontTx/>
              <a:buChar char="-"/>
              <a:defRPr/>
            </a:pPr>
            <a:r>
              <a:rPr lang="en-US" sz="2800" dirty="0">
                <a:ea typeface="+mn-ea"/>
              </a:rPr>
              <a:t>Online service provider;</a:t>
            </a:r>
          </a:p>
          <a:p>
            <a:pPr lvl="1">
              <a:buFontTx/>
              <a:buChar char="-"/>
              <a:defRPr/>
            </a:pPr>
            <a:r>
              <a:rPr lang="en-US" sz="2800" dirty="0">
                <a:ea typeface="+mn-ea"/>
              </a:rPr>
              <a:t>Use of the cloud, the same data may be recoverable from such a third party source.</a:t>
            </a:r>
          </a:p>
          <a:p>
            <a:pPr lvl="1">
              <a:buFontTx/>
              <a:buChar char="-"/>
              <a:defRPr/>
            </a:pPr>
            <a:endParaRPr lang="en-US" sz="2000" dirty="0">
              <a:ea typeface="+mn-ea"/>
            </a:endParaRPr>
          </a:p>
          <a:p>
            <a:pPr>
              <a:buFont typeface="Arial" charset="0"/>
              <a:buChar char="•"/>
              <a:defRPr/>
            </a:pPr>
            <a:endParaRPr lang="en-US" dirty="0">
              <a:ea typeface="+mn-ea"/>
              <a:cs typeface="+mn-cs"/>
            </a:endParaRPr>
          </a:p>
        </p:txBody>
      </p:sp>
    </p:spTree>
    <p:custDataLst>
      <p:tags r:id="rId1"/>
    </p:custDataLst>
    <p:extLst>
      <p:ext uri="{BB962C8B-B14F-4D97-AF65-F5344CB8AC3E}">
        <p14:creationId xmlns:p14="http://schemas.microsoft.com/office/powerpoint/2010/main" val="919113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DC7D1FD-7E65-4C6D-9DDD-8CA2E581860B}"/>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dirty="0">
                <a:solidFill>
                  <a:srgbClr val="FFFFFF"/>
                </a:solidFill>
              </a:rPr>
              <a:t>Preparation and planning</a:t>
            </a:r>
            <a:endParaRPr lang="en-US" altLang="en-US" dirty="0">
              <a:solidFill>
                <a:srgbClr val="FFFFFF"/>
              </a:solidFill>
            </a:endParaRPr>
          </a:p>
        </p:txBody>
      </p:sp>
      <p:sp>
        <p:nvSpPr>
          <p:cNvPr id="3" name="Content Placeholder 2">
            <a:extLst>
              <a:ext uri="{FF2B5EF4-FFF2-40B4-BE49-F238E27FC236}">
                <a16:creationId xmlns:a16="http://schemas.microsoft.com/office/drawing/2014/main" id="{0154DCCD-3EFF-4AA3-979E-9B88B77A2C16}"/>
              </a:ext>
            </a:extLst>
          </p:cNvPr>
          <p:cNvSpPr>
            <a:spLocks noGrp="1"/>
          </p:cNvSpPr>
          <p:nvPr>
            <p:ph idx="1"/>
          </p:nvPr>
        </p:nvSpPr>
        <p:spPr>
          <a:xfrm>
            <a:off x="628650" y="1617724"/>
            <a:ext cx="7886700" cy="3923620"/>
          </a:xfrm>
        </p:spPr>
        <p:txBody>
          <a:bodyPr/>
          <a:lstStyle/>
          <a:p>
            <a:pPr>
              <a:buFont typeface="Arial" charset="0"/>
              <a:buChar char="•"/>
              <a:defRPr/>
            </a:pPr>
            <a:r>
              <a:rPr lang="en-US" sz="2800" dirty="0">
                <a:ea typeface="+mn-ea"/>
                <a:cs typeface="+mn-cs"/>
              </a:rPr>
              <a:t>Tactical decision to recover data from the suspect or the alternative data holder:</a:t>
            </a:r>
          </a:p>
          <a:p>
            <a:pPr>
              <a:buFont typeface="Arial" charset="0"/>
              <a:buNone/>
              <a:defRPr/>
            </a:pPr>
            <a:endParaRPr lang="en-US" sz="2800" dirty="0">
              <a:ea typeface="+mn-ea"/>
              <a:cs typeface="+mn-cs"/>
            </a:endParaRPr>
          </a:p>
          <a:p>
            <a:pPr marL="395288" indent="-395288">
              <a:buFont typeface="Arial" charset="0"/>
              <a:buNone/>
              <a:defRPr/>
            </a:pPr>
            <a:r>
              <a:rPr lang="en-US" sz="2800" b="1" dirty="0">
                <a:ea typeface="+mn-ea"/>
                <a:cs typeface="+mn-cs"/>
              </a:rPr>
              <a:t> </a:t>
            </a:r>
            <a:r>
              <a:rPr lang="en-US" b="1" dirty="0">
                <a:ea typeface="+mn-ea"/>
                <a:cs typeface="+mn-cs"/>
              </a:rPr>
              <a:t> </a:t>
            </a:r>
            <a:r>
              <a:rPr lang="en-US" dirty="0">
                <a:ea typeface="+mn-ea"/>
                <a:cs typeface="+mn-cs"/>
              </a:rPr>
              <a:t>- </a:t>
            </a:r>
            <a:r>
              <a:rPr lang="en-US" sz="2800" dirty="0">
                <a:ea typeface="+mn-ea"/>
                <a:cs typeface="+mn-cs"/>
              </a:rPr>
              <a:t>Consider obtaining the data/evidence from third parties;</a:t>
            </a:r>
          </a:p>
          <a:p>
            <a:pPr marL="395288" indent="-395288">
              <a:buFont typeface="Arial" charset="0"/>
              <a:buNone/>
              <a:defRPr/>
            </a:pPr>
            <a:r>
              <a:rPr lang="en-US" sz="2800" dirty="0">
                <a:ea typeface="+mn-ea"/>
                <a:cs typeface="+mn-cs"/>
              </a:rPr>
              <a:t>   - Legal procedures for recovering data;</a:t>
            </a:r>
          </a:p>
          <a:p>
            <a:pPr marL="395288" indent="-395288">
              <a:buFont typeface="Arial" charset="0"/>
              <a:buNone/>
              <a:defRPr/>
            </a:pPr>
            <a:r>
              <a:rPr lang="en-US" sz="2800" dirty="0">
                <a:ea typeface="+mn-ea"/>
                <a:cs typeface="+mn-cs"/>
              </a:rPr>
              <a:t>   - Consideration which sources of evidence is important for the investigation.</a:t>
            </a:r>
            <a:endParaRPr lang="en-US" sz="2000" dirty="0">
              <a:ea typeface="+mn-ea"/>
              <a:cs typeface="+mn-cs"/>
            </a:endParaRPr>
          </a:p>
          <a:p>
            <a:pPr marL="0" indent="0">
              <a:buFont typeface="Arial" charset="0"/>
              <a:buNone/>
              <a:defRPr/>
            </a:pPr>
            <a:endParaRPr lang="en-US" sz="2000" dirty="0">
              <a:ea typeface="+mn-ea"/>
              <a:cs typeface="+mn-cs"/>
            </a:endParaRPr>
          </a:p>
          <a:p>
            <a:pPr marL="0" indent="0">
              <a:buFont typeface="Arial" charset="0"/>
              <a:buNone/>
              <a:defRPr/>
            </a:pPr>
            <a:endParaRPr lang="en-US" sz="2000" dirty="0">
              <a:ea typeface="+mn-ea"/>
              <a:cs typeface="+mn-cs"/>
            </a:endParaRPr>
          </a:p>
          <a:p>
            <a:pPr>
              <a:buFont typeface="Arial" charset="0"/>
              <a:buNone/>
              <a:defRPr/>
            </a:pPr>
            <a:endParaRPr lang="en-US" sz="2800" dirty="0">
              <a:ea typeface="+mn-ea"/>
              <a:cs typeface="+mn-cs"/>
            </a:endParaRPr>
          </a:p>
          <a:p>
            <a:pPr>
              <a:buFont typeface="Arial" charset="0"/>
              <a:buChar char="•"/>
              <a:defRPr/>
            </a:pPr>
            <a:endParaRPr lang="en-US" dirty="0">
              <a:ea typeface="+mn-ea"/>
              <a:cs typeface="+mn-cs"/>
            </a:endParaRPr>
          </a:p>
        </p:txBody>
      </p:sp>
    </p:spTree>
    <p:custDataLst>
      <p:tags r:id="rId1"/>
    </p:custDataLst>
    <p:extLst>
      <p:ext uri="{BB962C8B-B14F-4D97-AF65-F5344CB8AC3E}">
        <p14:creationId xmlns:p14="http://schemas.microsoft.com/office/powerpoint/2010/main" val="1012927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56B84AB9-53F3-4E7F-84B4-8FAA7F289C4D}"/>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GB" altLang="en-US" sz="3600" dirty="0">
                <a:solidFill>
                  <a:srgbClr val="FFFFFF"/>
                </a:solidFill>
              </a:rPr>
              <a:t>What authority do you need?</a:t>
            </a:r>
          </a:p>
        </p:txBody>
      </p:sp>
      <p:sp>
        <p:nvSpPr>
          <p:cNvPr id="62468" name="Content Placeholder 2">
            <a:extLst>
              <a:ext uri="{FF2B5EF4-FFF2-40B4-BE49-F238E27FC236}">
                <a16:creationId xmlns:a16="http://schemas.microsoft.com/office/drawing/2014/main" id="{4D4D8DE4-32C3-43AB-B0DC-A39ED47556A0}"/>
              </a:ext>
            </a:extLst>
          </p:cNvPr>
          <p:cNvSpPr>
            <a:spLocks noGrp="1"/>
          </p:cNvSpPr>
          <p:nvPr>
            <p:ph idx="1"/>
          </p:nvPr>
        </p:nvSpPr>
        <p:spPr>
          <a:xfrm>
            <a:off x="-92596" y="1157468"/>
            <a:ext cx="9236596" cy="5438199"/>
          </a:xfrm>
        </p:spPr>
        <p:txBody>
          <a:bodyPr>
            <a:noAutofit/>
          </a:bodyPr>
          <a:lstStyle/>
          <a:p>
            <a:pPr marL="971550" indent="-457200" eaLnBrk="1" hangingPunct="1">
              <a:lnSpc>
                <a:spcPct val="100000"/>
              </a:lnSpc>
              <a:spcBef>
                <a:spcPts val="600"/>
              </a:spcBef>
              <a:buFont typeface="+mj-lt"/>
              <a:buAutoNum type="arabicPeriod"/>
            </a:pPr>
            <a:r>
              <a:rPr lang="en-US" altLang="en-US" dirty="0"/>
              <a:t>Authority that will be needed for the activity to take place.</a:t>
            </a:r>
          </a:p>
          <a:p>
            <a:pPr marL="1428750" lvl="1" indent="-457200">
              <a:lnSpc>
                <a:spcPct val="100000"/>
              </a:lnSpc>
              <a:spcBef>
                <a:spcPts val="600"/>
              </a:spcBef>
              <a:buFont typeface="Wingdings" panose="05000000000000000000" pitchFamily="2" charset="2"/>
              <a:buChar char="Ø"/>
            </a:pPr>
            <a:r>
              <a:rPr lang="en-US" altLang="en-US" dirty="0"/>
              <a:t>person fully understands the implications of giving     consent;</a:t>
            </a:r>
          </a:p>
          <a:p>
            <a:pPr marL="1428750" lvl="1" indent="-457200">
              <a:lnSpc>
                <a:spcPct val="100000"/>
              </a:lnSpc>
              <a:spcBef>
                <a:spcPts val="600"/>
              </a:spcBef>
              <a:buFont typeface="Wingdings" panose="05000000000000000000" pitchFamily="2" charset="2"/>
              <a:buChar char="Ø"/>
            </a:pPr>
            <a:r>
              <a:rPr lang="en-US" altLang="en-US" dirty="0"/>
              <a:t>national legislation through to judicial orders and  warrants.</a:t>
            </a:r>
          </a:p>
          <a:p>
            <a:pPr marL="1028700" indent="-514350">
              <a:lnSpc>
                <a:spcPct val="100000"/>
              </a:lnSpc>
              <a:spcBef>
                <a:spcPts val="0"/>
              </a:spcBef>
              <a:buFont typeface="+mj-lt"/>
              <a:buAutoNum type="arabicPeriod"/>
            </a:pPr>
            <a:r>
              <a:rPr lang="en-US" altLang="en-US" dirty="0"/>
              <a:t>Other levels of authority will depend on whether the matter under investigation is a civil or criminal matter and whether those seeking authority are from law enforcement or prosecution services, civil investigators or lawyers acting for clients or other categories in both types of proceedings.</a:t>
            </a:r>
          </a:p>
          <a:p>
            <a:pPr marL="514350" indent="0" algn="ctr">
              <a:lnSpc>
                <a:spcPct val="100000"/>
              </a:lnSpc>
              <a:spcBef>
                <a:spcPts val="0"/>
              </a:spcBef>
              <a:buNone/>
            </a:pPr>
            <a:r>
              <a:rPr lang="en-US" altLang="en-US" b="1" dirty="0">
                <a:solidFill>
                  <a:srgbClr val="FF0000"/>
                </a:solidFill>
              </a:rPr>
              <a:t>No activity for the seizure of equipment or the capture of data should be undertaken without the correct level of authority being obtained in advance of the activity.</a:t>
            </a:r>
          </a:p>
        </p:txBody>
      </p:sp>
    </p:spTree>
    <p:custDataLst>
      <p:tags r:id="rId1"/>
    </p:custDataLst>
    <p:extLst>
      <p:ext uri="{BB962C8B-B14F-4D97-AF65-F5344CB8AC3E}">
        <p14:creationId xmlns:p14="http://schemas.microsoft.com/office/powerpoint/2010/main" val="721288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Title 1">
            <a:extLst>
              <a:ext uri="{FF2B5EF4-FFF2-40B4-BE49-F238E27FC236}">
                <a16:creationId xmlns:a16="http://schemas.microsoft.com/office/drawing/2014/main" id="{F749EB85-F1D5-47F2-AE33-B1F221980E93}"/>
              </a:ext>
            </a:extLst>
          </p:cNvPr>
          <p:cNvSpPr>
            <a:spLocks noGrp="1"/>
          </p:cNvSpPr>
          <p:nvPr>
            <p:ph type="title"/>
          </p:nvPr>
        </p:nvSpPr>
        <p:spPr>
          <a:xfrm>
            <a:off x="739775" y="90218"/>
            <a:ext cx="8229600" cy="773112"/>
          </a:xfrm>
          <a:ln/>
        </p:spPr>
        <p:txBody>
          <a:bodyPr lIns="91440" tIns="45720" rIns="91440" bIns="45720" anchor="ctr">
            <a:normAutofit/>
          </a:bodyPr>
          <a:lstStyle/>
          <a:p>
            <a:pPr algn="r" eaLnBrk="1" hangingPunct="1"/>
            <a:r>
              <a:rPr lang="en-US" altLang="en-US" dirty="0">
                <a:solidFill>
                  <a:srgbClr val="FFFFFF"/>
                </a:solidFill>
              </a:rPr>
              <a:t>Session Objectives</a:t>
            </a:r>
          </a:p>
        </p:txBody>
      </p:sp>
      <p:sp>
        <p:nvSpPr>
          <p:cNvPr id="72708" name="Content Placeholder 2">
            <a:extLst>
              <a:ext uri="{FF2B5EF4-FFF2-40B4-BE49-F238E27FC236}">
                <a16:creationId xmlns:a16="http://schemas.microsoft.com/office/drawing/2014/main" id="{E285B331-B2A7-4128-8196-58EB327B6DC1}"/>
              </a:ext>
            </a:extLst>
          </p:cNvPr>
          <p:cNvSpPr>
            <a:spLocks/>
          </p:cNvSpPr>
          <p:nvPr/>
        </p:nvSpPr>
        <p:spPr bwMode="auto">
          <a:xfrm>
            <a:off x="346551" y="1577788"/>
            <a:ext cx="8450897" cy="53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mn-lt"/>
              </a:rPr>
              <a:t>At the end of this session participants will be able to: </a:t>
            </a:r>
            <a:endParaRPr lang="el-GR" altLang="en-US" sz="2800" b="1" dirty="0">
              <a:latin typeface="+mn-lt"/>
            </a:endParaRPr>
          </a:p>
          <a:p>
            <a:pPr eaLnBrk="1" hangingPunct="1">
              <a:spcBef>
                <a:spcPct val="0"/>
              </a:spcBef>
              <a:buFontTx/>
              <a:buNone/>
            </a:pPr>
            <a:endParaRPr lang="el-GR" altLang="en-US" sz="2800" dirty="0">
              <a:latin typeface="+mn-lt"/>
            </a:endParaRPr>
          </a:p>
          <a:p>
            <a:pPr lvl="1" indent="-457200">
              <a:spcBef>
                <a:spcPct val="0"/>
              </a:spcBef>
              <a:buFont typeface="Arial" panose="020B0604020202020204" pitchFamily="34" charset="0"/>
              <a:buChar char="•"/>
            </a:pPr>
            <a:r>
              <a:rPr lang="en-US" altLang="en-US" dirty="0">
                <a:latin typeface="+mn-lt"/>
              </a:rPr>
              <a:t>Discuss the authorities and its permission in the process of search and seizing electronic evidence. </a:t>
            </a:r>
          </a:p>
          <a:p>
            <a:pPr lvl="1" indent="-457200">
              <a:spcBef>
                <a:spcPct val="0"/>
              </a:spcBef>
              <a:buFont typeface="Arial" panose="020B0604020202020204" pitchFamily="34" charset="0"/>
              <a:buChar char="•"/>
            </a:pPr>
            <a:endParaRPr lang="el-GR" altLang="en-US" dirty="0">
              <a:latin typeface="+mn-lt"/>
            </a:endParaRPr>
          </a:p>
          <a:p>
            <a:pPr lvl="1" indent="-457200">
              <a:spcBef>
                <a:spcPct val="0"/>
              </a:spcBef>
              <a:buFont typeface="Arial" panose="020B0604020202020204" pitchFamily="34" charset="0"/>
              <a:buChar char="•"/>
            </a:pPr>
            <a:r>
              <a:rPr lang="en-GB" altLang="en-US" dirty="0">
                <a:latin typeface="+mn-lt"/>
              </a:rPr>
              <a:t>Complete effective preparation and planning the search and seizing electronic evidence.</a:t>
            </a:r>
            <a:endParaRPr lang="el-GR" altLang="en-US" dirty="0">
              <a:latin typeface="+mn-lt"/>
            </a:endParaRPr>
          </a:p>
          <a:p>
            <a:pPr marL="0" lvl="1">
              <a:spcBef>
                <a:spcPct val="0"/>
              </a:spcBef>
              <a:buNone/>
            </a:pPr>
            <a:endParaRPr lang="en-GB" altLang="en-US" dirty="0">
              <a:latin typeface="+mn-lt"/>
            </a:endParaRPr>
          </a:p>
        </p:txBody>
      </p:sp>
    </p:spTree>
    <p:custDataLst>
      <p:tags r:id="rId1"/>
    </p:custDataLst>
    <p:extLst>
      <p:ext uri="{BB962C8B-B14F-4D97-AF65-F5344CB8AC3E}">
        <p14:creationId xmlns:p14="http://schemas.microsoft.com/office/powerpoint/2010/main" val="17497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3770B6EE-BADD-4322-B0ED-65180A25A4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E4035C6D-14B4-4554-8FDF-0EFE14282D9A}"/>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49782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BA2C466-FF01-474B-893C-F6D2F57729B2}"/>
              </a:ext>
            </a:extLst>
          </p:cNvPr>
          <p:cNvSpPr>
            <a:spLocks noGrp="1"/>
          </p:cNvSpPr>
          <p:nvPr>
            <p:ph type="title"/>
          </p:nvPr>
        </p:nvSpPr>
        <p:spPr>
          <a:xfrm>
            <a:off x="739775" y="90218"/>
            <a:ext cx="8229600" cy="773112"/>
          </a:xfrm>
          <a:ln/>
        </p:spPr>
        <p:txBody>
          <a:bodyPr lIns="91440" tIns="45720" rIns="91440" bIns="45720" anchor="ctr">
            <a:noAutofit/>
          </a:bodyPr>
          <a:lstStyle/>
          <a:p>
            <a:pPr algn="r"/>
            <a:r>
              <a:rPr lang="en-US" altLang="en-US" sz="3600" dirty="0">
                <a:solidFill>
                  <a:srgbClr val="FFFFFF"/>
                </a:solidFill>
              </a:rPr>
              <a:t>Principle #3 – Specialist Support</a:t>
            </a:r>
          </a:p>
        </p:txBody>
      </p:sp>
      <p:sp>
        <p:nvSpPr>
          <p:cNvPr id="10243" name="Content Placeholder 2">
            <a:extLst>
              <a:ext uri="{FF2B5EF4-FFF2-40B4-BE49-F238E27FC236}">
                <a16:creationId xmlns:a16="http://schemas.microsoft.com/office/drawing/2014/main" id="{12478B9D-C9C6-4907-A80C-3F35FB7230F4}"/>
              </a:ext>
            </a:extLst>
          </p:cNvPr>
          <p:cNvSpPr>
            <a:spLocks noGrp="1"/>
          </p:cNvSpPr>
          <p:nvPr>
            <p:ph idx="1"/>
          </p:nvPr>
        </p:nvSpPr>
        <p:spPr>
          <a:xfrm>
            <a:off x="279646" y="1336523"/>
            <a:ext cx="8584707" cy="4935984"/>
          </a:xfrm>
        </p:spPr>
        <p:txBody>
          <a:bodyPr>
            <a:normAutofit fontScale="92500" lnSpcReduction="10000"/>
          </a:bodyPr>
          <a:lstStyle/>
          <a:p>
            <a:pPr>
              <a:lnSpc>
                <a:spcPct val="110000"/>
              </a:lnSpc>
            </a:pPr>
            <a:r>
              <a:rPr lang="en-US" altLang="en-US" sz="2200" dirty="0"/>
              <a:t>If it is assumed that electronic evidence may be found in the course of an operation, the person in charge should notify specialists/external advisers in time.</a:t>
            </a:r>
          </a:p>
          <a:p>
            <a:pPr>
              <a:lnSpc>
                <a:spcPct val="110000"/>
              </a:lnSpc>
            </a:pPr>
            <a:r>
              <a:rPr lang="en-US" altLang="en-US" sz="2200" dirty="0"/>
              <a:t>For investigations involving search and seizure of electronic evidence it may be necessary to consult external specialists. All external specialists should be familiar with the principles laid down in this or similar relevant documents. A specialist should have:</a:t>
            </a:r>
          </a:p>
          <a:p>
            <a:pPr lvl="1">
              <a:lnSpc>
                <a:spcPct val="110000"/>
              </a:lnSpc>
            </a:pPr>
            <a:r>
              <a:rPr lang="en-US" altLang="en-US" sz="2200" dirty="0"/>
              <a:t>Necessary specialist expertise and experience in the field,</a:t>
            </a:r>
          </a:p>
          <a:p>
            <a:pPr lvl="1">
              <a:lnSpc>
                <a:spcPct val="110000"/>
              </a:lnSpc>
            </a:pPr>
            <a:r>
              <a:rPr lang="en-US" altLang="en-US" sz="2200" dirty="0"/>
              <a:t>Necessary investigative knowledge,</a:t>
            </a:r>
          </a:p>
          <a:p>
            <a:pPr lvl="1">
              <a:lnSpc>
                <a:spcPct val="110000"/>
              </a:lnSpc>
            </a:pPr>
            <a:r>
              <a:rPr lang="en-US" altLang="en-US" sz="2200" dirty="0"/>
              <a:t>Necessary knowledge of the matter at hand,</a:t>
            </a:r>
          </a:p>
          <a:p>
            <a:pPr lvl="1">
              <a:lnSpc>
                <a:spcPct val="110000"/>
              </a:lnSpc>
            </a:pPr>
            <a:r>
              <a:rPr lang="en-US" altLang="en-US" sz="2200" dirty="0"/>
              <a:t>Necessary legal knowledge,</a:t>
            </a:r>
          </a:p>
          <a:p>
            <a:pPr lvl="1">
              <a:lnSpc>
                <a:spcPct val="110000"/>
              </a:lnSpc>
            </a:pPr>
            <a:r>
              <a:rPr lang="en-US" altLang="en-US" sz="2200" dirty="0"/>
              <a:t>Appropriate communication skills (for both oral and written explanations),</a:t>
            </a:r>
          </a:p>
          <a:p>
            <a:pPr lvl="1">
              <a:lnSpc>
                <a:spcPct val="110000"/>
              </a:lnSpc>
            </a:pPr>
            <a:r>
              <a:rPr lang="en-US" altLang="en-US" sz="2200" dirty="0"/>
              <a:t>Necessary appropriate language skills.</a:t>
            </a:r>
          </a:p>
        </p:txBody>
      </p:sp>
    </p:spTree>
    <p:custDataLst>
      <p:tags r:id="rId1"/>
    </p:custDataLst>
    <p:extLst>
      <p:ext uri="{BB962C8B-B14F-4D97-AF65-F5344CB8AC3E}">
        <p14:creationId xmlns:p14="http://schemas.microsoft.com/office/powerpoint/2010/main" val="415043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07C2F60-6874-4BD5-A40A-6544CE27AF29}"/>
              </a:ext>
            </a:extLst>
          </p:cNvPr>
          <p:cNvSpPr>
            <a:spLocks noGrp="1"/>
          </p:cNvSpPr>
          <p:nvPr>
            <p:ph type="title"/>
          </p:nvPr>
        </p:nvSpPr>
        <p:spPr>
          <a:xfrm>
            <a:off x="970155" y="90218"/>
            <a:ext cx="7999219" cy="773112"/>
          </a:xfrm>
          <a:ln/>
        </p:spPr>
        <p:txBody>
          <a:bodyPr lIns="91440" tIns="45720" rIns="91440" bIns="45720" anchor="ctr">
            <a:noAutofit/>
          </a:bodyPr>
          <a:lstStyle/>
          <a:p>
            <a:pPr algn="r"/>
            <a:r>
              <a:rPr lang="en-US" altLang="en-US" sz="3600" dirty="0">
                <a:solidFill>
                  <a:srgbClr val="FFFFFF"/>
                </a:solidFill>
              </a:rPr>
              <a:t>Principle #4 – Appropriate Training</a:t>
            </a:r>
          </a:p>
        </p:txBody>
      </p:sp>
      <p:sp>
        <p:nvSpPr>
          <p:cNvPr id="11267" name="Content Placeholder 2">
            <a:extLst>
              <a:ext uri="{FF2B5EF4-FFF2-40B4-BE49-F238E27FC236}">
                <a16:creationId xmlns:a16="http://schemas.microsoft.com/office/drawing/2014/main" id="{FEE5C021-CE61-47D9-825F-3DC48B98F2C0}"/>
              </a:ext>
            </a:extLst>
          </p:cNvPr>
          <p:cNvSpPr>
            <a:spLocks noGrp="1"/>
          </p:cNvSpPr>
          <p:nvPr>
            <p:ph idx="1"/>
          </p:nvPr>
        </p:nvSpPr>
        <p:spPr>
          <a:xfrm>
            <a:off x="415586" y="1284790"/>
            <a:ext cx="8288576" cy="4892173"/>
          </a:xfrm>
        </p:spPr>
        <p:txBody>
          <a:bodyPr/>
          <a:lstStyle/>
          <a:p>
            <a:pPr>
              <a:lnSpc>
                <a:spcPct val="100000"/>
              </a:lnSpc>
            </a:pPr>
            <a:r>
              <a:rPr lang="en-US" altLang="en-US" dirty="0"/>
              <a:t>First responders must be appropriately trained to be able to search for and seize electronic evidence if no experts are available at the scene.</a:t>
            </a:r>
          </a:p>
          <a:p>
            <a:pPr>
              <a:lnSpc>
                <a:spcPct val="100000"/>
              </a:lnSpc>
              <a:buFont typeface="Arial" panose="020B0604020202020204" pitchFamily="34" charset="0"/>
              <a:buNone/>
            </a:pPr>
            <a:endParaRPr lang="en-US" altLang="en-US" dirty="0"/>
          </a:p>
          <a:p>
            <a:pPr>
              <a:lnSpc>
                <a:spcPct val="100000"/>
              </a:lnSpc>
            </a:pPr>
            <a:r>
              <a:rPr lang="en-US" altLang="en-US" dirty="0"/>
              <a:t>In exceptional circumstances where it is necessary that a first responder collects electronic evidence and/or access original data held on an electronic device or digital storage media, the first responder must be trained to do it properly and to explain the relevance and implications of his/her actions.</a:t>
            </a:r>
          </a:p>
          <a:p>
            <a:pPr>
              <a:lnSpc>
                <a:spcPct val="100000"/>
              </a:lnSpc>
            </a:pPr>
            <a:endParaRPr lang="en-US" altLang="en-US" sz="2800" dirty="0"/>
          </a:p>
        </p:txBody>
      </p:sp>
    </p:spTree>
    <p:custDataLst>
      <p:tags r:id="rId1"/>
    </p:custDataLst>
    <p:extLst>
      <p:ext uri="{BB962C8B-B14F-4D97-AF65-F5344CB8AC3E}">
        <p14:creationId xmlns:p14="http://schemas.microsoft.com/office/powerpoint/2010/main" val="38861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9B0519B-6E39-4630-B715-46BDC9BBB6FC}"/>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Principle #5 - Legality</a:t>
            </a:r>
          </a:p>
        </p:txBody>
      </p:sp>
      <p:sp>
        <p:nvSpPr>
          <p:cNvPr id="12291" name="Content Placeholder 2">
            <a:extLst>
              <a:ext uri="{FF2B5EF4-FFF2-40B4-BE49-F238E27FC236}">
                <a16:creationId xmlns:a16="http://schemas.microsoft.com/office/drawing/2014/main" id="{118531D2-6085-418F-9155-7FC2B1404B5B}"/>
              </a:ext>
            </a:extLst>
          </p:cNvPr>
          <p:cNvSpPr>
            <a:spLocks noGrp="1"/>
          </p:cNvSpPr>
          <p:nvPr>
            <p:ph idx="1"/>
          </p:nvPr>
        </p:nvSpPr>
        <p:spPr>
          <a:xfrm>
            <a:off x="430567" y="1296365"/>
            <a:ext cx="8282866" cy="5060803"/>
          </a:xfrm>
        </p:spPr>
        <p:txBody>
          <a:bodyPr>
            <a:normAutofit fontScale="92500" lnSpcReduction="10000"/>
          </a:bodyPr>
          <a:lstStyle/>
          <a:p>
            <a:pPr>
              <a:lnSpc>
                <a:spcPct val="110000"/>
              </a:lnSpc>
            </a:pPr>
            <a:r>
              <a:rPr lang="en-US" altLang="en-US" sz="2400" dirty="0"/>
              <a:t>The person and agency in charge of the case are responsible for ensuring that the law, the general forensic and procedural principles, and the above listed principles are adhered to. This applies to the possession of and access to electronic evidence.</a:t>
            </a:r>
          </a:p>
          <a:p>
            <a:pPr>
              <a:lnSpc>
                <a:spcPct val="110000"/>
              </a:lnSpc>
            </a:pPr>
            <a:r>
              <a:rPr lang="en-US" altLang="en-US" sz="2400" dirty="0"/>
              <a:t>One of the internationally important legal documents, the Convention on Cybercrime by the Council of Europe, is currently open for signature by the Member States and the states, which have participated in its elaboration, and for accession by other states.</a:t>
            </a:r>
          </a:p>
          <a:p>
            <a:pPr>
              <a:lnSpc>
                <a:spcPct val="110000"/>
              </a:lnSpc>
            </a:pPr>
            <a:r>
              <a:rPr lang="en-US" altLang="en-US" sz="2400" dirty="0"/>
              <a:t>The principles lay the foundation for the information that is provided in the following chapters and should be considered at all stages of dealing with potential sources of electronic evidence.</a:t>
            </a:r>
          </a:p>
          <a:p>
            <a:pPr>
              <a:lnSpc>
                <a:spcPct val="110000"/>
              </a:lnSpc>
            </a:pPr>
            <a:endParaRPr lang="en-US" altLang="en-US" sz="2000" dirty="0"/>
          </a:p>
        </p:txBody>
      </p:sp>
    </p:spTree>
    <p:custDataLst>
      <p:tags r:id="rId1"/>
    </p:custDataLst>
    <p:extLst>
      <p:ext uri="{BB962C8B-B14F-4D97-AF65-F5344CB8AC3E}">
        <p14:creationId xmlns:p14="http://schemas.microsoft.com/office/powerpoint/2010/main" val="397033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59A5B97-9E5B-4806-AD51-13F04E4ADDEE}"/>
              </a:ext>
            </a:extLst>
          </p:cNvPr>
          <p:cNvSpPr>
            <a:spLocks noGrp="1"/>
          </p:cNvSpPr>
          <p:nvPr>
            <p:ph type="title"/>
          </p:nvPr>
        </p:nvSpPr>
        <p:spPr>
          <a:xfrm>
            <a:off x="739775" y="90218"/>
            <a:ext cx="8229600" cy="773112"/>
          </a:xfrm>
          <a:ln/>
        </p:spPr>
        <p:txBody>
          <a:bodyPr lIns="91440" tIns="45720" rIns="91440" bIns="45720" anchor="ctr">
            <a:normAutofit/>
          </a:bodyPr>
          <a:lstStyle/>
          <a:p>
            <a:pPr algn="r"/>
            <a:r>
              <a:rPr lang="en-US" altLang="en-US" dirty="0">
                <a:solidFill>
                  <a:srgbClr val="FFFFFF"/>
                </a:solidFill>
              </a:rPr>
              <a:t>First Responder</a:t>
            </a:r>
          </a:p>
        </p:txBody>
      </p:sp>
      <p:sp>
        <p:nvSpPr>
          <p:cNvPr id="14339" name="Content Placeholder 2">
            <a:extLst>
              <a:ext uri="{FF2B5EF4-FFF2-40B4-BE49-F238E27FC236}">
                <a16:creationId xmlns:a16="http://schemas.microsoft.com/office/drawing/2014/main" id="{642EF688-CE05-48F3-A4DE-DF636C69BE58}"/>
              </a:ext>
            </a:extLst>
          </p:cNvPr>
          <p:cNvSpPr>
            <a:spLocks noGrp="1"/>
          </p:cNvSpPr>
          <p:nvPr>
            <p:ph idx="1"/>
          </p:nvPr>
        </p:nvSpPr>
        <p:spPr>
          <a:xfrm>
            <a:off x="301841" y="1677880"/>
            <a:ext cx="8513685" cy="5043596"/>
          </a:xfrm>
        </p:spPr>
        <p:txBody>
          <a:bodyPr>
            <a:normAutofit/>
          </a:bodyPr>
          <a:lstStyle/>
          <a:p>
            <a:r>
              <a:rPr lang="en-US" altLang="en-US" dirty="0"/>
              <a:t>Responsible for the process of search and seizing.</a:t>
            </a:r>
          </a:p>
          <a:p>
            <a:r>
              <a:rPr lang="en-US" altLang="en-US" dirty="0"/>
              <a:t>Responsible for obtaining the appropriate search warrant and having in place all necessary authorities before starting the search and seizing process.</a:t>
            </a:r>
          </a:p>
          <a:p>
            <a:r>
              <a:rPr lang="en-US" altLang="en-US" dirty="0"/>
              <a:t>Makes decision about the methods of collecting or seizing electronic evidences.</a:t>
            </a:r>
          </a:p>
          <a:p>
            <a:r>
              <a:rPr lang="en-US" altLang="en-US" dirty="0"/>
              <a:t>Responsible for securing the scene, documenting the scene and the storage of evidence.</a:t>
            </a:r>
          </a:p>
          <a:p>
            <a:endParaRPr lang="en-US" altLang="en-US" dirty="0"/>
          </a:p>
          <a:p>
            <a:pPr marL="0" indent="0" algn="r">
              <a:buNone/>
            </a:pPr>
            <a:r>
              <a:rPr lang="en-US" altLang="en-US" sz="2400" dirty="0"/>
              <a:t>Contd….</a:t>
            </a:r>
          </a:p>
          <a:p>
            <a:endParaRPr lang="en-US" altLang="en-US" sz="2200" dirty="0"/>
          </a:p>
          <a:p>
            <a:endParaRPr lang="en-US" altLang="en-US" sz="2200" dirty="0"/>
          </a:p>
          <a:p>
            <a:endParaRPr lang="en-US" altLang="en-US" sz="2200" dirty="0"/>
          </a:p>
        </p:txBody>
      </p:sp>
    </p:spTree>
    <p:custDataLst>
      <p:tags r:id="rId1"/>
    </p:custDataLst>
    <p:extLst>
      <p:ext uri="{BB962C8B-B14F-4D97-AF65-F5344CB8AC3E}">
        <p14:creationId xmlns:p14="http://schemas.microsoft.com/office/powerpoint/2010/main" val="3170478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428</TotalTime>
  <Words>4445</Words>
  <Application>Microsoft Office PowerPoint</Application>
  <PresentationFormat>On-screen Show (4:3)</PresentationFormat>
  <Paragraphs>399</Paragraphs>
  <Slides>59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Georgia</vt:lpstr>
      <vt:lpstr>Helvetica</vt:lpstr>
      <vt:lpstr>Wingdings</vt:lpstr>
      <vt:lpstr>PPT_theme_v7</vt:lpstr>
      <vt:lpstr>  </vt:lpstr>
      <vt:lpstr>Session Objectives</vt:lpstr>
      <vt:lpstr>Evidence Gathering Aim</vt:lpstr>
      <vt:lpstr>Principle #1 – Data Integrity</vt:lpstr>
      <vt:lpstr>Principle #2 – Audit Trail</vt:lpstr>
      <vt:lpstr>Principle #3 – Specialist Support</vt:lpstr>
      <vt:lpstr>Principle #4 – Appropriate Training</vt:lpstr>
      <vt:lpstr>Principle #5 - Legality</vt:lpstr>
      <vt:lpstr>First Responder</vt:lpstr>
      <vt:lpstr>First Responder   Contd…</vt:lpstr>
      <vt:lpstr>Investigation</vt:lpstr>
      <vt:lpstr>Exercise Q&amp;A</vt:lpstr>
      <vt:lpstr>Open source suspect’s information gathering</vt:lpstr>
      <vt:lpstr>Capturing Evidence From the Internet</vt:lpstr>
      <vt:lpstr>Capturing Evidence on the Internet</vt:lpstr>
      <vt:lpstr>Capturing Evidence on the Internet</vt:lpstr>
      <vt:lpstr>IP for Internet Protocol</vt:lpstr>
      <vt:lpstr>IP for Internet Protocol</vt:lpstr>
      <vt:lpstr>IP for Internet Protocol</vt:lpstr>
      <vt:lpstr>DNS for Domain Name System</vt:lpstr>
      <vt:lpstr>URI for Uniform Resource Identifier</vt:lpstr>
      <vt:lpstr>URI for Uniform Resource Identifier</vt:lpstr>
      <vt:lpstr>URL for Uniform Resource Locator</vt:lpstr>
      <vt:lpstr>URN for Uniform Resource Name</vt:lpstr>
      <vt:lpstr>Exercise</vt:lpstr>
      <vt:lpstr>IP &amp; DNS records in online investigations</vt:lpstr>
      <vt:lpstr>PowerPoint Presentation</vt:lpstr>
      <vt:lpstr>National ISP’s</vt:lpstr>
      <vt:lpstr>International ISP’s</vt:lpstr>
      <vt:lpstr>Data held by third parties</vt:lpstr>
      <vt:lpstr>Online Sources of Information</vt:lpstr>
      <vt:lpstr>Online Sources of Information</vt:lpstr>
      <vt:lpstr>Online Sources of Information</vt:lpstr>
      <vt:lpstr>Online Sources of Information</vt:lpstr>
      <vt:lpstr>Online Sources of Information</vt:lpstr>
      <vt:lpstr>Facebook</vt:lpstr>
      <vt:lpstr>Facebook</vt:lpstr>
      <vt:lpstr>Facebook</vt:lpstr>
      <vt:lpstr>Bing maps</vt:lpstr>
      <vt:lpstr>Bing maps</vt:lpstr>
      <vt:lpstr>Bing maps</vt:lpstr>
      <vt:lpstr>Google maps</vt:lpstr>
      <vt:lpstr>Street view</vt:lpstr>
      <vt:lpstr>Preparation and planning</vt:lpstr>
      <vt:lpstr>Exercise</vt:lpstr>
      <vt:lpstr>Things to be consider</vt:lpstr>
      <vt:lpstr>Overall Methodology</vt:lpstr>
      <vt:lpstr>Operation plan</vt:lpstr>
      <vt:lpstr>Planning</vt:lpstr>
      <vt:lpstr>Planning</vt:lpstr>
      <vt:lpstr>Planning</vt:lpstr>
      <vt:lpstr>Preparation and planning</vt:lpstr>
      <vt:lpstr>Preparation and planning</vt:lpstr>
      <vt:lpstr>Preparation and planning</vt:lpstr>
      <vt:lpstr>Preparation and planning</vt:lpstr>
      <vt:lpstr>Preparation and planning</vt:lpstr>
      <vt:lpstr>What authority do you need?</vt:lpstr>
      <vt:lpstr>Session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32</cp:revision>
  <dcterms:created xsi:type="dcterms:W3CDTF">2020-01-23T10:26:52Z</dcterms:created>
  <dcterms:modified xsi:type="dcterms:W3CDTF">2023-11-14T10:37:02Z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95439E40-3547-48FF-8BBE-A16CE6A7631B</vt:lpwstr>
  </property>
  <property fmtid="{D5CDD505-2E9C-101B-9397-08002B2CF9AE}" pid="3" name="ArticulatePath">
    <vt:lpwstr>Session 7 Authorities Preparation and Planning External Specialist Witnesses Final 29Jan20</vt:lpwstr>
  </property>
</Properties>
</file>