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ti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9"/>
  </p:notesMasterIdLst>
  <p:sldIdLst>
    <p:sldId id="418" r:id="rId2"/>
    <p:sldId id="454" r:id="rId3"/>
    <p:sldId id="570" r:id="rId4"/>
    <p:sldId id="569" r:id="rId5"/>
    <p:sldId id="456" r:id="rId6"/>
    <p:sldId id="460" r:id="rId7"/>
    <p:sldId id="461" r:id="rId8"/>
    <p:sldId id="482" r:id="rId9"/>
    <p:sldId id="483" r:id="rId10"/>
    <p:sldId id="466" r:id="rId11"/>
    <p:sldId id="487" r:id="rId12"/>
    <p:sldId id="489" r:id="rId13"/>
    <p:sldId id="485" r:id="rId14"/>
    <p:sldId id="1429" r:id="rId15"/>
    <p:sldId id="488" r:id="rId16"/>
    <p:sldId id="491" r:id="rId17"/>
    <p:sldId id="560" r:id="rId18"/>
    <p:sldId id="1430" r:id="rId19"/>
    <p:sldId id="263" r:id="rId20"/>
    <p:sldId id="457" r:id="rId21"/>
    <p:sldId id="498" r:id="rId22"/>
    <p:sldId id="499" r:id="rId23"/>
    <p:sldId id="494" r:id="rId24"/>
    <p:sldId id="495" r:id="rId25"/>
    <p:sldId id="501" r:id="rId26"/>
    <p:sldId id="511" r:id="rId27"/>
    <p:sldId id="505" r:id="rId28"/>
    <p:sldId id="503" r:id="rId29"/>
    <p:sldId id="504" r:id="rId30"/>
    <p:sldId id="508" r:id="rId31"/>
    <p:sldId id="1431" r:id="rId32"/>
    <p:sldId id="571" r:id="rId33"/>
    <p:sldId id="458" r:id="rId34"/>
    <p:sldId id="513" r:id="rId35"/>
    <p:sldId id="515" r:id="rId36"/>
    <p:sldId id="520" r:id="rId37"/>
    <p:sldId id="521" r:id="rId38"/>
    <p:sldId id="518" r:id="rId39"/>
    <p:sldId id="1435" r:id="rId40"/>
    <p:sldId id="572" r:id="rId41"/>
    <p:sldId id="459" r:id="rId42"/>
    <p:sldId id="523" r:id="rId43"/>
    <p:sldId id="524" r:id="rId44"/>
    <p:sldId id="534" r:id="rId45"/>
    <p:sldId id="535" r:id="rId46"/>
    <p:sldId id="536" r:id="rId47"/>
    <p:sldId id="537" r:id="rId48"/>
    <p:sldId id="1436" r:id="rId49"/>
    <p:sldId id="525" r:id="rId50"/>
    <p:sldId id="538" r:id="rId51"/>
    <p:sldId id="539" r:id="rId52"/>
    <p:sldId id="526" r:id="rId53"/>
    <p:sldId id="544" r:id="rId54"/>
    <p:sldId id="527" r:id="rId55"/>
    <p:sldId id="545" r:id="rId56"/>
    <p:sldId id="548" r:id="rId57"/>
    <p:sldId id="540" r:id="rId58"/>
    <p:sldId id="528" r:id="rId59"/>
    <p:sldId id="542" r:id="rId60"/>
    <p:sldId id="553" r:id="rId61"/>
    <p:sldId id="546" r:id="rId62"/>
    <p:sldId id="549" r:id="rId63"/>
    <p:sldId id="550" r:id="rId64"/>
    <p:sldId id="552" r:id="rId65"/>
    <p:sldId id="529" r:id="rId66"/>
    <p:sldId id="547" r:id="rId67"/>
    <p:sldId id="530" r:id="rId68"/>
    <p:sldId id="531" r:id="rId69"/>
    <p:sldId id="555" r:id="rId70"/>
    <p:sldId id="1437" r:id="rId71"/>
    <p:sldId id="1432" r:id="rId72"/>
    <p:sldId id="556" r:id="rId73"/>
    <p:sldId id="532" r:id="rId74"/>
    <p:sldId id="557" r:id="rId75"/>
    <p:sldId id="567" r:id="rId76"/>
    <p:sldId id="558" r:id="rId77"/>
    <p:sldId id="533" r:id="rId78"/>
    <p:sldId id="559" r:id="rId79"/>
    <p:sldId id="564" r:id="rId80"/>
    <p:sldId id="566" r:id="rId81"/>
    <p:sldId id="563" r:id="rId82"/>
    <p:sldId id="568" r:id="rId83"/>
    <p:sldId id="565" r:id="rId84"/>
    <p:sldId id="1438" r:id="rId85"/>
    <p:sldId id="1433" r:id="rId86"/>
    <p:sldId id="1434" r:id="rId87"/>
    <p:sldId id="455" r:id="rId8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418"/>
          </p14:sldIdLst>
        </p14:section>
        <p14:section name="Introduction" id="{DEED0A68-EF9C-4733-ADAA-766A859E58BB}">
          <p14:sldIdLst>
            <p14:sldId id="454"/>
            <p14:sldId id="570"/>
            <p14:sldId id="569"/>
          </p14:sldIdLst>
        </p14:section>
        <p14:section name="Section 1" id="{1F767E79-2A4A-4837-8114-C2475E36F49A}">
          <p14:sldIdLst>
            <p14:sldId id="456"/>
            <p14:sldId id="460"/>
            <p14:sldId id="461"/>
            <p14:sldId id="482"/>
            <p14:sldId id="483"/>
            <p14:sldId id="466"/>
            <p14:sldId id="487"/>
            <p14:sldId id="489"/>
            <p14:sldId id="485"/>
            <p14:sldId id="1429"/>
            <p14:sldId id="488"/>
            <p14:sldId id="491"/>
            <p14:sldId id="560"/>
            <p14:sldId id="1430"/>
            <p14:sldId id="263"/>
          </p14:sldIdLst>
        </p14:section>
        <p14:section name="Section 2" id="{64A33C99-CD85-476B-80AE-285978042B74}">
          <p14:sldIdLst>
            <p14:sldId id="457"/>
            <p14:sldId id="498"/>
            <p14:sldId id="499"/>
            <p14:sldId id="494"/>
            <p14:sldId id="495"/>
            <p14:sldId id="501"/>
            <p14:sldId id="511"/>
            <p14:sldId id="505"/>
            <p14:sldId id="503"/>
            <p14:sldId id="504"/>
            <p14:sldId id="508"/>
            <p14:sldId id="1431"/>
            <p14:sldId id="571"/>
          </p14:sldIdLst>
        </p14:section>
        <p14:section name="Section 3" id="{308D822E-C220-4295-A91C-5C781A5093DF}">
          <p14:sldIdLst>
            <p14:sldId id="458"/>
            <p14:sldId id="513"/>
            <p14:sldId id="515"/>
            <p14:sldId id="520"/>
            <p14:sldId id="521"/>
            <p14:sldId id="518"/>
            <p14:sldId id="1435"/>
            <p14:sldId id="572"/>
          </p14:sldIdLst>
        </p14:section>
        <p14:section name="Section 4" id="{38C73E71-B393-48F5-B80B-01E7A0AD15A1}">
          <p14:sldIdLst>
            <p14:sldId id="459"/>
            <p14:sldId id="523"/>
            <p14:sldId id="524"/>
            <p14:sldId id="534"/>
            <p14:sldId id="535"/>
            <p14:sldId id="536"/>
            <p14:sldId id="537"/>
            <p14:sldId id="1436"/>
            <p14:sldId id="525"/>
            <p14:sldId id="538"/>
            <p14:sldId id="539"/>
            <p14:sldId id="526"/>
            <p14:sldId id="544"/>
            <p14:sldId id="527"/>
            <p14:sldId id="545"/>
            <p14:sldId id="548"/>
            <p14:sldId id="540"/>
            <p14:sldId id="528"/>
            <p14:sldId id="542"/>
            <p14:sldId id="553"/>
            <p14:sldId id="546"/>
            <p14:sldId id="549"/>
            <p14:sldId id="550"/>
            <p14:sldId id="552"/>
            <p14:sldId id="529"/>
            <p14:sldId id="547"/>
            <p14:sldId id="530"/>
            <p14:sldId id="531"/>
            <p14:sldId id="555"/>
            <p14:sldId id="1437"/>
            <p14:sldId id="1432"/>
          </p14:sldIdLst>
        </p14:section>
        <p14:section name="Section 5" id="{37027A3F-69A3-4115-8FDF-843AC8EC035E}">
          <p14:sldIdLst>
            <p14:sldId id="556"/>
            <p14:sldId id="532"/>
            <p14:sldId id="557"/>
            <p14:sldId id="567"/>
            <p14:sldId id="558"/>
            <p14:sldId id="533"/>
            <p14:sldId id="559"/>
            <p14:sldId id="564"/>
            <p14:sldId id="566"/>
            <p14:sldId id="563"/>
            <p14:sldId id="568"/>
            <p14:sldId id="565"/>
            <p14:sldId id="1438"/>
            <p14:sldId id="1433"/>
          </p14:sldIdLst>
        </p14:section>
        <p14:section name="Conclusions" id="{AD901706-933A-4282-831D-2F305081F9D7}">
          <p14:sldIdLst>
            <p14:sldId id="1434"/>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68" autoAdjust="0"/>
  </p:normalViewPr>
  <p:slideViewPr>
    <p:cSldViewPr snapToGrid="0">
      <p:cViewPr varScale="1">
        <p:scale>
          <a:sx n="98" d="100"/>
          <a:sy n="98" d="100"/>
        </p:scale>
        <p:origin x="195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16/04/2021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dirty="0"/>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en.wikipedia.org/wiki/Ethernet"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ezinearticles.com/?How-Peer-to-Peer-(P2P)-Works&amp;id=60126"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blog.zoom.us/wordpress/2020/04/01/a-message-to-our-users/"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blog.zoom.us/wordpress/2020/04/22/90-day-security-plan-progress-report-april-22/" TargetMode="Externa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en.wikipedia.org/wiki/Private_network" TargetMode="External"/><Relationship Id="rId2" Type="http://schemas.openxmlformats.org/officeDocument/2006/relationships/slide" Target="../slides/slide76.xml"/><Relationship Id="rId1" Type="http://schemas.openxmlformats.org/officeDocument/2006/relationships/notesMaster" Target="../notesMasters/notesMaster1.xml"/><Relationship Id="rId5" Type="http://schemas.openxmlformats.org/officeDocument/2006/relationships/hyperlink" Target="https://en.wikipedia.org/wiki/Virtual_private_network#cite_note-1" TargetMode="External"/><Relationship Id="rId4" Type="http://schemas.openxmlformats.org/officeDocument/2006/relationships/hyperlink" Target="https://en.wikipedia.org/wiki/Encryption" TargetMode="Externa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sessiyanın müddəti 90 dəqiqədir</a:t>
            </a:r>
          </a:p>
        </p:txBody>
      </p:sp>
      <p:sp>
        <p:nvSpPr>
          <p:cNvPr id="4" name="Slide Number Placeholder 3"/>
          <p:cNvSpPr>
            <a:spLocks noGrp="1"/>
          </p:cNvSpPr>
          <p:nvPr>
            <p:ph type="sldNum" sz="quarter" idx="5"/>
          </p:nvPr>
        </p:nvSpPr>
        <p:spPr/>
        <p:txBody>
          <a:bodyPr/>
          <a:lstStyle/>
          <a:p>
            <a:pPr algn="l" rtl="0"/>
            <a:fld id="{C517488A-2FD4-4187-AAA7-AE40009BFB6A}" type="slidenum">
              <a:rPr/>
              <a:pPr/>
              <a:t>1</a:t>
            </a:fld>
            <a:endParaRPr lang="az"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Əvvəlki slaydlarla əlaqədar olaraq vurğulamaq lazımdır ki, biz bu üç sahəyə kompüterlərdən, telefonlardan və başqa hesablayıcı qurğulardan alınan rəqəmsal sübutların mənbələri kimi nəzər salırıq  </a:t>
            </a:r>
          </a:p>
          <a:p>
            <a:endParaRPr lang="az" dirty="0"/>
          </a:p>
          <a:p>
            <a:pPr algn="l" rtl="0"/>
            <a:r>
              <a:rPr lang="az" b="0" i="0" u="none" baseline="0"/>
              <a:t>Sərt diskin daxili daimi yaddaşı</a:t>
            </a:r>
          </a:p>
          <a:p>
            <a:pPr algn="l" rtl="0"/>
            <a:r>
              <a:rPr lang="az" b="0" i="0" u="none" baseline="0"/>
              <a:t>Fleş kart, DVD və ya SD kart kimi müvəqqəti çıxarıla bilən yaddaş kimi əlavə edilə bilər</a:t>
            </a:r>
          </a:p>
          <a:p>
            <a:pPr algn="l" rtl="0"/>
            <a:r>
              <a:rPr lang="az" b="0" i="0" u="none" baseline="0"/>
              <a:t>Əməli yaddaşın daxili dəyişkən yaddaşı </a:t>
            </a:r>
          </a:p>
        </p:txBody>
      </p:sp>
      <p:sp>
        <p:nvSpPr>
          <p:cNvPr id="4" name="Slide Number Placeholder 3"/>
          <p:cNvSpPr>
            <a:spLocks noGrp="1"/>
          </p:cNvSpPr>
          <p:nvPr>
            <p:ph type="sldNum" sz="quarter" idx="5"/>
          </p:nvPr>
        </p:nvSpPr>
        <p:spPr/>
        <p:txBody>
          <a:bodyPr/>
          <a:lstStyle/>
          <a:p>
            <a:pPr algn="l" rtl="0"/>
            <a:fld id="{C517488A-2FD4-4187-AAA7-AE40009BFB6A}" type="slidenum">
              <a:rPr/>
              <a:pPr/>
              <a:t>10</a:t>
            </a:fld>
            <a:endParaRPr lang="az" altLang="en-US"/>
          </a:p>
        </p:txBody>
      </p:sp>
    </p:spTree>
    <p:extLst>
      <p:ext uri="{BB962C8B-B14F-4D97-AF65-F5344CB8AC3E}">
        <p14:creationId xmlns:p14="http://schemas.microsoft.com/office/powerpoint/2010/main" val="2168417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Sərt disk qurğuları - Əksər kompüterlərdə azı bir sərt disk, bəzilərində isə daha çox olur. Meynfreym kimi daha iri kompüterlərda bir qayda olaraq daha çox sərt disk olur.  Hazırda CCTV və pleyer kimi başqa qurğularda da tez-tez böyük həcmdə veriləni yaddaşda saxlaya bilən sərt disklərə rast gəlinir. Bu disklərdə məlumatların saxlandığı, asanlıqla silinə və təzədən yazıla bildiyi sərt plastinlər mövcuddur, disk strukturunun yadda saxlanması uzunmüddətli istifadəyə imkan verir. Verilənlər plastinin səthində sektorlarda və cığırlarda saxlanır. Cığırlar verilən sektorlarından ibarət konsentrik dairələr, sektorlar isə bir yerdə saxlanan (512 və ya 4096) bayt qruplarıdır. Verilənlər sərt disklərdə sadəcə "baytlar" qrupundan ibarət olan fayllar formasında saxlanır. Proqramlar da fayllardır və onlar da istifadə edilmək üçün mərkəzi prosessor tərəfindən çağrılırlar.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baseline="0"/>
              <a:t>SSD yaddaş qurğuları kompüter-texniki ekspertizasına yeni çətinliklər gətirir, belə ki, burada verilənlər tamamilə fərqli üsulla saxlanır.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11</a:t>
            </a:fld>
            <a:endParaRPr lang="az" altLang="en-US"/>
          </a:p>
        </p:txBody>
      </p:sp>
    </p:spTree>
    <p:extLst>
      <p:ext uri="{BB962C8B-B14F-4D97-AF65-F5344CB8AC3E}">
        <p14:creationId xmlns:p14="http://schemas.microsoft.com/office/powerpoint/2010/main" val="603265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CD/DVD/Blu-Ray Diskləri – Bu disklər müxtəlif həcmdə verilənləri saxlaya bilir və səciyyəvi olaraq musiqi, video və ya kompüter verilənlərinin yayım məqsədilə saxlanması üçün istifadə edilir.  Məsələn, DVD CD ilə eyni ölçüdə olsa da, ondan 7 dəfə daha çox veriləni mühafizə edə bilir. Yüksək dəqiqlikli məzmunları saxlamaq üçün istifadə edilən  Blu-Ray diski isə öz növbəsində DVD-dən 10 dəfə çox veriləni mühafizə edə bilir. Yəni onlar bir neçə il əvvəl sərt diskdə saxlana biləndən daha çox veriləni mühafizə edə bilirlər. Onlar verilənləri sərt disklərdən fərqli qaydada saxlayırlar və onlara yazılan verilənlər sərt diskdəki qədər dəyişlən deyil. </a:t>
            </a: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12</a:t>
            </a:fld>
            <a:endParaRPr lang="az" altLang="en-US"/>
          </a:p>
        </p:txBody>
      </p:sp>
    </p:spTree>
    <p:extLst>
      <p:ext uri="{BB962C8B-B14F-4D97-AF65-F5344CB8AC3E}">
        <p14:creationId xmlns:p14="http://schemas.microsoft.com/office/powerpoint/2010/main" val="4268233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slaydda hesablayıcı qurğu olduğu bariz olmayan, lakin bənzər xarakteristikaya malik qurğular əlavə olunur</a:t>
            </a:r>
          </a:p>
          <a:p>
            <a:endParaRPr lang="az" dirty="0"/>
          </a:p>
          <a:p>
            <a:pPr algn="l" rtl="0"/>
            <a:r>
              <a:rPr lang="az" b="0" i="0" u="none" baseline="0"/>
              <a:t>Bu qurğuların hər biri kompüter sisteminin qeyd edilən xüsusiyyətləri ilə eyni xüsusiyyətlərə malikdir – daxili yaddaş, xarici aləmlə bağlantı, verilən daxiletmə imkanı və onlardan informasiya əldə etmək imkanı</a:t>
            </a:r>
          </a:p>
          <a:p>
            <a:endParaRPr lang="az" dirty="0"/>
          </a:p>
          <a:p>
            <a:pPr algn="l" rtl="0"/>
            <a:r>
              <a:rPr lang="az" b="0" i="0" u="none" baseline="0"/>
              <a:t>Bu cihazlar verilənləri müxtəlif üsullarla saxladığına görə - bəziləri fleş yaddaşda, bəziləri sərt disk qurğularında, bəziləri yaddaş kartlarında, bəziləri sərt səthli yaddaş qurğularında – informasiyanı əldə etmək daha da çətinləşir. Bu növbəti slaydda davam etdirilir.</a:t>
            </a:r>
          </a:p>
          <a:p>
            <a:endParaRPr lang="az" dirty="0"/>
          </a:p>
          <a:p>
            <a:pPr algn="l" rtl="0"/>
            <a:r>
              <a:rPr lang="az" b="0" i="0" u="none" baseline="0"/>
              <a:t>Məsələn, bu gün printerlər dəyişkən olmayan yaddaşa malikdirlər, onlar çap edəcəkləri məlumatı çap etməzdən əvvəl burada toplayırlar. Belə verilən fayllarının bərpası və təhlili faydalı ola bilər. Bənzər qaydada rəqəmsal kamera və ya GPS-də daxili yaddaş, eləcə də çıxarıla bilən yaddaş kartı olur. Bunların hər ikisini birlikdə nəzərə almaq lazımdır. Dronlar nə vaxt hara getdiklərini göstərən daxili yaddaşa malikdirlər.</a:t>
            </a:r>
          </a:p>
          <a:p>
            <a:endParaRPr lang="az" dirty="0"/>
          </a:p>
          <a:p>
            <a:pPr algn="l" rtl="0"/>
            <a:r>
              <a:rPr lang="az" b="0" i="0" u="none" baseline="0"/>
              <a:t>Və geyilə bilən qurğular öz-özlüklərində kompüter sistemləridir və onlar bir çox hallarda şəbəkəyə qoşulmuş rəqəmsal telefon kimi hərəkət edirlər.   </a:t>
            </a:r>
          </a:p>
        </p:txBody>
      </p:sp>
      <p:sp>
        <p:nvSpPr>
          <p:cNvPr id="4" name="Slide Number Placeholder 3"/>
          <p:cNvSpPr>
            <a:spLocks noGrp="1"/>
          </p:cNvSpPr>
          <p:nvPr>
            <p:ph type="sldNum" sz="quarter" idx="5"/>
          </p:nvPr>
        </p:nvSpPr>
        <p:spPr/>
        <p:txBody>
          <a:bodyPr/>
          <a:lstStyle/>
          <a:p>
            <a:pPr algn="l" rtl="0"/>
            <a:fld id="{C517488A-2FD4-4187-AAA7-AE40009BFB6A}" type="slidenum">
              <a:rPr/>
              <a:pPr/>
              <a:t>13</a:t>
            </a:fld>
            <a:endParaRPr lang="az" altLang="en-US"/>
          </a:p>
        </p:txBody>
      </p:sp>
    </p:spTree>
    <p:extLst>
      <p:ext uri="{BB962C8B-B14F-4D97-AF65-F5344CB8AC3E}">
        <p14:creationId xmlns:p14="http://schemas.microsoft.com/office/powerpoint/2010/main" val="817412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Versiya 1 - Bu Frenkidir (bu ad ona təhqiqatçılar tərəfindən verilib)! Frenki Audi S4 Avant 3.0l Kuattro modelidir və dəyəri 40,000 avro civarındadır. O, 4.7 saniyədə 0-60 sürət yığır, maksimum sürəti saatda 155 mildir. Franki yaxşı avtomobildir (idi)!</a:t>
            </a:r>
          </a:p>
          <a:p>
            <a:endParaRPr lang="az" dirty="0"/>
          </a:p>
          <a:p>
            <a:pPr algn="l" rtl="0"/>
            <a:r>
              <a:rPr lang="az" b="0" i="0" u="none" baseline="0"/>
              <a:t>Frenki 26 iyul 2018-ci ildə oğurlanmış və 6 həftə sonra tapılmışdı. O, ATM-lərdən böyük məbləğlərdə nağd pul oğurluğu üçün stifadə edilirdi, Birləşmiş Krallıqdakı mütəşəkkil dəstə ATM-ləri fiziki olaraq binaların divarından ayırır, Frenkidən hadisə yerindən qaçmaq üçün istifadə edirdi.</a:t>
            </a:r>
          </a:p>
          <a:p>
            <a:endParaRPr lang="az" dirty="0"/>
          </a:p>
          <a:p>
            <a:pPr algn="l" rtl="0"/>
            <a:r>
              <a:rPr lang="az" b="0" i="0" u="none" baseline="0"/>
              <a:t>Versiya 2 – Frenki kompüter sistemiDİR – gərək ki, onada zəng jurnalları, SMS jurnalları, media fayllar (audio, video, şəkillər), qoşulmuş qurğular, telefon nömrələri,  Device Events, Destinations, Trackpoints (travel history), qurğudakı proseslər haqqında məlumat, təyinat nöqtələri, marşrut nöqtələri (səyahət tarixçəsi), yaddaşda saxlanmış səyahət marşrutları, sürət jurnalı, işıqların yandırılıb-sönüdürülməsi, qapıların açılması, ötürücülərin dəyişdirilməsi, sayğac göstəriciləri, qidalanma barədə məlumatlar - əlavə edilən USB mühafizə edilir</a:t>
            </a:r>
          </a:p>
          <a:p>
            <a:endParaRPr lang="az" dirty="0"/>
          </a:p>
          <a:p>
            <a:pPr algn="l" rtl="0"/>
            <a:r>
              <a:rPr lang="az" b="0" i="0" u="none" baseline="0"/>
              <a:t>Versiya 3 – Frenkidə telematik bölmə mövcuddur. Frenkinin kompüter sistemləri, eMMC adlı çip daxil olmaqla, bu qeydlər demək olar ki, edilən hər şeyi təfərrüatı ilə təsvir edir</a:t>
            </a:r>
          </a:p>
          <a:p>
            <a:endParaRPr lang="az" dirty="0"/>
          </a:p>
          <a:p>
            <a:pPr algn="l" rtl="0"/>
            <a:r>
              <a:rPr lang="az" b="0" i="0" u="none" baseline="0"/>
              <a:t>Versiya 4 – telematik bölmədən çıxarılmalı və Frenkinin nə etdiyi haqqında təfərrüatları öyrənmək üçün sifariş əsasında hazırlanmış proqram təminatı ilə təhlil edilməli olan eMMC çip!</a:t>
            </a:r>
          </a:p>
          <a:p>
            <a:endParaRPr lang="az" dirty="0"/>
          </a:p>
          <a:p>
            <a:pPr algn="l" rtl="0"/>
            <a:r>
              <a:rPr lang="az" b="0" i="0" u="none" baseline="0"/>
              <a:t>Cavab isə bu idi ki, çox sayda pis əməl!</a:t>
            </a:r>
          </a:p>
          <a:p>
            <a:endParaRPr lang="az" dirty="0"/>
          </a:p>
          <a:p>
            <a:endParaRPr lang="az" dirty="0"/>
          </a:p>
          <a:p>
            <a:endParaRPr lang="az" dirty="0"/>
          </a:p>
          <a:p>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14</a:t>
            </a:fld>
            <a:endParaRPr lang="az" altLang="en-US"/>
          </a:p>
        </p:txBody>
      </p:sp>
    </p:spTree>
    <p:extLst>
      <p:ext uri="{BB962C8B-B14F-4D97-AF65-F5344CB8AC3E}">
        <p14:creationId xmlns:p14="http://schemas.microsoft.com/office/powerpoint/2010/main" val="3111546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Əməliyyat sistemi avadanlıqlara proqram təminatı ilə qarşılıqlı əlaqə imkanı verən proqramdır. Kompüter əməliyyat sistemi olmadan işləyə bilməz.  Kompüter və ya başqa rəqəmsal qurğudan asılı olaraq əməliyyat sistemlərinin müxtəlif növləri mövcuddur.</a:t>
            </a:r>
          </a:p>
          <a:p>
            <a:pPr algn="l" rtl="0"/>
            <a:r>
              <a:rPr lang="az" b="0" i="0" u="none" baseline="0"/>
              <a:t>Kompüterlər üçün hazırlanan proqramların çoxu konkret əməliyyat sistemi üçün yazılır, baxmayaraq ki, hazırda onların birdən artıq platformada istifadə edilə bildiyinə daha çox rast gəlinir.  </a:t>
            </a:r>
            <a:endParaRPr lang="az"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15</a:t>
            </a:fld>
            <a:endParaRPr lang="az" altLang="en-US"/>
          </a:p>
        </p:txBody>
      </p:sp>
    </p:spTree>
    <p:extLst>
      <p:ext uri="{BB962C8B-B14F-4D97-AF65-F5344CB8AC3E}">
        <p14:creationId xmlns:p14="http://schemas.microsoft.com/office/powerpoint/2010/main" val="3975958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Yuxarıda – ofis qrafik proqramları – İkinci – Adobe, ile Viewer Plus, ACDSee – Üçüncü WinZip və WinRar – sonda brauzerlər (ən məşhur 5-i göstərilsə də – çoxsaylı başqa brauzerlər də mövcuddur)</a:t>
            </a:r>
          </a:p>
          <a:p>
            <a:pPr algn="l" rtl="0"/>
            <a:r>
              <a:rPr lang="az" b="0" i="0" u="none" baseline="0"/>
              <a:t>Minlərlə və minlərlə proqram mövcuddur, onların bəziləri ödənişli, bəziləri ödənişsizdir</a:t>
            </a:r>
          </a:p>
          <a:p>
            <a:pPr algn="l" rtl="0"/>
            <a:r>
              <a:rPr lang="az" b="0" i="0" u="none" baseline="0"/>
              <a:t>Proqram təminatları kommersiya məqsədilə və ya xüsusi istifadə üçün yazılmış ola bilər</a:t>
            </a:r>
          </a:p>
          <a:p>
            <a:pPr algn="l" rtl="0"/>
            <a:r>
              <a:rPr lang="az" b="0" i="0" u="none" baseline="0"/>
              <a:t>Qanuni proqram təminatı və gizli məqsədlər üçün proqram təminatı mövcuddur Qanuni proqram təminatından da qeyri-qanuni məqsəd üçün istifadə edilə bilər</a:t>
            </a:r>
          </a:p>
          <a:p>
            <a:pPr algn="l" rtl="0"/>
            <a:r>
              <a:rPr lang="az" b="0" i="0" u="none" baseline="0"/>
              <a:t>Bəziləri konkret əməliyyat sistemləri üçün nəzərdə tutula, bəziləri bütün əməliyyat sistemlərində istifadə edilə bilər</a:t>
            </a:r>
          </a:p>
          <a:p>
            <a:endParaRPr lang="az" dirty="0"/>
          </a:p>
          <a:p>
            <a:endParaRPr lang="az"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16</a:t>
            </a:fld>
            <a:endParaRPr lang="az" altLang="en-US"/>
          </a:p>
        </p:txBody>
      </p:sp>
    </p:spTree>
    <p:extLst>
      <p:ext uri="{BB962C8B-B14F-4D97-AF65-F5344CB8AC3E}">
        <p14:creationId xmlns:p14="http://schemas.microsoft.com/office/powerpoint/2010/main" val="2293881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17</a:t>
            </a:fld>
            <a:endParaRPr lang="az" altLang="en-US"/>
          </a:p>
        </p:txBody>
      </p:sp>
    </p:spTree>
    <p:extLst>
      <p:ext uri="{BB962C8B-B14F-4D97-AF65-F5344CB8AC3E}">
        <p14:creationId xmlns:p14="http://schemas.microsoft.com/office/powerpoint/2010/main" val="15661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18</a:t>
            </a:fld>
            <a:endParaRPr lang="az" altLang="en-US"/>
          </a:p>
        </p:txBody>
      </p:sp>
    </p:spTree>
    <p:extLst>
      <p:ext uri="{BB962C8B-B14F-4D97-AF65-F5344CB8AC3E}">
        <p14:creationId xmlns:p14="http://schemas.microsoft.com/office/powerpoint/2010/main" val="1758756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p:txBody>
      </p:sp>
      <p:sp>
        <p:nvSpPr>
          <p:cNvPr id="4" name="Slide Number Placeholder 3"/>
          <p:cNvSpPr>
            <a:spLocks noGrp="1"/>
          </p:cNvSpPr>
          <p:nvPr>
            <p:ph type="sldNum" sz="quarter" idx="5"/>
          </p:nvPr>
        </p:nvSpPr>
        <p:spPr/>
        <p:txBody>
          <a:bodyPr/>
          <a:lstStyle/>
          <a:p>
            <a:pPr algn="l" rtl="0"/>
            <a:fld id="{C517488A-2FD4-4187-AAA7-AE40009BFB6A}" type="slidenum">
              <a:rPr/>
              <a:pPr/>
              <a:t>20</a:t>
            </a:fld>
            <a:endParaRPr lang="az" altLang="en-US"/>
          </a:p>
        </p:txBody>
      </p:sp>
    </p:spTree>
    <p:extLst>
      <p:ext uri="{BB962C8B-B14F-4D97-AF65-F5344CB8AC3E}">
        <p14:creationId xmlns:p14="http://schemas.microsoft.com/office/powerpoint/2010/main" val="60149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pPr algn="l" rtl="0"/>
            <a:r>
              <a:rPr lang="az" sz="3600" b="0" i="0" u="none" baseline="0"/>
              <a:t>Bu sessiya təbii fəsilələrin təmin edilməsi məqsədilə 5 hissəyə bölünəcək.</a:t>
            </a:r>
          </a:p>
          <a:p>
            <a:pPr algn="l" rtl="0"/>
            <a:r>
              <a:rPr lang="az" sz="3600" b="0" i="0" u="none" baseline="0"/>
              <a:t>İdeya kompüterin nə olduğunu – və ya bənzər xüsusiyyətləri olan internetə qoşula bilən qurğuların nə olduğunu təsvir etməkdən ibarətdir</a:t>
            </a:r>
          </a:p>
          <a:p>
            <a:pPr algn="l" rtl="0"/>
            <a:r>
              <a:rPr lang="az" sz="3600" b="0" i="0" u="none" baseline="0"/>
              <a:t>İnterneti və onun iş prinsipini təsvir etmək</a:t>
            </a:r>
          </a:p>
          <a:p>
            <a:pPr algn="l" rtl="0"/>
            <a:r>
              <a:rPr lang="az" sz="3600" b="0" i="0" u="none" baseline="0"/>
              <a:t>Sonra isə kompüterin internetə necə qoşulduğuna nəzər salmaq</a:t>
            </a:r>
          </a:p>
          <a:p>
            <a:pPr algn="l" rtl="0"/>
            <a:r>
              <a:rPr lang="az" sz="3600" b="0" i="0" u="none" baseline="0"/>
              <a:t>Sonra isə internetin özündə nə olduğuna nəzər salmaq</a:t>
            </a:r>
          </a:p>
        </p:txBody>
      </p:sp>
    </p:spTree>
    <p:extLst>
      <p:ext uri="{BB962C8B-B14F-4D97-AF65-F5344CB8AC3E}">
        <p14:creationId xmlns:p14="http://schemas.microsoft.com/office/powerpoint/2010/main" val="3957583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az" sz="1200" b="0" i="0" u="none" kern="1200" baseline="0">
                <a:solidFill>
                  <a:schemeClr val="tx1"/>
                </a:solidFill>
                <a:latin typeface="+mn-lt"/>
                <a:ea typeface="MS PGothic" pitchFamily="34" charset="-128"/>
                <a:cs typeface="ＭＳ Ｐゴシック" charset="0"/>
              </a:rPr>
              <a:t>* Bu mövzuya daha sonra qayıdacağıq</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az" sz="1200" b="0" i="0" u="none" kern="1200" baseline="0">
                <a:solidFill>
                  <a:schemeClr val="tx1"/>
                </a:solidFill>
                <a:latin typeface="+mn-lt"/>
                <a:ea typeface="MS PGothic" pitchFamily="34" charset="-128"/>
                <a:cs typeface="ＭＳ Ｐゴシック" charset="0"/>
              </a:rPr>
              <a:t>Portlar – burada ideya insanları çaşdırmamaqdan ibarətdir ki, bu çox asan olardı. Konsepsiya bundan ibarət olmalıdır ki, daxil olan və çıxan BİR konveyerdə verilənlərin müxtəlif növlərini müxtəlif proqramlar üçün ayıran virtual kanallar mövcuddur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az" sz="1200" b="0" i="0" u="none" kern="1200" baseline="0">
                <a:solidFill>
                  <a:schemeClr val="tx1"/>
                </a:solidFill>
                <a:latin typeface="+mn-lt"/>
                <a:ea typeface="MS PGothic" pitchFamily="34" charset="-128"/>
                <a:cs typeface="ＭＳ Ｐゴシック" charset="0"/>
              </a:rPr>
              <a:t>Portlar 0-1023 – Tanınmış portlar (IANA – İnternet Nömrələrinin Verilməsi Mərkəzi tərəfindən ayrılır)</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az" sz="1200" b="0" i="0" u="none" kern="1200" baseline="0">
                <a:solidFill>
                  <a:schemeClr val="tx1"/>
                </a:solidFill>
                <a:latin typeface="+mn-lt"/>
                <a:ea typeface="MS PGothic" pitchFamily="34" charset="-128"/>
                <a:cs typeface="ＭＳ Ｐゴシック" charset="0"/>
              </a:rPr>
              <a:t>Portlar 1024 – 49151 – Qeydiyyatdan keçmiş portlar (IANA-da qeydiyyatdan keçirilə bilər)</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az" sz="1200" b="0" i="0" u="none" kern="1200" baseline="0">
                <a:solidFill>
                  <a:schemeClr val="tx1"/>
                </a:solidFill>
                <a:latin typeface="+mn-lt"/>
                <a:ea typeface="MS PGothic" pitchFamily="34" charset="-128"/>
                <a:cs typeface="ＭＳ Ｐゴシック" charset="0"/>
              </a:rPr>
              <a:t>Portlar 49153 – 65535 – Kliyent proqramlarında istifadə edilə bilər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21</a:t>
            </a:fld>
            <a:endParaRPr lang="az" altLang="en-US"/>
          </a:p>
        </p:txBody>
      </p:sp>
    </p:spTree>
    <p:extLst>
      <p:ext uri="{BB962C8B-B14F-4D97-AF65-F5344CB8AC3E}">
        <p14:creationId xmlns:p14="http://schemas.microsoft.com/office/powerpoint/2010/main" val="1731877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az" sz="1200" b="1" i="0" u="none" kern="1200" baseline="0">
                <a:solidFill>
                  <a:schemeClr val="tx1"/>
                </a:solidFill>
                <a:latin typeface="+mn-lt"/>
                <a:ea typeface="MS PGothic" pitchFamily="34" charset="-128"/>
                <a:cs typeface="ＭＳ Ｐゴシック" charset="0"/>
              </a:rPr>
              <a:t>Server</a:t>
            </a:r>
            <a:r>
              <a:rPr lang="az" sz="1200" b="0" i="0" u="none" kern="1200" baseline="0">
                <a:solidFill>
                  <a:schemeClr val="tx1"/>
                </a:solidFill>
                <a:latin typeface="+mn-lt"/>
                <a:ea typeface="MS PGothic" pitchFamily="34" charset="-128"/>
                <a:cs typeface="ＭＳ Ｐゴシック" charset="0"/>
              </a:rPr>
              <a:t> – şəbəkə daxilində başqa kompüterlərə informasiya və/və ya xidmət təmin edən kompüter və ya qurğudur. Düzgün proqram təminatından istifadə edildiyi halda şəbəkəyə qoşulmuş hər hansı kompüter server kimi konfiqurasiya edilə bilər.  Əksər hallarda "hər zaman işlək" vəziyyətdə olmaq üçün hazırlanmış ayrıca, güclü kompüter.  Bir kompüter bir neçə xidmət təmin edə bilər (məsələn, veb-server, e-poçt serveri, fayl serveri,  çap serveri və s.).  İşgüzar mühitdə müxtəlif xidmətlərin müxtəlif maşınlarda idarə edilməsi təhlükəsizlik və nasazlığın təsirlərinin azaldılması baxımından daha məqsədəuyğundur.</a:t>
            </a:r>
          </a:p>
          <a:p>
            <a:pPr algn="l" rtl="0"/>
            <a:r>
              <a:rPr lang="az" sz="1200" b="0" i="0" u="none" kern="1200" baseline="0">
                <a:solidFill>
                  <a:schemeClr val="tx1"/>
                </a:solidFill>
                <a:latin typeface="+mn-lt"/>
                <a:ea typeface="MS PGothic" pitchFamily="34" charset="-128"/>
                <a:cs typeface="ＭＳ Ｐゴシック" charset="0"/>
              </a:rPr>
              <a:t>Şəbəkə qovşağı və ya </a:t>
            </a:r>
            <a:r>
              <a:rPr lang="az" sz="1200" b="1" i="0" u="none" kern="1200" baseline="0">
                <a:solidFill>
                  <a:schemeClr val="tx1"/>
                </a:solidFill>
                <a:latin typeface="+mn-lt"/>
                <a:ea typeface="MS PGothic" pitchFamily="34" charset="-128"/>
                <a:cs typeface="ＭＳ Ｐゴシック" charset="0"/>
              </a:rPr>
              <a:t>konsentrator</a:t>
            </a:r>
            <a:r>
              <a:rPr lang="az" sz="1200" b="0" i="0" u="none" kern="1200" baseline="0">
                <a:solidFill>
                  <a:schemeClr val="tx1"/>
                </a:solidFill>
                <a:latin typeface="+mn-lt"/>
                <a:ea typeface="MS PGothic" pitchFamily="34" charset="-128"/>
                <a:cs typeface="ＭＳ Ｐゴシック" charset="0"/>
              </a:rPr>
              <a:t> çoxsaylı dolama naqillər vasitəsilə və ya fiber optik Ethernet cihazlarını bir araya gətirmək, onları vahid şəbəkə seqmenti kimi işlətmək üçün istifadə edilən cihazdır. Konsentratorlar OSI modelinin fiziki qatında (səviyyə 1) fəaliyyət göstərir və "1-ci səviyyə keçiricisi" ifadəsi adətən konsentrator sözü ilə sinonim kimi istifadə edilir. Beləliklə, bu cihaz çoxportlu retranslyatordur. Konsentratorlar həmçinin toqquşma aşkarlandıqda, bütün portlara tıxanma siqnalının göndərilməsinə cavabdehdir.</a:t>
            </a:r>
            <a:endParaRPr lang="az" sz="1200" kern="1200" dirty="0">
              <a:solidFill>
                <a:schemeClr val="tx1"/>
              </a:solidFill>
              <a:latin typeface="+mn-lt"/>
              <a:ea typeface="MS PGothic" pitchFamily="34" charset="-128"/>
              <a:cs typeface="ＭＳ Ｐゴシック" charset="0"/>
            </a:endParaRPr>
          </a:p>
          <a:p>
            <a:endParaRPr lang="az" dirty="0"/>
          </a:p>
          <a:p>
            <a:pPr algn="l" rtl="0"/>
            <a:r>
              <a:rPr lang="az" sz="1200" b="1" i="0" u="none" kern="1200" baseline="0">
                <a:solidFill>
                  <a:schemeClr val="tx1"/>
                </a:solidFill>
                <a:latin typeface="+mn-lt"/>
                <a:ea typeface="MS PGothic" pitchFamily="34" charset="-128"/>
                <a:cs typeface="ＭＳ Ｐゴシック" charset="0"/>
              </a:rPr>
              <a:t>Şəbəkə keçiricisi - </a:t>
            </a:r>
            <a:r>
              <a:rPr lang="az" sz="1200" b="0" i="0" u="none" kern="1200" baseline="0">
                <a:solidFill>
                  <a:schemeClr val="tx1"/>
                </a:solidFill>
                <a:latin typeface="+mn-lt"/>
                <a:ea typeface="MS PGothic" pitchFamily="34" charset="-128"/>
                <a:cs typeface="ＭＳ Ｐゴシック" charset="0"/>
              </a:rPr>
              <a:t>şəbəkə seqmentlərini birləşdirən kompüter şəbəkəsi qurğusudur. Keçmişdə yalnız MAC ünvanları assosiativ yaddaşda (CAM) axtarıla bilən zaman keçirici üçün 2-ci səviyyə texnikasından istifadə etmək daha sürətli üsul idi. Üçqiymətli CAM (TCAM) yaddaşının kəşfindən sonra İP ünvanı və ya MAC ünvanınıa axtarmaq eyni dərəcədə sürətləndi. </a:t>
            </a:r>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 </a:t>
            </a:r>
            <a:endParaRPr lang="az" sz="1200" kern="1200" dirty="0">
              <a:solidFill>
                <a:schemeClr val="tx1"/>
              </a:solidFill>
              <a:latin typeface="+mn-lt"/>
              <a:ea typeface="MS PGothic" pitchFamily="34" charset="-128"/>
              <a:cs typeface="ＭＳ Ｐゴシック" charset="0"/>
            </a:endParaRPr>
          </a:p>
          <a:p>
            <a:pPr algn="l" rtl="0"/>
            <a:r>
              <a:rPr lang="az" sz="1200" b="1" i="0" u="none" kern="1200" baseline="0">
                <a:solidFill>
                  <a:schemeClr val="tx1"/>
                </a:solidFill>
                <a:latin typeface="+mn-lt"/>
                <a:ea typeface="MS PGothic" pitchFamily="34" charset="-128"/>
                <a:cs typeface="ＭＳ Ｐゴシック" charset="0"/>
              </a:rPr>
              <a:t>Ruter</a:t>
            </a:r>
            <a:r>
              <a:rPr lang="az" sz="1200" b="0" i="0" u="none" kern="1200" baseline="0">
                <a:solidFill>
                  <a:schemeClr val="tx1"/>
                </a:solidFill>
                <a:latin typeface="+mn-lt"/>
                <a:ea typeface="MS PGothic" pitchFamily="34" charset="-128"/>
                <a:cs typeface="ＭＳ Ｐゴシック" charset="0"/>
              </a:rPr>
              <a:t> - paketin təyinat yerinə doğru göndərilməli olduğu növbəti şəbəkə nöqtəsini müəyyən edən qurğudur.  O, azı 2 şəbəkəyə qoşulmalıdır. O, intellektual qurğudur və marşrutizasiya cədvəllər ilə işləyir. O, şəbəkə şlüzündə yerləşir. "3 səviyyə çeviricisi" ifadəsi çox vaxt ruterlə sinonim olaraq işlədilir, lakin çevirici olduqca ümumi ifadədir və sırf texniki tərifi mövcud deyil. </a:t>
            </a: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22</a:t>
            </a:fld>
            <a:endParaRPr lang="az" altLang="en-US"/>
          </a:p>
        </p:txBody>
      </p:sp>
    </p:spTree>
    <p:extLst>
      <p:ext uri="{BB962C8B-B14F-4D97-AF65-F5344CB8AC3E}">
        <p14:creationId xmlns:p14="http://schemas.microsoft.com/office/powerpoint/2010/main" val="4247629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iştirakçılara şəbəkənin əsaslarını və məhdudiyyətlərini başa düşməyə imkan verən məlumatların təqdim edilməsini təmin etməlidir. Onlar lokal və geniş miqyaslı şəbəkələri fərqləndirə bilməlidirlər. Bu slaydlar həmin baza məlumatı təmin edir. Təlimçilər nümunələr göstərmək və iştirakçıları şəbəkələrin müxtəlif növlərini və internetin necə inkişaf etdiyini müzakirə etməyə təşviq etmək barədə düşünməlidirlər. Bu mərhələdə port və buraxılış zolağının eni kimi müvafiq şəbəkə terminlərinin izahı verilməlidir. Nümayəndələr öz şəxsi təcrübələrini nəzərə almağa təşviq edilməlidirlər; məsələn, evlərində və ya işlərində internetə çıxış nümunəsində.</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baseline="0"/>
              <a:t>LAN - Ev, ofis və binalar qrupu, məsələn, məktəb kimi kiçik coğrafi əraziləri əhatə edən kompüter şəbəkəsi. LAN-ların xarakterik xüsusiyyətlərinə verilənlərin daha sürətlə ötürülməsi, daha kiçik coğrafi ərazinin əhatə edilməsi və icarə edilən telekommunikasiya xətlərinə ehtiyac olmaması daxildir.</a:t>
            </a:r>
          </a:p>
          <a:p>
            <a:pPr algn="l" rtl="0"/>
            <a:r>
              <a:rPr lang="az" sz="1200" b="0" i="0" u="none" baseline="0"/>
              <a:t>WAN - Geniş ərazini əhatə edən kompüter şəbəkəsi (başqa sözlə, kommunikasiya əlaqələri metropolitenlərin sərhədlərini, eləcə də regional və ya milli sərhədləri aşan hər hansı şəbəkə). Yaxud daha sadə dillə desək, ruterlərdən və ictimai kommunikasiya kanallarından istifadə edən şəbəkə. </a:t>
            </a:r>
          </a:p>
          <a:p>
            <a:pPr algn="l" rtl="0"/>
            <a:r>
              <a:rPr lang="az" sz="1200" b="0" i="0" u="none" baseline="0"/>
              <a:t>Ən böyük və ən məşhur WAN nümunəsi </a:t>
            </a:r>
            <a:r>
              <a:rPr lang="az" sz="1200" b="1" i="0" u="none" baseline="0"/>
              <a:t>İNTERNETDİR</a:t>
            </a:r>
            <a:r>
              <a:rPr lang="az" sz="1200" b="0" i="0" u="none" baseline="0"/>
              <a:t>.</a:t>
            </a:r>
            <a:endParaRPr lang="az" sz="1200" dirty="0">
              <a:hlinkClick r:id="rId3" tooltip="Etherne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23</a:t>
            </a:fld>
            <a:endParaRPr lang="az" altLang="en-US"/>
          </a:p>
        </p:txBody>
      </p:sp>
    </p:spTree>
    <p:extLst>
      <p:ext uri="{BB962C8B-B14F-4D97-AF65-F5344CB8AC3E}">
        <p14:creationId xmlns:p14="http://schemas.microsoft.com/office/powerpoint/2010/main" val="4107921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dirty="0">
                <a:solidFill>
                  <a:schemeClr val="tx1"/>
                </a:solidFill>
                <a:latin typeface="+mn-lt"/>
                <a:ea typeface="MS PGothic" pitchFamily="34" charset="-128"/>
                <a:cs typeface="ＭＳ Ｐゴシック" charset="0"/>
              </a:rPr>
              <a:t>İnternet çoxsaylı müxtəlif proqramların eyni zamanda işlədilə bildiyi infrastruktur olaraq düşünülə bilər.</a:t>
            </a:r>
            <a:r>
              <a:rPr lang="az" sz="1200" b="1" i="0" u="none" kern="1200" baseline="0" dirty="0">
                <a:solidFill>
                  <a:schemeClr val="tx1"/>
                </a:solidFill>
                <a:latin typeface="+mn-lt"/>
                <a:ea typeface="MS PGothic" pitchFamily="34" charset="-128"/>
                <a:cs typeface="ＭＳ Ｐゴシック" charset="0"/>
              </a:rPr>
              <a:t> </a:t>
            </a:r>
            <a:r>
              <a:rPr lang="az" sz="1200" b="0" i="0" u="none" kern="1200" baseline="0" dirty="0">
                <a:solidFill>
                  <a:schemeClr val="tx1"/>
                </a:solidFill>
                <a:latin typeface="+mn-lt"/>
                <a:ea typeface="MS PGothic" pitchFamily="34" charset="-128"/>
                <a:cs typeface="ＭＳ Ｐゴシック" charset="0"/>
              </a:rPr>
              <a:t>İnternetin hər hansı hissəsi sıradan çıxarsa, məlumat mübadiləsi yenə də davam edə bilər. İnternet heç kimə məxsus deyil – nə təşkilat, nə korporasiya, nə də hökumətə. Böyük dərəcədə öz-özünü tənzimləyir. Onların hamısı eyni bağlantı texnologiyasından istifadə edir.</a:t>
            </a:r>
          </a:p>
          <a:p>
            <a:pPr algn="l" rtl="0"/>
            <a:r>
              <a:rPr lang="az" sz="1200" b="0" i="0" u="none" kern="1200" baseline="0" dirty="0">
                <a:solidFill>
                  <a:schemeClr val="tx1"/>
                </a:solidFill>
                <a:latin typeface="+mn-lt"/>
                <a:ea typeface="MS PGothic" pitchFamily="34" charset="-128"/>
                <a:cs typeface="ＭＳ Ｐゴシック" charset="0"/>
              </a:rPr>
              <a:t> </a:t>
            </a:r>
          </a:p>
          <a:p>
            <a:pPr algn="l" rtl="0"/>
            <a:r>
              <a:rPr lang="az" sz="1200" b="0" i="0" u="none" kern="1200" baseline="0" dirty="0">
                <a:solidFill>
                  <a:schemeClr val="tx1"/>
                </a:solidFill>
                <a:latin typeface="+mn-lt"/>
                <a:ea typeface="MS PGothic" pitchFamily="34" charset="-128"/>
                <a:cs typeface="ＭＳ Ｐゴシック" charset="0"/>
              </a:rPr>
              <a:t>İnternet kimi müasir data şəbəkələrinin çoxu "bağlantısız" və ya "paket kommutasiyalı" adlandırılır.  Trafik göndəricidən qəbuledənə yol gedən kiçik paketlərə bölünür.  Onlar eyni marşrutu izləmir və təyinat məntəqəsinə çatdıqda yenidən bir araya gəlirlər.</a:t>
            </a:r>
          </a:p>
          <a:p>
            <a:pPr algn="l" rtl="0"/>
            <a:r>
              <a:rPr lang="az" sz="1200" b="0" i="0" u="none" kern="1200" baseline="0" dirty="0">
                <a:solidFill>
                  <a:schemeClr val="tx1"/>
                </a:solidFill>
                <a:latin typeface="+mn-lt"/>
                <a:ea typeface="MS PGothic" pitchFamily="34" charset="-128"/>
                <a:cs typeface="ＭＳ Ｐゴシック" charset="0"/>
              </a:rPr>
              <a:t> </a:t>
            </a:r>
          </a:p>
          <a:p>
            <a:pPr algn="l" rtl="0"/>
            <a:r>
              <a:rPr lang="az" sz="1200" b="0" i="0" u="none" kern="1200" baseline="0" dirty="0">
                <a:solidFill>
                  <a:schemeClr val="tx1"/>
                </a:solidFill>
                <a:latin typeface="+mn-lt"/>
                <a:ea typeface="MS PGothic" pitchFamily="34" charset="-128"/>
                <a:cs typeface="ＭＳ Ｐゴシック" charset="0"/>
              </a:rPr>
              <a:t>İnsanların çoxu internetə internet xidməti provayderi (İXP) vasitəsilə qoşulur. Onlar yer icarəyə verən kommersiya təşkilatlarıdır. Onlar qeydləri saxlayırlar…amma nə qədər müddət? İXP-lərin verilənləri saxlamaq imkanına təsir edən milli və beynəlxalq səviyyədə tətbiq olunan, məlumatların və şəxsi həyatın toxunulmazlığının qorunmasını nəzərdə tutan hüquqi məsələləridir.  Bu, sözsüz ki, cinayət mühakiməsi sisteminin əməkdaşlarının bu mənbələrdən sübut təmin etmək bacarıqlarına təsir edir. İnternetə bir qayda olaraq aşağıdakı metodlardan biri vasitəsilə qoşuluruq: Dial-up (zənglə qoşulma), Geniş zolaqlı qoşulma (ADSL), ISDN, Kabel, Naqilsiz giriş nöqtəsi və ya peyk.</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24</a:t>
            </a:fld>
            <a:endParaRPr lang="az" altLang="en-US"/>
          </a:p>
        </p:txBody>
      </p:sp>
    </p:spTree>
    <p:extLst>
      <p:ext uri="{BB962C8B-B14F-4D97-AF65-F5344CB8AC3E}">
        <p14:creationId xmlns:p14="http://schemas.microsoft.com/office/powerpoint/2010/main" val="1933999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Bunları xırdalamaq üçün günlərlə vaxt sərf edilə bilər – lakin biz bir slaydda edəcəyik!</a:t>
            </a:r>
          </a:p>
          <a:p>
            <a:endParaRPr lang="az" dirty="0"/>
          </a:p>
          <a:p>
            <a:pPr algn="l" rtl="0"/>
            <a:r>
              <a:rPr lang="az" b="0" i="0" u="none" baseline="0"/>
              <a:t>Protokollar dəstində başqa protokollar da mövcuddur! Bizim anlayış səviyyəmiz üçün vacib deyil. TCP və İP verilənləri ötürülmək məqsədilə hazırlamaq, paketlərə ayırmaq, düzgün ünvanlamaq, daha sonra internet daxilində istiqamətləndirmək- təyinat yerinə çatmasını təmin etmək üçün internet rabitəsi daxilində birlikdə çalışırlar.</a:t>
            </a:r>
          </a:p>
          <a:p>
            <a:endParaRPr lang="az" dirty="0"/>
          </a:p>
          <a:p>
            <a:pPr algn="l" rtl="0"/>
            <a:r>
              <a:rPr lang="az" b="0" i="0" u="none" baseline="0"/>
              <a:t>Buna görə daxildə xətaların yoxlanması və düzəlişi funksiyası mövcuddur, analogiya bundan ibarətdir ki, mesaj 10 hissəyə ayrılır, 10-un 1-ci hissəsi, 10-un 2-ci hissəsi və s., daha sonra təyinat yeri kimi IP ünvanı verilir Sonda 10-un 6-cı hissəsi çatmamış olarsa, protokol bunu müəyyən edir və çatışmayan hissəinin təkrar göndərilməsini tələb edir. Bu, avtomatik olaraq sanisələr içində həyata keçirilir.</a:t>
            </a:r>
          </a:p>
          <a:p>
            <a:endParaRPr lang="az" dirty="0"/>
          </a:p>
          <a:p>
            <a:pPr algn="l" rtl="0"/>
            <a:r>
              <a:rPr lang="az" b="0" i="0" u="none" baseline="0"/>
              <a:t>Bəzi başqa protokollar bunu edə bilmir! Məsələn, UDP (Universal Dataqram Protokolu) sadəcə hər şeyi hissələrə ayırır və xətaları yoxlamadan göndərir. Bu, qəribə görünür, lakin bu üsuldan axın videoları üçün nəzərdə tutulan proqramlarda istifadə olunur ki, bu zaman xətaların yoxlanması xərcləri həddən artıq yüksək olur və milyonlarla paketdən bir neçəsinin itməsi nəzərə çarpmır. </a:t>
            </a:r>
          </a:p>
          <a:p>
            <a:endParaRPr lang="az" dirty="0"/>
          </a:p>
          <a:p>
            <a:pPr algn="l" rtl="0"/>
            <a:r>
              <a:rPr lang="az" b="0" i="0" u="none" baseline="0"/>
              <a:t>İnternet rabitəsinin fonunda baş verənlərin miqyası bəzən bizə aydın olmur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25</a:t>
            </a:fld>
            <a:endParaRPr lang="az" altLang="en-US"/>
          </a:p>
        </p:txBody>
      </p:sp>
    </p:spTree>
    <p:extLst>
      <p:ext uri="{BB962C8B-B14F-4D97-AF65-F5344CB8AC3E}">
        <p14:creationId xmlns:p14="http://schemas.microsoft.com/office/powerpoint/2010/main" val="3913116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Bunları xırdalamaq üçün günlərlə vaxt sərf edilə bilər – lakin biz bir slaydda edəcəyik!</a:t>
            </a:r>
          </a:p>
          <a:p>
            <a:endParaRPr lang="az" dirty="0"/>
          </a:p>
          <a:p>
            <a:pPr algn="l" rtl="0"/>
            <a:r>
              <a:rPr lang="az" b="0" i="0" u="none" baseline="0"/>
              <a:t>Protokollar dəstində başqa protokollar da mövcuddur! Bizim anlayış səviyyəmiz üçün vacib deyil. TCP və İP verilənləri ötürülmək məqsədilə hazırlamaq, paketlərə ayırmaq, düzgün ünvanlamaq, daha sonra internet daxilində istiqamətləndirmək- təyinat yerinə çatmasını təmin etmək üçün internet rabitəsi daxilində birlikdə çalışırlar.</a:t>
            </a:r>
          </a:p>
          <a:p>
            <a:endParaRPr lang="az" dirty="0"/>
          </a:p>
          <a:p>
            <a:pPr algn="l" rtl="0"/>
            <a:r>
              <a:rPr lang="az" b="0" i="0" u="none" baseline="0"/>
              <a:t>Buna görə daxildə xətaların yoxlanması və düzəlişi funksiyası mövcuddur, analogiya bundan ibarətdir ki, mesaj 10 hissəyə ayrılır, 10-un 1-ci hissəsi, 10-un 2-ci hissəsi və s., daha sonra təyinat yeri kimi IP ünvanı verilir Sonda 10-un 6-cı hissəsi çatmamış olarsa, protokol bunu müəyyən edir və çatışmayan hissəinin təkrar göndərilməsini tələb edir. Bu, avtomatik olaraq sanisələr içində həyata keçirilir.</a:t>
            </a:r>
          </a:p>
          <a:p>
            <a:endParaRPr lang="az" dirty="0"/>
          </a:p>
          <a:p>
            <a:pPr algn="l" rtl="0"/>
            <a:r>
              <a:rPr lang="az" b="0" i="0" u="none" baseline="0"/>
              <a:t>Bəzi başqa protokollar bunu edə bilmir! Məsələn, UDP (Universal Dataqram Protokolu) sadəcə hər şeyi hissələrə ayırır və xətaları yoxlamadan göndərir. Bu, qəribə görünür, lakin bu üsuldan axın videoları üçün nəzərdə tutulan proqramlarda istifadə olunur ki, bu zaman xətaların yoxlanması xərcləri həddən artıq yüksək olur və milyonlarla paketdən bir neçəsinin itməsi nəzərə çarpmır. </a:t>
            </a:r>
          </a:p>
          <a:p>
            <a:endParaRPr lang="az" dirty="0"/>
          </a:p>
          <a:p>
            <a:pPr algn="l" rtl="0"/>
            <a:r>
              <a:rPr lang="az" b="0" i="0" u="none" baseline="0"/>
              <a:t>İnternet rabitəsinin fonunda baş verənlərin miqyası bəzən bizə aydın olmur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26</a:t>
            </a:fld>
            <a:endParaRPr lang="az" altLang="en-US"/>
          </a:p>
        </p:txBody>
      </p:sp>
    </p:spTree>
    <p:extLst>
      <p:ext uri="{BB962C8B-B14F-4D97-AF65-F5344CB8AC3E}">
        <p14:creationId xmlns:p14="http://schemas.microsoft.com/office/powerpoint/2010/main" val="4140947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Şəbəkənin/hostun bölünməsi alt şəbəkə maskası ilə müəyyən edilir</a:t>
            </a:r>
          </a:p>
          <a:p>
            <a:pPr algn="l" rtl="0"/>
            <a:r>
              <a:rPr lang="az" b="0" i="0" u="none" baseline="0"/>
              <a:t>Şəbəkə sinifləri – A, B və C</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mövzunu tam əhatə etmək üçün sessiya saatlarla davam etməlidir, lakib biz bir neçə slaydda baza məlumatları aydınlaşdırmağa çalışacağıq</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V4 IP ünvanı üçün 32 bit verilən rezerv edilir –  bu isə 4 baytlıq verilən deməkdir (hər baytda 8 bit)</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Hər bir bayt (və ya oktet) onluq nöqtə ilə ayrılmaqla göstərilir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Bir baytda 8 bit mövcuddur – ikilik faylda saxlandıqda hər bir baytın maksimum 256 mümkün variasiyası olur –yəni 0-255 arası</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Baza biliklər haqqında kursda alt şəbəkə maskalarını öyrənməyə çalışmaq ağılsızlıq olardı, konsepsiyanın adının qeyd edilməsi kifayətdir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Bənzər qaydada müxtəlif şəbəkə sinifləri mövcuddur – A, B və C – bu səviyyədə onlara toxunmağa çalışmaq da ağılsızlıq olardı. Qısaca desək, maksimum 256 A sinfi şəbəkəsi, onların hər birində  17 milyondan çox host; maksimum  65,536 B sinfi şəbəkəsi, hər birində potensial olaraq 65,536 host və maksimum 17 milyondan çox C şəbəkəsi və hər birində maksimum 256 host mövcuddur. Beləliklə mürəkkəb riyaziyyat</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Riyazi hesablamanı aparsanız, görərsiniz ki, 4.5 milyard mümkün ünvan mövcud ola bilərdi, lakin vaxtilə bölgü elə səmərəsiz aparılmışdır ki, bu say nəzərəçarpacaq dərəcədə azalmışdır, buna görə də hazırda interetə qoşulmuş qurğuların sayını nəzərə alsaq bu say tükənməkdədir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27</a:t>
            </a:fld>
            <a:endParaRPr lang="az" altLang="en-US"/>
          </a:p>
        </p:txBody>
      </p:sp>
    </p:spTree>
    <p:extLst>
      <p:ext uri="{BB962C8B-B14F-4D97-AF65-F5344CB8AC3E}">
        <p14:creationId xmlns:p14="http://schemas.microsoft.com/office/powerpoint/2010/main" val="4153492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Nəhayət, siz qapalı və ya ictimai şəbəkəyə malik ola bilərsiniz və qapalı şəbəkələr üçün saxlanan ünvanlar mövcuddur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Məqsəd nümayəndələrin diapazonları yadda saxlamaları deyil, onların mövcudluğundan xəbərdar olmalarıdır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Times New Roman" pitchFamily="18" charset="0"/>
                <a:ea typeface="MS PGothic" pitchFamily="34" charset="-128"/>
                <a:cs typeface="ＭＳ Ｐゴシック" charset="0"/>
              </a:rPr>
              <a:t>İnternet Nömrələrinin Verilməsi Mərkəzi (IANA) İP ünvanı diapazonlarının təşkilatlara və internet xidməti provayderlərinə (İXP) təyin edilməsinə görə məsul təşkilatdır. Təşkilatlara qapalı İP ünvanları təyin etmək imkanı yaratmaq məqsədilə Şəbəkə Məlumat Mərkəzi (InterNIC) müəyyən ünvan bloklarını qapalı istifadə üçün ayırmışdır.</a:t>
            </a:r>
            <a:endParaRPr lang="az"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28</a:t>
            </a:fld>
            <a:endParaRPr lang="az" altLang="en-US"/>
          </a:p>
        </p:txBody>
      </p:sp>
    </p:spTree>
    <p:extLst>
      <p:ext uri="{BB962C8B-B14F-4D97-AF65-F5344CB8AC3E}">
        <p14:creationId xmlns:p14="http://schemas.microsoft.com/office/powerpoint/2010/main" val="3179852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340 undesilyon - </a:t>
            </a:r>
            <a:r>
              <a:rPr lang="az" sz="2300" b="0" i="0" u="none" baseline="0"/>
              <a:t>340,282,366,920,938,000,000,000,000,000,000,000,000</a:t>
            </a:r>
          </a:p>
          <a:p>
            <a:pPr algn="l" rtl="0"/>
            <a:r>
              <a:rPr lang="az" sz="2400" b="0" i="0" u="none" baseline="0"/>
              <a:t>“Beləliklə, YER SƏTHİNDƏKİ HƏR BİR ATOMA bir IPV6 ünvanı təyin etsəydik, daha 100+ yer planeti üçün kifayət qədər ünvan qalardı. Gələcəkdə nə vaxtsa IPV6 ünvanlarının bitmək ehtimalı demək olar ki, yoxdur”</a:t>
            </a:r>
          </a:p>
          <a:p>
            <a:endParaRPr lang="az" sz="2400" dirty="0"/>
          </a:p>
          <a:p>
            <a:pPr algn="l" rtl="0"/>
            <a:r>
              <a:rPr lang="az" b="0" i="0" u="none" baseline="0"/>
              <a:t>Qapalı İP ünvanından istifadə etməli deyil -lakin fc00:: &amp; fdxx:xxxx:xxxx mövcuddur</a:t>
            </a:r>
            <a:endParaRPr lang="az" dirty="0"/>
          </a:p>
          <a:p>
            <a:pPr algn="l" rtl="0"/>
            <a:r>
              <a:rPr lang="az" b="0" i="0" u="none" baseline="0"/>
              <a:t>Şəbəkə siniflərinə ehtiyac duymamalıdır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29</a:t>
            </a:fld>
            <a:endParaRPr lang="az" altLang="en-US"/>
          </a:p>
        </p:txBody>
      </p:sp>
    </p:spTree>
    <p:extLst>
      <p:ext uri="{BB962C8B-B14F-4D97-AF65-F5344CB8AC3E}">
        <p14:creationId xmlns:p14="http://schemas.microsoft.com/office/powerpoint/2010/main" val="3250523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qoşulmazdan əvvəl çox vacib bir konsepsiyanı bilməliyik ki, o da DNS-dir</a:t>
            </a:r>
          </a:p>
          <a:p>
            <a:pPr algn="l" rtl="0"/>
            <a:r>
              <a:rPr lang="az" sz="1200" b="0" i="0" u="none" kern="1200" baseline="0">
                <a:solidFill>
                  <a:schemeClr val="tx1"/>
                </a:solidFill>
                <a:latin typeface="+mn-lt"/>
                <a:ea typeface="MS PGothic" pitchFamily="34" charset="-128"/>
                <a:cs typeface="ＭＳ Ｐゴシック" charset="0"/>
              </a:rPr>
              <a:t>Biz resursların adlarını yaxşı yadda saxlasaq da, nəyinsə sayını xatırlamaqda çətinlik çəkirik </a:t>
            </a:r>
          </a:p>
        </p:txBody>
      </p:sp>
      <p:sp>
        <p:nvSpPr>
          <p:cNvPr id="4" name="Slide Number Placeholder 3"/>
          <p:cNvSpPr>
            <a:spLocks noGrp="1"/>
          </p:cNvSpPr>
          <p:nvPr>
            <p:ph type="sldNum" sz="quarter" idx="5"/>
          </p:nvPr>
        </p:nvSpPr>
        <p:spPr/>
        <p:txBody>
          <a:bodyPr/>
          <a:lstStyle/>
          <a:p>
            <a:pPr algn="l" rtl="0"/>
            <a:fld id="{C517488A-2FD4-4187-AAA7-AE40009BFB6A}" type="slidenum">
              <a:rPr/>
              <a:pPr/>
              <a:t>30</a:t>
            </a:fld>
            <a:endParaRPr lang="az" altLang="en-US"/>
          </a:p>
        </p:txBody>
      </p:sp>
    </p:spTree>
    <p:extLst>
      <p:ext uri="{BB962C8B-B14F-4D97-AF65-F5344CB8AC3E}">
        <p14:creationId xmlns:p14="http://schemas.microsoft.com/office/powerpoint/2010/main" val="547211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pPr algn="l" rtl="0"/>
            <a:r>
              <a:rPr lang="az" sz="3600" b="0" i="0" u="none" baseline="0"/>
              <a:t>Məqsəd çox genişdir – çox texniki təsvirlərə yol vermədən məlumatlandırıcı icmal təqdim etmək</a:t>
            </a:r>
          </a:p>
          <a:p>
            <a:endParaRPr lang="az" sz="3600" dirty="0"/>
          </a:p>
          <a:p>
            <a:pPr algn="l" rtl="0"/>
            <a:r>
              <a:rPr lang="az" sz="3600" b="0" i="0" u="none" baseline="0"/>
              <a:t>Məhkəmə ekspertizası analitikinin vəzifəsi kompüterlərin son dərəcə mürəkkəb qurğular olduğunu bilsə də, çox mürəkkəb bir mövzunu götürüb sadələşdirməkdir</a:t>
            </a:r>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31</a:t>
            </a:fld>
            <a:endParaRPr lang="az" altLang="en-US"/>
          </a:p>
        </p:txBody>
      </p:sp>
    </p:spTree>
    <p:extLst>
      <p:ext uri="{BB962C8B-B14F-4D97-AF65-F5344CB8AC3E}">
        <p14:creationId xmlns:p14="http://schemas.microsoft.com/office/powerpoint/2010/main" val="19217505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standart internet bağlantısının mexanikasını izah edir – ofis, ev, naqilsiz giriş nöqtəsi və s. Konsepsiya hər şeyə dəqiq uyğun gəlməsə də</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1 Ruterlə başlayın</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2 İki tərəf – ictimai və daxili tərəflər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Ruterin 3 funksiyası</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4 Daxili şəbəkə üçün kommutator və yönləndirici kimi çıxış edir, beləliklə, naqilli və naqilsiz</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5 ruter işə salınır – İXP ilə danışır – IP ünvanı xahiş edir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6 O deməkdir ki, hazırda İXP vasitəsilə internetə qoşulub</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7 İP ünvanı ilə təmin edilir – ruter üçün</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8 9 10 11 – Qurğular daxili şəbəkəyə əlavə edilir və ruterin "keçiricilik" funskiyası tərəfinən idarə edilir </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12 Ruter daxili IP ünvanına malikdir – standart şlüz (çıxış)</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13 14 15 16 17 –  cihazların özlərinin Hostun dinamik konfiqurasiyası protokolu (DHCP) tərəfindən ayrılan daxili/qapalı İP ünvanları mövcuddur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Qurğular bir şəbəkə daxilində işləyə və heç vaxt ondan çıxmalı olmaya bilərlər, lakin internetə çıxış üçün standart şlüzdən keçməlidirlər, burada isə İP ünvanı NAT - Şəbəkə ünvanlarının çeviricisi istifadə edilməklə, açıq İP ünvanı ilə dəyişdirilməlidir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34</a:t>
            </a:fld>
            <a:endParaRPr lang="az" altLang="en-US"/>
          </a:p>
        </p:txBody>
      </p:sp>
    </p:spTree>
    <p:extLst>
      <p:ext uri="{BB962C8B-B14F-4D97-AF65-F5344CB8AC3E}">
        <p14:creationId xmlns:p14="http://schemas.microsoft.com/office/powerpoint/2010/main" val="41797551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bunun aydın olmasını təmin etməlidir – statik İP ünvanı sabit qalmalıdır. Veb-sayt hər dəfə internetdə eyni yerdə olmalıdır, odur ki, veb-server üçün ən yaxşısı statik və ya sabit İP ünvanına malik olmaqdır.</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İXP-lərin çoxu ünvanlar hovuzundan İP ünvanı ayırırlar –  beləliklə, növbəti dəfə qoşulan zaman eyni ünvanın təyin edilməsi mümkün olsa da, böyük ehtimalla ruteru söndürdükdən sonra fərqli bir ünvan alacaqsınız.</a:t>
            </a:r>
          </a:p>
        </p:txBody>
      </p:sp>
      <p:sp>
        <p:nvSpPr>
          <p:cNvPr id="4" name="Slide Number Placeholder 3"/>
          <p:cNvSpPr>
            <a:spLocks noGrp="1"/>
          </p:cNvSpPr>
          <p:nvPr>
            <p:ph type="sldNum" sz="quarter" idx="5"/>
          </p:nvPr>
        </p:nvSpPr>
        <p:spPr/>
        <p:txBody>
          <a:bodyPr/>
          <a:lstStyle/>
          <a:p>
            <a:pPr algn="l" rtl="0"/>
            <a:fld id="{C517488A-2FD4-4187-AAA7-AE40009BFB6A}" type="slidenum">
              <a:rPr/>
              <a:pPr/>
              <a:t>35</a:t>
            </a:fld>
            <a:endParaRPr lang="az" altLang="en-US"/>
          </a:p>
        </p:txBody>
      </p:sp>
    </p:spTree>
    <p:extLst>
      <p:ext uri="{BB962C8B-B14F-4D97-AF65-F5344CB8AC3E}">
        <p14:creationId xmlns:p14="http://schemas.microsoft.com/office/powerpoint/2010/main" val="1326258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İşlənən nümunə 3 slayd əvvəl "Whatsmyip" axtarışında əldə etdiyimiz  – slayd dəstinin müəllifi tərəfindən istifadə edilən İP ünvanıdır.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Səhnəni hazırlayan zaman izah edin – bu, CentralOps-un cavabıdır – lakin çox sayda başqa resurslar mövcuddur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aşağıdakıları vurğulamalıdır: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1 Axtarılan IP ünvanı</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2 İP ünvanın aid olduğu, yalnız bir şirkətin nəzarətində olan diapazon – şirkətin şəbəkə adı və onu şirkətə verən təşkilatın adı – RIPE</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3  İP ünvanın təyin edildiyi şirkət – və onun yeri Həmçinin e-poçt – VƏ DOMEN –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4 Həmin domendə qeydiyyatdan keçmiş şəxs haqqında bəzi şəxsi məlumatlar</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məlumat istintaqın irəli sürdüyü suala kollektiv cavab verəcək və cavab yurisdiksiya tələblərinə riayət üçün zəruri vasitələrdən istifadə edilməklə NO-LIMIT NETWORK şirkətindən soruşulmalıdır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36</a:t>
            </a:fld>
            <a:endParaRPr lang="az" altLang="en-US"/>
          </a:p>
        </p:txBody>
      </p:sp>
    </p:spTree>
    <p:extLst>
      <p:ext uri="{BB962C8B-B14F-4D97-AF65-F5344CB8AC3E}">
        <p14:creationId xmlns:p14="http://schemas.microsoft.com/office/powerpoint/2010/main" val="4070292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İP ünvanı, deyil domen adına malik olmağa aid nümunədir. Eyni internet resurslarından istifadə edilməklə eyni növ axtarış aparıla bilər. Beləliklə, əvvəlki slaydda əlimizdə NO-LIMIT-NET-ə məxsus olan İP ünvanı var idi, indi isə sualı əks istiqamətdə veririk.</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Nümunə davam edir – NOLIMITNET.EU domeni üçün axtarış edirik</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1 Şəxsi məlumatların qorunması haqqında ümumi məlumat şəxsi təfərrüatların təmin edilməsinə mane olaraq bizi məyus edəcək</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2 Lakin izləyə biləcəyəmiz bəzi texniki təfərrüatları əldə edəcəyik</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3 Şəbəkənin harada olduğu haqqında bəzi məlumatlar – və əlaqə məlumatları daxil olmaqla</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37</a:t>
            </a:fld>
            <a:endParaRPr lang="az" altLang="en-US"/>
          </a:p>
        </p:txBody>
      </p:sp>
    </p:spTree>
    <p:extLst>
      <p:ext uri="{BB962C8B-B14F-4D97-AF65-F5344CB8AC3E}">
        <p14:creationId xmlns:p14="http://schemas.microsoft.com/office/powerpoint/2010/main" val="210968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izah etməlidir ki, İP ünvanı ilə müəyyən edilən coğrafi mövqe bir çox hallarda dəqiq olmur və gərək ki, təhqiqatçı ərazi dairəsini yalnız şəhərin təyin edilməsinə qədər məhdudlaşdıra bilər, lakin bu məlumat belə aidiyyəti İXP-yə sorğunun verilməsi ilə təsdiq edilməlidir</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Bunun üçün çoxsaylı alətlər mövcuddur və hər birinin iş prinsipi fərqlidir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Ölkə üzrə dəqiqlik təqribən 95-99%, region üzrə gərək ki, 55-80%-dir - və bu aydın başa düşülməlidir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Yuxarıdakı nümunə – Daha əvvəl İspaniyda görünən İP ünvanı eyni ərazidə müxtəlif yerlərdə dolanır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Aşağıdakı nümunə – İP ünvanı BTInternet adlı Britaniya şirkətinə təyin edilib – onlar tələb yarandıqca İP ünvanını ölkə üzrə hərəkət etdirirlər. Bu nümunə slaydın müəllifinin İngiltərənin şimalında Penrit, Kambriyada yerləşən BK ünvanına aiddir. Axtarış nəticəsində təqdim edilən məlumat əhəmiyyətli dərəcədə fərqli və yanlışdır, lakin coğrafi mövqenin müəyyən edilməsi xidmətini təklif edən şirkət əlində olan məlumat əsasında ən yaxşı cavabı təklif etməyə çalışır. Aydındır ki, İP ünvanı "British Telecommunications" (BT) şirkətinin biznes ehtiyaclarına uyğunlaşdırılmaq məqsədilə hərəkət etdirilib</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pPr algn="l" rtl="0"/>
            <a:fld id="{C517488A-2FD4-4187-AAA7-AE40009BFB6A}" type="slidenum">
              <a:rPr/>
              <a:pPr/>
              <a:t>38</a:t>
            </a:fld>
            <a:endParaRPr lang="az" altLang="en-US"/>
          </a:p>
        </p:txBody>
      </p:sp>
    </p:spTree>
    <p:extLst>
      <p:ext uri="{BB962C8B-B14F-4D97-AF65-F5344CB8AC3E}">
        <p14:creationId xmlns:p14="http://schemas.microsoft.com/office/powerpoint/2010/main" val="23477408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39</a:t>
            </a:fld>
            <a:endParaRPr lang="az" altLang="en-US"/>
          </a:p>
        </p:txBody>
      </p:sp>
    </p:spTree>
    <p:extLst>
      <p:ext uri="{BB962C8B-B14F-4D97-AF65-F5344CB8AC3E}">
        <p14:creationId xmlns:p14="http://schemas.microsoft.com/office/powerpoint/2010/main" val="286311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İnternetdə mövcud xidmətlərin təfərrüatlarına varmazdan əvvəl neçə ölkənin ölkə səviyyəsində bu xidmətlərə etibar etdiyinə nəzər salmaq məqsədəuyğun olardı.  Təlimçilər nümayəndələrin internetin olduqca qısa müddətdə milli infrastruktur təhlükəsizliyi məsələlərində nə qədər önəm qazandığını başa düşmələrini təmin etmək məqsədilə öz ölkələrinin həlledici əhəmiyyətli milli infrastrukturu barədə xülasə verməlidirlər.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42</a:t>
            </a:fld>
            <a:endParaRPr lang="az" altLang="en-US"/>
          </a:p>
        </p:txBody>
      </p:sp>
    </p:spTree>
    <p:extLst>
      <p:ext uri="{BB962C8B-B14F-4D97-AF65-F5344CB8AC3E}">
        <p14:creationId xmlns:p14="http://schemas.microsoft.com/office/powerpoint/2010/main" val="3747507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1991-ci ildə HTML Ser Tim Berners-Li tərəfindən kəşf edildikdən sonra Ümumdünya hörümçək toru (WWW) doğuldu. HTML söz, şəkil və səslərin veb-səhifələrdə birləşməsi üçün platforma təmin edirdi. Veb-standartlar "World Wide Web" Konsorsiumu (W3C) tərəfindən hazırlanır. Aşağıdakı izah bu adı müəyyən qədər izah edir.</a:t>
            </a:r>
          </a:p>
          <a:p>
            <a:pPr algn="l" rtl="0"/>
            <a:r>
              <a:rPr lang="az" sz="1200" b="1" i="0" u="none" kern="1200" baseline="0">
                <a:solidFill>
                  <a:schemeClr val="tx1"/>
                </a:solidFill>
                <a:latin typeface="+mn-lt"/>
                <a:ea typeface="MS PGothic" pitchFamily="34" charset="-128"/>
                <a:cs typeface="ＭＳ Ｐゴシック" charset="0"/>
              </a:rPr>
              <a:t>“W3 bir-birlərinə keçidlər vasitəsilə istinad edən sənədlərin dünyasıdır. Hörümçək toruna bənzərliyinə görə bu dünya Veb (tor) adlandırılır.”</a:t>
            </a:r>
            <a:r>
              <a:rPr lang="az" sz="1200" b="0" i="0" u="none" kern="1200" baseline="0">
                <a:solidFill>
                  <a:schemeClr val="tx1"/>
                </a:solidFill>
                <a:latin typeface="+mn-lt"/>
                <a:ea typeface="MS PGothic" pitchFamily="34" charset="-128"/>
                <a:cs typeface="ＭＳ Ｐゴシック" charset="0"/>
              </a:rPr>
              <a:t> </a:t>
            </a:r>
            <a:r>
              <a:rPr lang="az" sz="1200" b="0" i="1" u="none" kern="1200" baseline="0">
                <a:solidFill>
                  <a:schemeClr val="tx1"/>
                </a:solidFill>
                <a:latin typeface="+mn-lt"/>
                <a:ea typeface="MS PGothic" pitchFamily="34" charset="-128"/>
                <a:cs typeface="ＭＳ Ｐゴシック" charset="0"/>
              </a:rPr>
              <a:t>(Tim Berners-Li, Robert Kayo; World­Wide Web; Sentyabr 1992</a:t>
            </a: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43</a:t>
            </a:fld>
            <a:endParaRPr lang="az" altLang="en-US"/>
          </a:p>
        </p:txBody>
      </p:sp>
    </p:spTree>
    <p:extLst>
      <p:ext uri="{BB962C8B-B14F-4D97-AF65-F5344CB8AC3E}">
        <p14:creationId xmlns:p14="http://schemas.microsoft.com/office/powerpoint/2010/main" val="24080496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URL-nin müxtəlif hissələrini – və onların son nəticəni formalaşdırmaq üçün bir araya necə gəldiklərini göstərir</a:t>
            </a:r>
          </a:p>
        </p:txBody>
      </p:sp>
      <p:sp>
        <p:nvSpPr>
          <p:cNvPr id="4" name="Slide Number Placeholder 3"/>
          <p:cNvSpPr>
            <a:spLocks noGrp="1"/>
          </p:cNvSpPr>
          <p:nvPr>
            <p:ph type="sldNum" sz="quarter" idx="5"/>
          </p:nvPr>
        </p:nvSpPr>
        <p:spPr/>
        <p:txBody>
          <a:bodyPr/>
          <a:lstStyle/>
          <a:p>
            <a:pPr algn="l" rtl="0"/>
            <a:fld id="{C517488A-2FD4-4187-AAA7-AE40009BFB6A}" type="slidenum">
              <a:rPr/>
              <a:pPr/>
              <a:t>44</a:t>
            </a:fld>
            <a:endParaRPr lang="az" altLang="en-US"/>
          </a:p>
        </p:txBody>
      </p:sp>
    </p:spTree>
    <p:extLst>
      <p:ext uri="{BB962C8B-B14F-4D97-AF65-F5344CB8AC3E}">
        <p14:creationId xmlns:p14="http://schemas.microsoft.com/office/powerpoint/2010/main" val="385969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pPr algn="l" rtl="0"/>
            <a:r>
              <a:rPr lang="az" sz="3600" b="0" i="0" u="none" baseline="0"/>
              <a:t>Bu sessiya təbii fəsilələrin təmin edilməsi məqsədilə 5 hissəyə bölünəcək.</a:t>
            </a:r>
          </a:p>
          <a:p>
            <a:pPr algn="l" rtl="0"/>
            <a:r>
              <a:rPr lang="az" sz="3600" b="0" i="0" u="none" baseline="0"/>
              <a:t>İdeya kompüterin nə olduğunu – və ya bənzər xüsusiyyətləri olan internetə qoşula bilən qurğuların nə olduğunu təsvir etməkdən ibarətdir</a:t>
            </a:r>
          </a:p>
          <a:p>
            <a:pPr algn="l" rtl="0"/>
            <a:r>
              <a:rPr lang="az" sz="3600" b="0" i="0" u="none" baseline="0"/>
              <a:t>İnterneti və onun iş prinsipini təsvir etmək</a:t>
            </a:r>
          </a:p>
          <a:p>
            <a:pPr algn="l" rtl="0"/>
            <a:r>
              <a:rPr lang="az" sz="3600" b="0" i="0" u="none" baseline="0"/>
              <a:t>Sonra isə kompüterin internetə necə qoşulduğuna nəzər salmaq</a:t>
            </a:r>
          </a:p>
          <a:p>
            <a:pPr algn="l" rtl="0"/>
            <a:r>
              <a:rPr lang="az" sz="3600" b="0" i="0" u="none" baseline="0"/>
              <a:t>Sonra isə internetin özündə nə olduğuna nəzər salmaq</a:t>
            </a:r>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saytın əsas səhifədən aşağı səviyyəli keçidlərə qədər neçə təşkil olunduğunu, dəqiq URL-ni bildiyiniz halda konkret bir səhifəyə necə daxil ola biləcəyinizi nümayiş etdirməyə çalışır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o deməkdir ki, About.html səhifəsinə keçid heç bir üsulla yaradılmasaydı, lakin siz düzgün URL-ni bilsəydini "gizli səhifəyə" daxil ola bilərdiniz</a:t>
            </a:r>
          </a:p>
        </p:txBody>
      </p:sp>
      <p:sp>
        <p:nvSpPr>
          <p:cNvPr id="4" name="Slide Number Placeholder 3"/>
          <p:cNvSpPr>
            <a:spLocks noGrp="1"/>
          </p:cNvSpPr>
          <p:nvPr>
            <p:ph type="sldNum" sz="quarter" idx="5"/>
          </p:nvPr>
        </p:nvSpPr>
        <p:spPr/>
        <p:txBody>
          <a:bodyPr/>
          <a:lstStyle/>
          <a:p>
            <a:pPr algn="l" rtl="0"/>
            <a:fld id="{C517488A-2FD4-4187-AAA7-AE40009BFB6A}" type="slidenum">
              <a:rPr/>
              <a:pPr/>
              <a:t>45</a:t>
            </a:fld>
            <a:endParaRPr lang="az" altLang="en-US"/>
          </a:p>
        </p:txBody>
      </p:sp>
    </p:spTree>
    <p:extLst>
      <p:ext uri="{BB962C8B-B14F-4D97-AF65-F5344CB8AC3E}">
        <p14:creationId xmlns:p14="http://schemas.microsoft.com/office/powerpoint/2010/main" val="1618482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Hər bir səhifə –  HTML (Hipermətn Nişanlama Dili) adlı kodla yazılır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Hər hansı səhifənin mənbə koduna səhifənin boş hissəsində mausun sağ düyməsinə basmaqla baxmaq olar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O bəzən oxuna və başa düşülə bilir, lakin əsas vəzifəsi BRAUZERƏ nəyi göstərməli olduğunu söyləməkdir – mövqe, rəng, məzmun, məzmunun haradan götürülməli olduğu …….</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HTML kodunda nələrisə gizləmək mümkündür – ekranda görünməsə də, səhifə daxilində - fonda mövcud olur</a:t>
            </a:r>
          </a:p>
        </p:txBody>
      </p:sp>
      <p:sp>
        <p:nvSpPr>
          <p:cNvPr id="4" name="Slide Number Placeholder 3"/>
          <p:cNvSpPr>
            <a:spLocks noGrp="1"/>
          </p:cNvSpPr>
          <p:nvPr>
            <p:ph type="sldNum" sz="quarter" idx="5"/>
          </p:nvPr>
        </p:nvSpPr>
        <p:spPr/>
        <p:txBody>
          <a:bodyPr/>
          <a:lstStyle/>
          <a:p>
            <a:pPr algn="l" rtl="0"/>
            <a:fld id="{C517488A-2FD4-4187-AAA7-AE40009BFB6A}" type="slidenum">
              <a:rPr/>
              <a:pPr/>
              <a:t>46</a:t>
            </a:fld>
            <a:endParaRPr lang="az" altLang="en-US"/>
          </a:p>
        </p:txBody>
      </p:sp>
    </p:spTree>
    <p:extLst>
      <p:ext uri="{BB962C8B-B14F-4D97-AF65-F5344CB8AC3E}">
        <p14:creationId xmlns:p14="http://schemas.microsoft.com/office/powerpoint/2010/main" val="24391854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eaLnBrk="0" hangingPunct="0">
              <a:buFont typeface="Arial"/>
              <a:buChar char="•"/>
            </a:pPr>
            <a:r>
              <a:rPr lang="az" sz="1200" b="0" i="0" u="none" kern="1200" baseline="0">
                <a:solidFill>
                  <a:schemeClr val="tx1"/>
                </a:solidFill>
                <a:latin typeface="+mn-lt"/>
                <a:ea typeface="MS PGothic" pitchFamily="34" charset="-128"/>
                <a:cs typeface="ＭＳ Ｐゴシック" charset="0"/>
              </a:rPr>
              <a:t>Veb qeydiyyat jurnalı - </a:t>
            </a:r>
            <a:r>
              <a:rPr lang="az" sz="1200" b="0" i="0" u="none" baseline="0">
                <a:latin typeface="Calibri" pitchFamily="34" charset="0"/>
                <a:cs typeface="Arial" charset="0"/>
              </a:rPr>
              <a:t>sizin kimliyinizi (İP ünvanınızı), giriş tarixlərini və vaxtlarnı, nəyə baxdığınızı, nə qədər baxdığınızı, neçə dəfə baxdığınızı, brauzerinizi, əməliyyat sisteminizi, səhifəyə necə daxil olduğunuzu yadda saxlayır</a:t>
            </a:r>
          </a:p>
          <a:p>
            <a:pPr algn="l" rtl="0" eaLnBrk="0" hangingPunct="0">
              <a:buFont typeface="Arial"/>
              <a:buChar char="•"/>
            </a:pPr>
            <a:endParaRPr lang="az" sz="1200" kern="1200" dirty="0">
              <a:solidFill>
                <a:schemeClr val="tx1"/>
              </a:solidFill>
              <a:latin typeface="Calibri" pitchFamily="34" charset="0"/>
              <a:ea typeface="MS PGothic" pitchFamily="34" charset="-128"/>
              <a:cs typeface="Arial" charset="0"/>
            </a:endParaRPr>
          </a:p>
          <a:p>
            <a:pPr algn="l" rtl="0" eaLnBrk="0" hangingPunct="0">
              <a:buFont typeface="Arial"/>
              <a:buChar char="•"/>
            </a:pPr>
            <a:r>
              <a:rPr lang="az" sz="1200" b="0" i="0" u="none" kern="1200" baseline="0">
                <a:solidFill>
                  <a:schemeClr val="tx1"/>
                </a:solidFill>
                <a:latin typeface="Calibri" pitchFamily="34" charset="0"/>
                <a:ea typeface="MS PGothic" pitchFamily="34" charset="-128"/>
                <a:cs typeface="Arial" charset="0"/>
              </a:rPr>
              <a:t>Təhqiqatçı bu məlumatın saxlandığını, sübut/kəşfiyyat üçün istifadə oluna biləcəyini bilməli, yaxud təhqiqatçı təhqiqat məqsədilə daxil olduqda, hüquqi öhdəliklər yerinə yetirilmədiyi təqdirdə bu məlumatların onun əleyhinə istifadə edilə biləcəyi haqda məlumatlı olmaldır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47</a:t>
            </a:fld>
            <a:endParaRPr lang="az" altLang="en-US"/>
          </a:p>
        </p:txBody>
      </p:sp>
    </p:spTree>
    <p:extLst>
      <p:ext uri="{BB962C8B-B14F-4D97-AF65-F5344CB8AC3E}">
        <p14:creationId xmlns:p14="http://schemas.microsoft.com/office/powerpoint/2010/main" val="24945785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48</a:t>
            </a:fld>
            <a:endParaRPr lang="az" altLang="en-US"/>
          </a:p>
        </p:txBody>
      </p:sp>
    </p:spTree>
    <p:extLst>
      <p:ext uri="{BB962C8B-B14F-4D97-AF65-F5344CB8AC3E}">
        <p14:creationId xmlns:p14="http://schemas.microsoft.com/office/powerpoint/2010/main" val="25023548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Elektron poçr və ya e-poçt rəqəmsal mesaj mübadiləsi metodudur. </a:t>
            </a:r>
          </a:p>
          <a:p>
            <a:pPr algn="l" rtl="0"/>
            <a:r>
              <a:rPr lang="az" sz="1200" b="0" i="0" u="none" kern="1200" baseline="0">
                <a:solidFill>
                  <a:schemeClr val="tx1"/>
                </a:solidFill>
                <a:latin typeface="+mn-lt"/>
                <a:ea typeface="MS PGothic" pitchFamily="34" charset="-128"/>
                <a:cs typeface="ＭＳ Ｐゴシック" charset="0"/>
              </a:rPr>
              <a:t>İstifadəçiyə elə görünür ki, sanki e-məktub göndərənin maşınından alıcının maşınına birbaşa ötürülür, hər bir mesaj səciyyəvi olaraq azı dörd kompüterdən keçir. </a:t>
            </a:r>
          </a:p>
          <a:p>
            <a:pPr lvl="1" algn="l" rtl="0"/>
            <a:r>
              <a:rPr lang="az" sz="1200" b="0" i="0" u="none" kern="1200" baseline="0">
                <a:solidFill>
                  <a:schemeClr val="tx1"/>
                </a:solidFill>
                <a:latin typeface="+mn-lt"/>
                <a:ea typeface="MS PGothic" pitchFamily="34" charset="-128"/>
                <a:cs typeface="+mn-cs"/>
              </a:rPr>
              <a:t>Mesaj istifadəçinin öz kompüterində yaradılır, sonra İXP-nin çıxan SMTP poçt serverinə göndərilir* (Elektron poçt göndərişinin sadə protokolu və ya SMTP)</a:t>
            </a:r>
            <a:endParaRPr lang="az" sz="1200" kern="1200" dirty="0">
              <a:solidFill>
                <a:schemeClr val="tx1"/>
              </a:solidFill>
              <a:latin typeface="+mn-lt"/>
              <a:ea typeface="MS PGothic" pitchFamily="34" charset="-128"/>
              <a:cs typeface="+mn-cs"/>
            </a:endParaRPr>
          </a:p>
          <a:p>
            <a:pPr lvl="1" algn="l" rtl="0"/>
            <a:r>
              <a:rPr lang="az" sz="1200" b="0" i="0" u="none" kern="1200" baseline="0">
                <a:solidFill>
                  <a:schemeClr val="tx1"/>
                </a:solidFill>
                <a:latin typeface="+mn-lt"/>
                <a:ea typeface="MS PGothic" pitchFamily="34" charset="-128"/>
                <a:cs typeface="+mn-cs"/>
              </a:rPr>
              <a:t>İXP e-məktubu resipiyentin İXP-sinin SMTP poçt serverinə göndərir*  (SMTP – SMTP)</a:t>
            </a:r>
            <a:endParaRPr lang="az" sz="1200" kern="1200" dirty="0">
              <a:solidFill>
                <a:schemeClr val="tx1"/>
              </a:solidFill>
              <a:latin typeface="+mn-lt"/>
              <a:ea typeface="MS PGothic" pitchFamily="34" charset="-128"/>
              <a:cs typeface="+mn-cs"/>
            </a:endParaRPr>
          </a:p>
          <a:p>
            <a:pPr lvl="1" algn="l" rtl="0"/>
            <a:r>
              <a:rPr lang="az" sz="1200" b="0" i="0" u="none" kern="1200" baseline="0">
                <a:solidFill>
                  <a:schemeClr val="tx1"/>
                </a:solidFill>
                <a:latin typeface="+mn-lt"/>
                <a:ea typeface="MS PGothic" pitchFamily="34" charset="-128"/>
                <a:cs typeface="+mn-cs"/>
              </a:rPr>
              <a:t>Resipiyentin poçt serveri resipiyentin gələn poçt serverini tapır (Poçt şöbəsi protokolu və ya POP3) və mesajı "resipiyentin poçtqutusuna" çatdırır</a:t>
            </a:r>
            <a:endParaRPr lang="az" sz="1200" kern="1200" dirty="0">
              <a:solidFill>
                <a:schemeClr val="tx1"/>
              </a:solidFill>
              <a:latin typeface="+mn-lt"/>
              <a:ea typeface="MS PGothic" pitchFamily="34" charset="-128"/>
              <a:cs typeface="+mn-cs"/>
            </a:endParaRPr>
          </a:p>
          <a:p>
            <a:pPr lvl="1" algn="l" rtl="0"/>
            <a:r>
              <a:rPr lang="az" sz="1200" b="0" i="0" u="none" kern="1200" baseline="0">
                <a:solidFill>
                  <a:schemeClr val="tx1"/>
                </a:solidFill>
                <a:latin typeface="+mn-lt"/>
                <a:ea typeface="MS PGothic" pitchFamily="34" charset="-128"/>
                <a:cs typeface="+mn-cs"/>
              </a:rPr>
              <a:t>Resipiyent öz hesabına daxil olur, mesaj onun gələnlər qutusunda bərpa olunur və bir qayda olaraq proses zamanı poçt serverindən silinir </a:t>
            </a:r>
            <a:endParaRPr lang="az" sz="1200" kern="1200" dirty="0">
              <a:solidFill>
                <a:schemeClr val="tx1"/>
              </a:solidFill>
              <a:latin typeface="+mn-lt"/>
              <a:ea typeface="MS PGothic" pitchFamily="34" charset="-128"/>
              <a:cs typeface="+mn-cs"/>
            </a:endParaRPr>
          </a:p>
          <a:p>
            <a:pPr algn="l" rtl="0"/>
            <a:r>
              <a:rPr lang="az" sz="1200" b="0" i="1" u="none" kern="1200" baseline="0">
                <a:solidFill>
                  <a:schemeClr val="tx1"/>
                </a:solidFill>
                <a:latin typeface="+mn-lt"/>
                <a:ea typeface="MS PGothic" pitchFamily="34" charset="-128"/>
                <a:cs typeface="ＭＳ Ｐゴシック" charset="0"/>
              </a:rPr>
              <a:t>* Poçt serveri – poçtların idarə edilməsi üçün istifadə edlən ayrıca kompüter</a:t>
            </a:r>
            <a:endParaRPr lang="az" sz="1200" kern="1200" dirty="0">
              <a:solidFill>
                <a:schemeClr val="tx1"/>
              </a:solidFill>
              <a:latin typeface="+mn-lt"/>
              <a:ea typeface="MS PGothic" pitchFamily="34" charset="-128"/>
              <a:cs typeface="ＭＳ Ｐゴシック" charset="0"/>
            </a:endParaRP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Bu qrafik əhəmiyyətli dərəcədə sadələşdirilib – prosesin baza səviyyəsində başa düşlməsinə yardım üçün</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E-poçt - Ənənəvi Outlook tipli poçt – SMTP vasitəsilə göndərilir – POP3 vasitəsilə qəbul edilir və endirildikdən sonra cihazınızın rezidentinə çevrilir</a:t>
            </a:r>
          </a:p>
          <a:p>
            <a:pPr algn="l" rtl="0"/>
            <a:r>
              <a:rPr lang="az" sz="1200" b="0" i="0" u="none" kern="1200" baseline="0">
                <a:solidFill>
                  <a:schemeClr val="tx1"/>
                </a:solidFill>
                <a:latin typeface="+mn-lt"/>
                <a:ea typeface="MS PGothic" pitchFamily="34" charset="-128"/>
                <a:cs typeface="ＭＳ Ｐゴシック" charset="0"/>
              </a:rPr>
              <a:t> </a:t>
            </a:r>
          </a:p>
          <a:p>
            <a:pPr algn="l" rtl="0"/>
            <a:r>
              <a:rPr lang="az" sz="1200" b="0" i="0" u="none" kern="1200" baseline="0">
                <a:solidFill>
                  <a:schemeClr val="tx1"/>
                </a:solidFill>
                <a:latin typeface="+mn-lt"/>
                <a:ea typeface="MS PGothic" pitchFamily="34" charset="-128"/>
                <a:cs typeface="ＭＳ Ｐゴシック" charset="0"/>
              </a:rPr>
              <a:t>Veb əsaslı poçt</a:t>
            </a:r>
            <a:r>
              <a:rPr lang="az" sz="1200" b="1" i="0" u="none" kern="1200" baseline="0">
                <a:solidFill>
                  <a:schemeClr val="tx1"/>
                </a:solidFill>
                <a:latin typeface="+mn-lt"/>
                <a:ea typeface="MS PGothic" pitchFamily="34" charset="-128"/>
                <a:cs typeface="ＭＳ Ｐゴシック" charset="0"/>
              </a:rPr>
              <a:t> - </a:t>
            </a:r>
            <a:r>
              <a:rPr lang="az" sz="1200" b="0" i="0" u="none" kern="1200" baseline="0">
                <a:solidFill>
                  <a:schemeClr val="tx1"/>
                </a:solidFill>
                <a:latin typeface="+mn-lt"/>
                <a:ea typeface="MS PGothic" pitchFamily="34" charset="-128"/>
                <a:cs typeface="ＭＳ Ｐゴシック" charset="0"/>
              </a:rPr>
              <a:t>POP3 poçtu; məsələn, Outlook-dan istifadə zamanı – hesaba daxil olduğunuz zaman yeni məktublar gələn məktublar qutunuza yüklənir; IMAP poçtu "həqiqi" veb-poçt – sizin cihazınız vasitəsilə baxılır, lakin yenə də uzaq serverin rezidenti olaraq qalır – qovluqlarda qruplaşdırıla bilər, lakin yalnız onlayn rejimdə olduğunuz zaman görünür. </a:t>
            </a:r>
          </a:p>
          <a:p>
            <a:endParaRPr lang="az"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49</a:t>
            </a:fld>
            <a:endParaRPr lang="az" altLang="en-US"/>
          </a:p>
        </p:txBody>
      </p:sp>
    </p:spTree>
    <p:extLst>
      <p:ext uri="{BB962C8B-B14F-4D97-AF65-F5344CB8AC3E}">
        <p14:creationId xmlns:p14="http://schemas.microsoft.com/office/powerpoint/2010/main" val="1788132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qrafik müəllifin tullantılar qovluğundan bərpa edilmiş spam/dələduzluq e-məktubunun məzmununu göstərir.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Təlimçinin öz poçtundan canlı nümunə faydalı ola bilər  </a:t>
            </a:r>
          </a:p>
        </p:txBody>
      </p:sp>
      <p:sp>
        <p:nvSpPr>
          <p:cNvPr id="4" name="Slide Number Placeholder 3"/>
          <p:cNvSpPr>
            <a:spLocks noGrp="1"/>
          </p:cNvSpPr>
          <p:nvPr>
            <p:ph type="sldNum" sz="quarter" idx="5"/>
          </p:nvPr>
        </p:nvSpPr>
        <p:spPr/>
        <p:txBody>
          <a:bodyPr/>
          <a:lstStyle/>
          <a:p>
            <a:pPr algn="l" rtl="0"/>
            <a:fld id="{C517488A-2FD4-4187-AAA7-AE40009BFB6A}" type="slidenum">
              <a:rPr/>
              <a:pPr/>
              <a:t>50</a:t>
            </a:fld>
            <a:endParaRPr lang="az" altLang="en-US"/>
          </a:p>
        </p:txBody>
      </p:sp>
    </p:spTree>
    <p:extLst>
      <p:ext uri="{BB962C8B-B14F-4D97-AF65-F5344CB8AC3E}">
        <p14:creationId xmlns:p14="http://schemas.microsoft.com/office/powerpoint/2010/main" val="29906628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Bütün e-məktubların başlıqları olur, bu isə e-məktubun mənşəyi barədə müəyyən potensial sübut təmin edir – İP ünvanı nöqteyi-nəzərindən. O, kompüterin adı kimi bəzi başqa məlumatları da "sızdıra" bilər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Onlar mövcud olsa da, onları tapmaq çətin ola bilər, bütün e-poçt kliyenləri və veb əsaslı poçtlar başlıqlara daxil olmaq üçün fərqli üsullar tətbiq edirlər. Ən yaxşı məsləhət necə edilməli olduğunu anlamaq üçün internetdə axtarış aparmaqdır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Bəzi provayderlər (Gmail, Hotmail) gizlilik məqsədilə İP ünvanları kimi başlıq məlumatlarını çıxarmağa üstünlük verirlər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E-məktubun başlığına baxmaq qaydası, başlığı ayırmaq və daha sonra onu əlavə edildiyi sıra ilə, yəni aşağıdan yuxarıya doğru oxumaqdır. Buna görə də ilk İP ünvanının mənbə olmaq ehtimalı çoxdur.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Bəzi e-məktublar çox sadədir – bəziləri isə o qədər də yox. Təhlili özünüz və ya internet alətlərindən istifadə etməklə apara bilərsiniz ki, bu alətlər də bəzən verilənləri səhv yoza bilir </a:t>
            </a:r>
          </a:p>
        </p:txBody>
      </p:sp>
      <p:sp>
        <p:nvSpPr>
          <p:cNvPr id="4" name="Slide Number Placeholder 3"/>
          <p:cNvSpPr>
            <a:spLocks noGrp="1"/>
          </p:cNvSpPr>
          <p:nvPr>
            <p:ph type="sldNum" sz="quarter" idx="5"/>
          </p:nvPr>
        </p:nvSpPr>
        <p:spPr/>
        <p:txBody>
          <a:bodyPr/>
          <a:lstStyle/>
          <a:p>
            <a:pPr algn="l" rtl="0"/>
            <a:fld id="{C517488A-2FD4-4187-AAA7-AE40009BFB6A}" type="slidenum">
              <a:rPr/>
              <a:pPr/>
              <a:t>51</a:t>
            </a:fld>
            <a:endParaRPr lang="az" altLang="en-US"/>
          </a:p>
        </p:txBody>
      </p:sp>
    </p:spTree>
    <p:extLst>
      <p:ext uri="{BB962C8B-B14F-4D97-AF65-F5344CB8AC3E}">
        <p14:creationId xmlns:p14="http://schemas.microsoft.com/office/powerpoint/2010/main" val="9189454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Eyni səviyyəli xidmətlər uzun illər qeyri-qanuni faylların, o cümlədən əqli mülkiyyət hüququ ilə qorunan faylların ötürülməsinə imkan yaratmışdır.  Eyni səviyyəli kliyentlər bu fəaliyyətlə məşğul olan kriminal qruplar arasında populyar olmuşdur. Eyni səviyyəli arxitekturanın ilk nəsli insanların faylları endirmək üçün qoşulduğu mərkəzləşdirilmiş serverdən istifadə prinsipinə əsaslanırdı.  Bu, belə qeyri-qanuni xidmətlər təklif edənlərin yerini tapmağı və xidmətləri ləğv etməyi qismən asanlaşdırırdı.  Eynisəviyyəli kliyentlərin yeni nəsli qoşulma üçün fərqli metodlardan istifadə edir və mövcud faylların siyahısının daxil olduğu kliyentləri superqovşaq kimi çıxış edərək faylların harada əldə edilə biləcəyini müəyyən edən kliyentlərlə əvəz edir.  </a:t>
            </a:r>
          </a:p>
          <a:p>
            <a:pPr algn="l" rtl="0"/>
            <a:r>
              <a:rPr lang="az" sz="1200" b="0" i="0" u="none" kern="1200" baseline="0">
                <a:solidFill>
                  <a:schemeClr val="tx1"/>
                </a:solidFill>
                <a:latin typeface="+mn-lt"/>
                <a:ea typeface="MS PGothic" pitchFamily="34" charset="-128"/>
                <a:cs typeface="ＭＳ Ｐゴシック" charset="0"/>
              </a:rPr>
              <a:t> </a:t>
            </a:r>
          </a:p>
          <a:p>
            <a:pPr algn="l" rtl="0"/>
            <a:r>
              <a:rPr lang="az" sz="1200" b="0" i="0" u="none" kern="1200" baseline="0">
                <a:solidFill>
                  <a:schemeClr val="tx1"/>
                </a:solidFill>
                <a:latin typeface="+mn-lt"/>
                <a:ea typeface="MS PGothic" pitchFamily="34" charset="-128"/>
                <a:cs typeface="ＭＳ Ｐゴシック" charset="0"/>
              </a:rPr>
              <a:t>Hakimlər eynisəviyyəli fəaliyyət barədə məlumatlı olmalıdırlar, belə ki, bu fəaliyyət həm cinayət mühakiməsi, həm də mülki məhkəmə icraatı ilə əlaqəli ola bilərlər. Dərin biliklərin qazanılması zəruri deyil və təlimi hazırlayanlar ən müasir məlumatları təmin etmək üçün  </a:t>
            </a:r>
            <a:r>
              <a:rPr lang="az" sz="1200" b="0" i="0" u="sng" kern="1200" baseline="0">
                <a:solidFill>
                  <a:schemeClr val="tx1"/>
                </a:solidFill>
                <a:latin typeface="+mn-lt"/>
                <a:ea typeface="MS PGothic" pitchFamily="34" charset="-128"/>
                <a:cs typeface="ＭＳ Ｐゴシック" charset="0"/>
                <a:hlinkClick r:id="rId3"/>
              </a:rPr>
              <a:t>http://ezinearticles.com/?How-Peer-to-Peer-(P2P)-Works&amp;id=60126</a:t>
            </a:r>
            <a:r>
              <a:rPr lang="az" sz="1200" b="0" i="0" u="none" kern="1200" baseline="0">
                <a:solidFill>
                  <a:schemeClr val="tx1"/>
                </a:solidFill>
                <a:latin typeface="+mn-lt"/>
                <a:ea typeface="MS PGothic" pitchFamily="34" charset="-128"/>
                <a:cs typeface="ＭＳ Ｐゴシック" charset="0"/>
              </a:rPr>
              <a:t> kimi saytlardan istifadə etmək barədə düşünə bilərlər.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52</a:t>
            </a:fld>
            <a:endParaRPr lang="az" altLang="en-US"/>
          </a:p>
        </p:txBody>
      </p:sp>
    </p:spTree>
    <p:extLst>
      <p:ext uri="{BB962C8B-B14F-4D97-AF65-F5344CB8AC3E}">
        <p14:creationId xmlns:p14="http://schemas.microsoft.com/office/powerpoint/2010/main" val="23574467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eynisəviyyəli şəbəkənin qarşılıqlı əlaqəliliyini nümayiş etdirir – şəbəkənin ultra iştirakçıları bütün eynisəviyyəli iştirakçıları birləşdirdikdən sonra, bir-birləri ilə əlaqə qururlar və şəbəkə coğrafi baxımdan böyüyür. Bu o deməkdir ki, bağlantı qurulduqdan və axtarış aparmaq mümkün olduqdan sonra şəbəkənin demək olar ki, hər hansı hissəsindən fayl endirilə bilər  </a:t>
            </a:r>
          </a:p>
        </p:txBody>
      </p:sp>
      <p:sp>
        <p:nvSpPr>
          <p:cNvPr id="4" name="Slide Number Placeholder 3"/>
          <p:cNvSpPr>
            <a:spLocks noGrp="1"/>
          </p:cNvSpPr>
          <p:nvPr>
            <p:ph type="sldNum" sz="quarter" idx="5"/>
          </p:nvPr>
        </p:nvSpPr>
        <p:spPr/>
        <p:txBody>
          <a:bodyPr/>
          <a:lstStyle/>
          <a:p>
            <a:pPr algn="l" rtl="0"/>
            <a:fld id="{C517488A-2FD4-4187-AAA7-AE40009BFB6A}" type="slidenum">
              <a:rPr/>
              <a:pPr/>
              <a:t>53</a:t>
            </a:fld>
            <a:endParaRPr lang="az" altLang="en-US"/>
          </a:p>
        </p:txBody>
      </p:sp>
    </p:spTree>
    <p:extLst>
      <p:ext uri="{BB962C8B-B14F-4D97-AF65-F5344CB8AC3E}">
        <p14:creationId xmlns:p14="http://schemas.microsoft.com/office/powerpoint/2010/main" val="39075262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ekran görüntüsü eyni səviyyəli proqram  – Shareaza-dan götürülüb. Abba qrupunun "Vaterlu" mahnısının audio faylı üçün axtarış tamamlanmış – şəbəkə bu meyara uyğun gələn 436 nəticə göstərmişdir – Versiya 1</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Buradan görə bilirik ki, kompüterə göstərilən nəticə fayl adı, növü (genişlənməsi) və ölçüsüdür. Reytinq istifadəçilərin keyfiyyətə qiymət verdikləri şəbəkə balıdır.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Status sütunu faylın nə dərəcədə əlçatan olduğunu bildirir – üç yaşıl ştrix işarəsi ən yaxşı nəticəni, qırmızı X isə faylın hazırda endirilə bilmədiyini göstərir. Bu, istifadəçi oflayn olduğuna görə birbaşa bağlantının qurula bilməməsi ilə əlaqəli ola bilər.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Host sayı faylı paylaşan bir İP ünvanını göstərir, yaxud seçim eyni faylı paylaşan çoxsaylı İP ünvanlarını göstərmək üçün genişləndirilə bilər. Faylın dəqiqliyi şəbəkə daxilindəki faylin heşinqi vasitəsilə hesablanır – Versiya 2</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Faylı iki dəfə klikləyirsiniz və kompüter endirməyə başlayır</a:t>
            </a:r>
          </a:p>
        </p:txBody>
      </p:sp>
      <p:sp>
        <p:nvSpPr>
          <p:cNvPr id="4" name="Slide Number Placeholder 3"/>
          <p:cNvSpPr>
            <a:spLocks noGrp="1"/>
          </p:cNvSpPr>
          <p:nvPr>
            <p:ph type="sldNum" sz="quarter" idx="5"/>
          </p:nvPr>
        </p:nvSpPr>
        <p:spPr/>
        <p:txBody>
          <a:bodyPr/>
          <a:lstStyle/>
          <a:p>
            <a:pPr algn="l" rtl="0"/>
            <a:fld id="{C517488A-2FD4-4187-AAA7-AE40009BFB6A}" type="slidenum">
              <a:rPr/>
              <a:pPr/>
              <a:t>54</a:t>
            </a:fld>
            <a:endParaRPr lang="az" altLang="en-US"/>
          </a:p>
        </p:txBody>
      </p:sp>
    </p:spTree>
    <p:extLst>
      <p:ext uri="{BB962C8B-B14F-4D97-AF65-F5344CB8AC3E}">
        <p14:creationId xmlns:p14="http://schemas.microsoft.com/office/powerpoint/2010/main" val="3824241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5</a:t>
            </a:fld>
            <a:endParaRPr lang="az"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b="1" i="0" u="none" baseline="0">
                <a:solidFill>
                  <a:srgbClr val="5F6368"/>
                </a:solidFill>
                <a:effectLst/>
                <a:latin typeface="arial" panose="020B0604020202020204" pitchFamily="34" charset="0"/>
              </a:rPr>
              <a:t>FTP</a:t>
            </a:r>
            <a:r>
              <a:rPr lang="az" b="0" i="0" u="none" baseline="0">
                <a:solidFill>
                  <a:srgbClr val="4D5156"/>
                </a:solidFill>
                <a:effectLst/>
                <a:latin typeface="arial" panose="020B0604020202020204" pitchFamily="34" charset="0"/>
              </a:rPr>
              <a:t> ingilis dilində Fayl ötürmə protkolunun qısaltmasıdır. Protokol şəbəkəyə qoşulmuş kompüterlərin bir-birləri ilə danışmaq üçün istifadə etdikləri qaydalar toplusudur.  </a:t>
            </a:r>
            <a:r>
              <a:rPr lang="az" b="1" i="0" u="none" baseline="0">
                <a:solidFill>
                  <a:srgbClr val="5F6368"/>
                </a:solidFill>
                <a:effectLst/>
                <a:latin typeface="arial" panose="020B0604020202020204" pitchFamily="34" charset="0"/>
              </a:rPr>
              <a:t>FTP</a:t>
            </a:r>
            <a:r>
              <a:rPr lang="az" b="0" i="0" u="none" baseline="0">
                <a:solidFill>
                  <a:srgbClr val="4D5156"/>
                </a:solidFill>
                <a:effectLst/>
                <a:latin typeface="arial" panose="020B0604020202020204" pitchFamily="34" charset="0"/>
              </a:rPr>
              <a:t> isə TCP/IP şəbəkəsinə (internet kimi) qoşulmuş kompüterlərin bir-birlərinə fayl ötürmək və bir-birlərindən fayl qəbul etmək üçün istifadə etdikləri dildir.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55</a:t>
            </a:fld>
            <a:endParaRPr lang="az" altLang="en-US"/>
          </a:p>
        </p:txBody>
      </p:sp>
    </p:spTree>
    <p:extLst>
      <p:ext uri="{BB962C8B-B14F-4D97-AF65-F5344CB8AC3E}">
        <p14:creationId xmlns:p14="http://schemas.microsoft.com/office/powerpoint/2010/main" val="38240461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Ekran görüntüsündə FTP kliyentləri- FileZilla və CuteFTP əks olunur – təlimçi onların Windows-un File Explorer proqramı ilə bənzər qaydada işlədiyini, lakin lokal maşının məzmununa baxmaq əvəzinə, internetə qoşulmuş iki fərqli maşınının məzmunda axtarış apardığını izah edə bilər.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Aşağı açılan menyudan da göründüyü kimi, bu proqram təminatının funksiyaları genişdir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Buna görə də mövcud bağlantını, göndərən və alan qurğuları, ötürülmə statusunu göstərən bağlantı pəncərəsi mövcuddur</a:t>
            </a:r>
          </a:p>
        </p:txBody>
      </p:sp>
      <p:sp>
        <p:nvSpPr>
          <p:cNvPr id="4" name="Slide Number Placeholder 3"/>
          <p:cNvSpPr>
            <a:spLocks noGrp="1"/>
          </p:cNvSpPr>
          <p:nvPr>
            <p:ph type="sldNum" sz="quarter" idx="5"/>
          </p:nvPr>
        </p:nvSpPr>
        <p:spPr/>
        <p:txBody>
          <a:bodyPr/>
          <a:lstStyle/>
          <a:p>
            <a:pPr algn="l" rtl="0"/>
            <a:fld id="{C517488A-2FD4-4187-AAA7-AE40009BFB6A}" type="slidenum">
              <a:rPr/>
              <a:pPr/>
              <a:t>56</a:t>
            </a:fld>
            <a:endParaRPr lang="az" altLang="en-US"/>
          </a:p>
        </p:txBody>
      </p:sp>
    </p:spTree>
    <p:extLst>
      <p:ext uri="{BB962C8B-B14F-4D97-AF65-F5344CB8AC3E}">
        <p14:creationId xmlns:p14="http://schemas.microsoft.com/office/powerpoint/2010/main" val="8490744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b="0" i="0" u="none" baseline="0">
                <a:solidFill>
                  <a:srgbClr val="70757A"/>
                </a:solidFill>
                <a:effectLst/>
                <a:latin typeface="arial" panose="020B0604020202020204" pitchFamily="34" charset="0"/>
              </a:rPr>
              <a:t> </a:t>
            </a:r>
            <a:r>
              <a:rPr lang="az" b="1" i="0" u="none" baseline="0">
                <a:solidFill>
                  <a:srgbClr val="5F6368"/>
                </a:solidFill>
                <a:effectLst/>
                <a:latin typeface="arial" panose="020B0604020202020204" pitchFamily="34" charset="0"/>
              </a:rPr>
              <a:t>Bulud yaddaşı</a:t>
            </a:r>
            <a:r>
              <a:rPr lang="az" b="1" i="0" u="none" baseline="0">
                <a:solidFill>
                  <a:srgbClr val="4D5156"/>
                </a:solidFill>
                <a:effectLst/>
                <a:latin typeface="arial" panose="020B0604020202020204" pitchFamily="34" charset="0"/>
              </a:rPr>
              <a:t> </a:t>
            </a:r>
            <a:r>
              <a:rPr lang="az" b="0" i="0" u="none" baseline="0">
                <a:solidFill>
                  <a:srgbClr val="4D5156"/>
                </a:solidFill>
                <a:effectLst/>
                <a:latin typeface="arial" panose="020B0604020202020204" pitchFamily="34" charset="0"/>
              </a:rPr>
              <a:t>verilənlərin internet vasitəsilə hər hansı cihazdan girişin mümkün olduğu, uzaq fiziki məkanda yerləşən avadanlıqda saxlanmasını nəzərdə tutur. Kliyentlər faylları öz sərt disklərində saxlamaq əvəzinə (və ya saxlamaqla yanaşı)</a:t>
            </a:r>
            <a:r>
              <a:rPr lang="az" b="1" i="0" u="none" baseline="0">
                <a:solidFill>
                  <a:srgbClr val="4D5156"/>
                </a:solidFill>
                <a:effectLst/>
                <a:latin typeface="arial" panose="020B0604020202020204" pitchFamily="34" charset="0"/>
              </a:rPr>
              <a:t> </a:t>
            </a:r>
            <a:r>
              <a:rPr lang="az" b="1" i="0" u="none" baseline="0">
                <a:solidFill>
                  <a:srgbClr val="5F6368"/>
                </a:solidFill>
                <a:effectLst/>
                <a:latin typeface="arial" panose="020B0604020202020204" pitchFamily="34" charset="0"/>
              </a:rPr>
              <a:t>bulud</a:t>
            </a:r>
            <a:r>
              <a:rPr lang="az" b="0" i="0" u="none" baseline="0">
                <a:solidFill>
                  <a:srgbClr val="4D5156"/>
                </a:solidFill>
                <a:effectLst/>
                <a:latin typeface="arial" panose="020B0604020202020204" pitchFamily="34" charset="0"/>
              </a:rPr>
              <a:t> provayderi tərəfindən idarə edilən data serverə göndərilir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b="0" i="0" kern="1200" dirty="0">
              <a:solidFill>
                <a:srgbClr val="4D5156"/>
              </a:solidFill>
              <a:effectLst/>
              <a:latin typeface="arial" panose="020B0604020202020204" pitchFamily="34" charset="0"/>
              <a:ea typeface="MS PGothic" pitchFamily="34" charset="-128"/>
              <a:cs typeface="ＭＳ Ｐゴシック" charset="0"/>
            </a:endParaRPr>
          </a:p>
          <a:p>
            <a:pPr algn="l" rtl="0" fontAlgn="base"/>
            <a:r>
              <a:rPr lang="az" b="0" i="0" u="none" baseline="0">
                <a:solidFill>
                  <a:srgbClr val="666666"/>
                </a:solidFill>
                <a:effectLst/>
                <a:latin typeface="Poppins"/>
              </a:rPr>
              <a:t>Mahiyyət etibarilə "bulud" texnologiyası ənənəvi olaraq fərdi kompüterinizdə yerinə yetirəcəyiniz tapşırıqların - sadə yaddaşdan mürəkkəb proqramlaşdırma və emala qədər - bir-birləri ilə əlaqəli kompüterlərin nəhəng və güclü uzaq şəbəkəsinə həvalə edilməsini nəzərdə tutur.</a:t>
            </a:r>
          </a:p>
          <a:p>
            <a:pPr algn="l" rtl="0" fontAlgn="base"/>
            <a:r>
              <a:rPr lang="az" b="0" i="0" u="none" baseline="0">
                <a:solidFill>
                  <a:srgbClr val="666666"/>
                </a:solidFill>
                <a:effectLst/>
                <a:latin typeface="Poppins"/>
              </a:rPr>
              <a:t>Bu, pişiklərinin/körpələrinin/yeməklərinin fotolarını çəkməkdən özlərini saxlaya bilməyən, sərt disk qurğularında yer açmaqdan, yeni yaddaş yeri satın almaqdan yorulan təsadüfi istifadəçilər üçün yararlıdır. Bulud texnologiyasından emal və yaddaşda saxlama üçün istifadə etmək istəyən biznes müəssisələri üçünsə bu daha da əlverişlidir, çünki istifadəçilər yalnız istifadə etdiklərinə görə ödəniş edirlər.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b="0" i="0" kern="1200" dirty="0">
              <a:solidFill>
                <a:srgbClr val="222222"/>
              </a:solidFill>
              <a:effectLst/>
              <a:latin typeface="arial" panose="020B0604020202020204" pitchFamily="34" charset="0"/>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57</a:t>
            </a:fld>
            <a:endParaRPr lang="az" altLang="en-US"/>
          </a:p>
        </p:txBody>
      </p:sp>
    </p:spTree>
    <p:extLst>
      <p:ext uri="{BB962C8B-B14F-4D97-AF65-F5344CB8AC3E}">
        <p14:creationId xmlns:p14="http://schemas.microsoft.com/office/powerpoint/2010/main" val="31599698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2020-ci ilin avqust ayında mövcud yaddaş sistemlərinə nümunələr – mötərizədəki rəqəmlər təklif edilən ödənişsiz və maksimum ödənişli tutumu əks etdirir. Təlimçi hazırda araşdırdığımız cihazlarda olmayanların bulud yaddaşlarında hansı miqyasda mövcud ola biləcəyini başa düşməlidir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Həmçinin nəzərə almaq lazımdır ki, sinxronlaşdırma vasitəsilə verilənlər hər iki tərəfdə ola bilər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Nümunə Mega.nz-dir – burada 15QB ödənişsiz, 16TB maksimum tutumdur. Verilənlər veb brauzer vasitəsilə yüklənir və istifadəçi adı və parol vasitəsilə daxil olan hər kəs üçün əlçatan olur. Serverdə verilənlər şifrlənmiş olur və verilənlərin sahibi (Kim DotCom) onları şifrlənmiş formada məmnuniyyətlə hüquq-mühafizə orqanlarına təhvil verir. </a:t>
            </a:r>
            <a:r>
              <a:rPr lang="az" sz="1200" b="0" i="0" u="none" kern="1200" baseline="0">
                <a:solidFill>
                  <a:schemeClr val="tx1"/>
                </a:solidFill>
                <a:effectLst/>
                <a:latin typeface="+mn-lt"/>
                <a:ea typeface="MS PGothic" pitchFamily="34" charset="-128"/>
                <a:cs typeface="ＭＳ Ｐゴシック" charset="0"/>
              </a:rPr>
              <a:t>MEGA-nın istifadə etdiyi şifrləmə protokolu hərəkətsiz fayllarınız üçün 128-bit AES şifrləməsindən istifadə edir, üstəlik hərəkət halındakı verilənləri həm TLS protokolu, həm də 128-bit AES vasitəsilə şifrləyir. Bu o deməkdir ki, fayllarınız həm MEGA.nz serverlərində, həm də yüklənən və ya endirilən zaman təhlükəsizlikdə olur, bununla da vasitəçi hücumlarından qorunur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58</a:t>
            </a:fld>
            <a:endParaRPr lang="az" altLang="en-US"/>
          </a:p>
        </p:txBody>
      </p:sp>
    </p:spTree>
    <p:extLst>
      <p:ext uri="{BB962C8B-B14F-4D97-AF65-F5344CB8AC3E}">
        <p14:creationId xmlns:p14="http://schemas.microsoft.com/office/powerpoint/2010/main" val="23141061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Botnet Mirai:</a:t>
            </a:r>
          </a:p>
          <a:p>
            <a:endParaRPr lang="az"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baseline="0">
                <a:latin typeface="Verdana" charset="0"/>
                <a:cs typeface="Verdana" charset="0"/>
              </a:rPr>
              <a:t>Bu insident (2016-cı ilin dekabr ayı) </a:t>
            </a:r>
            <a:r>
              <a:rPr lang="az" sz="1200" b="1" i="0" u="none" baseline="0">
                <a:latin typeface="Verdana" charset="0"/>
                <a:cs typeface="Verdana" charset="0"/>
              </a:rPr>
              <a:t>Netflix, Twitter, Spotify, Reddit, CNN, PayPal, Pinterest və Fox News </a:t>
            </a:r>
            <a:r>
              <a:rPr lang="az" sz="1200" b="0" i="0" u="none" baseline="0">
                <a:latin typeface="Verdana" charset="0"/>
                <a:cs typeface="Verdana" charset="0"/>
              </a:rPr>
              <a:t>– kimi populyar saytları, eləcə də  </a:t>
            </a:r>
            <a:r>
              <a:rPr lang="az" sz="1200" b="1" i="0" u="none" baseline="0">
                <a:latin typeface="Verdana" charset="0"/>
                <a:cs typeface="Verdana" charset="0"/>
              </a:rPr>
              <a:t>the Guardian, the New York Times və the Wall Street Journal </a:t>
            </a:r>
            <a:r>
              <a:rPr lang="az" sz="1200" b="0" i="0" u="none" baseline="0">
                <a:latin typeface="Verdana" charset="0"/>
                <a:cs typeface="Verdana" charset="0"/>
              </a:rPr>
              <a:t>kimi qəzetləri şəbəkədən çıxarmışdı.</a:t>
            </a:r>
          </a:p>
          <a:p>
            <a:endParaRPr lang="az" dirty="0"/>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baseline="0">
                <a:latin typeface="Verdana" charset="0"/>
                <a:cs typeface="Verdana" charset="0"/>
              </a:rPr>
              <a:t>Sıradan çıxmaya xüsusi zərərli proqram olan "botnet"-ə yoluxdurulmuş kompüterlər şəbəkəsinin serveri - gərginlik altında sıradan çıxana qədər - trafiklə bombardman etmək üçün koordinasiya edildiyi </a:t>
            </a:r>
            <a:r>
              <a:rPr lang="az" sz="1200" b="1" i="0" u="none" baseline="0">
                <a:latin typeface="Verdana" charset="0"/>
                <a:cs typeface="Verdana" charset="0"/>
              </a:rPr>
              <a:t>paylanmış xidmətdən imtina </a:t>
            </a:r>
            <a:r>
              <a:rPr lang="az" sz="1200" b="0" i="0" u="none" baseline="0">
                <a:latin typeface="Verdana" charset="0"/>
                <a:cs typeface="Verdana" charset="0"/>
              </a:rPr>
              <a:t>(DDoS) hücumu səbəb olmuşdu.</a:t>
            </a:r>
          </a:p>
          <a:p>
            <a:pPr marL="0" indent="0" algn="l" rtl="0">
              <a:spcBef>
                <a:spcPts val="600"/>
              </a:spcBef>
              <a:spcAft>
                <a:spcPts val="600"/>
              </a:spcAft>
              <a:buFont typeface="Arial" charset="0"/>
              <a:buNone/>
            </a:pPr>
            <a:endParaRPr lang="az" sz="1200" kern="1200" dirty="0">
              <a:solidFill>
                <a:schemeClr val="tx1"/>
              </a:solidFill>
              <a:latin typeface="+mn-lt"/>
              <a:ea typeface="MS PGothic" pitchFamily="34" charset="-128"/>
              <a:cs typeface="ＭＳ Ｐゴシック" charset="0"/>
            </a:endParaRPr>
          </a:p>
          <a:p>
            <a:pPr marL="0" indent="0" algn="l" rtl="0">
              <a:spcBef>
                <a:spcPts val="600"/>
              </a:spcBef>
              <a:spcAft>
                <a:spcPts val="600"/>
              </a:spcAft>
              <a:buFont typeface="Arial" charset="0"/>
              <a:buNone/>
            </a:pPr>
            <a:r>
              <a:rPr lang="az" sz="1200" b="0" i="0" u="none" baseline="0">
                <a:latin typeface="Verdana" charset="0"/>
                <a:cs typeface="Verdana" charset="0"/>
              </a:rPr>
              <a:t>Səciyyəvi olaraq kompüterlədən təşkil olunan digər botnetlərdən fərqli olaraq, Mirai botnet əsas etibarilə rəqəmsal kamera və DVR pleyer kimi "əşyaların interneti" (IOT) qurğularından ibarət idi.</a:t>
            </a:r>
          </a:p>
          <a:p>
            <a:pPr marL="0" indent="0" algn="l" rtl="0">
              <a:spcBef>
                <a:spcPts val="600"/>
              </a:spcBef>
              <a:spcAft>
                <a:spcPts val="600"/>
              </a:spcAft>
              <a:buFont typeface="Arial" charset="0"/>
              <a:buNone/>
            </a:pPr>
            <a:endParaRPr lang="az" sz="1200" dirty="0">
              <a:latin typeface="Verdana" charset="0"/>
              <a:cs typeface="Verdana" charset="0"/>
            </a:endParaRPr>
          </a:p>
          <a:p>
            <a:pPr marL="0" indent="0" algn="l" rtl="0">
              <a:spcBef>
                <a:spcPts val="600"/>
              </a:spcBef>
              <a:spcAft>
                <a:spcPts val="600"/>
              </a:spcAft>
              <a:buFont typeface="Arial" charset="0"/>
              <a:buNone/>
            </a:pPr>
            <a:r>
              <a:rPr lang="az" sz="1200" b="0" i="0" u="none" baseline="0">
                <a:latin typeface="Verdana" charset="0"/>
                <a:cs typeface="Verdana" charset="0"/>
              </a:rPr>
              <a:t>İnternetə qoşulmuş qurğuların sayı çox olduğundan Mirai hücumları əksər DDoS hücumlarının daha əvvəl nail olduqlarından daha böyük ola bilərdi. </a:t>
            </a:r>
          </a:p>
          <a:p>
            <a:pPr marL="0" indent="0" algn="l" rtl="0">
              <a:spcBef>
                <a:spcPts val="600"/>
              </a:spcBef>
              <a:spcAft>
                <a:spcPts val="600"/>
              </a:spcAft>
              <a:buFont typeface="Arial" charset="0"/>
              <a:buNone/>
            </a:pPr>
            <a:endParaRPr lang="az" sz="1200" dirty="0">
              <a:latin typeface="Verdana" charset="0"/>
              <a:cs typeface="Verdana" charset="0"/>
            </a:endParaRPr>
          </a:p>
          <a:p>
            <a:pPr marL="0" indent="0" algn="l" rtl="0">
              <a:spcBef>
                <a:spcPts val="600"/>
              </a:spcBef>
              <a:spcAft>
                <a:spcPts val="600"/>
              </a:spcAft>
              <a:buFont typeface="Arial" charset="0"/>
              <a:buNone/>
            </a:pPr>
            <a:r>
              <a:rPr lang="az" sz="1200" b="0" i="0" u="none" baseline="0">
                <a:latin typeface="Verdana" charset="0"/>
                <a:cs typeface="Verdana" charset="0"/>
              </a:rPr>
              <a:t>Hesablamalara görə hücuma </a:t>
            </a:r>
            <a:r>
              <a:rPr lang="az" sz="1200" b="1" i="0" u="none" baseline="0">
                <a:latin typeface="Verdana" charset="0"/>
                <a:cs typeface="Verdana" charset="0"/>
              </a:rPr>
              <a:t>“100,000 zərərli son nöqtə” </a:t>
            </a:r>
            <a:r>
              <a:rPr lang="az" sz="1200" b="0" i="0" u="none" baseline="0">
                <a:latin typeface="Verdana" charset="0"/>
                <a:cs typeface="Verdana" charset="0"/>
              </a:rPr>
              <a:t>cəlb olunmuşdu və</a:t>
            </a:r>
            <a:r>
              <a:rPr lang="az" sz="1200" b="1" i="0" u="none" baseline="0">
                <a:latin typeface="Verdana" charset="0"/>
                <a:cs typeface="Verdana" charset="0"/>
              </a:rPr>
              <a:t> 1.2Tbps gücündə</a:t>
            </a:r>
            <a:r>
              <a:rPr lang="az" sz="1200" b="0" i="0" u="none" baseline="0">
                <a:latin typeface="Verdana" charset="0"/>
                <a:cs typeface="Verdana" charset="0"/>
              </a:rPr>
              <a:t>, təqribən </a:t>
            </a:r>
            <a:r>
              <a:rPr lang="az" sz="1200" b="1" i="0" u="none" baseline="0">
                <a:latin typeface="Verdana" charset="0"/>
                <a:cs typeface="Verdana" charset="0"/>
              </a:rPr>
              <a:t>bilinən ən güclü bənzər hücumdan iki dəfə artıq gücə </a:t>
            </a:r>
            <a:r>
              <a:rPr lang="az" sz="1200" b="0" i="0" u="none" baseline="0">
                <a:latin typeface="Verdana" charset="0"/>
                <a:cs typeface="Verdana" charset="0"/>
              </a:rPr>
              <a:t>malik, qeyri-adi hücum haqqında məlumat verilridi.</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59</a:t>
            </a:fld>
            <a:endParaRPr lang="az" altLang="en-US"/>
          </a:p>
        </p:txBody>
      </p:sp>
    </p:spTree>
    <p:extLst>
      <p:ext uri="{BB962C8B-B14F-4D97-AF65-F5344CB8AC3E}">
        <p14:creationId xmlns:p14="http://schemas.microsoft.com/office/powerpoint/2010/main" val="19305877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638" indent="-274638" algn="just" rtl="0"/>
            <a:r>
              <a:rPr lang="az" b="0" i="0" u="none" baseline="0"/>
              <a:t>Onlayn oyun bəzi kompüter şəbəkəsi formalarında oynanılan oyundur.  Bu isə demək olar ki, hər zaman internet və ya ekvivalent texnologiya olur, lakin oyunlar üçün hər zaman dövrün texnologiyalarından istifadə edilmişdir; internetdən əvvəl modemlər, modemlərdən əvvəl kabellə birləşdirilmiş terminal.  </a:t>
            </a:r>
          </a:p>
          <a:p>
            <a:pPr marL="274638" indent="-274638" algn="just" rtl="0"/>
            <a:r>
              <a:rPr lang="az" b="0" i="0" u="none" baseline="0"/>
              <a:t>Onlayn oyunun yayılması kiçik lokal şəbəkələrdən internetə kompüter şəbəkələrinin ümumi inkişafını və internetin özünün inkişafını özündə əks etdirir. </a:t>
            </a:r>
          </a:p>
          <a:p>
            <a:pPr marL="271463" indent="-255588" algn="just" rtl="0"/>
            <a:r>
              <a:rPr lang="az" b="0" i="0" u="none" baseline="0"/>
              <a:t>Onlayn oyunlar sadə mətn əsaslı oyunlardan mürəkkəb qrafika və çoxsaylı oyunçuların eyni anda məskunlaşdığı virtual dünyaları özündə birləşdirən oyunlara qədər dəyişə bilir. </a:t>
            </a:r>
          </a:p>
          <a:p>
            <a:pPr marL="274638" indent="-274638" algn="just" rtl="0"/>
            <a:r>
              <a:rPr lang="az" b="1" i="0" u="none" baseline="0"/>
              <a:t>Çoxsaylı onlayn oyunlar oyunları sosial fəaliyyətə çevirərək onlayn icmalar formalaşdırmışdır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60</a:t>
            </a:fld>
            <a:endParaRPr lang="az" altLang="en-US"/>
          </a:p>
        </p:txBody>
      </p:sp>
    </p:spTree>
    <p:extLst>
      <p:ext uri="{BB962C8B-B14F-4D97-AF65-F5344CB8AC3E}">
        <p14:creationId xmlns:p14="http://schemas.microsoft.com/office/powerpoint/2010/main" val="33028305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Sol tərəfdə 2020-ci ilin avqust ayında mövcud olan kommersiya xarakterli xəbər qruplarının siyahısı əks olunur.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Sağda Giganews veb-saytı – gizliliyin qorunması, təhlükəsizlik və s. mövzularda danışıldıqda kibercinayətkarlıq aləmi daha böyük maraq doğurur</a:t>
            </a:r>
          </a:p>
        </p:txBody>
      </p:sp>
      <p:sp>
        <p:nvSpPr>
          <p:cNvPr id="4" name="Slide Number Placeholder 3"/>
          <p:cNvSpPr>
            <a:spLocks noGrp="1"/>
          </p:cNvSpPr>
          <p:nvPr>
            <p:ph type="sldNum" sz="quarter" idx="5"/>
          </p:nvPr>
        </p:nvSpPr>
        <p:spPr/>
        <p:txBody>
          <a:bodyPr/>
          <a:lstStyle/>
          <a:p>
            <a:pPr algn="l" rtl="0"/>
            <a:fld id="{C517488A-2FD4-4187-AAA7-AE40009BFB6A}" type="slidenum">
              <a:rPr/>
              <a:pPr/>
              <a:t>61</a:t>
            </a:fld>
            <a:endParaRPr lang="az" altLang="en-US"/>
          </a:p>
        </p:txBody>
      </p:sp>
    </p:spTree>
    <p:extLst>
      <p:ext uri="{BB962C8B-B14F-4D97-AF65-F5344CB8AC3E}">
        <p14:creationId xmlns:p14="http://schemas.microsoft.com/office/powerpoint/2010/main" val="8266657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lnSpc>
                <a:spcPct val="120000"/>
              </a:lnSpc>
            </a:pPr>
            <a:r>
              <a:rPr lang="az" b="1" i="0" u="none" baseline="0"/>
              <a:t>Son illərdə</a:t>
            </a:r>
            <a:r>
              <a:rPr lang="az" b="0" i="0" u="none" baseline="0"/>
              <a:t> ani mesajlaşma və sosial şəbəkə </a:t>
            </a:r>
            <a:r>
              <a:rPr lang="az" b="1" i="0" u="none" baseline="0"/>
              <a:t>üstünlük verilən ünsiyyət vasitəsinə</a:t>
            </a:r>
            <a:r>
              <a:rPr lang="az" b="0" i="0" u="none" baseline="0"/>
              <a:t> çevrilir, bütün dünyada başqa istifadəçilərlə ani və asan əlaqə təmin edən məşhur nümunələr artmaqdadır. </a:t>
            </a:r>
          </a:p>
          <a:p>
            <a:pPr algn="l" rtl="0">
              <a:lnSpc>
                <a:spcPct val="120000"/>
              </a:lnSpc>
            </a:pPr>
            <a:r>
              <a:rPr lang="az" b="0" i="0" u="none" baseline="0"/>
              <a:t>Bu saytların əsas xüsusiyyəti </a:t>
            </a:r>
            <a:r>
              <a:rPr lang="az" b="1" i="0" u="none" baseline="0"/>
              <a:t>şəxsi profil yaratmaq</a:t>
            </a:r>
            <a:r>
              <a:rPr lang="az" b="0" i="0" u="none" baseline="0"/>
              <a:t>, özünüz haqqında </a:t>
            </a:r>
            <a:r>
              <a:rPr lang="az" b="1" i="0" u="none" baseline="0"/>
              <a:t>məlumat paylaşmaq,</a:t>
            </a:r>
            <a:r>
              <a:rPr lang="az" b="0" i="0" u="none" baseline="0"/>
              <a:t> yeni insanlarla tanış olmaq imkanıdır.  Fotoşəkil, musiqi və video paylaşmaq mümkündür. </a:t>
            </a:r>
          </a:p>
          <a:p>
            <a:pPr algn="l" rtl="0">
              <a:lnSpc>
                <a:spcPct val="120000"/>
              </a:lnSpc>
            </a:pPr>
            <a:r>
              <a:rPr lang="az" b="0" i="0" u="none" baseline="0"/>
              <a:t>Fərdlər tərəfindən dərc edilən </a:t>
            </a:r>
            <a:r>
              <a:rPr lang="az" b="1" i="0" u="none" baseline="0"/>
              <a:t>şəxsi məlumatların </a:t>
            </a:r>
            <a:r>
              <a:rPr lang="az" b="0" i="0" u="none" baseline="0"/>
              <a:t>həcmi, onları </a:t>
            </a:r>
            <a:r>
              <a:rPr lang="az" b="1" i="0" u="none" baseline="0"/>
              <a:t>cinayətkarların</a:t>
            </a:r>
            <a:r>
              <a:rPr lang="az" b="0" i="0" u="none" baseline="0"/>
              <a:t>, məsələn, kimliyin oğurlanması ilə məşğul olanların, uşaqları aldadaraq seksual xarakterli hərəkətlərə sövq etmək istəyənlərin </a:t>
            </a:r>
            <a:r>
              <a:rPr lang="az" b="1" i="0" u="none" baseline="0"/>
              <a:t>hədəfinə </a:t>
            </a:r>
            <a:r>
              <a:rPr lang="az" b="0" i="0" u="none" baseline="0"/>
              <a:t>çevirə bilər.</a:t>
            </a:r>
            <a:r>
              <a:rPr lang="az" b="1" i="0" u="none" baseline="0"/>
              <a:t> </a:t>
            </a:r>
            <a:r>
              <a:rPr lang="az" b="0" i="0" u="none" baseline="0"/>
              <a:t>  </a:t>
            </a:r>
          </a:p>
          <a:p>
            <a:pPr algn="l" rtl="0">
              <a:lnSpc>
                <a:spcPct val="120000"/>
              </a:lnSpc>
            </a:pPr>
            <a:r>
              <a:rPr lang="az" b="0" i="0" u="none" baseline="0"/>
              <a:t>Sosial şəbəkə saytları </a:t>
            </a:r>
            <a:r>
              <a:rPr lang="az" b="1" i="0" u="none" baseline="0"/>
              <a:t>hüquq-mühafizə orqanlarının şübhəlilər və </a:t>
            </a:r>
            <a:r>
              <a:rPr lang="az" b="0" i="0" u="none" baseline="0"/>
              <a:t>qeyri-qanuni fəaliyyətlər </a:t>
            </a:r>
            <a:r>
              <a:rPr lang="az" b="1" i="0" u="none" baseline="0"/>
              <a:t>haqqında məlumat toplaması üçün çox faydalı vasitədir</a:t>
            </a:r>
          </a:p>
          <a:p>
            <a:pPr algn="l" rtl="0">
              <a:lnSpc>
                <a:spcPct val="120000"/>
              </a:lnSpc>
            </a:pPr>
            <a:endParaRPr lang="az" dirty="0"/>
          </a:p>
          <a:p>
            <a:pPr algn="l" rtl="0">
              <a:lnSpc>
                <a:spcPct val="120000"/>
              </a:lnSpc>
            </a:pPr>
            <a:r>
              <a:rPr lang="az" b="1" i="0" u="none" baseline="0"/>
              <a:t>Ani mesajlaşma </a:t>
            </a:r>
            <a:r>
              <a:rPr lang="az" b="0" i="0" u="none" baseline="0"/>
              <a:t>ortaq kliyentlərdən istifadə edən iki və ya daha çox fərd arasında real vaxt rejimli birbaşa çat formasıdır. </a:t>
            </a:r>
          </a:p>
          <a:p>
            <a:pPr algn="l" rtl="0">
              <a:lnSpc>
                <a:spcPct val="120000"/>
              </a:lnSpc>
            </a:pPr>
            <a:r>
              <a:rPr lang="az" b="0" i="0" u="none" baseline="0"/>
              <a:t>Bir-birini tanımayan şəxslər arasında ünsiyyətə imkan verən başqa çat növlərindən fərqli olaraq, çatın bu növü bir-birlərini tanıyan şəxslər arasında əlaqəni nəzərdə tutur.  Cinayətkarların ünsiyyət metodu kimi ani mesajlaşmadan istifadə etdiyi məlumdur.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62</a:t>
            </a:fld>
            <a:endParaRPr lang="az" altLang="en-US"/>
          </a:p>
        </p:txBody>
      </p:sp>
    </p:spTree>
    <p:extLst>
      <p:ext uri="{BB962C8B-B14F-4D97-AF65-F5344CB8AC3E}">
        <p14:creationId xmlns:p14="http://schemas.microsoft.com/office/powerpoint/2010/main" val="3555428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lnSpc>
                <a:spcPct val="120000"/>
              </a:lnSpc>
            </a:pPr>
            <a:r>
              <a:rPr lang="az" b="0" i="0" u="none" baseline="0"/>
              <a:t>Təlimçi bu qrafikin təsirinə, sosial medianın nə üçün cinayət və cinayət araşdırmaları üçün bu qədər vacib sahə olduğuna nəzər salmaq üçün bir qədər vaxt ayırmalıdır.</a:t>
            </a:r>
          </a:p>
          <a:p>
            <a:pPr algn="l" rtl="0">
              <a:lnSpc>
                <a:spcPct val="120000"/>
              </a:lnSpc>
            </a:pPr>
            <a:endParaRPr lang="az" dirty="0"/>
          </a:p>
          <a:p>
            <a:pPr algn="l" rtl="0">
              <a:lnSpc>
                <a:spcPct val="120000"/>
              </a:lnSpc>
            </a:pPr>
            <a:r>
              <a:rPr lang="az" b="0" i="0" u="none" baseline="0"/>
              <a:t>Burada istifadə və artım önə çəkilir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63</a:t>
            </a:fld>
            <a:endParaRPr lang="az" altLang="en-US"/>
          </a:p>
        </p:txBody>
      </p:sp>
    </p:spTree>
    <p:extLst>
      <p:ext uri="{BB962C8B-B14F-4D97-AF65-F5344CB8AC3E}">
        <p14:creationId xmlns:p14="http://schemas.microsoft.com/office/powerpoint/2010/main" val="14046525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İnsanların səciyyəvi olaraq internetə yerləşdirdikləri – hüquq mühafizə orqanları üçün fürsət təmin edir - səlahiyyətləri olduğu halda bütün bunları toplaya bilərlər və bu, aktualdır</a:t>
            </a:r>
          </a:p>
        </p:txBody>
      </p:sp>
      <p:sp>
        <p:nvSpPr>
          <p:cNvPr id="4" name="Slide Number Placeholder 3"/>
          <p:cNvSpPr>
            <a:spLocks noGrp="1"/>
          </p:cNvSpPr>
          <p:nvPr>
            <p:ph type="sldNum" sz="quarter" idx="5"/>
          </p:nvPr>
        </p:nvSpPr>
        <p:spPr/>
        <p:txBody>
          <a:bodyPr/>
          <a:lstStyle/>
          <a:p>
            <a:pPr algn="l" rtl="0"/>
            <a:fld id="{C517488A-2FD4-4187-AAA7-AE40009BFB6A}" type="slidenum">
              <a:rPr/>
              <a:pPr/>
              <a:t>64</a:t>
            </a:fld>
            <a:endParaRPr lang="az" altLang="en-US"/>
          </a:p>
        </p:txBody>
      </p:sp>
    </p:spTree>
    <p:extLst>
      <p:ext uri="{BB962C8B-B14F-4D97-AF65-F5344CB8AC3E}">
        <p14:creationId xmlns:p14="http://schemas.microsoft.com/office/powerpoint/2010/main" val="2590041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Hansının qarşımıza çıxdığından asılı olmayaraq, bütün qurğular arasında bənzərliklər mövcuddur.</a:t>
            </a:r>
          </a:p>
          <a:p>
            <a:pPr algn="l" rtl="0"/>
            <a:r>
              <a:rPr lang="az" b="0" i="0" u="none" baseline="0"/>
              <a:t>Ehtimal ki, qurğunun nə etdiyini və çıxış məlumatlarını görməyə imkan verən ekranı olacaq</a:t>
            </a:r>
          </a:p>
          <a:p>
            <a:pPr algn="l" rtl="0"/>
            <a:r>
              <a:rPr lang="az" b="0" i="0" u="none" baseline="0"/>
              <a:t>Qurğuya verilənlərin daxil edilməsi üçün klaviatura və ya maus  və ya sensor ekran kimi üsullar mövcud olur.</a:t>
            </a:r>
          </a:p>
          <a:p>
            <a:pPr algn="l" rtl="0"/>
            <a:r>
              <a:rPr lang="az" b="0" i="0" u="none" baseline="0"/>
              <a:t>Qurğu verilənləri yaddaşda saxlamağa imkan verən müəyyən müvəqqəti yaddaşa malik olur</a:t>
            </a:r>
          </a:p>
          <a:p>
            <a:pPr algn="l" rtl="0"/>
            <a:r>
              <a:rPr lang="az" b="0" i="0" u="none" baseline="0"/>
              <a:t>Hesablama aparmağa imkan verən prosessor mövcud olur</a:t>
            </a:r>
          </a:p>
          <a:p>
            <a:pPr algn="l" rtl="0"/>
            <a:r>
              <a:rPr lang="az" b="0" i="0" u="none" baseline="0"/>
              <a:t>Qurğuda daimi yaddaş qurğusu mövcud olur</a:t>
            </a:r>
          </a:p>
          <a:p>
            <a:pPr algn="l" rtl="0"/>
            <a:r>
              <a:rPr lang="az" b="0" i="0" u="none" baseline="0"/>
              <a:t>Qarşılıqlı fəaliyyət üçün başqa qurğular qoşula bilir</a:t>
            </a:r>
          </a:p>
          <a:p>
            <a:pPr algn="l" rtl="0"/>
            <a:r>
              <a:rPr lang="az" b="0" i="0" u="none" baseline="0"/>
              <a:t>Gərək ki, şəbəkəyə qoşula bilir</a:t>
            </a:r>
          </a:p>
          <a:p>
            <a:pPr algn="l" rtl="0"/>
            <a:r>
              <a:rPr lang="az" b="0" i="0" u="none" baseline="0"/>
              <a:t>İşləmək üçün elektrik enerjisinə ehtiyac duyur</a:t>
            </a:r>
          </a:p>
          <a:p>
            <a:endParaRPr lang="az" dirty="0"/>
          </a:p>
          <a:p>
            <a:pPr algn="l" rtl="0"/>
            <a:r>
              <a:rPr lang="az" b="0" i="0" u="none" baseline="0"/>
              <a:t>Qurğunun işçi hissələrini izah edə bilmək üçün onların bənzərlikləri olduğunu fərz edəcəyik ki, qurğuların nə etdiyini başa düşə bilək</a:t>
            </a:r>
          </a:p>
        </p:txBody>
      </p:sp>
      <p:sp>
        <p:nvSpPr>
          <p:cNvPr id="4" name="Slide Number Placeholder 3"/>
          <p:cNvSpPr>
            <a:spLocks noGrp="1"/>
          </p:cNvSpPr>
          <p:nvPr>
            <p:ph type="sldNum" sz="quarter" idx="5"/>
          </p:nvPr>
        </p:nvSpPr>
        <p:spPr/>
        <p:txBody>
          <a:bodyPr/>
          <a:lstStyle/>
          <a:p>
            <a:pPr algn="l" rtl="0"/>
            <a:fld id="{C517488A-2FD4-4187-AAA7-AE40009BFB6A}" type="slidenum">
              <a:rPr/>
              <a:pPr/>
              <a:t>6</a:t>
            </a:fld>
            <a:endParaRPr lang="az" altLang="en-US"/>
          </a:p>
        </p:txBody>
      </p:sp>
    </p:spTree>
    <p:extLst>
      <p:ext uri="{BB962C8B-B14F-4D97-AF65-F5344CB8AC3E}">
        <p14:creationId xmlns:p14="http://schemas.microsoft.com/office/powerpoint/2010/main" val="29495646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Retranslyasiya edilən internet çat (IRC) mahiyyət etibarilə müəyyən qədər köhnəlmiş, lakin hələ də cinayətkarlar tərəfindən ünsiyyət və fayl mübadiləsi üçün istifadə edilən telekonfrans sistemidir. </a:t>
            </a:r>
          </a:p>
          <a:p>
            <a:pPr algn="l" rtl="0"/>
            <a:r>
              <a:rPr lang="az" b="0" i="0" u="none" baseline="0"/>
              <a:t>Bir-biri ilə əlaqələndirilmiş, mətn əsaslı virtual konfrans otaqlarından təşkil olunan "kanallarda" dərc edilmiş mesajları paylaşan serverlər siyahısı </a:t>
            </a:r>
          </a:p>
          <a:p>
            <a:pPr algn="l" rtl="0"/>
            <a:r>
              <a:rPr lang="az" b="0" i="0" u="none" baseline="0"/>
              <a:t>Müzakirə mövzuları sıralanır və IRC kliyenti olan istifadəçilər istənilən vaxt maraqlarının eyni olduğu insanlarla müzakirə aparmaq üçün bir və ya daha çox kanala qoşula bilərlər. </a:t>
            </a:r>
          </a:p>
          <a:p>
            <a:pPr algn="l" rtl="0"/>
            <a:r>
              <a:rPr lang="az" b="0" i="0" u="none" baseline="0"/>
              <a:t>IRC internetdə istifadəsi ən rahat olan xidmət deyil və əsasən daha təcrübəli olanlar və potensial olaraq daha yaşlı istifadəçilər tərəfindən istifadə edilir. </a:t>
            </a:r>
            <a:endParaRPr lang="az"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65</a:t>
            </a:fld>
            <a:endParaRPr lang="az" altLang="en-US"/>
          </a:p>
        </p:txBody>
      </p:sp>
    </p:spTree>
    <p:extLst>
      <p:ext uri="{BB962C8B-B14F-4D97-AF65-F5344CB8AC3E}">
        <p14:creationId xmlns:p14="http://schemas.microsoft.com/office/powerpoint/2010/main" val="18838739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66</a:t>
            </a:fld>
            <a:endParaRPr lang="az" altLang="en-US"/>
          </a:p>
        </p:txBody>
      </p:sp>
    </p:spTree>
    <p:extLst>
      <p:ext uri="{BB962C8B-B14F-4D97-AF65-F5344CB8AC3E}">
        <p14:creationId xmlns:p14="http://schemas.microsoft.com/office/powerpoint/2010/main" val="8952382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Piktoqramlar messenger, WhatsApp və telegram-a məxsusdur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messencerlərin nə olduğu, eləcə də onların sadə mətn mesajı, daha sonra şəkil, səs və video fayllar göndərmək, sonda isə video zəng bacarıqları barədə məlumatlı olmalıdır. Son funksiyaya növbəti slaydda VOIP texnologiyası qismində nəzərə salınır </a:t>
            </a:r>
          </a:p>
        </p:txBody>
      </p:sp>
      <p:sp>
        <p:nvSpPr>
          <p:cNvPr id="4" name="Slide Number Placeholder 3"/>
          <p:cNvSpPr>
            <a:spLocks noGrp="1"/>
          </p:cNvSpPr>
          <p:nvPr>
            <p:ph type="sldNum" sz="quarter" idx="5"/>
          </p:nvPr>
        </p:nvSpPr>
        <p:spPr/>
        <p:txBody>
          <a:bodyPr/>
          <a:lstStyle/>
          <a:p>
            <a:pPr algn="l" rtl="0"/>
            <a:fld id="{C517488A-2FD4-4187-AAA7-AE40009BFB6A}" type="slidenum">
              <a:rPr/>
              <a:pPr/>
              <a:t>67</a:t>
            </a:fld>
            <a:endParaRPr lang="az" altLang="en-US"/>
          </a:p>
        </p:txBody>
      </p:sp>
    </p:spTree>
    <p:extLst>
      <p:ext uri="{BB962C8B-B14F-4D97-AF65-F5344CB8AC3E}">
        <p14:creationId xmlns:p14="http://schemas.microsoft.com/office/powerpoint/2010/main" val="7305244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Messencerlərin əlavəsi olsa da, hazırda yalnız biznes və şirkət mühitlərində deyil, evlərdə də istifadə edilir.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Zoom -  COVID pandemiyasından əvvəl adını heç kimin eşitmədiyi şirkət – şəxsən görüşə bilməyən insanlar arasında əlaqə yaratmaq bacarığı ilə bir gecədə məşhurlaşdı </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algn="l" rtl="0" fontAlgn="base"/>
            <a:r>
              <a:rPr lang="az" b="0" i="0" u="none" baseline="0">
                <a:solidFill>
                  <a:srgbClr val="000000"/>
                </a:solidFill>
                <a:effectLst/>
                <a:latin typeface="Lato"/>
              </a:rPr>
              <a:t>Zoom biznesdə istifadə edilmək üçün nəzərdə tutulmuş video konfrans proqramıdır O, Erik Yuan tərəfindən 2011-ci ildə təsis edilmiş və 2013-cü ilin yanvar ayında istifadəyə verilmişdir.</a:t>
            </a:r>
          </a:p>
          <a:p>
            <a:pPr algn="l" rtl="0" fontAlgn="base"/>
            <a:r>
              <a:rPr lang="az" b="0" i="0" u="none" baseline="0">
                <a:solidFill>
                  <a:srgbClr val="000000"/>
                </a:solidFill>
                <a:effectLst/>
                <a:latin typeface="Lato"/>
              </a:rPr>
              <a:t>Növbəti illərdə əhəmiyyətli dərəcədə populyarlıq qazanan, mənfəətlə fəaliyyət göstərən Zoom insanların zehninə 2020-ci ilin koronovirus pandemiyası müddətində həkk olundu. Virusun yayılmasını dayandırmaq üçün tətbiq edilən karantin müddətində Zoom-un köməyilə bütün dünyada istifadəçilər əlaqələrini davam etdirə bildilər.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b="0" i="0" u="none" baseline="0">
                <a:solidFill>
                  <a:srgbClr val="000000"/>
                </a:solidFill>
                <a:effectLst/>
                <a:latin typeface="Lato"/>
              </a:rPr>
              <a:t>İnsanların bu proqramı nə üçün seçdiyindəm asılı olmayaraq, Zoom-dan istifadə 2020-ci ilin mart ayında sürətlə yüksəldi. Yuan bloq yazısında qeyd edirdi ki, Zoom-da bir ay ərzində </a:t>
            </a:r>
            <a:r>
              <a:rPr lang="az" b="0" i="0" u="sng" baseline="0">
                <a:solidFill>
                  <a:srgbClr val="0087D0"/>
                </a:solidFill>
                <a:effectLst/>
                <a:latin typeface="Lato"/>
                <a:hlinkClick r:id="rId3"/>
              </a:rPr>
              <a:t>gündəlik iclas iştirakçılarının sayı 200-ə çatıb</a:t>
            </a:r>
            <a:r>
              <a:rPr lang="az" b="0" i="0" u="none" baseline="0">
                <a:solidFill>
                  <a:srgbClr val="000000"/>
                </a:solidFill>
                <a:effectLst/>
                <a:latin typeface="Lato"/>
              </a:rPr>
              <a:t> (gündəlik aktiv iştirakçılar deyil). Növbəti ay bu rəqəm </a:t>
            </a:r>
            <a:r>
              <a:rPr lang="az" b="0" i="0" u="sng" baseline="0">
                <a:solidFill>
                  <a:srgbClr val="0087D0"/>
                </a:solidFill>
                <a:effectLst/>
                <a:latin typeface="Lato"/>
                <a:hlinkClick r:id="rId4"/>
              </a:rPr>
              <a:t>300 milyona</a:t>
            </a:r>
            <a:r>
              <a:rPr lang="az" b="0" i="0" u="none" baseline="0">
                <a:solidFill>
                  <a:srgbClr val="000000"/>
                </a:solidFill>
                <a:effectLst/>
                <a:latin typeface="Lato"/>
              </a:rPr>
              <a:t> yüksəlmişdi.  2019-cu ilin dekabr ayında isə istifadəçilərin sayı 10 milyona bərabər idi</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68</a:t>
            </a:fld>
            <a:endParaRPr lang="az" altLang="en-US"/>
          </a:p>
        </p:txBody>
      </p:sp>
    </p:spTree>
    <p:extLst>
      <p:ext uri="{BB962C8B-B14F-4D97-AF65-F5344CB8AC3E}">
        <p14:creationId xmlns:p14="http://schemas.microsoft.com/office/powerpoint/2010/main" val="20445404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69</a:t>
            </a:fld>
            <a:endParaRPr lang="az" altLang="en-US"/>
          </a:p>
        </p:txBody>
      </p:sp>
    </p:spTree>
    <p:extLst>
      <p:ext uri="{BB962C8B-B14F-4D97-AF65-F5344CB8AC3E}">
        <p14:creationId xmlns:p14="http://schemas.microsoft.com/office/powerpoint/2010/main" val="29597598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70</a:t>
            </a:fld>
            <a:endParaRPr lang="az" altLang="en-US"/>
          </a:p>
        </p:txBody>
      </p:sp>
    </p:spTree>
    <p:extLst>
      <p:ext uri="{BB962C8B-B14F-4D97-AF65-F5344CB8AC3E}">
        <p14:creationId xmlns:p14="http://schemas.microsoft.com/office/powerpoint/2010/main" val="524231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72</a:t>
            </a:fld>
            <a:endParaRPr lang="az" altLang="en-US"/>
          </a:p>
        </p:txBody>
      </p:sp>
    </p:spTree>
    <p:extLst>
      <p:ext uri="{BB962C8B-B14F-4D97-AF65-F5344CB8AC3E}">
        <p14:creationId xmlns:p14="http://schemas.microsoft.com/office/powerpoint/2010/main" val="28041346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S PGothic" pitchFamily="34" charset="-128"/>
                <a:cs typeface="ＭＳ Ｐゴシック" charset="0"/>
              </a:rPr>
              <a:t>İnternet xarakterik olaraq, xidmət və informasiya provayderlərinin verilənləri geniş ictimaiyyət üçün dərc etmək və paylaşmaq istədikləri bir yer olsa da, eksklüziv məqsədlər üçün bir qrup məhdud sayda insanın daxil ola biləcəyi daha qapalı yerlərə də tələbat mövcuddur. Belə yerlərin bəziləri yalnız düzgün ünvanı bilən insanların tapa biləcəyi ictimai yerlərdir. Məsələn, toy şəkillərini ailələri və dostları ilə paylaşmaq istəyən insanları təsəvvür edin. Onlar internetin hər bir istifadəçisinin fotoşəkillərini görə bilməsini istəmirlər. Bu halda onlar şəkilləri bulud xidmətinə yükləyir və qalereyaya keçidi yalnız dostları və ailələri ilə paylaşırlar. Əlbəttə, bu şəxsi verilənləri paylaşmaq üçün ən təhlükəsiz üsul deyil, lakin olduqca asandır, fotoşəkillər son dərəcə məxfi hesab olunmayacağından, bu həll yolu əksər insanlar üçün yetərlidir. </a:t>
            </a:r>
            <a:endParaRPr lang="az" noProof="0" dirty="0"/>
          </a:p>
          <a:p>
            <a:pPr algn="l" rtl="0"/>
            <a:r>
              <a:rPr lang="az" sz="1200" b="0" i="0" u="none" kern="1200" baseline="0">
                <a:solidFill>
                  <a:schemeClr val="tx1"/>
                </a:solidFill>
                <a:effectLst/>
                <a:latin typeface="+mn-lt"/>
                <a:ea typeface="MS PGothic" pitchFamily="34" charset="-128"/>
                <a:cs typeface="ＭＳ Ｐゴシック" charset="0"/>
              </a:rPr>
              <a:t>İnternetdə giriş məlumatları tələb edən başqa gizli yerlər də mövcuddur. Tipik elan lövhəsi və adi veb-poçt hesabı axtarış mühərrikləri ilə tapıla bilməyən və ya hesab məlumatları tələbinə görə girişin mümkün olmadığı qapalı sahələrə nümunədir. Hamı üçün açıq axtarış mühərriklərindən bilərək gizlədilən saytlardan əlavə, məzmunu başa düşülə və təhlil edilə bilmədiyinə görə axtarış mühərrikləri tərəfindən indeksləşdirilə bilməyən veb-saytlar və verilənlər bazaları da mövcuddur.  </a:t>
            </a:r>
            <a:endParaRPr lang="az" noProof="0" dirty="0"/>
          </a:p>
          <a:p>
            <a:pPr algn="l" rtl="0"/>
            <a:r>
              <a:rPr lang="az" sz="1200" b="0" i="0" u="none" kern="1200" baseline="0">
                <a:solidFill>
                  <a:schemeClr val="tx1"/>
                </a:solidFill>
                <a:effectLst/>
                <a:latin typeface="+mn-lt"/>
                <a:ea typeface="MS PGothic" pitchFamily="34" charset="-128"/>
                <a:cs typeface="ＭＳ Ｐゴシック" charset="0"/>
              </a:rPr>
              <a:t>İnternetin axtarış mühərriklərindən gizlədilən belə sahələrinə verilən kollektiv ad “</a:t>
            </a:r>
            <a:r>
              <a:rPr lang="az" sz="1200" b="1" i="0" u="none" kern="1200" baseline="0">
                <a:solidFill>
                  <a:schemeClr val="tx1"/>
                </a:solidFill>
                <a:effectLst/>
                <a:latin typeface="+mn-lt"/>
                <a:ea typeface="MS PGothic" pitchFamily="34" charset="-128"/>
                <a:cs typeface="ＭＳ Ｐゴシック" charset="0"/>
              </a:rPr>
              <a:t>Dərin veb</a:t>
            </a:r>
            <a:r>
              <a:rPr lang="az" sz="1200" b="0" i="0" u="none" kern="1200" baseline="0">
                <a:solidFill>
                  <a:schemeClr val="tx1"/>
                </a:solidFill>
                <a:effectLst/>
                <a:latin typeface="+mn-lt"/>
                <a:ea typeface="MS PGothic" pitchFamily="34" charset="-128"/>
                <a:cs typeface="ＭＳ Ｐゴシック" charset="0"/>
              </a:rPr>
              <a:t>”dir (digər adlar “Gizli veb”, "Görünməz veb" və ya "dərin net"dir).</a:t>
            </a:r>
          </a:p>
          <a:p>
            <a:pPr algn="l" rtl="0"/>
            <a:r>
              <a:rPr lang="az" sz="1200" b="0" i="0" u="none" kern="1200" baseline="0">
                <a:solidFill>
                  <a:schemeClr val="tx1"/>
                </a:solidFill>
                <a:effectLst/>
                <a:latin typeface="+mn-lt"/>
                <a:ea typeface="MS PGothic" pitchFamily="34" charset="-128"/>
                <a:cs typeface="ＭＳ Ｐゴシック" charset="0"/>
              </a:rPr>
              <a:t> </a:t>
            </a:r>
            <a:endParaRPr lang="az"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Axtarış mühərrikləri tərəfindən indeksləşdirilməyən veb-saytlar, verilənlər bazaları və sənədlərdən əlavə dərin vebin daha bir qatı mövcuddur: “</a:t>
            </a:r>
            <a:r>
              <a:rPr lang="az" sz="1200" b="1" i="0" u="none" kern="1200" baseline="0">
                <a:solidFill>
                  <a:schemeClr val="tx1"/>
                </a:solidFill>
                <a:effectLst/>
                <a:latin typeface="+mn-lt"/>
                <a:ea typeface="MS PGothic" pitchFamily="34" charset="-128"/>
                <a:cs typeface="ＭＳ Ｐゴシック" charset="0"/>
              </a:rPr>
              <a:t>Qaranlıq veb</a:t>
            </a:r>
            <a:r>
              <a:rPr lang="az" sz="1200" b="0" i="0" u="none" kern="1200" baseline="0">
                <a:solidFill>
                  <a:schemeClr val="tx1"/>
                </a:solidFill>
                <a:effectLst/>
                <a:latin typeface="+mn-lt"/>
                <a:ea typeface="MS PGothic" pitchFamily="34" charset="-128"/>
                <a:cs typeface="ＭＳ Ｐゴシック" charset="0"/>
              </a:rPr>
              <a:t>”. Qaranlıq veb standart axtarış mühərrikləri ilə axtarıla bilməz. Lakin ünvan və ya hesaba giriş məlumatları məlum olduğu halda dərin veb-saytlarına normal veb-brauzer vasitəsilə daxil olmaq mümkün olsa da, qaranlıq veb-saytları haqqında bunu demək olmaz.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1" i="0" u="none" kern="1200" baseline="0">
                <a:solidFill>
                  <a:schemeClr val="tx1"/>
                </a:solidFill>
                <a:effectLst/>
                <a:latin typeface="+mn-lt"/>
                <a:ea typeface="MS PGothic" pitchFamily="34" charset="-128"/>
                <a:cs typeface="ＭＳ Ｐゴシック" charset="0"/>
              </a:rPr>
              <a:t>Qaranlıq veb </a:t>
            </a:r>
            <a:r>
              <a:rPr lang="az" sz="1200" b="0" i="0" u="none" kern="1200" baseline="0">
                <a:solidFill>
                  <a:schemeClr val="tx1"/>
                </a:solidFill>
                <a:effectLst/>
                <a:latin typeface="+mn-lt"/>
                <a:ea typeface="MS PGothic" pitchFamily="34" charset="-128"/>
                <a:cs typeface="ＭＳ Ｐゴシック" charset="0"/>
              </a:rPr>
              <a:t>kiçik eyni səviyyəli şəbəkələr olan </a:t>
            </a:r>
            <a:r>
              <a:rPr lang="az" sz="1200" b="1" i="0" u="none" kern="1200" baseline="0">
                <a:solidFill>
                  <a:schemeClr val="tx1"/>
                </a:solidFill>
                <a:effectLst/>
                <a:latin typeface="+mn-lt"/>
                <a:ea typeface="MS PGothic" pitchFamily="34" charset="-128"/>
                <a:cs typeface="ＭＳ Ｐゴシック" charset="0"/>
              </a:rPr>
              <a:t>qaranlıq netlərdən</a:t>
            </a:r>
            <a:r>
              <a:rPr lang="az" sz="1200" b="0" i="0" u="none" kern="1200" baseline="0">
                <a:solidFill>
                  <a:schemeClr val="tx1"/>
                </a:solidFill>
                <a:effectLst/>
                <a:latin typeface="+mn-lt"/>
                <a:ea typeface="MS PGothic" pitchFamily="34" charset="-128"/>
                <a:cs typeface="ＭＳ Ｐゴシック" charset="0"/>
              </a:rPr>
              <a:t>, eləcə də Freenet, I2P və ToR kimi iri və populyar şəbəkələrdən təşkil olunur.</a:t>
            </a:r>
            <a:endParaRPr lang="az" b="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73</a:t>
            </a:fld>
            <a:endParaRPr lang="az" altLang="en-US"/>
          </a:p>
        </p:txBody>
      </p:sp>
    </p:spTree>
    <p:extLst>
      <p:ext uri="{BB962C8B-B14F-4D97-AF65-F5344CB8AC3E}">
        <p14:creationId xmlns:p14="http://schemas.microsoft.com/office/powerpoint/2010/main" val="14157923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74</a:t>
            </a:fld>
            <a:endParaRPr lang="az" altLang="en-US"/>
          </a:p>
        </p:txBody>
      </p:sp>
    </p:spTree>
    <p:extLst>
      <p:ext uri="{BB962C8B-B14F-4D97-AF65-F5344CB8AC3E}">
        <p14:creationId xmlns:p14="http://schemas.microsoft.com/office/powerpoint/2010/main" val="38150971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Göstərilən veb-sayt göndəricinin qorunması məqsədilə anonimlik və ya şifrləmə təmin edir. Onlardan bəziləri ödənişsiz, bəziləri ödənişli xidmətlərdir. Onlar internetlə işləmək çox sadə olsa da, maskalanma texnologiyalardan istifadə nəticəsində şübhəli və ya cinayətkarları izləməyin nə qədər çətin olduğunu göstərir.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Onlar həmçinin serverdə heç bir izin qalmamasını təmin edən, İP ünvanı məlumatlarını silən vasitələr təklif edirlər. </a:t>
            </a:r>
          </a:p>
        </p:txBody>
      </p:sp>
      <p:sp>
        <p:nvSpPr>
          <p:cNvPr id="4" name="Slide Number Placeholder 3"/>
          <p:cNvSpPr>
            <a:spLocks noGrp="1"/>
          </p:cNvSpPr>
          <p:nvPr>
            <p:ph type="sldNum" sz="quarter" idx="5"/>
          </p:nvPr>
        </p:nvSpPr>
        <p:spPr/>
        <p:txBody>
          <a:bodyPr/>
          <a:lstStyle/>
          <a:p>
            <a:pPr algn="l" rtl="0"/>
            <a:fld id="{C517488A-2FD4-4187-AAA7-AE40009BFB6A}" type="slidenum">
              <a:rPr/>
              <a:pPr/>
              <a:t>75</a:t>
            </a:fld>
            <a:endParaRPr lang="az" altLang="en-US"/>
          </a:p>
        </p:txBody>
      </p:sp>
    </p:spTree>
    <p:extLst>
      <p:ext uri="{BB962C8B-B14F-4D97-AF65-F5344CB8AC3E}">
        <p14:creationId xmlns:p14="http://schemas.microsoft.com/office/powerpoint/2010/main" val="567918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Bütün qurğularda istifadəçiyə cihazla qarşılıqlı əlaqə imkanı verən avadanlıq və proqram təminatları olur </a:t>
            </a:r>
          </a:p>
          <a:p>
            <a:endParaRPr lang="az" dirty="0"/>
          </a:p>
          <a:p>
            <a:pPr algn="l" rtl="0"/>
            <a:r>
              <a:rPr lang="az" b="0" i="0" u="none" baseline="0"/>
              <a:t>Aparatlar görə və toxuna bildiyimiz fiziki bitlərdir</a:t>
            </a:r>
          </a:p>
          <a:p>
            <a:pPr algn="l" rtl="0"/>
            <a:r>
              <a:rPr lang="az" b="0" i="0" u="none" baseline="0"/>
              <a:t>Proqram təminatı avadanlıqda istifadə edilən proqramlardır</a:t>
            </a:r>
          </a:p>
          <a:p>
            <a:pPr algn="l" rtl="0"/>
            <a:r>
              <a:rPr lang="az" b="0" i="0" u="none" baseline="0"/>
              <a:t>Kompüter sistemindəki ən böyük proqram təminatı ehtimal ki, əməliyyat sistemidir</a:t>
            </a:r>
          </a:p>
        </p:txBody>
      </p:sp>
      <p:sp>
        <p:nvSpPr>
          <p:cNvPr id="4" name="Slide Number Placeholder 3"/>
          <p:cNvSpPr>
            <a:spLocks noGrp="1"/>
          </p:cNvSpPr>
          <p:nvPr>
            <p:ph type="sldNum" sz="quarter" idx="5"/>
          </p:nvPr>
        </p:nvSpPr>
        <p:spPr/>
        <p:txBody>
          <a:bodyPr/>
          <a:lstStyle/>
          <a:p>
            <a:pPr algn="l" rtl="0"/>
            <a:fld id="{C517488A-2FD4-4187-AAA7-AE40009BFB6A}" type="slidenum">
              <a:rPr/>
              <a:pPr/>
              <a:t>7</a:t>
            </a:fld>
            <a:endParaRPr lang="az" altLang="en-US"/>
          </a:p>
        </p:txBody>
      </p:sp>
    </p:spTree>
    <p:extLst>
      <p:ext uri="{BB962C8B-B14F-4D97-AF65-F5344CB8AC3E}">
        <p14:creationId xmlns:p14="http://schemas.microsoft.com/office/powerpoint/2010/main" val="23499721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1" i="0" u="none" kern="1200" baseline="0">
                <a:solidFill>
                  <a:schemeClr val="tx1"/>
                </a:solidFill>
                <a:effectLst/>
                <a:latin typeface="+mn-lt"/>
                <a:ea typeface="MS PGothic" pitchFamily="34" charset="-128"/>
                <a:cs typeface="ＭＳ Ｐゴシック" charset="0"/>
              </a:rPr>
              <a:t>VPN</a:t>
            </a:r>
            <a:r>
              <a:rPr lang="az" sz="1200" b="0" i="0" u="none" kern="1200" baseline="0">
                <a:solidFill>
                  <a:schemeClr val="tx1"/>
                </a:solidFill>
                <a:effectLst/>
                <a:latin typeface="+mn-lt"/>
                <a:ea typeface="MS PGothic" pitchFamily="34" charset="-128"/>
                <a:cs typeface="ＭＳ Ｐゴシック" charset="0"/>
              </a:rPr>
              <a:t> </a:t>
            </a:r>
            <a:r>
              <a:rPr lang="az" sz="1200" b="1" i="0" u="none" kern="1200" baseline="0">
                <a:solidFill>
                  <a:schemeClr val="tx1"/>
                </a:solidFill>
                <a:effectLst/>
                <a:latin typeface="+mn-lt"/>
                <a:ea typeface="MS PGothic" pitchFamily="34" charset="-128"/>
                <a:cs typeface="ＭＳ Ｐゴシック" charset="0"/>
              </a:rPr>
              <a:t>proksi ilə çox bənzərdir</a:t>
            </a:r>
            <a:r>
              <a:rPr lang="az" sz="1200" b="0" i="0" u="none" kern="1200" baseline="0">
                <a:solidFill>
                  <a:schemeClr val="tx1"/>
                </a:solidFill>
                <a:effectLst/>
                <a:latin typeface="+mn-lt"/>
                <a:ea typeface="MS PGothic" pitchFamily="34" charset="-128"/>
                <a:cs typeface="ＭＳ Ｐゴシック" charset="0"/>
              </a:rPr>
              <a:t>. Kompüteriniz başqa serverə qoşulmaq üçün konfiqurasiya edilib və veb-trafik marşrutunuz həmin serverdən keçməkdə ola bilər. </a:t>
            </a:r>
            <a:r>
              <a:rPr lang="az" sz="1200" b="1" i="0" u="none" kern="1200" baseline="0">
                <a:solidFill>
                  <a:schemeClr val="tx1"/>
                </a:solidFill>
                <a:effectLst/>
                <a:latin typeface="+mn-lt"/>
                <a:ea typeface="MS PGothic" pitchFamily="34" charset="-128"/>
                <a:cs typeface="ＭＳ Ｐゴシック" charset="0"/>
              </a:rPr>
              <a:t>Proksi</a:t>
            </a:r>
            <a:r>
              <a:rPr lang="az" sz="1200" b="0" i="0" u="none" kern="1200" baseline="0">
                <a:solidFill>
                  <a:schemeClr val="tx1"/>
                </a:solidFill>
                <a:effectLst/>
                <a:latin typeface="+mn-lt"/>
                <a:ea typeface="MS PGothic" pitchFamily="34" charset="-128"/>
                <a:cs typeface="ＭＳ Ｐゴシック" charset="0"/>
              </a:rPr>
              <a:t> server yalnız veb sorğuları yönləndirirsə, </a:t>
            </a:r>
            <a:r>
              <a:rPr lang="az" sz="1200" b="1" i="0" u="none" kern="1200" baseline="0">
                <a:solidFill>
                  <a:schemeClr val="tx1"/>
                </a:solidFill>
                <a:effectLst/>
                <a:latin typeface="+mn-lt"/>
                <a:ea typeface="MS PGothic" pitchFamily="34" charset="-128"/>
                <a:cs typeface="ＭＳ Ｐゴシック" charset="0"/>
              </a:rPr>
              <a:t>VPN</a:t>
            </a:r>
            <a:r>
              <a:rPr lang="az" sz="1200" b="0" i="0" u="none" kern="1200" baseline="0">
                <a:solidFill>
                  <a:schemeClr val="tx1"/>
                </a:solidFill>
                <a:effectLst/>
                <a:latin typeface="+mn-lt"/>
                <a:ea typeface="MS PGothic" pitchFamily="34" charset="-128"/>
                <a:cs typeface="ＭＳ Ｐゴシック" charset="0"/>
              </a:rPr>
              <a:t> bağlantısı şəbəkə trafikinizi bütövlükdə yönləndirməyə və anonimləşdirməyə qadirdir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b="0" i="0" kern="12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1" i="0" u="none" kern="1200" baseline="0">
                <a:solidFill>
                  <a:schemeClr val="tx1"/>
                </a:solidFill>
                <a:effectLst/>
                <a:latin typeface="+mn-lt"/>
                <a:ea typeface="MS PGothic" pitchFamily="34" charset="-128"/>
                <a:cs typeface="ＭＳ Ｐゴシック" charset="0"/>
              </a:rPr>
              <a:t>Virtual qapalı şəbəkə</a:t>
            </a:r>
            <a:r>
              <a:rPr lang="az" sz="1200" b="0" i="0" u="none" kern="1200" baseline="0">
                <a:solidFill>
                  <a:schemeClr val="tx1"/>
                </a:solidFill>
                <a:effectLst/>
                <a:latin typeface="+mn-lt"/>
                <a:ea typeface="MS PGothic" pitchFamily="34" charset="-128"/>
                <a:cs typeface="ＭＳ Ｐゴシック" charset="0"/>
              </a:rPr>
              <a:t> (</a:t>
            </a:r>
            <a:r>
              <a:rPr lang="az" sz="1200" b="1" i="0" u="none" kern="1200" baseline="0">
                <a:solidFill>
                  <a:schemeClr val="tx1"/>
                </a:solidFill>
                <a:effectLst/>
                <a:latin typeface="+mn-lt"/>
                <a:ea typeface="MS PGothic" pitchFamily="34" charset="-128"/>
                <a:cs typeface="ＭＳ Ｐゴシック" charset="0"/>
              </a:rPr>
              <a:t>VPN</a:t>
            </a:r>
            <a:r>
              <a:rPr lang="az" sz="1200" b="0" i="0" u="none" kern="1200" baseline="0">
                <a:solidFill>
                  <a:schemeClr val="tx1"/>
                </a:solidFill>
                <a:effectLst/>
                <a:latin typeface="+mn-lt"/>
                <a:ea typeface="MS PGothic" pitchFamily="34" charset="-128"/>
                <a:cs typeface="ＭＳ Ｐゴシック" charset="0"/>
              </a:rPr>
              <a:t>)  </a:t>
            </a:r>
            <a:r>
              <a:rPr lang="az" sz="1200" b="0" i="0" u="none" strike="noStrike" kern="1200" baseline="0">
                <a:solidFill>
                  <a:schemeClr val="tx1"/>
                </a:solidFill>
                <a:effectLst/>
                <a:latin typeface="+mn-lt"/>
                <a:ea typeface="MS PGothic" pitchFamily="34" charset="-128"/>
                <a:cs typeface="ＭＳ Ｐゴシック" charset="0"/>
                <a:hlinkClick r:id="rId3" tooltip="Private network"/>
              </a:rPr>
              <a:t>qapalı şəbəkəni</a:t>
            </a:r>
            <a:r>
              <a:rPr lang="az" sz="1200" b="0" i="0" u="none" kern="1200" baseline="0">
                <a:solidFill>
                  <a:schemeClr val="tx1"/>
                </a:solidFill>
                <a:effectLst/>
                <a:latin typeface="+mn-lt"/>
                <a:ea typeface="MS PGothic" pitchFamily="34" charset="-128"/>
                <a:cs typeface="ＭＳ Ｐゴシック" charset="0"/>
              </a:rPr>
              <a:t> açıq şəbəkə boyunca genişləndirir və istifadəçilərə kompüterləri qapalı şəbəkəyə bağlı imiş kimi ümumi və ya açıq şəbəkələr vasitəsilə verilənlər göndərmək və qəbul etmək imkanı verir. Beləliklə, VPN vasitəsilə işləyən proqramlar qapalı şəbəkənin funksiyalarından, təhlükəsizliyindən və idarəetməsindən faydalana bilər. </a:t>
            </a:r>
            <a:r>
              <a:rPr lang="az" sz="1200" b="0" i="0" u="none" strike="noStrike" kern="1200" baseline="0">
                <a:solidFill>
                  <a:schemeClr val="tx1"/>
                </a:solidFill>
                <a:effectLst/>
                <a:latin typeface="+mn-lt"/>
                <a:ea typeface="MS PGothic" pitchFamily="34" charset="-128"/>
                <a:cs typeface="ＭＳ Ｐゴシック" charset="0"/>
                <a:hlinkClick r:id="rId4" tooltip="Encryption"/>
              </a:rPr>
              <a:t>Şifrləmə</a:t>
            </a:r>
            <a:r>
              <a:rPr lang="az" sz="1200" b="0" i="0" u="none" kern="1200" baseline="0">
                <a:solidFill>
                  <a:schemeClr val="tx1"/>
                </a:solidFill>
                <a:effectLst/>
                <a:latin typeface="+mn-lt"/>
                <a:ea typeface="MS PGothic" pitchFamily="34" charset="-128"/>
                <a:cs typeface="ＭＳ Ｐゴシック" charset="0"/>
              </a:rPr>
              <a:t> VPN bağlantısının geniş yayılmış, lakin ayrılmaz hissə təşkil etməyən xüsusiyyətidir.</a:t>
            </a:r>
            <a:r>
              <a:rPr lang="az" sz="1200" b="0" i="0" u="none" strike="noStrike" kern="1200" baseline="30000">
                <a:solidFill>
                  <a:schemeClr val="tx1"/>
                </a:solidFill>
                <a:effectLst/>
                <a:latin typeface="+mn-lt"/>
                <a:ea typeface="MS PGothic" pitchFamily="34" charset="-128"/>
                <a:cs typeface="ＭＳ Ｐゴシック" charset="0"/>
                <a:hlinkClick r:id="rId5"/>
              </a:rPr>
              <a:t>[1]</a:t>
            </a:r>
            <a:endParaRPr lang="az"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Təlimçi tərəfindən çarxın nümayiş etdirilməsi nümayəndələr qarşısında stulda əyləşən zaman dünyanı necə dolaşa biləcəyinizi nümayiş etdirməyin ən yaxşı üsulu ola bilər</a:t>
            </a:r>
          </a:p>
        </p:txBody>
      </p:sp>
      <p:sp>
        <p:nvSpPr>
          <p:cNvPr id="4" name="Slide Number Placeholder 3"/>
          <p:cNvSpPr>
            <a:spLocks noGrp="1"/>
          </p:cNvSpPr>
          <p:nvPr>
            <p:ph type="sldNum" sz="quarter" idx="5"/>
          </p:nvPr>
        </p:nvSpPr>
        <p:spPr/>
        <p:txBody>
          <a:bodyPr/>
          <a:lstStyle/>
          <a:p>
            <a:pPr algn="l" rtl="0"/>
            <a:fld id="{C517488A-2FD4-4187-AAA7-AE40009BFB6A}" type="slidenum">
              <a:rPr/>
              <a:pPr/>
              <a:t>76</a:t>
            </a:fld>
            <a:endParaRPr lang="az" altLang="en-US"/>
          </a:p>
        </p:txBody>
      </p:sp>
    </p:spTree>
    <p:extLst>
      <p:ext uri="{BB962C8B-B14F-4D97-AF65-F5344CB8AC3E}">
        <p14:creationId xmlns:p14="http://schemas.microsoft.com/office/powerpoint/2010/main" val="227002041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VPN Unlimited adlı VPN proqramını göstərir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Məqsəd VPN-in istifadəsini və konfiqurasiya edilə bilməsini izah etməkdir – ondan istənilən yerdə görünmək üçün necə istifadə etmək olar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Qanuni – bəli demək olar ki, hər yerdə. Qanun çərçivəsində istifadə edilsə də, qanundankənar istifadə də mümkündür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Təhlükəsiz – bəli, ələkeçirmənin qarşısının alınması üçün yaradılan tunel vasitəsilə son nöqtələrarası şifrləmə təhlükəsizliyi təmin edir – bundan da sui-istifadə edilə bilər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Məkanlar –  başqa yerdə görünmək üçün dünya üzərində çoxsaylı məkanlardan istifadə edilə bilər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Sürət – VPN-dən istifadə internet sürətinizi bir qədər azaldacaq, çünki göndərdiyi verilənləri şifrləməlidir – lakin bu günki yüksək sürətli internet üçün bu o qədər böyük problem təşkil etməyəcək </a:t>
            </a:r>
          </a:p>
        </p:txBody>
      </p:sp>
      <p:sp>
        <p:nvSpPr>
          <p:cNvPr id="4" name="Slide Number Placeholder 3"/>
          <p:cNvSpPr>
            <a:spLocks noGrp="1"/>
          </p:cNvSpPr>
          <p:nvPr>
            <p:ph type="sldNum" sz="quarter" idx="5"/>
          </p:nvPr>
        </p:nvSpPr>
        <p:spPr/>
        <p:txBody>
          <a:bodyPr/>
          <a:lstStyle/>
          <a:p>
            <a:pPr algn="l" rtl="0"/>
            <a:fld id="{C517488A-2FD4-4187-AAA7-AE40009BFB6A}" type="slidenum">
              <a:rPr/>
              <a:pPr/>
              <a:t>77</a:t>
            </a:fld>
            <a:endParaRPr lang="az" altLang="en-US"/>
          </a:p>
        </p:txBody>
      </p:sp>
    </p:spTree>
    <p:extLst>
      <p:ext uri="{BB962C8B-B14F-4D97-AF65-F5344CB8AC3E}">
        <p14:creationId xmlns:p14="http://schemas.microsoft.com/office/powerpoint/2010/main" val="15020581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Baza icmalın verilə biləcəyi və bir neçə slaydla deyil, günlərlə davam etdirilə biləcək mövzu.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Axtarış mühərrikləri tərəfindən indeksləşdirilməyən veb-saytlar, verilənlər bazaları və sənədlərdən əlavə dərin vebin daha bir qatı mövcuddur: “</a:t>
            </a:r>
            <a:r>
              <a:rPr lang="az" sz="1200" b="1" i="0" u="none" kern="1200" baseline="0">
                <a:solidFill>
                  <a:schemeClr val="tx1"/>
                </a:solidFill>
                <a:effectLst/>
                <a:latin typeface="+mn-lt"/>
                <a:ea typeface="MS PGothic" pitchFamily="34" charset="-128"/>
                <a:cs typeface="ＭＳ Ｐゴシック" charset="0"/>
              </a:rPr>
              <a:t>Qaranlıq veb</a:t>
            </a:r>
            <a:r>
              <a:rPr lang="az" sz="1200" b="0" i="0" u="none" kern="1200" baseline="0">
                <a:solidFill>
                  <a:schemeClr val="tx1"/>
                </a:solidFill>
                <a:effectLst/>
                <a:latin typeface="+mn-lt"/>
                <a:ea typeface="MS PGothic" pitchFamily="34" charset="-128"/>
                <a:cs typeface="ＭＳ Ｐゴシック" charset="0"/>
              </a:rPr>
              <a:t>”. Qaranlıq veb standart axtarış mühərrikləri ilə axtarıla bilməz. Lakin ünvan və ya hesaba giriş məlumatları məlum olduğu halda dərin veb-saytlarına normal veb-brauzer vasitəsilə daxil olmaq mümkün olsa da, qaranlıq veb-saytları haqqında bunu demək olmaz.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1" i="0" u="none" kern="1200" baseline="0">
                <a:solidFill>
                  <a:schemeClr val="tx1"/>
                </a:solidFill>
                <a:effectLst/>
                <a:latin typeface="+mn-lt"/>
                <a:ea typeface="MS PGothic" pitchFamily="34" charset="-128"/>
                <a:cs typeface="ＭＳ Ｐゴシック" charset="0"/>
              </a:rPr>
              <a:t>Qaranlıq veb </a:t>
            </a:r>
            <a:r>
              <a:rPr lang="az" sz="1200" b="0" i="0" u="none" kern="1200" baseline="0">
                <a:solidFill>
                  <a:schemeClr val="tx1"/>
                </a:solidFill>
                <a:effectLst/>
                <a:latin typeface="+mn-lt"/>
                <a:ea typeface="MS PGothic" pitchFamily="34" charset="-128"/>
                <a:cs typeface="ＭＳ Ｐゴシック" charset="0"/>
              </a:rPr>
              <a:t>kiçik eyni səviyyəli şəbəkələr olan </a:t>
            </a:r>
            <a:r>
              <a:rPr lang="az" sz="1200" b="1" i="0" u="none" kern="1200" baseline="0">
                <a:solidFill>
                  <a:schemeClr val="tx1"/>
                </a:solidFill>
                <a:effectLst/>
                <a:latin typeface="+mn-lt"/>
                <a:ea typeface="MS PGothic" pitchFamily="34" charset="-128"/>
                <a:cs typeface="ＭＳ Ｐゴシック" charset="0"/>
              </a:rPr>
              <a:t>qaranlıq netlərdən</a:t>
            </a:r>
            <a:r>
              <a:rPr lang="az" sz="1200" b="0" i="0" u="none" kern="1200" baseline="0">
                <a:solidFill>
                  <a:schemeClr val="tx1"/>
                </a:solidFill>
                <a:effectLst/>
                <a:latin typeface="+mn-lt"/>
                <a:ea typeface="MS PGothic" pitchFamily="34" charset="-128"/>
                <a:cs typeface="ＭＳ Ｐゴシック" charset="0"/>
              </a:rPr>
              <a:t>, eləcə də Freenet, I2P və ToR kimi iri və populyar şəbəkələrdən təşkil olunur.</a:t>
            </a:r>
            <a:endParaRPr lang="az" b="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78</a:t>
            </a:fld>
            <a:endParaRPr lang="az" altLang="en-US"/>
          </a:p>
        </p:txBody>
      </p:sp>
    </p:spTree>
    <p:extLst>
      <p:ext uri="{BB962C8B-B14F-4D97-AF65-F5344CB8AC3E}">
        <p14:creationId xmlns:p14="http://schemas.microsoft.com/office/powerpoint/2010/main" val="28076058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TOR və başqa mövcud xidmətlərin izah məqsədilə təlimçi tərəfindən nümayiş etdirilməsi faydalı əlavə olardı – internet bağlantısı və ya əvvəlcədən yazılmış TOR sessiyası tələb olunur</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79</a:t>
            </a:fld>
            <a:endParaRPr lang="az" altLang="en-US"/>
          </a:p>
        </p:txBody>
      </p:sp>
    </p:spTree>
    <p:extLst>
      <p:ext uri="{BB962C8B-B14F-4D97-AF65-F5344CB8AC3E}">
        <p14:creationId xmlns:p14="http://schemas.microsoft.com/office/powerpoint/2010/main" val="1680413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TOR şifrləmə – və şifrlənmiş informasiyanın qovşaqlar arasında ötürülməsi üzərində qurulub</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Hər bir qovşaq yalnız özündən əvvəlki və sonrakı qovşağın harada olduğunu bilir – mənşə və ya şifrlənmiş marşrutu təşkil edən hər hansı başqa qovşaq haqqında isə heç nə bilmir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Hər bir məlumat mübadiləsi (və ya brauzerdəki tab-vərəqə) fərqli marşrutdan keçə – lakin eyni giriş nöqtəsindən və ya mühafizəçi qovşaqdan istifadə edə bilər</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Məlumat mübadiləsi ələ keçirilə bilərdi, lakin yalnız şifrlənmiş verilənləri əldə etmiş olardınız</a:t>
            </a:r>
          </a:p>
          <a:p>
            <a:pPr marL="0" marR="0" lvl="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Orijinal verilənlər keçəcəkləri hər bir qovşağın şifrləmə açarı ilə sarınır və bu qat yoldan keçdikdən sonra kənarlaşır, sonuncu sıçrayış verilənlərin şifrəsinin açıldığı yeganə vaxtdır, əks halda verilənlər oxunmaz olardı </a:t>
            </a: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80</a:t>
            </a:fld>
            <a:endParaRPr lang="az" altLang="en-US"/>
          </a:p>
        </p:txBody>
      </p:sp>
    </p:spTree>
    <p:extLst>
      <p:ext uri="{BB962C8B-B14F-4D97-AF65-F5344CB8AC3E}">
        <p14:creationId xmlns:p14="http://schemas.microsoft.com/office/powerpoint/2010/main" val="5111732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Təlimçi kriptovalyutalar barədə müzakirəyə vasitəçilik edir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Piktoqramlar – Bitcoin, Litecoin, Ethereum, Zcash, Dash, Ripple, Monero</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81</a:t>
            </a:fld>
            <a:endParaRPr lang="az" altLang="en-US"/>
          </a:p>
        </p:txBody>
      </p:sp>
    </p:spTree>
    <p:extLst>
      <p:ext uri="{BB962C8B-B14F-4D97-AF65-F5344CB8AC3E}">
        <p14:creationId xmlns:p14="http://schemas.microsoft.com/office/powerpoint/2010/main" val="125089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Təlimçi kriptovalyutalar barədə müzakirəyə vasitəçilik edir</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Piktoqramlar – Bitcoin, Litecoin, Ethereum, Zcash, Dash, Ripple, Monero</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S PGothic" pitchFamily="34" charset="-128"/>
                <a:cs typeface="ＭＳ Ｐゴシック" charset="0"/>
              </a:rPr>
              <a:t>Nöqtələr yenə də kriptovalyutanın iş prinsipini – və onların qeyri-qanuni satınalma və ya çirkli pulların yuyulması üçün necə istifadə edilə biləcəyini göstərir</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Virtual valyutaların/rəqəmsal valyutaların geniş dairədə qəbul edilmiş tərifləri Maliyyə cinayətləri və çirkli pulların yuyulması ilə mübarizə hökumətlərarası İşçi Qrupunun (FATF) işinə əsaslanır. </a:t>
            </a:r>
          </a:p>
          <a:p>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FATF-ə əsasən,</a:t>
            </a:r>
            <a:r>
              <a:rPr lang="az" sz="1200" b="0" i="1" u="none" strike="noStrike" kern="1200" baseline="0">
                <a:solidFill>
                  <a:schemeClr val="tx1"/>
                </a:solidFill>
                <a:latin typeface="+mn-lt"/>
                <a:ea typeface="MS PGothic" pitchFamily="34" charset="-128"/>
                <a:cs typeface="ＭＳ Ｐゴシック" charset="0"/>
              </a:rPr>
              <a:t>virtual valyuta rəqəmsal formada mübadilə edilən və aşağıdakı funksiyaları yerinə yetirən rəqəmsal dəyər təcəssümdür: </a:t>
            </a:r>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1. mübadilə vasitəsi; </a:t>
            </a:r>
          </a:p>
          <a:p>
            <a:pPr algn="l" rtl="0"/>
            <a:r>
              <a:rPr lang="az" sz="1200" b="0" i="0" u="none" strike="noStrike" kern="1200" baseline="0">
                <a:solidFill>
                  <a:schemeClr val="tx1"/>
                </a:solidFill>
                <a:latin typeface="+mn-lt"/>
                <a:ea typeface="MS PGothic" pitchFamily="34" charset="-128"/>
                <a:cs typeface="ＭＳ Ｐゴシック" charset="0"/>
              </a:rPr>
              <a:t>2.</a:t>
            </a:r>
            <a:r>
              <a:rPr lang="az" sz="1200" b="0" i="1" u="none" strike="noStrike" kern="1200" baseline="0">
                <a:solidFill>
                  <a:schemeClr val="tx1"/>
                </a:solidFill>
                <a:latin typeface="+mn-lt"/>
                <a:ea typeface="MS PGothic" pitchFamily="34" charset="-128"/>
                <a:cs typeface="ＭＳ Ｐゴシック" charset="0"/>
              </a:rPr>
              <a:t> hesablaşma vasitəsi və/və ya (3) yığım vasitəsi, lakin hər hansı yurisdiksiayada qanuni ödəniş vasitəsi statusu yoxdur. </a:t>
            </a:r>
          </a:p>
          <a:p>
            <a:endParaRPr lang="az" sz="1200" b="0" i="1" u="none" strike="noStrike" kern="1200" baseline="0" dirty="0">
              <a:solidFill>
                <a:schemeClr val="tx1"/>
              </a:solidFill>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FATF-a əsasən, </a:t>
            </a:r>
            <a:r>
              <a:rPr lang="az" sz="1200" b="0" i="1" u="none" strike="noStrike" kern="1200" baseline="0">
                <a:solidFill>
                  <a:schemeClr val="tx1"/>
                </a:solidFill>
                <a:latin typeface="+mn-lt"/>
                <a:ea typeface="MS PGothic" pitchFamily="34" charset="-128"/>
                <a:cs typeface="ＭＳ Ｐゴシック" charset="0"/>
              </a:rPr>
              <a:t>rəqəmsal valyuta həm virtual valyuta (fiat olmayan), həm də e-pulun (fiat) rəqəmsal təcəssümü demək ola bilər. </a:t>
            </a:r>
            <a:r>
              <a:rPr lang="az" sz="1200" b="0" i="0" u="none" strike="noStrike" kern="1200" baseline="0">
                <a:solidFill>
                  <a:schemeClr val="tx1"/>
                </a:solidFill>
                <a:latin typeface="+mn-lt"/>
                <a:ea typeface="MS PGothic" pitchFamily="34" charset="-128"/>
                <a:cs typeface="ＭＳ Ｐゴシック" charset="0"/>
              </a:rPr>
              <a:t>Rəqəmsal valyuta termini həm fiat, həm də fiat olmayan valyutaların rəqəmsal ifadəsi üçün istifadə edilə bilər. </a:t>
            </a:r>
          </a:p>
          <a:p>
            <a:pPr marL="0" indent="0" algn="just" rtl="0">
              <a:lnSpc>
                <a:spcPct val="150000"/>
              </a:lnSpc>
              <a:spcBef>
                <a:spcPts val="0"/>
              </a:spcBef>
              <a:buNone/>
            </a:pPr>
            <a:endParaRPr lang="az" b="0" baseline="0" noProof="0" dirty="0"/>
          </a:p>
          <a:p>
            <a:pPr marL="0" indent="0" algn="just" rtl="0">
              <a:lnSpc>
                <a:spcPct val="150000"/>
              </a:lnSpc>
              <a:spcBef>
                <a:spcPts val="0"/>
              </a:spcBef>
              <a:buNone/>
            </a:pPr>
            <a:r>
              <a:rPr lang="az" b="0" i="0" u="none" baseline="0"/>
              <a:t>Kriptovalyuta şifrləmə texnikasının - mərkəzi bankdan müstəqil fəaliyyət göstərilməklə - valyuta vahidlərinin yaradılmasını tənzimləmək, vəsaitlərin köçürülməsini yoxlamaq üçün istifadə edildiyi rəqəmsal kriptovalyutadır. Kriptovalyutalar alternativ valyutaların və ya konkret desək, rəqəmsal valyutaların alt çoxluğudur.</a:t>
            </a:r>
          </a:p>
          <a:p>
            <a:pPr marL="0" indent="0" algn="just" rtl="0">
              <a:lnSpc>
                <a:spcPct val="150000"/>
              </a:lnSpc>
              <a:spcBef>
                <a:spcPts val="0"/>
              </a:spcBef>
              <a:buNone/>
            </a:pPr>
            <a:endParaRPr lang="az" b="0" noProof="0" dirty="0"/>
          </a:p>
          <a:p>
            <a:pPr algn="l" rtl="0"/>
            <a:r>
              <a:rPr lang="az" sz="1200" b="0" i="0" u="none" kern="1200" baseline="0">
                <a:solidFill>
                  <a:schemeClr val="tx1"/>
                </a:solidFill>
                <a:effectLst/>
                <a:latin typeface="+mn-lt"/>
                <a:ea typeface="MS PGothic" pitchFamily="34" charset="-128"/>
                <a:cs typeface="ＭＳ Ｐゴシック" charset="0"/>
              </a:rPr>
              <a:t>Avropa Ədalət məhkəməsi tərəfindən verilən tərif: “49. Qeyri-ənənəvi valyutaların, yəni qanuni ödəniş vasitəsi olanlar xaricindəki valyutaların istifadə edildiyi əməliyyatlar</a:t>
            </a:r>
            <a:endParaRPr lang="az"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a:p>
            <a:pPr algn="l" rtl="0"/>
            <a:r>
              <a:rPr lang="az" b="0" i="0" u="none" baseline="0"/>
              <a:t>Təqribən 6400 müxtəlif kriptovalyuta mövcuddur (08/2020). Faydalı icmalla burada tanış olmaq mümkündür: http://coinmarketcap.com/all/views/all/ </a:t>
            </a:r>
          </a:p>
          <a:p>
            <a:endParaRPr lang="az" baseline="0" noProof="0" dirty="0"/>
          </a:p>
          <a:p>
            <a:pPr algn="l" rtl="0"/>
            <a:r>
              <a:rPr lang="az" b="0" i="0" u="none" baseline="0"/>
              <a:t>Ən vacib və ən çox tanınan kriptovalyuta 2008-ci ilin sonlarında "Satoşi Nakamoto" tərəfindən ixtira edilən Bitkoindir. Lakin başqa kriptovalyutaların da olduğunu bilmək vacibdir. Onlardan bəziləri Bitkoin çox "ağır" olduğuna görə, yəni ödəniş əməliyyatları üçün çox da yararlı olmadığına görə yaradılıb. Bəziləri isə Bitkoinin zəifliklərini geridə qoymaq üçün yaradılıb, məsələn, DASH (X11 Loqosu; əvvəllər Darkcoin kimi tanınırdı) tam anonim əməliyyatlar aparmağa imkan verir, yaxud Litecoin daha sürətli, eləcə də daha kiçik əməliyyatlar aparmağa imkan verir. </a:t>
            </a:r>
          </a:p>
          <a:p>
            <a:endParaRPr lang="az" baseline="0" noProof="0" dirty="0"/>
          </a:p>
          <a:p>
            <a:pPr algn="l" rtl="0"/>
            <a:r>
              <a:rPr lang="az" b="0" i="0" u="none" baseline="0"/>
              <a:t>Bu valyutaların çoxu eyni yanaşmaya əsaslanır: Valyuta mayninqi və əməliyyatların təsdiqi üçün eyni səviyyəli şəbəkə, əvvəlcədən müəyyən edilmiş məhdud sayda valyuta təchizatı.</a:t>
            </a:r>
          </a:p>
          <a:p>
            <a:endParaRPr lang="az" baseline="0" noProof="0" dirty="0"/>
          </a:p>
          <a:p>
            <a:pPr algn="l" rtl="0"/>
            <a:r>
              <a:rPr lang="az" b="0" i="0" u="none" baseline="0"/>
              <a:t>Kriptovalyutalardan danışan zaman istifadə edilən bəzi terminlərin izahı:</a:t>
            </a:r>
          </a:p>
          <a:p>
            <a:endParaRPr lang="az" baseline="0" noProof="0" dirty="0"/>
          </a:p>
          <a:p>
            <a:pPr algn="l" rtl="0"/>
            <a:r>
              <a:rPr lang="az" b="0" i="0" u="none" baseline="0"/>
              <a:t>Pul kisəsi: Pul kisəsi ümumilikdə fiziki pul kisəsinin kriptovalyuta şəbəkəsindəki ekvivalentidir. Pul kisəsinə faktiki olaraq sahibinə blokçeyndəki ünvanına təyin edilən valyutanı xərcləməyə imkan verən fərdi açarı daxildir.</a:t>
            </a:r>
          </a:p>
          <a:p>
            <a:endParaRPr lang="az" baseline="0" noProof="0" dirty="0"/>
          </a:p>
          <a:p>
            <a:pPr algn="l" rtl="0"/>
            <a:r>
              <a:rPr lang="az" b="0" i="0" u="none" baseline="0"/>
              <a:t>Mayner: Mayninq kompüter avadanlığının əməliyyatları təsdiq etmək məqsədilə kriptovalyuta şəbəkəsi üçün riyazi hesablamalar aparmasının təmin edilməsidir.</a:t>
            </a:r>
          </a:p>
          <a:p>
            <a:endParaRPr lang="az" baseline="0" noProof="0" dirty="0"/>
          </a:p>
          <a:p>
            <a:pPr algn="l" rtl="0"/>
            <a:r>
              <a:rPr lang="az" b="0" i="0" u="none" baseline="0"/>
              <a:t>Blokçeyn: Blokçeyn bütün əməliyyatların kriptovalyuta şəbəkəsindəki açıq qeydiyyatıdır. Onlar xronoloji sıra ilə mühafizə edilir. Blokçeyn bu şəbəkənin bütün istifadəçiləri arasında paylaşılır və pul kisəsi ünvanlarının balansının yoxlanması üçün istifadə edilir.</a:t>
            </a:r>
          </a:p>
          <a:p>
            <a:endParaRPr lang="az" baseline="0" noProof="0" dirty="0"/>
          </a:p>
          <a:p>
            <a:pPr algn="l" rtl="0"/>
            <a:r>
              <a:rPr lang="az" b="0" i="0" u="none" baseline="0"/>
              <a:t>Fərdi açar: Fərdi açar konkret pul kisəsi ünvanından kriptoqrafik imza vasitəsilə valyuta xərcləmək hüququnuzun olduğunu sübuta yetirən gizli verilən elementidir. Hər bir pul kisəsi ünvanının öz unikal açarı olur.</a:t>
            </a:r>
          </a:p>
          <a:p>
            <a:endParaRPr lang="az" baseline="0" noProof="0" dirty="0"/>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82</a:t>
            </a:fld>
            <a:endParaRPr lang="az" altLang="en-US"/>
          </a:p>
        </p:txBody>
      </p:sp>
    </p:spTree>
    <p:extLst>
      <p:ext uri="{BB962C8B-B14F-4D97-AF65-F5344CB8AC3E}">
        <p14:creationId xmlns:p14="http://schemas.microsoft.com/office/powerpoint/2010/main" val="6243443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83</a:t>
            </a:fld>
            <a:endParaRPr lang="az" altLang="en-US"/>
          </a:p>
        </p:txBody>
      </p:sp>
    </p:spTree>
    <p:extLst>
      <p:ext uri="{BB962C8B-B14F-4D97-AF65-F5344CB8AC3E}">
        <p14:creationId xmlns:p14="http://schemas.microsoft.com/office/powerpoint/2010/main" val="329361962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84</a:t>
            </a:fld>
            <a:endParaRPr lang="az" altLang="en-US"/>
          </a:p>
        </p:txBody>
      </p:sp>
    </p:spTree>
    <p:extLst>
      <p:ext uri="{BB962C8B-B14F-4D97-AF65-F5344CB8AC3E}">
        <p14:creationId xmlns:p14="http://schemas.microsoft.com/office/powerpoint/2010/main" val="40349630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pPr algn="l" rtl="0"/>
            <a:r>
              <a:rPr lang="az" sz="3600" b="0" i="0" u="none" baseline="0"/>
              <a:t>Bu sessiya təbii fəsilələrin təmin edilməsi məqsədilə 5 hissəyə bölünəcək.</a:t>
            </a:r>
          </a:p>
          <a:p>
            <a:pPr algn="l" rtl="0"/>
            <a:r>
              <a:rPr lang="az" sz="3600" b="0" i="0" u="none" baseline="0"/>
              <a:t>İdeya kompüterin nə olduğunu – və ya bənzər xüsusiyyətləri olan internetə qoşula bilən qurğuların nə olduğunu təsvir etməkdən ibarətdir</a:t>
            </a:r>
          </a:p>
          <a:p>
            <a:pPr algn="l" rtl="0"/>
            <a:r>
              <a:rPr lang="az" sz="3600" b="0" i="0" u="none" baseline="0"/>
              <a:t>İnterneti və onun iş prinsipini təsvir etmək</a:t>
            </a:r>
          </a:p>
          <a:p>
            <a:pPr algn="l" rtl="0"/>
            <a:r>
              <a:rPr lang="az" sz="3600" b="0" i="0" u="none" baseline="0"/>
              <a:t>Sonra isə kompüterin internetə necə qoşulduğuna nəzər salmaq</a:t>
            </a:r>
          </a:p>
          <a:p>
            <a:pPr algn="l" rtl="0"/>
            <a:r>
              <a:rPr lang="az" sz="3600" b="0" i="0" u="none" baseline="0"/>
              <a:t>Sonra isə internetin özündə nə olduğuna nəzər salmaq</a:t>
            </a:r>
          </a:p>
        </p:txBody>
      </p:sp>
    </p:spTree>
    <p:extLst>
      <p:ext uri="{BB962C8B-B14F-4D97-AF65-F5344CB8AC3E}">
        <p14:creationId xmlns:p14="http://schemas.microsoft.com/office/powerpoint/2010/main" val="1997549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Kompüter sisteminin komponentlərinin sxemi</a:t>
            </a:r>
          </a:p>
          <a:p>
            <a:endParaRPr lang="az" dirty="0"/>
          </a:p>
          <a:p>
            <a:pPr algn="l" rtl="0"/>
            <a:r>
              <a:rPr lang="az" b="0" i="0" u="none" baseline="0"/>
              <a:t>Korpus, qidalanma, prosesor, əməli yaddaş, HDD yaddaş, şəbəkə kartı, data kabellər və başqa bağlantılar</a:t>
            </a:r>
          </a:p>
        </p:txBody>
      </p:sp>
      <p:sp>
        <p:nvSpPr>
          <p:cNvPr id="4" name="Slide Number Placeholder 3"/>
          <p:cNvSpPr>
            <a:spLocks noGrp="1"/>
          </p:cNvSpPr>
          <p:nvPr>
            <p:ph type="sldNum" sz="quarter" idx="5"/>
          </p:nvPr>
        </p:nvSpPr>
        <p:spPr/>
        <p:txBody>
          <a:bodyPr/>
          <a:lstStyle/>
          <a:p>
            <a:pPr algn="l" rtl="0"/>
            <a:fld id="{C517488A-2FD4-4187-AAA7-AE40009BFB6A}" type="slidenum">
              <a:rPr/>
              <a:pPr/>
              <a:t>8</a:t>
            </a:fld>
            <a:endParaRPr lang="az" altLang="en-US"/>
          </a:p>
        </p:txBody>
      </p:sp>
    </p:spTree>
    <p:extLst>
      <p:ext uri="{BB962C8B-B14F-4D97-AF65-F5344CB8AC3E}">
        <p14:creationId xmlns:p14="http://schemas.microsoft.com/office/powerpoint/2010/main" val="485201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açılış slaydının təkrarıdır, lakin bu qurğuların hər birinin bu bölmənin əvvəlində göstərilən konsepsiyalarla ümumi cəhətlərinin olduğunu, sadəcə fərqli göründüklərini vurğulamağa ehtiyac var</a:t>
            </a:r>
          </a:p>
        </p:txBody>
      </p:sp>
      <p:sp>
        <p:nvSpPr>
          <p:cNvPr id="4" name="Slide Number Placeholder 3"/>
          <p:cNvSpPr>
            <a:spLocks noGrp="1"/>
          </p:cNvSpPr>
          <p:nvPr>
            <p:ph type="sldNum" sz="quarter" idx="5"/>
          </p:nvPr>
        </p:nvSpPr>
        <p:spPr/>
        <p:txBody>
          <a:bodyPr/>
          <a:lstStyle/>
          <a:p>
            <a:pPr algn="l" rtl="0"/>
            <a:fld id="{C517488A-2FD4-4187-AAA7-AE40009BFB6A}" type="slidenum">
              <a:rPr/>
              <a:pPr/>
              <a:t>9</a:t>
            </a:fld>
            <a:endParaRPr lang="az" altLang="en-US"/>
          </a:p>
        </p:txBody>
      </p:sp>
    </p:spTree>
    <p:extLst>
      <p:ext uri="{BB962C8B-B14F-4D97-AF65-F5344CB8AC3E}">
        <p14:creationId xmlns:p14="http://schemas.microsoft.com/office/powerpoint/2010/main" val="1199368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dirty="0"/>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dirty="0"/>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dirty="0"/>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dirty="0"/>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dirty="0"/>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dirty="0"/>
          </a:p>
        </p:txBody>
      </p:sp>
    </p:spTree>
    <p:extLst>
      <p:ext uri="{BB962C8B-B14F-4D97-AF65-F5344CB8AC3E}">
        <p14:creationId xmlns:p14="http://schemas.microsoft.com/office/powerpoint/2010/main" val="4135343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a16="http://schemas.microsoft.com/office/drawing/2014/main" xmlns=""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tiff"/><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tiff"/><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1.png"/><Relationship Id="rId7"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0.tif"/><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tif"/><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jpeg"/><Relationship Id="rId9"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68.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eg"/></Relationships>
</file>

<file path=ppt/slides/_rels/slide44.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www.sitename.com/" TargetMode="External"/><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hyperlink" Target="http://www.sitename.com/about.htm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83.png"/></Relationships>
</file>

<file path=ppt/slides/_rels/slide5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92.png"/></Relationships>
</file>

<file path=ppt/slides/_rels/slide5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98.png"/><Relationship Id="rId4" Type="http://schemas.openxmlformats.org/officeDocument/2006/relationships/image" Target="../media/image97.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100.png"/></Relationships>
</file>

<file path=ppt/slides/_rels/slide6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9.xml"/><Relationship Id="rId1" Type="http://schemas.openxmlformats.org/officeDocument/2006/relationships/slideLayout" Target="../slideLayouts/slideLayout12.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6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2.xml"/><Relationship Id="rId1" Type="http://schemas.openxmlformats.org/officeDocument/2006/relationships/slideLayout" Target="../slideLayouts/slideLayout12.xml"/><Relationship Id="rId5" Type="http://schemas.openxmlformats.org/officeDocument/2006/relationships/image" Target="../media/image109.png"/><Relationship Id="rId4" Type="http://schemas.openxmlformats.org/officeDocument/2006/relationships/image" Target="../media/image108.png"/></Relationships>
</file>

<file path=ppt/slides/_rels/slide6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8" Type="http://schemas.openxmlformats.org/officeDocument/2006/relationships/image" Target="../media/image114.jpeg"/><Relationship Id="rId3" Type="http://schemas.openxmlformats.org/officeDocument/2006/relationships/image" Target="../media/image111.png"/><Relationship Id="rId7" Type="http://schemas.openxmlformats.org/officeDocument/2006/relationships/image" Target="../media/image113.png"/><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12.png"/><Relationship Id="rId9" Type="http://schemas.openxmlformats.org/officeDocument/2006/relationships/image" Target="../media/image11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117.gif"/><Relationship Id="rId7" Type="http://schemas.openxmlformats.org/officeDocument/2006/relationships/image" Target="../media/image121.png"/><Relationship Id="rId2" Type="http://schemas.openxmlformats.org/officeDocument/2006/relationships/notesSlide" Target="../notesSlides/notesSlide69.xml"/><Relationship Id="rId1" Type="http://schemas.openxmlformats.org/officeDocument/2006/relationships/slideLayout" Target="../slideLayouts/slideLayout12.xml"/><Relationship Id="rId6" Type="http://schemas.openxmlformats.org/officeDocument/2006/relationships/image" Target="../media/image120.jpeg"/><Relationship Id="rId5" Type="http://schemas.openxmlformats.org/officeDocument/2006/relationships/image" Target="../media/image119.png"/><Relationship Id="rId4" Type="http://schemas.openxmlformats.org/officeDocument/2006/relationships/image" Target="../media/image118.png"/></Relationships>
</file>

<file path=ppt/slides/_rels/slide7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123.png"/></Relationships>
</file>

<file path=ppt/slides/_rels/slide7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1.xml"/><Relationship Id="rId1" Type="http://schemas.openxmlformats.org/officeDocument/2006/relationships/slideLayout" Target="../slideLayouts/slideLayout1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3.xml"/><Relationship Id="rId1" Type="http://schemas.openxmlformats.org/officeDocument/2006/relationships/slideLayout" Target="../slideLayouts/slideLayout12.xml"/><Relationship Id="rId4" Type="http://schemas.openxmlformats.org/officeDocument/2006/relationships/image" Target="../media/image12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4.xml"/><Relationship Id="rId1" Type="http://schemas.openxmlformats.org/officeDocument/2006/relationships/slideLayout" Target="../slideLayouts/slideLayout12.xml"/><Relationship Id="rId5" Type="http://schemas.openxmlformats.org/officeDocument/2006/relationships/image" Target="../media/image131.png"/><Relationship Id="rId4" Type="http://schemas.openxmlformats.org/officeDocument/2006/relationships/image" Target="../media/image130.png"/></Relationships>
</file>

<file path=ppt/slides/_rels/slide8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75.xml"/><Relationship Id="rId1" Type="http://schemas.openxmlformats.org/officeDocument/2006/relationships/slideLayout" Target="../slideLayouts/slideLayout12.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8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jpeg"/><Relationship Id="rId7" Type="http://schemas.openxmlformats.org/officeDocument/2006/relationships/image" Target="../media/image146.png"/><Relationship Id="rId2" Type="http://schemas.openxmlformats.org/officeDocument/2006/relationships/notesSlide" Target="../notesSlides/notesSlide77.xml"/><Relationship Id="rId1" Type="http://schemas.openxmlformats.org/officeDocument/2006/relationships/slideLayout" Target="../slideLayouts/slideLayout1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jpeg"/><Relationship Id="rId9" Type="http://schemas.openxmlformats.org/officeDocument/2006/relationships/image" Target="../media/image148.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algn="l" rtl="0" eaLnBrk="1" hangingPunct="1">
              <a:defRPr/>
            </a:pPr>
            <a:endParaRPr lang="az" dirty="0">
              <a:latin typeface="Calibri" charset="0"/>
              <a:ea typeface="ＭＳ Ｐゴシック" charset="0"/>
            </a:endParaRPr>
          </a:p>
        </p:txBody>
      </p:sp>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3600" b="1" i="0" u="none" baseline="0">
                <a:latin typeface="+mn-lt"/>
              </a:rPr>
              <a:t>Sessiya 1.4</a:t>
            </a:r>
          </a:p>
          <a:p>
            <a:pPr algn="ctr" rtl="0" eaLnBrk="1" hangingPunct="1">
              <a:spcBef>
                <a:spcPct val="0"/>
              </a:spcBef>
              <a:buFontTx/>
              <a:buNone/>
            </a:pPr>
            <a:r>
              <a:rPr lang="az" sz="3600" b="1" i="0" u="none" baseline="0">
                <a:latin typeface="+mn-lt"/>
              </a:rPr>
              <a:t>Kompüterin və internetin əsasları</a:t>
            </a:r>
          </a:p>
          <a:p>
            <a:pPr algn="ctr" rtl="0">
              <a:spcBef>
                <a:spcPct val="0"/>
              </a:spcBef>
              <a:buNone/>
            </a:pPr>
            <a:r>
              <a:rPr lang="az" sz="2800" b="1" i="0" u="none" baseline="0">
                <a:solidFill>
                  <a:srgbClr val="FF0000"/>
                </a:solidFill>
                <a:latin typeface="Verdana" panose="020B0604030504040204" pitchFamily="34" charset="0"/>
              </a:rPr>
              <a:t>(Onlayn versiya)</a:t>
            </a:r>
            <a:endParaRPr lang="az" altLang="en-US" sz="2800" b="1" dirty="0">
              <a:latin typeface="+mn-lt"/>
            </a:endParaRPr>
          </a:p>
          <a:p>
            <a:pPr algn="ctr" rtl="0" eaLnBrk="1" hangingPunct="1">
              <a:spcBef>
                <a:spcPct val="0"/>
              </a:spcBef>
              <a:buFontTx/>
              <a:buNone/>
            </a:pPr>
            <a:endParaRPr lang="az" altLang="en-US" sz="1200" b="1" dirty="0">
              <a:latin typeface="+mn-lt"/>
            </a:endParaRPr>
          </a:p>
          <a:p>
            <a:pPr algn="ctr" rtl="0" eaLnBrk="1" hangingPunct="1">
              <a:spcBef>
                <a:spcPct val="0"/>
              </a:spcBef>
              <a:buFontTx/>
              <a:buNone/>
            </a:pPr>
            <a:endParaRPr lang="az" altLang="en-US" sz="1200" b="1" dirty="0">
              <a:latin typeface="+mn-lt"/>
            </a:endParaRPr>
          </a:p>
          <a:p>
            <a:pPr algn="ctr" rtl="0" eaLnBrk="1" hangingPunct="1">
              <a:spcBef>
                <a:spcPct val="0"/>
              </a:spcBef>
              <a:buFontTx/>
              <a:buNone/>
            </a:pPr>
            <a:endParaRPr lang="az" altLang="en-US" sz="1600" b="1" dirty="0">
              <a:latin typeface="+mn-lt"/>
            </a:endParaRPr>
          </a:p>
          <a:p>
            <a:pPr algn="ctr" rtl="0" eaLnBrk="1" hangingPunct="1">
              <a:spcBef>
                <a:spcPct val="0"/>
              </a:spcBef>
              <a:buFontTx/>
              <a:buNone/>
            </a:pPr>
            <a:r>
              <a:rPr lang="az" sz="1800" b="1" i="0" u="none" baseline="0">
                <a:latin typeface="+mn-lt"/>
              </a:rPr>
              <a:t>Xxxxx XXXXXXXX</a:t>
            </a:r>
          </a:p>
          <a:p>
            <a:pPr algn="ctr" rtl="0" eaLnBrk="1" hangingPunct="1">
              <a:spcBef>
                <a:spcPct val="0"/>
              </a:spcBef>
              <a:buFontTx/>
              <a:buNone/>
            </a:pPr>
            <a:endParaRPr lang="az" altLang="en-US" sz="600" dirty="0">
              <a:latin typeface="+mn-lt"/>
            </a:endParaRPr>
          </a:p>
          <a:p>
            <a:pPr algn="ctr" rtl="0" eaLnBrk="1" hangingPunct="1">
              <a:spcBef>
                <a:spcPct val="0"/>
              </a:spcBef>
              <a:buFontTx/>
              <a:buNone/>
            </a:pPr>
            <a:r>
              <a:rPr lang="az" sz="1400" b="0" i="1" u="none" baseline="0">
                <a:latin typeface="+mn-lt"/>
              </a:rPr>
              <a:t>Avropa Şurası</a:t>
            </a:r>
          </a:p>
          <a:p>
            <a:pPr algn="ctr" rtl="0" eaLnBrk="1" hangingPunct="1">
              <a:spcBef>
                <a:spcPct val="0"/>
              </a:spcBef>
              <a:buFontTx/>
              <a:buNone/>
            </a:pPr>
            <a:endParaRPr lang="az" altLang="en-US" sz="1400" b="1" dirty="0">
              <a:solidFill>
                <a:srgbClr val="2F618F"/>
              </a:solidFill>
              <a:latin typeface="+mn-lt"/>
              <a:hlinkClick r:id="rId4"/>
            </a:endParaRPr>
          </a:p>
          <a:p>
            <a:pPr algn="ctr" rtl="0" eaLnBrk="1" hangingPunct="1">
              <a:spcBef>
                <a:spcPct val="0"/>
              </a:spcBef>
              <a:buFontTx/>
              <a:buNone/>
            </a:pPr>
            <a:r>
              <a:rPr lang="az" sz="1200" b="1" i="0" u="none" baseline="0">
                <a:solidFill>
                  <a:srgbClr val="2F618F"/>
                </a:solidFill>
                <a:latin typeface="+mn-lt"/>
              </a:rPr>
              <a:t>e-poçt</a:t>
            </a:r>
          </a:p>
          <a:p>
            <a:pPr algn="ctr" rtl="0" eaLnBrk="1" hangingPunct="1">
              <a:spcBef>
                <a:spcPct val="0"/>
              </a:spcBef>
              <a:buFontTx/>
              <a:buNone/>
            </a:pPr>
            <a:endParaRPr lang="az" altLang="en-US" sz="1600" b="1" dirty="0">
              <a:latin typeface="+mn-lt"/>
            </a:endParaRPr>
          </a:p>
          <a:p>
            <a:pPr algn="ctr" rtl="0" eaLnBrk="1" hangingPunct="1">
              <a:spcBef>
                <a:spcPct val="0"/>
              </a:spcBef>
              <a:buFontTx/>
              <a:buNone/>
            </a:pPr>
            <a:endParaRPr lang="az" altLang="en-US" sz="1600" b="1" dirty="0">
              <a:latin typeface="+mn-lt"/>
            </a:endParaRPr>
          </a:p>
          <a:p>
            <a:pPr algn="ctr" rtl="0" eaLnBrk="1" hangingPunct="1">
              <a:spcBef>
                <a:spcPct val="0"/>
              </a:spcBef>
              <a:buFontTx/>
              <a:buNone/>
            </a:pPr>
            <a:endParaRPr lang="az" altLang="en-US" sz="1400" b="1" dirty="0">
              <a:latin typeface="+mn-lt"/>
            </a:endParaRPr>
          </a:p>
          <a:p>
            <a:pPr algn="ctr" rtl="0" eaLnBrk="1" hangingPunct="1">
              <a:spcBef>
                <a:spcPct val="0"/>
              </a:spcBef>
              <a:buFontTx/>
              <a:buNone/>
            </a:pPr>
            <a:r>
              <a:rPr lang="az" sz="1600" b="1" i="0" u="none" baseline="0">
                <a:latin typeface="+mn-lt"/>
              </a:rPr>
              <a:t>GG Ay İİİİ</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1600" b="1" i="0" u="none" baseline="0" dirty="0">
                <a:latin typeface="+mn-lt"/>
              </a:rPr>
              <a:t>Kibercinayətkarlıq və elektron sübutlar </a:t>
            </a:r>
            <a:r>
              <a:rPr lang="az-Latn-AZ" sz="1600" b="1" smtClean="0">
                <a:latin typeface="+mn-lt"/>
              </a:rPr>
              <a:t>üzrə</a:t>
            </a:r>
            <a:r>
              <a:rPr lang="az" sz="1600" b="1" i="0" u="none" baseline="0" smtClean="0">
                <a:latin typeface="+mn-lt"/>
              </a:rPr>
              <a:t> </a:t>
            </a:r>
            <a:r>
              <a:rPr lang="az" sz="1600" b="1" i="0" u="none" baseline="0">
                <a:latin typeface="+mn-lt"/>
              </a:rPr>
              <a:t>tanışlıq kursu</a:t>
            </a:r>
            <a:endParaRPr lang="az" altLang="en-US" sz="1600" i="1"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Qurğulardakı sübut mənbələri </a:t>
            </a:r>
            <a:endParaRPr lang="az" sz="2000" dirty="0">
              <a:solidFill>
                <a:schemeClr val="bg1"/>
              </a:solidFill>
              <a:latin typeface="Verdana" charset="0"/>
              <a:cs typeface="Verdana" charset="0"/>
            </a:endParaRPr>
          </a:p>
        </p:txBody>
      </p:sp>
      <p:pic>
        <p:nvPicPr>
          <p:cNvPr id="13" name="Content Placeholder 12">
            <a:extLst>
              <a:ext uri="{FF2B5EF4-FFF2-40B4-BE49-F238E27FC236}">
                <a16:creationId xmlns:a16="http://schemas.microsoft.com/office/drawing/2014/main" xmlns="" id="{4968D3FF-36B9-4A82-BA36-38431DB328DC}"/>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22478" y="4033554"/>
            <a:ext cx="3498850" cy="2333625"/>
          </a:xfrm>
          <a:prstGeom prst="rect">
            <a:avLst/>
          </a:prstGeom>
          <a:ln>
            <a:noFill/>
          </a:ln>
        </p:spPr>
      </p:pic>
      <p:pic>
        <p:nvPicPr>
          <p:cNvPr id="15" name="Picture 14">
            <a:extLst>
              <a:ext uri="{FF2B5EF4-FFF2-40B4-BE49-F238E27FC236}">
                <a16:creationId xmlns:a16="http://schemas.microsoft.com/office/drawing/2014/main" xmlns="" id="{7A82B44F-9376-4405-8790-656DAD6B35D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355" t="5604" r="13035" b="3225"/>
          <a:stretch/>
        </p:blipFill>
        <p:spPr>
          <a:xfrm>
            <a:off x="859062" y="1270001"/>
            <a:ext cx="3498658" cy="2705168"/>
          </a:xfrm>
          <a:prstGeom prst="rect">
            <a:avLst/>
          </a:prstGeom>
        </p:spPr>
      </p:pic>
      <p:pic>
        <p:nvPicPr>
          <p:cNvPr id="16" name="Picture 6" descr="The Best Micro SD Cards For Your Phone &amp; Tablet - TigerMobiles.com">
            <a:extLst>
              <a:ext uri="{FF2B5EF4-FFF2-40B4-BE49-F238E27FC236}">
                <a16:creationId xmlns:a16="http://schemas.microsoft.com/office/drawing/2014/main" xmlns="" id="{835A33A2-2259-4599-A333-49D3ACB4C74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546" t="23375" b="16402"/>
          <a:stretch/>
        </p:blipFill>
        <p:spPr bwMode="auto">
          <a:xfrm>
            <a:off x="5076056" y="1428483"/>
            <a:ext cx="3415645" cy="23605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xmlns="" id="{24990F76-EA01-45F1-A756-B8A7EF3F33DE}"/>
              </a:ext>
            </a:extLst>
          </p:cNvPr>
          <p:cNvSpPr txBox="1"/>
          <p:nvPr/>
        </p:nvSpPr>
        <p:spPr>
          <a:xfrm>
            <a:off x="198856" y="1417758"/>
            <a:ext cx="2070829"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Disklər</a:t>
            </a:r>
          </a:p>
        </p:txBody>
      </p:sp>
      <p:sp>
        <p:nvSpPr>
          <p:cNvPr id="18" name="TextBox 17">
            <a:extLst>
              <a:ext uri="{FF2B5EF4-FFF2-40B4-BE49-F238E27FC236}">
                <a16:creationId xmlns:a16="http://schemas.microsoft.com/office/drawing/2014/main" xmlns="" id="{D16903E0-55B7-4D80-B925-B34EBC5172E1}"/>
              </a:ext>
            </a:extLst>
          </p:cNvPr>
          <p:cNvSpPr txBox="1"/>
          <p:nvPr/>
        </p:nvSpPr>
        <p:spPr>
          <a:xfrm>
            <a:off x="6944371" y="3559670"/>
            <a:ext cx="2070829"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Çıxarıla bilən yaddaş qurğusu</a:t>
            </a:r>
          </a:p>
        </p:txBody>
      </p:sp>
      <p:sp>
        <p:nvSpPr>
          <p:cNvPr id="19" name="TextBox 18">
            <a:extLst>
              <a:ext uri="{FF2B5EF4-FFF2-40B4-BE49-F238E27FC236}">
                <a16:creationId xmlns:a16="http://schemas.microsoft.com/office/drawing/2014/main" xmlns="" id="{0E5F4A7E-194A-415C-962A-C82021917D53}"/>
              </a:ext>
            </a:extLst>
          </p:cNvPr>
          <p:cNvSpPr txBox="1"/>
          <p:nvPr/>
        </p:nvSpPr>
        <p:spPr>
          <a:xfrm>
            <a:off x="5310432" y="6010066"/>
            <a:ext cx="2021793" cy="461665"/>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Yaddaş</a:t>
            </a:r>
          </a:p>
        </p:txBody>
      </p:sp>
    </p:spTree>
    <p:extLst>
      <p:ext uri="{BB962C8B-B14F-4D97-AF65-F5344CB8AC3E}">
        <p14:creationId xmlns:p14="http://schemas.microsoft.com/office/powerpoint/2010/main" val="4027469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Disklər </a:t>
            </a:r>
            <a:endParaRPr lang="az" sz="2000" dirty="0">
              <a:solidFill>
                <a:schemeClr val="bg1"/>
              </a:solidFill>
              <a:latin typeface="Verdana" charset="0"/>
              <a:cs typeface="Verdana" charset="0"/>
            </a:endParaRPr>
          </a:p>
        </p:txBody>
      </p:sp>
      <p:pic>
        <p:nvPicPr>
          <p:cNvPr id="15" name="Picture 14">
            <a:extLst>
              <a:ext uri="{FF2B5EF4-FFF2-40B4-BE49-F238E27FC236}">
                <a16:creationId xmlns:a16="http://schemas.microsoft.com/office/drawing/2014/main" xmlns="" id="{7A82B44F-9376-4405-8790-656DAD6B35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55" t="5604" r="13035" b="3225"/>
          <a:stretch/>
        </p:blipFill>
        <p:spPr>
          <a:xfrm>
            <a:off x="6147810" y="1232787"/>
            <a:ext cx="2538990" cy="1963151"/>
          </a:xfrm>
          <a:prstGeom prst="rect">
            <a:avLst/>
          </a:prstGeom>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18668" y="1230663"/>
            <a:ext cx="5194300" cy="5192713"/>
          </a:xfrm>
        </p:spPr>
        <p:txBody>
          <a:bodyPr/>
          <a:lstStyle/>
          <a:p>
            <a:pPr algn="l" rtl="0"/>
            <a:r>
              <a:rPr lang="az" b="0" i="0" u="none" baseline="0"/>
              <a:t>Adətən bir - lakin daha çox sayda ola bilər (serverlər, CCTV və s.)</a:t>
            </a:r>
          </a:p>
          <a:p>
            <a:pPr lvl="1" algn="l" rtl="0"/>
            <a:r>
              <a:rPr lang="az" b="0" i="0" u="none" baseline="0"/>
              <a:t>Fırlanan disklər və ya sərt səthli disk (SSD):</a:t>
            </a:r>
          </a:p>
          <a:p>
            <a:pPr lvl="1" algn="l" rtl="0"/>
            <a:endParaRPr lang="az" dirty="0"/>
          </a:p>
          <a:p>
            <a:pPr algn="l" rtl="0"/>
            <a:r>
              <a:rPr lang="az" b="0" i="0" u="none" baseline="0"/>
              <a:t>Bəzi müasir qurğularda çıxarıla bilməyən yaddaş olmur</a:t>
            </a:r>
          </a:p>
          <a:p>
            <a:pPr lvl="1" algn="l" rtl="0"/>
            <a:r>
              <a:rPr lang="az" b="0" i="0" u="none" baseline="0"/>
              <a:t>Bu da təhqiqatçılar üçün əlavə çətinliklər yaradır</a:t>
            </a:r>
          </a:p>
          <a:p>
            <a:pPr lvl="1" algn="l" rtl="0"/>
            <a:endParaRPr lang="az" dirty="0"/>
          </a:p>
          <a:p>
            <a:pPr algn="l" rtl="0"/>
            <a:r>
              <a:rPr lang="az" b="0" i="0" u="none" baseline="0"/>
              <a:t>IDE, SATA, mSATA, M.2 &amp; U.2 formatları</a:t>
            </a:r>
          </a:p>
        </p:txBody>
      </p:sp>
      <p:pic>
        <p:nvPicPr>
          <p:cNvPr id="14" name="Bild 7">
            <a:extLst>
              <a:ext uri="{FF2B5EF4-FFF2-40B4-BE49-F238E27FC236}">
                <a16:creationId xmlns:a16="http://schemas.microsoft.com/office/drawing/2014/main" xmlns="" id="{A5363AAF-2C01-4A6A-88DE-330191BE953A}"/>
              </a:ext>
            </a:extLst>
          </p:cNvPr>
          <p:cNvPicPr>
            <a:picLocks noChangeAspect="1"/>
          </p:cNvPicPr>
          <p:nvPr/>
        </p:nvPicPr>
        <p:blipFill>
          <a:blip r:embed="rId4"/>
          <a:stretch>
            <a:fillRect/>
          </a:stretch>
        </p:blipFill>
        <p:spPr>
          <a:xfrm>
            <a:off x="6228183" y="3272951"/>
            <a:ext cx="2538991" cy="1528870"/>
          </a:xfrm>
          <a:prstGeom prst="rect">
            <a:avLst/>
          </a:prstGeom>
        </p:spPr>
      </p:pic>
      <p:pic>
        <p:nvPicPr>
          <p:cNvPr id="20" name="Bild 8">
            <a:extLst>
              <a:ext uri="{FF2B5EF4-FFF2-40B4-BE49-F238E27FC236}">
                <a16:creationId xmlns:a16="http://schemas.microsoft.com/office/drawing/2014/main" xmlns="" id="{2D053EDB-3ADD-4A19-99D3-85BC8E416FD1}"/>
              </a:ext>
            </a:extLst>
          </p:cNvPr>
          <p:cNvPicPr>
            <a:picLocks noChangeAspect="1"/>
          </p:cNvPicPr>
          <p:nvPr/>
        </p:nvPicPr>
        <p:blipFill>
          <a:blip r:embed="rId5"/>
          <a:stretch>
            <a:fillRect/>
          </a:stretch>
        </p:blipFill>
        <p:spPr>
          <a:xfrm rot="1337098">
            <a:off x="6557940" y="5027081"/>
            <a:ext cx="1879479" cy="1121834"/>
          </a:xfrm>
          <a:prstGeom prst="rect">
            <a:avLst/>
          </a:prstGeom>
        </p:spPr>
      </p:pic>
    </p:spTree>
    <p:extLst>
      <p:ext uri="{BB962C8B-B14F-4D97-AF65-F5344CB8AC3E}">
        <p14:creationId xmlns:p14="http://schemas.microsoft.com/office/powerpoint/2010/main" val="266616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Çıxarıla bilən yaddaş qurğusu </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73680" y="1333040"/>
            <a:ext cx="4978400" cy="5192713"/>
          </a:xfrm>
        </p:spPr>
        <p:txBody>
          <a:bodyPr/>
          <a:lstStyle/>
          <a:p>
            <a:pPr algn="l" rtl="0"/>
            <a:r>
              <a:rPr lang="az" b="0" i="0" u="none" baseline="0"/>
              <a:t>CD/DVD texnologiyasına hələ də rast gəlinsə də, bu texnologiya sıradan çıxmaqdadır</a:t>
            </a:r>
          </a:p>
          <a:p>
            <a:endParaRPr lang="az" dirty="0"/>
          </a:p>
          <a:p>
            <a:pPr algn="l" rtl="0"/>
            <a:r>
              <a:rPr lang="az" b="0" i="0" u="none" baseline="0"/>
              <a:t>USB qurğuları</a:t>
            </a:r>
          </a:p>
          <a:p>
            <a:pPr lvl="1" algn="l" rtl="0"/>
            <a:r>
              <a:rPr lang="az" b="0" i="0" u="none" baseline="0"/>
              <a:t>Xarici sərt disklər</a:t>
            </a:r>
          </a:p>
          <a:p>
            <a:pPr lvl="1" algn="l" rtl="0"/>
            <a:r>
              <a:rPr lang="az" b="0" i="0" u="none" baseline="0"/>
              <a:t>Fleş yaddaş kartları</a:t>
            </a:r>
          </a:p>
          <a:p>
            <a:endParaRPr lang="az" dirty="0"/>
          </a:p>
          <a:p>
            <a:pPr algn="l" rtl="0"/>
            <a:r>
              <a:rPr lang="az" b="0" i="0" u="none" baseline="0"/>
              <a:t>SD və MicroSD media kartları</a:t>
            </a:r>
          </a:p>
          <a:p>
            <a:pPr lvl="1" algn="l" rtl="0"/>
            <a:r>
              <a:rPr lang="az" b="0" i="0" u="none" baseline="0"/>
              <a:t>Ehtimalən kamera və telefonlar</a:t>
            </a:r>
          </a:p>
        </p:txBody>
      </p:sp>
      <p:pic>
        <p:nvPicPr>
          <p:cNvPr id="13" name="Picture 4">
            <a:extLst>
              <a:ext uri="{FF2B5EF4-FFF2-40B4-BE49-F238E27FC236}">
                <a16:creationId xmlns:a16="http://schemas.microsoft.com/office/drawing/2014/main" xmlns="" id="{27FCD892-1866-453E-B37C-D81A5F603A82}"/>
              </a:ext>
            </a:extLst>
          </p:cNvPr>
          <p:cNvPicPr>
            <a:picLocks noChangeAspect="1"/>
          </p:cNvPicPr>
          <p:nvPr/>
        </p:nvPicPr>
        <p:blipFill>
          <a:blip r:embed="rId3"/>
          <a:stretch>
            <a:fillRect/>
          </a:stretch>
        </p:blipFill>
        <p:spPr>
          <a:xfrm>
            <a:off x="5148064" y="1270001"/>
            <a:ext cx="3722256" cy="1346987"/>
          </a:xfrm>
          <a:prstGeom prst="rect">
            <a:avLst/>
          </a:prstGeom>
        </p:spPr>
      </p:pic>
      <p:pic>
        <p:nvPicPr>
          <p:cNvPr id="1026" name="Picture 2" descr="10 Ways to get 3.0 external hard drive recognized on your PC">
            <a:extLst>
              <a:ext uri="{FF2B5EF4-FFF2-40B4-BE49-F238E27FC236}">
                <a16:creationId xmlns:a16="http://schemas.microsoft.com/office/drawing/2014/main" xmlns="" id="{570B5FC9-5682-47D9-B085-18582A8B7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3664" y="3154273"/>
            <a:ext cx="1856982" cy="12199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458D23A5-2998-488F-81CE-7C193538AF47}"/>
              </a:ext>
            </a:extLst>
          </p:cNvPr>
          <p:cNvPicPr>
            <a:picLocks noChangeAspect="1"/>
          </p:cNvPicPr>
          <p:nvPr/>
        </p:nvPicPr>
        <p:blipFill>
          <a:blip r:embed="rId5"/>
          <a:stretch>
            <a:fillRect/>
          </a:stretch>
        </p:blipFill>
        <p:spPr>
          <a:xfrm>
            <a:off x="7706618" y="3281416"/>
            <a:ext cx="1185862" cy="976312"/>
          </a:xfrm>
          <a:prstGeom prst="rect">
            <a:avLst/>
          </a:prstGeom>
        </p:spPr>
      </p:pic>
      <p:pic>
        <p:nvPicPr>
          <p:cNvPr id="1028" name="Picture 4" descr="HighPoint RocketStor 6114V 4-Bay USB 3.1 RAID Enclosure RS6114V">
            <a:extLst>
              <a:ext uri="{FF2B5EF4-FFF2-40B4-BE49-F238E27FC236}">
                <a16:creationId xmlns:a16="http://schemas.microsoft.com/office/drawing/2014/main" xmlns="" id="{C19E6A42-280D-4C56-A535-8B1EA939AD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61856" y="3232748"/>
            <a:ext cx="1204364" cy="1204364"/>
          </a:xfrm>
          <a:prstGeom prst="rect">
            <a:avLst/>
          </a:prstGeom>
          <a:noFill/>
          <a:extLst>
            <a:ext uri="{909E8E84-426E-40DD-AFC4-6F175D3DCCD1}">
              <a14:hiddenFill xmlns:a14="http://schemas.microsoft.com/office/drawing/2010/main">
                <a:solidFill>
                  <a:srgbClr val="FFFFFF"/>
                </a:solidFill>
              </a14:hiddenFill>
            </a:ext>
          </a:extLst>
        </p:spPr>
      </p:pic>
      <p:pic>
        <p:nvPicPr>
          <p:cNvPr id="16" name="Bild 3">
            <a:extLst>
              <a:ext uri="{FF2B5EF4-FFF2-40B4-BE49-F238E27FC236}">
                <a16:creationId xmlns:a16="http://schemas.microsoft.com/office/drawing/2014/main" xmlns="" id="{788DEE3F-46EF-45AB-BD24-F58D360C47A5}"/>
              </a:ext>
            </a:extLst>
          </p:cNvPr>
          <p:cNvPicPr>
            <a:picLocks noChangeAspect="1"/>
          </p:cNvPicPr>
          <p:nvPr/>
        </p:nvPicPr>
        <p:blipFill>
          <a:blip r:embed="rId7"/>
          <a:stretch>
            <a:fillRect/>
          </a:stretch>
        </p:blipFill>
        <p:spPr>
          <a:xfrm>
            <a:off x="6462827" y="4908454"/>
            <a:ext cx="1092730" cy="1617299"/>
          </a:xfrm>
          <a:prstGeom prst="rect">
            <a:avLst/>
          </a:prstGeom>
        </p:spPr>
      </p:pic>
    </p:spTree>
    <p:extLst>
      <p:ext uri="{BB962C8B-B14F-4D97-AF65-F5344CB8AC3E}">
        <p14:creationId xmlns:p14="http://schemas.microsoft.com/office/powerpoint/2010/main" val="2036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Hesablama qurğuları/kompüter sistemləri</a:t>
            </a:r>
          </a:p>
        </p:txBody>
      </p:sp>
      <p:pic>
        <p:nvPicPr>
          <p:cNvPr id="13" name="Picture 1">
            <a:extLst>
              <a:ext uri="{FF2B5EF4-FFF2-40B4-BE49-F238E27FC236}">
                <a16:creationId xmlns:a16="http://schemas.microsoft.com/office/drawing/2014/main" xmlns="" id="{2EBE4D65-18AE-46EF-9148-5C4CDCF371E7}"/>
              </a:ext>
            </a:extLst>
          </p:cNvPr>
          <p:cNvPicPr>
            <a:picLocks noChangeAspect="1"/>
          </p:cNvPicPr>
          <p:nvPr/>
        </p:nvPicPr>
        <p:blipFill>
          <a:blip r:embed="rId3"/>
          <a:stretch>
            <a:fillRect/>
          </a:stretch>
        </p:blipFill>
        <p:spPr>
          <a:xfrm>
            <a:off x="11203" y="1089985"/>
            <a:ext cx="7801157" cy="3745000"/>
          </a:xfrm>
          <a:prstGeom prst="rect">
            <a:avLst/>
          </a:prstGeom>
        </p:spPr>
      </p:pic>
      <p:pic>
        <p:nvPicPr>
          <p:cNvPr id="14" name="Bild 5">
            <a:extLst>
              <a:ext uri="{FF2B5EF4-FFF2-40B4-BE49-F238E27FC236}">
                <a16:creationId xmlns:a16="http://schemas.microsoft.com/office/drawing/2014/main" xmlns="" id="{03A2EB83-54FE-48E1-A33E-E01DB4D8C779}"/>
              </a:ext>
            </a:extLst>
          </p:cNvPr>
          <p:cNvPicPr>
            <a:picLocks noChangeAspect="1"/>
          </p:cNvPicPr>
          <p:nvPr/>
        </p:nvPicPr>
        <p:blipFill>
          <a:blip r:embed="rId4"/>
          <a:stretch>
            <a:fillRect/>
          </a:stretch>
        </p:blipFill>
        <p:spPr>
          <a:xfrm>
            <a:off x="2812863" y="4913313"/>
            <a:ext cx="1189567" cy="909223"/>
          </a:xfrm>
          <a:prstGeom prst="rect">
            <a:avLst/>
          </a:prstGeom>
        </p:spPr>
      </p:pic>
      <p:pic>
        <p:nvPicPr>
          <p:cNvPr id="15" name="Bild 1">
            <a:extLst>
              <a:ext uri="{FF2B5EF4-FFF2-40B4-BE49-F238E27FC236}">
                <a16:creationId xmlns:a16="http://schemas.microsoft.com/office/drawing/2014/main" xmlns="" id="{B1A6B2E4-4F51-4271-8BD6-C34F3623BDF9}"/>
              </a:ext>
            </a:extLst>
          </p:cNvPr>
          <p:cNvPicPr>
            <a:picLocks noChangeAspect="1"/>
          </p:cNvPicPr>
          <p:nvPr/>
        </p:nvPicPr>
        <p:blipFill>
          <a:blip r:embed="rId5"/>
          <a:stretch>
            <a:fillRect/>
          </a:stretch>
        </p:blipFill>
        <p:spPr>
          <a:xfrm>
            <a:off x="4854811" y="4913313"/>
            <a:ext cx="1849965" cy="1190355"/>
          </a:xfrm>
          <a:prstGeom prst="rect">
            <a:avLst/>
          </a:prstGeom>
        </p:spPr>
      </p:pic>
      <p:pic>
        <p:nvPicPr>
          <p:cNvPr id="16" name="Picture 55" descr="scl3">
            <a:extLst>
              <a:ext uri="{FF2B5EF4-FFF2-40B4-BE49-F238E27FC236}">
                <a16:creationId xmlns:a16="http://schemas.microsoft.com/office/drawing/2014/main" xmlns="" id="{95968600-AD3F-4DB5-A3E7-5DF10CFBC5D9}"/>
              </a:ext>
            </a:extLst>
          </p:cNvPr>
          <p:cNvPicPr>
            <a:picLocks noChangeAspect="1" noChangeArrowheads="1"/>
          </p:cNvPicPr>
          <p:nvPr/>
        </p:nvPicPr>
        <p:blipFill>
          <a:blip r:embed="rId6" cstate="print"/>
          <a:srcRect/>
          <a:stretch>
            <a:fillRect/>
          </a:stretch>
        </p:blipFill>
        <p:spPr bwMode="auto">
          <a:xfrm>
            <a:off x="931637" y="5030452"/>
            <a:ext cx="492574" cy="887084"/>
          </a:xfrm>
          <a:prstGeom prst="rect">
            <a:avLst/>
          </a:prstGeom>
          <a:noFill/>
          <a:ln w="9525">
            <a:noFill/>
            <a:miter lim="800000"/>
            <a:headEnd/>
            <a:tailEnd/>
          </a:ln>
        </p:spPr>
      </p:pic>
      <p:sp>
        <p:nvSpPr>
          <p:cNvPr id="17" name="Rectangle 9">
            <a:extLst>
              <a:ext uri="{FF2B5EF4-FFF2-40B4-BE49-F238E27FC236}">
                <a16:creationId xmlns:a16="http://schemas.microsoft.com/office/drawing/2014/main" xmlns="" id="{1B7AB611-12A8-4378-BB76-90A09D1BE772}"/>
              </a:ext>
            </a:extLst>
          </p:cNvPr>
          <p:cNvSpPr>
            <a:spLocks noChangeArrowheads="1"/>
          </p:cNvSpPr>
          <p:nvPr/>
        </p:nvSpPr>
        <p:spPr bwMode="auto">
          <a:xfrm>
            <a:off x="3050941" y="5979192"/>
            <a:ext cx="1238250" cy="276999"/>
          </a:xfrm>
          <a:prstGeom prst="rect">
            <a:avLst/>
          </a:prstGeom>
          <a:noFill/>
          <a:ln w="9525">
            <a:noFill/>
            <a:miter lim="800000"/>
            <a:headEnd/>
            <a:tailEnd/>
          </a:ln>
        </p:spPr>
        <p:txBody>
          <a:bodyPr wrap="square">
            <a:spAutoFit/>
          </a:bodyPr>
          <a:lstStyle/>
          <a:p>
            <a:pPr algn="l" rtl="0">
              <a:spcBef>
                <a:spcPct val="50000"/>
              </a:spcBef>
            </a:pPr>
            <a:r>
              <a:rPr lang="az" sz="1200" b="0" i="0" u="none" baseline="0">
                <a:latin typeface="Tahoma" pitchFamily="34" charset="0"/>
              </a:rPr>
              <a:t>Rəqəmli kameralar</a:t>
            </a:r>
          </a:p>
        </p:txBody>
      </p:sp>
      <p:sp>
        <p:nvSpPr>
          <p:cNvPr id="18" name="Rectangle 9">
            <a:extLst>
              <a:ext uri="{FF2B5EF4-FFF2-40B4-BE49-F238E27FC236}">
                <a16:creationId xmlns:a16="http://schemas.microsoft.com/office/drawing/2014/main" xmlns="" id="{7FC6793C-8BC9-4FEF-A6B3-9CC5872E751A}"/>
              </a:ext>
            </a:extLst>
          </p:cNvPr>
          <p:cNvSpPr>
            <a:spLocks noChangeArrowheads="1"/>
          </p:cNvSpPr>
          <p:nvPr/>
        </p:nvSpPr>
        <p:spPr bwMode="auto">
          <a:xfrm>
            <a:off x="5271306" y="6045588"/>
            <a:ext cx="1238250" cy="276999"/>
          </a:xfrm>
          <a:prstGeom prst="rect">
            <a:avLst/>
          </a:prstGeom>
          <a:noFill/>
          <a:ln w="9525">
            <a:noFill/>
            <a:miter lim="800000"/>
            <a:headEnd/>
            <a:tailEnd/>
          </a:ln>
        </p:spPr>
        <p:txBody>
          <a:bodyPr wrap="square">
            <a:spAutoFit/>
          </a:bodyPr>
          <a:lstStyle/>
          <a:p>
            <a:pPr algn="ctr" rtl="0">
              <a:spcBef>
                <a:spcPct val="50000"/>
              </a:spcBef>
            </a:pPr>
            <a:r>
              <a:rPr lang="az" sz="1200" b="0" i="0" u="none" baseline="0">
                <a:latin typeface="Tahoma" pitchFamily="34" charset="0"/>
              </a:rPr>
              <a:t>Dronlar</a:t>
            </a:r>
          </a:p>
        </p:txBody>
      </p:sp>
      <p:sp>
        <p:nvSpPr>
          <p:cNvPr id="19" name="Text Box 27">
            <a:extLst>
              <a:ext uri="{FF2B5EF4-FFF2-40B4-BE49-F238E27FC236}">
                <a16:creationId xmlns:a16="http://schemas.microsoft.com/office/drawing/2014/main" xmlns="" id="{DB08204B-9A56-4AC7-8316-557988891D7A}"/>
              </a:ext>
            </a:extLst>
          </p:cNvPr>
          <p:cNvSpPr txBox="1">
            <a:spLocks noChangeArrowheads="1"/>
          </p:cNvSpPr>
          <p:nvPr/>
        </p:nvSpPr>
        <p:spPr bwMode="auto">
          <a:xfrm>
            <a:off x="965993" y="6024943"/>
            <a:ext cx="874713" cy="276999"/>
          </a:xfrm>
          <a:prstGeom prst="rect">
            <a:avLst/>
          </a:prstGeom>
          <a:noFill/>
          <a:ln w="9525">
            <a:noFill/>
            <a:miter lim="800000"/>
            <a:headEnd/>
            <a:tailEnd/>
          </a:ln>
        </p:spPr>
        <p:txBody>
          <a:bodyPr>
            <a:spAutoFit/>
          </a:bodyPr>
          <a:lstStyle>
            <a:defPPr>
              <a:defRPr lang="az"/>
            </a:defPPr>
            <a:lvl1pPr>
              <a:spcBef>
                <a:spcPct val="50000"/>
              </a:spcBef>
              <a:defRPr sz="1000">
                <a:latin typeface="Tahoma" pitchFamily="34" charset="0"/>
              </a:defRPr>
            </a:lvl1pPr>
          </a:lstStyle>
          <a:p>
            <a:pPr algn="l" rtl="0"/>
            <a:r>
              <a:rPr lang="az" sz="1200" b="0" i="0" u="none" baseline="0"/>
              <a:t>GPS</a:t>
            </a:r>
          </a:p>
        </p:txBody>
      </p:sp>
      <p:pic>
        <p:nvPicPr>
          <p:cNvPr id="20" name="Bild 3">
            <a:extLst>
              <a:ext uri="{FF2B5EF4-FFF2-40B4-BE49-F238E27FC236}">
                <a16:creationId xmlns:a16="http://schemas.microsoft.com/office/drawing/2014/main" xmlns="" id="{9AEB00DD-9D31-4185-973C-50C9BCB0788F}"/>
              </a:ext>
            </a:extLst>
          </p:cNvPr>
          <p:cNvPicPr>
            <a:picLocks noChangeAspect="1"/>
          </p:cNvPicPr>
          <p:nvPr/>
        </p:nvPicPr>
        <p:blipFill>
          <a:blip r:embed="rId7"/>
          <a:stretch>
            <a:fillRect/>
          </a:stretch>
        </p:blipFill>
        <p:spPr>
          <a:xfrm>
            <a:off x="7020272" y="4875202"/>
            <a:ext cx="1875462" cy="1072051"/>
          </a:xfrm>
          <a:prstGeom prst="rect">
            <a:avLst/>
          </a:prstGeom>
        </p:spPr>
      </p:pic>
      <p:sp>
        <p:nvSpPr>
          <p:cNvPr id="21" name="Rectangle 9">
            <a:extLst>
              <a:ext uri="{FF2B5EF4-FFF2-40B4-BE49-F238E27FC236}">
                <a16:creationId xmlns:a16="http://schemas.microsoft.com/office/drawing/2014/main" xmlns="" id="{2E1BBDE5-D6EB-4A1A-8F77-BA336EB551FC}"/>
              </a:ext>
            </a:extLst>
          </p:cNvPr>
          <p:cNvSpPr>
            <a:spLocks noChangeArrowheads="1"/>
          </p:cNvSpPr>
          <p:nvPr/>
        </p:nvSpPr>
        <p:spPr bwMode="auto">
          <a:xfrm>
            <a:off x="7466219" y="6082220"/>
            <a:ext cx="1238250" cy="276999"/>
          </a:xfrm>
          <a:prstGeom prst="rect">
            <a:avLst/>
          </a:prstGeom>
          <a:noFill/>
          <a:ln w="9525">
            <a:noFill/>
            <a:miter lim="800000"/>
            <a:headEnd/>
            <a:tailEnd/>
          </a:ln>
        </p:spPr>
        <p:txBody>
          <a:bodyPr wrap="square">
            <a:spAutoFit/>
          </a:bodyPr>
          <a:lstStyle/>
          <a:p>
            <a:pPr algn="ctr" rtl="0">
              <a:spcBef>
                <a:spcPct val="50000"/>
              </a:spcBef>
            </a:pPr>
            <a:r>
              <a:rPr lang="az" sz="1200" b="0" i="0" u="none" baseline="0">
                <a:latin typeface="Tahoma" pitchFamily="34" charset="0"/>
              </a:rPr>
              <a:t>Geyilə bilən qurğular</a:t>
            </a:r>
          </a:p>
        </p:txBody>
      </p:sp>
      <p:pic>
        <p:nvPicPr>
          <p:cNvPr id="22" name="Bild 4">
            <a:extLst>
              <a:ext uri="{FF2B5EF4-FFF2-40B4-BE49-F238E27FC236}">
                <a16:creationId xmlns:a16="http://schemas.microsoft.com/office/drawing/2014/main" xmlns="" id="{D358B5F2-DF2C-4DA5-981A-9EEC471A1CC2}"/>
              </a:ext>
            </a:extLst>
          </p:cNvPr>
          <p:cNvPicPr>
            <a:picLocks noChangeAspect="1"/>
          </p:cNvPicPr>
          <p:nvPr/>
        </p:nvPicPr>
        <p:blipFill>
          <a:blip r:embed="rId8"/>
          <a:stretch>
            <a:fillRect/>
          </a:stretch>
        </p:blipFill>
        <p:spPr>
          <a:xfrm>
            <a:off x="7239076" y="1252443"/>
            <a:ext cx="1786797" cy="1166067"/>
          </a:xfrm>
          <a:prstGeom prst="rect">
            <a:avLst/>
          </a:prstGeom>
        </p:spPr>
      </p:pic>
      <p:sp>
        <p:nvSpPr>
          <p:cNvPr id="23" name="Rectangle 9">
            <a:extLst>
              <a:ext uri="{FF2B5EF4-FFF2-40B4-BE49-F238E27FC236}">
                <a16:creationId xmlns:a16="http://schemas.microsoft.com/office/drawing/2014/main" xmlns="" id="{1FF3D3AF-155D-42EB-A03D-28798AA4CE2E}"/>
              </a:ext>
            </a:extLst>
          </p:cNvPr>
          <p:cNvSpPr>
            <a:spLocks noChangeArrowheads="1"/>
          </p:cNvSpPr>
          <p:nvPr/>
        </p:nvSpPr>
        <p:spPr bwMode="auto">
          <a:xfrm>
            <a:off x="7684751" y="2647416"/>
            <a:ext cx="1238250" cy="276999"/>
          </a:xfrm>
          <a:prstGeom prst="rect">
            <a:avLst/>
          </a:prstGeom>
          <a:noFill/>
          <a:ln w="9525">
            <a:noFill/>
            <a:miter lim="800000"/>
            <a:headEnd/>
            <a:tailEnd/>
          </a:ln>
        </p:spPr>
        <p:txBody>
          <a:bodyPr wrap="square">
            <a:spAutoFit/>
          </a:bodyPr>
          <a:lstStyle/>
          <a:p>
            <a:pPr algn="ctr" rtl="0">
              <a:spcBef>
                <a:spcPct val="50000"/>
              </a:spcBef>
            </a:pPr>
            <a:r>
              <a:rPr lang="az" sz="1200" b="0" i="0" u="none" baseline="0">
                <a:latin typeface="Tahoma" pitchFamily="34" charset="0"/>
              </a:rPr>
              <a:t>VR eynəkləri</a:t>
            </a:r>
          </a:p>
        </p:txBody>
      </p:sp>
    </p:spTree>
    <p:extLst>
      <p:ext uri="{BB962C8B-B14F-4D97-AF65-F5344CB8AC3E}">
        <p14:creationId xmlns:p14="http://schemas.microsoft.com/office/powerpoint/2010/main" val="688147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Kompüter sistemləri</a:t>
            </a:r>
            <a:endParaRPr lang="az" sz="2000" dirty="0">
              <a:solidFill>
                <a:schemeClr val="bg1"/>
              </a:solidFill>
              <a:latin typeface="Verdana" charset="0"/>
              <a:cs typeface="Verdana" charset="0"/>
            </a:endParaRPr>
          </a:p>
        </p:txBody>
      </p:sp>
      <p:pic>
        <p:nvPicPr>
          <p:cNvPr id="2" name="Picture 1">
            <a:extLst>
              <a:ext uri="{FF2B5EF4-FFF2-40B4-BE49-F238E27FC236}">
                <a16:creationId xmlns:a16="http://schemas.microsoft.com/office/drawing/2014/main" xmlns="" id="{EE558BDA-8355-46F7-ABD9-776898FDAEE9}"/>
              </a:ext>
            </a:extLst>
          </p:cNvPr>
          <p:cNvPicPr>
            <a:picLocks noChangeAspect="1"/>
          </p:cNvPicPr>
          <p:nvPr/>
        </p:nvPicPr>
        <p:blipFill>
          <a:blip r:embed="rId3"/>
          <a:stretch>
            <a:fillRect/>
          </a:stretch>
        </p:blipFill>
        <p:spPr>
          <a:xfrm>
            <a:off x="179512" y="1270001"/>
            <a:ext cx="4248472" cy="3586240"/>
          </a:xfrm>
          <a:prstGeom prst="rect">
            <a:avLst/>
          </a:prstGeom>
          <a:ln>
            <a:solidFill>
              <a:schemeClr val="accent1"/>
            </a:solidFill>
          </a:ln>
        </p:spPr>
      </p:pic>
      <p:pic>
        <p:nvPicPr>
          <p:cNvPr id="13" name="Picture 12">
            <a:extLst>
              <a:ext uri="{FF2B5EF4-FFF2-40B4-BE49-F238E27FC236}">
                <a16:creationId xmlns:a16="http://schemas.microsoft.com/office/drawing/2014/main" xmlns="" id="{5D7E7077-95A1-4DE4-93EB-AB5B78C2740B}"/>
              </a:ext>
            </a:extLst>
          </p:cNvPr>
          <p:cNvPicPr>
            <a:picLocks noChangeAspect="1"/>
          </p:cNvPicPr>
          <p:nvPr/>
        </p:nvPicPr>
        <p:blipFill>
          <a:blip r:embed="rId4"/>
          <a:stretch>
            <a:fillRect/>
          </a:stretch>
        </p:blipFill>
        <p:spPr>
          <a:xfrm>
            <a:off x="4583945" y="1270001"/>
            <a:ext cx="4452105" cy="2964255"/>
          </a:xfrm>
          <a:prstGeom prst="rect">
            <a:avLst/>
          </a:prstGeom>
        </p:spPr>
      </p:pic>
      <p:sp>
        <p:nvSpPr>
          <p:cNvPr id="4" name="TextBox 3">
            <a:extLst>
              <a:ext uri="{FF2B5EF4-FFF2-40B4-BE49-F238E27FC236}">
                <a16:creationId xmlns:a16="http://schemas.microsoft.com/office/drawing/2014/main" xmlns="" id="{177A573D-2A11-49EA-80EA-8190C97B70F0}"/>
              </a:ext>
            </a:extLst>
          </p:cNvPr>
          <p:cNvSpPr txBox="1"/>
          <p:nvPr/>
        </p:nvSpPr>
        <p:spPr>
          <a:xfrm>
            <a:off x="7037810" y="4075726"/>
            <a:ext cx="2070829" cy="1200329"/>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Frenki kompüter sistemi</a:t>
            </a:r>
            <a:r>
              <a:rPr lang="az" sz="2400" b="1" i="0" u="none" baseline="0">
                <a:solidFill>
                  <a:schemeClr val="tx1">
                    <a:lumMod val="65000"/>
                    <a:lumOff val="35000"/>
                  </a:schemeClr>
                </a:solidFill>
                <a:latin typeface="+mj-lt"/>
              </a:rPr>
              <a:t>dir</a:t>
            </a:r>
          </a:p>
        </p:txBody>
      </p:sp>
      <p:sp>
        <p:nvSpPr>
          <p:cNvPr id="5" name="TextBox 4">
            <a:extLst>
              <a:ext uri="{FF2B5EF4-FFF2-40B4-BE49-F238E27FC236}">
                <a16:creationId xmlns:a16="http://schemas.microsoft.com/office/drawing/2014/main" xmlns="" id="{FDBE5921-F5FF-4BC0-9F44-480B17F99F3C}"/>
              </a:ext>
            </a:extLst>
          </p:cNvPr>
          <p:cNvSpPr txBox="1"/>
          <p:nvPr/>
        </p:nvSpPr>
        <p:spPr>
          <a:xfrm>
            <a:off x="167027" y="4397960"/>
            <a:ext cx="2021793" cy="461665"/>
          </a:xfrm>
          <a:prstGeom prst="rect">
            <a:avLst/>
          </a:prstGeom>
          <a:solidFill>
            <a:srgbClr val="F08A34"/>
          </a:solidFill>
        </p:spPr>
        <p:txBody>
          <a:bodyPr wrap="square" rtlCol="0">
            <a:spAutoFit/>
          </a:bodyPr>
          <a:lstStyle/>
          <a:p>
            <a:pPr algn="ctr" rtl="0"/>
            <a:r>
              <a:rPr lang="az" sz="2400" b="0" i="0" u="none" baseline="0" dirty="0">
                <a:solidFill>
                  <a:schemeClr val="bg1"/>
                </a:solidFill>
                <a:latin typeface="+mj-lt"/>
              </a:rPr>
              <a:t>‘</a:t>
            </a:r>
            <a:r>
              <a:rPr lang="az" sz="2400" b="0" i="0" u="none" baseline="0" dirty="0" smtClean="0">
                <a:solidFill>
                  <a:schemeClr val="bg1"/>
                </a:solidFill>
                <a:latin typeface="+mj-lt"/>
              </a:rPr>
              <a:t>Fr</a:t>
            </a:r>
            <a:r>
              <a:rPr lang="en-US" sz="2400" dirty="0">
                <a:solidFill>
                  <a:schemeClr val="bg1"/>
                </a:solidFill>
                <a:latin typeface="+mj-lt"/>
              </a:rPr>
              <a:t>e</a:t>
            </a:r>
            <a:r>
              <a:rPr lang="az" sz="2400" b="0" i="0" u="none" baseline="0" dirty="0" smtClean="0">
                <a:solidFill>
                  <a:schemeClr val="bg1"/>
                </a:solidFill>
                <a:latin typeface="+mj-lt"/>
              </a:rPr>
              <a:t>nki</a:t>
            </a:r>
            <a:r>
              <a:rPr lang="az" sz="2400" b="0" i="0" u="none" baseline="0" dirty="0">
                <a:solidFill>
                  <a:schemeClr val="bg1"/>
                </a:solidFill>
                <a:latin typeface="+mj-lt"/>
              </a:rPr>
              <a:t>’</a:t>
            </a:r>
          </a:p>
        </p:txBody>
      </p:sp>
      <p:pic>
        <p:nvPicPr>
          <p:cNvPr id="6" name="Picture 2" descr="Image result for harman mib2">
            <a:extLst>
              <a:ext uri="{FF2B5EF4-FFF2-40B4-BE49-F238E27FC236}">
                <a16:creationId xmlns:a16="http://schemas.microsoft.com/office/drawing/2014/main" xmlns="" id="{C1188EE6-4CDA-403D-A103-0AE09995AA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8646" y="4694987"/>
            <a:ext cx="2153766" cy="16153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BBF93BE8-3758-414A-8E4E-97AC31251D9A}"/>
              </a:ext>
            </a:extLst>
          </p:cNvPr>
          <p:cNvSpPr txBox="1"/>
          <p:nvPr/>
        </p:nvSpPr>
        <p:spPr>
          <a:xfrm>
            <a:off x="6027153" y="5534292"/>
            <a:ext cx="2591842" cy="830997"/>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Telematik bölmə və orada …..</a:t>
            </a:r>
          </a:p>
        </p:txBody>
      </p:sp>
      <p:pic>
        <p:nvPicPr>
          <p:cNvPr id="18" name="Picture 17">
            <a:extLst>
              <a:ext uri="{FF2B5EF4-FFF2-40B4-BE49-F238E27FC236}">
                <a16:creationId xmlns:a16="http://schemas.microsoft.com/office/drawing/2014/main" xmlns="" id="{D309A211-DD9C-43BC-8532-5B7E42021A47}"/>
              </a:ext>
            </a:extLst>
          </p:cNvPr>
          <p:cNvPicPr>
            <a:picLocks noChangeAspect="1"/>
          </p:cNvPicPr>
          <p:nvPr/>
        </p:nvPicPr>
        <p:blipFill>
          <a:blip r:embed="rId6"/>
          <a:stretch>
            <a:fillRect/>
          </a:stretch>
        </p:blipFill>
        <p:spPr>
          <a:xfrm>
            <a:off x="2843809" y="5106159"/>
            <a:ext cx="1728192" cy="1359888"/>
          </a:xfrm>
          <a:prstGeom prst="rect">
            <a:avLst/>
          </a:prstGeom>
        </p:spPr>
      </p:pic>
      <p:sp>
        <p:nvSpPr>
          <p:cNvPr id="19" name="TextBox 18">
            <a:extLst>
              <a:ext uri="{FF2B5EF4-FFF2-40B4-BE49-F238E27FC236}">
                <a16:creationId xmlns:a16="http://schemas.microsoft.com/office/drawing/2014/main" xmlns="" id="{9942B3D0-D853-40B0-BA52-3DFD9EEEF44E}"/>
              </a:ext>
            </a:extLst>
          </p:cNvPr>
          <p:cNvSpPr txBox="1"/>
          <p:nvPr/>
        </p:nvSpPr>
        <p:spPr>
          <a:xfrm>
            <a:off x="1038381" y="5756721"/>
            <a:ext cx="2021793" cy="830997"/>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eMMC yaddaş çipi</a:t>
            </a:r>
          </a:p>
        </p:txBody>
      </p:sp>
    </p:spTree>
    <p:extLst>
      <p:ext uri="{BB962C8B-B14F-4D97-AF65-F5344CB8AC3E}">
        <p14:creationId xmlns:p14="http://schemas.microsoft.com/office/powerpoint/2010/main" val="18882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Proqram təminatı </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666" y="1285237"/>
            <a:ext cx="5195888" cy="4525963"/>
          </a:xfrm>
        </p:spPr>
        <p:txBody>
          <a:bodyPr/>
          <a:lstStyle/>
          <a:p>
            <a:endParaRPr lang="az" dirty="0"/>
          </a:p>
          <a:p>
            <a:pPr algn="l" rtl="0"/>
            <a:r>
              <a:rPr lang="az" b="0" i="0" u="none" baseline="0"/>
              <a:t>Əməliyyat sistemi</a:t>
            </a:r>
          </a:p>
          <a:p>
            <a:pPr lvl="1" algn="l" rtl="0"/>
            <a:r>
              <a:rPr lang="az" b="0" i="0" u="none" baseline="0"/>
              <a:t>Windows, Mac, Linux, iOS, Android</a:t>
            </a:r>
          </a:p>
          <a:p>
            <a:pPr lvl="1" algn="l" rtl="0"/>
            <a:r>
              <a:rPr lang="az" b="0" i="0" u="none" baseline="0"/>
              <a:t>Avadanlığa quraşdırılmış proqram təminatı ilə qarşılıqlı fəaliyyət imkanı yaradır</a:t>
            </a:r>
          </a:p>
        </p:txBody>
      </p:sp>
      <p:pic>
        <p:nvPicPr>
          <p:cNvPr id="2050" name="Picture 2" descr="How to Make Windows 10 Feel More Like Windows 7 | PCMag">
            <a:extLst>
              <a:ext uri="{FF2B5EF4-FFF2-40B4-BE49-F238E27FC236}">
                <a16:creationId xmlns:a16="http://schemas.microsoft.com/office/drawing/2014/main" xmlns="" id="{C5B84BE7-8045-47BC-841C-D1A7FB1D9F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4824" y="4624639"/>
            <a:ext cx="2411760" cy="13566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cOS Catalina - Wikipedia">
            <a:extLst>
              <a:ext uri="{FF2B5EF4-FFF2-40B4-BE49-F238E27FC236}">
                <a16:creationId xmlns:a16="http://schemas.microsoft.com/office/drawing/2014/main" xmlns="" id="{7AB7E330-4984-4D88-AE66-7704B88D1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5349" y="4624638"/>
            <a:ext cx="2167787" cy="13566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137A1DC9-BF1F-449A-9A1B-0BDC2AC69D41}"/>
              </a:ext>
            </a:extLst>
          </p:cNvPr>
          <p:cNvPicPr>
            <a:picLocks noChangeAspect="1"/>
          </p:cNvPicPr>
          <p:nvPr/>
        </p:nvPicPr>
        <p:blipFill>
          <a:blip r:embed="rId6"/>
          <a:stretch>
            <a:fillRect/>
          </a:stretch>
        </p:blipFill>
        <p:spPr>
          <a:xfrm>
            <a:off x="5446440" y="1453267"/>
            <a:ext cx="3444929" cy="2678608"/>
          </a:xfrm>
          <a:prstGeom prst="rect">
            <a:avLst/>
          </a:prstGeom>
          <a:ln>
            <a:solidFill>
              <a:srgbClr val="002060"/>
            </a:solidFill>
          </a:ln>
        </p:spPr>
      </p:pic>
      <p:pic>
        <p:nvPicPr>
          <p:cNvPr id="2054" name="Picture 6" descr="Apple muestra un avance de iOS 13 - Apple (ES)">
            <a:extLst>
              <a:ext uri="{FF2B5EF4-FFF2-40B4-BE49-F238E27FC236}">
                <a16:creationId xmlns:a16="http://schemas.microsoft.com/office/drawing/2014/main" xmlns="" id="{A1B49EF9-C855-41B9-84FD-46D44691959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1157" r="31169"/>
          <a:stretch/>
        </p:blipFill>
        <p:spPr bwMode="auto">
          <a:xfrm>
            <a:off x="5534598" y="4315141"/>
            <a:ext cx="1464098" cy="20402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odo lo que debes conocer sobre Android 9 Pie">
            <a:extLst>
              <a:ext uri="{FF2B5EF4-FFF2-40B4-BE49-F238E27FC236}">
                <a16:creationId xmlns:a16="http://schemas.microsoft.com/office/drawing/2014/main" xmlns="" id="{339A296F-48B7-4EBA-BFF4-84BF257006D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5588" r="18501"/>
          <a:stretch/>
        </p:blipFill>
        <p:spPr bwMode="auto">
          <a:xfrm>
            <a:off x="7257146" y="4436133"/>
            <a:ext cx="1636188" cy="19372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A001EB4A-F5F7-4584-A2AD-909FEA7FF9D0}"/>
              </a:ext>
            </a:extLst>
          </p:cNvPr>
          <p:cNvSpPr txBox="1"/>
          <p:nvPr/>
        </p:nvSpPr>
        <p:spPr>
          <a:xfrm>
            <a:off x="6981495" y="1213960"/>
            <a:ext cx="2070829"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İyul 2020</a:t>
            </a:r>
          </a:p>
        </p:txBody>
      </p:sp>
    </p:spTree>
    <p:extLst>
      <p:ext uri="{BB962C8B-B14F-4D97-AF65-F5344CB8AC3E}">
        <p14:creationId xmlns:p14="http://schemas.microsoft.com/office/powerpoint/2010/main" val="806157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Proqram təminatı </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267283"/>
            <a:ext cx="3649663" cy="5183188"/>
          </a:xfrm>
        </p:spPr>
        <p:txBody>
          <a:bodyPr/>
          <a:lstStyle/>
          <a:p>
            <a:endParaRPr lang="az" dirty="0"/>
          </a:p>
          <a:p>
            <a:pPr algn="l" rtl="0"/>
            <a:r>
              <a:rPr lang="az" b="0" i="0" u="none" baseline="0"/>
              <a:t>Başqa proqram təminatı</a:t>
            </a:r>
          </a:p>
          <a:p>
            <a:pPr lvl="1" algn="l" rtl="0"/>
            <a:r>
              <a:rPr lang="az" b="0" i="0" u="none" baseline="0"/>
              <a:t>Məhsuldarlıq – ofis dəstləri</a:t>
            </a:r>
          </a:p>
          <a:p>
            <a:pPr lvl="1" algn="l" rtl="0"/>
            <a:endParaRPr lang="az" dirty="0"/>
          </a:p>
          <a:p>
            <a:pPr lvl="1" algn="l" rtl="0"/>
            <a:r>
              <a:rPr lang="az" b="0" i="0" u="none" baseline="0"/>
              <a:t>Oxumaq və baxmaq üçün proqramlar</a:t>
            </a:r>
          </a:p>
          <a:p>
            <a:pPr lvl="1" algn="l" rtl="0"/>
            <a:endParaRPr lang="az" dirty="0"/>
          </a:p>
          <a:p>
            <a:pPr lvl="1" algn="l" rtl="0"/>
            <a:r>
              <a:rPr lang="az" b="0" i="0" u="none" baseline="0"/>
              <a:t>Arxivləşdirmə alətləri</a:t>
            </a:r>
          </a:p>
          <a:p>
            <a:pPr lvl="1" algn="l" rtl="0"/>
            <a:endParaRPr lang="az" dirty="0"/>
          </a:p>
          <a:p>
            <a:pPr lvl="1" algn="l" rtl="0"/>
            <a:r>
              <a:rPr lang="az" b="0" i="0" u="none" baseline="0"/>
              <a:t>Brauzerlər</a:t>
            </a:r>
          </a:p>
        </p:txBody>
      </p:sp>
      <p:pic>
        <p:nvPicPr>
          <p:cNvPr id="13" name="Bild 1">
            <a:extLst>
              <a:ext uri="{FF2B5EF4-FFF2-40B4-BE49-F238E27FC236}">
                <a16:creationId xmlns:a16="http://schemas.microsoft.com/office/drawing/2014/main" xmlns="" id="{5F94C4BF-49C8-491B-9C0E-42BDC9ADAB1C}"/>
              </a:ext>
            </a:extLst>
          </p:cNvPr>
          <p:cNvPicPr>
            <a:picLocks noChangeAspect="1"/>
          </p:cNvPicPr>
          <p:nvPr/>
        </p:nvPicPr>
        <p:blipFill>
          <a:blip r:embed="rId3"/>
          <a:stretch>
            <a:fillRect/>
          </a:stretch>
        </p:blipFill>
        <p:spPr>
          <a:xfrm>
            <a:off x="4497296" y="1347496"/>
            <a:ext cx="4539200" cy="1433432"/>
          </a:xfrm>
          <a:prstGeom prst="rect">
            <a:avLst/>
          </a:prstGeom>
        </p:spPr>
      </p:pic>
      <p:pic>
        <p:nvPicPr>
          <p:cNvPr id="14" name="Bild 5">
            <a:extLst>
              <a:ext uri="{FF2B5EF4-FFF2-40B4-BE49-F238E27FC236}">
                <a16:creationId xmlns:a16="http://schemas.microsoft.com/office/drawing/2014/main" xmlns="" id="{F2097CAF-BB15-4C4E-876B-0FCE036AFA27}"/>
              </a:ext>
            </a:extLst>
          </p:cNvPr>
          <p:cNvPicPr>
            <a:picLocks noChangeAspect="1"/>
          </p:cNvPicPr>
          <p:nvPr/>
        </p:nvPicPr>
        <p:blipFill>
          <a:blip r:embed="rId4"/>
          <a:stretch>
            <a:fillRect/>
          </a:stretch>
        </p:blipFill>
        <p:spPr>
          <a:xfrm>
            <a:off x="5243631" y="2981246"/>
            <a:ext cx="1014828" cy="957044"/>
          </a:xfrm>
          <a:prstGeom prst="rect">
            <a:avLst/>
          </a:prstGeom>
        </p:spPr>
      </p:pic>
      <p:pic>
        <p:nvPicPr>
          <p:cNvPr id="4" name="Picture 3">
            <a:extLst>
              <a:ext uri="{FF2B5EF4-FFF2-40B4-BE49-F238E27FC236}">
                <a16:creationId xmlns:a16="http://schemas.microsoft.com/office/drawing/2014/main" xmlns="" id="{3E1E863B-8703-48F7-9B74-16C81DB2D488}"/>
              </a:ext>
            </a:extLst>
          </p:cNvPr>
          <p:cNvPicPr>
            <a:picLocks noChangeAspect="1"/>
          </p:cNvPicPr>
          <p:nvPr/>
        </p:nvPicPr>
        <p:blipFill>
          <a:blip r:embed="rId5"/>
          <a:stretch>
            <a:fillRect/>
          </a:stretch>
        </p:blipFill>
        <p:spPr>
          <a:xfrm>
            <a:off x="6372200" y="2990193"/>
            <a:ext cx="912118" cy="868684"/>
          </a:xfrm>
          <a:prstGeom prst="rect">
            <a:avLst/>
          </a:prstGeom>
        </p:spPr>
      </p:pic>
      <p:pic>
        <p:nvPicPr>
          <p:cNvPr id="3074" name="Picture 2" descr="Image result for acdsee">
            <a:extLst>
              <a:ext uri="{FF2B5EF4-FFF2-40B4-BE49-F238E27FC236}">
                <a16:creationId xmlns:a16="http://schemas.microsoft.com/office/drawing/2014/main" xmlns="" id="{6091F499-8EC0-47E3-B712-CD9306E298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4908" y="2920017"/>
            <a:ext cx="1079502" cy="10795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win zip">
            <a:extLst>
              <a:ext uri="{FF2B5EF4-FFF2-40B4-BE49-F238E27FC236}">
                <a16:creationId xmlns:a16="http://schemas.microsoft.com/office/drawing/2014/main" xmlns="" id="{DB8AB2D2-6EB5-499E-8D8B-2717B85B20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5009" y="4119585"/>
            <a:ext cx="871887" cy="8910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winrar">
            <a:extLst>
              <a:ext uri="{FF2B5EF4-FFF2-40B4-BE49-F238E27FC236}">
                <a16:creationId xmlns:a16="http://schemas.microsoft.com/office/drawing/2014/main" xmlns="" id="{BED9FAA9-422E-4E72-BAB4-677E3F21BB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0272" y="3991363"/>
            <a:ext cx="1240532" cy="114749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ideo RTC · Web Browsers support in 2020! · Blog">
            <a:extLst>
              <a:ext uri="{FF2B5EF4-FFF2-40B4-BE49-F238E27FC236}">
                <a16:creationId xmlns:a16="http://schemas.microsoft.com/office/drawing/2014/main" xmlns="" id="{51163F7A-388E-4D58-83AA-34CAE841BA0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6401" b="38908"/>
          <a:stretch/>
        </p:blipFill>
        <p:spPr bwMode="auto">
          <a:xfrm>
            <a:off x="4464496" y="5255836"/>
            <a:ext cx="4427984" cy="111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54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Virtual maşınlar </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9215"/>
            <a:ext cx="8642350" cy="2446338"/>
          </a:xfrm>
        </p:spPr>
        <p:txBody>
          <a:bodyPr/>
          <a:lstStyle/>
          <a:p>
            <a:pPr marL="0" indent="0" algn="l" rtl="0">
              <a:buNone/>
            </a:pPr>
            <a:endParaRPr lang="az" dirty="0"/>
          </a:p>
          <a:p>
            <a:pPr marL="0" indent="0" algn="l" rtl="0">
              <a:buNone/>
            </a:pPr>
            <a:r>
              <a:rPr lang="az" b="0" i="0" u="none" baseline="0"/>
              <a:t>Tez-tez rast gəlinir</a:t>
            </a:r>
          </a:p>
          <a:p>
            <a:pPr algn="l" rtl="0"/>
            <a:r>
              <a:rPr lang="az" b="0" i="0" u="none" baseline="0"/>
              <a:t>Xüsusilə biznesdə və cinayət aləmində!</a:t>
            </a:r>
          </a:p>
          <a:p>
            <a:pPr algn="l" rtl="0"/>
            <a:r>
              <a:rPr lang="az" b="1" i="0" u="none" baseline="0">
                <a:solidFill>
                  <a:srgbClr val="0070C0"/>
                </a:solidFill>
              </a:rPr>
              <a:t>"Host" </a:t>
            </a:r>
            <a:r>
              <a:rPr lang="az" b="0" i="0" u="none" baseline="0"/>
              <a:t>əməliyyat sistemi daxilində </a:t>
            </a:r>
            <a:r>
              <a:rPr lang="az" b="1" i="0" u="none" baseline="0">
                <a:solidFill>
                  <a:srgbClr val="0070C0"/>
                </a:solidFill>
              </a:rPr>
              <a:t>"Qonaq" </a:t>
            </a:r>
            <a:r>
              <a:rPr lang="az" b="0" i="0" u="none" baseline="0"/>
              <a:t>əməliyyat sistemini idarə edə bilmək</a:t>
            </a:r>
          </a:p>
        </p:txBody>
      </p:sp>
      <p:pic>
        <p:nvPicPr>
          <p:cNvPr id="44" name="Picture 4" descr="Image result for vmware">
            <a:extLst>
              <a:ext uri="{FF2B5EF4-FFF2-40B4-BE49-F238E27FC236}">
                <a16:creationId xmlns:a16="http://schemas.microsoft.com/office/drawing/2014/main" xmlns="" id="{CD62DE46-1410-465D-B95F-F62B31F37C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106" y="4229174"/>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xmlns="" id="{B39BDB76-6D40-493D-88ED-7BC5ED9E7499}"/>
              </a:ext>
            </a:extLst>
          </p:cNvPr>
          <p:cNvPicPr>
            <a:picLocks noChangeAspect="1"/>
          </p:cNvPicPr>
          <p:nvPr/>
        </p:nvPicPr>
        <p:blipFill>
          <a:blip r:embed="rId4"/>
          <a:stretch>
            <a:fillRect/>
          </a:stretch>
        </p:blipFill>
        <p:spPr>
          <a:xfrm>
            <a:off x="4384420" y="4432311"/>
            <a:ext cx="1896473" cy="1113147"/>
          </a:xfrm>
          <a:prstGeom prst="rect">
            <a:avLst/>
          </a:prstGeom>
        </p:spPr>
      </p:pic>
      <p:pic>
        <p:nvPicPr>
          <p:cNvPr id="46" name="Picture 6" descr="Image result for virtualbox">
            <a:extLst>
              <a:ext uri="{FF2B5EF4-FFF2-40B4-BE49-F238E27FC236}">
                <a16:creationId xmlns:a16="http://schemas.microsoft.com/office/drawing/2014/main" xmlns="" id="{AF27E62C-E33D-4DDD-BFE1-98AEBB0991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3668" y="4210068"/>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a:extLst>
              <a:ext uri="{FF2B5EF4-FFF2-40B4-BE49-F238E27FC236}">
                <a16:creationId xmlns:a16="http://schemas.microsoft.com/office/drawing/2014/main" xmlns="" id="{95D5623D-C85F-4785-8E7E-F6989378A463}"/>
              </a:ext>
            </a:extLst>
          </p:cNvPr>
          <p:cNvPicPr>
            <a:picLocks noChangeAspect="1"/>
          </p:cNvPicPr>
          <p:nvPr/>
        </p:nvPicPr>
        <p:blipFill>
          <a:blip r:embed="rId6"/>
          <a:stretch>
            <a:fillRect/>
          </a:stretch>
        </p:blipFill>
        <p:spPr>
          <a:xfrm>
            <a:off x="6691110" y="4629448"/>
            <a:ext cx="2025112" cy="718871"/>
          </a:xfrm>
          <a:prstGeom prst="rect">
            <a:avLst/>
          </a:prstGeom>
        </p:spPr>
      </p:pic>
    </p:spTree>
    <p:extLst>
      <p:ext uri="{BB962C8B-B14F-4D97-AF65-F5344CB8AC3E}">
        <p14:creationId xmlns:p14="http://schemas.microsoft.com/office/powerpoint/2010/main" val="697161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Aşağıdakılardan hansından şübhəlinin yaratdığı yararlı sübutun bərpa edilmə </a:t>
            </a:r>
            <a:r>
              <a:rPr lang="az" sz="2400" b="1" i="0" u="none" baseline="0">
                <a:solidFill>
                  <a:srgbClr val="FF0000"/>
                </a:solidFill>
                <a:latin typeface="+mj-lt"/>
              </a:rPr>
              <a:t>ehtimalı daha yüksəkdir?</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C-dir</a:t>
            </a:r>
          </a:p>
          <a:p>
            <a:pPr algn="ctr" rtl="0"/>
            <a:endParaRPr lang="az" sz="2400" dirty="0">
              <a:solidFill>
                <a:schemeClr val="bg1"/>
              </a:solidFill>
              <a:latin typeface="+mj-lt"/>
            </a:endParaRPr>
          </a:p>
          <a:p>
            <a:pPr algn="ctr" rtl="0"/>
            <a:r>
              <a:rPr lang="az" sz="2400" b="0" i="0" u="none" baseline="0">
                <a:solidFill>
                  <a:schemeClr val="bg1"/>
                </a:solidFill>
                <a:latin typeface="+mj-lt"/>
              </a:rPr>
              <a:t>Kompüter və ya noutbukda faylların saxlandığı əsas yaddaş yeri sərt disk qurğusudur və onda elektron sübutların olmaq ehtimalı yüksəkdir.</a:t>
            </a:r>
          </a:p>
          <a:p>
            <a:pPr algn="ctr" rtl="0"/>
            <a:r>
              <a:rPr lang="az" sz="2400" b="0" i="0" u="none" baseline="0">
                <a:solidFill>
                  <a:schemeClr val="bg1"/>
                </a:solidFill>
                <a:latin typeface="+mj-lt"/>
              </a:rPr>
              <a:t>Şəbəkə kartlarının, prosessorların və qrafik platanın faydalı bir material təmin etmək ehtimalı azdır.</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Noutbukun içərisindəki şəbəkə kartı</a:t>
            </a:r>
          </a:p>
          <a:p>
            <a:pPr marL="1828800" lvl="3" indent="-457200" algn="l" rtl="0">
              <a:buAutoNum type="alphaUcPeriod"/>
            </a:pPr>
            <a:r>
              <a:rPr lang="az" sz="2400" b="0" i="0" u="none" baseline="0">
                <a:solidFill>
                  <a:schemeClr val="bg1"/>
                </a:solidFill>
                <a:latin typeface="+mj-lt"/>
              </a:rPr>
              <a:t>Mobil cihazın içərisindəki prosessor</a:t>
            </a:r>
          </a:p>
          <a:p>
            <a:pPr marL="1828800" lvl="3" indent="-457200" algn="l" rtl="0">
              <a:buAutoNum type="alphaUcPeriod"/>
            </a:pPr>
            <a:r>
              <a:rPr lang="az" sz="2400" b="0" i="0" u="none" baseline="0">
                <a:solidFill>
                  <a:schemeClr val="bg1"/>
                </a:solidFill>
                <a:latin typeface="+mj-lt"/>
              </a:rPr>
              <a:t>Noutbukun içərisindəki sərt disk qurğusu</a:t>
            </a:r>
          </a:p>
          <a:p>
            <a:pPr marL="1828800" lvl="3" indent="-457200" algn="l" rtl="0">
              <a:buAutoNum type="alphaUcPeriod"/>
            </a:pPr>
            <a:r>
              <a:rPr lang="az" sz="2400" b="0" i="0" u="none" baseline="0">
                <a:solidFill>
                  <a:schemeClr val="bg1"/>
                </a:solidFill>
                <a:latin typeface="+mj-lt"/>
              </a:rPr>
              <a:t>Fərdi kompüterin içərisindəki videokart</a:t>
            </a:r>
          </a:p>
        </p:txBody>
      </p:sp>
    </p:spTree>
    <p:extLst>
      <p:ext uri="{BB962C8B-B14F-4D97-AF65-F5344CB8AC3E}">
        <p14:creationId xmlns:p14="http://schemas.microsoft.com/office/powerpoint/2010/main" val="11319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məzmunu</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gn="l" rtl="0">
              <a:lnSpc>
                <a:spcPct val="150000"/>
              </a:lnSpc>
              <a:buFont typeface="+mj-lt"/>
              <a:buAutoNum type="arabicPeriod"/>
            </a:pPr>
            <a:r>
              <a:rPr lang="az" b="0" i="0" u="none" baseline="0">
                <a:ea typeface="Verdana" panose="020B0604030504040204" pitchFamily="34" charset="0"/>
              </a:rPr>
              <a:t>Kompüterin hissələri və funksiyaları</a:t>
            </a:r>
          </a:p>
          <a:p>
            <a:pPr marL="514350" indent="-514350" algn="l" rtl="0">
              <a:lnSpc>
                <a:spcPct val="150000"/>
              </a:lnSpc>
              <a:buFont typeface="+mj-lt"/>
              <a:buAutoNum type="arabicPeriod"/>
            </a:pPr>
            <a:r>
              <a:rPr lang="az" b="0" i="0" u="none" baseline="0">
                <a:ea typeface="Verdana" panose="020B0604030504040204" pitchFamily="34" charset="0"/>
              </a:rPr>
              <a:t>İnternetin hissələri və onun yaranması haqqında</a:t>
            </a:r>
          </a:p>
          <a:p>
            <a:pPr marL="514350" indent="-514350" algn="l" rtl="0">
              <a:lnSpc>
                <a:spcPct val="150000"/>
              </a:lnSpc>
              <a:buFont typeface="+mj-lt"/>
              <a:buAutoNum type="arabicPeriod"/>
            </a:pPr>
            <a:r>
              <a:rPr lang="az" b="0" i="0" u="none" baseline="0">
                <a:ea typeface="Verdana" panose="020B0604030504040204" pitchFamily="34" charset="0"/>
              </a:rPr>
              <a:t>İnternetə qoşulma</a:t>
            </a:r>
          </a:p>
          <a:p>
            <a:pPr marL="514350" indent="-514350" algn="l" rtl="0">
              <a:lnSpc>
                <a:spcPct val="150000"/>
              </a:lnSpc>
              <a:buFont typeface="+mj-lt"/>
              <a:buAutoNum type="arabicPeriod"/>
            </a:pPr>
            <a:r>
              <a:rPr lang="az" b="0" i="0" u="none" baseline="0">
                <a:ea typeface="Verdana" panose="020B0604030504040204" pitchFamily="34" charset="0"/>
              </a:rPr>
              <a:t>İnternet xidmətləri və proqramları</a:t>
            </a:r>
          </a:p>
          <a:p>
            <a:pPr marL="514350" indent="-514350" algn="l" rtl="0">
              <a:lnSpc>
                <a:spcPct val="150000"/>
              </a:lnSpc>
              <a:buFont typeface="+mj-lt"/>
              <a:buAutoNum type="arabicPeriod"/>
            </a:pPr>
            <a:r>
              <a:rPr lang="az" b="0" i="0" u="none" baseline="0">
                <a:ea typeface="Verdana" panose="020B0604030504040204" pitchFamily="34" charset="0"/>
              </a:rPr>
              <a:t>Dərin veb, anonimlik və qaranlıq veb </a:t>
            </a:r>
          </a:p>
        </p:txBody>
      </p:sp>
    </p:spTree>
    <p:extLst>
      <p:ext uri="{BB962C8B-B14F-4D97-AF65-F5344CB8AC3E}">
        <p14:creationId xmlns:p14="http://schemas.microsoft.com/office/powerpoint/2010/main" val="273572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Latn-AZ" dirty="0"/>
              <a:t>İ</a:t>
            </a:r>
            <a:r>
              <a:rPr lang="az" b="1" i="0" u="none" baseline="0" dirty="0" smtClean="0"/>
              <a:t>nternet</a:t>
            </a:r>
            <a:r>
              <a:rPr lang="az-Latn-AZ" b="1" i="0" u="none" baseline="0" dirty="0" smtClean="0"/>
              <a:t>İ</a:t>
            </a:r>
            <a:r>
              <a:rPr lang="az" b="1" i="0" u="none" baseline="0" dirty="0" smtClean="0"/>
              <a:t>n h</a:t>
            </a:r>
            <a:r>
              <a:rPr lang="az-Latn-AZ" b="1" i="0" u="none" baseline="0" dirty="0" smtClean="0"/>
              <a:t>İ</a:t>
            </a:r>
            <a:r>
              <a:rPr lang="az" b="1" i="0" u="none" baseline="0" dirty="0" smtClean="0"/>
              <a:t>ssələr</a:t>
            </a:r>
            <a:r>
              <a:rPr lang="az-Latn-AZ" b="1" i="0" u="none" baseline="0" dirty="0" smtClean="0"/>
              <a:t>İ</a:t>
            </a:r>
            <a:r>
              <a:rPr lang="az" b="1" i="0" u="none" baseline="0" dirty="0" smtClean="0"/>
              <a:t> </a:t>
            </a:r>
            <a:r>
              <a:rPr lang="az" b="1" i="0" u="none" baseline="0" dirty="0"/>
              <a:t>və </a:t>
            </a:r>
            <a:r>
              <a:rPr lang="az" b="1" i="0" u="none" baseline="0" dirty="0" smtClean="0"/>
              <a:t> </a:t>
            </a:r>
            <a:r>
              <a:rPr lang="az" b="1" i="0" u="none" baseline="0" dirty="0"/>
              <a:t>yaranması haqqında</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Kompüterin və internetin əsasları</a:t>
            </a:r>
          </a:p>
        </p:txBody>
      </p:sp>
      <p:sp>
        <p:nvSpPr>
          <p:cNvPr id="6" name="TextBox 7">
            <a:extLst>
              <a:ext uri="{FF2B5EF4-FFF2-40B4-BE49-F238E27FC236}">
                <a16:creationId xmlns:a16="http://schemas.microsoft.com/office/drawing/2014/main"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2</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3372764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Şəbəkələr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41632" y="1270000"/>
            <a:ext cx="8460736" cy="5183188"/>
          </a:xfrm>
        </p:spPr>
        <p:txBody>
          <a:bodyPr/>
          <a:lstStyle/>
          <a:p>
            <a:pPr marL="0" indent="0" algn="l" rtl="0">
              <a:buNone/>
            </a:pPr>
            <a:r>
              <a:rPr lang="az" b="0" i="0" u="none" baseline="0"/>
              <a:t>Şəbəkə terminologiyası</a:t>
            </a:r>
          </a:p>
          <a:p>
            <a:pPr algn="l" rtl="0"/>
            <a:r>
              <a:rPr lang="az" sz="2400" b="1" i="0" u="none" baseline="0">
                <a:solidFill>
                  <a:srgbClr val="0070C0"/>
                </a:solidFill>
              </a:rPr>
              <a:t>İP ünvanı </a:t>
            </a:r>
            <a:r>
              <a:rPr lang="az" sz="2400" b="0" i="0" u="none" baseline="0"/>
              <a:t>– şəbəkədəki unikal identifikator *</a:t>
            </a:r>
          </a:p>
          <a:p>
            <a:pPr algn="l" rtl="0"/>
            <a:r>
              <a:rPr lang="az" sz="2400" b="1" i="0" u="none" baseline="0">
                <a:solidFill>
                  <a:srgbClr val="0070C0"/>
                </a:solidFill>
              </a:rPr>
              <a:t>Port</a:t>
            </a:r>
            <a:r>
              <a:rPr lang="az" sz="2400" b="0" i="0" u="none" baseline="0"/>
              <a:t> – şəbəkə kommunikasiyasının son nöqtəsi</a:t>
            </a:r>
          </a:p>
          <a:p>
            <a:pPr lvl="1" algn="l" rtl="0"/>
            <a:r>
              <a:rPr lang="az" sz="2000" b="0" i="0" u="none" baseline="0"/>
              <a:t>Virtualdır – faktiki olaraq mövcud deyil (65,536-i)</a:t>
            </a:r>
          </a:p>
          <a:p>
            <a:pPr lvl="1" algn="l" rtl="0"/>
            <a:r>
              <a:rPr lang="az" sz="2000" b="0" i="0" u="none" baseline="0"/>
              <a:t>Eyni kompüterdə müxtəlif proqramlara şəbəkə resurslarından istifadə etmək imkanı verir – məsələn, </a:t>
            </a:r>
          </a:p>
          <a:p>
            <a:pPr lvl="2" algn="l" rtl="0"/>
            <a:r>
              <a:rPr lang="az" sz="1800" b="0" i="0" u="none" baseline="0"/>
              <a:t>Veb-baxış (HTTP)		Port 80</a:t>
            </a:r>
          </a:p>
          <a:p>
            <a:pPr lvl="2" algn="l" rtl="0"/>
            <a:r>
              <a:rPr lang="az" sz="1800" b="0" i="0" u="none" baseline="0"/>
              <a:t>Təhlükəsiz veb-baxış (HTTPS)	Port 443</a:t>
            </a:r>
          </a:p>
          <a:p>
            <a:pPr lvl="2" algn="l" rtl="0"/>
            <a:r>
              <a:rPr lang="az" sz="1800" b="0" i="0" u="none" baseline="0"/>
              <a:t>Sadə poçt (SMTP)		Port 25</a:t>
            </a:r>
          </a:p>
          <a:p>
            <a:pPr algn="l" rtl="0"/>
            <a:r>
              <a:rPr lang="az" sz="2400" b="0" i="0" u="none" baseline="0"/>
              <a:t>TCP (ötürülməni idarəetmə protokolu) "</a:t>
            </a:r>
            <a:r>
              <a:rPr lang="az" sz="2400" b="1" i="0" u="none" baseline="0"/>
              <a:t>Soket" </a:t>
            </a:r>
            <a:r>
              <a:rPr lang="az" sz="2400" b="0" i="0" u="none" baseline="0"/>
              <a:t>– İP ünvan və port kombinasiyası</a:t>
            </a:r>
          </a:p>
        </p:txBody>
      </p:sp>
    </p:spTree>
    <p:extLst>
      <p:ext uri="{BB962C8B-B14F-4D97-AF65-F5344CB8AC3E}">
        <p14:creationId xmlns:p14="http://schemas.microsoft.com/office/powerpoint/2010/main" val="347238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7">
            <a:extLst>
              <a:ext uri="{FF2B5EF4-FFF2-40B4-BE49-F238E27FC236}">
                <a16:creationId xmlns:a16="http://schemas.microsoft.com/office/drawing/2014/main" xmlns="" id="{394458DF-D353-41FD-8A76-F8717D511ABA}"/>
              </a:ext>
            </a:extLst>
          </p:cNvPr>
          <p:cNvPicPr/>
          <p:nvPr/>
        </p:nvPicPr>
        <p:blipFill rotWithShape="1">
          <a:blip r:embed="rId3">
            <a:extLst>
              <a:ext uri="{28A0092B-C50C-407E-A947-70E740481C1C}">
                <a14:useLocalDpi xmlns:a14="http://schemas.microsoft.com/office/drawing/2010/main" val="0"/>
              </a:ext>
            </a:extLst>
          </a:blip>
          <a:srcRect t="6604" b="21718"/>
          <a:stretch/>
        </p:blipFill>
        <p:spPr>
          <a:xfrm>
            <a:off x="7143286" y="4102524"/>
            <a:ext cx="1875365" cy="835244"/>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Şəbəkələr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55023" y="1270001"/>
            <a:ext cx="7116763" cy="5041180"/>
          </a:xfrm>
        </p:spPr>
        <p:txBody>
          <a:bodyPr/>
          <a:lstStyle/>
          <a:p>
            <a:pPr marL="0" indent="0" algn="l" rtl="0">
              <a:buNone/>
            </a:pPr>
            <a:r>
              <a:rPr lang="az" b="0" i="0" u="none" baseline="0"/>
              <a:t>Şəbəkə avadanlığı</a:t>
            </a:r>
          </a:p>
          <a:p>
            <a:pPr algn="l" rtl="0"/>
            <a:r>
              <a:rPr lang="az" sz="2400" b="1" i="0" u="none" baseline="0">
                <a:solidFill>
                  <a:srgbClr val="0070C0"/>
                </a:solidFill>
              </a:rPr>
              <a:t>Server</a:t>
            </a:r>
            <a:endParaRPr lang="az" dirty="0"/>
          </a:p>
          <a:p>
            <a:pPr lvl="1" algn="l" rtl="0"/>
            <a:r>
              <a:rPr lang="az" sz="2000" b="0" i="0" u="none" baseline="0"/>
              <a:t>Başqa kompüterlərə informasiya və ya "xidmət" təmin edir</a:t>
            </a:r>
          </a:p>
          <a:p>
            <a:pPr algn="l" rtl="0"/>
            <a:r>
              <a:rPr lang="az" sz="2400" b="1" i="0" u="none" baseline="0">
                <a:solidFill>
                  <a:srgbClr val="0070C0"/>
                </a:solidFill>
              </a:rPr>
              <a:t>Konsentrator</a:t>
            </a:r>
            <a:endParaRPr lang="az" dirty="0"/>
          </a:p>
          <a:p>
            <a:pPr lvl="1" algn="l" rtl="0"/>
            <a:r>
              <a:rPr lang="az" sz="2000" b="0" i="0" u="none" baseline="0"/>
              <a:t>Şəbəkə qurğularını bir-birinə qoşmaq üçün istifadə edilir</a:t>
            </a:r>
          </a:p>
          <a:p>
            <a:pPr algn="l" rtl="0"/>
            <a:r>
              <a:rPr lang="az" sz="2400" b="1" i="0" u="none" baseline="0">
                <a:solidFill>
                  <a:srgbClr val="0070C0"/>
                </a:solidFill>
              </a:rPr>
              <a:t>Keçirici</a:t>
            </a:r>
            <a:endParaRPr lang="az" dirty="0"/>
          </a:p>
          <a:p>
            <a:pPr lvl="1" algn="l" rtl="0"/>
            <a:r>
              <a:rPr lang="az" sz="2000" b="0" i="0" u="none" baseline="0"/>
              <a:t>Şəbəkə qurğularını bir-birinə qoşmaq üçün istifadə edilir</a:t>
            </a:r>
          </a:p>
          <a:p>
            <a:pPr algn="l" rtl="0"/>
            <a:r>
              <a:rPr lang="az" sz="2400" b="1" i="0" u="none" baseline="0">
                <a:solidFill>
                  <a:srgbClr val="0070C0"/>
                </a:solidFill>
              </a:rPr>
              <a:t>Ruter</a:t>
            </a:r>
            <a:endParaRPr lang="az" dirty="0"/>
          </a:p>
          <a:p>
            <a:pPr lvl="1" algn="l" rtl="0"/>
            <a:r>
              <a:rPr lang="az" sz="2000" b="0" i="0" u="none" baseline="0"/>
              <a:t>Paketin göndərilməli olduğu növbəti şəbəkə nöqtəsini müəyyən edir, beləliklə 2 şəbəkəyə qoşulmuş olmalıdır</a:t>
            </a:r>
          </a:p>
        </p:txBody>
      </p:sp>
      <p:pic>
        <p:nvPicPr>
          <p:cNvPr id="7" name="Bild 5">
            <a:extLst>
              <a:ext uri="{FF2B5EF4-FFF2-40B4-BE49-F238E27FC236}">
                <a16:creationId xmlns:a16="http://schemas.microsoft.com/office/drawing/2014/main" xmlns="" id="{CDF4CD36-96DF-49BC-A708-2C6448E06A28}"/>
              </a:ext>
            </a:extLst>
          </p:cNvPr>
          <p:cNvPicPr>
            <a:picLocks noChangeAspect="1"/>
          </p:cNvPicPr>
          <p:nvPr/>
        </p:nvPicPr>
        <p:blipFill>
          <a:blip r:embed="rId4"/>
          <a:stretch>
            <a:fillRect/>
          </a:stretch>
        </p:blipFill>
        <p:spPr>
          <a:xfrm>
            <a:off x="7143286" y="1270001"/>
            <a:ext cx="1645691" cy="1396344"/>
          </a:xfrm>
          <a:prstGeom prst="rect">
            <a:avLst/>
          </a:prstGeom>
        </p:spPr>
      </p:pic>
      <p:pic>
        <p:nvPicPr>
          <p:cNvPr id="8" name="Picture 33">
            <a:extLst>
              <a:ext uri="{FF2B5EF4-FFF2-40B4-BE49-F238E27FC236}">
                <a16:creationId xmlns:a16="http://schemas.microsoft.com/office/drawing/2014/main" xmlns="" id="{9EDBBE4D-74E1-4382-93C2-99FA434F8E59}"/>
              </a:ext>
            </a:extLst>
          </p:cNvPr>
          <p:cNvPicPr/>
          <p:nvPr/>
        </p:nvPicPr>
        <p:blipFill rotWithShape="1">
          <a:blip r:embed="rId5">
            <a:extLst>
              <a:ext uri="{28A0092B-C50C-407E-A947-70E740481C1C}">
                <a14:useLocalDpi xmlns:a14="http://schemas.microsoft.com/office/drawing/2010/main" val="0"/>
              </a:ext>
            </a:extLst>
          </a:blip>
          <a:srcRect b="11064"/>
          <a:stretch/>
        </p:blipFill>
        <p:spPr>
          <a:xfrm>
            <a:off x="7533033" y="2893141"/>
            <a:ext cx="1610967" cy="967908"/>
          </a:xfrm>
          <a:prstGeom prst="rect">
            <a:avLst/>
          </a:prstGeom>
        </p:spPr>
      </p:pic>
      <p:pic>
        <p:nvPicPr>
          <p:cNvPr id="14" name="Bild 4">
            <a:extLst>
              <a:ext uri="{FF2B5EF4-FFF2-40B4-BE49-F238E27FC236}">
                <a16:creationId xmlns:a16="http://schemas.microsoft.com/office/drawing/2014/main" xmlns="" id="{BA06BF47-1954-4C17-950A-2C60DB3F5872}"/>
              </a:ext>
            </a:extLst>
          </p:cNvPr>
          <p:cNvPicPr>
            <a:picLocks noChangeAspect="1"/>
          </p:cNvPicPr>
          <p:nvPr/>
        </p:nvPicPr>
        <p:blipFill rotWithShape="1">
          <a:blip r:embed="rId6"/>
          <a:srcRect t="6043"/>
          <a:stretch/>
        </p:blipFill>
        <p:spPr>
          <a:xfrm>
            <a:off x="7367042" y="5179243"/>
            <a:ext cx="1675814" cy="1159748"/>
          </a:xfrm>
          <a:prstGeom prst="rect">
            <a:avLst/>
          </a:prstGeom>
        </p:spPr>
      </p:pic>
    </p:spTree>
    <p:extLst>
      <p:ext uri="{BB962C8B-B14F-4D97-AF65-F5344CB8AC3E}">
        <p14:creationId xmlns:p14="http://schemas.microsoft.com/office/powerpoint/2010/main" val="19297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Şəbəkələr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23056" y="1287769"/>
            <a:ext cx="8497888" cy="5183188"/>
          </a:xfrm>
        </p:spPr>
        <p:txBody>
          <a:bodyPr/>
          <a:lstStyle/>
          <a:p>
            <a:pPr algn="l" rtl="0"/>
            <a:r>
              <a:rPr lang="az" b="0" i="0" u="none" baseline="0"/>
              <a:t>Şəbəkələrin bir qayda olaraq məhdudiyyətləri olur</a:t>
            </a:r>
          </a:p>
          <a:p>
            <a:pPr lvl="1" algn="l" rtl="0"/>
            <a:r>
              <a:rPr lang="az" b="0" i="0" u="none" baseline="0"/>
              <a:t>İstifadəçilərin sayı, bina infrastrukturu, coğrafi ərazi və s.</a:t>
            </a:r>
          </a:p>
          <a:p>
            <a:pPr lvl="1" algn="l" rtl="0"/>
            <a:r>
              <a:rPr lang="az" b="0" i="0" u="none" baseline="0"/>
              <a:t>Ethernet və ya naqilsiz şəbəkəyə aiddir</a:t>
            </a:r>
          </a:p>
          <a:p>
            <a:pPr algn="l" rtl="0"/>
            <a:r>
              <a:rPr lang="az" b="1" i="0" u="none" baseline="0">
                <a:solidFill>
                  <a:srgbClr val="0070C0"/>
                </a:solidFill>
              </a:rPr>
              <a:t>LAN</a:t>
            </a:r>
            <a:r>
              <a:rPr lang="az" b="0" i="0" u="none" baseline="0"/>
              <a:t> – Lokol şəbəkə</a:t>
            </a:r>
          </a:p>
          <a:p>
            <a:pPr lvl="1" algn="l" rtl="0"/>
            <a:r>
              <a:rPr lang="az" b="0" i="0" u="none" baseline="0"/>
              <a:t>Eviniz, ofisiniz, məktəbiniz</a:t>
            </a:r>
          </a:p>
          <a:p>
            <a:pPr algn="l" rtl="0"/>
            <a:r>
              <a:rPr lang="az" b="1" i="0" u="none" baseline="0">
                <a:solidFill>
                  <a:srgbClr val="0070C0"/>
                </a:solidFill>
              </a:rPr>
              <a:t>WAN</a:t>
            </a:r>
            <a:r>
              <a:rPr lang="az" b="0" i="0" u="none" baseline="0"/>
              <a:t> – Genişmiqyaslı şəbəkə</a:t>
            </a:r>
          </a:p>
          <a:p>
            <a:pPr lvl="1" algn="l" rtl="0"/>
            <a:r>
              <a:rPr lang="az" b="0" i="0" u="none" baseline="0"/>
              <a:t>Regional, milli, beynəlxalq</a:t>
            </a:r>
          </a:p>
        </p:txBody>
      </p:sp>
      <p:sp>
        <p:nvSpPr>
          <p:cNvPr id="14" name="Content Placeholder 1">
            <a:extLst>
              <a:ext uri="{FF2B5EF4-FFF2-40B4-BE49-F238E27FC236}">
                <a16:creationId xmlns:a16="http://schemas.microsoft.com/office/drawing/2014/main" xmlns="" id="{7A7F0DCC-1FC4-4AE0-AABF-3A2593B7D7C0}"/>
              </a:ext>
            </a:extLst>
          </p:cNvPr>
          <p:cNvSpPr txBox="1">
            <a:spLocks/>
          </p:cNvSpPr>
          <p:nvPr/>
        </p:nvSpPr>
        <p:spPr bwMode="auto">
          <a:xfrm>
            <a:off x="251520" y="5733256"/>
            <a:ext cx="8496944" cy="124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0">
              <a:buNone/>
            </a:pPr>
            <a:r>
              <a:rPr lang="az" b="1" i="0" u="none" baseline="0">
                <a:solidFill>
                  <a:srgbClr val="FF0000"/>
                </a:solidFill>
              </a:rPr>
              <a:t>İnternet WAN-dır</a:t>
            </a:r>
          </a:p>
        </p:txBody>
      </p:sp>
      <p:pic>
        <p:nvPicPr>
          <p:cNvPr id="21" name="Bild 1">
            <a:extLst>
              <a:ext uri="{FF2B5EF4-FFF2-40B4-BE49-F238E27FC236}">
                <a16:creationId xmlns:a16="http://schemas.microsoft.com/office/drawing/2014/main" xmlns="" id="{E2300DAB-0170-4293-A0FC-3A6880BC8FFE}"/>
              </a:ext>
            </a:extLst>
          </p:cNvPr>
          <p:cNvPicPr>
            <a:picLocks noChangeAspect="1"/>
          </p:cNvPicPr>
          <p:nvPr/>
        </p:nvPicPr>
        <p:blipFill rotWithShape="1">
          <a:blip r:embed="rId3"/>
          <a:srcRect l="1445" t="555" r="1"/>
          <a:stretch/>
        </p:blipFill>
        <p:spPr>
          <a:xfrm>
            <a:off x="6516216" y="2509655"/>
            <a:ext cx="1947487" cy="1310664"/>
          </a:xfrm>
          <a:prstGeom prst="rect">
            <a:avLst/>
          </a:prstGeom>
        </p:spPr>
      </p:pic>
      <p:pic>
        <p:nvPicPr>
          <p:cNvPr id="22" name="Bild 1">
            <a:extLst>
              <a:ext uri="{FF2B5EF4-FFF2-40B4-BE49-F238E27FC236}">
                <a16:creationId xmlns:a16="http://schemas.microsoft.com/office/drawing/2014/main" xmlns="" id="{E55BF866-651A-406E-AA86-506D563A38B0}"/>
              </a:ext>
            </a:extLst>
          </p:cNvPr>
          <p:cNvPicPr>
            <a:picLocks noChangeAspect="1"/>
          </p:cNvPicPr>
          <p:nvPr/>
        </p:nvPicPr>
        <p:blipFill>
          <a:blip r:embed="rId4"/>
          <a:stretch>
            <a:fillRect/>
          </a:stretch>
        </p:blipFill>
        <p:spPr>
          <a:xfrm>
            <a:off x="6497193" y="4166744"/>
            <a:ext cx="1947488" cy="1220087"/>
          </a:xfrm>
          <a:prstGeom prst="rect">
            <a:avLst/>
          </a:prstGeom>
        </p:spPr>
      </p:pic>
    </p:spTree>
    <p:extLst>
      <p:ext uri="{BB962C8B-B14F-4D97-AF65-F5344CB8AC3E}">
        <p14:creationId xmlns:p14="http://schemas.microsoft.com/office/powerpoint/2010/main" val="90084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İnternetin əsasları</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10749" y="1225455"/>
            <a:ext cx="8497888" cy="5183188"/>
          </a:xfrm>
        </p:spPr>
        <p:txBody>
          <a:bodyPr/>
          <a:lstStyle/>
          <a:p>
            <a:pPr marL="0" indent="0" algn="l" rtl="0">
              <a:buNone/>
            </a:pPr>
            <a:r>
              <a:rPr lang="az" b="0" i="0" u="none" baseline="0" dirty="0"/>
              <a:t>Şəbəkələr</a:t>
            </a:r>
          </a:p>
        </p:txBody>
      </p:sp>
      <p:pic>
        <p:nvPicPr>
          <p:cNvPr id="2050" name="Picture 2" descr="Difference between Circuit Switching and Packet Switching">
            <a:extLst>
              <a:ext uri="{FF2B5EF4-FFF2-40B4-BE49-F238E27FC236}">
                <a16:creationId xmlns:a16="http://schemas.microsoft.com/office/drawing/2014/main" xmlns="" id="{1F957A15-6B35-447E-BCC4-09221C092B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84" b="67565"/>
          <a:stretch/>
        </p:blipFill>
        <p:spPr bwMode="auto">
          <a:xfrm>
            <a:off x="-180528" y="1916832"/>
            <a:ext cx="498552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Difference between Circuit Switching and Packet Switching">
            <a:extLst>
              <a:ext uri="{FF2B5EF4-FFF2-40B4-BE49-F238E27FC236}">
                <a16:creationId xmlns:a16="http://schemas.microsoft.com/office/drawing/2014/main" xmlns="" id="{03A13FCD-A2CF-4FA4-840A-8262985D84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106" b="10760"/>
          <a:stretch/>
        </p:blipFill>
        <p:spPr bwMode="auto">
          <a:xfrm>
            <a:off x="94570" y="4406543"/>
            <a:ext cx="4762500" cy="13930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EC69705E-F839-488A-8141-86AD447A54A2}"/>
              </a:ext>
            </a:extLst>
          </p:cNvPr>
          <p:cNvSpPr/>
          <p:nvPr/>
        </p:nvSpPr>
        <p:spPr>
          <a:xfrm>
            <a:off x="184850" y="4260717"/>
            <a:ext cx="1224136" cy="334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pic>
        <p:nvPicPr>
          <p:cNvPr id="13" name="Picture 2" descr="Difference between Circuit Switching and Packet Switching">
            <a:extLst>
              <a:ext uri="{FF2B5EF4-FFF2-40B4-BE49-F238E27FC236}">
                <a16:creationId xmlns:a16="http://schemas.microsoft.com/office/drawing/2014/main" xmlns="" id="{40C029F1-0E83-4D37-91A6-5A454F84F7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312" b="49885"/>
          <a:stretch/>
        </p:blipFill>
        <p:spPr bwMode="auto">
          <a:xfrm>
            <a:off x="64779" y="4074902"/>
            <a:ext cx="4494914" cy="31610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FF6CB7C8-057E-43F1-88FD-3D92AD8CADF3}"/>
              </a:ext>
            </a:extLst>
          </p:cNvPr>
          <p:cNvSpPr txBox="1"/>
          <p:nvPr/>
        </p:nvSpPr>
        <p:spPr>
          <a:xfrm>
            <a:off x="4716015" y="2060848"/>
            <a:ext cx="4427985" cy="1938992"/>
          </a:xfrm>
          <a:prstGeom prst="rect">
            <a:avLst/>
          </a:prstGeom>
          <a:solidFill>
            <a:sysClr val="windowText" lastClr="000000">
              <a:lumMod val="65000"/>
              <a:lumOff val="35000"/>
            </a:sys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Ənənəvi kommunikasiyada kommutasiya kanallarından istifadə edilirdi - kommunikasiyanın tamamlanması üçün "kanal" yaradılırdı. </a:t>
            </a:r>
            <a:r>
              <a:rPr lang="az" sz="2400" b="0" i="0" u="none" kern="0" baseline="0">
                <a:solidFill>
                  <a:prstClr val="white"/>
                </a:solidFill>
                <a:latin typeface="Calibri"/>
                <a:ea typeface="ＭＳ Ｐゴシック" pitchFamily="-107" charset="-128"/>
              </a:rPr>
              <a:t>Kanalı kəsmək – kommunikasiyanı kəsmək demək idi</a:t>
            </a:r>
            <a:r>
              <a:rPr kumimoji="0" lang="az" sz="2400" b="0" i="0" u="none" strike="noStrike" kern="0" cap="none" spc="0" normalizeH="0" baseline="0">
                <a:ln>
                  <a:noFill/>
                </a:ln>
                <a:solidFill>
                  <a:prstClr val="white"/>
                </a:solidFill>
                <a:effectLst/>
                <a:uLnTx/>
                <a:uFillTx/>
                <a:latin typeface="Calibri"/>
                <a:ea typeface="ＭＳ Ｐゴシック" pitchFamily="-107" charset="-128"/>
              </a:rPr>
              <a:t> </a:t>
            </a:r>
          </a:p>
        </p:txBody>
      </p:sp>
      <p:sp>
        <p:nvSpPr>
          <p:cNvPr id="17" name="TextBox 16">
            <a:extLst>
              <a:ext uri="{FF2B5EF4-FFF2-40B4-BE49-F238E27FC236}">
                <a16:creationId xmlns:a16="http://schemas.microsoft.com/office/drawing/2014/main" xmlns="" id="{8195C0BC-8BFC-453F-B199-29A5A55AF0A0}"/>
              </a:ext>
            </a:extLst>
          </p:cNvPr>
          <p:cNvSpPr txBox="1"/>
          <p:nvPr/>
        </p:nvSpPr>
        <p:spPr>
          <a:xfrm>
            <a:off x="4693185" y="4260717"/>
            <a:ext cx="4450815" cy="2569934"/>
          </a:xfrm>
          <a:prstGeom prst="rect">
            <a:avLst/>
          </a:prstGeom>
          <a:solidFill>
            <a:srgbClr val="BDD8F3"/>
          </a:solidFill>
        </p:spPr>
        <p:txBody>
          <a:bodyPr wrap="square" rtlCol="0">
            <a:spAutoFit/>
          </a:bodyPr>
          <a:lstStyle/>
          <a:p>
            <a:pPr algn="r" rtl="0"/>
            <a:r>
              <a:rPr lang="az" sz="2300" b="0" i="0" u="none" baseline="0" dirty="0">
                <a:solidFill>
                  <a:schemeClr val="tx1">
                    <a:lumMod val="65000"/>
                    <a:lumOff val="35000"/>
                  </a:schemeClr>
                </a:solidFill>
                <a:latin typeface="+mj-lt"/>
              </a:rPr>
              <a:t>İnternet paket kommutasiyalı şəbəkədir, məzmun hissələrə bölünür və təyinat nöqtəsinə yollanır</a:t>
            </a:r>
          </a:p>
          <a:p>
            <a:pPr algn="r" rtl="0"/>
            <a:r>
              <a:rPr lang="az" sz="2300" b="0" i="0" u="none" baseline="0" dirty="0">
                <a:solidFill>
                  <a:schemeClr val="tx1">
                    <a:lumMod val="65000"/>
                    <a:lumOff val="35000"/>
                  </a:schemeClr>
                </a:solidFill>
                <a:latin typeface="+mj-lt"/>
              </a:rPr>
              <a:t>Hər hansı hissə sıradan çıxsa da, məlumat mübadiləsi davam edə bilər</a:t>
            </a:r>
          </a:p>
        </p:txBody>
      </p:sp>
    </p:spTree>
    <p:extLst>
      <p:ext uri="{BB962C8B-B14F-4D97-AF65-F5344CB8AC3E}">
        <p14:creationId xmlns:p14="http://schemas.microsoft.com/office/powerpoint/2010/main" val="37850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TCP/IP</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88853"/>
            <a:ext cx="8642350" cy="5183188"/>
          </a:xfrm>
        </p:spPr>
        <p:txBody>
          <a:bodyPr/>
          <a:lstStyle/>
          <a:p>
            <a:pPr algn="just" rtl="0"/>
            <a:r>
              <a:rPr lang="az" b="1" i="0" u="none" baseline="0">
                <a:solidFill>
                  <a:srgbClr val="0070C0"/>
                </a:solidFill>
              </a:rPr>
              <a:t>TCP – Ötürülməni idarəetmə protokolu</a:t>
            </a:r>
          </a:p>
          <a:p>
            <a:pPr algn="just" rtl="0"/>
            <a:r>
              <a:rPr lang="az" b="1" i="0" u="none" baseline="0">
                <a:solidFill>
                  <a:srgbClr val="0070C0"/>
                </a:solidFill>
              </a:rPr>
              <a:t>İP – İnternet protokolu</a:t>
            </a:r>
          </a:p>
          <a:p>
            <a:pPr lvl="1" algn="just" rtl="0"/>
            <a:r>
              <a:rPr lang="az" b="0" i="0" u="none" baseline="0"/>
              <a:t>Başqaları da var!</a:t>
            </a:r>
          </a:p>
          <a:p>
            <a:pPr algn="just" rtl="0"/>
            <a:r>
              <a:rPr lang="az" b="0" i="0" u="none" baseline="0"/>
              <a:t>Onlar birlikdə şəbəkədə ikitərəfli kommunikasiyanı təmin edən verilənlər mübadiləsinin necə həyata keçiriləcəyini və etibarlılığın necə qorunacağını müəyyən edirlər</a:t>
            </a:r>
          </a:p>
          <a:p>
            <a:pPr algn="just" rtl="0"/>
            <a:r>
              <a:rPr lang="az" b="1" i="0" u="none" baseline="0">
                <a:solidFill>
                  <a:srgbClr val="0070C0"/>
                </a:solidFill>
              </a:rPr>
              <a:t>TCP</a:t>
            </a:r>
            <a:r>
              <a:rPr lang="az" b="0" i="0" u="none" baseline="0"/>
              <a:t> – kanallar yaradır </a:t>
            </a:r>
            <a:r>
              <a:rPr lang="az" b="1" i="0" u="none" baseline="0">
                <a:solidFill>
                  <a:srgbClr val="0070C0"/>
                </a:solidFill>
              </a:rPr>
              <a:t>paketləri </a:t>
            </a:r>
            <a:r>
              <a:rPr lang="az" b="0" i="0" u="none" baseline="0"/>
              <a:t>hər iki son nöqtədə ayırır və birləşdirir</a:t>
            </a:r>
          </a:p>
          <a:p>
            <a:pPr algn="just" rtl="0"/>
            <a:r>
              <a:rPr lang="az" b="1" i="0" u="none" baseline="0">
                <a:solidFill>
                  <a:srgbClr val="0070C0"/>
                </a:solidFill>
              </a:rPr>
              <a:t>İP</a:t>
            </a:r>
            <a:r>
              <a:rPr lang="az" b="0" i="0" u="none" baseline="0"/>
              <a:t> – hər bir </a:t>
            </a:r>
            <a:r>
              <a:rPr lang="az" b="1" i="0" u="none" baseline="0">
                <a:solidFill>
                  <a:srgbClr val="0070C0"/>
                </a:solidFill>
              </a:rPr>
              <a:t>paketin</a:t>
            </a:r>
            <a:r>
              <a:rPr lang="az" b="1" i="0" u="none" baseline="0"/>
              <a:t> </a:t>
            </a:r>
            <a:r>
              <a:rPr lang="az" b="0" i="0" u="none" baseline="0"/>
              <a:t>necə ünvanlanmalı və yönləndirilməli olduğunu müəyyən edir</a:t>
            </a:r>
          </a:p>
        </p:txBody>
      </p:sp>
    </p:spTree>
    <p:extLst>
      <p:ext uri="{BB962C8B-B14F-4D97-AF65-F5344CB8AC3E}">
        <p14:creationId xmlns:p14="http://schemas.microsoft.com/office/powerpoint/2010/main" val="3603535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İnternet protokolları</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32292"/>
            <a:ext cx="8642350" cy="5183188"/>
          </a:xfrm>
        </p:spPr>
        <p:txBody>
          <a:bodyPr/>
          <a:lstStyle/>
          <a:p>
            <a:pPr algn="l" rtl="0"/>
            <a:r>
              <a:rPr lang="az" b="1" i="0" u="none" baseline="0">
                <a:solidFill>
                  <a:srgbClr val="0070C0"/>
                </a:solidFill>
              </a:rPr>
              <a:t>HTTP </a:t>
            </a:r>
            <a:r>
              <a:rPr lang="az" b="0" i="0" u="none" baseline="0"/>
              <a:t>– Hipermətn Ötürmə Protokolu</a:t>
            </a:r>
          </a:p>
          <a:p>
            <a:pPr algn="l" rtl="0"/>
            <a:r>
              <a:rPr lang="az" b="1" i="0" u="none" baseline="0">
                <a:solidFill>
                  <a:srgbClr val="0070C0"/>
                </a:solidFill>
              </a:rPr>
              <a:t>HTTPS </a:t>
            </a:r>
            <a:r>
              <a:rPr lang="az" b="0" i="0" u="none" baseline="0"/>
              <a:t>– Təhlükəsiz HTTP</a:t>
            </a:r>
          </a:p>
          <a:p>
            <a:pPr algn="l" rtl="0"/>
            <a:r>
              <a:rPr lang="az" b="1" i="0" u="none" baseline="0">
                <a:solidFill>
                  <a:srgbClr val="0070C0"/>
                </a:solidFill>
              </a:rPr>
              <a:t>SMTP </a:t>
            </a:r>
            <a:r>
              <a:rPr lang="az" b="0" i="0" u="none" baseline="0"/>
              <a:t>– Elektron poçt göndərişinin sadə protokolu</a:t>
            </a:r>
          </a:p>
          <a:p>
            <a:pPr algn="l" rtl="0"/>
            <a:r>
              <a:rPr lang="az" b="1" i="0" u="none" baseline="0">
                <a:solidFill>
                  <a:srgbClr val="0070C0"/>
                </a:solidFill>
              </a:rPr>
              <a:t>FTP </a:t>
            </a:r>
            <a:r>
              <a:rPr lang="az" b="0" i="0" u="none" baseline="0"/>
              <a:t>– Fayl ötürmə protokolu</a:t>
            </a:r>
          </a:p>
          <a:p>
            <a:pPr algn="l" rtl="0"/>
            <a:r>
              <a:rPr lang="az" b="1" i="0" u="none" baseline="0">
                <a:solidFill>
                  <a:srgbClr val="0070C0"/>
                </a:solidFill>
              </a:rPr>
              <a:t>NNTP </a:t>
            </a:r>
            <a:r>
              <a:rPr lang="az" b="0" i="0" u="none" baseline="0"/>
              <a:t>– Şəbəkədə xəbərlərin ötürülmə protokolu</a:t>
            </a:r>
          </a:p>
          <a:p>
            <a:pPr algn="l" rtl="0"/>
            <a:r>
              <a:rPr lang="az" b="1" i="0" u="none" baseline="0">
                <a:solidFill>
                  <a:srgbClr val="0070C0"/>
                </a:solidFill>
              </a:rPr>
              <a:t>UDP </a:t>
            </a:r>
            <a:r>
              <a:rPr lang="az" b="0" i="0" u="none" baseline="0"/>
              <a:t>– İstifadəçi dataqram protokolu</a:t>
            </a:r>
          </a:p>
          <a:p>
            <a:endParaRPr lang="az" dirty="0"/>
          </a:p>
          <a:p>
            <a:pPr algn="l" rtl="0"/>
            <a:r>
              <a:rPr lang="az" b="0" i="0" u="none" baseline="0"/>
              <a:t>Unutmayın –  "protokol" sadəcə əməl edildiyi halda uğurlu kommunikasiya imkanı yaradan qaydalar toplusudur</a:t>
            </a:r>
          </a:p>
        </p:txBody>
      </p:sp>
    </p:spTree>
    <p:extLst>
      <p:ext uri="{BB962C8B-B14F-4D97-AF65-F5344CB8AC3E}">
        <p14:creationId xmlns:p14="http://schemas.microsoft.com/office/powerpoint/2010/main" val="3848957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IPv4</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148"/>
            <a:ext cx="8642350" cy="5183188"/>
          </a:xfrm>
        </p:spPr>
        <p:txBody>
          <a:bodyPr/>
          <a:lstStyle/>
          <a:p>
            <a:pPr algn="l" rtl="0"/>
            <a:r>
              <a:rPr lang="az" b="1" i="0" u="none" baseline="0">
                <a:solidFill>
                  <a:srgbClr val="0070C0"/>
                </a:solidFill>
              </a:rPr>
              <a:t>32-bit</a:t>
            </a:r>
            <a:r>
              <a:rPr lang="az" b="0" i="0" u="none" baseline="0"/>
              <a:t> ünvan</a:t>
            </a:r>
          </a:p>
          <a:p>
            <a:pPr algn="l" rtl="0"/>
            <a:r>
              <a:rPr lang="az" b="0" i="0" u="none" baseline="0"/>
              <a:t>"." ilə ayrılan dörd rəqəm</a:t>
            </a:r>
          </a:p>
          <a:p>
            <a:pPr algn="l" rtl="0"/>
            <a:r>
              <a:rPr lang="az" b="0" i="0" u="none" baseline="0"/>
              <a:t>Hər bir rəqəm "0" - "255" arasında ola bilər – məsələn,</a:t>
            </a:r>
          </a:p>
          <a:p>
            <a:pPr marL="0" indent="0" algn="ctr" rtl="0">
              <a:buNone/>
            </a:pPr>
            <a:r>
              <a:rPr lang="az" b="1" i="0" u="none" baseline="0">
                <a:solidFill>
                  <a:srgbClr val="FF0000"/>
                </a:solidFill>
              </a:rPr>
              <a:t>213.43.112.45</a:t>
            </a:r>
          </a:p>
          <a:p>
            <a:pPr algn="l" rtl="0"/>
            <a:r>
              <a:rPr lang="az" b="0" i="0" u="none" baseline="0"/>
              <a:t>Təqribən 4,162,314,256 mümkün ünvan</a:t>
            </a:r>
          </a:p>
        </p:txBody>
      </p:sp>
      <p:pic>
        <p:nvPicPr>
          <p:cNvPr id="1026" name="Picture 2" descr="How to Find Your Public IP Address">
            <a:extLst>
              <a:ext uri="{FF2B5EF4-FFF2-40B4-BE49-F238E27FC236}">
                <a16:creationId xmlns:a16="http://schemas.microsoft.com/office/drawing/2014/main" xmlns="" id="{4E286537-1E2E-4F5D-8830-A2DE91D4A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4466157"/>
            <a:ext cx="3671962" cy="1987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38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IPv4</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4" y="1270075"/>
            <a:ext cx="8642350" cy="5183188"/>
          </a:xfrm>
        </p:spPr>
        <p:txBody>
          <a:bodyPr/>
          <a:lstStyle/>
          <a:p>
            <a:pPr algn="l" rtl="0"/>
            <a:r>
              <a:rPr lang="az" b="0" i="0" u="none" baseline="0"/>
              <a:t>Açıq və qapalı İP ünvanları</a:t>
            </a:r>
          </a:p>
          <a:p>
            <a:pPr lvl="1" algn="l" rtl="0"/>
            <a:r>
              <a:rPr lang="az" b="0" i="0" u="none" baseline="0"/>
              <a:t>İctimai İP ünvanları – internetdə istifadə edilir</a:t>
            </a:r>
          </a:p>
          <a:p>
            <a:pPr lvl="1" algn="l" rtl="0"/>
            <a:r>
              <a:rPr lang="az" b="0" i="0" u="none" baseline="0"/>
              <a:t>Qapalı İP ünvanları – qapalı şəbəkələrdə istifadə edilir</a:t>
            </a:r>
          </a:p>
          <a:p>
            <a:pPr lvl="1" algn="l" rtl="0"/>
            <a:r>
              <a:rPr lang="az" b="0" i="0" u="none" baseline="0"/>
              <a:t>"Qapalı" olan müəyyən İP ünvan aralığı mövcuddur</a:t>
            </a:r>
          </a:p>
        </p:txBody>
      </p:sp>
      <p:pic>
        <p:nvPicPr>
          <p:cNvPr id="7" name="Picture 6">
            <a:extLst>
              <a:ext uri="{FF2B5EF4-FFF2-40B4-BE49-F238E27FC236}">
                <a16:creationId xmlns:a16="http://schemas.microsoft.com/office/drawing/2014/main" xmlns="" id="{BF30EB99-9E19-471C-8DBA-9821EAE9FDCE}"/>
              </a:ext>
            </a:extLst>
          </p:cNvPr>
          <p:cNvPicPr>
            <a:picLocks noChangeAspect="1"/>
          </p:cNvPicPr>
          <p:nvPr/>
        </p:nvPicPr>
        <p:blipFill>
          <a:blip r:embed="rId3"/>
          <a:stretch>
            <a:fillRect/>
          </a:stretch>
        </p:blipFill>
        <p:spPr>
          <a:xfrm>
            <a:off x="1286371" y="3861669"/>
            <a:ext cx="6571257" cy="1992575"/>
          </a:xfrm>
          <a:prstGeom prst="rect">
            <a:avLst/>
          </a:prstGeom>
          <a:ln>
            <a:solidFill>
              <a:srgbClr val="0070C0"/>
            </a:solidFill>
          </a:ln>
        </p:spPr>
      </p:pic>
    </p:spTree>
    <p:extLst>
      <p:ext uri="{BB962C8B-B14F-4D97-AF65-F5344CB8AC3E}">
        <p14:creationId xmlns:p14="http://schemas.microsoft.com/office/powerpoint/2010/main" val="6151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IPv6</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000"/>
            <a:ext cx="8642350" cy="5183188"/>
          </a:xfrm>
        </p:spPr>
        <p:txBody>
          <a:bodyPr>
            <a:normAutofit lnSpcReduction="10000"/>
          </a:bodyPr>
          <a:lstStyle/>
          <a:p>
            <a:pPr algn="l" rtl="0"/>
            <a:r>
              <a:rPr lang="az" b="1" i="0" u="none" baseline="0">
                <a:solidFill>
                  <a:srgbClr val="0070C0"/>
                </a:solidFill>
              </a:rPr>
              <a:t>128-bit</a:t>
            </a:r>
            <a:r>
              <a:rPr lang="az" b="0" i="0" u="none" baseline="0"/>
              <a:t> ünvan – iki nöqtə ilə ayrılan 8 qiymət</a:t>
            </a:r>
          </a:p>
          <a:p>
            <a:pPr algn="l" rtl="0"/>
            <a:r>
              <a:rPr lang="az" b="0" i="0" u="none" baseline="0"/>
              <a:t>Qiymətlər onaltılıq sistemlə yazılır</a:t>
            </a:r>
          </a:p>
          <a:p>
            <a:pPr algn="l" rtl="0"/>
            <a:r>
              <a:rPr lang="az" b="0" i="0" u="none" baseline="0"/>
              <a:t>Hər bir qrup "0000" - "FFFF" aralığında dəyişə bilər – məsələn,</a:t>
            </a:r>
          </a:p>
          <a:p>
            <a:pPr marL="0" indent="0" algn="ctr" rtl="0">
              <a:buNone/>
            </a:pPr>
            <a:r>
              <a:rPr lang="az" b="1" i="0" u="none" baseline="0">
                <a:solidFill>
                  <a:srgbClr val="FF0000"/>
                </a:solidFill>
              </a:rPr>
              <a:t>2600:1403:0002:029c:0000:0000:0000:2add</a:t>
            </a:r>
            <a:endParaRPr lang="az" dirty="0"/>
          </a:p>
          <a:p>
            <a:pPr algn="l" rtl="0"/>
            <a:r>
              <a:rPr lang="az" b="0" i="0" u="none" baseline="0"/>
              <a:t>Qısaldıla bilər</a:t>
            </a:r>
          </a:p>
          <a:p>
            <a:pPr marL="0" indent="0" algn="ctr" rtl="0">
              <a:buNone/>
            </a:pPr>
            <a:r>
              <a:rPr lang="az" b="1" i="0" u="none" baseline="0">
                <a:solidFill>
                  <a:srgbClr val="FF0000"/>
                </a:solidFill>
              </a:rPr>
              <a:t>2600:1403:2:29c:0:0:0:2add</a:t>
            </a:r>
          </a:p>
          <a:p>
            <a:pPr marL="0" indent="0" algn="ctr" rtl="0">
              <a:buNone/>
            </a:pPr>
            <a:r>
              <a:rPr lang="az" b="1" i="0" u="none" baseline="0">
                <a:solidFill>
                  <a:srgbClr val="FF0000"/>
                </a:solidFill>
              </a:rPr>
              <a:t>2600:1403:2:29c::2add</a:t>
            </a:r>
          </a:p>
          <a:p>
            <a:pPr marL="0" indent="0" algn="ctr" rtl="0">
              <a:buNone/>
            </a:pPr>
            <a:endParaRPr lang="az" b="1" dirty="0">
              <a:solidFill>
                <a:srgbClr val="FF0000"/>
              </a:solidFill>
            </a:endParaRPr>
          </a:p>
          <a:p>
            <a:pPr algn="l" rtl="0"/>
            <a:r>
              <a:rPr lang="az" sz="2400" b="0" i="0" u="none" baseline="0"/>
              <a:t>340,282,366,920,938,000,000,000,000,000,000,000,000 mümkündür</a:t>
            </a:r>
            <a:endParaRPr lang="az" sz="2400" dirty="0"/>
          </a:p>
          <a:p>
            <a:endParaRPr lang="az" b="1" dirty="0"/>
          </a:p>
        </p:txBody>
      </p:sp>
    </p:spTree>
    <p:extLst>
      <p:ext uri="{BB962C8B-B14F-4D97-AF65-F5344CB8AC3E}">
        <p14:creationId xmlns:p14="http://schemas.microsoft.com/office/powerpoint/2010/main" val="104413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məqsədi</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15900" y="1284877"/>
            <a:ext cx="8712200" cy="5240337"/>
          </a:xfrm>
        </p:spPr>
        <p:txBody>
          <a:bodyPr>
            <a:normAutofit/>
          </a:bodyPr>
          <a:lstStyle/>
          <a:p>
            <a:pPr marL="0" indent="0" algn="just" rtl="0">
              <a:buNone/>
            </a:pPr>
            <a:r>
              <a:rPr lang="az" b="0" i="0" u="none" baseline="0"/>
              <a:t>İşlərinin gedişatında hakim və prokurorların qarşısına çıxa biləcək və aşağıdakı məqsədlərlə istifadə edilən texnologiyalar haqqında məlumat təmin etmək:</a:t>
            </a:r>
          </a:p>
          <a:p>
            <a:pPr algn="just" rtl="0"/>
            <a:r>
              <a:rPr lang="az" b="0" i="0" u="none" baseline="0"/>
              <a:t>cinayətkarlar tərəfindən cinayət törətmək məqsədilə </a:t>
            </a:r>
          </a:p>
          <a:p>
            <a:pPr algn="just" rtl="0"/>
            <a:r>
              <a:rPr lang="az" b="0" i="0" u="none" baseline="0"/>
              <a:t>hüquq-mühafizə orqanları tərəfindən cinayəti aşkarlamaq məqsədilə.</a:t>
            </a:r>
          </a:p>
          <a:p>
            <a:pPr marL="0" indent="0" algn="just" rtl="0">
              <a:buNone/>
            </a:pPr>
            <a:endParaRPr lang="az" dirty="0"/>
          </a:p>
          <a:p>
            <a:pPr marL="0" indent="0" algn="just" rtl="0">
              <a:buNone/>
            </a:pPr>
            <a:r>
              <a:rPr lang="az" b="0" i="0" u="none" baseline="0"/>
              <a:t>Məqsəd auditoriyaya vəzifələrini daha effektiv yerinə yetirmələri üçün texnologiya haqqında yetərli bilgi əldə etmək imkanı yaratmaqdır.</a:t>
            </a:r>
            <a:endParaRPr lang="az" dirty="0">
              <a:ea typeface="Verdana" panose="020B0604030504040204" pitchFamily="34" charset="0"/>
            </a:endParaRP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DNS</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317134"/>
            <a:ext cx="8642350" cy="5183188"/>
          </a:xfrm>
        </p:spPr>
        <p:txBody>
          <a:bodyPr/>
          <a:lstStyle/>
          <a:p>
            <a:pPr algn="l" rtl="0"/>
            <a:r>
              <a:rPr lang="az" b="1" i="0" u="none" baseline="0">
                <a:solidFill>
                  <a:srgbClr val="0070C0"/>
                </a:solidFill>
              </a:rPr>
              <a:t>DNS</a:t>
            </a:r>
            <a:r>
              <a:rPr lang="az" b="0" i="0" u="none" baseline="0"/>
              <a:t> – Domen adı sistemi</a:t>
            </a:r>
          </a:p>
          <a:p>
            <a:pPr algn="l" rtl="0"/>
            <a:r>
              <a:rPr lang="az" b="0" i="0" u="none" baseline="0"/>
              <a:t>İnternetdə hər yer İP ünvanıdır</a:t>
            </a:r>
          </a:p>
          <a:p>
            <a:pPr marL="0" indent="0" algn="ctr" rtl="0">
              <a:buNone/>
            </a:pPr>
            <a:r>
              <a:rPr lang="az" b="1" i="0" u="none" baseline="0">
                <a:solidFill>
                  <a:srgbClr val="FF0000"/>
                </a:solidFill>
              </a:rPr>
              <a:t>123.123.123.123 </a:t>
            </a:r>
            <a:r>
              <a:rPr lang="az" b="0" i="0" u="none" baseline="0"/>
              <a:t>(nümunə)</a:t>
            </a:r>
          </a:p>
          <a:p>
            <a:pPr algn="l" rtl="0"/>
            <a:r>
              <a:rPr lang="az" b="0" i="0" u="none" baseline="0"/>
              <a:t>Lakin biz </a:t>
            </a:r>
            <a:r>
              <a:rPr lang="az" b="0" i="0" u="none" baseline="0">
                <a:hlinkClick r:id="rId3"/>
              </a:rPr>
              <a:t>www.coe.int</a:t>
            </a:r>
            <a:r>
              <a:rPr lang="az" b="0" i="0" u="none" baseline="0"/>
              <a:t> ünvanına daxil olmaq istəyirik o is, </a:t>
            </a:r>
            <a:r>
              <a:rPr lang="az" b="1" i="0" u="none" baseline="0">
                <a:solidFill>
                  <a:srgbClr val="0070C0"/>
                </a:solidFill>
              </a:rPr>
              <a:t>URL-dir</a:t>
            </a:r>
            <a:r>
              <a:rPr lang="az" b="0" i="0" u="none" baseline="0"/>
              <a:t> – resursların unifikasiya edilmiş göstəricisi</a:t>
            </a:r>
          </a:p>
          <a:p>
            <a:pPr algn="l" rtl="0"/>
            <a:r>
              <a:rPr lang="az" b="0" i="0" u="none" baseline="0">
                <a:hlinkClick r:id="rId3"/>
              </a:rPr>
              <a:t>www.coe.int</a:t>
            </a:r>
            <a:r>
              <a:rPr lang="az" b="0" i="0" u="none" baseline="0"/>
              <a:t> ünvanını nəsə 123.123.123.123-ə çevrilməlidir</a:t>
            </a:r>
          </a:p>
          <a:p>
            <a:pPr algn="l" rtl="0"/>
            <a:r>
              <a:rPr lang="az" b="0" i="0" u="none" baseline="0"/>
              <a:t>DNS bunu effektiv surətdə sorğunu həll edən internet telefon kataloquna çevirir</a:t>
            </a:r>
          </a:p>
        </p:txBody>
      </p:sp>
    </p:spTree>
    <p:extLst>
      <p:ext uri="{BB962C8B-B14F-4D97-AF65-F5344CB8AC3E}">
        <p14:creationId xmlns:p14="http://schemas.microsoft.com/office/powerpoint/2010/main" val="121350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İnternet hansı növ şəbkəyə nümunədir?</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2569934"/>
          </a:xfrm>
          <a:prstGeom prst="rect">
            <a:avLst/>
          </a:prstGeom>
          <a:solidFill>
            <a:schemeClr val="tx1">
              <a:lumMod val="65000"/>
              <a:lumOff val="35000"/>
            </a:schemeClr>
          </a:solidFill>
        </p:spPr>
        <p:txBody>
          <a:bodyPr wrap="square" rtlCol="0">
            <a:spAutoFit/>
          </a:bodyPr>
          <a:lstStyle/>
          <a:p>
            <a:pPr algn="ctr" rtl="0"/>
            <a:r>
              <a:rPr lang="az" sz="2300" b="0" i="0" u="none" baseline="0" dirty="0">
                <a:solidFill>
                  <a:schemeClr val="bg1"/>
                </a:solidFill>
                <a:latin typeface="+mj-lt"/>
              </a:rPr>
              <a:t>Düzgün cavab D-dir</a:t>
            </a:r>
          </a:p>
          <a:p>
            <a:pPr algn="ctr" rtl="0"/>
            <a:endParaRPr lang="az" sz="2300" dirty="0">
              <a:solidFill>
                <a:schemeClr val="bg1"/>
              </a:solidFill>
              <a:latin typeface="+mj-lt"/>
            </a:endParaRPr>
          </a:p>
          <a:p>
            <a:pPr algn="ctr" rtl="0"/>
            <a:r>
              <a:rPr lang="az" sz="2300" b="0" i="0" u="none" baseline="0" dirty="0">
                <a:solidFill>
                  <a:schemeClr val="bg1"/>
                </a:solidFill>
                <a:latin typeface="+mj-lt"/>
              </a:rPr>
              <a:t>İnternet verilənlərin paketlərə bölündüyü, yekun təyinat məntəqəsinə çatana qədər müxtəlif marşrutlardan keçdiyi paket kommutasiyalı şəbəkədir.</a:t>
            </a:r>
          </a:p>
          <a:p>
            <a:pPr algn="ctr" rtl="0"/>
            <a:r>
              <a:rPr lang="az" sz="2300" b="0" i="0" u="none" baseline="0" dirty="0">
                <a:solidFill>
                  <a:schemeClr val="bg1"/>
                </a:solidFill>
                <a:latin typeface="+mj-lt"/>
              </a:rPr>
              <a:t>Kanalları kommutasiya olunan şəbəkə davamlı verilən axınına ehtiyac duyur</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dirty="0">
                <a:solidFill>
                  <a:schemeClr val="bg1"/>
                </a:solidFill>
                <a:latin typeface="+mj-lt"/>
              </a:rPr>
              <a:t>Kanalları kommutasiya olunan şəbəkə</a:t>
            </a:r>
          </a:p>
          <a:p>
            <a:pPr marL="1828800" lvl="3" indent="-457200" algn="l" rtl="0">
              <a:buAutoNum type="alphaUcPeriod"/>
            </a:pPr>
            <a:r>
              <a:rPr lang="az" sz="2400" b="0" i="0" u="none" baseline="0" dirty="0" smtClean="0">
                <a:solidFill>
                  <a:schemeClr val="bg1"/>
                </a:solidFill>
                <a:latin typeface="+mj-lt"/>
              </a:rPr>
              <a:t>Yerüs</a:t>
            </a:r>
            <a:r>
              <a:rPr lang="az-Latn-AZ" sz="2400" b="0" i="0" u="none" baseline="0" dirty="0" smtClean="0">
                <a:solidFill>
                  <a:schemeClr val="bg1"/>
                </a:solidFill>
                <a:latin typeface="+mj-lt"/>
              </a:rPr>
              <a:t>t</a:t>
            </a:r>
            <a:r>
              <a:rPr lang="az" sz="2400" b="0" i="0" u="none" baseline="0" dirty="0" smtClean="0">
                <a:solidFill>
                  <a:schemeClr val="bg1"/>
                </a:solidFill>
                <a:latin typeface="+mj-lt"/>
              </a:rPr>
              <a:t>ü </a:t>
            </a:r>
            <a:r>
              <a:rPr lang="az" sz="2400" b="0" i="0" u="none" baseline="0" dirty="0">
                <a:solidFill>
                  <a:schemeClr val="bg1"/>
                </a:solidFill>
                <a:latin typeface="+mj-lt"/>
              </a:rPr>
              <a:t>nəqliyyat şəbəkəsi</a:t>
            </a:r>
          </a:p>
          <a:p>
            <a:pPr marL="1828800" lvl="3" indent="-457200" algn="l" rtl="0">
              <a:buAutoNum type="alphaUcPeriod"/>
            </a:pPr>
            <a:r>
              <a:rPr lang="az" sz="2400" b="0" i="0" u="none" baseline="0" dirty="0">
                <a:solidFill>
                  <a:schemeClr val="bg1"/>
                </a:solidFill>
                <a:latin typeface="+mj-lt"/>
              </a:rPr>
              <a:t>Sosial şəbəkə</a:t>
            </a:r>
          </a:p>
          <a:p>
            <a:pPr marL="1828800" lvl="3" indent="-457200" algn="l" rtl="0">
              <a:buAutoNum type="alphaUcPeriod"/>
            </a:pPr>
            <a:r>
              <a:rPr lang="az" sz="2400" b="0" i="0" u="none" baseline="0" dirty="0">
                <a:solidFill>
                  <a:schemeClr val="bg1"/>
                </a:solidFill>
                <a:latin typeface="+mj-lt"/>
              </a:rPr>
              <a:t>Paket kommutasiyalı şəbəkə</a:t>
            </a:r>
          </a:p>
        </p:txBody>
      </p:sp>
    </p:spTree>
    <p:extLst>
      <p:ext uri="{BB962C8B-B14F-4D97-AF65-F5344CB8AC3E}">
        <p14:creationId xmlns:p14="http://schemas.microsoft.com/office/powerpoint/2010/main" val="382830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a:t>İnternetə qoşulma</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Kompüterin və internetin əsasları</a:t>
            </a:r>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3</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1084515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İnternetə qoşulma</a:t>
            </a:r>
            <a:endParaRPr lang="az" sz="2000" dirty="0">
              <a:solidFill>
                <a:schemeClr val="bg1"/>
              </a:solidFill>
              <a:latin typeface="Verdana" charset="0"/>
              <a:cs typeface="Verdana" charset="0"/>
            </a:endParaRPr>
          </a:p>
        </p:txBody>
      </p:sp>
      <p:sp>
        <p:nvSpPr>
          <p:cNvPr id="13" name="Rectangle 12">
            <a:extLst>
              <a:ext uri="{FF2B5EF4-FFF2-40B4-BE49-F238E27FC236}">
                <a16:creationId xmlns:a16="http://schemas.microsoft.com/office/drawing/2014/main" xmlns="" id="{25E2E7B1-C62E-40A4-B964-16193DCFFEEF}"/>
              </a:ext>
            </a:extLst>
          </p:cNvPr>
          <p:cNvSpPr/>
          <p:nvPr/>
        </p:nvSpPr>
        <p:spPr bwMode="auto">
          <a:xfrm>
            <a:off x="4516440" y="1181100"/>
            <a:ext cx="109802" cy="5311136"/>
          </a:xfrm>
          <a:prstGeom prst="rect">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z" sz="900" b="0" i="0" u="none" strike="noStrike" cap="none" normalizeH="0" baseline="0">
              <a:ln>
                <a:noFill/>
              </a:ln>
              <a:solidFill>
                <a:schemeClr val="tx1"/>
              </a:solidFill>
              <a:effectLst/>
              <a:latin typeface="Arial" charset="0"/>
            </a:endParaRPr>
          </a:p>
        </p:txBody>
      </p:sp>
      <p:pic>
        <p:nvPicPr>
          <p:cNvPr id="14" name="Picture 2" descr="http://cdn.shopclues.net/images/detailed/16529/7658399271429940380_1430199810.jpg">
            <a:extLst>
              <a:ext uri="{FF2B5EF4-FFF2-40B4-BE49-F238E27FC236}">
                <a16:creationId xmlns:a16="http://schemas.microsoft.com/office/drawing/2014/main" xmlns="" id="{F470FA80-4079-48BC-B8A0-20F911D3A5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79" y="1191038"/>
            <a:ext cx="1798212" cy="1227656"/>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pic>
        <p:nvPicPr>
          <p:cNvPr id="15" name="Picture 8" descr="http://grbstech.com/wp-content/uploads/2015/11/MacbookPro.jpg">
            <a:extLst>
              <a:ext uri="{FF2B5EF4-FFF2-40B4-BE49-F238E27FC236}">
                <a16:creationId xmlns:a16="http://schemas.microsoft.com/office/drawing/2014/main" xmlns="" id="{9BF10194-C094-4E37-A836-3787125B1F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374" y="2487047"/>
            <a:ext cx="1796394" cy="827512"/>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2EFFA30F-8CB7-47CD-931E-5E50F32D0364}"/>
              </a:ext>
            </a:extLst>
          </p:cNvPr>
          <p:cNvPicPr>
            <a:picLocks noChangeAspect="1"/>
          </p:cNvPicPr>
          <p:nvPr/>
        </p:nvPicPr>
        <p:blipFill>
          <a:blip r:embed="rId5"/>
          <a:stretch>
            <a:fillRect/>
          </a:stretch>
        </p:blipFill>
        <p:spPr>
          <a:xfrm>
            <a:off x="179605" y="3381183"/>
            <a:ext cx="1796395" cy="878272"/>
          </a:xfrm>
          <a:prstGeom prst="rect">
            <a:avLst/>
          </a:prstGeom>
          <a:ln>
            <a:solidFill>
              <a:schemeClr val="accent1"/>
            </a:solidFill>
          </a:ln>
        </p:spPr>
      </p:pic>
      <p:pic>
        <p:nvPicPr>
          <p:cNvPr id="17" name="Picture 16">
            <a:extLst>
              <a:ext uri="{FF2B5EF4-FFF2-40B4-BE49-F238E27FC236}">
                <a16:creationId xmlns:a16="http://schemas.microsoft.com/office/drawing/2014/main" xmlns="" id="{B9E41542-0F8C-413C-A686-266645826797}"/>
              </a:ext>
            </a:extLst>
          </p:cNvPr>
          <p:cNvPicPr>
            <a:picLocks noChangeAspect="1"/>
          </p:cNvPicPr>
          <p:nvPr/>
        </p:nvPicPr>
        <p:blipFill>
          <a:blip r:embed="rId6"/>
          <a:stretch>
            <a:fillRect/>
          </a:stretch>
        </p:blipFill>
        <p:spPr>
          <a:xfrm>
            <a:off x="680205" y="4395460"/>
            <a:ext cx="795193" cy="1028329"/>
          </a:xfrm>
          <a:prstGeom prst="rect">
            <a:avLst/>
          </a:prstGeom>
          <a:ln>
            <a:solidFill>
              <a:schemeClr val="accent1"/>
            </a:solidFill>
          </a:ln>
        </p:spPr>
      </p:pic>
      <p:pic>
        <p:nvPicPr>
          <p:cNvPr id="18" name="Picture 12" descr="http://www.bandwidthplace.com/wp/wp-content/uploads/2014/11/wifi_router.png">
            <a:extLst>
              <a:ext uri="{FF2B5EF4-FFF2-40B4-BE49-F238E27FC236}">
                <a16:creationId xmlns:a16="http://schemas.microsoft.com/office/drawing/2014/main" xmlns="" id="{E8765908-88F7-4CA7-9910-662D9B18A9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3883" y="3040909"/>
            <a:ext cx="2345114" cy="1371353"/>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xmlns="" id="{23FE5D36-49B2-44DF-8DC6-860FD6E395BE}"/>
              </a:ext>
            </a:extLst>
          </p:cNvPr>
          <p:cNvCxnSpPr>
            <a:cxnSpLocks/>
            <a:stCxn id="14" idx="3"/>
            <a:endCxn id="18" idx="1"/>
          </p:cNvCxnSpPr>
          <p:nvPr/>
        </p:nvCxnSpPr>
        <p:spPr>
          <a:xfrm>
            <a:off x="2003591" y="1804866"/>
            <a:ext cx="1340292" cy="192172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6174EC2B-9F56-4D8A-BC96-BBB22DC647D9}"/>
              </a:ext>
            </a:extLst>
          </p:cNvPr>
          <p:cNvCxnSpPr>
            <a:cxnSpLocks/>
            <a:stCxn id="17" idx="3"/>
            <a:endCxn id="18" idx="1"/>
          </p:cNvCxnSpPr>
          <p:nvPr/>
        </p:nvCxnSpPr>
        <p:spPr>
          <a:xfrm flipV="1">
            <a:off x="1475398" y="3726586"/>
            <a:ext cx="1868485" cy="1183039"/>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25DBA5E7-1897-40E2-AAC1-93F91F2E2148}"/>
              </a:ext>
            </a:extLst>
          </p:cNvPr>
          <p:cNvCxnSpPr>
            <a:cxnSpLocks/>
            <a:stCxn id="16" idx="3"/>
            <a:endCxn id="18" idx="1"/>
          </p:cNvCxnSpPr>
          <p:nvPr/>
        </p:nvCxnSpPr>
        <p:spPr>
          <a:xfrm flipV="1">
            <a:off x="1976000" y="3726586"/>
            <a:ext cx="1367883" cy="9373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pic>
        <p:nvPicPr>
          <p:cNvPr id="23" name="Picture 14" descr="http://www.balamand.edu.lb/Offices/AdministrativeOffices/InformationTechnology/Services/PublishingImages/wifi.jpg">
            <a:extLst>
              <a:ext uri="{FF2B5EF4-FFF2-40B4-BE49-F238E27FC236}">
                <a16:creationId xmlns:a16="http://schemas.microsoft.com/office/drawing/2014/main" xmlns="" id="{AF422A95-3A43-4FE1-A9E8-6AD532C997A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4850" y="2737918"/>
            <a:ext cx="753144" cy="451886"/>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xmlns="" id="{10B20EB1-16BE-46E3-A0DF-3D5C3C29C603}"/>
              </a:ext>
            </a:extLst>
          </p:cNvPr>
          <p:cNvSpPr/>
          <p:nvPr/>
        </p:nvSpPr>
        <p:spPr>
          <a:xfrm>
            <a:off x="6485176" y="2488141"/>
            <a:ext cx="1323474" cy="12633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sz="2400" b="0" i="0" u="none" baseline="0"/>
              <a:t>İXP</a:t>
            </a:r>
          </a:p>
        </p:txBody>
      </p:sp>
      <p:cxnSp>
        <p:nvCxnSpPr>
          <p:cNvPr id="25" name="Straight Connector 24">
            <a:extLst>
              <a:ext uri="{FF2B5EF4-FFF2-40B4-BE49-F238E27FC236}">
                <a16:creationId xmlns:a16="http://schemas.microsoft.com/office/drawing/2014/main" xmlns="" id="{B3EA76C4-61C2-4FA6-86F6-A188FBD1BAC0}"/>
              </a:ext>
            </a:extLst>
          </p:cNvPr>
          <p:cNvCxnSpPr>
            <a:cxnSpLocks/>
            <a:stCxn id="18" idx="3"/>
            <a:endCxn id="24" idx="2"/>
          </p:cNvCxnSpPr>
          <p:nvPr/>
        </p:nvCxnSpPr>
        <p:spPr>
          <a:xfrm flipV="1">
            <a:off x="5688997" y="3119799"/>
            <a:ext cx="796179" cy="606787"/>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pic>
        <p:nvPicPr>
          <p:cNvPr id="26" name="Picture 25">
            <a:extLst>
              <a:ext uri="{FF2B5EF4-FFF2-40B4-BE49-F238E27FC236}">
                <a16:creationId xmlns:a16="http://schemas.microsoft.com/office/drawing/2014/main" xmlns="" id="{A6026725-F2B7-4372-BAEC-EFFB6632F319}"/>
              </a:ext>
            </a:extLst>
          </p:cNvPr>
          <p:cNvPicPr>
            <a:picLocks noChangeAspect="1"/>
          </p:cNvPicPr>
          <p:nvPr/>
        </p:nvPicPr>
        <p:blipFill>
          <a:blip r:embed="rId9"/>
          <a:stretch>
            <a:fillRect/>
          </a:stretch>
        </p:blipFill>
        <p:spPr>
          <a:xfrm>
            <a:off x="6720612" y="4192759"/>
            <a:ext cx="2302727" cy="1078307"/>
          </a:xfrm>
          <a:prstGeom prst="rect">
            <a:avLst/>
          </a:prstGeom>
        </p:spPr>
      </p:pic>
      <p:cxnSp>
        <p:nvCxnSpPr>
          <p:cNvPr id="27" name="Straight Connector 26">
            <a:extLst>
              <a:ext uri="{FF2B5EF4-FFF2-40B4-BE49-F238E27FC236}">
                <a16:creationId xmlns:a16="http://schemas.microsoft.com/office/drawing/2014/main" xmlns="" id="{F57ECA08-8C91-415F-9F7D-B381DF909473}"/>
              </a:ext>
            </a:extLst>
          </p:cNvPr>
          <p:cNvCxnSpPr>
            <a:cxnSpLocks/>
            <a:stCxn id="24" idx="5"/>
            <a:endCxn id="26" idx="0"/>
          </p:cNvCxnSpPr>
          <p:nvPr/>
        </p:nvCxnSpPr>
        <p:spPr>
          <a:xfrm>
            <a:off x="7614832" y="3566449"/>
            <a:ext cx="257144" cy="62631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xmlns="" id="{5C791353-A67A-4B39-9C6E-093096358492}"/>
              </a:ext>
            </a:extLst>
          </p:cNvPr>
          <p:cNvSpPr txBox="1"/>
          <p:nvPr/>
        </p:nvSpPr>
        <p:spPr bwMode="auto">
          <a:xfrm>
            <a:off x="6105184" y="5394954"/>
            <a:ext cx="3124200" cy="86177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az" sz="2800" b="1" i="0" u="none" strike="noStrike" kern="0" cap="none" spc="0" normalizeH="0" baseline="0">
                <a:ln>
                  <a:noFill/>
                </a:ln>
                <a:solidFill>
                  <a:schemeClr val="tx1"/>
                </a:solidFill>
                <a:effectLst/>
                <a:uLnTx/>
                <a:uFillTx/>
                <a:latin typeface="+mj-lt"/>
                <a:ea typeface="+mn-ea"/>
                <a:cs typeface="+mn-cs"/>
              </a:rPr>
              <a:t>İctimai</a:t>
            </a:r>
          </a:p>
          <a:p>
            <a:pPr marR="0" algn="ctr" defTabSz="914400" rtl="0" eaLnBrk="0" fontAlgn="base" latinLnBrk="0" hangingPunct="0">
              <a:lnSpc>
                <a:spcPct val="100000"/>
              </a:lnSpc>
              <a:spcBef>
                <a:spcPct val="0"/>
              </a:spcBef>
              <a:spcAft>
                <a:spcPts val="0"/>
              </a:spcAft>
              <a:buClr>
                <a:srgbClr val="BCD437"/>
              </a:buClr>
              <a:buSzTx/>
              <a:tabLst/>
            </a:pPr>
            <a:r>
              <a:rPr kumimoji="0" lang="az" sz="2800" b="1" i="0" u="none" strike="noStrike" kern="0" cap="none" spc="0" normalizeH="0" baseline="0">
                <a:ln>
                  <a:noFill/>
                </a:ln>
                <a:solidFill>
                  <a:schemeClr val="tx1"/>
                </a:solidFill>
                <a:effectLst/>
                <a:uLnTx/>
                <a:uFillTx/>
                <a:latin typeface="+mj-lt"/>
                <a:ea typeface="+mn-ea"/>
                <a:cs typeface="+mn-cs"/>
              </a:rPr>
              <a:t>IP ünvanı</a:t>
            </a:r>
          </a:p>
        </p:txBody>
      </p:sp>
      <p:sp>
        <p:nvSpPr>
          <p:cNvPr id="29" name="TextBox 28">
            <a:extLst>
              <a:ext uri="{FF2B5EF4-FFF2-40B4-BE49-F238E27FC236}">
                <a16:creationId xmlns:a16="http://schemas.microsoft.com/office/drawing/2014/main" xmlns="" id="{1B5B9BFE-EE7C-4970-BC42-CBB55D27C440}"/>
              </a:ext>
            </a:extLst>
          </p:cNvPr>
          <p:cNvSpPr txBox="1"/>
          <p:nvPr/>
        </p:nvSpPr>
        <p:spPr bwMode="auto">
          <a:xfrm>
            <a:off x="219683" y="5495027"/>
            <a:ext cx="3124200" cy="1107996"/>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az" b="1" i="0" u="none" strike="noStrike" kern="0" cap="none" spc="0" normalizeH="0" baseline="0" dirty="0">
                <a:ln>
                  <a:noFill/>
                </a:ln>
                <a:solidFill>
                  <a:schemeClr val="tx1"/>
                </a:solidFill>
                <a:effectLst/>
                <a:uLnTx/>
                <a:uFillTx/>
                <a:latin typeface="+mj-lt"/>
              </a:rPr>
              <a:t>Qapalı İP ünvanı</a:t>
            </a:r>
          </a:p>
          <a:p>
            <a:pPr marR="0" algn="ctr" defTabSz="914400" rtl="0" eaLnBrk="0" fontAlgn="base" latinLnBrk="0" hangingPunct="0">
              <a:lnSpc>
                <a:spcPct val="100000"/>
              </a:lnSpc>
              <a:spcBef>
                <a:spcPct val="0"/>
              </a:spcBef>
              <a:spcAft>
                <a:spcPts val="0"/>
              </a:spcAft>
              <a:buClr>
                <a:srgbClr val="BCD437"/>
              </a:buClr>
              <a:buSzTx/>
              <a:tabLst/>
            </a:pPr>
            <a:r>
              <a:rPr lang="az" b="1" i="0" u="none" kern="0" baseline="0" dirty="0">
                <a:latin typeface="+mj-lt"/>
              </a:rPr>
              <a:t>(Hostun dinamik konfiqurasiyası protokolu (DHCP) tərəfindən ayrılır)</a:t>
            </a:r>
            <a:endParaRPr kumimoji="0" lang="az" b="1" i="0" u="none" strike="noStrike" kern="0" cap="none" spc="0" normalizeH="0" baseline="0" noProof="0" dirty="0">
              <a:ln>
                <a:noFill/>
              </a:ln>
              <a:solidFill>
                <a:schemeClr val="tx1"/>
              </a:solidFill>
              <a:effectLst/>
              <a:uLnTx/>
              <a:uFillTx/>
              <a:latin typeface="+mj-lt"/>
            </a:endParaRPr>
          </a:p>
        </p:txBody>
      </p:sp>
      <p:cxnSp>
        <p:nvCxnSpPr>
          <p:cNvPr id="30" name="Straight Arrow Connector 29">
            <a:extLst>
              <a:ext uri="{FF2B5EF4-FFF2-40B4-BE49-F238E27FC236}">
                <a16:creationId xmlns:a16="http://schemas.microsoft.com/office/drawing/2014/main" xmlns="" id="{E8F571F9-F470-43B4-B075-8BD649A542E7}"/>
              </a:ext>
            </a:extLst>
          </p:cNvPr>
          <p:cNvCxnSpPr>
            <a:cxnSpLocks/>
          </p:cNvCxnSpPr>
          <p:nvPr/>
        </p:nvCxnSpPr>
        <p:spPr bwMode="auto">
          <a:xfrm flipH="1" flipV="1">
            <a:off x="5268701" y="4140819"/>
            <a:ext cx="171941" cy="373754"/>
          </a:xfrm>
          <a:prstGeom prst="straightConnector1">
            <a:avLst/>
          </a:prstGeom>
          <a:noFill/>
          <a:ln w="38100" cap="flat" cmpd="sng" algn="ctr">
            <a:solidFill>
              <a:srgbClr val="FF0000"/>
            </a:solidFill>
            <a:prstDash val="solid"/>
            <a:round/>
            <a:headEnd type="none" w="med" len="med"/>
            <a:tailEnd type="triangle"/>
          </a:ln>
          <a:effectLst/>
        </p:spPr>
      </p:cxnSp>
      <p:sp>
        <p:nvSpPr>
          <p:cNvPr id="31" name="TextBox 30">
            <a:extLst>
              <a:ext uri="{FF2B5EF4-FFF2-40B4-BE49-F238E27FC236}">
                <a16:creationId xmlns:a16="http://schemas.microsoft.com/office/drawing/2014/main" xmlns="" id="{7F1F37D6-B827-432D-B442-2B2315A10E3A}"/>
              </a:ext>
            </a:extLst>
          </p:cNvPr>
          <p:cNvSpPr txBox="1"/>
          <p:nvPr/>
        </p:nvSpPr>
        <p:spPr bwMode="auto">
          <a:xfrm>
            <a:off x="4861694" y="4586512"/>
            <a:ext cx="1752600" cy="1477328"/>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az" sz="1600" b="1" i="0" u="sng" strike="noStrike" kern="0" cap="none" spc="0" normalizeH="0" baseline="0">
                <a:ln>
                  <a:noFill/>
                </a:ln>
                <a:solidFill>
                  <a:schemeClr val="tx1"/>
                </a:solidFill>
                <a:effectLst/>
                <a:uLnTx/>
                <a:uFillTx/>
                <a:latin typeface="+mj-lt"/>
              </a:rPr>
              <a:t>Ruter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az" sz="1600" b="0" i="0" u="none" strike="noStrike" kern="0" cap="none" spc="0" normalizeH="0" baseline="0">
                <a:ln>
                  <a:noFill/>
                </a:ln>
                <a:solidFill>
                  <a:schemeClr val="tx1"/>
                </a:solidFill>
                <a:effectLst/>
                <a:uLnTx/>
                <a:uFillTx/>
                <a:latin typeface="+mj-lt"/>
              </a:rPr>
              <a:t>Ruter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az" sz="1600" b="0" i="0" u="none" strike="noStrike" kern="0" cap="none" spc="0" normalizeH="0" baseline="0">
                <a:ln>
                  <a:noFill/>
                </a:ln>
                <a:solidFill>
                  <a:schemeClr val="tx1"/>
                </a:solidFill>
                <a:effectLst/>
                <a:uLnTx/>
                <a:uFillTx/>
                <a:latin typeface="+mj-lt"/>
              </a:rPr>
              <a:t>Keçirici</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az" sz="1600" b="0" i="0" u="none" kern="0" baseline="0">
                <a:latin typeface="+mj-lt"/>
              </a:rPr>
              <a:t>WAP</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az" sz="1600" b="0" i="0" u="none" strike="noStrike" kern="0" cap="none" spc="0" normalizeH="0" baseline="0">
                <a:ln>
                  <a:noFill/>
                </a:ln>
                <a:solidFill>
                  <a:schemeClr val="tx1"/>
                </a:solidFill>
                <a:effectLst/>
                <a:uLnTx/>
                <a:uFillTx/>
                <a:latin typeface="+mj-lt"/>
              </a:rPr>
              <a:t>Modem</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az" sz="1600" b="0" i="0" u="none" kern="0" baseline="0">
                <a:latin typeface="+mj-lt"/>
              </a:rPr>
              <a:t>Brandmauer/IDD</a:t>
            </a:r>
            <a:endParaRPr kumimoji="0" lang="az" sz="1600" b="0" i="0" u="none" strike="noStrike" kern="0" cap="none" spc="0" normalizeH="0" baseline="0" noProof="0" dirty="0">
              <a:ln>
                <a:noFill/>
              </a:ln>
              <a:solidFill>
                <a:schemeClr val="tx1"/>
              </a:solidFill>
              <a:effectLst/>
              <a:uLnTx/>
              <a:uFillTx/>
              <a:latin typeface="+mj-lt"/>
            </a:endParaRPr>
          </a:p>
        </p:txBody>
      </p:sp>
      <p:sp>
        <p:nvSpPr>
          <p:cNvPr id="32" name="Right Arrow 32">
            <a:extLst>
              <a:ext uri="{FF2B5EF4-FFF2-40B4-BE49-F238E27FC236}">
                <a16:creationId xmlns:a16="http://schemas.microsoft.com/office/drawing/2014/main" xmlns="" id="{C8C9A70F-A5D6-4B0F-8240-6C84C399D23E}"/>
              </a:ext>
            </a:extLst>
          </p:cNvPr>
          <p:cNvSpPr/>
          <p:nvPr/>
        </p:nvSpPr>
        <p:spPr bwMode="auto">
          <a:xfrm>
            <a:off x="3122041" y="1215628"/>
            <a:ext cx="3431159" cy="1222772"/>
          </a:xfrm>
          <a:prstGeom prst="rightArrow">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az" sz="2000" b="1" i="0" u="none" strike="noStrike" cap="none" normalizeH="0" baseline="0">
                <a:ln>
                  <a:noFill/>
                </a:ln>
                <a:solidFill>
                  <a:schemeClr val="tx1"/>
                </a:solidFill>
                <a:effectLst/>
              </a:rPr>
              <a:t>Qapalıdan açığa yerdəyişmə</a:t>
            </a:r>
          </a:p>
          <a:p>
            <a:pPr marL="0" marR="0" indent="0" algn="ctr" defTabSz="914400" rtl="0" eaLnBrk="1" fontAlgn="base" latinLnBrk="0" hangingPunct="1">
              <a:lnSpc>
                <a:spcPct val="100000"/>
              </a:lnSpc>
              <a:spcBef>
                <a:spcPct val="0"/>
              </a:spcBef>
              <a:spcAft>
                <a:spcPct val="0"/>
              </a:spcAft>
              <a:buClrTx/>
              <a:buSzTx/>
              <a:buFontTx/>
              <a:buNone/>
              <a:tabLst/>
            </a:pPr>
            <a:r>
              <a:rPr lang="az" sz="2000" b="1" i="0" u="none" baseline="0"/>
              <a:t>(NAT vasitəsilə)</a:t>
            </a:r>
            <a:endParaRPr kumimoji="0" lang="az" sz="2000" b="1" i="0" u="none" strike="noStrike" cap="none" normalizeH="0" baseline="0" dirty="0">
              <a:ln>
                <a:noFill/>
              </a:ln>
              <a:solidFill>
                <a:schemeClr val="tx1"/>
              </a:solidFill>
              <a:effectLst/>
            </a:endParaRPr>
          </a:p>
        </p:txBody>
      </p:sp>
      <p:cxnSp>
        <p:nvCxnSpPr>
          <p:cNvPr id="131" name="Straight Connector 130">
            <a:extLst>
              <a:ext uri="{FF2B5EF4-FFF2-40B4-BE49-F238E27FC236}">
                <a16:creationId xmlns:a16="http://schemas.microsoft.com/office/drawing/2014/main" xmlns="" id="{DB85118D-A3B1-4B01-824C-6D94BD35B994}"/>
              </a:ext>
            </a:extLst>
          </p:cNvPr>
          <p:cNvCxnSpPr>
            <a:cxnSpLocks/>
            <a:stCxn id="15" idx="3"/>
            <a:endCxn id="18" idx="1"/>
          </p:cNvCxnSpPr>
          <p:nvPr/>
        </p:nvCxnSpPr>
        <p:spPr>
          <a:xfrm>
            <a:off x="1995768" y="2900803"/>
            <a:ext cx="1348115" cy="82578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sp>
        <p:nvSpPr>
          <p:cNvPr id="142" name="Rectangle 141">
            <a:extLst>
              <a:ext uri="{FF2B5EF4-FFF2-40B4-BE49-F238E27FC236}">
                <a16:creationId xmlns:a16="http://schemas.microsoft.com/office/drawing/2014/main" xmlns="" id="{70C5CC6A-C09E-4CBD-9033-428B9DA6A9B3}"/>
              </a:ext>
            </a:extLst>
          </p:cNvPr>
          <p:cNvSpPr/>
          <p:nvPr/>
        </p:nvSpPr>
        <p:spPr>
          <a:xfrm>
            <a:off x="1762639" y="1303681"/>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10.0.0.3</a:t>
            </a:r>
          </a:p>
        </p:txBody>
      </p:sp>
      <p:sp>
        <p:nvSpPr>
          <p:cNvPr id="143" name="Rectangle 142">
            <a:extLst>
              <a:ext uri="{FF2B5EF4-FFF2-40B4-BE49-F238E27FC236}">
                <a16:creationId xmlns:a16="http://schemas.microsoft.com/office/drawing/2014/main" xmlns="" id="{34CCCF8B-E15E-471F-8857-4065CD8DBD6B}"/>
              </a:ext>
            </a:extLst>
          </p:cNvPr>
          <p:cNvSpPr/>
          <p:nvPr/>
        </p:nvSpPr>
        <p:spPr>
          <a:xfrm>
            <a:off x="1217690" y="251990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10.0.0.5</a:t>
            </a:r>
          </a:p>
        </p:txBody>
      </p:sp>
      <p:sp>
        <p:nvSpPr>
          <p:cNvPr id="144" name="Rectangle 143">
            <a:extLst>
              <a:ext uri="{FF2B5EF4-FFF2-40B4-BE49-F238E27FC236}">
                <a16:creationId xmlns:a16="http://schemas.microsoft.com/office/drawing/2014/main" xmlns="" id="{35A4C8E3-EE85-4762-AFED-93F70A444609}"/>
              </a:ext>
            </a:extLst>
          </p:cNvPr>
          <p:cNvSpPr/>
          <p:nvPr/>
        </p:nvSpPr>
        <p:spPr>
          <a:xfrm>
            <a:off x="1242803" y="3928098"/>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10.0.0.6</a:t>
            </a:r>
          </a:p>
        </p:txBody>
      </p:sp>
      <p:sp>
        <p:nvSpPr>
          <p:cNvPr id="145" name="Rectangle 144">
            <a:extLst>
              <a:ext uri="{FF2B5EF4-FFF2-40B4-BE49-F238E27FC236}">
                <a16:creationId xmlns:a16="http://schemas.microsoft.com/office/drawing/2014/main" xmlns="" id="{FAE782CE-A335-4DCF-9CF4-C46C7ABE67B8}"/>
              </a:ext>
            </a:extLst>
          </p:cNvPr>
          <p:cNvSpPr/>
          <p:nvPr/>
        </p:nvSpPr>
        <p:spPr>
          <a:xfrm>
            <a:off x="1318080" y="5045630"/>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10.0.0.8</a:t>
            </a:r>
          </a:p>
        </p:txBody>
      </p:sp>
      <p:sp>
        <p:nvSpPr>
          <p:cNvPr id="147" name="Rectangle 146">
            <a:extLst>
              <a:ext uri="{FF2B5EF4-FFF2-40B4-BE49-F238E27FC236}">
                <a16:creationId xmlns:a16="http://schemas.microsoft.com/office/drawing/2014/main" xmlns="" id="{39BA39EB-E237-4A61-AC33-2DC78E4F561F}"/>
              </a:ext>
            </a:extLst>
          </p:cNvPr>
          <p:cNvSpPr/>
          <p:nvPr/>
        </p:nvSpPr>
        <p:spPr>
          <a:xfrm>
            <a:off x="5531305" y="3951771"/>
            <a:ext cx="1752600" cy="2991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solidFill>
                  <a:schemeClr val="tx1"/>
                </a:solidFill>
              </a:rPr>
              <a:t>123.123.123.123</a:t>
            </a:r>
          </a:p>
        </p:txBody>
      </p:sp>
      <p:sp>
        <p:nvSpPr>
          <p:cNvPr id="148" name="Rectangle 147">
            <a:extLst>
              <a:ext uri="{FF2B5EF4-FFF2-40B4-BE49-F238E27FC236}">
                <a16:creationId xmlns:a16="http://schemas.microsoft.com/office/drawing/2014/main" xmlns="" id="{665399D0-FBD9-424B-8FF8-D4F751BFF4C9}"/>
              </a:ext>
            </a:extLst>
          </p:cNvPr>
          <p:cNvSpPr/>
          <p:nvPr/>
        </p:nvSpPr>
        <p:spPr>
          <a:xfrm>
            <a:off x="2814298" y="425945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10.0.0.1</a:t>
            </a:r>
          </a:p>
        </p:txBody>
      </p:sp>
    </p:spTree>
    <p:extLst>
      <p:ext uri="{BB962C8B-B14F-4D97-AF65-F5344CB8AC3E}">
        <p14:creationId xmlns:p14="http://schemas.microsoft.com/office/powerpoint/2010/main" val="144610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4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8" grpId="0"/>
      <p:bldP spid="29" grpId="0"/>
      <p:bldP spid="31" grpId="0"/>
      <p:bldP spid="32" grpId="0" animBg="1"/>
      <p:bldP spid="142" grpId="0" animBg="1"/>
      <p:bldP spid="143" grpId="0" animBg="1"/>
      <p:bldP spid="144" grpId="0" animBg="1"/>
      <p:bldP spid="145" grpId="0" animBg="1"/>
      <p:bldP spid="147" grpId="0" animBg="1"/>
      <p:bldP spid="14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Statik və dinamik İP-lər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86777" y="1270000"/>
            <a:ext cx="8370446" cy="5183188"/>
          </a:xfrm>
          <a:prstGeom prst="rect">
            <a:avLst/>
          </a:prstGeom>
        </p:spPr>
        <p:txBody>
          <a:bodyPr>
            <a:normAutofit/>
          </a:bodyPr>
          <a:lstStyle/>
          <a:p>
            <a:pPr algn="l" rtl="0"/>
            <a:r>
              <a:rPr lang="az" b="0" i="0" u="none" baseline="0"/>
              <a:t>İXP tərəfindən təmin edilən İP ünvanları:</a:t>
            </a:r>
          </a:p>
          <a:p>
            <a:pPr lvl="1" algn="l" rtl="0"/>
            <a:r>
              <a:rPr lang="az" b="1" i="0" u="none" baseline="0">
                <a:solidFill>
                  <a:srgbClr val="0070C0"/>
                </a:solidFill>
              </a:rPr>
              <a:t>Statik</a:t>
            </a:r>
            <a:r>
              <a:rPr lang="az" b="0" i="0" u="none" baseline="0"/>
              <a:t> ola bilər – hər dəfə qoşulan zaman eyni ünvan</a:t>
            </a:r>
          </a:p>
          <a:p>
            <a:pPr lvl="1" algn="l" rtl="0"/>
            <a:r>
              <a:rPr lang="az" b="1" i="0" u="none" baseline="0">
                <a:solidFill>
                  <a:srgbClr val="0070C0"/>
                </a:solidFill>
              </a:rPr>
              <a:t>Dinamik</a:t>
            </a:r>
            <a:r>
              <a:rPr lang="az" b="0" i="0" u="none" baseline="0"/>
              <a:t> ola bilər – hər dəfə qoşulan zaman potensial olaraq fərqli ünvan</a:t>
            </a:r>
          </a:p>
          <a:p>
            <a:pPr lvl="1" algn="l" rtl="0"/>
            <a:endParaRPr lang="az" dirty="0"/>
          </a:p>
          <a:p>
            <a:pPr lvl="1" algn="l" rtl="0"/>
            <a:endParaRPr lang="az" dirty="0"/>
          </a:p>
          <a:p>
            <a:pPr lvl="1" algn="l" rtl="0"/>
            <a:endParaRPr lang="az" dirty="0"/>
          </a:p>
          <a:p>
            <a:pPr lvl="1" algn="l" rtl="0"/>
            <a:endParaRPr lang="az" dirty="0"/>
          </a:p>
          <a:p>
            <a:pPr lvl="1" algn="l" rtl="0"/>
            <a:endParaRPr lang="az" dirty="0"/>
          </a:p>
          <a:p>
            <a:pPr marL="0" indent="0" algn="ctr" rtl="0">
              <a:buNone/>
            </a:pPr>
            <a:endParaRPr lang="az" b="1" dirty="0">
              <a:solidFill>
                <a:srgbClr val="FF0000"/>
              </a:solidFill>
            </a:endParaRPr>
          </a:p>
          <a:p>
            <a:pPr marL="0" indent="0" algn="ctr" rtl="0">
              <a:buNone/>
            </a:pPr>
            <a:endParaRPr lang="az" b="1" dirty="0">
              <a:solidFill>
                <a:srgbClr val="FF0000"/>
              </a:solidFill>
            </a:endParaRPr>
          </a:p>
          <a:p>
            <a:pPr marL="0" indent="0" algn="ctr" rtl="0">
              <a:buNone/>
            </a:pPr>
            <a:r>
              <a:rPr lang="az" b="1" i="0" u="none" baseline="0">
                <a:solidFill>
                  <a:srgbClr val="FF0000"/>
                </a:solidFill>
              </a:rPr>
              <a:t>Vaxt, tarix və saat qurşağı təhqiqat üçün əsasdır</a:t>
            </a:r>
          </a:p>
        </p:txBody>
      </p:sp>
      <p:pic>
        <p:nvPicPr>
          <p:cNvPr id="2050" name="Picture 2" descr="Network Diagram">
            <a:extLst>
              <a:ext uri="{FF2B5EF4-FFF2-40B4-BE49-F238E27FC236}">
                <a16:creationId xmlns:a16="http://schemas.microsoft.com/office/drawing/2014/main" xmlns="" id="{1B5AD80B-AEB3-4EA7-808D-776470ACB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535" y="2672069"/>
            <a:ext cx="5226930" cy="265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41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45.14.250.74 kimdir?</a:t>
            </a:r>
            <a:endParaRPr lang="az"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xmlns="" id="{31CE546A-0738-4037-A84C-6EBD77217D0E}"/>
              </a:ext>
            </a:extLst>
          </p:cNvPr>
          <p:cNvPicPr>
            <a:picLocks noGrp="1" noChangeAspect="1"/>
          </p:cNvPicPr>
          <p:nvPr>
            <p:ph idx="4294967295"/>
          </p:nvPr>
        </p:nvPicPr>
        <p:blipFill>
          <a:blip r:embed="rId3"/>
          <a:stretch>
            <a:fillRect/>
          </a:stretch>
        </p:blipFill>
        <p:spPr>
          <a:xfrm>
            <a:off x="2547960" y="1286822"/>
            <a:ext cx="4248150" cy="5072062"/>
          </a:xfrm>
          <a:prstGeom prst="rect">
            <a:avLst/>
          </a:prstGeom>
          <a:ln>
            <a:solidFill>
              <a:srgbClr val="0070C0"/>
            </a:solidFill>
          </a:ln>
        </p:spPr>
      </p:pic>
      <p:sp>
        <p:nvSpPr>
          <p:cNvPr id="5" name="Rectangle 4">
            <a:extLst>
              <a:ext uri="{FF2B5EF4-FFF2-40B4-BE49-F238E27FC236}">
                <a16:creationId xmlns:a16="http://schemas.microsoft.com/office/drawing/2014/main" xmlns="" id="{898D11F3-E180-43C1-8750-F7457ED067D1}"/>
              </a:ext>
            </a:extLst>
          </p:cNvPr>
          <p:cNvSpPr/>
          <p:nvPr/>
        </p:nvSpPr>
        <p:spPr>
          <a:xfrm>
            <a:off x="3837864" y="1456860"/>
            <a:ext cx="936104" cy="1440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pic>
        <p:nvPicPr>
          <p:cNvPr id="6" name="Picture 5">
            <a:extLst>
              <a:ext uri="{FF2B5EF4-FFF2-40B4-BE49-F238E27FC236}">
                <a16:creationId xmlns:a16="http://schemas.microsoft.com/office/drawing/2014/main" xmlns="" id="{B16BF418-6DD9-48EB-B0AE-8F4E213EC122}"/>
              </a:ext>
            </a:extLst>
          </p:cNvPr>
          <p:cNvPicPr>
            <a:picLocks noChangeAspect="1"/>
          </p:cNvPicPr>
          <p:nvPr/>
        </p:nvPicPr>
        <p:blipFill>
          <a:blip r:embed="rId4"/>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 id="{762F54C6-DB6E-4F9A-950F-25967D36C222}"/>
              </a:ext>
            </a:extLst>
          </p:cNvPr>
          <p:cNvSpPr/>
          <p:nvPr/>
        </p:nvSpPr>
        <p:spPr>
          <a:xfrm>
            <a:off x="3311562" y="2043682"/>
            <a:ext cx="1548470"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13">
            <a:extLst>
              <a:ext uri="{FF2B5EF4-FFF2-40B4-BE49-F238E27FC236}">
                <a16:creationId xmlns:a16="http://schemas.microsoft.com/office/drawing/2014/main" xmlns="" id="{452FCBE4-2165-4FA1-9203-4575286293C8}"/>
              </a:ext>
            </a:extLst>
          </p:cNvPr>
          <p:cNvSpPr/>
          <p:nvPr/>
        </p:nvSpPr>
        <p:spPr>
          <a:xfrm>
            <a:off x="3323496" y="3306048"/>
            <a:ext cx="2760672" cy="8763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5" name="Rectangle 14">
            <a:extLst>
              <a:ext uri="{FF2B5EF4-FFF2-40B4-BE49-F238E27FC236}">
                <a16:creationId xmlns:a16="http://schemas.microsoft.com/office/drawing/2014/main" xmlns="" id="{D03D7BF3-F0B8-498F-831E-2AA153905930}"/>
              </a:ext>
            </a:extLst>
          </p:cNvPr>
          <p:cNvSpPr/>
          <p:nvPr/>
        </p:nvSpPr>
        <p:spPr>
          <a:xfrm>
            <a:off x="3323496" y="5194491"/>
            <a:ext cx="2760672" cy="6992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8" name="TextBox 7">
            <a:extLst>
              <a:ext uri="{FF2B5EF4-FFF2-40B4-BE49-F238E27FC236}">
                <a16:creationId xmlns:a16="http://schemas.microsoft.com/office/drawing/2014/main" xmlns="" id="{C9704686-CC69-4465-9AE8-5419A27D750C}"/>
              </a:ext>
            </a:extLst>
          </p:cNvPr>
          <p:cNvSpPr txBox="1"/>
          <p:nvPr/>
        </p:nvSpPr>
        <p:spPr>
          <a:xfrm>
            <a:off x="6876256" y="1344202"/>
            <a:ext cx="2159794" cy="369332"/>
          </a:xfrm>
          <a:prstGeom prst="rect">
            <a:avLst/>
          </a:prstGeom>
          <a:noFill/>
        </p:spPr>
        <p:txBody>
          <a:bodyPr wrap="square" rtlCol="0">
            <a:spAutoFit/>
          </a:bodyPr>
          <a:lstStyle/>
          <a:p>
            <a:pPr algn="l" rtl="0"/>
            <a:r>
              <a:rPr lang="az" b="1" i="0" u="none" baseline="0">
                <a:solidFill>
                  <a:srgbClr val="FF0000"/>
                </a:solidFill>
              </a:rPr>
              <a:t>Axtarılan İP ünvanı</a:t>
            </a:r>
          </a:p>
        </p:txBody>
      </p:sp>
      <p:sp>
        <p:nvSpPr>
          <p:cNvPr id="16" name="TextBox 15">
            <a:extLst>
              <a:ext uri="{FF2B5EF4-FFF2-40B4-BE49-F238E27FC236}">
                <a16:creationId xmlns:a16="http://schemas.microsoft.com/office/drawing/2014/main" xmlns="" id="{253BFFA5-CA98-4DC5-ACC6-B44037FC6834}"/>
              </a:ext>
            </a:extLst>
          </p:cNvPr>
          <p:cNvSpPr txBox="1"/>
          <p:nvPr/>
        </p:nvSpPr>
        <p:spPr>
          <a:xfrm>
            <a:off x="6872019" y="2037504"/>
            <a:ext cx="2159794" cy="1200329"/>
          </a:xfrm>
          <a:prstGeom prst="rect">
            <a:avLst/>
          </a:prstGeom>
          <a:noFill/>
        </p:spPr>
        <p:txBody>
          <a:bodyPr wrap="square" rtlCol="0">
            <a:spAutoFit/>
          </a:bodyPr>
          <a:lstStyle/>
          <a:p>
            <a:pPr algn="l" rtl="0"/>
            <a:r>
              <a:rPr lang="az" b="1" i="0" u="none" baseline="0">
                <a:solidFill>
                  <a:srgbClr val="FF0000"/>
                </a:solidFill>
              </a:rPr>
              <a:t>Ünvanının aid olduğu İP ünvan diapazonu və şirkət haqqında bir qədər məlumat</a:t>
            </a:r>
          </a:p>
        </p:txBody>
      </p:sp>
      <p:sp>
        <p:nvSpPr>
          <p:cNvPr id="17" name="TextBox 16">
            <a:extLst>
              <a:ext uri="{FF2B5EF4-FFF2-40B4-BE49-F238E27FC236}">
                <a16:creationId xmlns:a16="http://schemas.microsoft.com/office/drawing/2014/main" xmlns="" id="{7A5FA977-B2BA-4A06-A786-E53636014E0F}"/>
              </a:ext>
            </a:extLst>
          </p:cNvPr>
          <p:cNvSpPr txBox="1"/>
          <p:nvPr/>
        </p:nvSpPr>
        <p:spPr>
          <a:xfrm>
            <a:off x="6876822" y="3305171"/>
            <a:ext cx="2159794" cy="1477328"/>
          </a:xfrm>
          <a:prstGeom prst="rect">
            <a:avLst/>
          </a:prstGeom>
          <a:noFill/>
        </p:spPr>
        <p:txBody>
          <a:bodyPr wrap="square" rtlCol="0">
            <a:spAutoFit/>
          </a:bodyPr>
          <a:lstStyle/>
          <a:p>
            <a:pPr algn="l" rtl="0"/>
            <a:r>
              <a:rPr lang="az" b="1" i="0" u="none" baseline="0">
                <a:solidFill>
                  <a:srgbClr val="FF0000"/>
                </a:solidFill>
              </a:rPr>
              <a:t>İP ünvanın aid olduğu şirkət, şirkətin harada olduğu – domen adı ilə birlikdə – e-poçt ünvanı</a:t>
            </a:r>
          </a:p>
        </p:txBody>
      </p:sp>
      <p:sp>
        <p:nvSpPr>
          <p:cNvPr id="19" name="TextBox 18">
            <a:extLst>
              <a:ext uri="{FF2B5EF4-FFF2-40B4-BE49-F238E27FC236}">
                <a16:creationId xmlns:a16="http://schemas.microsoft.com/office/drawing/2014/main" xmlns="" id="{447A299A-BC06-41F5-BB12-1C9206E114B7}"/>
              </a:ext>
            </a:extLst>
          </p:cNvPr>
          <p:cNvSpPr txBox="1"/>
          <p:nvPr/>
        </p:nvSpPr>
        <p:spPr>
          <a:xfrm>
            <a:off x="6872019" y="5206313"/>
            <a:ext cx="2159794" cy="923330"/>
          </a:xfrm>
          <a:prstGeom prst="rect">
            <a:avLst/>
          </a:prstGeom>
          <a:noFill/>
        </p:spPr>
        <p:txBody>
          <a:bodyPr wrap="square" rtlCol="0">
            <a:spAutoFit/>
          </a:bodyPr>
          <a:lstStyle/>
          <a:p>
            <a:pPr algn="l" rtl="0"/>
            <a:r>
              <a:rPr lang="az" b="1" i="0" u="none" baseline="0">
                <a:solidFill>
                  <a:srgbClr val="FF0000"/>
                </a:solidFill>
              </a:rPr>
              <a:t>Qeydiyyatdan keçmiş şəxs haqqında bəzi şəxsi məlumatlar</a:t>
            </a:r>
          </a:p>
        </p:txBody>
      </p:sp>
      <p:sp>
        <p:nvSpPr>
          <p:cNvPr id="20" name="Arrow: Right 19">
            <a:extLst>
              <a:ext uri="{FF2B5EF4-FFF2-40B4-BE49-F238E27FC236}">
                <a16:creationId xmlns:a16="http://schemas.microsoft.com/office/drawing/2014/main" xmlns="" id="{06CC90E1-2FB5-4208-9394-33FF5351BB47}"/>
              </a:ext>
            </a:extLst>
          </p:cNvPr>
          <p:cNvSpPr/>
          <p:nvPr/>
        </p:nvSpPr>
        <p:spPr>
          <a:xfrm rot="10800000">
            <a:off x="5935915" y="145686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21" name="Arrow: Right 20">
            <a:extLst>
              <a:ext uri="{FF2B5EF4-FFF2-40B4-BE49-F238E27FC236}">
                <a16:creationId xmlns:a16="http://schemas.microsoft.com/office/drawing/2014/main" xmlns="" id="{426969DC-4662-4F19-A4D1-09E47C39F079}"/>
              </a:ext>
            </a:extLst>
          </p:cNvPr>
          <p:cNvSpPr/>
          <p:nvPr/>
        </p:nvSpPr>
        <p:spPr>
          <a:xfrm rot="10800000">
            <a:off x="5935915" y="2147568"/>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22" name="Arrow: Right 21">
            <a:extLst>
              <a:ext uri="{FF2B5EF4-FFF2-40B4-BE49-F238E27FC236}">
                <a16:creationId xmlns:a16="http://schemas.microsoft.com/office/drawing/2014/main" xmlns="" id="{5D488F93-A312-4AFC-A777-06DC946F4CE5}"/>
              </a:ext>
            </a:extLst>
          </p:cNvPr>
          <p:cNvSpPr/>
          <p:nvPr/>
        </p:nvSpPr>
        <p:spPr>
          <a:xfrm rot="10800000">
            <a:off x="5935915" y="3785826"/>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23" name="Arrow: Right 22">
            <a:extLst>
              <a:ext uri="{FF2B5EF4-FFF2-40B4-BE49-F238E27FC236}">
                <a16:creationId xmlns:a16="http://schemas.microsoft.com/office/drawing/2014/main" xmlns="" id="{48A67827-805B-4C30-8DD7-B77CE568AE2D}"/>
              </a:ext>
            </a:extLst>
          </p:cNvPr>
          <p:cNvSpPr/>
          <p:nvPr/>
        </p:nvSpPr>
        <p:spPr>
          <a:xfrm rot="10800000">
            <a:off x="5935915" y="5494791"/>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24" name="TextBox 23">
            <a:extLst>
              <a:ext uri="{FF2B5EF4-FFF2-40B4-BE49-F238E27FC236}">
                <a16:creationId xmlns:a16="http://schemas.microsoft.com/office/drawing/2014/main" xmlns="" id="{DF6D6B50-5E9A-4654-9FB8-C486B01B5692}"/>
              </a:ext>
            </a:extLst>
          </p:cNvPr>
          <p:cNvSpPr txBox="1"/>
          <p:nvPr/>
        </p:nvSpPr>
        <p:spPr>
          <a:xfrm>
            <a:off x="1588" y="1713534"/>
            <a:ext cx="2475265" cy="3785652"/>
          </a:xfrm>
          <a:prstGeom prst="rect">
            <a:avLst/>
          </a:prstGeom>
          <a:solidFill>
            <a:srgbClr val="F08A34"/>
          </a:solidFill>
        </p:spPr>
        <p:txBody>
          <a:bodyPr wrap="square" rtlCol="0">
            <a:spAutoFit/>
          </a:bodyPr>
          <a:lstStyle/>
          <a:p>
            <a:pPr algn="l" rtl="0"/>
            <a:r>
              <a:rPr lang="az" sz="2400" b="1" i="0" u="none" baseline="0">
                <a:solidFill>
                  <a:schemeClr val="bg1"/>
                </a:solidFill>
                <a:latin typeface="+mj-lt"/>
              </a:rPr>
              <a:t>İstintaqın sualı?</a:t>
            </a:r>
          </a:p>
          <a:p>
            <a:endParaRPr lang="az" sz="2400" dirty="0">
              <a:solidFill>
                <a:schemeClr val="bg1"/>
              </a:solidFill>
              <a:latin typeface="+mj-lt"/>
            </a:endParaRPr>
          </a:p>
          <a:p>
            <a:pPr algn="l" rtl="0"/>
            <a:r>
              <a:rPr lang="az" sz="2400" b="0" i="0" u="none" baseline="0">
                <a:solidFill>
                  <a:schemeClr val="bg1"/>
                </a:solidFill>
                <a:latin typeface="+mj-lt"/>
              </a:rPr>
              <a:t>Konkret tarixdə və vaxtda (saat qurşağı nəzərə alınmaqla) 45.14.250.74 İP ünvanından kim istifadə edib?</a:t>
            </a:r>
          </a:p>
        </p:txBody>
      </p:sp>
    </p:spTree>
    <p:extLst>
      <p:ext uri="{BB962C8B-B14F-4D97-AF65-F5344CB8AC3E}">
        <p14:creationId xmlns:p14="http://schemas.microsoft.com/office/powerpoint/2010/main" val="37576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8" grpId="0"/>
      <p:bldP spid="16" grpId="0"/>
      <p:bldP spid="17" grpId="0"/>
      <p:bldP spid="19" grpId="0"/>
      <p:bldP spid="20" grpId="0" animBg="1"/>
      <p:bldP spid="21" grpId="0" animBg="1"/>
      <p:bldP spid="22" grpId="0" animBg="1"/>
      <p:bldP spid="23" grpId="0" animBg="1"/>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F356FF48-E68E-433E-A17C-A2D4F2B622F9}"/>
              </a:ext>
            </a:extLst>
          </p:cNvPr>
          <p:cNvPicPr>
            <a:picLocks noChangeAspect="1"/>
          </p:cNvPicPr>
          <p:nvPr/>
        </p:nvPicPr>
        <p:blipFill>
          <a:blip r:embed="rId3"/>
          <a:stretch>
            <a:fillRect/>
          </a:stretch>
        </p:blipFill>
        <p:spPr>
          <a:xfrm>
            <a:off x="4418804" y="1271699"/>
            <a:ext cx="4635910" cy="4382480"/>
          </a:xfrm>
          <a:prstGeom prst="rect">
            <a:avLst/>
          </a:prstGeom>
          <a:ln>
            <a:solidFill>
              <a:srgbClr val="0070C0"/>
            </a:solidFill>
          </a:ln>
        </p:spPr>
      </p:pic>
      <p:pic>
        <p:nvPicPr>
          <p:cNvPr id="3" name="Content Placeholder 2">
            <a:extLst>
              <a:ext uri="{FF2B5EF4-FFF2-40B4-BE49-F238E27FC236}">
                <a16:creationId xmlns:a16="http://schemas.microsoft.com/office/drawing/2014/main" xmlns="" id="{A7972C05-8ACF-475F-82C3-7C398B754C6A}"/>
              </a:ext>
            </a:extLst>
          </p:cNvPr>
          <p:cNvPicPr>
            <a:picLocks noGrp="1" noChangeAspect="1"/>
          </p:cNvPicPr>
          <p:nvPr>
            <p:ph idx="4294967295"/>
          </p:nvPr>
        </p:nvPicPr>
        <p:blipFill>
          <a:blip r:embed="rId4"/>
          <a:stretch>
            <a:fillRect/>
          </a:stretch>
        </p:blipFill>
        <p:spPr>
          <a:xfrm>
            <a:off x="120576" y="1271699"/>
            <a:ext cx="4178300" cy="4751388"/>
          </a:xfrm>
          <a:prstGeom prst="rect">
            <a:avLst/>
          </a:prstGeom>
          <a:ln>
            <a:solidFill>
              <a:srgbClr val="0070C0"/>
            </a:solidFill>
          </a:ln>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Nolimitnet.eu kimdir?</a:t>
            </a:r>
            <a:endParaRPr lang="az" sz="2000" dirty="0">
              <a:solidFill>
                <a:schemeClr val="bg1"/>
              </a:solidFill>
              <a:latin typeface="Verdana" charset="0"/>
              <a:cs typeface="Verdana" charset="0"/>
            </a:endParaRPr>
          </a:p>
        </p:txBody>
      </p:sp>
      <p:sp>
        <p:nvSpPr>
          <p:cNvPr id="5" name="Rectangle 4">
            <a:extLst>
              <a:ext uri="{FF2B5EF4-FFF2-40B4-BE49-F238E27FC236}">
                <a16:creationId xmlns:a16="http://schemas.microsoft.com/office/drawing/2014/main" xmlns="" id="{898D11F3-E180-43C1-8750-F7457ED067D1}"/>
              </a:ext>
            </a:extLst>
          </p:cNvPr>
          <p:cNvSpPr/>
          <p:nvPr/>
        </p:nvSpPr>
        <p:spPr>
          <a:xfrm>
            <a:off x="99694" y="2329701"/>
            <a:ext cx="378120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pic>
        <p:nvPicPr>
          <p:cNvPr id="6" name="Picture 5">
            <a:extLst>
              <a:ext uri="{FF2B5EF4-FFF2-40B4-BE49-F238E27FC236}">
                <a16:creationId xmlns:a16="http://schemas.microsoft.com/office/drawing/2014/main" xmlns="" id="{B16BF418-6DD9-48EB-B0AE-8F4E213EC122}"/>
              </a:ext>
            </a:extLst>
          </p:cNvPr>
          <p:cNvPicPr>
            <a:picLocks noChangeAspect="1"/>
          </p:cNvPicPr>
          <p:nvPr/>
        </p:nvPicPr>
        <p:blipFill>
          <a:blip r:embed="rId5"/>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 id="{762F54C6-DB6E-4F9A-950F-25967D36C222}"/>
              </a:ext>
            </a:extLst>
          </p:cNvPr>
          <p:cNvSpPr/>
          <p:nvPr/>
        </p:nvSpPr>
        <p:spPr>
          <a:xfrm>
            <a:off x="99694" y="3484007"/>
            <a:ext cx="4199182" cy="13528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13">
            <a:extLst>
              <a:ext uri="{FF2B5EF4-FFF2-40B4-BE49-F238E27FC236}">
                <a16:creationId xmlns:a16="http://schemas.microsoft.com/office/drawing/2014/main" xmlns="" id="{452FCBE4-2165-4FA1-9203-4575286293C8}"/>
              </a:ext>
            </a:extLst>
          </p:cNvPr>
          <p:cNvSpPr/>
          <p:nvPr/>
        </p:nvSpPr>
        <p:spPr>
          <a:xfrm>
            <a:off x="5356423" y="4302957"/>
            <a:ext cx="1447825" cy="13512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Tree>
    <p:extLst>
      <p:ext uri="{BB962C8B-B14F-4D97-AF65-F5344CB8AC3E}">
        <p14:creationId xmlns:p14="http://schemas.microsoft.com/office/powerpoint/2010/main" val="85446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İP ünvanın coğrafi mövqeyi</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59765" y="1265544"/>
            <a:ext cx="4752975" cy="5183188"/>
          </a:xfrm>
          <a:prstGeom prst="rect">
            <a:avLst/>
          </a:prstGeom>
        </p:spPr>
        <p:txBody>
          <a:bodyPr/>
          <a:lstStyle/>
          <a:p>
            <a:pPr algn="l" rtl="0"/>
            <a:r>
              <a:rPr lang="az" b="0" i="0" u="none" baseline="0"/>
              <a:t>İP ünvanları coğrafi mövqe xidmətlərindən istifadə edilməklə fiziki ərazi ilə əlaqələndirilə blər </a:t>
            </a:r>
          </a:p>
          <a:p>
            <a:pPr algn="l" rtl="0"/>
            <a:r>
              <a:rPr lang="az" b="0" i="0" u="none" baseline="0"/>
              <a:t>Abunəçinin İP ünvanının harada olduğuna işarə edə </a:t>
            </a:r>
            <a:r>
              <a:rPr lang="az" b="1" i="0" u="none" baseline="0">
                <a:solidFill>
                  <a:srgbClr val="FF0000"/>
                </a:solidFill>
              </a:rPr>
              <a:t>BİLƏR</a:t>
            </a:r>
          </a:p>
          <a:p>
            <a:pPr algn="l" rtl="0"/>
            <a:r>
              <a:rPr lang="az" b="0" i="0" u="none" baseline="0"/>
              <a:t>Dəqiq deyil, saxtalaşdırılmış ola bilər</a:t>
            </a:r>
          </a:p>
        </p:txBody>
      </p:sp>
      <p:pic>
        <p:nvPicPr>
          <p:cNvPr id="3" name="Picture 2">
            <a:extLst>
              <a:ext uri="{FF2B5EF4-FFF2-40B4-BE49-F238E27FC236}">
                <a16:creationId xmlns:a16="http://schemas.microsoft.com/office/drawing/2014/main" xmlns="" id="{EF1DDA91-F296-4EAD-95FF-EEF61BF42044}"/>
              </a:ext>
            </a:extLst>
          </p:cNvPr>
          <p:cNvPicPr>
            <a:picLocks noChangeAspect="1"/>
          </p:cNvPicPr>
          <p:nvPr/>
        </p:nvPicPr>
        <p:blipFill>
          <a:blip r:embed="rId3"/>
          <a:stretch>
            <a:fillRect/>
          </a:stretch>
        </p:blipFill>
        <p:spPr>
          <a:xfrm>
            <a:off x="4788024" y="1270001"/>
            <a:ext cx="3086513" cy="3429000"/>
          </a:xfrm>
          <a:prstGeom prst="rect">
            <a:avLst/>
          </a:prstGeom>
          <a:ln>
            <a:solidFill>
              <a:srgbClr val="0070C0"/>
            </a:solidFill>
          </a:ln>
        </p:spPr>
      </p:pic>
      <p:pic>
        <p:nvPicPr>
          <p:cNvPr id="4" name="Picture 3">
            <a:extLst>
              <a:ext uri="{FF2B5EF4-FFF2-40B4-BE49-F238E27FC236}">
                <a16:creationId xmlns:a16="http://schemas.microsoft.com/office/drawing/2014/main" xmlns="" id="{53460A33-EB48-45CB-A4DB-C795C53E15FA}"/>
              </a:ext>
            </a:extLst>
          </p:cNvPr>
          <p:cNvPicPr>
            <a:picLocks noChangeAspect="1"/>
          </p:cNvPicPr>
          <p:nvPr/>
        </p:nvPicPr>
        <p:blipFill>
          <a:blip r:embed="rId4"/>
          <a:stretch>
            <a:fillRect/>
          </a:stretch>
        </p:blipFill>
        <p:spPr>
          <a:xfrm>
            <a:off x="5962651" y="4323690"/>
            <a:ext cx="2961797" cy="2125042"/>
          </a:xfrm>
          <a:prstGeom prst="rect">
            <a:avLst/>
          </a:prstGeom>
          <a:ln>
            <a:solidFill>
              <a:srgbClr val="0070C0"/>
            </a:solidFill>
          </a:ln>
        </p:spPr>
      </p:pic>
      <p:sp>
        <p:nvSpPr>
          <p:cNvPr id="13" name="TextBox 12">
            <a:extLst>
              <a:ext uri="{FF2B5EF4-FFF2-40B4-BE49-F238E27FC236}">
                <a16:creationId xmlns:a16="http://schemas.microsoft.com/office/drawing/2014/main" xmlns="" id="{B1E8ADFB-214E-4393-8EEB-D6127A933B35}"/>
              </a:ext>
            </a:extLst>
          </p:cNvPr>
          <p:cNvSpPr txBox="1"/>
          <p:nvPr/>
        </p:nvSpPr>
        <p:spPr>
          <a:xfrm>
            <a:off x="2659802" y="5587998"/>
            <a:ext cx="3389945" cy="830997"/>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Bu müəllifin öz ünvanıdır – və 140 mil səhv göstərilir!</a:t>
            </a:r>
          </a:p>
        </p:txBody>
      </p:sp>
      <p:sp>
        <p:nvSpPr>
          <p:cNvPr id="14" name="TextBox 13">
            <a:extLst>
              <a:ext uri="{FF2B5EF4-FFF2-40B4-BE49-F238E27FC236}">
                <a16:creationId xmlns:a16="http://schemas.microsoft.com/office/drawing/2014/main" xmlns="" id="{3ED8FC31-607B-4C21-8E14-F515B098E394}"/>
              </a:ext>
            </a:extLst>
          </p:cNvPr>
          <p:cNvSpPr txBox="1"/>
          <p:nvPr/>
        </p:nvSpPr>
        <p:spPr>
          <a:xfrm>
            <a:off x="7452321" y="1142548"/>
            <a:ext cx="1581904" cy="1569660"/>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Hamısı eyni regiondadır, amma dəqiq deyil</a:t>
            </a:r>
          </a:p>
        </p:txBody>
      </p:sp>
    </p:spTree>
    <p:extLst>
      <p:ext uri="{BB962C8B-B14F-4D97-AF65-F5344CB8AC3E}">
        <p14:creationId xmlns:p14="http://schemas.microsoft.com/office/powerpoint/2010/main" val="81955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Evinizdə şəbəkəyə qoşulan zaman noutbukunuza verilən İP ünvanını ən yaxşı nə təsvir edir?</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A-dır</a:t>
            </a:r>
          </a:p>
          <a:p>
            <a:pPr algn="ctr" rtl="0"/>
            <a:r>
              <a:rPr lang="az" sz="2400" b="0" i="0" u="none" baseline="0">
                <a:solidFill>
                  <a:schemeClr val="bg1"/>
                </a:solidFill>
                <a:latin typeface="+mj-lt"/>
              </a:rPr>
              <a:t>Ev şəbəkəsi bir qayda olaraq qapalı aralıq daxilində İP ünvanları təyin edən ruter tərəfindən idarə edilir.</a:t>
            </a:r>
          </a:p>
          <a:p>
            <a:pPr algn="ctr" rtl="0"/>
            <a:r>
              <a:rPr lang="az" sz="2400" b="0" i="0" u="none" baseline="0">
                <a:solidFill>
                  <a:schemeClr val="bg1"/>
                </a:solidFill>
                <a:latin typeface="+mj-lt"/>
              </a:rPr>
              <a:t>Ruterin açıq İP ünvanı olacaq və bütün daxili qurğular internetdə ondan istifadə edəcəklər</a:t>
            </a:r>
          </a:p>
          <a:p>
            <a:pPr algn="ctr" rtl="0"/>
            <a:r>
              <a:rPr lang="az" sz="2400" b="0" i="0" u="none" baseline="0">
                <a:solidFill>
                  <a:schemeClr val="bg1"/>
                </a:solidFill>
                <a:latin typeface="+mj-lt"/>
              </a:rPr>
              <a:t>Statik və dinamik - ictimai İP ünvanlarına aid edilən terminlərdir.</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İctimai İP ünvanı</a:t>
            </a:r>
          </a:p>
          <a:p>
            <a:pPr marL="1828800" lvl="3" indent="-457200" algn="l" rtl="0">
              <a:buAutoNum type="alphaUcPeriod"/>
            </a:pPr>
            <a:r>
              <a:rPr lang="az" sz="2400" b="0" i="0" u="none" baseline="0">
                <a:solidFill>
                  <a:schemeClr val="bg1"/>
                </a:solidFill>
                <a:latin typeface="+mj-lt"/>
              </a:rPr>
              <a:t>IP ünvanı</a:t>
            </a:r>
          </a:p>
          <a:p>
            <a:pPr marL="1828800" lvl="3" indent="-457200" algn="l" rtl="0">
              <a:buAutoNum type="alphaUcPeriod"/>
            </a:pPr>
            <a:r>
              <a:rPr lang="az" sz="2400" b="0" i="0" u="none" baseline="0">
                <a:solidFill>
                  <a:schemeClr val="bg1"/>
                </a:solidFill>
                <a:latin typeface="+mj-lt"/>
              </a:rPr>
              <a:t>Dinamik İP ünvanı</a:t>
            </a:r>
          </a:p>
          <a:p>
            <a:pPr marL="1828800" lvl="3" indent="-457200" algn="l" rtl="0">
              <a:buAutoNum type="alphaUcPeriod"/>
            </a:pPr>
            <a:r>
              <a:rPr lang="az" sz="2400" b="0" i="0" u="none" baseline="0">
                <a:solidFill>
                  <a:schemeClr val="bg1"/>
                </a:solidFill>
                <a:latin typeface="+mj-lt"/>
              </a:rPr>
              <a:t>IP ünvanı</a:t>
            </a:r>
          </a:p>
        </p:txBody>
      </p:sp>
    </p:spTree>
    <p:extLst>
      <p:ext uri="{BB962C8B-B14F-4D97-AF65-F5344CB8AC3E}">
        <p14:creationId xmlns:p14="http://schemas.microsoft.com/office/powerpoint/2010/main" val="410710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məqsədləri</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15900" y="1322584"/>
            <a:ext cx="8712200" cy="5240337"/>
          </a:xfrm>
        </p:spPr>
        <p:txBody>
          <a:bodyPr>
            <a:normAutofit/>
          </a:bodyPr>
          <a:lstStyle/>
          <a:p>
            <a:pPr marL="0" indent="0" algn="just" rtl="0">
              <a:buNone/>
            </a:pPr>
            <a:r>
              <a:rPr lang="az" b="0" i="0" u="none" baseline="0">
                <a:ea typeface="Verdana" panose="020B0604030504040204" pitchFamily="34" charset="0"/>
              </a:rPr>
              <a:t>Sessiyanın sonunda nümayəndələr aşağıdakıları bacaracaqlar:</a:t>
            </a:r>
          </a:p>
          <a:p>
            <a:pPr algn="just" rtl="0"/>
            <a:r>
              <a:rPr lang="az" sz="2800" b="0" i="0" u="none" baseline="0">
                <a:ea typeface="Verdana" panose="020B0604030504040204" pitchFamily="34" charset="0"/>
              </a:rPr>
              <a:t>Kompüter sisteminin geniş yayılmış komponentlərini tanımaq və onların funksiyalarını başa düşmək;</a:t>
            </a:r>
          </a:p>
          <a:p>
            <a:pPr algn="just" rtl="0"/>
            <a:r>
              <a:rPr lang="az" sz="2800" b="0" i="0" u="none" baseline="0">
                <a:ea typeface="Verdana" panose="020B0604030504040204" pitchFamily="34" charset="0"/>
              </a:rPr>
              <a:t>İnternetin nə olduğunu, ona qoşulma qaydasını və belə qoşulma nəticəsində hansı izlərin buraxıla biləcəyini təsvir etmək;</a:t>
            </a:r>
          </a:p>
          <a:p>
            <a:pPr algn="just" rtl="0"/>
            <a:r>
              <a:rPr lang="az" sz="2800" b="0" i="0" u="none" baseline="0">
                <a:ea typeface="Verdana" panose="020B0604030504040204" pitchFamily="34" charset="0"/>
              </a:rPr>
              <a:t>Prokuror və hakim kimi vəzifələrini yerinə yetirən zaman qarşılaşa biləcəkləri bəzi interneti xidmətlərini və proqramlarını sadalamaq;</a:t>
            </a:r>
          </a:p>
          <a:p>
            <a:pPr algn="just" rtl="0"/>
            <a:r>
              <a:rPr lang="az" sz="2800" b="0" i="0" u="none" baseline="0">
                <a:ea typeface="Verdana" panose="020B0604030504040204" pitchFamily="34" charset="0"/>
              </a:rPr>
              <a:t>Qaranlıq vebin cinayət təqibinə daşıya biləcəyi problemlərə bəzi nümunələr.</a:t>
            </a:r>
          </a:p>
          <a:p>
            <a:pPr algn="just" rtl="0">
              <a:lnSpc>
                <a:spcPct val="150000"/>
              </a:lnSpc>
            </a:pPr>
            <a:endParaRPr lang="az" dirty="0">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2274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a:t>İnternet xidmətləri və proqramları</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Kompüterin və internetin əsasları</a:t>
            </a:r>
          </a:p>
        </p:txBody>
      </p:sp>
      <p:sp>
        <p:nvSpPr>
          <p:cNvPr id="6" name="TextBox 7">
            <a:extLst>
              <a:ext uri="{FF2B5EF4-FFF2-40B4-BE49-F238E27FC236}">
                <a16:creationId xmlns:a16="http://schemas.microsoft.com/office/drawing/2014/main" xmlns=""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4</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33425798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İnternet xidmətləri</a:t>
            </a:r>
            <a:endParaRPr lang="az" sz="2000" dirty="0">
              <a:solidFill>
                <a:schemeClr val="bg1"/>
              </a:solidFill>
              <a:latin typeface="Verdana" charset="0"/>
              <a:cs typeface="Verdana" charset="0"/>
            </a:endParaRPr>
          </a:p>
        </p:txBody>
      </p:sp>
      <p:pic>
        <p:nvPicPr>
          <p:cNvPr id="8" name="Picture 4" descr="graphic">
            <a:extLst>
              <a:ext uri="{FF2B5EF4-FFF2-40B4-BE49-F238E27FC236}">
                <a16:creationId xmlns:a16="http://schemas.microsoft.com/office/drawing/2014/main" xmlns="" id="{884006A9-8409-4540-97E0-6926DB57C258}"/>
              </a:ext>
            </a:extLst>
          </p:cNvPr>
          <p:cNvPicPr>
            <a:picLocks noGrp="1" noChangeAspect="1" noChangeArrowheads="1"/>
          </p:cNvPicPr>
          <p:nvPr>
            <p:ph idx="4294967295"/>
          </p:nvPr>
        </p:nvPicPr>
        <p:blipFill>
          <a:blip r:embed="rId3" cstate="print"/>
          <a:srcRect/>
          <a:stretch>
            <a:fillRect/>
          </a:stretch>
        </p:blipFill>
        <p:spPr>
          <a:xfrm>
            <a:off x="1197769" y="1278731"/>
            <a:ext cx="6748462" cy="5083175"/>
          </a:xfrm>
          <a:noFill/>
        </p:spPr>
      </p:pic>
    </p:spTree>
    <p:extLst>
      <p:ext uri="{BB962C8B-B14F-4D97-AF65-F5344CB8AC3E}">
        <p14:creationId xmlns:p14="http://schemas.microsoft.com/office/powerpoint/2010/main" val="27659728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WWW</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6" y="1237064"/>
            <a:ext cx="8785225" cy="5183187"/>
          </a:xfrm>
        </p:spPr>
        <p:txBody>
          <a:bodyPr/>
          <a:lstStyle/>
          <a:p>
            <a:pPr marL="0" indent="0" algn="just" rtl="0">
              <a:buNone/>
            </a:pPr>
            <a:r>
              <a:rPr lang="az" b="0" i="0" u="none" baseline="0"/>
              <a:t>1991-ci ildən bəri </a:t>
            </a:r>
            <a:r>
              <a:rPr lang="az" b="1" i="0" u="none" baseline="0">
                <a:solidFill>
                  <a:srgbClr val="0070C0"/>
                </a:solidFill>
              </a:rPr>
              <a:t>HTML</a:t>
            </a:r>
            <a:r>
              <a:rPr lang="az" b="0" i="0" u="none" baseline="0"/>
              <a:t> (Hipermətn İşarələmə [qeydiyyat] Dili) sözləri, şəkilləri və səsləri veb-səhifələrdə göstərməyə imkan verir</a:t>
            </a:r>
          </a:p>
          <a:p>
            <a:pPr algn="just" rtl="0"/>
            <a:r>
              <a:rPr lang="az" b="1" i="0" u="none" baseline="0">
                <a:solidFill>
                  <a:srgbClr val="0070C0"/>
                </a:solidFill>
              </a:rPr>
              <a:t>HTTP</a:t>
            </a:r>
            <a:r>
              <a:rPr lang="az" b="0" i="0" u="none" baseline="0"/>
              <a:t> – Hipermətn Ötürmə Protokolundan istifadə edir</a:t>
            </a:r>
          </a:p>
          <a:p>
            <a:pPr lvl="1" algn="just" rtl="0"/>
            <a:r>
              <a:rPr lang="az" b="0" i="0" u="none" baseline="0"/>
              <a:t>Brauzerlər və veb-serverlər tərəfindən kommunikasiya məqsədilə  HTTP sorğu və cavabları vasitəsilə istifadə edilir</a:t>
            </a:r>
          </a:p>
        </p:txBody>
      </p:sp>
      <p:pic>
        <p:nvPicPr>
          <p:cNvPr id="8" name="Picture 3" descr="server_rack">
            <a:extLst>
              <a:ext uri="{FF2B5EF4-FFF2-40B4-BE49-F238E27FC236}">
                <a16:creationId xmlns:a16="http://schemas.microsoft.com/office/drawing/2014/main" xmlns="" id="{3B99CFDE-90DC-4B72-8B40-9AF998E0523F}"/>
              </a:ext>
            </a:extLst>
          </p:cNvPr>
          <p:cNvPicPr>
            <a:picLocks noChangeAspect="1" noChangeArrowheads="1"/>
          </p:cNvPicPr>
          <p:nvPr/>
        </p:nvPicPr>
        <p:blipFill>
          <a:blip r:embed="rId3" cstate="print"/>
          <a:srcRect/>
          <a:stretch>
            <a:fillRect/>
          </a:stretch>
        </p:blipFill>
        <p:spPr bwMode="auto">
          <a:xfrm>
            <a:off x="5837210" y="4164014"/>
            <a:ext cx="1767647" cy="2076312"/>
          </a:xfrm>
          <a:prstGeom prst="rect">
            <a:avLst/>
          </a:prstGeom>
          <a:noFill/>
          <a:ln w="9525">
            <a:noFill/>
            <a:miter lim="800000"/>
            <a:headEnd/>
            <a:tailEnd/>
          </a:ln>
        </p:spPr>
      </p:pic>
      <p:pic>
        <p:nvPicPr>
          <p:cNvPr id="13" name="Picture 4" descr="plate02">
            <a:extLst>
              <a:ext uri="{FF2B5EF4-FFF2-40B4-BE49-F238E27FC236}">
                <a16:creationId xmlns:a16="http://schemas.microsoft.com/office/drawing/2014/main" xmlns="" id="{B555B8BF-E840-4B3F-8DE4-0A6F30795348}"/>
              </a:ext>
            </a:extLst>
          </p:cNvPr>
          <p:cNvPicPr>
            <a:picLocks noChangeAspect="1" noChangeArrowheads="1"/>
          </p:cNvPicPr>
          <p:nvPr/>
        </p:nvPicPr>
        <p:blipFill>
          <a:blip r:embed="rId4" cstate="print"/>
          <a:srcRect/>
          <a:stretch>
            <a:fillRect/>
          </a:stretch>
        </p:blipFill>
        <p:spPr bwMode="auto">
          <a:xfrm>
            <a:off x="1691680" y="4327319"/>
            <a:ext cx="1615109" cy="1913007"/>
          </a:xfrm>
          <a:prstGeom prst="rect">
            <a:avLst/>
          </a:prstGeom>
          <a:noFill/>
          <a:ln w="9525">
            <a:noFill/>
            <a:miter lim="800000"/>
            <a:headEnd/>
            <a:tailEnd/>
          </a:ln>
        </p:spPr>
      </p:pic>
      <p:pic>
        <p:nvPicPr>
          <p:cNvPr id="14" name="Picture 5">
            <a:extLst>
              <a:ext uri="{FF2B5EF4-FFF2-40B4-BE49-F238E27FC236}">
                <a16:creationId xmlns:a16="http://schemas.microsoft.com/office/drawing/2014/main" xmlns="" id="{95C1EBED-022F-4C59-A80F-5A4C17472E5D}"/>
              </a:ext>
            </a:extLst>
          </p:cNvPr>
          <p:cNvPicPr>
            <a:picLocks noChangeAspect="1" noChangeArrowheads="1"/>
          </p:cNvPicPr>
          <p:nvPr/>
        </p:nvPicPr>
        <p:blipFill>
          <a:blip r:embed="rId5" cstate="print"/>
          <a:srcRect/>
          <a:stretch>
            <a:fillRect/>
          </a:stretch>
        </p:blipFill>
        <p:spPr bwMode="auto">
          <a:xfrm>
            <a:off x="3640616" y="4207385"/>
            <a:ext cx="1862767" cy="899074"/>
          </a:xfrm>
          <a:prstGeom prst="rect">
            <a:avLst/>
          </a:prstGeom>
          <a:noFill/>
          <a:ln w="9525">
            <a:noFill/>
            <a:miter lim="800000"/>
            <a:headEnd/>
            <a:tailEnd/>
          </a:ln>
        </p:spPr>
      </p:pic>
      <p:pic>
        <p:nvPicPr>
          <p:cNvPr id="15" name="Picture 6">
            <a:extLst>
              <a:ext uri="{FF2B5EF4-FFF2-40B4-BE49-F238E27FC236}">
                <a16:creationId xmlns:a16="http://schemas.microsoft.com/office/drawing/2014/main" xmlns="" id="{C06B1602-E424-4ACF-A710-A43028735D1D}"/>
              </a:ext>
            </a:extLst>
          </p:cNvPr>
          <p:cNvPicPr>
            <a:picLocks noChangeAspect="1" noChangeArrowheads="1"/>
          </p:cNvPicPr>
          <p:nvPr/>
        </p:nvPicPr>
        <p:blipFill>
          <a:blip r:embed="rId6" cstate="print"/>
          <a:srcRect/>
          <a:stretch>
            <a:fillRect/>
          </a:stretch>
        </p:blipFill>
        <p:spPr bwMode="auto">
          <a:xfrm>
            <a:off x="3643306" y="5246482"/>
            <a:ext cx="1857388" cy="973547"/>
          </a:xfrm>
          <a:prstGeom prst="rect">
            <a:avLst/>
          </a:prstGeom>
          <a:noFill/>
          <a:ln w="9525">
            <a:noFill/>
            <a:miter lim="800000"/>
            <a:headEnd/>
            <a:tailEnd/>
          </a:ln>
        </p:spPr>
      </p:pic>
    </p:spTree>
    <p:extLst>
      <p:ext uri="{BB962C8B-B14F-4D97-AF65-F5344CB8AC3E}">
        <p14:creationId xmlns:p14="http://schemas.microsoft.com/office/powerpoint/2010/main" val="14775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WWW</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8528"/>
            <a:ext cx="8642350" cy="5183187"/>
          </a:xfrm>
        </p:spPr>
        <p:txBody>
          <a:bodyPr/>
          <a:lstStyle/>
          <a:p>
            <a:pPr marL="0" indent="0" algn="l" rtl="0">
              <a:buNone/>
            </a:pPr>
            <a:r>
              <a:rPr lang="az" b="1" i="0" u="none" baseline="0">
                <a:solidFill>
                  <a:srgbClr val="0070C0"/>
                </a:solidFill>
              </a:rPr>
              <a:t>URL-lərdə</a:t>
            </a:r>
            <a:r>
              <a:rPr lang="az" b="1" i="0" u="none" baseline="0"/>
              <a:t> </a:t>
            </a:r>
            <a:r>
              <a:rPr lang="az" b="0" i="0" u="none" baseline="0"/>
              <a:t>tapılan resurslar</a:t>
            </a:r>
          </a:p>
          <a:p>
            <a:pPr marL="857250" lvl="1" indent="-457200" algn="l" rtl="0"/>
            <a:r>
              <a:rPr lang="az" b="0" i="0" u="none" baseline="0"/>
              <a:t>Resursların unifikasiya edilmiş göstəriciləri</a:t>
            </a:r>
          </a:p>
          <a:p>
            <a:pPr marL="0" indent="0" algn="ctr" rtl="0">
              <a:buNone/>
            </a:pPr>
            <a:r>
              <a:rPr lang="az" b="0" i="0" u="none" baseline="0">
                <a:hlinkClick r:id="rId3"/>
              </a:rPr>
              <a:t>http://www.coe.int</a:t>
            </a:r>
            <a:endParaRPr lang="az" dirty="0"/>
          </a:p>
          <a:p>
            <a:pPr marL="0" indent="0" algn="l" rtl="0">
              <a:buNone/>
            </a:pPr>
            <a:r>
              <a:rPr lang="az" b="0" i="0" u="none" baseline="0"/>
              <a:t>	http 	= istifadə edilən proses</a:t>
            </a:r>
          </a:p>
          <a:p>
            <a:pPr marL="0" indent="0" algn="l" rtl="0">
              <a:buNone/>
            </a:pPr>
            <a:r>
              <a:rPr lang="az" b="0" i="0" u="none" baseline="0"/>
              <a:t>	www = Ümundümya hörümçək toru serveri</a:t>
            </a:r>
          </a:p>
          <a:p>
            <a:pPr marL="0" indent="0" algn="l" rtl="0">
              <a:buNone/>
            </a:pPr>
            <a:r>
              <a:rPr lang="az" b="0" i="0" u="none" baseline="0"/>
              <a:t>	coe 	= domen adı</a:t>
            </a:r>
          </a:p>
          <a:p>
            <a:pPr marL="0" indent="0" algn="l" rtl="0">
              <a:buNone/>
            </a:pPr>
            <a:r>
              <a:rPr lang="az" b="0" i="0" u="none" baseline="0"/>
              <a:t>	int 	= Yüksəksəviyyəli domen (adətən ölkə adı ilə)</a:t>
            </a:r>
          </a:p>
        </p:txBody>
      </p:sp>
    </p:spTree>
    <p:extLst>
      <p:ext uri="{BB962C8B-B14F-4D97-AF65-F5344CB8AC3E}">
        <p14:creationId xmlns:p14="http://schemas.microsoft.com/office/powerpoint/2010/main" val="15645129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WWW</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27236" y="1127125"/>
            <a:ext cx="8642350" cy="5183187"/>
          </a:xfrm>
          <a:prstGeom prst="rect">
            <a:avLst/>
          </a:prstGeom>
        </p:spPr>
        <p:txBody>
          <a:bodyPr/>
          <a:lstStyle/>
          <a:p>
            <a:pPr marL="0" indent="0" algn="l" rtl="0">
              <a:buNone/>
            </a:pPr>
            <a:r>
              <a:rPr lang="az" b="0" i="0" u="none" baseline="0"/>
              <a:t>Veb-saytlar keçidlə əlaqələndirilmiş (və ya əlaqələndirilməmiş) səhifələr silsiləsidir</a:t>
            </a:r>
          </a:p>
          <a:p>
            <a:pPr algn="l" rtl="0"/>
            <a:r>
              <a:rPr lang="az" b="0" i="0" u="none" baseline="0"/>
              <a:t>Bura daxil olmaq üçün</a:t>
            </a:r>
          </a:p>
          <a:p>
            <a:pPr marL="857250" lvl="1" indent="-457200" algn="l" rtl="0"/>
            <a:r>
              <a:rPr lang="az" b="0" i="0" u="none" baseline="0">
                <a:hlinkClick r:id="rId3"/>
              </a:rPr>
              <a:t>www.sitename.com</a:t>
            </a:r>
            <a:endParaRPr lang="az" dirty="0"/>
          </a:p>
        </p:txBody>
      </p:sp>
      <p:grpSp>
        <p:nvGrpSpPr>
          <p:cNvPr id="3" name="Group 2">
            <a:extLst>
              <a:ext uri="{FF2B5EF4-FFF2-40B4-BE49-F238E27FC236}">
                <a16:creationId xmlns:a16="http://schemas.microsoft.com/office/drawing/2014/main" xmlns="" id="{5166FE35-2649-483E-8BFD-5EE05A25E2F5}"/>
              </a:ext>
            </a:extLst>
          </p:cNvPr>
          <p:cNvGrpSpPr/>
          <p:nvPr/>
        </p:nvGrpSpPr>
        <p:grpSpPr>
          <a:xfrm>
            <a:off x="4283968" y="2132856"/>
            <a:ext cx="4608512" cy="3946053"/>
            <a:chOff x="3177480" y="1543372"/>
            <a:chExt cx="5715000" cy="4535537"/>
          </a:xfrm>
        </p:grpSpPr>
        <p:grpSp>
          <p:nvGrpSpPr>
            <p:cNvPr id="7" name="Group 6">
              <a:extLst>
                <a:ext uri="{FF2B5EF4-FFF2-40B4-BE49-F238E27FC236}">
                  <a16:creationId xmlns:a16="http://schemas.microsoft.com/office/drawing/2014/main" xmlns="" id="{41170AEB-563C-4D4A-9F4D-85299DDD0A89}"/>
                </a:ext>
              </a:extLst>
            </p:cNvPr>
            <p:cNvGrpSpPr/>
            <p:nvPr/>
          </p:nvGrpSpPr>
          <p:grpSpPr>
            <a:xfrm>
              <a:off x="3177480" y="2654411"/>
              <a:ext cx="5562600" cy="1683625"/>
              <a:chOff x="3641245" y="2239936"/>
              <a:chExt cx="8084635" cy="2540836"/>
            </a:xfrm>
          </p:grpSpPr>
          <p:cxnSp>
            <p:nvCxnSpPr>
              <p:cNvPr id="8" name="Straight Connector 7">
                <a:extLst>
                  <a:ext uri="{FF2B5EF4-FFF2-40B4-BE49-F238E27FC236}">
                    <a16:creationId xmlns:a16="http://schemas.microsoft.com/office/drawing/2014/main" xmlns="" id="{8BBF69F5-6336-4E8D-817B-B36C0A9A896E}"/>
                  </a:ext>
                </a:extLst>
              </p:cNvPr>
              <p:cNvCxnSpPr/>
              <p:nvPr/>
            </p:nvCxnSpPr>
            <p:spPr>
              <a:xfrm>
                <a:off x="7704113" y="2239936"/>
                <a:ext cx="0" cy="446048"/>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xmlns="" id="{9C6422AF-7492-4E89-AC32-154DB09D86E5}"/>
                  </a:ext>
                </a:extLst>
              </p:cNvPr>
              <p:cNvGrpSpPr/>
              <p:nvPr/>
            </p:nvGrpSpPr>
            <p:grpSpPr>
              <a:xfrm>
                <a:off x="3641245" y="2685984"/>
                <a:ext cx="8084635" cy="2094788"/>
                <a:chOff x="3504085" y="2929669"/>
                <a:chExt cx="8084635" cy="2094788"/>
              </a:xfrm>
            </p:grpSpPr>
            <p:sp>
              <p:nvSpPr>
                <p:cNvPr id="14" name="Rectangle 13">
                  <a:extLst>
                    <a:ext uri="{FF2B5EF4-FFF2-40B4-BE49-F238E27FC236}">
                      <a16:creationId xmlns:a16="http://schemas.microsoft.com/office/drawing/2014/main" xmlns="" id="{CD307FAF-4FAE-4F02-95B1-CE9DABE1CD71}"/>
                    </a:ext>
                  </a:extLst>
                </p:cNvPr>
                <p:cNvSpPr/>
                <p:nvPr/>
              </p:nvSpPr>
              <p:spPr>
                <a:xfrm>
                  <a:off x="10295178" y="3500458"/>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latin typeface="+mj-lt"/>
                    </a:rPr>
                    <a:t>Başqa</a:t>
                  </a:r>
                </a:p>
                <a:p>
                  <a:pPr algn="ctr" rtl="0"/>
                  <a:r>
                    <a:rPr lang="az" sz="1000" b="0" i="0" u="none" baseline="0">
                      <a:solidFill>
                        <a:schemeClr val="tx1"/>
                      </a:solidFill>
                      <a:latin typeface="+mj-lt"/>
                    </a:rPr>
                    <a:t>.html</a:t>
                  </a:r>
                </a:p>
              </p:txBody>
            </p:sp>
            <p:sp>
              <p:nvSpPr>
                <p:cNvPr id="15" name="Rectangle 14">
                  <a:extLst>
                    <a:ext uri="{FF2B5EF4-FFF2-40B4-BE49-F238E27FC236}">
                      <a16:creationId xmlns:a16="http://schemas.microsoft.com/office/drawing/2014/main" xmlns="" id="{1FDE037D-3799-48D8-9EB8-A0C550B57AE9}"/>
                    </a:ext>
                  </a:extLst>
                </p:cNvPr>
                <p:cNvSpPr/>
                <p:nvPr/>
              </p:nvSpPr>
              <p:spPr>
                <a:xfrm>
                  <a:off x="8084448"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latin typeface="+mj-lt"/>
                    </a:rPr>
                    <a:t>Xidmətlər</a:t>
                  </a:r>
                </a:p>
                <a:p>
                  <a:pPr algn="ctr" rtl="0"/>
                  <a:r>
                    <a:rPr lang="az" sz="1000" b="0" i="0" u="none" baseline="0">
                      <a:solidFill>
                        <a:schemeClr val="tx1"/>
                      </a:solidFill>
                      <a:latin typeface="+mj-lt"/>
                    </a:rPr>
                    <a:t>.html</a:t>
                  </a:r>
                </a:p>
              </p:txBody>
            </p:sp>
            <p:sp>
              <p:nvSpPr>
                <p:cNvPr id="16" name="Rectangle 15">
                  <a:extLst>
                    <a:ext uri="{FF2B5EF4-FFF2-40B4-BE49-F238E27FC236}">
                      <a16:creationId xmlns:a16="http://schemas.microsoft.com/office/drawing/2014/main" xmlns="" id="{75D6D6CB-C390-4318-BEFC-C07E857B6A66}"/>
                    </a:ext>
                  </a:extLst>
                </p:cNvPr>
                <p:cNvSpPr/>
                <p:nvPr/>
              </p:nvSpPr>
              <p:spPr>
                <a:xfrm>
                  <a:off x="5873719"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latin typeface="+mj-lt"/>
                    </a:rPr>
                    <a:t>Əlaqə:</a:t>
                  </a:r>
                </a:p>
                <a:p>
                  <a:pPr algn="ctr" rtl="0"/>
                  <a:r>
                    <a:rPr lang="az" sz="1000" b="0" i="0" u="none" baseline="0">
                      <a:solidFill>
                        <a:schemeClr val="tx1"/>
                      </a:solidFill>
                      <a:latin typeface="+mj-lt"/>
                    </a:rPr>
                    <a:t>.html</a:t>
                  </a:r>
                </a:p>
              </p:txBody>
            </p:sp>
            <p:sp>
              <p:nvSpPr>
                <p:cNvPr id="17" name="Rectangle 16">
                  <a:extLst>
                    <a:ext uri="{FF2B5EF4-FFF2-40B4-BE49-F238E27FC236}">
                      <a16:creationId xmlns:a16="http://schemas.microsoft.com/office/drawing/2014/main" xmlns="" id="{C3C81A64-EE68-466E-B425-A7001AADD788}"/>
                    </a:ext>
                  </a:extLst>
                </p:cNvPr>
                <p:cNvSpPr/>
                <p:nvPr/>
              </p:nvSpPr>
              <p:spPr>
                <a:xfrm>
                  <a:off x="3504085"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latin typeface="+mj-lt"/>
                    </a:rPr>
                    <a:t>Haqqında</a:t>
                  </a:r>
                </a:p>
                <a:p>
                  <a:pPr algn="ctr" rtl="0"/>
                  <a:r>
                    <a:rPr lang="az" sz="1000" b="0" i="0" u="none" baseline="0">
                      <a:solidFill>
                        <a:schemeClr val="tx1"/>
                      </a:solidFill>
                      <a:latin typeface="+mj-lt"/>
                    </a:rPr>
                    <a:t>.html</a:t>
                  </a:r>
                </a:p>
              </p:txBody>
            </p:sp>
            <p:grpSp>
              <p:nvGrpSpPr>
                <p:cNvPr id="18" name="Group 17">
                  <a:extLst>
                    <a:ext uri="{FF2B5EF4-FFF2-40B4-BE49-F238E27FC236}">
                      <a16:creationId xmlns:a16="http://schemas.microsoft.com/office/drawing/2014/main" xmlns="" id="{41748F0B-4EFD-46E4-8CBE-52C64AD53C0D}"/>
                    </a:ext>
                  </a:extLst>
                </p:cNvPr>
                <p:cNvGrpSpPr/>
                <p:nvPr/>
              </p:nvGrpSpPr>
              <p:grpSpPr>
                <a:xfrm>
                  <a:off x="4150856" y="2929669"/>
                  <a:ext cx="6791093" cy="438613"/>
                  <a:chOff x="4556935" y="2535381"/>
                  <a:chExt cx="6791093" cy="438613"/>
                </a:xfrm>
              </p:grpSpPr>
              <p:cxnSp>
                <p:nvCxnSpPr>
                  <p:cNvPr id="19" name="Straight Connector 18">
                    <a:extLst>
                      <a:ext uri="{FF2B5EF4-FFF2-40B4-BE49-F238E27FC236}">
                        <a16:creationId xmlns:a16="http://schemas.microsoft.com/office/drawing/2014/main" xmlns="" id="{29EBA4E9-FD3A-4C9C-872D-E5DCF1596DB4}"/>
                      </a:ext>
                    </a:extLst>
                  </p:cNvPr>
                  <p:cNvCxnSpPr/>
                  <p:nvPr/>
                </p:nvCxnSpPr>
                <p:spPr>
                  <a:xfrm>
                    <a:off x="4556935" y="2535381"/>
                    <a:ext cx="6791093" cy="22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212741AA-85A3-4993-9F17-47A8C7DD0C30}"/>
                      </a:ext>
                    </a:extLst>
                  </p:cNvPr>
                  <p:cNvCxnSpPr/>
                  <p:nvPr/>
                </p:nvCxnSpPr>
                <p:spPr>
                  <a:xfrm>
                    <a:off x="4556935" y="2539098"/>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93BE7D2F-343C-4BFC-BCCE-F6136411ABE8}"/>
                      </a:ext>
                    </a:extLst>
                  </p:cNvPr>
                  <p:cNvCxnSpPr/>
                  <p:nvPr/>
                </p:nvCxnSpPr>
                <p:spPr>
                  <a:xfrm>
                    <a:off x="6828067"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E1547819-C9BD-4E1B-8EFA-BA1A3C8AD521}"/>
                      </a:ext>
                    </a:extLst>
                  </p:cNvPr>
                  <p:cNvCxnSpPr/>
                  <p:nvPr/>
                </p:nvCxnSpPr>
                <p:spPr>
                  <a:xfrm>
                    <a:off x="9104774" y="2557683"/>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4D8EF5EC-7D0E-4DFB-BB9B-C6F7B1AED264}"/>
                      </a:ext>
                    </a:extLst>
                  </p:cNvPr>
                  <p:cNvCxnSpPr/>
                  <p:nvPr/>
                </p:nvCxnSpPr>
                <p:spPr>
                  <a:xfrm>
                    <a:off x="11348028"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grpSp>
          <p:nvGrpSpPr>
            <p:cNvPr id="24" name="Group 23">
              <a:extLst>
                <a:ext uri="{FF2B5EF4-FFF2-40B4-BE49-F238E27FC236}">
                  <a16:creationId xmlns:a16="http://schemas.microsoft.com/office/drawing/2014/main" xmlns="" id="{FE5E2FC7-F836-4D92-9C65-C0740EE1A75A}"/>
                </a:ext>
              </a:extLst>
            </p:cNvPr>
            <p:cNvGrpSpPr/>
            <p:nvPr/>
          </p:nvGrpSpPr>
          <p:grpSpPr>
            <a:xfrm>
              <a:off x="4827092" y="4371308"/>
              <a:ext cx="4065388" cy="1707601"/>
              <a:chOff x="5325414" y="4918617"/>
              <a:chExt cx="4065388" cy="1707601"/>
            </a:xfrm>
          </p:grpSpPr>
          <p:sp>
            <p:nvSpPr>
              <p:cNvPr id="25" name="Rectangle 24">
                <a:extLst>
                  <a:ext uri="{FF2B5EF4-FFF2-40B4-BE49-F238E27FC236}">
                    <a16:creationId xmlns:a16="http://schemas.microsoft.com/office/drawing/2014/main" xmlns="" id="{8FAB4D89-A77E-446F-B6CE-75C8B441CF43}"/>
                  </a:ext>
                </a:extLst>
              </p:cNvPr>
              <p:cNvSpPr/>
              <p:nvPr/>
            </p:nvSpPr>
            <p:spPr>
              <a:xfrm>
                <a:off x="5325414"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rPr>
                  <a:t>Services.html</a:t>
                </a:r>
                <a:endParaRPr lang="az" sz="1000" dirty="0">
                  <a:solidFill>
                    <a:schemeClr val="tx1"/>
                  </a:solidFill>
                </a:endParaRPr>
              </a:p>
            </p:txBody>
          </p:sp>
          <p:sp>
            <p:nvSpPr>
              <p:cNvPr id="26" name="Rectangle 25">
                <a:extLst>
                  <a:ext uri="{FF2B5EF4-FFF2-40B4-BE49-F238E27FC236}">
                    <a16:creationId xmlns:a16="http://schemas.microsoft.com/office/drawing/2014/main" xmlns="" id="{531A367E-8277-432F-8DCB-039CD5C38683}"/>
                  </a:ext>
                </a:extLst>
              </p:cNvPr>
              <p:cNvSpPr/>
              <p:nvPr/>
            </p:nvSpPr>
            <p:spPr>
              <a:xfrm>
                <a:off x="6430434" y="578616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rPr>
                  <a:t>Services.html</a:t>
                </a:r>
                <a:endParaRPr lang="az" sz="1000" dirty="0">
                  <a:solidFill>
                    <a:schemeClr val="tx1"/>
                  </a:solidFill>
                </a:endParaRPr>
              </a:p>
            </p:txBody>
          </p:sp>
          <p:sp>
            <p:nvSpPr>
              <p:cNvPr id="27" name="Rectangle 26">
                <a:extLst>
                  <a:ext uri="{FF2B5EF4-FFF2-40B4-BE49-F238E27FC236}">
                    <a16:creationId xmlns:a16="http://schemas.microsoft.com/office/drawing/2014/main" xmlns="" id="{403BD81D-E888-419D-99E1-B279705C5EFD}"/>
                  </a:ext>
                </a:extLst>
              </p:cNvPr>
              <p:cNvSpPr/>
              <p:nvPr/>
            </p:nvSpPr>
            <p:spPr>
              <a:xfrm>
                <a:off x="7535454" y="5784963"/>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rPr>
                  <a:t>Services.html</a:t>
                </a:r>
                <a:endParaRPr lang="az" sz="1000" dirty="0">
                  <a:solidFill>
                    <a:schemeClr val="tx1"/>
                  </a:solidFill>
                </a:endParaRPr>
              </a:p>
            </p:txBody>
          </p:sp>
          <p:sp>
            <p:nvSpPr>
              <p:cNvPr id="28" name="Rectangle 27">
                <a:extLst>
                  <a:ext uri="{FF2B5EF4-FFF2-40B4-BE49-F238E27FC236}">
                    <a16:creationId xmlns:a16="http://schemas.microsoft.com/office/drawing/2014/main" xmlns="" id="{68AA3D06-1229-4D6E-A44E-8A2EAE899C9E}"/>
                  </a:ext>
                </a:extLst>
              </p:cNvPr>
              <p:cNvSpPr/>
              <p:nvPr/>
            </p:nvSpPr>
            <p:spPr>
              <a:xfrm>
                <a:off x="8624236"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rPr>
                  <a:t>Services.html</a:t>
                </a:r>
                <a:endParaRPr lang="az" sz="1000" dirty="0">
                  <a:solidFill>
                    <a:schemeClr val="tx1"/>
                  </a:solidFill>
                </a:endParaRPr>
              </a:p>
            </p:txBody>
          </p:sp>
          <p:grpSp>
            <p:nvGrpSpPr>
              <p:cNvPr id="29" name="Group 28">
                <a:extLst>
                  <a:ext uri="{FF2B5EF4-FFF2-40B4-BE49-F238E27FC236}">
                    <a16:creationId xmlns:a16="http://schemas.microsoft.com/office/drawing/2014/main" xmlns="" id="{09ACD0EC-A2B8-44E0-9BD1-CC70B71B5EC8}"/>
                  </a:ext>
                </a:extLst>
              </p:cNvPr>
              <p:cNvGrpSpPr/>
              <p:nvPr/>
            </p:nvGrpSpPr>
            <p:grpSpPr>
              <a:xfrm>
                <a:off x="5688981" y="4918617"/>
                <a:ext cx="3296115" cy="814967"/>
                <a:chOff x="2672576" y="2419815"/>
                <a:chExt cx="6791093" cy="893955"/>
              </a:xfrm>
            </p:grpSpPr>
            <p:cxnSp>
              <p:nvCxnSpPr>
                <p:cNvPr id="30" name="Straight Connector 29">
                  <a:extLst>
                    <a:ext uri="{FF2B5EF4-FFF2-40B4-BE49-F238E27FC236}">
                      <a16:creationId xmlns:a16="http://schemas.microsoft.com/office/drawing/2014/main" xmlns="" id="{25CF4B9F-546A-477C-A266-3C0FB399AF39}"/>
                    </a:ext>
                  </a:extLst>
                </p:cNvPr>
                <p:cNvCxnSpPr>
                  <a:stCxn id="34" idx="2"/>
                </p:cNvCxnSpPr>
                <p:nvPr/>
              </p:nvCxnSpPr>
              <p:spPr>
                <a:xfrm>
                  <a:off x="5959397" y="2419815"/>
                  <a:ext cx="0" cy="446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CC9FFD28-342E-48EA-85F4-04A1225C371B}"/>
                    </a:ext>
                  </a:extLst>
                </p:cNvPr>
                <p:cNvCxnSpPr/>
                <p:nvPr/>
              </p:nvCxnSpPr>
              <p:spPr>
                <a:xfrm>
                  <a:off x="2672576" y="2875157"/>
                  <a:ext cx="6791093" cy="223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004574AC-29D1-4320-8C44-768F74585F7E}"/>
                    </a:ext>
                  </a:extLst>
                </p:cNvPr>
                <p:cNvCxnSpPr/>
                <p:nvPr/>
              </p:nvCxnSpPr>
              <p:spPr>
                <a:xfrm>
                  <a:off x="2672576" y="2878874"/>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C5B96664-34C0-47D7-8D44-E3E7ED93BD2E}"/>
                    </a:ext>
                  </a:extLst>
                </p:cNvPr>
                <p:cNvCxnSpPr/>
                <p:nvPr/>
              </p:nvCxnSpPr>
              <p:spPr>
                <a:xfrm>
                  <a:off x="4943708"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E3120753-F2A3-4A50-9C92-396CEDB08705}"/>
                    </a:ext>
                  </a:extLst>
                </p:cNvPr>
                <p:cNvCxnSpPr/>
                <p:nvPr/>
              </p:nvCxnSpPr>
              <p:spPr>
                <a:xfrm>
                  <a:off x="7220415" y="2897459"/>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C87F37F7-CECC-408D-B067-D11DDFB91DAA}"/>
                    </a:ext>
                  </a:extLst>
                </p:cNvPr>
                <p:cNvCxnSpPr/>
                <p:nvPr/>
              </p:nvCxnSpPr>
              <p:spPr>
                <a:xfrm>
                  <a:off x="9463669"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35">
              <a:extLst>
                <a:ext uri="{FF2B5EF4-FFF2-40B4-BE49-F238E27FC236}">
                  <a16:creationId xmlns:a16="http://schemas.microsoft.com/office/drawing/2014/main" xmlns="" id="{FE311A47-E055-4664-82D3-7F9CD0B0E362}"/>
                </a:ext>
              </a:extLst>
            </p:cNvPr>
            <p:cNvSpPr/>
            <p:nvPr/>
          </p:nvSpPr>
          <p:spPr>
            <a:xfrm>
              <a:off x="5610806" y="1543372"/>
              <a:ext cx="723176" cy="1087195"/>
            </a:xfrm>
            <a:prstGeom prst="rect">
              <a:avLst/>
            </a:prstGeom>
            <a:solidFill>
              <a:schemeClr val="accent4">
                <a:lumMod val="20000"/>
                <a:lumOff val="8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000" b="0" i="0" u="none" baseline="0">
                  <a:solidFill>
                    <a:schemeClr val="tx1"/>
                  </a:solidFill>
                  <a:latin typeface="+mj-lt"/>
                </a:rPr>
                <a:t>İndeks</a:t>
              </a:r>
            </a:p>
            <a:p>
              <a:pPr algn="ctr" rtl="0"/>
              <a:r>
                <a:rPr lang="az" sz="1000" b="0" i="0" u="none" baseline="0">
                  <a:solidFill>
                    <a:schemeClr val="tx1"/>
                  </a:solidFill>
                  <a:latin typeface="+mj-lt"/>
                </a:rPr>
                <a:t>.html</a:t>
              </a:r>
            </a:p>
          </p:txBody>
        </p:sp>
      </p:grpSp>
      <p:sp>
        <p:nvSpPr>
          <p:cNvPr id="5" name="Arrow: Right 4">
            <a:extLst>
              <a:ext uri="{FF2B5EF4-FFF2-40B4-BE49-F238E27FC236}">
                <a16:creationId xmlns:a16="http://schemas.microsoft.com/office/drawing/2014/main" xmlns="" id="{B2BD42D9-3315-471F-9178-F2C1799E3FB2}"/>
              </a:ext>
            </a:extLst>
          </p:cNvPr>
          <p:cNvSpPr/>
          <p:nvPr/>
        </p:nvSpPr>
        <p:spPr>
          <a:xfrm>
            <a:off x="2897826" y="2390734"/>
            <a:ext cx="3186341"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37" name="TextBox 36">
            <a:extLst>
              <a:ext uri="{FF2B5EF4-FFF2-40B4-BE49-F238E27FC236}">
                <a16:creationId xmlns:a16="http://schemas.microsoft.com/office/drawing/2014/main" xmlns="" id="{759F37C6-D6AA-4B50-A891-E272344BE0E0}"/>
              </a:ext>
            </a:extLst>
          </p:cNvPr>
          <p:cNvSpPr txBox="1"/>
          <p:nvPr/>
        </p:nvSpPr>
        <p:spPr>
          <a:xfrm>
            <a:off x="7052609" y="2185315"/>
            <a:ext cx="126946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Əsas Səhifə</a:t>
            </a:r>
          </a:p>
        </p:txBody>
      </p:sp>
      <p:sp>
        <p:nvSpPr>
          <p:cNvPr id="38" name="Arrow: Right 37">
            <a:extLst>
              <a:ext uri="{FF2B5EF4-FFF2-40B4-BE49-F238E27FC236}">
                <a16:creationId xmlns:a16="http://schemas.microsoft.com/office/drawing/2014/main" xmlns="" id="{5E9DEF87-C96F-41C4-A51A-45F87E002692}"/>
              </a:ext>
            </a:extLst>
          </p:cNvPr>
          <p:cNvSpPr/>
          <p:nvPr/>
        </p:nvSpPr>
        <p:spPr>
          <a:xfrm>
            <a:off x="2978829" y="3985239"/>
            <a:ext cx="1182245"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39" name="Content Placeholder 1">
            <a:extLst>
              <a:ext uri="{FF2B5EF4-FFF2-40B4-BE49-F238E27FC236}">
                <a16:creationId xmlns:a16="http://schemas.microsoft.com/office/drawing/2014/main" xmlns="" id="{281515F3-9C5A-40FA-86B0-0754FAD68839}"/>
              </a:ext>
            </a:extLst>
          </p:cNvPr>
          <p:cNvSpPr txBox="1">
            <a:spLocks/>
          </p:cNvSpPr>
          <p:nvPr/>
        </p:nvSpPr>
        <p:spPr bwMode="auto">
          <a:xfrm>
            <a:off x="180703" y="3446919"/>
            <a:ext cx="8640960" cy="17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lgn="l" rtl="0">
              <a:buFont typeface="Arial" panose="020B0604020202020204" pitchFamily="34" charset="0"/>
              <a:buNone/>
            </a:pPr>
            <a:endParaRPr lang="az" dirty="0"/>
          </a:p>
          <a:p>
            <a:pPr marL="457200" indent="-457200" algn="l" rtl="0"/>
            <a:r>
              <a:rPr lang="az" b="0" i="0" u="none" baseline="0"/>
              <a:t>Bura daxil olmaq üçün</a:t>
            </a:r>
          </a:p>
          <a:p>
            <a:pPr marL="857250" lvl="1" indent="-457200" algn="l" rtl="0"/>
            <a:r>
              <a:rPr lang="az" b="0" i="0" u="none" baseline="0">
                <a:hlinkClick r:id="rId4"/>
              </a:rPr>
              <a:t>www.sitename.com/about.html</a:t>
            </a:r>
            <a:r>
              <a:rPr lang="az" b="0" i="0" u="none" baseline="0"/>
              <a:t> </a:t>
            </a:r>
          </a:p>
        </p:txBody>
      </p:sp>
    </p:spTree>
    <p:extLst>
      <p:ext uri="{BB962C8B-B14F-4D97-AF65-F5344CB8AC3E}">
        <p14:creationId xmlns:p14="http://schemas.microsoft.com/office/powerpoint/2010/main" val="13796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7" grpId="0" animBg="1"/>
      <p:bldP spid="3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WWW</a:t>
            </a:r>
            <a:endParaRPr lang="az" sz="2000" dirty="0">
              <a:solidFill>
                <a:schemeClr val="bg1"/>
              </a:solidFill>
              <a:latin typeface="Verdana" charset="0"/>
              <a:cs typeface="Verdana" charset="0"/>
            </a:endParaRPr>
          </a:p>
        </p:txBody>
      </p:sp>
      <p:pic>
        <p:nvPicPr>
          <p:cNvPr id="6" name="Content Placeholder 5">
            <a:extLst>
              <a:ext uri="{FF2B5EF4-FFF2-40B4-BE49-F238E27FC236}">
                <a16:creationId xmlns:a16="http://schemas.microsoft.com/office/drawing/2014/main" xmlns="" id="{6CD6A226-6364-46EE-8638-8DE0EF103857}"/>
              </a:ext>
            </a:extLst>
          </p:cNvPr>
          <p:cNvPicPr>
            <a:picLocks noGrp="1" noChangeAspect="1"/>
          </p:cNvPicPr>
          <p:nvPr>
            <p:ph idx="4294967295"/>
          </p:nvPr>
        </p:nvPicPr>
        <p:blipFill>
          <a:blip r:embed="rId3"/>
          <a:stretch>
            <a:fillRect/>
          </a:stretch>
        </p:blipFill>
        <p:spPr>
          <a:xfrm>
            <a:off x="196053" y="1303561"/>
            <a:ext cx="3960813" cy="4002087"/>
          </a:xfrm>
          <a:prstGeom prst="rect">
            <a:avLst/>
          </a:prstGeom>
          <a:ln>
            <a:solidFill>
              <a:srgbClr val="0070C0"/>
            </a:solidFill>
          </a:ln>
        </p:spPr>
      </p:pic>
      <p:pic>
        <p:nvPicPr>
          <p:cNvPr id="40" name="Picture 39">
            <a:extLst>
              <a:ext uri="{FF2B5EF4-FFF2-40B4-BE49-F238E27FC236}">
                <a16:creationId xmlns:a16="http://schemas.microsoft.com/office/drawing/2014/main" xmlns="" id="{6A9E1883-243F-4027-B440-1B1452DA33E9}"/>
              </a:ext>
            </a:extLst>
          </p:cNvPr>
          <p:cNvPicPr>
            <a:picLocks noChangeAspect="1"/>
          </p:cNvPicPr>
          <p:nvPr/>
        </p:nvPicPr>
        <p:blipFill>
          <a:blip r:embed="rId4"/>
          <a:stretch>
            <a:fillRect/>
          </a:stretch>
        </p:blipFill>
        <p:spPr>
          <a:xfrm>
            <a:off x="4499992" y="1340769"/>
            <a:ext cx="4411910" cy="4370245"/>
          </a:xfrm>
          <a:prstGeom prst="rect">
            <a:avLst/>
          </a:prstGeom>
          <a:ln>
            <a:solidFill>
              <a:srgbClr val="0070C0"/>
            </a:solidFill>
          </a:ln>
        </p:spPr>
      </p:pic>
      <p:sp>
        <p:nvSpPr>
          <p:cNvPr id="41" name="TextBox 40">
            <a:extLst>
              <a:ext uri="{FF2B5EF4-FFF2-40B4-BE49-F238E27FC236}">
                <a16:creationId xmlns:a16="http://schemas.microsoft.com/office/drawing/2014/main" xmlns="" id="{9BACCC26-2779-4768-AD06-A35B4043B810}"/>
              </a:ext>
            </a:extLst>
          </p:cNvPr>
          <p:cNvSpPr txBox="1"/>
          <p:nvPr/>
        </p:nvSpPr>
        <p:spPr>
          <a:xfrm>
            <a:off x="536767" y="5556696"/>
            <a:ext cx="3389945" cy="830997"/>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Veb-səhifə brauzerdə göründüyü kimi</a:t>
            </a:r>
          </a:p>
        </p:txBody>
      </p:sp>
      <p:sp>
        <p:nvSpPr>
          <p:cNvPr id="42" name="TextBox 41">
            <a:extLst>
              <a:ext uri="{FF2B5EF4-FFF2-40B4-BE49-F238E27FC236}">
                <a16:creationId xmlns:a16="http://schemas.microsoft.com/office/drawing/2014/main" xmlns="" id="{1769DC43-B0A2-47BF-836A-9826C15BF406}"/>
              </a:ext>
            </a:extLst>
          </p:cNvPr>
          <p:cNvSpPr txBox="1"/>
          <p:nvPr/>
        </p:nvSpPr>
        <p:spPr>
          <a:xfrm>
            <a:off x="5010974" y="5187364"/>
            <a:ext cx="3389945" cy="1200329"/>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Brauzerin veb-səhifəni göstərmək üçün əsaslandığı mənbə kodu </a:t>
            </a:r>
          </a:p>
        </p:txBody>
      </p:sp>
    </p:spTree>
    <p:extLst>
      <p:ext uri="{BB962C8B-B14F-4D97-AF65-F5344CB8AC3E}">
        <p14:creationId xmlns:p14="http://schemas.microsoft.com/office/powerpoint/2010/main" val="14491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WWW izləri</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4891"/>
            <a:ext cx="8642350" cy="5183187"/>
          </a:xfrm>
        </p:spPr>
        <p:txBody>
          <a:bodyPr/>
          <a:lstStyle/>
          <a:p>
            <a:pPr marL="0" indent="0" algn="l" rtl="0">
              <a:buNone/>
            </a:pPr>
            <a:r>
              <a:rPr lang="az" b="0" i="0" u="none" baseline="0"/>
              <a:t>Veb-serverlərdə sorğu jurnalları saxlanılır</a:t>
            </a:r>
          </a:p>
          <a:p>
            <a:pPr lvl="1" algn="l" rtl="0"/>
            <a:r>
              <a:rPr lang="az" b="0" i="0" u="none" baseline="0"/>
              <a:t>Vaxt, tarix, İP ünvanı, yer, baxılan səhifələr və s.</a:t>
            </a:r>
          </a:p>
        </p:txBody>
      </p:sp>
      <p:pic>
        <p:nvPicPr>
          <p:cNvPr id="3" name="Picture 2">
            <a:extLst>
              <a:ext uri="{FF2B5EF4-FFF2-40B4-BE49-F238E27FC236}">
                <a16:creationId xmlns:a16="http://schemas.microsoft.com/office/drawing/2014/main" xmlns="" id="{DB6A4A0B-8138-4915-8AEE-260964BD5298}"/>
              </a:ext>
            </a:extLst>
          </p:cNvPr>
          <p:cNvPicPr>
            <a:picLocks noChangeAspect="1"/>
          </p:cNvPicPr>
          <p:nvPr/>
        </p:nvPicPr>
        <p:blipFill>
          <a:blip r:embed="rId3"/>
          <a:stretch>
            <a:fillRect/>
          </a:stretch>
        </p:blipFill>
        <p:spPr>
          <a:xfrm>
            <a:off x="755576" y="2370621"/>
            <a:ext cx="5339730" cy="3937457"/>
          </a:xfrm>
          <a:prstGeom prst="rect">
            <a:avLst/>
          </a:prstGeom>
          <a:ln>
            <a:solidFill>
              <a:srgbClr val="0070C0"/>
            </a:solidFill>
          </a:ln>
        </p:spPr>
      </p:pic>
      <p:sp>
        <p:nvSpPr>
          <p:cNvPr id="8" name="TextBox 7">
            <a:extLst>
              <a:ext uri="{FF2B5EF4-FFF2-40B4-BE49-F238E27FC236}">
                <a16:creationId xmlns:a16="http://schemas.microsoft.com/office/drawing/2014/main" xmlns="" id="{18297FE6-9EFA-466B-A2D7-58CB4255BE82}"/>
              </a:ext>
            </a:extLst>
          </p:cNvPr>
          <p:cNvSpPr txBox="1"/>
          <p:nvPr/>
        </p:nvSpPr>
        <p:spPr>
          <a:xfrm>
            <a:off x="6241379" y="2631189"/>
            <a:ext cx="2699792" cy="2862322"/>
          </a:xfrm>
          <a:prstGeom prst="rect">
            <a:avLst/>
          </a:prstGeom>
          <a:solidFill>
            <a:sysClr val="windowText" lastClr="000000">
              <a:lumMod val="65000"/>
              <a:lumOff val="35000"/>
            </a:sys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000" b="0" i="0" u="none" strike="noStrike" kern="0" cap="none" spc="0" normalizeH="0" baseline="0" dirty="0">
                <a:ln>
                  <a:noFill/>
                </a:ln>
                <a:solidFill>
                  <a:prstClr val="white"/>
                </a:solidFill>
                <a:effectLst/>
                <a:uLnTx/>
                <a:uFillTx/>
                <a:latin typeface="Calibri"/>
                <a:ea typeface="ＭＳ Ｐゴシック" pitchFamily="-107" charset="-128"/>
              </a:rPr>
              <a:t>Veb-server jurnalının qrafik təsviri</a:t>
            </a:r>
          </a:p>
          <a:p>
            <a:pPr marL="0" marR="0" lvl="0" indent="0" algn="ctr" defTabSz="914400" rtl="0" eaLnBrk="1" fontAlgn="auto" latinLnBrk="0" hangingPunct="1">
              <a:lnSpc>
                <a:spcPct val="100000"/>
              </a:lnSpc>
              <a:spcBef>
                <a:spcPts val="0"/>
              </a:spcBef>
              <a:spcAft>
                <a:spcPts val="0"/>
              </a:spcAft>
              <a:buClrTx/>
              <a:buSzTx/>
              <a:buFontTx/>
              <a:buNone/>
              <a:tabLst/>
              <a:defRPr/>
            </a:pPr>
            <a:r>
              <a:rPr lang="az" sz="2000" b="0" i="0" u="none" kern="0" baseline="0" dirty="0">
                <a:solidFill>
                  <a:prstClr val="white"/>
                </a:solidFill>
                <a:latin typeface="Calibri"/>
                <a:ea typeface="ＭＳ Ｐゴシック" pitchFamily="-107" charset="-128"/>
              </a:rPr>
              <a:t>Jurnallar faktiki olaraq mətn məzmunu ilə zəngindir və onların başqa düşülməsi, onlar əsasında sübutun təmin edilməsi üçün xeyli iş tələb olunur</a:t>
            </a:r>
            <a:endParaRPr kumimoji="0" lang="az" sz="20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6430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HTML Veb-brauzerdə baxıla biləcək veb-səhifənin strukturunun qurulması üçün istifadə edilir. HTML nə deməkdir?</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1938992"/>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a:t>
            </a:r>
          </a:p>
          <a:p>
            <a:pPr algn="ctr" rtl="0"/>
            <a:endParaRPr lang="az" sz="2400" dirty="0">
              <a:solidFill>
                <a:schemeClr val="bg1"/>
              </a:solidFill>
              <a:latin typeface="+mj-lt"/>
            </a:endParaRPr>
          </a:p>
          <a:p>
            <a:pPr algn="ctr" rtl="0"/>
            <a:r>
              <a:rPr lang="az" sz="2400" b="0" i="0" u="none" baseline="0">
                <a:solidFill>
                  <a:schemeClr val="bg1"/>
                </a:solidFill>
                <a:latin typeface="+mj-lt"/>
              </a:rPr>
              <a:t>Hipermətn Nişanlama Dili Veb-brauzerin oxuya və göstərə biləcəyi veb-səhifəsində bölmələri, paraqrafları, başlıq və keçidləri yaratmağa və strukturlaşdırmağa imkan verir. </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Gizlədilmiş Mətn Məna Dili</a:t>
            </a:r>
          </a:p>
          <a:p>
            <a:pPr marL="1828800" lvl="3" indent="-457200" algn="l" rtl="0">
              <a:buAutoNum type="alphaUcPeriod"/>
            </a:pPr>
            <a:r>
              <a:rPr lang="az" sz="2400" b="0" i="0" u="none" baseline="0">
                <a:solidFill>
                  <a:schemeClr val="bg1"/>
                </a:solidFill>
                <a:latin typeface="+mj-lt"/>
              </a:rPr>
              <a:t>Hipermətn Nişanlama Dili</a:t>
            </a:r>
          </a:p>
          <a:p>
            <a:pPr marL="1828800" lvl="3" indent="-457200" algn="l" rtl="0">
              <a:buAutoNum type="alphaUcPeriod"/>
            </a:pPr>
            <a:r>
              <a:rPr lang="az" sz="2400" b="0" i="0" u="none" baseline="0">
                <a:solidFill>
                  <a:schemeClr val="bg1"/>
                </a:solidFill>
                <a:latin typeface="+mj-lt"/>
              </a:rPr>
              <a:t>Yüksəksürətli ötürülməli metaməlumat dili</a:t>
            </a:r>
          </a:p>
          <a:p>
            <a:pPr marL="1828800" lvl="3" indent="-457200" algn="l" rtl="0">
              <a:buAutoNum type="alphaUcPeriod"/>
            </a:pPr>
            <a:r>
              <a:rPr lang="az" sz="2400" b="0" i="0" u="none" baseline="0">
                <a:solidFill>
                  <a:schemeClr val="bg1"/>
                </a:solidFill>
                <a:latin typeface="+mj-lt"/>
              </a:rPr>
              <a:t>Avadanlıq daşımaları media dili</a:t>
            </a:r>
          </a:p>
        </p:txBody>
      </p:sp>
    </p:spTree>
    <p:extLst>
      <p:ext uri="{BB962C8B-B14F-4D97-AF65-F5344CB8AC3E}">
        <p14:creationId xmlns:p14="http://schemas.microsoft.com/office/powerpoint/2010/main" val="368160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E-poçt</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63476"/>
            <a:ext cx="8642350" cy="5183188"/>
          </a:xfrm>
          <a:prstGeom prst="rect">
            <a:avLst/>
          </a:prstGeom>
        </p:spPr>
        <p:txBody>
          <a:bodyPr/>
          <a:lstStyle/>
          <a:p>
            <a:pPr marL="0" indent="0" algn="just" rtl="0">
              <a:buNone/>
            </a:pPr>
            <a:r>
              <a:rPr lang="az" b="0" i="0" u="none" baseline="0"/>
              <a:t>Görünüşdə iki maşın arasında mübadilə baş versə də, faktiki olaraq prosesdə faydalı verilən əlavə edə, silə bilən bir sıra kompüterlər iştirak edir.</a:t>
            </a:r>
          </a:p>
        </p:txBody>
      </p:sp>
      <p:sp>
        <p:nvSpPr>
          <p:cNvPr id="7" name="Line 2">
            <a:extLst>
              <a:ext uri="{FF2B5EF4-FFF2-40B4-BE49-F238E27FC236}">
                <a16:creationId xmlns:a16="http://schemas.microsoft.com/office/drawing/2014/main" xmlns="" id="{2B114DD7-A7E8-444B-95DE-06519EE15D1B}"/>
              </a:ext>
            </a:extLst>
          </p:cNvPr>
          <p:cNvSpPr>
            <a:spLocks noChangeShapeType="1"/>
          </p:cNvSpPr>
          <p:nvPr/>
        </p:nvSpPr>
        <p:spPr bwMode="auto">
          <a:xfrm>
            <a:off x="7209626" y="3938417"/>
            <a:ext cx="574675" cy="0"/>
          </a:xfrm>
          <a:prstGeom prst="line">
            <a:avLst/>
          </a:prstGeom>
          <a:noFill/>
          <a:ln w="57150">
            <a:solidFill>
              <a:srgbClr val="33CC33"/>
            </a:solidFill>
            <a:round/>
            <a:headEnd/>
            <a:tailEnd type="triangle" w="med" len="med"/>
          </a:ln>
        </p:spPr>
        <p:txBody>
          <a:bodyPr/>
          <a:lstStyle/>
          <a:p>
            <a:endParaRPr lang="az">
              <a:latin typeface="Calibri" pitchFamily="34" charset="0"/>
            </a:endParaRPr>
          </a:p>
        </p:txBody>
      </p:sp>
      <p:sp>
        <p:nvSpPr>
          <p:cNvPr id="8" name="Line 3">
            <a:extLst>
              <a:ext uri="{FF2B5EF4-FFF2-40B4-BE49-F238E27FC236}">
                <a16:creationId xmlns:a16="http://schemas.microsoft.com/office/drawing/2014/main" xmlns="" id="{402D8BAB-8686-4FC2-B71D-BA0F3CCFA8B3}"/>
              </a:ext>
            </a:extLst>
          </p:cNvPr>
          <p:cNvSpPr>
            <a:spLocks noChangeShapeType="1"/>
          </p:cNvSpPr>
          <p:nvPr/>
        </p:nvSpPr>
        <p:spPr bwMode="auto">
          <a:xfrm flipV="1">
            <a:off x="914399" y="4266796"/>
            <a:ext cx="9737" cy="636674"/>
          </a:xfrm>
          <a:prstGeom prst="line">
            <a:avLst/>
          </a:prstGeom>
          <a:noFill/>
          <a:ln w="57150">
            <a:solidFill>
              <a:srgbClr val="33CC33"/>
            </a:solidFill>
            <a:round/>
            <a:headEnd/>
            <a:tailEnd type="triangle" w="med" len="med"/>
          </a:ln>
        </p:spPr>
        <p:txBody>
          <a:bodyPr/>
          <a:lstStyle/>
          <a:p>
            <a:endParaRPr lang="az">
              <a:latin typeface="Calibri" pitchFamily="34" charset="0"/>
            </a:endParaRPr>
          </a:p>
        </p:txBody>
      </p:sp>
      <p:sp>
        <p:nvSpPr>
          <p:cNvPr id="15" name="Line 6">
            <a:extLst>
              <a:ext uri="{FF2B5EF4-FFF2-40B4-BE49-F238E27FC236}">
                <a16:creationId xmlns:a16="http://schemas.microsoft.com/office/drawing/2014/main" xmlns="" id="{3E186DC0-5C37-44D3-827D-13FCD43B9A28}"/>
              </a:ext>
            </a:extLst>
          </p:cNvPr>
          <p:cNvSpPr>
            <a:spLocks noChangeShapeType="1"/>
          </p:cNvSpPr>
          <p:nvPr/>
        </p:nvSpPr>
        <p:spPr bwMode="auto">
          <a:xfrm flipH="1">
            <a:off x="8219861" y="4266796"/>
            <a:ext cx="1" cy="746380"/>
          </a:xfrm>
          <a:prstGeom prst="line">
            <a:avLst/>
          </a:prstGeom>
          <a:noFill/>
          <a:ln w="57150">
            <a:solidFill>
              <a:srgbClr val="33CC33"/>
            </a:solidFill>
            <a:round/>
            <a:headEnd/>
            <a:tailEnd type="triangle" w="med" len="med"/>
          </a:ln>
        </p:spPr>
        <p:txBody>
          <a:bodyPr/>
          <a:lstStyle/>
          <a:p>
            <a:endParaRPr lang="az">
              <a:latin typeface="Calibri" pitchFamily="34" charset="0"/>
            </a:endParaRPr>
          </a:p>
        </p:txBody>
      </p:sp>
      <p:sp useBgFill="1">
        <p:nvSpPr>
          <p:cNvPr id="16" name="Cloud">
            <a:extLst>
              <a:ext uri="{FF2B5EF4-FFF2-40B4-BE49-F238E27FC236}">
                <a16:creationId xmlns:a16="http://schemas.microsoft.com/office/drawing/2014/main" xmlns="" id="{D5BE3358-47D0-4743-AB38-FDB8035165A0}"/>
              </a:ext>
            </a:extLst>
          </p:cNvPr>
          <p:cNvSpPr>
            <a:spLocks noChangeAspect="1" noEditPoints="1" noChangeArrowheads="1"/>
          </p:cNvSpPr>
          <p:nvPr/>
        </p:nvSpPr>
        <p:spPr bwMode="auto">
          <a:xfrm>
            <a:off x="1965159" y="28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rtl="0">
              <a:defRPr/>
            </a:pPr>
            <a:endParaRPr lang="az" sz="2400" b="1">
              <a:latin typeface="Calibri" pitchFamily="34" charset="0"/>
              <a:cs typeface="Arial" charset="0"/>
            </a:endParaRPr>
          </a:p>
          <a:p>
            <a:pPr algn="ctr" rtl="0">
              <a:defRPr/>
            </a:pPr>
            <a:r>
              <a:rPr lang="az" sz="4000" b="1" i="0" u="none" baseline="0">
                <a:latin typeface="Calibri" pitchFamily="34" charset="0"/>
                <a:cs typeface="Arial" charset="0"/>
              </a:rPr>
              <a:t>İnternet</a:t>
            </a:r>
          </a:p>
        </p:txBody>
      </p:sp>
      <p:sp>
        <p:nvSpPr>
          <p:cNvPr id="17" name="computr2">
            <a:extLst>
              <a:ext uri="{FF2B5EF4-FFF2-40B4-BE49-F238E27FC236}">
                <a16:creationId xmlns:a16="http://schemas.microsoft.com/office/drawing/2014/main" xmlns="" id="{8A5947F3-E115-49C5-9793-5A46F287D4B9}"/>
              </a:ext>
            </a:extLst>
          </p:cNvPr>
          <p:cNvSpPr>
            <a:spLocks noEditPoints="1" noChangeArrowheads="1"/>
          </p:cNvSpPr>
          <p:nvPr/>
        </p:nvSpPr>
        <p:spPr bwMode="auto">
          <a:xfrm>
            <a:off x="71437" y="4936331"/>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az">
              <a:latin typeface="Calibri" pitchFamily="34" charset="0"/>
            </a:endParaRPr>
          </a:p>
        </p:txBody>
      </p:sp>
      <p:sp>
        <p:nvSpPr>
          <p:cNvPr id="18" name="computr2">
            <a:extLst>
              <a:ext uri="{FF2B5EF4-FFF2-40B4-BE49-F238E27FC236}">
                <a16:creationId xmlns:a16="http://schemas.microsoft.com/office/drawing/2014/main" xmlns="" id="{4C886AFD-D505-49B8-8F7B-37EA7DBDD5F7}"/>
              </a:ext>
            </a:extLst>
          </p:cNvPr>
          <p:cNvSpPr>
            <a:spLocks noEditPoints="1" noChangeArrowheads="1"/>
          </p:cNvSpPr>
          <p:nvPr/>
        </p:nvSpPr>
        <p:spPr bwMode="auto">
          <a:xfrm>
            <a:off x="7236296" y="5013325"/>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az">
              <a:latin typeface="Calibri" pitchFamily="34" charset="0"/>
            </a:endParaRPr>
          </a:p>
        </p:txBody>
      </p:sp>
      <p:sp>
        <p:nvSpPr>
          <p:cNvPr id="19" name="Rectangle 12">
            <a:extLst>
              <a:ext uri="{FF2B5EF4-FFF2-40B4-BE49-F238E27FC236}">
                <a16:creationId xmlns:a16="http://schemas.microsoft.com/office/drawing/2014/main" xmlns="" id="{18480C7B-1203-4203-A21A-BB59F970300D}"/>
              </a:ext>
            </a:extLst>
          </p:cNvPr>
          <p:cNvSpPr>
            <a:spLocks noChangeArrowheads="1"/>
          </p:cNvSpPr>
          <p:nvPr/>
        </p:nvSpPr>
        <p:spPr bwMode="auto">
          <a:xfrm>
            <a:off x="467544" y="3546073"/>
            <a:ext cx="1008063" cy="720725"/>
          </a:xfrm>
          <a:prstGeom prst="rect">
            <a:avLst/>
          </a:prstGeom>
          <a:solidFill>
            <a:srgbClr val="FF0000"/>
          </a:solidFill>
          <a:ln w="9525">
            <a:solidFill>
              <a:srgbClr val="FF0000"/>
            </a:solidFill>
            <a:miter lim="800000"/>
            <a:headEnd/>
            <a:tailEnd/>
          </a:ln>
        </p:spPr>
        <p:txBody>
          <a:bodyPr wrap="none" anchor="ctr"/>
          <a:lstStyle/>
          <a:p>
            <a:pPr algn="ctr" rtl="0"/>
            <a:r>
              <a:rPr lang="az" b="1" i="0" u="none" baseline="0">
                <a:solidFill>
                  <a:schemeClr val="bg1"/>
                </a:solidFill>
                <a:latin typeface="Calibri" pitchFamily="34" charset="0"/>
                <a:cs typeface="Arial" charset="0"/>
              </a:rPr>
              <a:t>SMTP</a:t>
            </a:r>
          </a:p>
          <a:p>
            <a:pPr algn="ctr" rtl="0"/>
            <a:r>
              <a:rPr lang="az" b="1" i="0" u="none" baseline="0">
                <a:solidFill>
                  <a:schemeClr val="bg1"/>
                </a:solidFill>
                <a:latin typeface="Calibri" pitchFamily="34" charset="0"/>
                <a:cs typeface="Arial" charset="0"/>
              </a:rPr>
              <a:t>Server</a:t>
            </a:r>
          </a:p>
        </p:txBody>
      </p:sp>
      <p:sp>
        <p:nvSpPr>
          <p:cNvPr id="20" name="Rectangle 13">
            <a:extLst>
              <a:ext uri="{FF2B5EF4-FFF2-40B4-BE49-F238E27FC236}">
                <a16:creationId xmlns:a16="http://schemas.microsoft.com/office/drawing/2014/main" xmlns="" id="{B7A02B61-F550-4050-BB6A-52573E10187F}"/>
              </a:ext>
            </a:extLst>
          </p:cNvPr>
          <p:cNvSpPr>
            <a:spLocks noChangeArrowheads="1"/>
          </p:cNvSpPr>
          <p:nvPr/>
        </p:nvSpPr>
        <p:spPr bwMode="auto">
          <a:xfrm>
            <a:off x="7740278" y="3570435"/>
            <a:ext cx="1008063" cy="720725"/>
          </a:xfrm>
          <a:prstGeom prst="rect">
            <a:avLst/>
          </a:prstGeom>
          <a:solidFill>
            <a:srgbClr val="FF0000"/>
          </a:solidFill>
          <a:ln w="9525">
            <a:solidFill>
              <a:srgbClr val="FF0000"/>
            </a:solidFill>
            <a:miter lim="800000"/>
            <a:headEnd/>
            <a:tailEnd/>
          </a:ln>
        </p:spPr>
        <p:txBody>
          <a:bodyPr wrap="none" anchor="ctr"/>
          <a:lstStyle/>
          <a:p>
            <a:pPr algn="ctr" rtl="0"/>
            <a:r>
              <a:rPr lang="az" b="1" i="0" u="none" baseline="0">
                <a:solidFill>
                  <a:schemeClr val="bg1"/>
                </a:solidFill>
                <a:latin typeface="Calibri" pitchFamily="34" charset="0"/>
                <a:cs typeface="Arial" charset="0"/>
              </a:rPr>
              <a:t>POP3</a:t>
            </a:r>
          </a:p>
          <a:p>
            <a:pPr algn="ctr" rtl="0"/>
            <a:r>
              <a:rPr lang="az" b="1" i="0" u="none" baseline="0">
                <a:solidFill>
                  <a:schemeClr val="bg1"/>
                </a:solidFill>
                <a:latin typeface="Calibri" pitchFamily="34" charset="0"/>
                <a:cs typeface="Arial" charset="0"/>
              </a:rPr>
              <a:t>Server</a:t>
            </a:r>
          </a:p>
        </p:txBody>
      </p:sp>
      <p:sp>
        <p:nvSpPr>
          <p:cNvPr id="21" name="Rectangle 14">
            <a:extLst>
              <a:ext uri="{FF2B5EF4-FFF2-40B4-BE49-F238E27FC236}">
                <a16:creationId xmlns:a16="http://schemas.microsoft.com/office/drawing/2014/main" xmlns="" id="{BB0EAD00-FA23-495D-B23F-D3682F9DD6A4}"/>
              </a:ext>
            </a:extLst>
          </p:cNvPr>
          <p:cNvSpPr>
            <a:spLocks noChangeArrowheads="1"/>
          </p:cNvSpPr>
          <p:nvPr/>
        </p:nvSpPr>
        <p:spPr bwMode="auto">
          <a:xfrm>
            <a:off x="6201564" y="3546072"/>
            <a:ext cx="1008062" cy="720725"/>
          </a:xfrm>
          <a:prstGeom prst="rect">
            <a:avLst/>
          </a:prstGeom>
          <a:solidFill>
            <a:srgbClr val="FF0000"/>
          </a:solidFill>
          <a:ln w="9525">
            <a:solidFill>
              <a:srgbClr val="FF0000"/>
            </a:solidFill>
            <a:miter lim="800000"/>
            <a:headEnd/>
            <a:tailEnd/>
          </a:ln>
        </p:spPr>
        <p:txBody>
          <a:bodyPr wrap="none" anchor="ctr"/>
          <a:lstStyle/>
          <a:p>
            <a:pPr algn="ctr" rtl="0"/>
            <a:r>
              <a:rPr lang="az" b="1" i="0" u="none" baseline="0">
                <a:solidFill>
                  <a:schemeClr val="bg1"/>
                </a:solidFill>
                <a:latin typeface="Calibri" pitchFamily="34" charset="0"/>
                <a:cs typeface="Arial" charset="0"/>
              </a:rPr>
              <a:t>SMTP</a:t>
            </a:r>
          </a:p>
          <a:p>
            <a:pPr algn="ctr" rtl="0"/>
            <a:r>
              <a:rPr lang="az" b="1" i="0" u="none" baseline="0">
                <a:solidFill>
                  <a:schemeClr val="bg1"/>
                </a:solidFill>
                <a:latin typeface="Calibri" pitchFamily="34" charset="0"/>
                <a:cs typeface="Arial" charset="0"/>
              </a:rPr>
              <a:t>Server</a:t>
            </a:r>
          </a:p>
        </p:txBody>
      </p:sp>
      <p:sp>
        <p:nvSpPr>
          <p:cNvPr id="22" name="Rectangle 19">
            <a:extLst>
              <a:ext uri="{FF2B5EF4-FFF2-40B4-BE49-F238E27FC236}">
                <a16:creationId xmlns:a16="http://schemas.microsoft.com/office/drawing/2014/main" xmlns="" id="{5140CA8B-0E7A-410B-A108-9790B8EA1174}"/>
              </a:ext>
            </a:extLst>
          </p:cNvPr>
          <p:cNvSpPr>
            <a:spLocks noChangeArrowheads="1"/>
          </p:cNvSpPr>
          <p:nvPr/>
        </p:nvSpPr>
        <p:spPr bwMode="auto">
          <a:xfrm>
            <a:off x="551023" y="5050632"/>
            <a:ext cx="792162" cy="576262"/>
          </a:xfrm>
          <a:prstGeom prst="rect">
            <a:avLst/>
          </a:prstGeom>
          <a:solidFill>
            <a:srgbClr val="FFFF00"/>
          </a:solidFill>
          <a:ln w="9525">
            <a:solidFill>
              <a:schemeClr val="tx1"/>
            </a:solidFill>
            <a:miter lim="800000"/>
            <a:headEnd/>
            <a:tailEnd/>
          </a:ln>
        </p:spPr>
        <p:txBody>
          <a:bodyPr wrap="none" anchor="ctr"/>
          <a:lstStyle/>
          <a:p>
            <a:pPr algn="ctr" rtl="0" eaLnBrk="0" hangingPunct="0"/>
            <a:r>
              <a:rPr lang="az" sz="2000" b="1" i="0" u="none" baseline="0">
                <a:latin typeface="Calibri" pitchFamily="34" charset="0"/>
              </a:rPr>
              <a:t>Alis</a:t>
            </a:r>
          </a:p>
        </p:txBody>
      </p:sp>
      <p:sp>
        <p:nvSpPr>
          <p:cNvPr id="23" name="Rectangle 20">
            <a:extLst>
              <a:ext uri="{FF2B5EF4-FFF2-40B4-BE49-F238E27FC236}">
                <a16:creationId xmlns:a16="http://schemas.microsoft.com/office/drawing/2014/main" xmlns="" id="{9B951230-20FA-47DD-9ED8-0B510FE4EEAB}"/>
              </a:ext>
            </a:extLst>
          </p:cNvPr>
          <p:cNvSpPr>
            <a:spLocks noChangeArrowheads="1"/>
          </p:cNvSpPr>
          <p:nvPr/>
        </p:nvSpPr>
        <p:spPr bwMode="auto">
          <a:xfrm>
            <a:off x="7740278" y="5157788"/>
            <a:ext cx="792162" cy="576262"/>
          </a:xfrm>
          <a:prstGeom prst="rect">
            <a:avLst/>
          </a:prstGeom>
          <a:solidFill>
            <a:schemeClr val="accent2"/>
          </a:solidFill>
          <a:ln w="9525">
            <a:solidFill>
              <a:schemeClr val="tx1"/>
            </a:solidFill>
            <a:miter lim="800000"/>
            <a:headEnd/>
            <a:tailEnd/>
          </a:ln>
        </p:spPr>
        <p:txBody>
          <a:bodyPr wrap="none" anchor="ctr"/>
          <a:lstStyle/>
          <a:p>
            <a:pPr algn="ctr" rtl="0" eaLnBrk="0" hangingPunct="0"/>
            <a:r>
              <a:rPr lang="az" sz="2000" b="1" i="0" u="none" baseline="0">
                <a:solidFill>
                  <a:schemeClr val="bg1"/>
                </a:solidFill>
                <a:latin typeface="Calibri" pitchFamily="34" charset="0"/>
              </a:rPr>
              <a:t>Bob</a:t>
            </a:r>
          </a:p>
        </p:txBody>
      </p:sp>
      <p:sp>
        <p:nvSpPr>
          <p:cNvPr id="13" name="Line 4">
            <a:extLst>
              <a:ext uri="{FF2B5EF4-FFF2-40B4-BE49-F238E27FC236}">
                <a16:creationId xmlns:a16="http://schemas.microsoft.com/office/drawing/2014/main" xmlns="" id="{94594D8C-DBE1-47E0-92A6-A2D7BEDE574E}"/>
              </a:ext>
            </a:extLst>
          </p:cNvPr>
          <p:cNvSpPr>
            <a:spLocks noChangeShapeType="1"/>
          </p:cNvSpPr>
          <p:nvPr/>
        </p:nvSpPr>
        <p:spPr bwMode="auto">
          <a:xfrm flipV="1">
            <a:off x="1475607" y="3937785"/>
            <a:ext cx="1152177" cy="0"/>
          </a:xfrm>
          <a:prstGeom prst="line">
            <a:avLst/>
          </a:prstGeom>
          <a:noFill/>
          <a:ln w="57150">
            <a:solidFill>
              <a:srgbClr val="33CC33"/>
            </a:solidFill>
            <a:round/>
            <a:headEnd/>
            <a:tailEnd type="triangle" w="med" len="med"/>
          </a:ln>
        </p:spPr>
        <p:txBody>
          <a:bodyPr/>
          <a:lstStyle/>
          <a:p>
            <a:endParaRPr lang="az">
              <a:latin typeface="Calibri" pitchFamily="34" charset="0"/>
            </a:endParaRPr>
          </a:p>
        </p:txBody>
      </p:sp>
      <p:sp>
        <p:nvSpPr>
          <p:cNvPr id="24" name="Line 2">
            <a:extLst>
              <a:ext uri="{FF2B5EF4-FFF2-40B4-BE49-F238E27FC236}">
                <a16:creationId xmlns:a16="http://schemas.microsoft.com/office/drawing/2014/main" xmlns="" id="{EF2EA128-EA5F-40CF-BD85-E378BC094D7F}"/>
              </a:ext>
            </a:extLst>
          </p:cNvPr>
          <p:cNvSpPr>
            <a:spLocks noChangeShapeType="1"/>
          </p:cNvSpPr>
          <p:nvPr/>
        </p:nvSpPr>
        <p:spPr bwMode="auto">
          <a:xfrm>
            <a:off x="4761970" y="3937785"/>
            <a:ext cx="1441582" cy="632"/>
          </a:xfrm>
          <a:prstGeom prst="line">
            <a:avLst/>
          </a:prstGeom>
          <a:noFill/>
          <a:ln w="57150">
            <a:solidFill>
              <a:srgbClr val="33CC33"/>
            </a:solidFill>
            <a:round/>
            <a:headEnd/>
            <a:tailEnd type="triangle" w="med" len="med"/>
          </a:ln>
        </p:spPr>
        <p:txBody>
          <a:bodyPr/>
          <a:lstStyle/>
          <a:p>
            <a:endParaRPr lang="az">
              <a:latin typeface="Calibri" pitchFamily="34" charset="0"/>
            </a:endParaRPr>
          </a:p>
        </p:txBody>
      </p:sp>
      <p:pic>
        <p:nvPicPr>
          <p:cNvPr id="1026" name="Picture 2" descr="Document Icon - Free Download, PNG and Vector">
            <a:extLst>
              <a:ext uri="{FF2B5EF4-FFF2-40B4-BE49-F238E27FC236}">
                <a16:creationId xmlns:a16="http://schemas.microsoft.com/office/drawing/2014/main" xmlns="" id="{945EEF27-2DE5-470F-A560-E96380AE37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7831" y="4630844"/>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xmlns="" id="{726A91A9-30DB-40CC-96B9-8CC032ED0C19}"/>
              </a:ext>
            </a:extLst>
          </p:cNvPr>
          <p:cNvSpPr txBox="1"/>
          <p:nvPr/>
        </p:nvSpPr>
        <p:spPr>
          <a:xfrm>
            <a:off x="516808" y="3244334"/>
            <a:ext cx="1800226" cy="369332"/>
          </a:xfrm>
          <a:prstGeom prst="rect">
            <a:avLst/>
          </a:prstGeom>
          <a:solidFill>
            <a:srgbClr val="F08A34"/>
          </a:solidFill>
        </p:spPr>
        <p:txBody>
          <a:bodyPr wrap="square" rtlCol="0">
            <a:spAutoFit/>
          </a:bodyPr>
          <a:lstStyle/>
          <a:p>
            <a:pPr algn="ctr" rtl="0"/>
            <a:r>
              <a:rPr lang="az" b="0" i="0" u="none" baseline="0">
                <a:solidFill>
                  <a:schemeClr val="bg1"/>
                </a:solidFill>
                <a:latin typeface="+mj-lt"/>
              </a:rPr>
              <a:t>İXP verilən əlavə edir</a:t>
            </a:r>
          </a:p>
        </p:txBody>
      </p:sp>
      <p:sp>
        <p:nvSpPr>
          <p:cNvPr id="26" name="TextBox 25">
            <a:extLst>
              <a:ext uri="{FF2B5EF4-FFF2-40B4-BE49-F238E27FC236}">
                <a16:creationId xmlns:a16="http://schemas.microsoft.com/office/drawing/2014/main" xmlns="" id="{CE65AED0-B064-4612-8F1E-D2E8707CC2E1}"/>
              </a:ext>
            </a:extLst>
          </p:cNvPr>
          <p:cNvSpPr txBox="1"/>
          <p:nvPr/>
        </p:nvSpPr>
        <p:spPr>
          <a:xfrm>
            <a:off x="3423025" y="2887648"/>
            <a:ext cx="1962917"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Verilən əlavə edə və ya silə bilər </a:t>
            </a:r>
          </a:p>
        </p:txBody>
      </p:sp>
      <p:pic>
        <p:nvPicPr>
          <p:cNvPr id="27" name="Picture 2" descr="Document Icon - Free Download, PNG and Vector">
            <a:extLst>
              <a:ext uri="{FF2B5EF4-FFF2-40B4-BE49-F238E27FC236}">
                <a16:creationId xmlns:a16="http://schemas.microsoft.com/office/drawing/2014/main" xmlns="" id="{D682AC67-FD72-44A4-AAAF-99ECB211B5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410" y="4585965"/>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xmlns="" id="{60E7B614-53BF-42A3-96CC-4DCF05B820FE}"/>
              </a:ext>
            </a:extLst>
          </p:cNvPr>
          <p:cNvSpPr txBox="1"/>
          <p:nvPr/>
        </p:nvSpPr>
        <p:spPr>
          <a:xfrm>
            <a:off x="2544822" y="5638899"/>
            <a:ext cx="3727188" cy="830997"/>
          </a:xfrm>
          <a:prstGeom prst="rect">
            <a:avLst/>
          </a:prstGeom>
          <a:solidFill>
            <a:sysClr val="windowText" lastClr="000000">
              <a:lumMod val="65000"/>
              <a:lumOff val="35000"/>
            </a:sys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POP3 poçtu və </a:t>
            </a:r>
            <a:r>
              <a:rPr lang="az" sz="2400" b="0" i="0" u="none" kern="0" baseline="0">
                <a:solidFill>
                  <a:prstClr val="white"/>
                </a:solidFill>
                <a:latin typeface="Calibri"/>
                <a:ea typeface="ＭＳ Ｐゴシック" pitchFamily="-107" charset="-128"/>
              </a:rPr>
              <a:t>IMAP poçtu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Prinsip bənzərdir</a:t>
            </a:r>
            <a:endParaRPr kumimoji="0" lang="az" sz="24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42501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19" grpId="0" animBg="1"/>
      <p:bldP spid="20" grpId="0" animBg="1"/>
      <p:bldP spid="21" grpId="0" animBg="1"/>
      <p:bldP spid="13" grpId="0" animBg="1"/>
      <p:bldP spid="24" grpId="0" animBg="1"/>
      <p:bldP spid="25" grpId="0" animBg="1"/>
      <p:bldP spid="26"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dirty="0" smtClean="0"/>
              <a:t>Kompüter</a:t>
            </a:r>
            <a:r>
              <a:rPr lang="az-Latn-AZ" b="1" i="0" u="none" baseline="0" dirty="0" smtClean="0"/>
              <a:t>İ</a:t>
            </a:r>
            <a:r>
              <a:rPr lang="az" b="1" i="0" u="none" baseline="0" dirty="0" smtClean="0"/>
              <a:t>n h</a:t>
            </a:r>
            <a:r>
              <a:rPr lang="az-Latn-AZ" b="1" i="0" u="none" baseline="0" dirty="0" smtClean="0"/>
              <a:t>İ</a:t>
            </a:r>
            <a:r>
              <a:rPr lang="az" b="1" i="0" u="none" baseline="0" dirty="0" smtClean="0"/>
              <a:t>ssələr</a:t>
            </a:r>
            <a:r>
              <a:rPr lang="az-Latn-AZ" b="1" i="0" u="none" baseline="0" dirty="0" smtClean="0"/>
              <a:t>İ</a:t>
            </a:r>
            <a:r>
              <a:rPr lang="az" b="1" i="0" u="none" baseline="0" dirty="0" smtClean="0"/>
              <a:t> </a:t>
            </a:r>
            <a:r>
              <a:rPr lang="az" b="1" i="0" u="none" baseline="0" dirty="0"/>
              <a:t>və </a:t>
            </a:r>
            <a:r>
              <a:rPr lang="az" b="1" i="0" u="none" baseline="0" dirty="0" smtClean="0"/>
              <a:t>funks</a:t>
            </a:r>
            <a:r>
              <a:rPr lang="az-Latn-AZ" b="1" i="0" u="none" baseline="0" dirty="0" smtClean="0"/>
              <a:t>İ</a:t>
            </a:r>
            <a:r>
              <a:rPr lang="az" b="1" i="0" u="none" baseline="0" dirty="0" smtClean="0"/>
              <a:t>yaları</a:t>
            </a:r>
            <a:endParaRPr lang="az" b="1" i="0" u="none" baseline="0" dirty="0"/>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Kompüterin və internetin əsasları</a:t>
            </a:r>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1</a:t>
            </a:r>
            <a:endParaRPr lang="az" sz="2000" dirty="0">
              <a:solidFill>
                <a:schemeClr val="bg1"/>
              </a:solidFill>
              <a:latin typeface="Verdana" charset="0"/>
              <a:cs typeface="Verdana" charset="0"/>
            </a:endParaRPr>
          </a:p>
        </p:txBody>
      </p:sp>
      <p:sp>
        <p:nvSpPr>
          <p:cNvPr id="12" name="Slide Number Placeholder 4">
            <a:extLst>
              <a:ext uri="{FF2B5EF4-FFF2-40B4-BE49-F238E27FC236}">
                <a16:creationId xmlns:a16="http://schemas.microsoft.com/office/drawing/2014/main" xmlns="" id="{4120CC53-4CBC-4E13-B00B-B6842626CCD1}"/>
              </a:ext>
            </a:extLst>
          </p:cNvPr>
          <p:cNvSpPr txBox="1">
            <a:spLocks/>
          </p:cNvSpPr>
          <p:nvPr/>
        </p:nvSpPr>
        <p:spPr>
          <a:xfrm>
            <a:off x="7086600" y="6588125"/>
            <a:ext cx="2057400" cy="285810"/>
          </a:xfrm>
        </p:spPr>
        <p:txBody>
          <a:bodyPr/>
          <a:lstStyle>
            <a:defPPr>
              <a:defRPr lang="az"/>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rtl="0"/>
            <a:fld id="{49C04F3A-82BD-4011-AADB-1F79FD7DF4BC}" type="slidenum">
              <a:rPr sz="900" b="1">
                <a:solidFill>
                  <a:schemeClr val="bg1"/>
                </a:solidFill>
                <a:latin typeface="Verdana" panose="020B0604030504040204" pitchFamily="34" charset="0"/>
                <a:ea typeface="Verdana" panose="020B0604030504040204" pitchFamily="34" charset="0"/>
              </a:rPr>
              <a:pPr algn="r"/>
              <a:t>5</a:t>
            </a:fld>
            <a:endParaRPr lang="az"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E-poçt</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48112" y="1154766"/>
            <a:ext cx="8642350" cy="5183187"/>
          </a:xfrm>
        </p:spPr>
        <p:txBody>
          <a:bodyPr/>
          <a:lstStyle/>
          <a:p>
            <a:pPr marL="0" indent="0" algn="l" rtl="0">
              <a:buNone/>
            </a:pPr>
            <a:r>
              <a:rPr lang="az" b="0" i="0" u="none" baseline="0"/>
              <a:t>E-poçt nədir?</a:t>
            </a:r>
          </a:p>
        </p:txBody>
      </p:sp>
      <p:pic>
        <p:nvPicPr>
          <p:cNvPr id="3" name="Picture 2">
            <a:extLst>
              <a:ext uri="{FF2B5EF4-FFF2-40B4-BE49-F238E27FC236}">
                <a16:creationId xmlns:a16="http://schemas.microsoft.com/office/drawing/2014/main" xmlns="" id="{AA2309C9-3816-4B2D-861B-DE96409E3DF1}"/>
              </a:ext>
            </a:extLst>
          </p:cNvPr>
          <p:cNvPicPr>
            <a:picLocks noChangeAspect="1"/>
          </p:cNvPicPr>
          <p:nvPr/>
        </p:nvPicPr>
        <p:blipFill>
          <a:blip r:embed="rId3"/>
          <a:stretch>
            <a:fillRect/>
          </a:stretch>
        </p:blipFill>
        <p:spPr>
          <a:xfrm>
            <a:off x="248112" y="1700808"/>
            <a:ext cx="4547392" cy="4464496"/>
          </a:xfrm>
          <a:prstGeom prst="rect">
            <a:avLst/>
          </a:prstGeom>
          <a:ln>
            <a:solidFill>
              <a:srgbClr val="0070C0"/>
            </a:solidFill>
          </a:ln>
        </p:spPr>
      </p:pic>
      <p:pic>
        <p:nvPicPr>
          <p:cNvPr id="4" name="Picture 3">
            <a:extLst>
              <a:ext uri="{FF2B5EF4-FFF2-40B4-BE49-F238E27FC236}">
                <a16:creationId xmlns:a16="http://schemas.microsoft.com/office/drawing/2014/main" xmlns="" id="{5DEAE471-258E-41FA-A88F-42FE40B8A5A3}"/>
              </a:ext>
            </a:extLst>
          </p:cNvPr>
          <p:cNvPicPr>
            <a:picLocks noChangeAspect="1"/>
          </p:cNvPicPr>
          <p:nvPr/>
        </p:nvPicPr>
        <p:blipFill>
          <a:blip r:embed="rId4"/>
          <a:stretch>
            <a:fillRect/>
          </a:stretch>
        </p:blipFill>
        <p:spPr>
          <a:xfrm>
            <a:off x="4273423" y="2731691"/>
            <a:ext cx="4747759" cy="3645024"/>
          </a:xfrm>
          <a:prstGeom prst="rect">
            <a:avLst/>
          </a:prstGeom>
          <a:ln>
            <a:solidFill>
              <a:srgbClr val="0070C0"/>
            </a:solidFill>
          </a:ln>
        </p:spPr>
      </p:pic>
      <p:sp>
        <p:nvSpPr>
          <p:cNvPr id="13" name="Rectangle 12">
            <a:extLst>
              <a:ext uri="{FF2B5EF4-FFF2-40B4-BE49-F238E27FC236}">
                <a16:creationId xmlns:a16="http://schemas.microsoft.com/office/drawing/2014/main" xmlns="" id="{E3566C04-CD8B-4740-AB34-A218ED9B79A9}"/>
              </a:ext>
            </a:extLst>
          </p:cNvPr>
          <p:cNvSpPr/>
          <p:nvPr/>
        </p:nvSpPr>
        <p:spPr>
          <a:xfrm>
            <a:off x="248112" y="1916832"/>
            <a:ext cx="454739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13">
            <a:extLst>
              <a:ext uri="{FF2B5EF4-FFF2-40B4-BE49-F238E27FC236}">
                <a16:creationId xmlns:a16="http://schemas.microsoft.com/office/drawing/2014/main" xmlns="" id="{C8D46575-E70E-47F5-AD6D-7E53C041737D}"/>
              </a:ext>
            </a:extLst>
          </p:cNvPr>
          <p:cNvSpPr/>
          <p:nvPr/>
        </p:nvSpPr>
        <p:spPr>
          <a:xfrm>
            <a:off x="248112" y="2531990"/>
            <a:ext cx="3819832" cy="36333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5" name="TextBox 14">
            <a:extLst>
              <a:ext uri="{FF2B5EF4-FFF2-40B4-BE49-F238E27FC236}">
                <a16:creationId xmlns:a16="http://schemas.microsoft.com/office/drawing/2014/main" xmlns="" id="{3A20B432-61E5-4272-B5B5-EB68E2C9B08A}"/>
              </a:ext>
            </a:extLst>
          </p:cNvPr>
          <p:cNvSpPr txBox="1"/>
          <p:nvPr/>
        </p:nvSpPr>
        <p:spPr>
          <a:xfrm>
            <a:off x="3779912" y="1507735"/>
            <a:ext cx="2016224" cy="461665"/>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Qısa başlıqlar</a:t>
            </a:r>
          </a:p>
        </p:txBody>
      </p:sp>
      <p:sp>
        <p:nvSpPr>
          <p:cNvPr id="16" name="TextBox 15">
            <a:extLst>
              <a:ext uri="{FF2B5EF4-FFF2-40B4-BE49-F238E27FC236}">
                <a16:creationId xmlns:a16="http://schemas.microsoft.com/office/drawing/2014/main" xmlns="" id="{81C8089A-52A4-4593-B713-95C90556F978}"/>
              </a:ext>
            </a:extLst>
          </p:cNvPr>
          <p:cNvSpPr txBox="1"/>
          <p:nvPr/>
        </p:nvSpPr>
        <p:spPr>
          <a:xfrm>
            <a:off x="176447" y="6057823"/>
            <a:ext cx="1962917"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Mesajın mətni</a:t>
            </a:r>
          </a:p>
        </p:txBody>
      </p:sp>
      <p:sp>
        <p:nvSpPr>
          <p:cNvPr id="17" name="TextBox 16">
            <a:extLst>
              <a:ext uri="{FF2B5EF4-FFF2-40B4-BE49-F238E27FC236}">
                <a16:creationId xmlns:a16="http://schemas.microsoft.com/office/drawing/2014/main" xmlns="" id="{87A34E80-C8A5-4301-A114-6111B2CD8DAB}"/>
              </a:ext>
            </a:extLst>
          </p:cNvPr>
          <p:cNvSpPr txBox="1"/>
          <p:nvPr/>
        </p:nvSpPr>
        <p:spPr>
          <a:xfrm>
            <a:off x="6929653" y="2301157"/>
            <a:ext cx="2027178" cy="461665"/>
          </a:xfrm>
          <a:prstGeom prst="rect">
            <a:avLst/>
          </a:prstGeom>
          <a:solidFill>
            <a:sysClr val="windowText" lastClr="000000">
              <a:lumMod val="65000"/>
              <a:lumOff val="35000"/>
            </a:sys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Tam başlıqlar</a:t>
            </a:r>
          </a:p>
        </p:txBody>
      </p:sp>
    </p:spTree>
    <p:extLst>
      <p:ext uri="{BB962C8B-B14F-4D97-AF65-F5344CB8AC3E}">
        <p14:creationId xmlns:p14="http://schemas.microsoft.com/office/powerpoint/2010/main" val="230033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E-poçt</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36712" y="1193177"/>
            <a:ext cx="7777163" cy="5183187"/>
          </a:xfrm>
        </p:spPr>
        <p:txBody>
          <a:bodyPr/>
          <a:lstStyle/>
          <a:p>
            <a:pPr marL="0" indent="0" algn="just" rtl="0">
              <a:buNone/>
            </a:pPr>
            <a:r>
              <a:rPr lang="az" b="0" i="0" u="none" baseline="0"/>
              <a:t>E-məktubda təhqiqat məsələləri?</a:t>
            </a:r>
          </a:p>
          <a:p>
            <a:pPr algn="l" rtl="0"/>
            <a:r>
              <a:rPr lang="az" b="0" i="0" u="none" baseline="0"/>
              <a:t>Başlıqlar bütün e-məktublarda mövcuddur, lakin onlara daxil olmaq üçün standart metod mövcud deyil</a:t>
            </a:r>
          </a:p>
          <a:p>
            <a:pPr lvl="1" algn="just" rtl="0"/>
            <a:r>
              <a:rPr lang="az" b="0" i="0" u="none" baseline="0"/>
              <a:t>Kliyentlər və ya veb-poçt hamısının yerləri fərqləridir</a:t>
            </a:r>
          </a:p>
          <a:p>
            <a:pPr algn="just" rtl="0"/>
            <a:r>
              <a:rPr lang="az" b="0" i="0" u="none" baseline="0"/>
              <a:t>Bəzi poçt proqramları başlıqları silir</a:t>
            </a:r>
          </a:p>
          <a:p>
            <a:pPr lvl="1" algn="just" rtl="0"/>
            <a:r>
              <a:rPr lang="az" b="0" i="0" u="none" baseline="0"/>
              <a:t>Google (Gmail), Hotmail, Hushmail</a:t>
            </a:r>
            <a:endParaRPr lang="az" dirty="0"/>
          </a:p>
          <a:p>
            <a:pPr lvl="1" algn="just" rtl="0"/>
            <a:r>
              <a:rPr lang="az" b="0" i="0" u="none" baseline="0"/>
              <a:t>"Gizliliyin qorunması" məqsədi daşıyır</a:t>
            </a:r>
          </a:p>
          <a:p>
            <a:pPr algn="just" rtl="0"/>
            <a:r>
              <a:rPr lang="az" b="0" i="0" u="none" baseline="0"/>
              <a:t>Hə zaman "aşağıdan yuxarı doğru" oxuyun</a:t>
            </a:r>
          </a:p>
          <a:p>
            <a:pPr marL="0" indent="0" algn="just" rtl="0">
              <a:buNone/>
            </a:pPr>
            <a:endParaRPr lang="az" dirty="0"/>
          </a:p>
        </p:txBody>
      </p:sp>
      <p:pic>
        <p:nvPicPr>
          <p:cNvPr id="2050" name="Picture 2" descr="Microsoft Outlook Latest Version - Free Download and Review 2020">
            <a:extLst>
              <a:ext uri="{FF2B5EF4-FFF2-40B4-BE49-F238E27FC236}">
                <a16:creationId xmlns:a16="http://schemas.microsoft.com/office/drawing/2014/main" xmlns="" id="{BFDD0F6F-62CC-4187-B7DC-9812F09E3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547" y="1334697"/>
            <a:ext cx="1196067" cy="1079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underbird — Make Email Easier. — Thunderbird">
            <a:extLst>
              <a:ext uri="{FF2B5EF4-FFF2-40B4-BE49-F238E27FC236}">
                <a16:creationId xmlns:a16="http://schemas.microsoft.com/office/drawing/2014/main" xmlns="" id="{256C6BF1-43E1-457B-8385-B50714CB6A8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0997" y="2623437"/>
            <a:ext cx="931168" cy="9311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8045C201-CA69-4FDE-BE14-1076E7A4DD6C}"/>
              </a:ext>
            </a:extLst>
          </p:cNvPr>
          <p:cNvPicPr>
            <a:picLocks noChangeAspect="1"/>
          </p:cNvPicPr>
          <p:nvPr/>
        </p:nvPicPr>
        <p:blipFill>
          <a:blip r:embed="rId5"/>
          <a:stretch>
            <a:fillRect/>
          </a:stretch>
        </p:blipFill>
        <p:spPr>
          <a:xfrm>
            <a:off x="7610222" y="5036407"/>
            <a:ext cx="1492720" cy="1095464"/>
          </a:xfrm>
          <a:prstGeom prst="rect">
            <a:avLst/>
          </a:prstGeom>
        </p:spPr>
      </p:pic>
      <p:pic>
        <p:nvPicPr>
          <p:cNvPr id="2056" name="Picture 8" descr="upload.wikimedia.org/wikipedia/commons/thumb/4/...">
            <a:extLst>
              <a:ext uri="{FF2B5EF4-FFF2-40B4-BE49-F238E27FC236}">
                <a16:creationId xmlns:a16="http://schemas.microsoft.com/office/drawing/2014/main" xmlns="" id="{880017DC-C376-46FB-A1F6-7A200C82F4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21792" y="3889615"/>
            <a:ext cx="1069579" cy="81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051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P2P – Eyni səviyyəli</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7" y="1124891"/>
            <a:ext cx="8785225" cy="5183187"/>
          </a:xfrm>
        </p:spPr>
        <p:txBody>
          <a:bodyPr/>
          <a:lstStyle/>
          <a:p>
            <a:pPr marL="0" indent="0" algn="just" rtl="0">
              <a:buNone/>
            </a:pPr>
            <a:r>
              <a:rPr lang="az" b="0" i="0" u="none" baseline="0"/>
              <a:t>Qanuni məlumat paylaşımı üçün yaddaş – həmçinin əqli mülkiyyət/müəllif hüquqları ilə qorunan qanunsuz məzmun və fayllara icazə verməsi ilə bilinir</a:t>
            </a:r>
          </a:p>
          <a:p>
            <a:pPr algn="just" rtl="0"/>
            <a:r>
              <a:rPr lang="az" b="0" i="0" u="none" baseline="0"/>
              <a:t>Mərkəzləşdirilmiş şəbəkə mərkəzsizləşdirilmiş şəbəkə ilə əvəz edilib</a:t>
            </a:r>
          </a:p>
          <a:p>
            <a:pPr lvl="1" algn="just" rtl="0"/>
            <a:r>
              <a:rPr lang="az" b="0" i="0" u="none" baseline="0"/>
              <a:t>Paylaşımı asanlaşdıran eyni səviyyəli sistem, super qovşaq/ultrapeer</a:t>
            </a:r>
          </a:p>
          <a:p>
            <a:pPr lvl="1" algn="just" rtl="0"/>
            <a:r>
              <a:rPr lang="az" b="0" i="0" u="none" baseline="0"/>
              <a:t>Shareaza, Frostwire, e-mule</a:t>
            </a:r>
          </a:p>
        </p:txBody>
      </p:sp>
      <p:pic>
        <p:nvPicPr>
          <p:cNvPr id="6146" name="Picture 2">
            <a:extLst>
              <a:ext uri="{FF2B5EF4-FFF2-40B4-BE49-F238E27FC236}">
                <a16:creationId xmlns:a16="http://schemas.microsoft.com/office/drawing/2014/main" xmlns="" id="{186E2263-0A30-4096-A67D-61EEB1211B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4052944"/>
            <a:ext cx="2766715" cy="2255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124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P2P – Eyni səviyyəli</a:t>
            </a:r>
            <a:endParaRPr lang="az" sz="2000" dirty="0">
              <a:solidFill>
                <a:schemeClr val="bg1"/>
              </a:solidFill>
              <a:latin typeface="Verdana" charset="0"/>
              <a:cs typeface="Verdana" charset="0"/>
            </a:endParaRPr>
          </a:p>
        </p:txBody>
      </p:sp>
      <p:pic>
        <p:nvPicPr>
          <p:cNvPr id="7" name="Content Placeholder 4">
            <a:extLst>
              <a:ext uri="{FF2B5EF4-FFF2-40B4-BE49-F238E27FC236}">
                <a16:creationId xmlns:a16="http://schemas.microsoft.com/office/drawing/2014/main" xmlns="" id="{18DC1995-38ED-48F8-A76F-2593E5C4B1C3}"/>
              </a:ext>
            </a:extLst>
          </p:cNvPr>
          <p:cNvPicPr>
            <a:picLocks noGrp="1" noChangeAspect="1"/>
          </p:cNvPicPr>
          <p:nvPr>
            <p:ph idx="4294967295"/>
          </p:nvPr>
        </p:nvPicPr>
        <p:blipFill>
          <a:blip r:embed="rId3"/>
          <a:stretch>
            <a:fillRect/>
          </a:stretch>
        </p:blipFill>
        <p:spPr>
          <a:xfrm>
            <a:off x="492125" y="1270001"/>
            <a:ext cx="8159750" cy="5153025"/>
          </a:xfrm>
          <a:prstGeom prst="rect">
            <a:avLst/>
          </a:prstGeom>
        </p:spPr>
      </p:pic>
    </p:spTree>
    <p:extLst>
      <p:ext uri="{BB962C8B-B14F-4D97-AF65-F5344CB8AC3E}">
        <p14:creationId xmlns:p14="http://schemas.microsoft.com/office/powerpoint/2010/main" val="6122208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P2P – Eyni səviyyəli</a:t>
            </a:r>
            <a:endParaRPr lang="az" sz="2000" dirty="0">
              <a:solidFill>
                <a:schemeClr val="bg1"/>
              </a:solidFill>
              <a:latin typeface="Verdana" charset="0"/>
              <a:cs typeface="Verdana" charset="0"/>
            </a:endParaRPr>
          </a:p>
        </p:txBody>
      </p:sp>
      <p:pic>
        <p:nvPicPr>
          <p:cNvPr id="3" name="Picture 2">
            <a:extLst>
              <a:ext uri="{FF2B5EF4-FFF2-40B4-BE49-F238E27FC236}">
                <a16:creationId xmlns:a16="http://schemas.microsoft.com/office/drawing/2014/main" xmlns="" id="{2C5FF7AD-34CB-4372-A11E-0546B8F4B8A9}"/>
              </a:ext>
            </a:extLst>
          </p:cNvPr>
          <p:cNvPicPr>
            <a:picLocks noChangeAspect="1"/>
          </p:cNvPicPr>
          <p:nvPr/>
        </p:nvPicPr>
        <p:blipFill>
          <a:blip r:embed="rId3"/>
          <a:stretch>
            <a:fillRect/>
          </a:stretch>
        </p:blipFill>
        <p:spPr>
          <a:xfrm>
            <a:off x="485800" y="1192519"/>
            <a:ext cx="8172400" cy="5129281"/>
          </a:xfrm>
          <a:prstGeom prst="rect">
            <a:avLst/>
          </a:prstGeom>
          <a:ln>
            <a:solidFill>
              <a:srgbClr val="0070C0"/>
            </a:solidFill>
          </a:ln>
        </p:spPr>
      </p:pic>
      <p:sp>
        <p:nvSpPr>
          <p:cNvPr id="2" name="Rectangle 1">
            <a:extLst>
              <a:ext uri="{FF2B5EF4-FFF2-40B4-BE49-F238E27FC236}">
                <a16:creationId xmlns:a16="http://schemas.microsoft.com/office/drawing/2014/main" xmlns="" id="{1DAE7BFF-2FAC-452B-89B4-FA937F8C9BFD}"/>
              </a:ext>
            </a:extLst>
          </p:cNvPr>
          <p:cNvSpPr/>
          <p:nvPr/>
        </p:nvSpPr>
        <p:spPr>
          <a:xfrm>
            <a:off x="683568" y="2162824"/>
            <a:ext cx="1800200"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4" name="Rectangle 3">
            <a:extLst>
              <a:ext uri="{FF2B5EF4-FFF2-40B4-BE49-F238E27FC236}">
                <a16:creationId xmlns:a16="http://schemas.microsoft.com/office/drawing/2014/main" xmlns="" id="{5B6D34D7-7EAF-4CD8-B4AC-8284140437DD}"/>
              </a:ext>
            </a:extLst>
          </p:cNvPr>
          <p:cNvSpPr/>
          <p:nvPr/>
        </p:nvSpPr>
        <p:spPr>
          <a:xfrm>
            <a:off x="4644008" y="2636912"/>
            <a:ext cx="792088" cy="3600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Tree>
    <p:extLst>
      <p:ext uri="{BB962C8B-B14F-4D97-AF65-F5344CB8AC3E}">
        <p14:creationId xmlns:p14="http://schemas.microsoft.com/office/powerpoint/2010/main" val="333683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FTP – Fayl ötürmə protokolu</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C73D2EFA-D172-4B4E-99AB-7AE4FC13240E}"/>
              </a:ext>
            </a:extLst>
          </p:cNvPr>
          <p:cNvSpPr>
            <a:spLocks noGrp="1"/>
          </p:cNvSpPr>
          <p:nvPr>
            <p:ph idx="4294967295"/>
          </p:nvPr>
        </p:nvSpPr>
        <p:spPr>
          <a:xfrm>
            <a:off x="457200" y="1270001"/>
            <a:ext cx="8229600" cy="4856163"/>
          </a:xfrm>
        </p:spPr>
        <p:txBody>
          <a:bodyPr/>
          <a:lstStyle/>
          <a:p>
            <a:pPr marL="0" indent="0" algn="just" rtl="0">
              <a:buNone/>
            </a:pPr>
            <a:r>
              <a:rPr lang="az" b="0" i="0" u="none" baseline="0"/>
              <a:t>Faylların kompüterlər arasında ötürülməsinə imkan verir</a:t>
            </a:r>
          </a:p>
          <a:p>
            <a:pPr algn="just" rtl="0"/>
            <a:r>
              <a:rPr lang="az" b="0" i="0" u="none" baseline="0"/>
              <a:t>Kliyent/server bazasında işləyir – kliyentə FTP proqramı quraşdırılmaqla</a:t>
            </a:r>
          </a:p>
          <a:p>
            <a:pPr lvl="1" algn="just" rtl="0"/>
            <a:r>
              <a:rPr lang="az" b="0" i="0" u="none" baseline="0"/>
              <a:t>İstifadəçi İD (identifikatoru) və parolla işləyir</a:t>
            </a:r>
          </a:p>
          <a:p>
            <a:pPr lvl="1" algn="just" rtl="0"/>
            <a:r>
              <a:rPr lang="az" b="0" i="0" u="none" baseline="0"/>
              <a:t>Hesab məlumatları təsdiq edildikdən sonra TCP bağlantısı ötürülmə üçün açılır</a:t>
            </a:r>
          </a:p>
          <a:p>
            <a:pPr lvl="1" algn="just" rtl="0"/>
            <a:r>
              <a:rPr lang="az" b="0" i="0" u="none" baseline="0"/>
              <a:t>məsələn, FileZilla, CuteFTP, File Downloader, CoreFTP </a:t>
            </a:r>
          </a:p>
        </p:txBody>
      </p:sp>
    </p:spTree>
    <p:extLst>
      <p:ext uri="{BB962C8B-B14F-4D97-AF65-F5344CB8AC3E}">
        <p14:creationId xmlns:p14="http://schemas.microsoft.com/office/powerpoint/2010/main" val="6509242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FTP – Fayl ötürmə protokolu</a:t>
            </a:r>
            <a:endParaRPr lang="az" sz="2000" dirty="0">
              <a:solidFill>
                <a:schemeClr val="bg1"/>
              </a:solidFill>
              <a:latin typeface="Verdana" charset="0"/>
              <a:cs typeface="Verdana" charset="0"/>
            </a:endParaRPr>
          </a:p>
        </p:txBody>
      </p:sp>
      <p:pic>
        <p:nvPicPr>
          <p:cNvPr id="9222" name="Picture 6">
            <a:extLst>
              <a:ext uri="{FF2B5EF4-FFF2-40B4-BE49-F238E27FC236}">
                <a16:creationId xmlns:a16="http://schemas.microsoft.com/office/drawing/2014/main" xmlns="" id="{CB70B552-2C96-484D-9C9B-7F98A393637F}"/>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07950" y="1154583"/>
            <a:ext cx="4826000" cy="384651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xmlns="" id="{977E505F-D244-44BE-8966-240D399FF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359" y="2638898"/>
            <a:ext cx="5178691" cy="3847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9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Onlayn yaddaş</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03325"/>
            <a:ext cx="8642350" cy="5464175"/>
          </a:xfrm>
        </p:spPr>
        <p:txBody>
          <a:bodyPr/>
          <a:lstStyle/>
          <a:p>
            <a:pPr marL="0" indent="0" algn="just" rtl="0">
              <a:buNone/>
            </a:pPr>
            <a:r>
              <a:rPr lang="az" b="0" i="0" u="none" baseline="0"/>
              <a:t>Bulud texnologiyaları geniş yayılıb – verilənlərin "Bulud" yaddaşında saxlanması</a:t>
            </a:r>
          </a:p>
          <a:p>
            <a:pPr algn="just" rtl="0"/>
            <a:r>
              <a:rPr lang="az" b="0" i="0" u="none" baseline="0"/>
              <a:t>Rahat, tələb əsasında, paylaşıla bilən, təhlükəsiz</a:t>
            </a:r>
          </a:p>
          <a:p>
            <a:pPr lvl="1" algn="just" rtl="0"/>
            <a:r>
              <a:rPr lang="az" b="0" i="0" u="none" baseline="0"/>
              <a:t>Ödənişsiz – İXP və ya başqaları tərəfindən təmin edilə bilər</a:t>
            </a:r>
          </a:p>
          <a:p>
            <a:pPr lvl="1" algn="just" rtl="0"/>
            <a:r>
              <a:rPr lang="az" b="0" i="0" u="none" baseline="0"/>
              <a:t>Abunəlik – qeydiyyatdan keçin, ödəniş edin və daha çox yaddaş yeri əldə edin</a:t>
            </a:r>
          </a:p>
          <a:p>
            <a:pPr algn="just" rtl="0"/>
            <a:r>
              <a:rPr lang="az" b="0" i="0" u="none" baseline="0"/>
              <a:t>Qanuni </a:t>
            </a:r>
          </a:p>
          <a:p>
            <a:pPr algn="just" rtl="0"/>
            <a:r>
              <a:rPr lang="az" b="0" i="0" u="none" baseline="0"/>
              <a:t>Cinayət məqsədilə </a:t>
            </a:r>
            <a:r>
              <a:rPr lang="az" sz="2400" b="0" i="0" u="none" baseline="0"/>
              <a:t>istifadə</a:t>
            </a:r>
            <a:endParaRPr lang="az" dirty="0"/>
          </a:p>
          <a:p>
            <a:pPr lvl="1" algn="just" rtl="0"/>
            <a:r>
              <a:rPr lang="az" b="0" i="0" u="none" baseline="0"/>
              <a:t>Onlar məzmunu saxlaya və bölüşə bilirlər </a:t>
            </a:r>
          </a:p>
        </p:txBody>
      </p:sp>
      <p:pic>
        <p:nvPicPr>
          <p:cNvPr id="5122" name="Picture 2" descr="Green Tick Vector Images (over 6,000)">
            <a:extLst>
              <a:ext uri="{FF2B5EF4-FFF2-40B4-BE49-F238E27FC236}">
                <a16:creationId xmlns:a16="http://schemas.microsoft.com/office/drawing/2014/main" xmlns="" id="{B6CA04ED-E9CC-4015-A4BC-D12B20AFA0E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2237694" y="2930236"/>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reen Tick Vector Images (over 6,000)">
            <a:extLst>
              <a:ext uri="{FF2B5EF4-FFF2-40B4-BE49-F238E27FC236}">
                <a16:creationId xmlns:a16="http://schemas.microsoft.com/office/drawing/2014/main" xmlns="" id="{C0F78C25-B445-4F20-9A89-B5DBA7C5B2D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3152906" y="3289484"/>
            <a:ext cx="75495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21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Onlayn yaddaş</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24891"/>
            <a:ext cx="8642350" cy="5183187"/>
          </a:xfrm>
        </p:spPr>
        <p:txBody>
          <a:bodyPr/>
          <a:lstStyle/>
          <a:p>
            <a:pPr marL="0" indent="0" algn="l" rtl="0">
              <a:buNone/>
            </a:pPr>
            <a:r>
              <a:rPr lang="az" b="0" i="0" u="none" baseline="0"/>
              <a:t>Nümunələr – iDrive (5GB/5TB), pCloud (10GB/2TB), OneDrive (5GB/6TB), Google Drive (15GB/2TB) </a:t>
            </a:r>
          </a:p>
        </p:txBody>
      </p:sp>
      <p:pic>
        <p:nvPicPr>
          <p:cNvPr id="4" name="Picture 3">
            <a:extLst>
              <a:ext uri="{FF2B5EF4-FFF2-40B4-BE49-F238E27FC236}">
                <a16:creationId xmlns:a16="http://schemas.microsoft.com/office/drawing/2014/main" xmlns="" id="{4A076A63-680C-4E42-9002-335EEA3A7D26}"/>
              </a:ext>
            </a:extLst>
          </p:cNvPr>
          <p:cNvPicPr>
            <a:picLocks noChangeAspect="1"/>
          </p:cNvPicPr>
          <p:nvPr/>
        </p:nvPicPr>
        <p:blipFill>
          <a:blip r:embed="rId3"/>
          <a:stretch>
            <a:fillRect/>
          </a:stretch>
        </p:blipFill>
        <p:spPr>
          <a:xfrm>
            <a:off x="395536" y="2337600"/>
            <a:ext cx="6786500" cy="4110501"/>
          </a:xfrm>
          <a:prstGeom prst="rect">
            <a:avLst/>
          </a:prstGeom>
          <a:ln>
            <a:solidFill>
              <a:srgbClr val="0070C0"/>
            </a:solidFill>
          </a:ln>
        </p:spPr>
      </p:pic>
      <p:sp>
        <p:nvSpPr>
          <p:cNvPr id="13" name="TextBox 12">
            <a:extLst>
              <a:ext uri="{FF2B5EF4-FFF2-40B4-BE49-F238E27FC236}">
                <a16:creationId xmlns:a16="http://schemas.microsoft.com/office/drawing/2014/main" xmlns="" id="{F5E9FC62-4CD7-4CE7-977B-D7738CE73106}"/>
              </a:ext>
            </a:extLst>
          </p:cNvPr>
          <p:cNvSpPr txBox="1"/>
          <p:nvPr/>
        </p:nvSpPr>
        <p:spPr>
          <a:xfrm>
            <a:off x="6865302" y="2891758"/>
            <a:ext cx="2027178" cy="3416320"/>
          </a:xfrm>
          <a:prstGeom prst="rect">
            <a:avLst/>
          </a:prstGeom>
          <a:solidFill>
            <a:sysClr val="windowText" lastClr="000000">
              <a:lumMod val="65000"/>
              <a:lumOff val="35000"/>
            </a:sys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Mega.nz</a:t>
            </a:r>
          </a:p>
          <a:p>
            <a:pPr marL="0" marR="0" lvl="0" indent="0" algn="ctr" defTabSz="914400" rtl="0" eaLnBrk="1" fontAlgn="auto" latinLnBrk="0" hangingPunct="1">
              <a:lnSpc>
                <a:spcPct val="100000"/>
              </a:lnSpc>
              <a:spcBef>
                <a:spcPts val="0"/>
              </a:spcBef>
              <a:spcAft>
                <a:spcPts val="0"/>
              </a:spcAft>
              <a:buClrTx/>
              <a:buSzTx/>
              <a:buFontTx/>
              <a:buNone/>
              <a:tabLst/>
              <a:defRPr/>
            </a:pPr>
            <a:r>
              <a:rPr lang="az" sz="2400" b="0" i="0" u="none" kern="0" baseline="0">
                <a:solidFill>
                  <a:prstClr val="white"/>
                </a:solidFill>
                <a:latin typeface="Calibri"/>
                <a:ea typeface="ＭＳ Ｐゴシック" pitchFamily="-107" charset="-128"/>
              </a:rPr>
              <a:t>15QB boş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Maks. 16TB</a:t>
            </a:r>
            <a:endParaRPr lang="az" sz="2400" kern="0" dirty="0">
              <a:solidFill>
                <a:prstClr val="white"/>
              </a:solidFill>
              <a:latin typeface="Calibri"/>
              <a:ea typeface="ＭＳ Ｐゴシック" pitchFamily="-107"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z" sz="2400" b="0" i="0" u="none" strike="noStrike" kern="0" cap="none" spc="0" normalizeH="0" baseline="0" noProof="0" dirty="0">
              <a:ln>
                <a:noFill/>
              </a:ln>
              <a:solidFill>
                <a:prstClr val="white"/>
              </a:solidFill>
              <a:effectLst/>
              <a:uLnTx/>
              <a:uFillTx/>
              <a:latin typeface="Calibri"/>
              <a:ea typeface="ＭＳ Ｐゴシック" pitchFamily="-107"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z" sz="2400" b="0" i="0" u="none" kern="0" baseline="0">
                <a:solidFill>
                  <a:prstClr val="white"/>
                </a:solidFill>
                <a:latin typeface="Calibri"/>
                <a:ea typeface="ＭＳ Ｐゴシック" pitchFamily="-107" charset="-128"/>
              </a:rPr>
              <a:t>Server nöqtəsində və daşınma zamanı tam şifrlənir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(128 bit AES (proqramların mühit spesifikasiyası))</a:t>
            </a:r>
          </a:p>
        </p:txBody>
      </p:sp>
    </p:spTree>
    <p:extLst>
      <p:ext uri="{BB962C8B-B14F-4D97-AF65-F5344CB8AC3E}">
        <p14:creationId xmlns:p14="http://schemas.microsoft.com/office/powerpoint/2010/main" val="337576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İOT – Əşyaların interneti</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92536"/>
            <a:ext cx="8642350" cy="5183187"/>
          </a:xfrm>
        </p:spPr>
        <p:txBody>
          <a:bodyPr/>
          <a:lstStyle/>
          <a:p>
            <a:pPr marL="0" indent="0" algn="just" rtl="0">
              <a:buNone/>
            </a:pPr>
            <a:r>
              <a:rPr lang="az" b="0" i="0" u="none" baseline="0" dirty="0"/>
              <a:t>Hər bir qurğu IP ünvanı (IPv6) vasitəsilə qoşulur – qurğunun sahibi və bir-birləri ilə qarşılıqlı əlaqə yaradırlar</a:t>
            </a:r>
          </a:p>
          <a:p>
            <a:pPr algn="just" rtl="0"/>
            <a:r>
              <a:rPr lang="az" b="0" i="0" u="none" baseline="0" dirty="0"/>
              <a:t>Problem – qurğulara verilənlər daxildir və hər şeyin </a:t>
            </a:r>
            <a:r>
              <a:rPr lang="az-Latn-AZ" b="0" i="0" u="none" baseline="0" dirty="0" smtClean="0"/>
              <a:t>təhlükəsizliyini</a:t>
            </a:r>
            <a:r>
              <a:rPr lang="az" b="0" i="0" u="none" baseline="0" dirty="0" smtClean="0"/>
              <a:t> </a:t>
            </a:r>
            <a:r>
              <a:rPr lang="az" b="0" i="0" u="none" baseline="0" dirty="0"/>
              <a:t>təmin etməkmümkün olmadığına görə onlar hədəfə çevrilə bilər</a:t>
            </a:r>
          </a:p>
          <a:p>
            <a:pPr algn="just" rtl="0"/>
            <a:r>
              <a:rPr lang="az" b="0" i="0" u="none" baseline="0" dirty="0"/>
              <a:t>Ələ keçirilmiş qurğular Botnetkimi istifadə edilə bilər!</a:t>
            </a:r>
          </a:p>
          <a:p>
            <a:pPr lvl="1" algn="just" rtl="0"/>
            <a:r>
              <a:rPr lang="az" b="0" i="0" u="none" baseline="0" dirty="0"/>
              <a:t>Məsələn, Mirai</a:t>
            </a:r>
            <a:endParaRPr lang="az" dirty="0"/>
          </a:p>
        </p:txBody>
      </p:sp>
      <p:pic>
        <p:nvPicPr>
          <p:cNvPr id="7" name="Bild 3">
            <a:extLst>
              <a:ext uri="{FF2B5EF4-FFF2-40B4-BE49-F238E27FC236}">
                <a16:creationId xmlns:a16="http://schemas.microsoft.com/office/drawing/2014/main" xmlns="" id="{7BC525A1-20BC-4A5C-8736-74A2C5AF6670}"/>
              </a:ext>
            </a:extLst>
          </p:cNvPr>
          <p:cNvPicPr>
            <a:picLocks noChangeAspect="1"/>
          </p:cNvPicPr>
          <p:nvPr/>
        </p:nvPicPr>
        <p:blipFill>
          <a:blip r:embed="rId3"/>
          <a:stretch>
            <a:fillRect/>
          </a:stretch>
        </p:blipFill>
        <p:spPr>
          <a:xfrm>
            <a:off x="5076056" y="3977912"/>
            <a:ext cx="3816424" cy="2470190"/>
          </a:xfrm>
          <a:prstGeom prst="rect">
            <a:avLst/>
          </a:prstGeom>
        </p:spPr>
      </p:pic>
    </p:spTree>
    <p:extLst>
      <p:ext uri="{BB962C8B-B14F-4D97-AF65-F5344CB8AC3E}">
        <p14:creationId xmlns:p14="http://schemas.microsoft.com/office/powerpoint/2010/main" val="423261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Kompüter sistemləri</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21647233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Onlayn oyun</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7125"/>
            <a:ext cx="8642350" cy="5183187"/>
          </a:xfrm>
        </p:spPr>
        <p:txBody>
          <a:bodyPr/>
          <a:lstStyle/>
          <a:p>
            <a:pPr marL="0" indent="0" algn="just" rtl="0">
              <a:buNone/>
            </a:pPr>
            <a:r>
              <a:rPr lang="az" b="0" i="0" u="none" baseline="0" dirty="0"/>
              <a:t>Oynamağa çox vaxt ayıran insanlar arasında populyardır</a:t>
            </a:r>
          </a:p>
          <a:p>
            <a:pPr algn="just" rtl="0"/>
            <a:r>
              <a:rPr lang="az" b="0" i="0" u="none" baseline="0" dirty="0"/>
              <a:t>Oyunçulardan ibarət onlayn icmalar</a:t>
            </a:r>
          </a:p>
          <a:p>
            <a:pPr algn="just" rtl="0"/>
            <a:r>
              <a:rPr lang="az" b="0" i="0" u="none" baseline="0" dirty="0"/>
              <a:t>Kibercinayətkarlıq oyunlara nüfuz edir</a:t>
            </a:r>
          </a:p>
          <a:p>
            <a:pPr algn="just" rtl="0"/>
            <a:r>
              <a:rPr lang="az" sz="2000" b="1" i="0" u="none" baseline="0" dirty="0">
                <a:latin typeface="Calibri" pitchFamily="34" charset="0"/>
              </a:rPr>
              <a:t>Haker hücumu - </a:t>
            </a:r>
            <a:r>
              <a:rPr lang="az" sz="2000" b="0" i="0" u="none" baseline="0" dirty="0"/>
              <a:t>Kibercinayətkarlar şəxsi və oyun hesablarınızı sındırmaq üçün sizi aldadıb özünüz haqqında məlumatları paylaşmağa vadar etməyə çalışırlar</a:t>
            </a:r>
          </a:p>
          <a:p>
            <a:pPr algn="just" rtl="0"/>
            <a:r>
              <a:rPr lang="az" sz="2000" b="1" i="0" u="none" baseline="0" dirty="0">
                <a:latin typeface="Calibri" pitchFamily="34" charset="0"/>
              </a:rPr>
              <a:t>Fişinq - </a:t>
            </a:r>
            <a:r>
              <a:rPr lang="az" sz="2000" b="0" i="0" u="none" baseline="0" dirty="0"/>
              <a:t>Sizə oyunun valyutasını əldə etmək və ya səviyyələri daha tez keçmək üçün kömək edə biləcəklərini deyə bilrələr</a:t>
            </a:r>
          </a:p>
          <a:p>
            <a:pPr algn="just" rtl="0"/>
            <a:r>
              <a:rPr lang="az" sz="2000" b="1" i="0" u="none" baseline="0" dirty="0">
                <a:latin typeface="Calibri" pitchFamily="34" charset="0"/>
              </a:rPr>
              <a:t>Qızl hasilat fermaları - </a:t>
            </a:r>
            <a:r>
              <a:rPr lang="az" sz="2000" b="0" i="0" u="none" baseline="0" dirty="0"/>
              <a:t>Kibercinayətkarlar "qızıl", "sikkə" və ya "daşqaş" kimi oyun daxili aktivlər hazırlamaq, başqa oyunçulara güzəştli qiymətə satmaq üçün botnetlərdən istifadə edirlər.</a:t>
            </a:r>
          </a:p>
          <a:p>
            <a:pPr algn="just" rtl="0"/>
            <a:r>
              <a:rPr lang="az" sz="2000" b="1" i="0" u="none" baseline="0" dirty="0">
                <a:latin typeface="Calibri" pitchFamily="34" charset="0"/>
              </a:rPr>
              <a:t>Kiberbullinq - </a:t>
            </a:r>
            <a:r>
              <a:rPr lang="az" sz="2000" b="0" i="0" u="none" baseline="0" dirty="0"/>
              <a:t>Onlayn oyunlarda əyləncənin bir hissəsini də oyunçular arasındakı rəqabət təşkil edir. Zərərsiz rəqabət və kiberbullinq arasındakı fərqlər</a:t>
            </a:r>
            <a:endParaRPr lang="az" sz="2000" b="1" dirty="0">
              <a:latin typeface="Calibri" pitchFamily="34" charset="0"/>
            </a:endParaRPr>
          </a:p>
        </p:txBody>
      </p:sp>
    </p:spTree>
    <p:extLst>
      <p:ext uri="{BB962C8B-B14F-4D97-AF65-F5344CB8AC3E}">
        <p14:creationId xmlns:p14="http://schemas.microsoft.com/office/powerpoint/2010/main" val="9184981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Xəbər qrupları</a:t>
            </a:r>
            <a:endParaRPr lang="az"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xmlns="" id="{95DD69DF-05C7-439C-BD3A-676EBB9FF35D}"/>
              </a:ext>
            </a:extLst>
          </p:cNvPr>
          <p:cNvPicPr>
            <a:picLocks noGrp="1" noChangeAspect="1"/>
          </p:cNvPicPr>
          <p:nvPr>
            <p:ph idx="4294967295"/>
          </p:nvPr>
        </p:nvPicPr>
        <p:blipFill>
          <a:blip r:embed="rId3"/>
          <a:stretch>
            <a:fillRect/>
          </a:stretch>
        </p:blipFill>
        <p:spPr>
          <a:xfrm>
            <a:off x="188207" y="1270001"/>
            <a:ext cx="2873375" cy="4641850"/>
          </a:xfrm>
          <a:prstGeom prst="rect">
            <a:avLst/>
          </a:prstGeom>
        </p:spPr>
      </p:pic>
      <p:pic>
        <p:nvPicPr>
          <p:cNvPr id="5" name="Picture 4">
            <a:extLst>
              <a:ext uri="{FF2B5EF4-FFF2-40B4-BE49-F238E27FC236}">
                <a16:creationId xmlns:a16="http://schemas.microsoft.com/office/drawing/2014/main" xmlns="" id="{89CFA938-A403-42BF-9AB0-9A4F7D76076A}"/>
              </a:ext>
            </a:extLst>
          </p:cNvPr>
          <p:cNvPicPr>
            <a:picLocks noChangeAspect="1"/>
          </p:cNvPicPr>
          <p:nvPr/>
        </p:nvPicPr>
        <p:blipFill>
          <a:blip r:embed="rId4"/>
          <a:stretch>
            <a:fillRect/>
          </a:stretch>
        </p:blipFill>
        <p:spPr>
          <a:xfrm>
            <a:off x="2843808" y="1485554"/>
            <a:ext cx="5148064" cy="2832600"/>
          </a:xfrm>
          <a:prstGeom prst="rect">
            <a:avLst/>
          </a:prstGeom>
        </p:spPr>
      </p:pic>
      <p:pic>
        <p:nvPicPr>
          <p:cNvPr id="6" name="Picture 5">
            <a:extLst>
              <a:ext uri="{FF2B5EF4-FFF2-40B4-BE49-F238E27FC236}">
                <a16:creationId xmlns:a16="http://schemas.microsoft.com/office/drawing/2014/main" xmlns="" id="{77787B50-9155-41D9-8780-BA407C9366C0}"/>
              </a:ext>
            </a:extLst>
          </p:cNvPr>
          <p:cNvPicPr>
            <a:picLocks noChangeAspect="1"/>
          </p:cNvPicPr>
          <p:nvPr/>
        </p:nvPicPr>
        <p:blipFill>
          <a:blip r:embed="rId5"/>
          <a:stretch>
            <a:fillRect/>
          </a:stretch>
        </p:blipFill>
        <p:spPr>
          <a:xfrm>
            <a:off x="4579620" y="3142019"/>
            <a:ext cx="4376173" cy="3218351"/>
          </a:xfrm>
          <a:prstGeom prst="rect">
            <a:avLst/>
          </a:prstGeom>
          <a:ln>
            <a:solidFill>
              <a:srgbClr val="0070C0"/>
            </a:solidFill>
          </a:ln>
        </p:spPr>
      </p:pic>
    </p:spTree>
    <p:extLst>
      <p:ext uri="{BB962C8B-B14F-4D97-AF65-F5344CB8AC3E}">
        <p14:creationId xmlns:p14="http://schemas.microsoft.com/office/powerpoint/2010/main" val="279476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Sosial şəbəkə</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51E43806-BB57-4B11-AB4C-F037020EE7C4}"/>
              </a:ext>
            </a:extLst>
          </p:cNvPr>
          <p:cNvSpPr>
            <a:spLocks noGrp="1"/>
          </p:cNvSpPr>
          <p:nvPr>
            <p:ph idx="4294967295"/>
          </p:nvPr>
        </p:nvSpPr>
        <p:spPr>
          <a:xfrm>
            <a:off x="282575" y="1355725"/>
            <a:ext cx="8578850" cy="5311775"/>
          </a:xfrm>
        </p:spPr>
        <p:txBody>
          <a:bodyPr/>
          <a:lstStyle/>
          <a:p>
            <a:pPr marL="0" indent="0" algn="just" rtl="0">
              <a:buNone/>
            </a:pPr>
            <a:r>
              <a:rPr lang="az-Latn-AZ" b="0" i="0" u="none" baseline="0" dirty="0" smtClean="0"/>
              <a:t>Çoxlarının ünsiyyət və həyat tərzi seçimi</a:t>
            </a:r>
          </a:p>
          <a:p>
            <a:pPr algn="just" rtl="0"/>
            <a:r>
              <a:rPr lang="az-Latn-AZ" b="0" i="0" u="none" baseline="0" dirty="0" smtClean="0"/>
              <a:t>Facebook, Twitter, Instagram, TikTok, Snapchat, YouTube, Tumblr, Pinterest </a:t>
            </a:r>
          </a:p>
          <a:p>
            <a:pPr algn="just" rtl="0"/>
            <a:r>
              <a:rPr lang="az-Latn-AZ" b="0" i="0" u="none" baseline="0" dirty="0" smtClean="0"/>
              <a:t>Profil yarat, dost topla, məlumat və verilənləri paylaş</a:t>
            </a:r>
          </a:p>
          <a:p>
            <a:pPr lvl="1" algn="just" rtl="0"/>
            <a:r>
              <a:rPr lang="az-Latn-AZ" b="0" i="0" u="none" baseline="0" dirty="0" smtClean="0"/>
              <a:t>"Paylaşılan", insanları cinayətkarların hədəfinə çevirən verilənlərin həcmi ilə bağlı problemlər</a:t>
            </a:r>
          </a:p>
          <a:p>
            <a:pPr lvl="1" algn="just" rtl="0"/>
            <a:r>
              <a:rPr lang="az-Latn-AZ" b="0" i="0" u="none" baseline="0" dirty="0" smtClean="0"/>
              <a:t>Şübhəlilər və fəaliyyətlər haqqında məlumat toplayan hüquq-mühafizə orqanları üçün faydalı resurs</a:t>
            </a:r>
          </a:p>
          <a:p>
            <a:pPr algn="just" rtl="0"/>
            <a:r>
              <a:rPr lang="az-Latn-AZ" b="0" i="0" u="none" baseline="0" dirty="0" smtClean="0"/>
              <a:t>Bəziləri sadəcə messencerdir, bəziləri isə bütün funksiyalara malikdir</a:t>
            </a:r>
            <a:endParaRPr lang="az-Latn-AZ" b="0" i="0" u="none" baseline="0" dirty="0"/>
          </a:p>
        </p:txBody>
      </p:sp>
    </p:spTree>
    <p:extLst>
      <p:ext uri="{BB962C8B-B14F-4D97-AF65-F5344CB8AC3E}">
        <p14:creationId xmlns:p14="http://schemas.microsoft.com/office/powerpoint/2010/main" val="22745112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Sosial şəbəkə</a:t>
            </a:r>
            <a:endParaRPr lang="az" sz="2000" dirty="0">
              <a:solidFill>
                <a:schemeClr val="bg1"/>
              </a:solidFill>
              <a:latin typeface="Verdana" charset="0"/>
              <a:cs typeface="Verdana" charset="0"/>
            </a:endParaRPr>
          </a:p>
        </p:txBody>
      </p:sp>
      <p:pic>
        <p:nvPicPr>
          <p:cNvPr id="1028" name="Picture 4">
            <a:extLst>
              <a:ext uri="{FF2B5EF4-FFF2-40B4-BE49-F238E27FC236}">
                <a16:creationId xmlns:a16="http://schemas.microsoft.com/office/drawing/2014/main" xmlns="" id="{6F6FFB02-E0C2-43C7-897E-56972400DAEE}"/>
              </a:ext>
            </a:extLst>
          </p:cNvPr>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588962" y="1175161"/>
            <a:ext cx="8045450" cy="45259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Use Around The World">
            <a:extLst>
              <a:ext uri="{FF2B5EF4-FFF2-40B4-BE49-F238E27FC236}">
                <a16:creationId xmlns:a16="http://schemas.microsoft.com/office/drawing/2014/main" xmlns="" id="{B4C82003-C61F-4392-9A38-4828D02A6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21" y="1166018"/>
            <a:ext cx="8046155" cy="453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40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Sosial şəbəkə</a:t>
            </a:r>
            <a:endParaRPr lang="az" sz="2000" dirty="0">
              <a:solidFill>
                <a:schemeClr val="bg1"/>
              </a:solidFill>
              <a:latin typeface="Verdana" charset="0"/>
              <a:cs typeface="Verdana" charset="0"/>
            </a:endParaRPr>
          </a:p>
        </p:txBody>
      </p:sp>
      <p:pic>
        <p:nvPicPr>
          <p:cNvPr id="8" name="Picture 2">
            <a:extLst>
              <a:ext uri="{FF2B5EF4-FFF2-40B4-BE49-F238E27FC236}">
                <a16:creationId xmlns:a16="http://schemas.microsoft.com/office/drawing/2014/main" xmlns="" id="{6D9ED208-7C4E-4571-9E13-508251C265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6058" y="1154555"/>
            <a:ext cx="2680358" cy="35738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xmlns="" id="{3D16F62A-5A08-4DC1-98A2-1F396D5B2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251" y="1229062"/>
            <a:ext cx="4724789" cy="31892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xmlns="" id="{C4B151AE-2F03-420A-8606-0DFDDB47D6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1116" y="3425161"/>
            <a:ext cx="2312650" cy="308353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mage may contain: table and outdoor">
            <a:extLst>
              <a:ext uri="{FF2B5EF4-FFF2-40B4-BE49-F238E27FC236}">
                <a16:creationId xmlns:a16="http://schemas.microsoft.com/office/drawing/2014/main" xmlns="" id="{DEF33366-C6EB-4582-B8A7-A25B5977E6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4978" y="3530013"/>
            <a:ext cx="3831771" cy="287382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D779353F-CB1A-46A5-8DD3-4DA321C9B444}"/>
              </a:ext>
            </a:extLst>
          </p:cNvPr>
          <p:cNvSpPr txBox="1"/>
          <p:nvPr/>
        </p:nvSpPr>
        <p:spPr>
          <a:xfrm>
            <a:off x="841453" y="2090086"/>
            <a:ext cx="3456384" cy="1569660"/>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Bu gün nahar yeməyimiz!</a:t>
            </a:r>
          </a:p>
          <a:p>
            <a:pPr algn="ctr" rtl="0"/>
            <a:r>
              <a:rPr lang="az" sz="2400" b="0" i="0" u="none" baseline="0">
                <a:solidFill>
                  <a:schemeClr val="bg1"/>
                </a:solidFill>
                <a:latin typeface="+mj-lt"/>
              </a:rPr>
              <a:t>(əvvəlki yeməklər üçün dünənə və srağagünə nəzər salın)</a:t>
            </a:r>
          </a:p>
        </p:txBody>
      </p:sp>
      <p:sp>
        <p:nvSpPr>
          <p:cNvPr id="19" name="TextBox 18">
            <a:extLst>
              <a:ext uri="{FF2B5EF4-FFF2-40B4-BE49-F238E27FC236}">
                <a16:creationId xmlns:a16="http://schemas.microsoft.com/office/drawing/2014/main" xmlns="" id="{6869C463-A857-454B-AAF4-63909FCCDF83}"/>
              </a:ext>
            </a:extLst>
          </p:cNvPr>
          <p:cNvSpPr txBox="1"/>
          <p:nvPr/>
        </p:nvSpPr>
        <p:spPr>
          <a:xfrm>
            <a:off x="5292671" y="2090086"/>
            <a:ext cx="3456384" cy="830997"/>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Tap görüm, mən haradayam?</a:t>
            </a:r>
          </a:p>
          <a:p>
            <a:pPr algn="ctr" rtl="0"/>
            <a:r>
              <a:rPr lang="az" sz="2400" b="0" i="0" u="none" baseline="0">
                <a:solidFill>
                  <a:schemeClr val="bg1"/>
                </a:solidFill>
                <a:latin typeface="+mj-lt"/>
              </a:rPr>
              <a:t>(vaxt və tarix göstərilməklə)</a:t>
            </a:r>
          </a:p>
        </p:txBody>
      </p:sp>
      <p:sp>
        <p:nvSpPr>
          <p:cNvPr id="20" name="TextBox 19">
            <a:extLst>
              <a:ext uri="{FF2B5EF4-FFF2-40B4-BE49-F238E27FC236}">
                <a16:creationId xmlns:a16="http://schemas.microsoft.com/office/drawing/2014/main" xmlns="" id="{6CAEB165-25DA-4F90-B8D7-966C71F9D516}"/>
              </a:ext>
            </a:extLst>
          </p:cNvPr>
          <p:cNvSpPr txBox="1"/>
          <p:nvPr/>
        </p:nvSpPr>
        <p:spPr>
          <a:xfrm>
            <a:off x="841453" y="4922372"/>
            <a:ext cx="3456384" cy="830997"/>
          </a:xfrm>
          <a:prstGeom prst="rect">
            <a:avLst/>
          </a:prstGeom>
          <a:solidFill>
            <a:srgbClr val="F08A34"/>
          </a:solidFill>
        </p:spPr>
        <p:txBody>
          <a:bodyPr wrap="square" rtlCol="0">
            <a:spAutoFit/>
          </a:bodyPr>
          <a:lstStyle/>
          <a:p>
            <a:pPr algn="ctr" rtl="0"/>
            <a:r>
              <a:rPr lang="az" sz="2400" b="0" i="0" u="none" baseline="0" dirty="0">
                <a:solidFill>
                  <a:schemeClr val="bg1"/>
                </a:solidFill>
                <a:latin typeface="+mj-lt"/>
              </a:rPr>
              <a:t>Bəzi şeylər faktiki olaraq çox </a:t>
            </a:r>
            <a:r>
              <a:rPr lang="az" sz="2400" b="0" i="0" u="none" baseline="0" dirty="0" smtClean="0">
                <a:solidFill>
                  <a:schemeClr val="bg1"/>
                </a:solidFill>
                <a:latin typeface="+mj-lt"/>
              </a:rPr>
              <a:t>gülməlidir</a:t>
            </a:r>
            <a:r>
              <a:rPr lang="az" sz="2400" b="0" i="0" u="none" baseline="0" dirty="0">
                <a:solidFill>
                  <a:schemeClr val="bg1"/>
                </a:solidFill>
                <a:latin typeface="+mj-lt"/>
              </a:rPr>
              <a:t>! </a:t>
            </a:r>
          </a:p>
        </p:txBody>
      </p:sp>
      <p:sp>
        <p:nvSpPr>
          <p:cNvPr id="21" name="TextBox 20">
            <a:extLst>
              <a:ext uri="{FF2B5EF4-FFF2-40B4-BE49-F238E27FC236}">
                <a16:creationId xmlns:a16="http://schemas.microsoft.com/office/drawing/2014/main" xmlns="" id="{4A1005A4-691D-44DC-802E-496DA1C1F324}"/>
              </a:ext>
            </a:extLst>
          </p:cNvPr>
          <p:cNvSpPr txBox="1"/>
          <p:nvPr/>
        </p:nvSpPr>
        <p:spPr>
          <a:xfrm>
            <a:off x="5292671" y="4922372"/>
            <a:ext cx="3456384" cy="1200329"/>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Artıq 8-ci gündür ki, itimin şəklini Facebook-a qoyuram!</a:t>
            </a:r>
          </a:p>
        </p:txBody>
      </p:sp>
      <p:sp>
        <p:nvSpPr>
          <p:cNvPr id="22" name="TextBox 21">
            <a:extLst>
              <a:ext uri="{FF2B5EF4-FFF2-40B4-BE49-F238E27FC236}">
                <a16:creationId xmlns:a16="http://schemas.microsoft.com/office/drawing/2014/main" xmlns="" id="{BF112458-2AE1-4186-A76F-5F7A7F1BEB08}"/>
              </a:ext>
            </a:extLst>
          </p:cNvPr>
          <p:cNvSpPr txBox="1"/>
          <p:nvPr/>
        </p:nvSpPr>
        <p:spPr>
          <a:xfrm>
            <a:off x="486428" y="2167059"/>
            <a:ext cx="8171144" cy="3170099"/>
          </a:xfrm>
          <a:prstGeom prst="rect">
            <a:avLst/>
          </a:prstGeom>
          <a:solidFill>
            <a:srgbClr val="BDD8F3"/>
          </a:solidFill>
        </p:spPr>
        <p:txBody>
          <a:bodyPr wrap="square" rtlCol="0">
            <a:spAutoFit/>
          </a:bodyPr>
          <a:lstStyle/>
          <a:p>
            <a:pPr algn="ctr" rtl="0"/>
            <a:r>
              <a:rPr lang="az" sz="4000" b="0" i="0" u="none" baseline="0" dirty="0">
                <a:solidFill>
                  <a:schemeClr val="tx1">
                    <a:lumMod val="65000"/>
                    <a:lumOff val="35000"/>
                  </a:schemeClr>
                </a:solidFill>
                <a:latin typeface="+mj-lt"/>
              </a:rPr>
              <a:t>İnsanlar dostları, ailələri …….. və dünya ilə bölüşmək üçün paylaşımlar edirlər!</a:t>
            </a:r>
          </a:p>
          <a:p>
            <a:pPr algn="ctr" rtl="0"/>
            <a:r>
              <a:rPr lang="az" sz="4000" b="0" i="0" u="none" baseline="0" dirty="0">
                <a:solidFill>
                  <a:schemeClr val="tx1">
                    <a:lumMod val="65000"/>
                    <a:lumOff val="35000"/>
                  </a:schemeClr>
                </a:solidFill>
                <a:latin typeface="+mj-lt"/>
              </a:rPr>
              <a:t>Bu da düzgün istifadə edildiyi halda hüquq-mühafizə orqanları üçün fürsət yaradır! </a:t>
            </a:r>
          </a:p>
        </p:txBody>
      </p:sp>
    </p:spTree>
    <p:extLst>
      <p:ext uri="{BB962C8B-B14F-4D97-AF65-F5344CB8AC3E}">
        <p14:creationId xmlns:p14="http://schemas.microsoft.com/office/powerpoint/2010/main" val="139559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IRC – Retranslyasiya edilən internet çat</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27125"/>
            <a:ext cx="8642350" cy="5183187"/>
          </a:xfrm>
        </p:spPr>
        <p:txBody>
          <a:bodyPr/>
          <a:lstStyle/>
          <a:p>
            <a:pPr marL="0" indent="0" algn="just" rtl="0">
              <a:buNone/>
            </a:pPr>
            <a:r>
              <a:rPr lang="az" b="0" i="0" u="none" baseline="0" dirty="0"/>
              <a:t>Köhnəlmiş çat proqramıdır, lakin hələ də çoxsaylı kriminal sahələrdə məlumat və fayl mübadiləsi üçün istifadə edilir </a:t>
            </a:r>
          </a:p>
          <a:p>
            <a:pPr algn="just" rtl="0"/>
            <a:r>
              <a:rPr lang="az" b="0" i="0" u="none" baseline="0" dirty="0"/>
              <a:t>Qlobal serverlər seriyası  – mətn əsaslı "kanallar", virtual konfrans otaqları</a:t>
            </a:r>
          </a:p>
          <a:p>
            <a:pPr lvl="1" algn="just" rtl="0"/>
            <a:r>
              <a:rPr lang="az" b="0" i="0" u="none" baseline="0" dirty="0"/>
              <a:t>Kanalların adları adətən çatın məzmunu əks etdirir</a:t>
            </a:r>
          </a:p>
          <a:p>
            <a:pPr lvl="1" algn="just" rtl="0"/>
            <a:r>
              <a:rPr lang="az" b="0" i="0" u="none" baseline="0" dirty="0"/>
              <a:t>İstifadəçi bir və ya daha çox kanala qoşula bilər</a:t>
            </a:r>
          </a:p>
          <a:p>
            <a:pPr lvl="1" algn="just" rtl="0"/>
            <a:r>
              <a:rPr lang="az-Latn-AZ" b="0" i="0" u="none" baseline="0" dirty="0" smtClean="0"/>
              <a:t>İstifadəsi</a:t>
            </a:r>
            <a:r>
              <a:rPr lang="az" b="0" i="0" u="none" baseline="0" dirty="0" smtClean="0"/>
              <a:t> </a:t>
            </a:r>
            <a:r>
              <a:rPr lang="az" b="0" i="0" u="none" baseline="0" dirty="0"/>
              <a:t>çox rahat olsa da – effektiv deyil</a:t>
            </a:r>
          </a:p>
        </p:txBody>
      </p:sp>
      <p:pic>
        <p:nvPicPr>
          <p:cNvPr id="11268" name="Picture 4" descr="Mirc Logo Vector (.EPS) Free Download">
            <a:extLst>
              <a:ext uri="{FF2B5EF4-FFF2-40B4-BE49-F238E27FC236}">
                <a16:creationId xmlns:a16="http://schemas.microsoft.com/office/drawing/2014/main" xmlns="" id="{69E72874-354C-41DC-A6F1-B895A382D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814" y="4448163"/>
            <a:ext cx="1906666" cy="193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2955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IRC – Retranslyasiya edilən internet çat</a:t>
            </a:r>
            <a:endParaRPr lang="az" sz="2000" dirty="0">
              <a:solidFill>
                <a:schemeClr val="bg1"/>
              </a:solidFill>
              <a:latin typeface="Verdana" charset="0"/>
              <a:cs typeface="Verdana" charset="0"/>
            </a:endParaRPr>
          </a:p>
        </p:txBody>
      </p:sp>
      <p:pic>
        <p:nvPicPr>
          <p:cNvPr id="3" name="Content Placeholder 2">
            <a:extLst>
              <a:ext uri="{FF2B5EF4-FFF2-40B4-BE49-F238E27FC236}">
                <a16:creationId xmlns:a16="http://schemas.microsoft.com/office/drawing/2014/main" xmlns="" id="{1E87ED17-FC68-4392-B1AA-F4FFDE0F306D}"/>
              </a:ext>
            </a:extLst>
          </p:cNvPr>
          <p:cNvPicPr>
            <a:picLocks noGrp="1" noChangeAspect="1"/>
          </p:cNvPicPr>
          <p:nvPr>
            <p:ph idx="4294967295"/>
          </p:nvPr>
        </p:nvPicPr>
        <p:blipFill>
          <a:blip r:embed="rId3"/>
          <a:stretch>
            <a:fillRect/>
          </a:stretch>
        </p:blipFill>
        <p:spPr>
          <a:xfrm>
            <a:off x="225703" y="1379833"/>
            <a:ext cx="8642350" cy="4618037"/>
          </a:xfrm>
          <a:prstGeom prst="rect">
            <a:avLst/>
          </a:prstGeom>
          <a:ln>
            <a:solidFill>
              <a:srgbClr val="0070C0"/>
            </a:solidFill>
          </a:ln>
        </p:spPr>
      </p:pic>
    </p:spTree>
    <p:extLst>
      <p:ext uri="{BB962C8B-B14F-4D97-AF65-F5344CB8AC3E}">
        <p14:creationId xmlns:p14="http://schemas.microsoft.com/office/powerpoint/2010/main" val="31697123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Ani mesaj messenceri</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8685"/>
            <a:ext cx="8642350" cy="3887787"/>
          </a:xfrm>
        </p:spPr>
        <p:txBody>
          <a:bodyPr/>
          <a:lstStyle/>
          <a:p>
            <a:pPr marL="0" indent="0" algn="just" rtl="0">
              <a:buNone/>
            </a:pPr>
            <a:r>
              <a:rPr lang="az" b="0" i="0" u="none" baseline="0"/>
              <a:t>Əvvəllər ünsiyyət mobil telefon zəngləri vasitəsilə qurulurdu</a:t>
            </a:r>
          </a:p>
          <a:p>
            <a:pPr algn="just" rtl="0"/>
            <a:r>
              <a:rPr lang="az" b="0" i="0" u="none" baseline="0"/>
              <a:t>Sonra onları çat kliyentləri və SMS izlədi</a:t>
            </a:r>
          </a:p>
          <a:p>
            <a:pPr algn="just" rtl="0"/>
            <a:r>
              <a:rPr lang="az" b="0" i="0" u="none" baseline="0"/>
              <a:t>Tendensiya həm kompüterlərdə, həm də mobil telefonlarda mətn, şəkil və video paylaşmaq imkanı verən messencer xidmətləri ilə davam edir</a:t>
            </a:r>
          </a:p>
          <a:p>
            <a:pPr algn="just" rtl="0"/>
            <a:r>
              <a:rPr lang="az" b="0" i="0" u="none" baseline="0"/>
              <a:t>Həmçinin yazışmaları şifrləməyə başlamışlar</a:t>
            </a:r>
          </a:p>
          <a:p>
            <a:pPr algn="just" rtl="0"/>
            <a:endParaRPr lang="az" dirty="0"/>
          </a:p>
        </p:txBody>
      </p:sp>
      <p:pic>
        <p:nvPicPr>
          <p:cNvPr id="3074" name="Picture 2" descr="Messenger – Text and Video Chat for Free - Apps on Google Play">
            <a:extLst>
              <a:ext uri="{FF2B5EF4-FFF2-40B4-BE49-F238E27FC236}">
                <a16:creationId xmlns:a16="http://schemas.microsoft.com/office/drawing/2014/main" xmlns="" id="{D206D31B-0534-4154-B495-E562E5DA65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8188" y="4910100"/>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atsApp - Wikipedia">
            <a:extLst>
              <a:ext uri="{FF2B5EF4-FFF2-40B4-BE49-F238E27FC236}">
                <a16:creationId xmlns:a16="http://schemas.microsoft.com/office/drawing/2014/main" xmlns="" id="{2AE00185-4A8E-4F8D-96C8-670B204096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9944" y="481738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elegram Web">
            <a:extLst>
              <a:ext uri="{FF2B5EF4-FFF2-40B4-BE49-F238E27FC236}">
                <a16:creationId xmlns:a16="http://schemas.microsoft.com/office/drawing/2014/main" xmlns="" id="{C0967B9E-5010-4D2C-8950-336359F00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2974" y="5061222"/>
            <a:ext cx="1344067" cy="1344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6007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VOIP – İP vasitəsilə səs ötürmə</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141"/>
            <a:ext cx="8642350" cy="3455987"/>
          </a:xfrm>
        </p:spPr>
        <p:txBody>
          <a:bodyPr/>
          <a:lstStyle/>
          <a:p>
            <a:pPr marL="0" indent="0" algn="just" rtl="0">
              <a:buNone/>
            </a:pPr>
            <a:r>
              <a:rPr lang="az" b="0" i="0" u="none" baseline="0"/>
              <a:t>İnternet vasitəsilə telefon zəngləri kimi zəng etmək bacarığı - əsasən şifrlənmiş</a:t>
            </a:r>
          </a:p>
          <a:p>
            <a:pPr algn="just" rtl="0"/>
            <a:r>
              <a:rPr lang="az" b="0" i="0" u="none" baseline="0"/>
              <a:t>Avadanlıq istisna olmaqla, heç bir xərc tələb etməyən real vaxt rejimli ünsiyyət kanalı</a:t>
            </a:r>
          </a:p>
          <a:p>
            <a:pPr algn="just" rtl="0"/>
            <a:r>
              <a:rPr lang="az" b="0" i="0" u="none" baseline="0"/>
              <a:t>İlk dəfə 1973-cü ildə düşünülmüş – 1996-cı ildə həyata keçirilmişdir</a:t>
            </a:r>
          </a:p>
          <a:p>
            <a:pPr algn="just" rtl="0"/>
            <a:r>
              <a:rPr lang="az" b="0" i="0" u="none" baseline="0"/>
              <a:t>Xüsusilə internet sürəti yaxşı olan yerlərdə populyardır</a:t>
            </a:r>
          </a:p>
        </p:txBody>
      </p:sp>
      <p:pic>
        <p:nvPicPr>
          <p:cNvPr id="8" name="Picture 2">
            <a:extLst>
              <a:ext uri="{FF2B5EF4-FFF2-40B4-BE49-F238E27FC236}">
                <a16:creationId xmlns:a16="http://schemas.microsoft.com/office/drawing/2014/main" xmlns="" id="{65835C29-AC2F-40BD-B505-57DFA0843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4581128"/>
            <a:ext cx="6667500" cy="18859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06629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VOIP – İP vasitəsilə səs ötürmə</a:t>
            </a:r>
            <a:endParaRPr lang="az" sz="2000" dirty="0">
              <a:solidFill>
                <a:schemeClr val="bg1"/>
              </a:solidFill>
              <a:latin typeface="Verdana" charset="0"/>
              <a:cs typeface="Verdana" charset="0"/>
            </a:endParaRPr>
          </a:p>
        </p:txBody>
      </p:sp>
      <p:pic>
        <p:nvPicPr>
          <p:cNvPr id="5124" name="Picture 4" descr="upload.wikimedia.org/wikipedia/commons/thumb/2/...">
            <a:extLst>
              <a:ext uri="{FF2B5EF4-FFF2-40B4-BE49-F238E27FC236}">
                <a16:creationId xmlns:a16="http://schemas.microsoft.com/office/drawing/2014/main" xmlns="" id="{7E73D4B7-AB1B-42D7-84C5-748B32C509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498" y="1340768"/>
            <a:ext cx="1907704" cy="11240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xmlns="" id="{E2F2C615-F89A-4169-90BB-06166F1A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2081" y="1184417"/>
            <a:ext cx="1907704" cy="28428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Messenger – Text and Video Chat for Free - Apps on Google Play">
            <a:extLst>
              <a:ext uri="{FF2B5EF4-FFF2-40B4-BE49-F238E27FC236}">
                <a16:creationId xmlns:a16="http://schemas.microsoft.com/office/drawing/2014/main" xmlns="" id="{1226D53A-6083-4570-9475-499B4ED8FC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194" y="2605844"/>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WhatsApp - Wikipedia">
            <a:extLst>
              <a:ext uri="{FF2B5EF4-FFF2-40B4-BE49-F238E27FC236}">
                <a16:creationId xmlns:a16="http://schemas.microsoft.com/office/drawing/2014/main" xmlns="" id="{3D1197CC-4346-4842-9A5F-3C0ADFD96E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1294" y="439314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xmlns="" id="{BF0797DA-E6C7-4D84-A311-171E35EED76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50096" y="1536580"/>
            <a:ext cx="2843808" cy="103334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xmlns="" id="{948F2E81-CBE5-475A-BE52-91C6AD5460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8606" y="2731733"/>
            <a:ext cx="3263197" cy="17947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6BB130AC-6F8D-4040-BEB9-16CD8704DEA6}"/>
              </a:ext>
            </a:extLst>
          </p:cNvPr>
          <p:cNvPicPr>
            <a:picLocks noChangeAspect="1"/>
          </p:cNvPicPr>
          <p:nvPr/>
        </p:nvPicPr>
        <p:blipFill>
          <a:blip r:embed="rId9"/>
          <a:stretch>
            <a:fillRect/>
          </a:stretch>
        </p:blipFill>
        <p:spPr>
          <a:xfrm>
            <a:off x="5993904" y="4095394"/>
            <a:ext cx="2983433" cy="2214918"/>
          </a:xfrm>
          <a:prstGeom prst="rect">
            <a:avLst/>
          </a:prstGeom>
          <a:ln>
            <a:solidFill>
              <a:schemeClr val="accent1"/>
            </a:solidFill>
          </a:ln>
        </p:spPr>
      </p:pic>
    </p:spTree>
    <p:extLst>
      <p:ext uri="{BB962C8B-B14F-4D97-AF65-F5344CB8AC3E}">
        <p14:creationId xmlns:p14="http://schemas.microsoft.com/office/powerpoint/2010/main" val="2936860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Qurğuların ortaq xüsusiyyətləri</a:t>
            </a:r>
            <a:endParaRPr lang="az" sz="2000" dirty="0">
              <a:solidFill>
                <a:schemeClr val="bg1"/>
              </a:solidFill>
              <a:latin typeface="Verdana" charset="0"/>
              <a:cs typeface="Verdana" charset="0"/>
            </a:endParaRPr>
          </a:p>
        </p:txBody>
      </p:sp>
      <p:sp>
        <p:nvSpPr>
          <p:cNvPr id="14" name="Content Placeholder 13">
            <a:extLst>
              <a:ext uri="{FF2B5EF4-FFF2-40B4-BE49-F238E27FC236}">
                <a16:creationId xmlns:a16="http://schemas.microsoft.com/office/drawing/2014/main" xmlns="" id="{77FF4E35-B421-410B-8887-876DD806FF8C}"/>
              </a:ext>
            </a:extLst>
          </p:cNvPr>
          <p:cNvSpPr>
            <a:spLocks noGrp="1"/>
          </p:cNvSpPr>
          <p:nvPr>
            <p:ph idx="4294967295"/>
          </p:nvPr>
        </p:nvSpPr>
        <p:spPr>
          <a:xfrm>
            <a:off x="914400" y="1321120"/>
            <a:ext cx="8229600" cy="4856163"/>
          </a:xfrm>
          <a:prstGeom prst="rect">
            <a:avLst/>
          </a:prstGeom>
        </p:spPr>
        <p:txBody>
          <a:bodyPr/>
          <a:lstStyle/>
          <a:p>
            <a:pPr algn="l" rtl="0"/>
            <a:r>
              <a:rPr lang="az" b="0" i="0" u="none" baseline="0"/>
              <a:t>Avadanlıq</a:t>
            </a:r>
          </a:p>
          <a:p>
            <a:pPr algn="l" rtl="0"/>
            <a:r>
              <a:rPr lang="az" b="0" i="0" u="none" baseline="0"/>
              <a:t>Proqram təminatı</a:t>
            </a:r>
          </a:p>
        </p:txBody>
      </p:sp>
      <p:pic>
        <p:nvPicPr>
          <p:cNvPr id="15" name="Picture 14" descr="Screen Shot 2017-05-30 at 21.52.09.png">
            <a:extLst>
              <a:ext uri="{FF2B5EF4-FFF2-40B4-BE49-F238E27FC236}">
                <a16:creationId xmlns:a16="http://schemas.microsoft.com/office/drawing/2014/main" xmlns="" id="{AC320B7D-DC07-4E98-ABEF-867AB49484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834" y="2680686"/>
            <a:ext cx="7058332" cy="2885158"/>
          </a:xfrm>
          <a:prstGeom prst="rect">
            <a:avLst/>
          </a:prstGeom>
          <a:ln>
            <a:solidFill>
              <a:srgbClr val="5B9BD5"/>
            </a:solidFill>
          </a:ln>
        </p:spPr>
      </p:pic>
    </p:spTree>
    <p:extLst>
      <p:ext uri="{BB962C8B-B14F-4D97-AF65-F5344CB8AC3E}">
        <p14:creationId xmlns:p14="http://schemas.microsoft.com/office/powerpoint/2010/main" val="12497578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Bu proqramlardan hansı sizə başqa şəbəkə istifadəçilərinin paylaşdığı faylları axtarmaq və endirmək imkanı verir?</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1" y="4141575"/>
            <a:ext cx="8341029" cy="2462213"/>
          </a:xfrm>
          <a:prstGeom prst="rect">
            <a:avLst/>
          </a:prstGeom>
          <a:solidFill>
            <a:schemeClr val="tx1">
              <a:lumMod val="65000"/>
              <a:lumOff val="35000"/>
            </a:schemeClr>
          </a:solidFill>
        </p:spPr>
        <p:txBody>
          <a:bodyPr wrap="square" rtlCol="0">
            <a:spAutoFit/>
          </a:bodyPr>
          <a:lstStyle/>
          <a:p>
            <a:pPr algn="ctr" rtl="0"/>
            <a:r>
              <a:rPr lang="az" sz="2200" b="0" i="0" u="none" baseline="0" dirty="0">
                <a:solidFill>
                  <a:schemeClr val="bg1"/>
                </a:solidFill>
                <a:latin typeface="+mj-lt"/>
              </a:rPr>
              <a:t>Düzgün cavab A-dır</a:t>
            </a:r>
          </a:p>
          <a:p>
            <a:pPr algn="ctr" rtl="0"/>
            <a:endParaRPr lang="az" sz="2200" dirty="0">
              <a:solidFill>
                <a:schemeClr val="bg1"/>
              </a:solidFill>
              <a:latin typeface="+mj-lt"/>
            </a:endParaRPr>
          </a:p>
          <a:p>
            <a:pPr algn="ctr" rtl="0"/>
            <a:r>
              <a:rPr lang="az" sz="2200" b="0" i="0" u="none" baseline="0" dirty="0">
                <a:solidFill>
                  <a:schemeClr val="bg1"/>
                </a:solidFill>
                <a:latin typeface="+mj-lt"/>
              </a:rPr>
              <a:t>Eyni səviyyəli şəbəkələr istifadəçilərə faylları paylaşmaq imkanı təklif edir və istifadəçilər faylları adları, növləri, müəllifləri və ya sənətçi adları ilə axtara bilərlər. Bu şəbəkədə çoxsaylı qeyri-qanuni fayllar mövcuddur.</a:t>
            </a:r>
          </a:p>
          <a:p>
            <a:pPr algn="ctr" rtl="0"/>
            <a:r>
              <a:rPr lang="az" sz="2200" b="0" i="0" u="none" baseline="0" dirty="0">
                <a:solidFill>
                  <a:schemeClr val="bg1"/>
                </a:solidFill>
                <a:latin typeface="+mj-lt"/>
              </a:rPr>
              <a:t>Eyni sözü Retranslyasiya edilən internet çat haqqında da demək olar, amma bir o qədər də yox</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Eyni səviyyəli şəbəkə</a:t>
            </a:r>
          </a:p>
          <a:p>
            <a:pPr marL="1828800" lvl="3" indent="-457200" algn="l" rtl="0">
              <a:buAutoNum type="alphaUcPeriod"/>
            </a:pPr>
            <a:r>
              <a:rPr lang="az" sz="2400" b="0" i="0" u="none" baseline="0">
                <a:solidFill>
                  <a:schemeClr val="bg1"/>
                </a:solidFill>
                <a:latin typeface="+mj-lt"/>
              </a:rPr>
              <a:t>İP vasitəsilə səs ötürmə</a:t>
            </a:r>
          </a:p>
          <a:p>
            <a:pPr marL="1828800" lvl="3" indent="-457200" algn="l" rtl="0">
              <a:buAutoNum type="alphaUcPeriod"/>
            </a:pPr>
            <a:r>
              <a:rPr lang="az" sz="2400" b="0" i="0" u="none" baseline="0">
                <a:solidFill>
                  <a:schemeClr val="bg1"/>
                </a:solidFill>
                <a:latin typeface="+mj-lt"/>
              </a:rPr>
              <a:t>Retranslyasiya edilən internet çat</a:t>
            </a:r>
          </a:p>
          <a:p>
            <a:pPr marL="1828800" lvl="3" indent="-457200" algn="l" rtl="0">
              <a:buAutoNum type="alphaUcPeriod"/>
            </a:pPr>
            <a:r>
              <a:rPr lang="az" sz="2400" b="0" i="0" u="none" baseline="0">
                <a:solidFill>
                  <a:schemeClr val="bg1"/>
                </a:solidFill>
                <a:latin typeface="+mj-lt"/>
              </a:rPr>
              <a:t>Onlayn oyun proqramı</a:t>
            </a:r>
          </a:p>
        </p:txBody>
      </p:sp>
    </p:spTree>
    <p:extLst>
      <p:ext uri="{BB962C8B-B14F-4D97-AF65-F5344CB8AC3E}">
        <p14:creationId xmlns:p14="http://schemas.microsoft.com/office/powerpoint/2010/main" val="58072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dirty="0" smtClean="0"/>
              <a:t>Dər</a:t>
            </a:r>
            <a:r>
              <a:rPr lang="az-Latn-AZ" b="1" i="0" u="none" baseline="0" dirty="0" smtClean="0"/>
              <a:t>İ</a:t>
            </a:r>
            <a:r>
              <a:rPr lang="az" b="1" i="0" u="none" baseline="0" dirty="0" smtClean="0"/>
              <a:t>n </a:t>
            </a:r>
            <a:r>
              <a:rPr lang="az" b="1" i="0" u="none" baseline="0" dirty="0"/>
              <a:t>veb, </a:t>
            </a:r>
            <a:r>
              <a:rPr lang="az" b="1" i="0" u="none" baseline="0" dirty="0" smtClean="0"/>
              <a:t>anon</a:t>
            </a:r>
            <a:r>
              <a:rPr lang="az-Latn-AZ" b="1" i="0" u="none" baseline="0" dirty="0" smtClean="0"/>
              <a:t>İ</a:t>
            </a:r>
            <a:r>
              <a:rPr lang="az" b="1" i="0" u="none" baseline="0" dirty="0" smtClean="0"/>
              <a:t>ml</a:t>
            </a:r>
            <a:r>
              <a:rPr lang="az-Latn-AZ" b="1" i="0" u="none" baseline="0" dirty="0" smtClean="0"/>
              <a:t>İ</a:t>
            </a:r>
            <a:r>
              <a:rPr lang="az" b="1" i="0" u="none" baseline="0" dirty="0" smtClean="0"/>
              <a:t>k </a:t>
            </a:r>
            <a:r>
              <a:rPr lang="az" b="1" i="0" u="none" baseline="0" dirty="0"/>
              <a:t>və qaranlıq veb</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Kompüterin və internetin əsasları</a:t>
            </a:r>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5</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12919201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Dərin veb</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5130" y="1127125"/>
            <a:ext cx="2736850" cy="5183187"/>
          </a:xfrm>
        </p:spPr>
        <p:txBody>
          <a:bodyPr/>
          <a:lstStyle/>
          <a:p>
            <a:pPr marL="0" indent="0" algn="l" rtl="0">
              <a:buNone/>
            </a:pPr>
            <a:r>
              <a:rPr lang="az" b="0" i="0" u="none" baseline="0"/>
              <a:t>İnternetin bu hissəsini izah etmək üçün qrafiklərdən tez-tez istifadə olunur </a:t>
            </a:r>
          </a:p>
          <a:p>
            <a:pPr marL="0" indent="0" algn="l" rtl="0">
              <a:buNone/>
            </a:pPr>
            <a:r>
              <a:rPr lang="az" b="0" i="0" u="none" baseline="0"/>
              <a:t>Rəqəmlər təqribi olsa da, həqiqətə kifayət qədər yaxındır! </a:t>
            </a:r>
          </a:p>
        </p:txBody>
      </p:sp>
      <p:pic>
        <p:nvPicPr>
          <p:cNvPr id="6146" name="Picture 2">
            <a:extLst>
              <a:ext uri="{FF2B5EF4-FFF2-40B4-BE49-F238E27FC236}">
                <a16:creationId xmlns:a16="http://schemas.microsoft.com/office/drawing/2014/main" xmlns="" id="{EAFEBCCA-97B2-4992-AA79-15B7BCB82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260" y="1143719"/>
            <a:ext cx="5905500" cy="53244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162F1C13-2706-47C5-83F4-EC31E90AAB62}"/>
              </a:ext>
            </a:extLst>
          </p:cNvPr>
          <p:cNvSpPr txBox="1"/>
          <p:nvPr/>
        </p:nvSpPr>
        <p:spPr>
          <a:xfrm>
            <a:off x="6463774" y="1340582"/>
            <a:ext cx="2515096" cy="707886"/>
          </a:xfrm>
          <a:prstGeom prst="rect">
            <a:avLst/>
          </a:prstGeom>
          <a:solidFill>
            <a:srgbClr val="F08A34"/>
          </a:solidFill>
        </p:spPr>
        <p:txBody>
          <a:bodyPr wrap="square" rtlCol="0">
            <a:spAutoFit/>
          </a:bodyPr>
          <a:lstStyle/>
          <a:p>
            <a:pPr algn="ctr" rtl="0"/>
            <a:r>
              <a:rPr lang="az" sz="2000" b="0" i="0" u="none" baseline="0">
                <a:solidFill>
                  <a:schemeClr val="bg1"/>
                </a:solidFill>
                <a:latin typeface="+mj-lt"/>
              </a:rPr>
              <a:t>Səhifədən səhifəyə axtarış və keçid mümkündür</a:t>
            </a:r>
          </a:p>
        </p:txBody>
      </p:sp>
      <p:sp>
        <p:nvSpPr>
          <p:cNvPr id="13" name="TextBox 12">
            <a:extLst>
              <a:ext uri="{FF2B5EF4-FFF2-40B4-BE49-F238E27FC236}">
                <a16:creationId xmlns:a16="http://schemas.microsoft.com/office/drawing/2014/main" xmlns="" id="{F5203859-7460-4E33-9E6B-696BCE8C570F}"/>
              </a:ext>
            </a:extLst>
          </p:cNvPr>
          <p:cNvSpPr txBox="1"/>
          <p:nvPr/>
        </p:nvSpPr>
        <p:spPr>
          <a:xfrm>
            <a:off x="6453460" y="2535489"/>
            <a:ext cx="2535724" cy="2308324"/>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Səhifələrin keçidləri yoxdur və daxil olmaq üçün dəqiq URL-ləri –</a:t>
            </a:r>
          </a:p>
          <a:p>
            <a:pPr algn="ctr" rtl="0"/>
            <a:r>
              <a:rPr lang="az" sz="2400" b="0" i="0" u="none" baseline="0">
                <a:solidFill>
                  <a:schemeClr val="tx1">
                    <a:lumMod val="65000"/>
                    <a:lumOff val="35000"/>
                  </a:schemeClr>
                </a:solidFill>
                <a:latin typeface="+mj-lt"/>
              </a:rPr>
              <a:t>və ya icazəli istifadəçi adı və parolları bilmək lazımdır </a:t>
            </a:r>
          </a:p>
        </p:txBody>
      </p:sp>
      <p:sp>
        <p:nvSpPr>
          <p:cNvPr id="14" name="TextBox 13">
            <a:extLst>
              <a:ext uri="{FF2B5EF4-FFF2-40B4-BE49-F238E27FC236}">
                <a16:creationId xmlns:a16="http://schemas.microsoft.com/office/drawing/2014/main" xmlns="" id="{D83DFBD0-6BFD-461F-8DE5-C5440FDC6171}"/>
              </a:ext>
            </a:extLst>
          </p:cNvPr>
          <p:cNvSpPr txBox="1"/>
          <p:nvPr/>
        </p:nvSpPr>
        <p:spPr>
          <a:xfrm>
            <a:off x="6440884" y="5425171"/>
            <a:ext cx="2537986" cy="830997"/>
          </a:xfrm>
          <a:prstGeom prst="rect">
            <a:avLst/>
          </a:prstGeom>
          <a:solidFill>
            <a:sysClr val="windowText" lastClr="000000">
              <a:lumMod val="65000"/>
              <a:lumOff val="35000"/>
            </a:sys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z" sz="2400" b="0" i="0" u="none" strike="noStrike" kern="0" cap="none" spc="0" normalizeH="0" baseline="0">
                <a:ln>
                  <a:noFill/>
                </a:ln>
                <a:solidFill>
                  <a:prstClr val="white"/>
                </a:solidFill>
                <a:effectLst/>
                <a:uLnTx/>
                <a:uFillTx/>
                <a:latin typeface="Calibri"/>
                <a:ea typeface="ＭＳ Ｐゴシック" pitchFamily="-107" charset="-128"/>
              </a:rPr>
              <a:t>Giriş üçün xüsusi proqram təminatı lazımdır</a:t>
            </a:r>
          </a:p>
        </p:txBody>
      </p:sp>
    </p:spTree>
    <p:extLst>
      <p:ext uri="{BB962C8B-B14F-4D97-AF65-F5344CB8AC3E}">
        <p14:creationId xmlns:p14="http://schemas.microsoft.com/office/powerpoint/2010/main" val="35777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Anonimlik</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7125"/>
            <a:ext cx="8642350" cy="5183187"/>
          </a:xfrm>
        </p:spPr>
        <p:txBody>
          <a:bodyPr/>
          <a:lstStyle/>
          <a:p>
            <a:pPr marL="0" indent="0" algn="l" rtl="0">
              <a:buNone/>
            </a:pPr>
            <a:r>
              <a:rPr lang="az" b="0" i="0" u="none" baseline="0"/>
              <a:t>Çoxsaylı anonimlik resursları mövcuddur</a:t>
            </a:r>
          </a:p>
          <a:p>
            <a:pPr algn="l" rtl="0"/>
            <a:r>
              <a:rPr lang="az" b="0" i="0" u="none" baseline="0"/>
              <a:t>Niyə?</a:t>
            </a:r>
          </a:p>
          <a:p>
            <a:pPr lvl="1" algn="l" rtl="0"/>
            <a:r>
              <a:rPr lang="az" b="0" i="0" u="none" baseline="0"/>
              <a:t>Bəzi insanlar izlənilməyi qətiyyən istəmirlər</a:t>
            </a:r>
          </a:p>
          <a:p>
            <a:pPr lvl="1" algn="l" rtl="0"/>
            <a:r>
              <a:rPr lang="az" b="0" i="0" u="none" baseline="0"/>
              <a:t>Onlar qisasdan/tanınmaqdan qorxa bilərlər</a:t>
            </a:r>
          </a:p>
          <a:p>
            <a:pPr lvl="1" algn="l" rtl="0"/>
            <a:r>
              <a:rPr lang="az" b="0" i="0" u="none" baseline="0"/>
              <a:t>Bloklanmış ola və başqa yol axtara bilər</a:t>
            </a:r>
          </a:p>
          <a:p>
            <a:pPr lvl="1" algn="l" rtl="0"/>
            <a:r>
              <a:rPr lang="az" b="0" i="0" u="none" baseline="0"/>
              <a:t>Qeyri-qanuni işlərlə məşğul ola bilərlər</a:t>
            </a:r>
          </a:p>
          <a:p>
            <a:pPr marL="0" indent="0" algn="ctr" rtl="0">
              <a:buNone/>
            </a:pPr>
            <a:r>
              <a:rPr lang="az" b="1" i="0" u="none" baseline="0"/>
              <a:t>Proqramlar</a:t>
            </a:r>
          </a:p>
          <a:p>
            <a:pPr marL="0" indent="0" algn="ctr" rtl="0">
              <a:buNone/>
            </a:pPr>
            <a:r>
              <a:rPr lang="az" b="1" i="0" u="none" baseline="0"/>
              <a:t>Proksilər və VPN-lər</a:t>
            </a:r>
          </a:p>
          <a:p>
            <a:pPr marL="0" indent="0" algn="ctr" rtl="0">
              <a:buNone/>
            </a:pPr>
            <a:r>
              <a:rPr lang="az" b="1" i="0" u="none" baseline="0"/>
              <a:t>TOR Brauzerləri (və ya bənzərləri)</a:t>
            </a:r>
          </a:p>
          <a:p>
            <a:pPr marL="0" indent="0" algn="l" rtl="0">
              <a:buNone/>
            </a:pPr>
            <a:endParaRPr lang="az" dirty="0"/>
          </a:p>
        </p:txBody>
      </p:sp>
    </p:spTree>
    <p:extLst>
      <p:ext uri="{BB962C8B-B14F-4D97-AF65-F5344CB8AC3E}">
        <p14:creationId xmlns:p14="http://schemas.microsoft.com/office/powerpoint/2010/main" val="315247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Anonimlik proqramları/saytları</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28725"/>
            <a:ext cx="8642350" cy="5183187"/>
          </a:xfrm>
        </p:spPr>
        <p:txBody>
          <a:bodyPr/>
          <a:lstStyle/>
          <a:p>
            <a:pPr marL="0" indent="0" algn="l" rtl="0">
              <a:buNone/>
            </a:pPr>
            <a:r>
              <a:rPr lang="az" b="0" i="0" u="none" baseline="0"/>
              <a:t>Brauzer və poçt anonimlik proqramları</a:t>
            </a:r>
          </a:p>
        </p:txBody>
      </p:sp>
      <p:pic>
        <p:nvPicPr>
          <p:cNvPr id="3074" name="Picture 2" descr="Cotse.Net Privacy Service -- Your Shield from the Internet">
            <a:extLst>
              <a:ext uri="{FF2B5EF4-FFF2-40B4-BE49-F238E27FC236}">
                <a16:creationId xmlns:a16="http://schemas.microsoft.com/office/drawing/2014/main" xmlns="" id="{F7E96203-43A4-4868-AD2D-6D114FFB2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060848"/>
            <a:ext cx="3614802"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75A017C7-1E96-4874-BCF3-2FAB75FCEA6D}"/>
              </a:ext>
            </a:extLst>
          </p:cNvPr>
          <p:cNvPicPr>
            <a:picLocks noChangeAspect="1"/>
          </p:cNvPicPr>
          <p:nvPr/>
        </p:nvPicPr>
        <p:blipFill>
          <a:blip r:embed="rId4"/>
          <a:stretch>
            <a:fillRect/>
          </a:stretch>
        </p:blipFill>
        <p:spPr>
          <a:xfrm>
            <a:off x="588962" y="3435846"/>
            <a:ext cx="3727597" cy="1010593"/>
          </a:xfrm>
          <a:prstGeom prst="rect">
            <a:avLst/>
          </a:prstGeom>
        </p:spPr>
      </p:pic>
      <p:pic>
        <p:nvPicPr>
          <p:cNvPr id="3076" name="Picture 4" descr="✉ Guerrilla Mail - Disposable Temporary E-Mail Address">
            <a:extLst>
              <a:ext uri="{FF2B5EF4-FFF2-40B4-BE49-F238E27FC236}">
                <a16:creationId xmlns:a16="http://schemas.microsoft.com/office/drawing/2014/main" xmlns="" id="{DC4ECA6C-0E16-4516-8454-30289A522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4977208"/>
            <a:ext cx="47625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xmlns="" id="{024D3487-1EF9-46E7-8F5E-B7F041CF3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2060848"/>
            <a:ext cx="1624491" cy="16244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F127333C-6917-4201-8AE3-CACAC50F247D}"/>
              </a:ext>
            </a:extLst>
          </p:cNvPr>
          <p:cNvPicPr>
            <a:picLocks noChangeAspect="1"/>
          </p:cNvPicPr>
          <p:nvPr/>
        </p:nvPicPr>
        <p:blipFill>
          <a:blip r:embed="rId7"/>
          <a:stretch>
            <a:fillRect/>
          </a:stretch>
        </p:blipFill>
        <p:spPr>
          <a:xfrm>
            <a:off x="5705215" y="4116146"/>
            <a:ext cx="2907185" cy="1010593"/>
          </a:xfrm>
          <a:prstGeom prst="rect">
            <a:avLst/>
          </a:prstGeom>
        </p:spPr>
      </p:pic>
    </p:spTree>
    <p:extLst>
      <p:ext uri="{BB962C8B-B14F-4D97-AF65-F5344CB8AC3E}">
        <p14:creationId xmlns:p14="http://schemas.microsoft.com/office/powerpoint/2010/main" val="17782416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Proksi və VPN</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41097" y="1346510"/>
            <a:ext cx="8642350" cy="2827185"/>
          </a:xfrm>
        </p:spPr>
        <p:txBody>
          <a:bodyPr>
            <a:normAutofit fontScale="40000" lnSpcReduction="20000"/>
          </a:bodyPr>
          <a:lstStyle/>
          <a:p>
            <a:pPr marL="0" indent="0" algn="l" rtl="0">
              <a:buNone/>
            </a:pPr>
            <a:r>
              <a:rPr lang="az" sz="6700" b="0" i="0" u="none" baseline="0" dirty="0"/>
              <a:t>Proks veb əsaslı resurs üçün "şlüz" kimi çıxış edir</a:t>
            </a:r>
          </a:p>
          <a:p>
            <a:pPr marL="0" indent="0" algn="l" rtl="0">
              <a:buNone/>
            </a:pPr>
            <a:endParaRPr lang="az" dirty="0"/>
          </a:p>
          <a:p>
            <a:pPr marL="0" indent="0" algn="l" rtl="0">
              <a:buNone/>
            </a:pPr>
            <a:endParaRPr lang="az" dirty="0"/>
          </a:p>
          <a:p>
            <a:pPr marL="0" indent="0" algn="l" rtl="0">
              <a:buNone/>
            </a:pPr>
            <a:endParaRPr lang="az" dirty="0"/>
          </a:p>
          <a:p>
            <a:pPr marL="0" indent="0" algn="l" rtl="0">
              <a:buNone/>
            </a:pPr>
            <a:endParaRPr lang="az" sz="4300" dirty="0"/>
          </a:p>
          <a:p>
            <a:pPr marL="0" indent="0" algn="l" rtl="0">
              <a:buNone/>
            </a:pPr>
            <a:endParaRPr lang="az" sz="4300" dirty="0"/>
          </a:p>
          <a:p>
            <a:pPr marL="0" indent="0" algn="l" rtl="0">
              <a:buNone/>
            </a:pPr>
            <a:endParaRPr lang="az" sz="4300" dirty="0"/>
          </a:p>
          <a:p>
            <a:pPr marL="0" indent="0" algn="l" rtl="0">
              <a:buNone/>
            </a:pPr>
            <a:r>
              <a:rPr lang="az" sz="6700" b="0" i="0" u="none" baseline="0" dirty="0"/>
              <a:t>VPN bütün məlumat mübadilələri üçün təhlükəsiz tunel yaradır</a:t>
            </a:r>
          </a:p>
        </p:txBody>
      </p:sp>
      <p:pic>
        <p:nvPicPr>
          <p:cNvPr id="7170" name="Picture 2">
            <a:extLst>
              <a:ext uri="{FF2B5EF4-FFF2-40B4-BE49-F238E27FC236}">
                <a16:creationId xmlns:a16="http://schemas.microsoft.com/office/drawing/2014/main" xmlns="" id="{F2EA4D9F-A952-472A-8C5A-E58B965FDE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523" b="17523"/>
          <a:stretch/>
        </p:blipFill>
        <p:spPr bwMode="auto">
          <a:xfrm>
            <a:off x="1904093" y="1717443"/>
            <a:ext cx="5090716" cy="167529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xmlns="" id="{6E919026-FAC7-464A-AFF7-9F7857EB6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0649" y="4173695"/>
            <a:ext cx="4217604" cy="2108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4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Green Tick Vector Images (over 6,000)">
            <a:extLst>
              <a:ext uri="{FF2B5EF4-FFF2-40B4-BE49-F238E27FC236}">
                <a16:creationId xmlns:a16="http://schemas.microsoft.com/office/drawing/2014/main" xmlns="" id="{00D6AE92-0249-4556-8FDA-3E486E22BEF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944836" y="2217275"/>
            <a:ext cx="754956" cy="5760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VPN</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06375" y="1212959"/>
            <a:ext cx="2393950" cy="5183187"/>
          </a:xfrm>
        </p:spPr>
        <p:txBody>
          <a:bodyPr/>
          <a:lstStyle/>
          <a:p>
            <a:pPr marL="0" indent="0" algn="l" rtl="0">
              <a:buNone/>
            </a:pPr>
            <a:r>
              <a:rPr lang="az" sz="3200" b="0" i="0" u="none" baseline="0"/>
              <a:t>Qanuni</a:t>
            </a:r>
          </a:p>
          <a:p>
            <a:pPr marL="0" indent="0" algn="l" rtl="0">
              <a:buNone/>
            </a:pPr>
            <a:r>
              <a:rPr lang="az" sz="3200" b="0" i="0" u="none" baseline="0"/>
              <a:t>Təhlükəsiz </a:t>
            </a:r>
          </a:p>
          <a:p>
            <a:pPr marL="0" indent="0" algn="l" rtl="0">
              <a:buNone/>
            </a:pPr>
            <a:r>
              <a:rPr lang="az" sz="3200" b="0" i="0" u="none" baseline="0"/>
              <a:t>Yerlər</a:t>
            </a:r>
          </a:p>
          <a:p>
            <a:pPr marL="0" indent="0" algn="l" rtl="0">
              <a:buNone/>
            </a:pPr>
            <a:r>
              <a:rPr lang="az" sz="3200" b="0" i="0" u="none" baseline="0"/>
              <a:t>Sürət </a:t>
            </a:r>
          </a:p>
          <a:p>
            <a:pPr marL="0" indent="0" algn="l" rtl="0">
              <a:buNone/>
            </a:pPr>
            <a:endParaRPr lang="az" dirty="0"/>
          </a:p>
        </p:txBody>
      </p:sp>
      <p:pic>
        <p:nvPicPr>
          <p:cNvPr id="8" name="Picture 7">
            <a:extLst>
              <a:ext uri="{FF2B5EF4-FFF2-40B4-BE49-F238E27FC236}">
                <a16:creationId xmlns:a16="http://schemas.microsoft.com/office/drawing/2014/main" xmlns="" id="{63F62B37-06CB-4F62-9D37-AE298FB50A35}"/>
              </a:ext>
            </a:extLst>
          </p:cNvPr>
          <p:cNvPicPr>
            <a:picLocks noChangeAspect="1"/>
          </p:cNvPicPr>
          <p:nvPr/>
        </p:nvPicPr>
        <p:blipFill>
          <a:blip r:embed="rId4"/>
          <a:stretch>
            <a:fillRect/>
          </a:stretch>
        </p:blipFill>
        <p:spPr>
          <a:xfrm>
            <a:off x="6918134" y="2636912"/>
            <a:ext cx="2111020" cy="2627337"/>
          </a:xfrm>
          <a:prstGeom prst="rect">
            <a:avLst/>
          </a:prstGeom>
        </p:spPr>
      </p:pic>
      <p:pic>
        <p:nvPicPr>
          <p:cNvPr id="4" name="Picture 3">
            <a:extLst>
              <a:ext uri="{FF2B5EF4-FFF2-40B4-BE49-F238E27FC236}">
                <a16:creationId xmlns:a16="http://schemas.microsoft.com/office/drawing/2014/main" xmlns="" id="{11A946A2-7941-4287-AA8D-5E78E1136FCE}"/>
              </a:ext>
            </a:extLst>
          </p:cNvPr>
          <p:cNvPicPr>
            <a:picLocks noChangeAspect="1"/>
          </p:cNvPicPr>
          <p:nvPr/>
        </p:nvPicPr>
        <p:blipFill>
          <a:blip r:embed="rId5"/>
          <a:stretch>
            <a:fillRect/>
          </a:stretch>
        </p:blipFill>
        <p:spPr>
          <a:xfrm>
            <a:off x="2645070" y="1212959"/>
            <a:ext cx="4136390" cy="5183334"/>
          </a:xfrm>
          <a:prstGeom prst="rect">
            <a:avLst/>
          </a:prstGeom>
          <a:ln>
            <a:solidFill>
              <a:schemeClr val="accent1"/>
            </a:solidFill>
          </a:ln>
        </p:spPr>
      </p:pic>
      <p:pic>
        <p:nvPicPr>
          <p:cNvPr id="13" name="Picture 2" descr="Green Tick Vector Images (over 6,000)">
            <a:extLst>
              <a:ext uri="{FF2B5EF4-FFF2-40B4-BE49-F238E27FC236}">
                <a16:creationId xmlns:a16="http://schemas.microsoft.com/office/drawing/2014/main" xmlns="" id="{29930C5C-E7EA-4C19-8D84-7A91AF11DDE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735544" y="1052513"/>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Green Tick Vector Images (over 6,000)">
            <a:extLst>
              <a:ext uri="{FF2B5EF4-FFF2-40B4-BE49-F238E27FC236}">
                <a16:creationId xmlns:a16="http://schemas.microsoft.com/office/drawing/2014/main" xmlns="" id="{D4AFD45E-9B89-402F-BEA9-37DD66AA2BD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735544" y="1628577"/>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d Cross Clipart | i2Clipart - Royalty Free Public Domain Clipart">
            <a:extLst>
              <a:ext uri="{FF2B5EF4-FFF2-40B4-BE49-F238E27FC236}">
                <a16:creationId xmlns:a16="http://schemas.microsoft.com/office/drawing/2014/main" xmlns="" id="{112481BF-CE70-4EEE-B289-CE2E657D095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35696" y="2952453"/>
            <a:ext cx="541528" cy="465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91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Qaranlıq veb</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lgn="l" rtl="0">
              <a:buNone/>
            </a:pPr>
            <a:r>
              <a:rPr lang="az" b="0" i="0" u="none" baseline="0"/>
              <a:t>Qısa tarixçə</a:t>
            </a:r>
          </a:p>
          <a:p>
            <a:pPr algn="l" rtl="0"/>
            <a:r>
              <a:rPr lang="az" b="0" i="0" u="none" baseline="0"/>
              <a:t>2000 – Freenet buraxıldı</a:t>
            </a:r>
          </a:p>
          <a:p>
            <a:pPr algn="l" rtl="0"/>
            <a:r>
              <a:rPr lang="az" b="0" i="0" u="none" baseline="0"/>
              <a:t>2002 – ABŞ hərbi dəniz qüvvələri tərəfindən TOR yaradılır</a:t>
            </a:r>
          </a:p>
          <a:p>
            <a:pPr algn="l" rtl="0"/>
            <a:r>
              <a:rPr lang="az" b="0" i="0" u="none" baseline="0"/>
              <a:t>2009 – Satoşi Nakamoto ilk Bitcoin-i kəsir</a:t>
            </a:r>
          </a:p>
          <a:p>
            <a:pPr lvl="1" algn="l" rtl="0"/>
            <a:r>
              <a:rPr lang="az" b="0" i="0" u="none" baseline="0"/>
              <a:t>(2009-cu ilin mart ayı = $0.003 – 2017-ci ilin dekabr ayı = $19,783)</a:t>
            </a:r>
          </a:p>
          <a:p>
            <a:pPr algn="l" rtl="0"/>
            <a:r>
              <a:rPr lang="az" b="0" i="0" u="none" baseline="0"/>
              <a:t>2011 – Silk Road (İpək yolu) fəaliyyətə başlayır</a:t>
            </a:r>
          </a:p>
          <a:p>
            <a:pPr algn="l" rtl="0"/>
            <a:r>
              <a:rPr lang="az" b="0" i="0" u="none" baseline="0"/>
              <a:t>2013 – Federal Təhqiqat Bürosu (FBI) "Silk Road" un sahibi,  dəhşətli pirat Robertsi (Ross Ulbrixt) həbs edir</a:t>
            </a:r>
          </a:p>
          <a:p>
            <a:pPr algn="l" rtl="0"/>
            <a:r>
              <a:rPr lang="az" b="0" i="0" u="none" baseline="0"/>
              <a:t>2019 – Rəqəmlər 1 milyard ABŞ dolları dəyərində ticarətə işarə edir </a:t>
            </a:r>
          </a:p>
        </p:txBody>
      </p:sp>
    </p:spTree>
    <p:extLst>
      <p:ext uri="{BB962C8B-B14F-4D97-AF65-F5344CB8AC3E}">
        <p14:creationId xmlns:p14="http://schemas.microsoft.com/office/powerpoint/2010/main" val="383296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TOR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9682" y="1132544"/>
            <a:ext cx="5122863" cy="5183187"/>
          </a:xfrm>
        </p:spPr>
        <p:txBody>
          <a:bodyPr/>
          <a:lstStyle/>
          <a:p>
            <a:pPr marL="0" indent="0" algn="l" rtl="0">
              <a:buNone/>
            </a:pPr>
            <a:r>
              <a:rPr lang="az" b="0" i="0" u="none" baseline="0"/>
              <a:t>TOR – Onion (soğan) ruteri</a:t>
            </a:r>
          </a:p>
          <a:p>
            <a:pPr algn="l" rtl="0"/>
            <a:r>
              <a:rPr lang="az" b="0" i="0" u="none" baseline="0"/>
              <a:t>təqribən 65,000 unikal URL</a:t>
            </a:r>
          </a:p>
          <a:p>
            <a:pPr lvl="1" algn="l" rtl="0"/>
            <a:r>
              <a:rPr lang="az" b="0" i="0" u="none" baseline="0"/>
              <a:t>".onion" ilə bitir</a:t>
            </a:r>
          </a:p>
          <a:p>
            <a:pPr algn="l" rtl="0"/>
            <a:r>
              <a:rPr lang="az" b="0" i="0" u="none" baseline="0"/>
              <a:t>Çoxu qanunidir – çoxu deyil!</a:t>
            </a:r>
          </a:p>
          <a:p>
            <a:pPr lvl="1" algn="l" rtl="0"/>
            <a:r>
              <a:rPr lang="az" b="0" i="0" u="none" baseline="0"/>
              <a:t>Gizlilik və müdafiə</a:t>
            </a:r>
          </a:p>
          <a:p>
            <a:pPr lvl="1" algn="l" rtl="0"/>
            <a:r>
              <a:rPr lang="az" b="0" i="0" u="none" baseline="0"/>
              <a:t>Yeraltı bazarlar</a:t>
            </a:r>
          </a:p>
          <a:p>
            <a:pPr lvl="1" algn="l" rtl="0"/>
            <a:r>
              <a:rPr lang="az" b="0" i="0" u="none" baseline="0"/>
              <a:t>Narkotik vasitələr, silahlar, xidmətlər, oğurlanmış kimliklər, pornoqrafiya, pedofiliya</a:t>
            </a:r>
          </a:p>
          <a:p>
            <a:pPr lvl="1" algn="l" rtl="0"/>
            <a:r>
              <a:rPr lang="az" b="0" i="0" u="none" baseline="0"/>
              <a:t>Kriptovalyutalar</a:t>
            </a:r>
          </a:p>
          <a:p>
            <a:pPr marL="0" indent="0" algn="l" rtl="0">
              <a:buNone/>
            </a:pPr>
            <a:endParaRPr lang="az" dirty="0"/>
          </a:p>
        </p:txBody>
      </p:sp>
      <p:pic>
        <p:nvPicPr>
          <p:cNvPr id="4" name="Picture 3">
            <a:extLst>
              <a:ext uri="{FF2B5EF4-FFF2-40B4-BE49-F238E27FC236}">
                <a16:creationId xmlns:a16="http://schemas.microsoft.com/office/drawing/2014/main" xmlns="" id="{597E027B-9DE6-464F-830B-65025EBA9A38}"/>
              </a:ext>
            </a:extLst>
          </p:cNvPr>
          <p:cNvPicPr>
            <a:picLocks noChangeAspect="1"/>
          </p:cNvPicPr>
          <p:nvPr/>
        </p:nvPicPr>
        <p:blipFill>
          <a:blip r:embed="rId3"/>
          <a:stretch>
            <a:fillRect/>
          </a:stretch>
        </p:blipFill>
        <p:spPr>
          <a:xfrm>
            <a:off x="5625405" y="1234565"/>
            <a:ext cx="3267075" cy="2124075"/>
          </a:xfrm>
          <a:prstGeom prst="rect">
            <a:avLst/>
          </a:prstGeom>
        </p:spPr>
      </p:pic>
      <p:sp>
        <p:nvSpPr>
          <p:cNvPr id="3" name="TextBox 2">
            <a:extLst>
              <a:ext uri="{FF2B5EF4-FFF2-40B4-BE49-F238E27FC236}">
                <a16:creationId xmlns:a16="http://schemas.microsoft.com/office/drawing/2014/main" xmlns="" id="{5054C482-E81C-45DF-874B-DBF4E2652E16}"/>
              </a:ext>
            </a:extLst>
          </p:cNvPr>
          <p:cNvSpPr txBox="1"/>
          <p:nvPr/>
        </p:nvSpPr>
        <p:spPr>
          <a:xfrm>
            <a:off x="5876925" y="3361688"/>
            <a:ext cx="3267075" cy="276999"/>
          </a:xfrm>
          <a:prstGeom prst="rect">
            <a:avLst/>
          </a:prstGeom>
          <a:noFill/>
        </p:spPr>
        <p:txBody>
          <a:bodyPr wrap="square" rtlCol="0">
            <a:spAutoFit/>
          </a:bodyPr>
          <a:lstStyle/>
          <a:p>
            <a:pPr algn="l" rtl="0"/>
            <a:r>
              <a:rPr lang="az" sz="1200" b="0" i="0" u="none" baseline="0" dirty="0"/>
              <a:t>Dərin veb haqqında həqiqət  – Kumar və Rosenbax</a:t>
            </a:r>
          </a:p>
        </p:txBody>
      </p:sp>
      <p:pic>
        <p:nvPicPr>
          <p:cNvPr id="5" name="Picture 4">
            <a:extLst>
              <a:ext uri="{FF2B5EF4-FFF2-40B4-BE49-F238E27FC236}">
                <a16:creationId xmlns:a16="http://schemas.microsoft.com/office/drawing/2014/main" xmlns="" id="{4E3A65F2-DC9A-4D55-B30A-D466645BFCA3}"/>
              </a:ext>
            </a:extLst>
          </p:cNvPr>
          <p:cNvPicPr>
            <a:picLocks noChangeAspect="1"/>
          </p:cNvPicPr>
          <p:nvPr/>
        </p:nvPicPr>
        <p:blipFill>
          <a:blip r:embed="rId4"/>
          <a:stretch>
            <a:fillRect/>
          </a:stretch>
        </p:blipFill>
        <p:spPr>
          <a:xfrm>
            <a:off x="5224327" y="3710321"/>
            <a:ext cx="3612908" cy="2806170"/>
          </a:xfrm>
          <a:prstGeom prst="rect">
            <a:avLst/>
          </a:prstGeom>
        </p:spPr>
      </p:pic>
    </p:spTree>
    <p:extLst>
      <p:ext uri="{BB962C8B-B14F-4D97-AF65-F5344CB8AC3E}">
        <p14:creationId xmlns:p14="http://schemas.microsoft.com/office/powerpoint/2010/main" val="267080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Audio/video/yaddaş</a:t>
            </a:r>
            <a:endParaRPr lang="az" sz="2000" dirty="0">
              <a:solidFill>
                <a:schemeClr val="bg1"/>
              </a:solidFill>
              <a:latin typeface="Verdana" charset="0"/>
              <a:cs typeface="Verdana" charset="0"/>
            </a:endParaRP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600" b="0" i="0" u="none" baseline="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b="0" i="0" u="none" baseline="0"/>
              <a:t>CPU</a:t>
            </a:r>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b="0" i="0" u="none" baseline="0">
                <a:solidFill>
                  <a:schemeClr val="tx1"/>
                </a:solidFill>
              </a:rPr>
              <a:t>RAM (ƏMƏLI YADDAŞ)</a:t>
            </a:r>
          </a:p>
        </p:txBody>
      </p:sp>
      <p:sp>
        <p:nvSpPr>
          <p:cNvPr id="39" name="Rectangle 38">
            <a:extLst>
              <a:ext uri="{FF2B5EF4-FFF2-40B4-BE49-F238E27FC236}">
                <a16:creationId xmlns:a16="http://schemas.microsoft.com/office/drawing/2014/main" xmlns=""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b="0" i="0" u="none" baseline="0"/>
              <a:t>Sərt disk(lər)</a:t>
            </a:r>
          </a:p>
        </p:txBody>
      </p:sp>
      <p:sp>
        <p:nvSpPr>
          <p:cNvPr id="2" name="AutoShape 2" descr="for iphone 6s 128gb nand flash memory chip – Buy for iphone 6s ...">
            <a:extLst>
              <a:ext uri="{FF2B5EF4-FFF2-40B4-BE49-F238E27FC236}">
                <a16:creationId xmlns:a16="http://schemas.microsoft.com/office/drawing/2014/main" xmlns=""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
        <p:nvSpPr>
          <p:cNvPr id="40" name="Rectangle 39">
            <a:extLst>
              <a:ext uri="{FF2B5EF4-FFF2-40B4-BE49-F238E27FC236}">
                <a16:creationId xmlns:a16="http://schemas.microsoft.com/office/drawing/2014/main" xmlns=""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35" name="Rectangle 34">
            <a:extLst>
              <a:ext uri="{FF2B5EF4-FFF2-40B4-BE49-F238E27FC236}">
                <a16:creationId xmlns:a16="http://schemas.microsoft.com/office/drawing/2014/main"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b="0" i="0" u="none" baseline="0"/>
              <a:t>GPU</a:t>
            </a:r>
          </a:p>
        </p:txBody>
      </p:sp>
      <p:sp>
        <p:nvSpPr>
          <p:cNvPr id="42" name="Rectangle 41">
            <a:extLst>
              <a:ext uri="{FF2B5EF4-FFF2-40B4-BE49-F238E27FC236}">
                <a16:creationId xmlns:a16="http://schemas.microsoft.com/office/drawing/2014/main" xmlns=""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41" name="Rectangle 40">
            <a:extLst>
              <a:ext uri="{FF2B5EF4-FFF2-40B4-BE49-F238E27FC236}">
                <a16:creationId xmlns:a16="http://schemas.microsoft.com/office/drawing/2014/main" xmlns=""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b="0" i="0" u="none" baseline="0">
                <a:solidFill>
                  <a:schemeClr val="tx1"/>
                </a:solidFill>
              </a:rPr>
              <a:t>Şəbəkə kartı</a:t>
            </a:r>
          </a:p>
        </p:txBody>
      </p:sp>
      <p:sp>
        <p:nvSpPr>
          <p:cNvPr id="43" name="Rectangle 42">
            <a:extLst>
              <a:ext uri="{FF2B5EF4-FFF2-40B4-BE49-F238E27FC236}">
                <a16:creationId xmlns:a16="http://schemas.microsoft.com/office/drawing/2014/main" xmlns="" id="{3C641427-B62D-4172-9BDD-C2FFD1A3CF6E}"/>
              </a:ext>
            </a:extLst>
          </p:cNvPr>
          <p:cNvSpPr/>
          <p:nvPr/>
        </p:nvSpPr>
        <p:spPr>
          <a:xfrm rot="16200000">
            <a:off x="3602222" y="6021003"/>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37" name="Rectangle 36">
            <a:extLst>
              <a:ext uri="{FF2B5EF4-FFF2-40B4-BE49-F238E27FC236}">
                <a16:creationId xmlns:a16="http://schemas.microsoft.com/office/drawing/2014/main" xmlns="" id="{E9FF7BEB-1537-4CAD-9432-6CE22279D5D7}"/>
              </a:ext>
            </a:extLst>
          </p:cNvPr>
          <p:cNvSpPr/>
          <p:nvPr/>
        </p:nvSpPr>
        <p:spPr>
          <a:xfrm>
            <a:off x="3411121" y="4889883"/>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b="0" i="0" u="none" baseline="0">
                <a:solidFill>
                  <a:schemeClr val="tx1"/>
                </a:solidFill>
              </a:rPr>
              <a:t>PCI</a:t>
            </a:r>
          </a:p>
          <a:p>
            <a:pPr algn="ctr" rtl="0"/>
            <a:r>
              <a:rPr lang="az" b="0" i="0" u="none" baseline="0">
                <a:solidFill>
                  <a:schemeClr val="tx1"/>
                </a:solidFill>
              </a:rPr>
              <a:t>USB</a:t>
            </a:r>
          </a:p>
        </p:txBody>
      </p:sp>
      <p:sp>
        <p:nvSpPr>
          <p:cNvPr id="31" name="TextBox 30">
            <a:extLst>
              <a:ext uri="{FF2B5EF4-FFF2-40B4-BE49-F238E27FC236}">
                <a16:creationId xmlns:a16="http://schemas.microsoft.com/office/drawing/2014/main" xmlns="" id="{CFE37768-C777-4E9B-9725-5B74C864C2B4}"/>
              </a:ext>
            </a:extLst>
          </p:cNvPr>
          <p:cNvSpPr txBox="1"/>
          <p:nvPr/>
        </p:nvSpPr>
        <p:spPr>
          <a:xfrm>
            <a:off x="6202407" y="2935860"/>
            <a:ext cx="2902705" cy="1569660"/>
          </a:xfrm>
          <a:prstGeom prst="rect">
            <a:avLst/>
          </a:prstGeom>
          <a:solidFill>
            <a:srgbClr val="F08A34"/>
          </a:solidFill>
        </p:spPr>
        <p:txBody>
          <a:bodyPr wrap="square" rtlCol="0">
            <a:spAutoFit/>
          </a:bodyPr>
          <a:lstStyle/>
          <a:p>
            <a:pPr marL="342900" indent="-342900" algn="l" rtl="0">
              <a:buFont typeface="Arial" panose="020B0604020202020204" pitchFamily="34" charset="0"/>
              <a:buChar char="•"/>
            </a:pPr>
            <a:r>
              <a:rPr lang="az" sz="2400" b="0" i="0" u="none" baseline="0">
                <a:solidFill>
                  <a:schemeClr val="bg1"/>
                </a:solidFill>
                <a:latin typeface="+mj-lt"/>
              </a:rPr>
              <a:t>Sistemə və sistemdən daxiletməyə/xaricetməyə icazə verir</a:t>
            </a:r>
          </a:p>
          <a:p>
            <a:pPr marL="342900" indent="-342900" algn="l" rtl="0">
              <a:buFont typeface="Arial" panose="020B0604020202020204" pitchFamily="34" charset="0"/>
              <a:buChar char="•"/>
            </a:pPr>
            <a:r>
              <a:rPr lang="az" sz="2400" b="0" i="0" u="none" baseline="0">
                <a:solidFill>
                  <a:schemeClr val="bg1"/>
                </a:solidFill>
                <a:latin typeface="+mj-lt"/>
              </a:rPr>
              <a:t>Əlavə edilmiş, çıxarıla bilən yaddaş</a:t>
            </a:r>
          </a:p>
        </p:txBody>
      </p:sp>
      <p:sp>
        <p:nvSpPr>
          <p:cNvPr id="45" name="Rectangle 44">
            <a:extLst>
              <a:ext uri="{FF2B5EF4-FFF2-40B4-BE49-F238E27FC236}">
                <a16:creationId xmlns:a16="http://schemas.microsoft.com/office/drawing/2014/main" xmlns="" id="{3141391B-40CE-4DC2-B19E-D56D6A740AF4}"/>
              </a:ext>
            </a:extLst>
          </p:cNvPr>
          <p:cNvSpPr/>
          <p:nvPr/>
        </p:nvSpPr>
        <p:spPr>
          <a:xfrm rot="16200000">
            <a:off x="4868655" y="6024519"/>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44" name="Rectangle 43">
            <a:extLst>
              <a:ext uri="{FF2B5EF4-FFF2-40B4-BE49-F238E27FC236}">
                <a16:creationId xmlns:a16="http://schemas.microsoft.com/office/drawing/2014/main" xmlns="" id="{EB1A10A4-7702-4D2B-A348-A35CCE08457A}"/>
              </a:ext>
            </a:extLst>
          </p:cNvPr>
          <p:cNvSpPr/>
          <p:nvPr/>
        </p:nvSpPr>
        <p:spPr>
          <a:xfrm>
            <a:off x="4665632" y="4889883"/>
            <a:ext cx="1065161" cy="917678"/>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rtl="0"/>
            <a:r>
              <a:rPr lang="az" b="0" i="0" u="none" baseline="0">
                <a:solidFill>
                  <a:schemeClr val="tx1"/>
                </a:solidFill>
              </a:rPr>
              <a:t>Audio</a:t>
            </a:r>
          </a:p>
          <a:p>
            <a:pPr algn="ctr" rtl="0"/>
            <a:r>
              <a:rPr lang="az" b="0" i="0" u="none" baseline="0">
                <a:solidFill>
                  <a:schemeClr val="tx1"/>
                </a:solidFill>
              </a:rPr>
              <a:t>Video</a:t>
            </a:r>
          </a:p>
          <a:p>
            <a:pPr algn="ctr" rtl="0"/>
            <a:r>
              <a:rPr lang="az" b="0" i="0" u="none" baseline="0">
                <a:solidFill>
                  <a:schemeClr val="tx1"/>
                </a:solidFill>
              </a:rPr>
              <a:t>Saxlanma</a:t>
            </a:r>
          </a:p>
        </p:txBody>
      </p:sp>
    </p:spTree>
    <p:extLst>
      <p:ext uri="{BB962C8B-B14F-4D97-AF65-F5344CB8AC3E}">
        <p14:creationId xmlns:p14="http://schemas.microsoft.com/office/powerpoint/2010/main" val="413439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5" grpId="0" animBg="1"/>
      <p:bldP spid="4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0FBB9B32-260D-4740-A933-A9BFCAFBC6E1}"/>
              </a:ext>
            </a:extLst>
          </p:cNvPr>
          <p:cNvPicPr>
            <a:picLocks noChangeAspect="1"/>
          </p:cNvPicPr>
          <p:nvPr/>
        </p:nvPicPr>
        <p:blipFill>
          <a:blip r:embed="rId3"/>
          <a:stretch>
            <a:fillRect/>
          </a:stretch>
        </p:blipFill>
        <p:spPr>
          <a:xfrm>
            <a:off x="5519474" y="4351842"/>
            <a:ext cx="3390900" cy="2133600"/>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TOR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33626" y="1167205"/>
            <a:ext cx="5905500" cy="5183187"/>
          </a:xfrm>
        </p:spPr>
        <p:txBody>
          <a:bodyPr/>
          <a:lstStyle/>
          <a:p>
            <a:pPr marL="0" indent="0" algn="l" rtl="0">
              <a:buNone/>
            </a:pPr>
            <a:r>
              <a:rPr lang="az" b="0" i="0" u="none" baseline="0"/>
              <a:t>Nəyə görə ona "onion ruter" adı verilir?</a:t>
            </a:r>
          </a:p>
          <a:p>
            <a:pPr marL="0" indent="0" algn="l" rtl="0">
              <a:buNone/>
            </a:pPr>
            <a:endParaRPr lang="az" dirty="0"/>
          </a:p>
        </p:txBody>
      </p:sp>
      <p:pic>
        <p:nvPicPr>
          <p:cNvPr id="13" name="Picture 2" descr="attrib:wikipedia">
            <a:extLst>
              <a:ext uri="{FF2B5EF4-FFF2-40B4-BE49-F238E27FC236}">
                <a16:creationId xmlns:a16="http://schemas.microsoft.com/office/drawing/2014/main" xmlns="" id="{C81179B8-F549-4DF1-ADFB-D8BC08210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215" y="1639162"/>
            <a:ext cx="4305409" cy="283080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xmlns="" id="{DE1EC189-E1A1-489F-9864-76336EFB77EF}"/>
              </a:ext>
            </a:extLst>
          </p:cNvPr>
          <p:cNvSpPr txBox="1"/>
          <p:nvPr/>
        </p:nvSpPr>
        <p:spPr bwMode="auto">
          <a:xfrm>
            <a:off x="5859070" y="5108373"/>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az" sz="2400" b="0" i="0" u="none" strike="noStrike" kern="0" cap="none" spc="0" normalizeH="0" baseline="0">
                <a:ln>
                  <a:noFill/>
                </a:ln>
                <a:solidFill>
                  <a:srgbClr val="FF0000"/>
                </a:solidFill>
                <a:effectLst/>
                <a:uLnTx/>
                <a:uFillTx/>
                <a:latin typeface="+mj-lt"/>
                <a:ea typeface="+mn-ea"/>
                <a:cs typeface="+mn-cs"/>
              </a:rPr>
              <a:t>A</a:t>
            </a:r>
          </a:p>
        </p:txBody>
      </p:sp>
      <p:sp>
        <p:nvSpPr>
          <p:cNvPr id="16" name="TextBox 15">
            <a:extLst>
              <a:ext uri="{FF2B5EF4-FFF2-40B4-BE49-F238E27FC236}">
                <a16:creationId xmlns:a16="http://schemas.microsoft.com/office/drawing/2014/main" xmlns="" id="{7EBC5F33-2DEF-4FD9-9B8D-71888A11E5A6}"/>
              </a:ext>
            </a:extLst>
          </p:cNvPr>
          <p:cNvSpPr txBox="1"/>
          <p:nvPr/>
        </p:nvSpPr>
        <p:spPr bwMode="auto">
          <a:xfrm>
            <a:off x="5855223" y="5445224"/>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az" sz="2400" b="0" i="0" u="none" kern="0" baseline="0">
                <a:solidFill>
                  <a:srgbClr val="FF0000"/>
                </a:solidFill>
                <a:latin typeface="+mj-lt"/>
              </a:rPr>
              <a:t>B</a:t>
            </a:r>
            <a:endParaRPr kumimoji="0" lang="az" sz="2400" b="0" i="0" u="none" strike="noStrike" kern="0" cap="none" spc="0" normalizeH="0" baseline="0" noProof="0" dirty="0">
              <a:ln>
                <a:noFill/>
              </a:ln>
              <a:solidFill>
                <a:srgbClr val="FF0000"/>
              </a:solidFill>
              <a:effectLst/>
              <a:uLnTx/>
              <a:uFillTx/>
              <a:latin typeface="+mj-lt"/>
            </a:endParaRPr>
          </a:p>
        </p:txBody>
      </p:sp>
      <p:sp>
        <p:nvSpPr>
          <p:cNvPr id="17" name="TextBox 16">
            <a:extLst>
              <a:ext uri="{FF2B5EF4-FFF2-40B4-BE49-F238E27FC236}">
                <a16:creationId xmlns:a16="http://schemas.microsoft.com/office/drawing/2014/main" xmlns="" id="{E9C66FC3-17C0-470E-B38E-8ABAFF5013FD}"/>
              </a:ext>
            </a:extLst>
          </p:cNvPr>
          <p:cNvSpPr txBox="1"/>
          <p:nvPr/>
        </p:nvSpPr>
        <p:spPr bwMode="auto">
          <a:xfrm>
            <a:off x="5859070" y="5766860"/>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az" sz="2400" b="0" i="0" u="none" kern="0" baseline="0">
                <a:solidFill>
                  <a:srgbClr val="FF0000"/>
                </a:solidFill>
                <a:latin typeface="+mj-lt"/>
              </a:rPr>
              <a:t>C</a:t>
            </a:r>
            <a:endParaRPr kumimoji="0" lang="az" sz="2400" b="0" i="0" u="none" strike="noStrike" kern="0" cap="none" spc="0" normalizeH="0" baseline="0" noProof="0" dirty="0">
              <a:ln>
                <a:noFill/>
              </a:ln>
              <a:solidFill>
                <a:srgbClr val="FF0000"/>
              </a:solidFill>
              <a:effectLst/>
              <a:uLnTx/>
              <a:uFillTx/>
              <a:latin typeface="+mj-lt"/>
            </a:endParaRPr>
          </a:p>
        </p:txBody>
      </p:sp>
      <p:pic>
        <p:nvPicPr>
          <p:cNvPr id="18" name="Picture 17">
            <a:extLst>
              <a:ext uri="{FF2B5EF4-FFF2-40B4-BE49-F238E27FC236}">
                <a16:creationId xmlns:a16="http://schemas.microsoft.com/office/drawing/2014/main" xmlns="" id="{A2BE32E9-3D04-4DC1-94DD-896BEB891274}"/>
              </a:ext>
            </a:extLst>
          </p:cNvPr>
          <p:cNvPicPr>
            <a:picLocks noChangeAspect="1"/>
          </p:cNvPicPr>
          <p:nvPr/>
        </p:nvPicPr>
        <p:blipFill>
          <a:blip r:embed="rId5"/>
          <a:stretch>
            <a:fillRect/>
          </a:stretch>
        </p:blipFill>
        <p:spPr>
          <a:xfrm>
            <a:off x="548328" y="2859805"/>
            <a:ext cx="4126623" cy="2487391"/>
          </a:xfrm>
          <a:prstGeom prst="rect">
            <a:avLst/>
          </a:prstGeom>
          <a:ln>
            <a:solidFill>
              <a:srgbClr val="0070C0"/>
            </a:solidFill>
          </a:ln>
        </p:spPr>
      </p:pic>
    </p:spTree>
    <p:extLst>
      <p:ext uri="{BB962C8B-B14F-4D97-AF65-F5344CB8AC3E}">
        <p14:creationId xmlns:p14="http://schemas.microsoft.com/office/powerpoint/2010/main" val="42566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Kriptovalyutalar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lgn="l" rtl="0">
              <a:buNone/>
            </a:pPr>
            <a:r>
              <a:rPr lang="az" b="0" i="0" u="none" baseline="0"/>
              <a:t>Bitkoinin tarixi</a:t>
            </a:r>
          </a:p>
          <a:p>
            <a:pPr algn="l" rtl="0"/>
            <a:r>
              <a:rPr lang="az" b="0" i="0" u="none" baseline="0"/>
              <a:t>2009 – Satoşi Nakamoto ilk Bitcoin-i kəsir</a:t>
            </a:r>
          </a:p>
        </p:txBody>
      </p:sp>
      <p:pic>
        <p:nvPicPr>
          <p:cNvPr id="3" name="Picture 2">
            <a:extLst>
              <a:ext uri="{FF2B5EF4-FFF2-40B4-BE49-F238E27FC236}">
                <a16:creationId xmlns:a16="http://schemas.microsoft.com/office/drawing/2014/main" xmlns="" id="{1C3BC859-5D57-442F-B4CC-AE17A7B83BB9}"/>
              </a:ext>
            </a:extLst>
          </p:cNvPr>
          <p:cNvPicPr>
            <a:picLocks noChangeAspect="1"/>
          </p:cNvPicPr>
          <p:nvPr/>
        </p:nvPicPr>
        <p:blipFill rotWithShape="1">
          <a:blip r:embed="rId3"/>
          <a:srcRect b="21788"/>
          <a:stretch/>
        </p:blipFill>
        <p:spPr>
          <a:xfrm>
            <a:off x="114359" y="2381554"/>
            <a:ext cx="6329667" cy="2127566"/>
          </a:xfrm>
          <a:prstGeom prst="rect">
            <a:avLst/>
          </a:prstGeom>
          <a:ln>
            <a:solidFill>
              <a:schemeClr val="accent1"/>
            </a:solidFill>
          </a:ln>
        </p:spPr>
      </p:pic>
      <p:pic>
        <p:nvPicPr>
          <p:cNvPr id="8" name="Picture 2" descr="Image result for bitcoin">
            <a:extLst>
              <a:ext uri="{FF2B5EF4-FFF2-40B4-BE49-F238E27FC236}">
                <a16:creationId xmlns:a16="http://schemas.microsoft.com/office/drawing/2014/main" xmlns="" id="{941F7ECF-4215-4BFA-BB82-5D357A756E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4179" y="2440928"/>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elated image">
            <a:extLst>
              <a:ext uri="{FF2B5EF4-FFF2-40B4-BE49-F238E27FC236}">
                <a16:creationId xmlns:a16="http://schemas.microsoft.com/office/drawing/2014/main" xmlns="" id="{343F6A7E-68AF-4070-8334-9E1DB9A47A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5680" y="2686065"/>
            <a:ext cx="1066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Related image">
            <a:extLst>
              <a:ext uri="{FF2B5EF4-FFF2-40B4-BE49-F238E27FC236}">
                <a16:creationId xmlns:a16="http://schemas.microsoft.com/office/drawing/2014/main" xmlns="" id="{BC0D52BA-07A3-4543-8EC8-918055A0F9E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14100" y="3522809"/>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Related image">
            <a:extLst>
              <a:ext uri="{FF2B5EF4-FFF2-40B4-BE49-F238E27FC236}">
                <a16:creationId xmlns:a16="http://schemas.microsoft.com/office/drawing/2014/main" xmlns="" id="{64CD7126-E5CA-41FA-B114-C7EA66AD19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5680" y="3805161"/>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Image result for dash icon">
            <a:extLst>
              <a:ext uri="{FF2B5EF4-FFF2-40B4-BE49-F238E27FC236}">
                <a16:creationId xmlns:a16="http://schemas.microsoft.com/office/drawing/2014/main" xmlns="" id="{E591B8EB-3C08-46C1-A451-F9442A08B3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47450" y="4766762"/>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Image result for ripple icon">
            <a:extLst>
              <a:ext uri="{FF2B5EF4-FFF2-40B4-BE49-F238E27FC236}">
                <a16:creationId xmlns:a16="http://schemas.microsoft.com/office/drawing/2014/main" xmlns="" id="{050CBD27-4E3B-440E-8140-D2FA08FFE0E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20930" y="4937604"/>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Related image">
            <a:extLst>
              <a:ext uri="{FF2B5EF4-FFF2-40B4-BE49-F238E27FC236}">
                <a16:creationId xmlns:a16="http://schemas.microsoft.com/office/drawing/2014/main" xmlns="" id="{76617041-99C0-487F-B572-C465EEBA9FE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79489" y="5663275"/>
            <a:ext cx="888521" cy="8529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63CC0589-E393-4D59-9A96-10150913778E}"/>
              </a:ext>
            </a:extLst>
          </p:cNvPr>
          <p:cNvPicPr>
            <a:picLocks noChangeAspect="1"/>
          </p:cNvPicPr>
          <p:nvPr/>
        </p:nvPicPr>
        <p:blipFill>
          <a:blip r:embed="rId11"/>
          <a:stretch>
            <a:fillRect/>
          </a:stretch>
        </p:blipFill>
        <p:spPr>
          <a:xfrm>
            <a:off x="208003" y="4766762"/>
            <a:ext cx="6192677" cy="1291364"/>
          </a:xfrm>
          <a:prstGeom prst="rect">
            <a:avLst/>
          </a:prstGeom>
        </p:spPr>
      </p:pic>
    </p:spTree>
    <p:extLst>
      <p:ext uri="{BB962C8B-B14F-4D97-AF65-F5344CB8AC3E}">
        <p14:creationId xmlns:p14="http://schemas.microsoft.com/office/powerpoint/2010/main" val="25514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Kriptovalyutalar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lgn="l" rtl="0">
              <a:buNone/>
            </a:pPr>
            <a:r>
              <a:rPr lang="az" b="0" i="0" u="none" baseline="0"/>
              <a:t>Kriptovalyutanın xarakteristikası</a:t>
            </a:r>
          </a:p>
          <a:p>
            <a:pPr marL="457200" indent="-457200" algn="l" rtl="0"/>
            <a:r>
              <a:rPr lang="az" sz="2800" b="0" i="0" u="none" baseline="0"/>
              <a:t>Qlobal – sərhədsiz</a:t>
            </a:r>
          </a:p>
          <a:p>
            <a:pPr marL="457200" indent="-457200" algn="l" rtl="0"/>
            <a:r>
              <a:rPr lang="az" sz="2800" b="0" i="0" u="none" baseline="0"/>
              <a:t>Mərkəzsizləşdirilmiş – nəzarətsiz</a:t>
            </a:r>
          </a:p>
          <a:p>
            <a:pPr marL="457200" indent="-457200" algn="l" rtl="0"/>
            <a:r>
              <a:rPr lang="az" sz="2800" b="0" i="0" u="none" baseline="0"/>
              <a:t>Dəyişkən – çox yüksək tərəddüdlər nümayiş etdirə bilər</a:t>
            </a:r>
          </a:p>
          <a:p>
            <a:pPr marL="457200" indent="-457200" algn="l" rtl="0"/>
            <a:r>
              <a:rPr lang="az" sz="2800" b="0" i="0" u="none" baseline="0"/>
              <a:t>Təhlükəsiz – "Xüsusi açar"</a:t>
            </a:r>
          </a:p>
          <a:p>
            <a:pPr marL="457200" indent="-457200" algn="l" rtl="0"/>
            <a:r>
              <a:rPr lang="az" sz="2800" b="0" i="0" u="none" baseline="0"/>
              <a:t>Anonim</a:t>
            </a:r>
          </a:p>
          <a:p>
            <a:pPr marL="457200" indent="-457200" algn="l" rtl="0"/>
            <a:r>
              <a:rPr lang="az" sz="2800" b="0" i="0" u="none" baseline="0"/>
              <a:t>Mayninq üsulu ilə yaradılır</a:t>
            </a:r>
          </a:p>
        </p:txBody>
      </p:sp>
      <p:sp>
        <p:nvSpPr>
          <p:cNvPr id="19" name="Content Placeholder 1">
            <a:extLst>
              <a:ext uri="{FF2B5EF4-FFF2-40B4-BE49-F238E27FC236}">
                <a16:creationId xmlns:a16="http://schemas.microsoft.com/office/drawing/2014/main" xmlns="" id="{0036D9B1-BA0A-4061-A16C-F0BC5C4CC1D3}"/>
              </a:ext>
            </a:extLst>
          </p:cNvPr>
          <p:cNvSpPr txBox="1">
            <a:spLocks/>
          </p:cNvSpPr>
          <p:nvPr/>
        </p:nvSpPr>
        <p:spPr bwMode="auto">
          <a:xfrm>
            <a:off x="4644008" y="3501008"/>
            <a:ext cx="4536504" cy="5183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gn="l" rtl="0"/>
            <a:r>
              <a:rPr lang="az" sz="2800" b="0" i="0" u="none" baseline="0"/>
              <a:t>Şəffaf (Blokçeyn)</a:t>
            </a:r>
          </a:p>
          <a:p>
            <a:pPr marL="457200" indent="-457200" algn="l" rtl="0"/>
            <a:r>
              <a:rPr lang="az" sz="2800" b="0" i="0" u="none" baseline="0"/>
              <a:t>Əməliyyat xərcləri aşağıdır</a:t>
            </a:r>
          </a:p>
          <a:p>
            <a:pPr marL="457200" indent="-457200" algn="l" rtl="0"/>
            <a:r>
              <a:rPr lang="az" sz="2800" b="0" i="0" u="none" baseline="0"/>
              <a:t>Sürətli ötürülmə</a:t>
            </a:r>
          </a:p>
          <a:p>
            <a:pPr marL="457200" indent="-457200" algn="l" rtl="0"/>
            <a:r>
              <a:rPr lang="az" sz="2800" b="0" i="0" u="none" baseline="0"/>
              <a:t>Bərpa edilə bilməyən</a:t>
            </a:r>
          </a:p>
          <a:p>
            <a:pPr marL="457200" indent="-457200" algn="l" rtl="0"/>
            <a:r>
              <a:rPr lang="az" sz="2800" b="0" i="0" u="none" baseline="0"/>
              <a:t>Qanuni ödəniş vasitəsi statusu yoxdur</a:t>
            </a:r>
          </a:p>
          <a:p>
            <a:pPr marL="457200" indent="-457200" algn="l" rtl="0"/>
            <a:r>
              <a:rPr lang="az" sz="2800" b="0" i="0" u="none" baseline="0"/>
              <a:t>"Pul kisəsində" saxlanır</a:t>
            </a:r>
          </a:p>
        </p:txBody>
      </p:sp>
      <p:sp>
        <p:nvSpPr>
          <p:cNvPr id="5" name="TextBox 4">
            <a:extLst>
              <a:ext uri="{FF2B5EF4-FFF2-40B4-BE49-F238E27FC236}">
                <a16:creationId xmlns:a16="http://schemas.microsoft.com/office/drawing/2014/main" xmlns="" id="{A1643E23-8045-46CB-B116-896FDF2ACA4F}"/>
              </a:ext>
            </a:extLst>
          </p:cNvPr>
          <p:cNvSpPr txBox="1"/>
          <p:nvPr/>
        </p:nvSpPr>
        <p:spPr>
          <a:xfrm>
            <a:off x="179512" y="4878587"/>
            <a:ext cx="4392488" cy="1569660"/>
          </a:xfrm>
          <a:prstGeom prst="rect">
            <a:avLst/>
          </a:prstGeom>
          <a:noFill/>
        </p:spPr>
        <p:txBody>
          <a:bodyPr wrap="square" rtlCol="0">
            <a:spAutoFit/>
          </a:bodyPr>
          <a:lstStyle/>
          <a:p>
            <a:pPr marL="342900" indent="-342900" algn="l" rtl="0">
              <a:buAutoNum type="arabicPeriod"/>
            </a:pPr>
            <a:r>
              <a:rPr lang="az" sz="3200" b="1" i="0" u="none" baseline="0">
                <a:solidFill>
                  <a:srgbClr val="FF0000"/>
                </a:solidFill>
                <a:latin typeface="+mn-lt"/>
              </a:rPr>
              <a:t>Mübadilə vasitəsi</a:t>
            </a:r>
          </a:p>
          <a:p>
            <a:pPr marL="342900" indent="-342900" algn="l" rtl="0">
              <a:buAutoNum type="arabicPeriod"/>
            </a:pPr>
            <a:r>
              <a:rPr lang="az" sz="3200" b="1" i="0" u="none" baseline="0">
                <a:solidFill>
                  <a:srgbClr val="FF0000"/>
                </a:solidFill>
                <a:latin typeface="+mn-lt"/>
              </a:rPr>
              <a:t>Hesablaşma vahidi</a:t>
            </a:r>
          </a:p>
          <a:p>
            <a:pPr marL="342900" indent="-342900" algn="l" rtl="0">
              <a:buAutoNum type="arabicPeriod"/>
            </a:pPr>
            <a:r>
              <a:rPr lang="az" sz="3200" b="1" i="0" u="none" baseline="0">
                <a:solidFill>
                  <a:srgbClr val="FF0000"/>
                </a:solidFill>
                <a:latin typeface="+mn-lt"/>
              </a:rPr>
              <a:t>Yığım vasitəsi</a:t>
            </a:r>
          </a:p>
        </p:txBody>
      </p:sp>
      <p:pic>
        <p:nvPicPr>
          <p:cNvPr id="6" name="Picture 5">
            <a:extLst>
              <a:ext uri="{FF2B5EF4-FFF2-40B4-BE49-F238E27FC236}">
                <a16:creationId xmlns:a16="http://schemas.microsoft.com/office/drawing/2014/main" xmlns="" id="{3071C6B1-75F7-458D-92D9-EF62D29C7FD1}"/>
              </a:ext>
            </a:extLst>
          </p:cNvPr>
          <p:cNvPicPr>
            <a:picLocks noChangeAspect="1"/>
          </p:cNvPicPr>
          <p:nvPr/>
        </p:nvPicPr>
        <p:blipFill>
          <a:blip r:embed="rId3"/>
          <a:stretch>
            <a:fillRect/>
          </a:stretch>
        </p:blipFill>
        <p:spPr>
          <a:xfrm>
            <a:off x="5364088" y="2059208"/>
            <a:ext cx="3342351" cy="655363"/>
          </a:xfrm>
          <a:prstGeom prst="rect">
            <a:avLst/>
          </a:prstGeom>
          <a:ln>
            <a:solidFill>
              <a:schemeClr val="accent1"/>
            </a:solidFill>
          </a:ln>
        </p:spPr>
      </p:pic>
    </p:spTree>
    <p:extLst>
      <p:ext uri="{BB962C8B-B14F-4D97-AF65-F5344CB8AC3E}">
        <p14:creationId xmlns:p14="http://schemas.microsoft.com/office/powerpoint/2010/main" val="16065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Bazarlar</a:t>
            </a:r>
            <a:endParaRPr lang="az"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6535" y="1165451"/>
            <a:ext cx="4465638" cy="5183187"/>
          </a:xfrm>
        </p:spPr>
        <p:txBody>
          <a:bodyPr/>
          <a:lstStyle/>
          <a:p>
            <a:pPr marL="0" indent="0" algn="l" rtl="0">
              <a:buNone/>
            </a:pPr>
            <a:r>
              <a:rPr lang="az" b="0" i="0" u="none" baseline="0"/>
              <a:t>Bazar tarixçəsi</a:t>
            </a:r>
          </a:p>
          <a:p>
            <a:pPr algn="l" rtl="0"/>
            <a:r>
              <a:rPr lang="az" b="0" i="0" u="none" baseline="0"/>
              <a:t>2011 – Silk Road (İpək yolu) fəaliyyətə başlayır</a:t>
            </a:r>
          </a:p>
          <a:p>
            <a:pPr algn="l" rtl="0"/>
            <a:r>
              <a:rPr lang="az" b="0" i="0" u="none" baseline="0"/>
              <a:t>Bazarlar açılır və bağlanırlar!</a:t>
            </a:r>
          </a:p>
        </p:txBody>
      </p:sp>
      <p:pic>
        <p:nvPicPr>
          <p:cNvPr id="2054" name="Picture 6">
            <a:extLst>
              <a:ext uri="{FF2B5EF4-FFF2-40B4-BE49-F238E27FC236}">
                <a16:creationId xmlns:a16="http://schemas.microsoft.com/office/drawing/2014/main" xmlns="" id="{15348F0C-4989-44D6-9F9B-096B3F8EB2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104" y="3425056"/>
            <a:ext cx="4021171" cy="26779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xmlns="" id="{F87EA643-79FD-4B06-9FEF-370C7BD2ECD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347" t="2453" r="16138" b="5764"/>
          <a:stretch/>
        </p:blipFill>
        <p:spPr bwMode="auto">
          <a:xfrm>
            <a:off x="862806" y="3427328"/>
            <a:ext cx="2807765" cy="26779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D8164609-0D77-4957-B59E-8398E1D39675}"/>
              </a:ext>
            </a:extLst>
          </p:cNvPr>
          <p:cNvPicPr>
            <a:picLocks noChangeAspect="1"/>
          </p:cNvPicPr>
          <p:nvPr/>
        </p:nvPicPr>
        <p:blipFill>
          <a:blip r:embed="rId5"/>
          <a:stretch>
            <a:fillRect/>
          </a:stretch>
        </p:blipFill>
        <p:spPr>
          <a:xfrm>
            <a:off x="4716016" y="1160116"/>
            <a:ext cx="2079572" cy="5320406"/>
          </a:xfrm>
          <a:prstGeom prst="rect">
            <a:avLst/>
          </a:prstGeom>
          <a:ln>
            <a:solidFill>
              <a:schemeClr val="accent1"/>
            </a:solidFill>
          </a:ln>
        </p:spPr>
      </p:pic>
      <p:pic>
        <p:nvPicPr>
          <p:cNvPr id="5" name="Picture 4">
            <a:extLst>
              <a:ext uri="{FF2B5EF4-FFF2-40B4-BE49-F238E27FC236}">
                <a16:creationId xmlns:a16="http://schemas.microsoft.com/office/drawing/2014/main" xmlns="" id="{7BE9C8CD-6E5A-4DC5-99F7-7093A8AC24B2}"/>
              </a:ext>
            </a:extLst>
          </p:cNvPr>
          <p:cNvPicPr>
            <a:picLocks noChangeAspect="1"/>
          </p:cNvPicPr>
          <p:nvPr/>
        </p:nvPicPr>
        <p:blipFill>
          <a:blip r:embed="rId6"/>
          <a:stretch>
            <a:fillRect/>
          </a:stretch>
        </p:blipFill>
        <p:spPr>
          <a:xfrm>
            <a:off x="6369050" y="2276872"/>
            <a:ext cx="2667000" cy="590550"/>
          </a:xfrm>
          <a:prstGeom prst="rect">
            <a:avLst/>
          </a:prstGeom>
        </p:spPr>
      </p:pic>
      <p:pic>
        <p:nvPicPr>
          <p:cNvPr id="6" name="Picture 5">
            <a:extLst>
              <a:ext uri="{FF2B5EF4-FFF2-40B4-BE49-F238E27FC236}">
                <a16:creationId xmlns:a16="http://schemas.microsoft.com/office/drawing/2014/main" xmlns="" id="{B6040E10-CB2B-463A-B523-574AB7399BB6}"/>
              </a:ext>
            </a:extLst>
          </p:cNvPr>
          <p:cNvPicPr>
            <a:picLocks noChangeAspect="1"/>
          </p:cNvPicPr>
          <p:nvPr/>
        </p:nvPicPr>
        <p:blipFill>
          <a:blip r:embed="rId7"/>
          <a:stretch>
            <a:fillRect/>
          </a:stretch>
        </p:blipFill>
        <p:spPr>
          <a:xfrm>
            <a:off x="6369050" y="3139874"/>
            <a:ext cx="2524125" cy="600075"/>
          </a:xfrm>
          <a:prstGeom prst="rect">
            <a:avLst/>
          </a:prstGeom>
        </p:spPr>
      </p:pic>
      <p:pic>
        <p:nvPicPr>
          <p:cNvPr id="7" name="Picture 6">
            <a:extLst>
              <a:ext uri="{FF2B5EF4-FFF2-40B4-BE49-F238E27FC236}">
                <a16:creationId xmlns:a16="http://schemas.microsoft.com/office/drawing/2014/main" xmlns="" id="{B6CC5A4F-B0BD-40CB-B713-CFA1F39B46E6}"/>
              </a:ext>
            </a:extLst>
          </p:cNvPr>
          <p:cNvPicPr>
            <a:picLocks noChangeAspect="1"/>
          </p:cNvPicPr>
          <p:nvPr/>
        </p:nvPicPr>
        <p:blipFill>
          <a:blip r:embed="rId8"/>
          <a:stretch>
            <a:fillRect/>
          </a:stretch>
        </p:blipFill>
        <p:spPr>
          <a:xfrm>
            <a:off x="6369050" y="4007223"/>
            <a:ext cx="2743200" cy="600075"/>
          </a:xfrm>
          <a:prstGeom prst="rect">
            <a:avLst/>
          </a:prstGeom>
        </p:spPr>
      </p:pic>
      <p:pic>
        <p:nvPicPr>
          <p:cNvPr id="19" name="Picture 18">
            <a:extLst>
              <a:ext uri="{FF2B5EF4-FFF2-40B4-BE49-F238E27FC236}">
                <a16:creationId xmlns:a16="http://schemas.microsoft.com/office/drawing/2014/main" xmlns="" id="{AE210282-5566-4429-B885-D346F592CC99}"/>
              </a:ext>
            </a:extLst>
          </p:cNvPr>
          <p:cNvPicPr>
            <a:picLocks noChangeAspect="1"/>
          </p:cNvPicPr>
          <p:nvPr/>
        </p:nvPicPr>
        <p:blipFill>
          <a:blip r:embed="rId9"/>
          <a:stretch>
            <a:fillRect/>
          </a:stretch>
        </p:blipFill>
        <p:spPr>
          <a:xfrm>
            <a:off x="6369050" y="4871341"/>
            <a:ext cx="2667000" cy="762000"/>
          </a:xfrm>
          <a:prstGeom prst="rect">
            <a:avLst/>
          </a:prstGeom>
        </p:spPr>
      </p:pic>
    </p:spTree>
    <p:extLst>
      <p:ext uri="{BB962C8B-B14F-4D97-AF65-F5344CB8AC3E}">
        <p14:creationId xmlns:p14="http://schemas.microsoft.com/office/powerpoint/2010/main" val="230184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Aşğağıdakılardan hansı kriptovalyutanı düzgün təsvir edir?</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D-dir</a:t>
            </a:r>
          </a:p>
          <a:p>
            <a:pPr algn="ctr" rtl="0"/>
            <a:endParaRPr lang="az" sz="2400" dirty="0">
              <a:solidFill>
                <a:schemeClr val="bg1"/>
              </a:solidFill>
              <a:latin typeface="+mj-lt"/>
            </a:endParaRPr>
          </a:p>
          <a:p>
            <a:pPr algn="ctr" rtl="0"/>
            <a:r>
              <a:rPr lang="az" sz="2400" b="0" i="0" u="none" baseline="0">
                <a:solidFill>
                  <a:schemeClr val="bg1"/>
                </a:solidFill>
                <a:latin typeface="+mj-lt"/>
              </a:rPr>
              <a:t>Kriptovalyutalar beynəlxalq sərhədləri aşa bilirlər ki, bu da cinayətkarların pulları ötürmələri və gizlətmələri üçün əlverişlidir. Valyutanı nə bank, nə də hökumət idarə etmir. Onun dəyəri çox sürətlə və böyük fərqlə dəyişə bilər.</a:t>
            </a:r>
            <a:endParaRPr lang="az" sz="2400" dirty="0">
              <a:solidFill>
                <a:schemeClr val="bg1"/>
              </a:solidFill>
              <a:latin typeface="+mj-lt"/>
            </a:endParaRP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371600" lvl="2" indent="-457200" algn="l" rtl="0">
              <a:buAutoNum type="alphaUcPeriod"/>
            </a:pPr>
            <a:r>
              <a:rPr lang="az" sz="2400" b="0" i="0" u="none" baseline="0">
                <a:solidFill>
                  <a:schemeClr val="bg1"/>
                </a:solidFill>
                <a:latin typeface="+mj-lt"/>
              </a:rPr>
              <a:t>O, qlobaldır – sərhədləri yoxdur</a:t>
            </a:r>
          </a:p>
          <a:p>
            <a:pPr marL="1371600" lvl="2" indent="-457200" algn="l" rtl="0">
              <a:buAutoNum type="alphaUcPeriod"/>
            </a:pPr>
            <a:r>
              <a:rPr lang="az" sz="2400" b="0" i="0" u="none" baseline="0">
                <a:solidFill>
                  <a:schemeClr val="bg1"/>
                </a:solidFill>
                <a:latin typeface="+mj-lt"/>
              </a:rPr>
              <a:t>O, mərkəzsizləşdirilmişdir – hökumətin nəzarəti altında deyil</a:t>
            </a:r>
          </a:p>
          <a:p>
            <a:pPr marL="1371600" lvl="2" indent="-457200" algn="l" rtl="0">
              <a:buAutoNum type="alphaUcPeriod"/>
            </a:pPr>
            <a:r>
              <a:rPr lang="az" sz="2400" b="0" i="0" u="none" baseline="0">
                <a:solidFill>
                  <a:schemeClr val="bg1"/>
                </a:solidFill>
                <a:latin typeface="+mj-lt"/>
              </a:rPr>
              <a:t>Dəyişkəndir – çox böyük tərəddüdlər nümayiş etdirir</a:t>
            </a:r>
          </a:p>
          <a:p>
            <a:pPr marL="1371600" lvl="2" indent="-457200" algn="l" rtl="0">
              <a:buAutoNum type="alphaUcPeriod"/>
            </a:pPr>
            <a:r>
              <a:rPr lang="az" sz="2400" b="0" i="0" u="none" baseline="0">
                <a:solidFill>
                  <a:schemeClr val="bg1"/>
                </a:solidFill>
                <a:latin typeface="+mj-lt"/>
              </a:rPr>
              <a:t>Yuxarıdakıların hamısı</a:t>
            </a:r>
          </a:p>
        </p:txBody>
      </p:sp>
    </p:spTree>
    <p:extLst>
      <p:ext uri="{BB962C8B-B14F-4D97-AF65-F5344CB8AC3E}">
        <p14:creationId xmlns:p14="http://schemas.microsoft.com/office/powerpoint/2010/main" val="388537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icmalı</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431800" y="1341438"/>
            <a:ext cx="8712200" cy="4608512"/>
          </a:xfrm>
        </p:spPr>
        <p:txBody>
          <a:bodyPr>
            <a:normAutofit fontScale="92500" lnSpcReduction="10000"/>
          </a:bodyPr>
          <a:lstStyle/>
          <a:p>
            <a:pPr marL="0" indent="0" algn="l" rtl="0">
              <a:buNone/>
            </a:pPr>
            <a:r>
              <a:rPr lang="az" b="0" i="0" u="none" baseline="0">
                <a:ea typeface="Verdana" panose="020B0604030504040204" pitchFamily="34" charset="0"/>
              </a:rPr>
              <a:t>Bu sessiyadan sonra nümayəndələr aşağıdakıları bacarmalıdırlar:</a:t>
            </a:r>
          </a:p>
          <a:p>
            <a:pPr algn="l" rtl="0"/>
            <a:r>
              <a:rPr lang="az" sz="2800" b="0" i="0" u="none" baseline="0">
                <a:ea typeface="Verdana" panose="020B0604030504040204" pitchFamily="34" charset="0"/>
              </a:rPr>
              <a:t>Rəqəmsal qurğuların geniş yayılmış komponentlərini tanımaq və onların funksiyalarını başa düşmək;</a:t>
            </a:r>
          </a:p>
          <a:p>
            <a:pPr algn="l" rtl="0"/>
            <a:r>
              <a:rPr lang="az" sz="2800" b="0" i="0" u="none" baseline="0">
                <a:ea typeface="Verdana" panose="020B0604030504040204" pitchFamily="34" charset="0"/>
              </a:rPr>
              <a:t>İnternetin nə olduğunu, ona qoşulma qaydasını və belə qoşulma nəticəsində hansı izlərin buraxıla biləcəyini təsvir etmək;</a:t>
            </a:r>
          </a:p>
          <a:p>
            <a:pPr algn="l" rtl="0"/>
            <a:r>
              <a:rPr lang="az" sz="2800" b="0" i="0" u="none" baseline="0">
                <a:ea typeface="Verdana" panose="020B0604030504040204" pitchFamily="34" charset="0"/>
              </a:rPr>
              <a:t>Prokuror və hakim kimi vəzifələrini yerinə yetirən zaman qarşılaşa biləcəkləri bəzi interneti xidmətlərini və proqramlarını sadalamaq;</a:t>
            </a:r>
          </a:p>
          <a:p>
            <a:pPr algn="l" rtl="0"/>
            <a:r>
              <a:rPr lang="az" sz="2800" b="0" i="0" u="none" baseline="0">
                <a:ea typeface="Verdana" panose="020B0604030504040204" pitchFamily="34" charset="0"/>
              </a:rPr>
              <a:t>Qaranlıq vebin cinayət təqibinə daşıya biləcəyi problemlərə bəzi nümunələr.</a:t>
            </a:r>
          </a:p>
        </p:txBody>
      </p:sp>
    </p:spTree>
    <p:extLst>
      <p:ext uri="{BB962C8B-B14F-4D97-AF65-F5344CB8AC3E}">
        <p14:creationId xmlns:p14="http://schemas.microsoft.com/office/powerpoint/2010/main" val="14381015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algn="l" rtl="0" eaLnBrk="1" hangingPunct="1">
              <a:defRPr/>
            </a:pPr>
            <a:endParaRPr lang="az" dirty="0">
              <a:latin typeface="Calibri" charset="0"/>
              <a:ea typeface="ＭＳ Ｐゴシック" charset="0"/>
            </a:endParaRPr>
          </a:p>
        </p:txBody>
      </p:sp>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3600" b="1" i="0" u="none" baseline="0">
                <a:latin typeface="Verdana" panose="020B0604030504040204" pitchFamily="34" charset="0"/>
              </a:rPr>
              <a:t>Sağ olun</a:t>
            </a:r>
            <a:endParaRPr lang="az" altLang="en-US" sz="16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r>
              <a:rPr lang="az" sz="1800" b="1" i="0" u="none" baseline="0">
                <a:latin typeface="Verdana" panose="020B0604030504040204" pitchFamily="34" charset="0"/>
              </a:rPr>
              <a:t>Xxxxx XXXXXXXX</a:t>
            </a:r>
          </a:p>
          <a:p>
            <a:pPr algn="ctr" rtl="0" eaLnBrk="1" hangingPunct="1">
              <a:spcBef>
                <a:spcPct val="0"/>
              </a:spcBef>
              <a:buFontTx/>
              <a:buNone/>
            </a:pPr>
            <a:endParaRPr lang="az" altLang="en-US" sz="600" dirty="0">
              <a:latin typeface="Verdana" panose="020B0604030504040204" pitchFamily="34" charset="0"/>
            </a:endParaRPr>
          </a:p>
          <a:p>
            <a:pPr algn="ctr" rtl="0" eaLnBrk="1" hangingPunct="1">
              <a:spcBef>
                <a:spcPct val="0"/>
              </a:spcBef>
              <a:buFontTx/>
              <a:buNone/>
            </a:pPr>
            <a:r>
              <a:rPr lang="az" sz="1400" b="0" i="1" u="none" baseline="0">
                <a:latin typeface="Verdana" panose="020B0604030504040204" pitchFamily="34" charset="0"/>
              </a:rPr>
              <a:t>Avropa Şurası</a:t>
            </a:r>
          </a:p>
          <a:p>
            <a:pPr algn="ctr" rtl="0" eaLnBrk="1" hangingPunct="1">
              <a:spcBef>
                <a:spcPct val="0"/>
              </a:spcBef>
              <a:buFontTx/>
              <a:buNone/>
            </a:pPr>
            <a:endParaRPr lang="az" altLang="en-US" sz="1400" b="1" dirty="0">
              <a:solidFill>
                <a:srgbClr val="2F618F"/>
              </a:solidFill>
              <a:latin typeface="Verdana" panose="020B0604030504040204" pitchFamily="34" charset="0"/>
              <a:hlinkClick r:id="rId3"/>
            </a:endParaRPr>
          </a:p>
          <a:p>
            <a:pPr algn="ctr" rtl="0" eaLnBrk="1" hangingPunct="1">
              <a:spcBef>
                <a:spcPct val="0"/>
              </a:spcBef>
              <a:buFontTx/>
              <a:buNone/>
            </a:pPr>
            <a:r>
              <a:rPr lang="az" sz="1200" b="1" i="0" u="none" baseline="0">
                <a:solidFill>
                  <a:srgbClr val="2F618F"/>
                </a:solidFill>
                <a:latin typeface="Verdana" panose="020B0604030504040204" pitchFamily="34" charset="0"/>
              </a:rPr>
              <a:t>e-poçt</a:t>
            </a: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400" b="1" dirty="0">
              <a:latin typeface="Verdana" panose="020B0604030504040204" pitchFamily="34" charset="0"/>
            </a:endParaRPr>
          </a:p>
          <a:p>
            <a:pPr algn="ctr" rtl="0" eaLnBrk="1" hangingPunct="1">
              <a:spcBef>
                <a:spcPct val="0"/>
              </a:spcBef>
              <a:buFontTx/>
              <a:buNone/>
            </a:pPr>
            <a:r>
              <a:rPr lang="az" sz="1600" b="1" i="0" u="none" baseline="0">
                <a:latin typeface="Verdana" panose="020B0604030504040204" pitchFamily="34" charset="0"/>
              </a:rPr>
              <a:t>GG Ay İİİİ</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1400" b="1" i="0" u="none" baseline="0">
                <a:latin typeface="Verdana" panose="020B0604030504040204" pitchFamily="34" charset="0"/>
              </a:rPr>
              <a:t>Kibercinayətkarlıq və elektron sübutlar haqqında tanışlıq kursu</a:t>
            </a:r>
            <a:endParaRPr lang="az" altLang="en-US" sz="1400" i="1" dirty="0">
              <a:latin typeface="Verdana" panose="020B0604030504040204" pitchFamily="34" charset="0"/>
            </a:endParaRPr>
          </a:p>
        </p:txBody>
      </p:sp>
    </p:spTree>
    <p:extLst>
      <p:ext uri="{BB962C8B-B14F-4D97-AF65-F5344CB8AC3E}">
        <p14:creationId xmlns:p14="http://schemas.microsoft.com/office/powerpoint/2010/main" val="106430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Kompüter sistemləri</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3040981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950</TotalTime>
  <Words>9372</Words>
  <Application>Microsoft Office PowerPoint</Application>
  <PresentationFormat>Экран (4:3)</PresentationFormat>
  <Paragraphs>995</Paragraphs>
  <Slides>87</Slides>
  <Notes>79</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87</vt:i4>
      </vt:variant>
    </vt:vector>
  </HeadingPairs>
  <TitlesOfParts>
    <vt:vector size="100" baseType="lpstr">
      <vt:lpstr>ＭＳ Ｐゴシック</vt:lpstr>
      <vt:lpstr>ＭＳ Ｐゴシック</vt:lpstr>
      <vt:lpstr>Arial</vt:lpstr>
      <vt:lpstr>Arial</vt:lpstr>
      <vt:lpstr>Calibri</vt:lpstr>
      <vt:lpstr>Calibri (heading)</vt:lpstr>
      <vt:lpstr>Calibri Light</vt:lpstr>
      <vt:lpstr>Lato</vt:lpstr>
      <vt:lpstr>Poppins</vt:lpstr>
      <vt:lpstr>Tahoma</vt:lpstr>
      <vt:lpstr>Times New Roman</vt:lpstr>
      <vt:lpstr>Verdana</vt:lpstr>
      <vt:lpstr>Office Theme</vt:lpstr>
      <vt:lpstr>Презентация PowerPoint</vt:lpstr>
      <vt:lpstr>Презентация PowerPoint</vt:lpstr>
      <vt:lpstr>Презентация PowerPoint</vt:lpstr>
      <vt:lpstr>Презентация PowerPoint</vt:lpstr>
      <vt:lpstr>Kompüterİn hİssələrİ və funksİyaları</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İnternetİn hİssələrİ və  yaranması haqqında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İnternetə qoşulma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İnternet xidmətləri və proqramları</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Dərİn veb, anonİmlİk və qaranlıq veb</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Пользователь Windows</cp:lastModifiedBy>
  <cp:revision>127</cp:revision>
  <dcterms:created xsi:type="dcterms:W3CDTF">2020-10-07T11:36:01Z</dcterms:created>
  <dcterms:modified xsi:type="dcterms:W3CDTF">2021-04-15T23:35:40Z</dcterms:modified>
</cp:coreProperties>
</file>