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7" r:id="rId2"/>
    <p:sldId id="288" r:id="rId3"/>
    <p:sldId id="267" r:id="rId4"/>
    <p:sldId id="260" r:id="rId5"/>
    <p:sldId id="268" r:id="rId6"/>
    <p:sldId id="290" r:id="rId7"/>
    <p:sldId id="265" r:id="rId8"/>
    <p:sldId id="271"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7"/>
    <p:restoredTop sz="80151" autoAdjust="0"/>
  </p:normalViewPr>
  <p:slideViewPr>
    <p:cSldViewPr snapToGrid="0" snapToObjects="1">
      <p:cViewPr varScale="1">
        <p:scale>
          <a:sx n="68" d="100"/>
          <a:sy n="68" d="100"/>
        </p:scale>
        <p:origin x="1037"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C1F2E8-B2B0-0047-A630-5036FB7BC153}" type="datetimeFigureOut">
              <a:rPr lang="en-US" smtClean="0"/>
              <a:pPr/>
              <a:t>11/8/2023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27260C-95DC-194B-88B2-0B241DEC43BF}" type="slidenum">
              <a:rPr lang="en-US" smtClean="0"/>
              <a:pPr/>
              <a:t>‹#›</a:t>
            </a:fld>
            <a:endParaRPr lang="en-US"/>
          </a:p>
        </p:txBody>
      </p:sp>
    </p:spTree>
    <p:extLst>
      <p:ext uri="{BB962C8B-B14F-4D97-AF65-F5344CB8AC3E}">
        <p14:creationId xmlns:p14="http://schemas.microsoft.com/office/powerpoint/2010/main" val="42245220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Introduction</a:t>
            </a:r>
          </a:p>
          <a:p>
            <a:r>
              <a:rPr lang="en-GB" sz="1200" kern="1200" dirty="0">
                <a:solidFill>
                  <a:schemeClr val="tx1"/>
                </a:solidFill>
                <a:effectLst/>
                <a:latin typeface="+mn-lt"/>
                <a:ea typeface="+mn-ea"/>
                <a:cs typeface="+mn-cs"/>
              </a:rPr>
              <a:t>This is the opening session of the course. During this session the delegates will be introduced to the trainers and the other delegates. The course aim and objectives will be explained along with the methods of teaching.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trainer may choose to introduce “ice breakers” to encourage the delegates to become involved in the course and with each other at an early stage.</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PowerPoint (or other type of presentation)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PowerPoint presentation has been prepared for this session. This is a generic presentation and does not take into account national issues that may need to be dealt with when this course is delivered at the national level. The trainer should ensure that the information in this presentation is relevant for the location of delivery.</a:t>
            </a:r>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1</a:t>
            </a:fld>
            <a:endParaRPr lang="en-US"/>
          </a:p>
        </p:txBody>
      </p:sp>
    </p:spTree>
    <p:extLst>
      <p:ext uri="{BB962C8B-B14F-4D97-AF65-F5344CB8AC3E}">
        <p14:creationId xmlns:p14="http://schemas.microsoft.com/office/powerpoint/2010/main" val="1395198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Health and safety issues are dealt with in this slide.  These will differ depending on the location of delivery. It is the trainer’s responsibility to ensure that they have the correct information to impart to delegates.</a:t>
            </a:r>
          </a:p>
          <a:p>
            <a:endParaRPr lang="en-US" dirty="0"/>
          </a:p>
        </p:txBody>
      </p:sp>
      <p:sp>
        <p:nvSpPr>
          <p:cNvPr id="4" name="Slide Number Placeholder 3"/>
          <p:cNvSpPr>
            <a:spLocks noGrp="1"/>
          </p:cNvSpPr>
          <p:nvPr>
            <p:ph type="sldNum" sz="quarter" idx="10"/>
          </p:nvPr>
        </p:nvSpPr>
        <p:spPr/>
        <p:txBody>
          <a:bodyPr/>
          <a:lstStyle/>
          <a:p>
            <a:fld id="{5827260C-95DC-194B-88B2-0B241DEC43BF}" type="slidenum">
              <a:rPr lang="en-US" smtClean="0"/>
              <a:pPr/>
              <a:t>2</a:t>
            </a:fld>
            <a:endParaRPr lang="en-US"/>
          </a:p>
        </p:txBody>
      </p:sp>
    </p:spTree>
    <p:extLst>
      <p:ext uri="{BB962C8B-B14F-4D97-AF65-F5344CB8AC3E}">
        <p14:creationId xmlns:p14="http://schemas.microsoft.com/office/powerpoint/2010/main" val="163862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The background of the course is provided for the delegates..</a:t>
            </a:r>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3</a:t>
            </a:fld>
            <a:endParaRPr lang="en-US"/>
          </a:p>
        </p:txBody>
      </p:sp>
    </p:spTree>
    <p:extLst>
      <p:ext uri="{BB962C8B-B14F-4D97-AF65-F5344CB8AC3E}">
        <p14:creationId xmlns:p14="http://schemas.microsoft.com/office/powerpoint/2010/main" val="374661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The individual objectives are the things that that the delegate should be able to do at the end of the session.  These objectives may be used to test the knowledge the students have obtained and to allow the students to evaluate the training.  For this session the students should be able to:</a:t>
            </a:r>
          </a:p>
          <a:p>
            <a:pPr lvl="0"/>
            <a:r>
              <a:rPr lang="en-GB" dirty="0"/>
              <a:t></a:t>
            </a:r>
            <a:r>
              <a:rPr lang="en-GB" baseline="0" dirty="0"/>
              <a:t> </a:t>
            </a:r>
            <a:r>
              <a:rPr lang="en-US" sz="1200" kern="1200" dirty="0">
                <a:solidFill>
                  <a:schemeClr val="tx1"/>
                </a:solidFill>
                <a:effectLst/>
                <a:latin typeface="+mn-lt"/>
                <a:ea typeface="+mn-ea"/>
                <a:cs typeface="+mn-cs"/>
              </a:rPr>
              <a:t>Discuss the overall aim of the course</a:t>
            </a:r>
            <a:endParaRPr lang="en-GB" sz="1200" kern="1200" dirty="0">
              <a:solidFill>
                <a:schemeClr val="tx1"/>
              </a:solidFill>
              <a:effectLst/>
              <a:latin typeface="+mn-lt"/>
              <a:ea typeface="+mn-ea"/>
              <a:cs typeface="+mn-cs"/>
            </a:endParaRPr>
          </a:p>
          <a:p>
            <a:pPr lvl="0"/>
            <a:r>
              <a:rPr lang="en-GB" dirty="0"/>
              <a:t></a:t>
            </a:r>
            <a:r>
              <a:rPr lang="en-GB" baseline="0" dirty="0"/>
              <a:t> </a:t>
            </a:r>
            <a:r>
              <a:rPr lang="en-US" sz="1200" kern="1200" dirty="0">
                <a:solidFill>
                  <a:schemeClr val="tx1"/>
                </a:solidFill>
                <a:effectLst/>
                <a:latin typeface="+mn-lt"/>
                <a:ea typeface="+mn-ea"/>
                <a:cs typeface="+mn-cs"/>
              </a:rPr>
              <a:t>Explain why this course is necessary</a:t>
            </a:r>
            <a:endParaRPr lang="en-GB" sz="1200" kern="1200" dirty="0">
              <a:solidFill>
                <a:schemeClr val="tx1"/>
              </a:solidFill>
              <a:effectLst/>
              <a:latin typeface="+mn-lt"/>
              <a:ea typeface="+mn-ea"/>
              <a:cs typeface="+mn-cs"/>
            </a:endParaRPr>
          </a:p>
          <a:p>
            <a:pPr lvl="0"/>
            <a:r>
              <a:rPr lang="en-GB" dirty="0"/>
              <a:t></a:t>
            </a:r>
            <a:r>
              <a:rPr lang="en-GB" baseline="0" dirty="0"/>
              <a:t> </a:t>
            </a:r>
            <a:r>
              <a:rPr lang="en-US" sz="1200" kern="1200" dirty="0">
                <a:solidFill>
                  <a:schemeClr val="tx1"/>
                </a:solidFill>
                <a:effectLst/>
                <a:latin typeface="+mn-lt"/>
                <a:ea typeface="+mn-ea"/>
                <a:cs typeface="+mn-cs"/>
              </a:rPr>
              <a:t>List the component parts of the timetable and activities of the course</a:t>
            </a:r>
            <a:endParaRPr lang="en-GB" sz="1200" kern="1200" dirty="0">
              <a:solidFill>
                <a:schemeClr val="tx1"/>
              </a:solidFill>
              <a:effectLst/>
              <a:latin typeface="+mn-lt"/>
              <a:ea typeface="+mn-ea"/>
              <a:cs typeface="+mn-cs"/>
            </a:endParaRPr>
          </a:p>
          <a:p>
            <a:r>
              <a:rPr lang="en-GB" dirty="0"/>
              <a:t></a:t>
            </a:r>
            <a:r>
              <a:rPr lang="en-GB" baseline="0" dirty="0"/>
              <a:t> </a:t>
            </a:r>
            <a:r>
              <a:rPr lang="en-US" sz="1200" kern="1200" dirty="0">
                <a:solidFill>
                  <a:schemeClr val="tx1"/>
                </a:solidFill>
                <a:effectLst/>
                <a:latin typeface="+mn-lt"/>
                <a:ea typeface="+mn-ea"/>
                <a:cs typeface="+mn-cs"/>
              </a:rPr>
              <a:t>List the health and safety procedures for the venue.</a:t>
            </a:r>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4</a:t>
            </a:fld>
            <a:endParaRPr lang="en-US"/>
          </a:p>
        </p:txBody>
      </p:sp>
    </p:spTree>
    <p:extLst>
      <p:ext uri="{BB962C8B-B14F-4D97-AF65-F5344CB8AC3E}">
        <p14:creationId xmlns:p14="http://schemas.microsoft.com/office/powerpoint/2010/main" val="573425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This training is necessary because judges and prosecutors play an important role in the investigation and adjudication of individuals or groups that have committed crimes. With the increased number of incidence where these crimes have an element of cybercrime or electronic evidence there is an increased need for judges and prosecutors to be properly trained to understand the nature of these crimes and to also be aware of the legislation and the instruments for international cooperation available to handle cases of cybercrimes.</a:t>
            </a:r>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5</a:t>
            </a:fld>
            <a:endParaRPr lang="en-US"/>
          </a:p>
        </p:txBody>
      </p:sp>
    </p:spTree>
    <p:extLst>
      <p:ext uri="{BB962C8B-B14F-4D97-AF65-F5344CB8AC3E}">
        <p14:creationId xmlns:p14="http://schemas.microsoft.com/office/powerpoint/2010/main" val="28691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It is important that the overall aim of the course is explained to the delegates at the very beginning. This will enable them to appreciate the overarching reason for them being there. The overall aim of this course is:</a:t>
            </a:r>
          </a:p>
          <a:p>
            <a:r>
              <a:rPr lang="en-GB" dirty="0"/>
              <a:t>To provide judges and prosecutors an introductory level of knowledge on cybercrime and electronic evidence. The course will provide legal as well as practical information about the subject matters and concentrate on how these issues impact on the day-to-day work of the delegates.</a:t>
            </a:r>
          </a:p>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7</a:t>
            </a:fld>
            <a:endParaRPr lang="en-US"/>
          </a:p>
        </p:txBody>
      </p:sp>
    </p:spTree>
    <p:extLst>
      <p:ext uri="{BB962C8B-B14F-4D97-AF65-F5344CB8AC3E}">
        <p14:creationId xmlns:p14="http://schemas.microsoft.com/office/powerpoint/2010/main" val="3420516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The course timetable should be explained to the students at this stage.  This should include the times of the course, the lunch and other breaks and a brief description of each session. The inclusion or exclusion of any assessment should be dealt with at this stage. If there is an assessment, this should be explained in detail, including the expectations of the students in terms of study.</a:t>
            </a:r>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8</a:t>
            </a:fld>
            <a:endParaRPr lang="en-US"/>
          </a:p>
        </p:txBody>
      </p:sp>
    </p:spTree>
    <p:extLst>
      <p:ext uri="{BB962C8B-B14F-4D97-AF65-F5344CB8AC3E}">
        <p14:creationId xmlns:p14="http://schemas.microsoft.com/office/powerpoint/2010/main" val="3639251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trainer should give participants an opportunity to ask any questions that they may have in relation to the lesson.</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Practical Exercises (if applicable)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only practical exercise in this session is the introduction of the students and trainers and the requirements of this are set out in the previous section.</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Knowledge Check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is no knowledge check with this session</a:t>
            </a:r>
            <a:endParaRPr lang="en-GB" dirty="0"/>
          </a:p>
          <a:p>
            <a:endParaRPr lang="en-GB" dirty="0"/>
          </a:p>
        </p:txBody>
      </p:sp>
      <p:sp>
        <p:nvSpPr>
          <p:cNvPr id="4" name="Slide Number Placeholder 3"/>
          <p:cNvSpPr>
            <a:spLocks noGrp="1"/>
          </p:cNvSpPr>
          <p:nvPr>
            <p:ph type="sldNum" sz="quarter" idx="10"/>
          </p:nvPr>
        </p:nvSpPr>
        <p:spPr/>
        <p:txBody>
          <a:bodyPr/>
          <a:lstStyle/>
          <a:p>
            <a:fld id="{D4504A11-3BA0-4461-A1C5-454F02F9540C}"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5679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DF1BBC2-C6C1-6D4F-9D3D-8F3A1589EE87}" type="slidenum">
              <a:rPr lang="en-US" smtClean="0"/>
              <a:pPr/>
              <a:t>‹#›</a:t>
            </a:fld>
            <a:endParaRPr lang="en-US"/>
          </a:p>
        </p:txBody>
      </p:sp>
    </p:spTree>
    <p:extLst>
      <p:ext uri="{BB962C8B-B14F-4D97-AF65-F5344CB8AC3E}">
        <p14:creationId xmlns:p14="http://schemas.microsoft.com/office/powerpoint/2010/main" val="176269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8DF1BBC2-C6C1-6D4F-9D3D-8F3A1589EE87}" type="slidenum">
              <a:rPr lang="en-US" smtClean="0"/>
              <a:pPr/>
              <a:t>‹#›</a:t>
            </a:fld>
            <a:endParaRPr lang="en-US"/>
          </a:p>
        </p:txBody>
      </p:sp>
    </p:spTree>
    <p:extLst>
      <p:ext uri="{BB962C8B-B14F-4D97-AF65-F5344CB8AC3E}">
        <p14:creationId xmlns:p14="http://schemas.microsoft.com/office/powerpoint/2010/main" val="2584603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8DF1BBC2-C6C1-6D4F-9D3D-8F3A1589EE87}" type="slidenum">
              <a:rPr lang="en-US" smtClean="0"/>
              <a:pPr/>
              <a:t>‹#›</a:t>
            </a:fld>
            <a:endParaRPr lang="en-US"/>
          </a:p>
        </p:txBody>
      </p:sp>
    </p:spTree>
    <p:extLst>
      <p:ext uri="{BB962C8B-B14F-4D97-AF65-F5344CB8AC3E}">
        <p14:creationId xmlns:p14="http://schemas.microsoft.com/office/powerpoint/2010/main" val="55092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8DF1BBC2-C6C1-6D4F-9D3D-8F3A1589EE87}" type="slidenum">
              <a:rPr lang="en-US" smtClean="0"/>
              <a:pPr/>
              <a:t>‹#›</a:t>
            </a:fld>
            <a:endParaRPr lang="en-US"/>
          </a:p>
        </p:txBody>
      </p:sp>
    </p:spTree>
    <p:extLst>
      <p:ext uri="{BB962C8B-B14F-4D97-AF65-F5344CB8AC3E}">
        <p14:creationId xmlns:p14="http://schemas.microsoft.com/office/powerpoint/2010/main" val="315732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fld id="{8DF1BBC2-C6C1-6D4F-9D3D-8F3A1589EE87}" type="slidenum">
              <a:rPr lang="en-US" smtClean="0"/>
              <a:pPr/>
              <a:t>‹#›</a:t>
            </a:fld>
            <a:endParaRPr lang="en-US"/>
          </a:p>
        </p:txBody>
      </p:sp>
    </p:spTree>
    <p:extLst>
      <p:ext uri="{BB962C8B-B14F-4D97-AF65-F5344CB8AC3E}">
        <p14:creationId xmlns:p14="http://schemas.microsoft.com/office/powerpoint/2010/main" val="4274200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8DF1BBC2-C6C1-6D4F-9D3D-8F3A1589EE87}" type="slidenum">
              <a:rPr lang="en-US" smtClean="0"/>
              <a:pPr/>
              <a:t>‹#›</a:t>
            </a:fld>
            <a:endParaRPr lang="en-US"/>
          </a:p>
        </p:txBody>
      </p:sp>
    </p:spTree>
    <p:extLst>
      <p:ext uri="{BB962C8B-B14F-4D97-AF65-F5344CB8AC3E}">
        <p14:creationId xmlns:p14="http://schemas.microsoft.com/office/powerpoint/2010/main" val="447298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8DF1BBC2-C6C1-6D4F-9D3D-8F3A1589EE87}" type="slidenum">
              <a:rPr lang="en-US" smtClean="0"/>
              <a:pPr/>
              <a:t>‹#›</a:t>
            </a:fld>
            <a:endParaRPr lang="en-US"/>
          </a:p>
        </p:txBody>
      </p:sp>
    </p:spTree>
    <p:extLst>
      <p:ext uri="{BB962C8B-B14F-4D97-AF65-F5344CB8AC3E}">
        <p14:creationId xmlns:p14="http://schemas.microsoft.com/office/powerpoint/2010/main" val="3867624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8DF1BBC2-C6C1-6D4F-9D3D-8F3A1589EE87}" type="slidenum">
              <a:rPr lang="en-US" smtClean="0"/>
              <a:pPr/>
              <a:t>‹#›</a:t>
            </a:fld>
            <a:endParaRPr lang="en-US"/>
          </a:p>
        </p:txBody>
      </p:sp>
    </p:spTree>
    <p:extLst>
      <p:ext uri="{BB962C8B-B14F-4D97-AF65-F5344CB8AC3E}">
        <p14:creationId xmlns:p14="http://schemas.microsoft.com/office/powerpoint/2010/main" val="370240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8DF1BBC2-C6C1-6D4F-9D3D-8F3A1589EE87}" type="slidenum">
              <a:rPr lang="en-US" smtClean="0"/>
              <a:pPr/>
              <a:t>‹#›</a:t>
            </a:fld>
            <a:endParaRPr lang="en-US"/>
          </a:p>
        </p:txBody>
      </p:sp>
    </p:spTree>
    <p:extLst>
      <p:ext uri="{BB962C8B-B14F-4D97-AF65-F5344CB8AC3E}">
        <p14:creationId xmlns:p14="http://schemas.microsoft.com/office/powerpoint/2010/main" val="31002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8DF1BBC2-C6C1-6D4F-9D3D-8F3A1589EE87}" type="slidenum">
              <a:rPr lang="en-US" smtClean="0"/>
              <a:pPr/>
              <a:t>‹#›</a:t>
            </a:fld>
            <a:endParaRPr lang="en-US"/>
          </a:p>
        </p:txBody>
      </p:sp>
    </p:spTree>
    <p:extLst>
      <p:ext uri="{BB962C8B-B14F-4D97-AF65-F5344CB8AC3E}">
        <p14:creationId xmlns:p14="http://schemas.microsoft.com/office/powerpoint/2010/main" val="1587167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8DF1BBC2-C6C1-6D4F-9D3D-8F3A1589EE87}" type="slidenum">
              <a:rPr lang="en-US" smtClean="0"/>
              <a:pPr/>
              <a:t>‹#›</a:t>
            </a:fld>
            <a:endParaRPr lang="en-US"/>
          </a:p>
        </p:txBody>
      </p:sp>
    </p:spTree>
    <p:extLst>
      <p:ext uri="{BB962C8B-B14F-4D97-AF65-F5344CB8AC3E}">
        <p14:creationId xmlns:p14="http://schemas.microsoft.com/office/powerpoint/2010/main" val="1579289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fld id="{8DF1BBC2-C6C1-6D4F-9D3D-8F3A1589EE87}" type="slidenum">
              <a:rPr lang="en-US" smtClean="0"/>
              <a:pPr/>
              <a:t>‹#›</a:t>
            </a:fld>
            <a:endParaRPr lang="en-US"/>
          </a:p>
        </p:txBody>
      </p:sp>
    </p:spTree>
    <p:extLst>
      <p:ext uri="{BB962C8B-B14F-4D97-AF65-F5344CB8AC3E}">
        <p14:creationId xmlns:p14="http://schemas.microsoft.com/office/powerpoint/2010/main" val="43470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Introductory Training on Cybercrime, Electronic Evidence and Online Crime Proceeds</a:t>
            </a:r>
          </a:p>
        </p:txBody>
      </p:sp>
      <p:sp>
        <p:nvSpPr>
          <p:cNvPr id="3" name="Subtitle 2"/>
          <p:cNvSpPr>
            <a:spLocks noGrp="1"/>
          </p:cNvSpPr>
          <p:nvPr>
            <p:ph type="subTitle" idx="1"/>
          </p:nvPr>
        </p:nvSpPr>
        <p:spPr>
          <a:xfrm>
            <a:off x="130630" y="5191907"/>
            <a:ext cx="2996392" cy="825072"/>
          </a:xfrm>
        </p:spPr>
        <p:txBody>
          <a:bodyPr/>
          <a:lstStyle/>
          <a:p>
            <a:r>
              <a:rPr lang="en-US" dirty="0">
                <a:solidFill>
                  <a:srgbClr val="005E8E"/>
                </a:solidFill>
              </a:rPr>
              <a:t>Session 1.1.1</a:t>
            </a:r>
          </a:p>
          <a:p>
            <a:r>
              <a:rPr lang="en-US" dirty="0">
                <a:solidFill>
                  <a:srgbClr val="005E8E"/>
                </a:solidFill>
              </a:rPr>
              <a:t>Course Opening</a:t>
            </a:r>
          </a:p>
        </p:txBody>
      </p:sp>
      <p:sp>
        <p:nvSpPr>
          <p:cNvPr id="12" name="TextBox 13"/>
          <p:cNvSpPr txBox="1">
            <a:spLocks noChangeArrowheads="1"/>
          </p:cNvSpPr>
          <p:nvPr/>
        </p:nvSpPr>
        <p:spPr bwMode="auto">
          <a:xfrm>
            <a:off x="130630" y="1472972"/>
            <a:ext cx="38179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b="1" dirty="0" err="1">
                <a:solidFill>
                  <a:schemeClr val="bg1"/>
                </a:solidFill>
                <a:latin typeface="Arial Narrow" pitchFamily="34" charset="0"/>
              </a:rPr>
              <a:t>iPROCEEDS</a:t>
            </a:r>
            <a:r>
              <a:rPr lang="en-GB" altLang="en-US" b="1" dirty="0">
                <a:solidFill>
                  <a:schemeClr val="bg1"/>
                </a:solidFill>
                <a:latin typeface="Arial Narrow" pitchFamily="34" charset="0"/>
              </a:rPr>
              <a:t> </a:t>
            </a:r>
          </a:p>
          <a:p>
            <a:pPr eaLnBrk="1" hangingPunct="1">
              <a:spcBef>
                <a:spcPct val="0"/>
              </a:spcBef>
              <a:buFontTx/>
              <a:buNone/>
            </a:pPr>
            <a:r>
              <a:rPr lang="en-GB" altLang="en-US" sz="1400" b="1" dirty="0">
                <a:solidFill>
                  <a:schemeClr val="bg1"/>
                </a:solidFill>
              </a:rPr>
              <a:t>Project on targeting crime proceeds on the Internet in South-eastern Europe and Turkey</a:t>
            </a:r>
            <a:endParaRPr lang="en-US" altLang="en-US" sz="1400" dirty="0">
              <a:solidFill>
                <a:schemeClr val="bg1"/>
              </a:solidFill>
            </a:endParaRPr>
          </a:p>
          <a:p>
            <a:pPr eaLnBrk="1" hangingPunct="1">
              <a:spcBef>
                <a:spcPct val="0"/>
              </a:spcBef>
              <a:buFontTx/>
              <a:buNone/>
            </a:pPr>
            <a:endParaRPr lang="en-GB" altLang="en-US" sz="1600" b="1" dirty="0">
              <a:solidFill>
                <a:schemeClr val="bg1"/>
              </a:solidFill>
              <a:latin typeface="Arial Narrow"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0675"/>
            <a:ext cx="8229600" cy="870952"/>
          </a:xfrm>
        </p:spPr>
        <p:txBody>
          <a:bodyPr/>
          <a:lstStyle/>
          <a:p>
            <a:pPr algn="r"/>
            <a:r>
              <a:rPr lang="en-US" b="1" dirty="0">
                <a:solidFill>
                  <a:schemeClr val="bg1"/>
                </a:solidFill>
              </a:rPr>
              <a:t>Health and Safety</a:t>
            </a:r>
          </a:p>
        </p:txBody>
      </p:sp>
      <p:sp>
        <p:nvSpPr>
          <p:cNvPr id="4" name="Rectangle 3"/>
          <p:cNvSpPr>
            <a:spLocks noGrp="1" noChangeArrowheads="1"/>
          </p:cNvSpPr>
          <p:nvPr>
            <p:ph idx="1"/>
          </p:nvPr>
        </p:nvSpPr>
        <p:spPr>
          <a:xfrm>
            <a:off x="457200" y="1340410"/>
            <a:ext cx="8229600" cy="4525963"/>
          </a:xfrm>
        </p:spPr>
        <p:txBody>
          <a:bodyPr>
            <a:noAutofit/>
          </a:bodyPr>
          <a:lstStyle/>
          <a:p>
            <a:pPr>
              <a:lnSpc>
                <a:spcPct val="150000"/>
              </a:lnSpc>
              <a:spcBef>
                <a:spcPts val="0"/>
              </a:spcBef>
            </a:pPr>
            <a:r>
              <a:rPr lang="en-GB" sz="3600" dirty="0"/>
              <a:t>Emergency Exits</a:t>
            </a:r>
          </a:p>
          <a:p>
            <a:pPr>
              <a:lnSpc>
                <a:spcPct val="150000"/>
              </a:lnSpc>
              <a:spcBef>
                <a:spcPts val="0"/>
              </a:spcBef>
            </a:pPr>
            <a:r>
              <a:rPr lang="en-GB" sz="3600" dirty="0"/>
              <a:t>Fire Alarms</a:t>
            </a:r>
          </a:p>
          <a:p>
            <a:pPr>
              <a:lnSpc>
                <a:spcPct val="150000"/>
              </a:lnSpc>
              <a:spcBef>
                <a:spcPts val="0"/>
              </a:spcBef>
            </a:pPr>
            <a:r>
              <a:rPr lang="en-GB" sz="3600" dirty="0"/>
              <a:t>Toilets</a:t>
            </a:r>
          </a:p>
          <a:p>
            <a:pPr>
              <a:lnSpc>
                <a:spcPct val="150000"/>
              </a:lnSpc>
              <a:spcBef>
                <a:spcPts val="0"/>
              </a:spcBef>
            </a:pPr>
            <a:r>
              <a:rPr lang="en-GB" sz="3600" dirty="0"/>
              <a:t>Smoking</a:t>
            </a:r>
          </a:p>
          <a:p>
            <a:pPr>
              <a:lnSpc>
                <a:spcPct val="150000"/>
              </a:lnSpc>
              <a:spcBef>
                <a:spcPts val="0"/>
              </a:spcBef>
            </a:pPr>
            <a:r>
              <a:rPr lang="en-GB" sz="3600" dirty="0"/>
              <a:t>Mobile Phones &amp; Pagers</a:t>
            </a:r>
          </a:p>
          <a:p>
            <a:pPr>
              <a:lnSpc>
                <a:spcPct val="150000"/>
              </a:lnSpc>
              <a:spcBef>
                <a:spcPts val="0"/>
              </a:spcBef>
            </a:pPr>
            <a:r>
              <a:rPr lang="en-GB" sz="3600" dirty="0"/>
              <a:t>Coffee and Lunch Breaks</a:t>
            </a:r>
          </a:p>
        </p:txBody>
      </p:sp>
      <p:pic>
        <p:nvPicPr>
          <p:cNvPr id="3" name="Picture 2"/>
          <p:cNvPicPr>
            <a:picLocks noChangeAspect="1"/>
          </p:cNvPicPr>
          <p:nvPr/>
        </p:nvPicPr>
        <p:blipFill>
          <a:blip r:embed="rId3"/>
          <a:stretch>
            <a:fillRect/>
          </a:stretch>
        </p:blipFill>
        <p:spPr>
          <a:xfrm>
            <a:off x="6315437" y="1625600"/>
            <a:ext cx="2260600" cy="3594100"/>
          </a:xfrm>
          <a:prstGeom prst="rect">
            <a:avLst/>
          </a:prstGeom>
        </p:spPr>
      </p:pic>
    </p:spTree>
    <p:extLst>
      <p:ext uri="{BB962C8B-B14F-4D97-AF65-F5344CB8AC3E}">
        <p14:creationId xmlns:p14="http://schemas.microsoft.com/office/powerpoint/2010/main" val="203256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Course Background</a:t>
            </a:r>
          </a:p>
        </p:txBody>
      </p:sp>
      <p:sp>
        <p:nvSpPr>
          <p:cNvPr id="3" name="Content Placeholder 2"/>
          <p:cNvSpPr>
            <a:spLocks noGrp="1"/>
          </p:cNvSpPr>
          <p:nvPr>
            <p:ph type="body" idx="1"/>
          </p:nvPr>
        </p:nvSpPr>
        <p:spPr/>
        <p:txBody>
          <a:bodyPr>
            <a:normAutofit/>
          </a:bodyPr>
          <a:lstStyle/>
          <a:p>
            <a:pPr marL="0" indent="12700" algn="ctr">
              <a:lnSpc>
                <a:spcPct val="150000"/>
              </a:lnSpc>
              <a:buNone/>
            </a:pPr>
            <a:r>
              <a:rPr lang="en-GB" dirty="0"/>
              <a:t>This course has combined elements of Council of Europe training courses into one module. The title of this course is </a:t>
            </a:r>
            <a:r>
              <a:rPr lang="en-GB" i="1" dirty="0"/>
              <a:t>“Introductory Training on Cybercrime, Electronic Evidence and Online Crime Proceeds”.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117837"/>
            <a:ext cx="8229600" cy="773266"/>
          </a:xfrm>
        </p:spPr>
        <p:txBody>
          <a:bodyPr/>
          <a:lstStyle/>
          <a:p>
            <a:pPr algn="r"/>
            <a:r>
              <a:rPr lang="en-US" b="1" dirty="0">
                <a:solidFill>
                  <a:schemeClr val="bg1"/>
                </a:solidFill>
              </a:rPr>
              <a:t>Session Objectives</a:t>
            </a:r>
          </a:p>
        </p:txBody>
      </p:sp>
      <p:sp>
        <p:nvSpPr>
          <p:cNvPr id="3" name="Content Placeholder 2"/>
          <p:cNvSpPr>
            <a:spLocks noGrp="1"/>
          </p:cNvSpPr>
          <p:nvPr>
            <p:ph idx="1"/>
          </p:nvPr>
        </p:nvSpPr>
        <p:spPr>
          <a:xfrm>
            <a:off x="2664178" y="1234396"/>
            <a:ext cx="6305533" cy="4891767"/>
          </a:xfrm>
        </p:spPr>
        <p:txBody>
          <a:bodyPr>
            <a:normAutofit fontScale="92500" lnSpcReduction="10000"/>
          </a:bodyPr>
          <a:lstStyle/>
          <a:p>
            <a:pPr>
              <a:buNone/>
            </a:pPr>
            <a:r>
              <a:rPr lang="en-US" sz="2800" dirty="0"/>
              <a:t>At the end of this session participants will be able to:</a:t>
            </a:r>
          </a:p>
          <a:p>
            <a:pPr lvl="0"/>
            <a:endParaRPr lang="en-GB" sz="2600" dirty="0"/>
          </a:p>
          <a:p>
            <a:pPr lvl="0"/>
            <a:r>
              <a:rPr lang="en-GB" sz="2600" dirty="0"/>
              <a:t>Discuss the overall aim of the course</a:t>
            </a:r>
          </a:p>
          <a:p>
            <a:pPr lvl="0"/>
            <a:endParaRPr lang="en-GB" sz="2600" dirty="0"/>
          </a:p>
          <a:p>
            <a:pPr lvl="0"/>
            <a:r>
              <a:rPr lang="en-GB" sz="2600" dirty="0"/>
              <a:t>Explain why this course is necessary</a:t>
            </a:r>
          </a:p>
          <a:p>
            <a:pPr lvl="0"/>
            <a:endParaRPr lang="en-GB" sz="2600" dirty="0"/>
          </a:p>
          <a:p>
            <a:pPr lvl="0"/>
            <a:r>
              <a:rPr lang="en-GB" sz="2600" dirty="0"/>
              <a:t>List the component parts of the timetable and activities of the course</a:t>
            </a:r>
          </a:p>
          <a:p>
            <a:pPr lvl="0"/>
            <a:endParaRPr lang="en-GB" sz="2600" dirty="0"/>
          </a:p>
          <a:p>
            <a:pPr lvl="0"/>
            <a:r>
              <a:rPr lang="en-GB" sz="2600" dirty="0"/>
              <a:t>List the health and safety procedures for the venue </a:t>
            </a:r>
            <a:endParaRPr lang="en-US" sz="2600" dirty="0"/>
          </a:p>
          <a:p>
            <a:pPr>
              <a:buFont typeface="Wingdings" charset="2"/>
              <a:buChar char="²"/>
            </a:pPr>
            <a:endParaRPr lang="en-US" sz="2600" dirty="0"/>
          </a:p>
        </p:txBody>
      </p:sp>
      <p:pic>
        <p:nvPicPr>
          <p:cNvPr id="16" name="Graphic 15" descr="Presentation with checklist with solid fill">
            <a:extLst>
              <a:ext uri="{FF2B5EF4-FFF2-40B4-BE49-F238E27FC236}">
                <a16:creationId xmlns:a16="http://schemas.microsoft.com/office/drawing/2014/main" id="{248C7739-A5F9-42C3-B7F2-3C5B90D9ED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2430034"/>
            <a:ext cx="2500489" cy="250048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8860"/>
            <a:ext cx="8229600" cy="879833"/>
          </a:xfrm>
        </p:spPr>
        <p:txBody>
          <a:bodyPr/>
          <a:lstStyle/>
          <a:p>
            <a:pPr algn="r"/>
            <a:r>
              <a:rPr lang="en-US" b="1" dirty="0">
                <a:solidFill>
                  <a:schemeClr val="bg1"/>
                </a:solidFill>
              </a:rPr>
              <a:t>Why is This Training Necessary</a:t>
            </a:r>
          </a:p>
        </p:txBody>
      </p:sp>
      <p:sp>
        <p:nvSpPr>
          <p:cNvPr id="3" name="Content Placeholder 2"/>
          <p:cNvSpPr>
            <a:spLocks noGrp="1"/>
          </p:cNvSpPr>
          <p:nvPr>
            <p:ph idx="1"/>
          </p:nvPr>
        </p:nvSpPr>
        <p:spPr>
          <a:xfrm>
            <a:off x="457200" y="1625600"/>
            <a:ext cx="8229600" cy="4889500"/>
          </a:xfrm>
        </p:spPr>
        <p:txBody>
          <a:bodyPr>
            <a:normAutofit/>
          </a:bodyPr>
          <a:lstStyle/>
          <a:p>
            <a:pPr marL="0" indent="12700" algn="just">
              <a:lnSpc>
                <a:spcPct val="100000"/>
              </a:lnSpc>
              <a:buNone/>
            </a:pPr>
            <a:r>
              <a:rPr lang="en-US" dirty="0"/>
              <a:t>Judges and prosecutors play an important role in the investigation and adjudication of individuals or groups that have committed crimes. </a:t>
            </a:r>
          </a:p>
          <a:p>
            <a:pPr marL="0" indent="12700" algn="just">
              <a:lnSpc>
                <a:spcPct val="100000"/>
              </a:lnSpc>
              <a:buNone/>
            </a:pPr>
            <a:r>
              <a:rPr lang="en-US" dirty="0"/>
              <a:t>With the increased number of incidents where these crimes have an element of cybercrime or electronic evidence there is an increased need for judges and prosecutors to be properly trained to understand the nature of these crimes and to also be aware of the legislation and the instruments for international cooperation available to handle cases of cybercrimes.</a:t>
            </a:r>
            <a:endParaRPr lang="en-GB" dirty="0"/>
          </a:p>
          <a:p>
            <a:pPr algn="just">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a:latin typeface="Calibri" charset="0"/>
                <a:ea typeface="MS PGothic" charset="0"/>
              </a:rPr>
              <a:t>Why is This Training Necessary?</a:t>
            </a:r>
          </a:p>
        </p:txBody>
      </p:sp>
      <p:sp>
        <p:nvSpPr>
          <p:cNvPr id="24578" name="Content Placeholder 2"/>
          <p:cNvSpPr>
            <a:spLocks noGrp="1"/>
          </p:cNvSpPr>
          <p:nvPr>
            <p:ph idx="1"/>
          </p:nvPr>
        </p:nvSpPr>
        <p:spPr/>
        <p:txBody>
          <a:bodyPr>
            <a:normAutofit fontScale="92500" lnSpcReduction="10000"/>
          </a:bodyPr>
          <a:lstStyle/>
          <a:p>
            <a:pPr marL="0" indent="0" algn="just">
              <a:lnSpc>
                <a:spcPct val="90000"/>
              </a:lnSpc>
              <a:buNone/>
            </a:pPr>
            <a:r>
              <a:rPr lang="en-US" sz="2700" dirty="0">
                <a:latin typeface="Calibri" charset="0"/>
                <a:ea typeface="MS PGothic" charset="0"/>
              </a:rPr>
              <a:t>Increasing use of technology means that in many cases where a financial or cybercrime investigations is being performed, the criminal activity, predicate offence, proceeds of crime and money laundering typologies used will overlap with the world of cybercrime and electronic evidence.</a:t>
            </a:r>
          </a:p>
          <a:p>
            <a:pPr marL="0" indent="0" algn="just">
              <a:lnSpc>
                <a:spcPct val="90000"/>
              </a:lnSpc>
              <a:buNone/>
            </a:pPr>
            <a:endParaRPr lang="en-US" sz="2700" dirty="0">
              <a:latin typeface="Calibri" charset="0"/>
              <a:ea typeface="MS PGothic" charset="0"/>
            </a:endParaRPr>
          </a:p>
          <a:p>
            <a:pPr marL="0" indent="0" algn="just">
              <a:lnSpc>
                <a:spcPct val="90000"/>
              </a:lnSpc>
              <a:buNone/>
            </a:pPr>
            <a:r>
              <a:rPr lang="en-US" sz="2700" dirty="0">
                <a:latin typeface="Calibri" charset="0"/>
                <a:ea typeface="MS PGothic" charset="0"/>
              </a:rPr>
              <a:t>It is therefore important for those responsible for the investigation, prosecution and adjudication of these matters to have an appreciation of the particularities of cases with both cyber and financial elements. </a:t>
            </a:r>
          </a:p>
        </p:txBody>
      </p:sp>
    </p:spTree>
    <p:extLst>
      <p:ext uri="{BB962C8B-B14F-4D97-AF65-F5344CB8AC3E}">
        <p14:creationId xmlns:p14="http://schemas.microsoft.com/office/powerpoint/2010/main" val="2367303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50877"/>
          </a:xfrm>
        </p:spPr>
        <p:txBody>
          <a:bodyPr/>
          <a:lstStyle/>
          <a:p>
            <a:pPr algn="r"/>
            <a:r>
              <a:rPr lang="en-US" b="1" dirty="0">
                <a:solidFill>
                  <a:schemeClr val="bg1"/>
                </a:solidFill>
              </a:rPr>
              <a:t>Course Aim</a:t>
            </a:r>
          </a:p>
        </p:txBody>
      </p:sp>
      <p:sp>
        <p:nvSpPr>
          <p:cNvPr id="3" name="Content Placeholder 2"/>
          <p:cNvSpPr>
            <a:spLocks noGrp="1"/>
          </p:cNvSpPr>
          <p:nvPr>
            <p:ph idx="1"/>
          </p:nvPr>
        </p:nvSpPr>
        <p:spPr>
          <a:xfrm>
            <a:off x="457200" y="1340962"/>
            <a:ext cx="8229600" cy="5363849"/>
          </a:xfrm>
        </p:spPr>
        <p:txBody>
          <a:bodyPr>
            <a:normAutofit/>
          </a:bodyPr>
          <a:lstStyle/>
          <a:p>
            <a:pPr marL="0" indent="0" algn="just">
              <a:buNone/>
            </a:pPr>
            <a:r>
              <a:rPr lang="en-GB" sz="3200" dirty="0"/>
              <a:t>This course is designed to provide judges and prosecutors with an introductory level of knowledge on cybercrime, electronic evidence and online crime proceeds. </a:t>
            </a:r>
          </a:p>
          <a:p>
            <a:pPr marL="0" indent="0" algn="just">
              <a:buNone/>
            </a:pPr>
            <a:endParaRPr lang="en-GB" sz="3200" dirty="0"/>
          </a:p>
          <a:p>
            <a:pPr marL="0" indent="0" algn="just">
              <a:buNone/>
            </a:pPr>
            <a:r>
              <a:rPr lang="en-GB" sz="3200" dirty="0"/>
              <a:t>The course will provide legal as well as practical information about the subject matters and concentrate on how these issues impact on the day-to-day work of the delegates.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b="1" dirty="0"/>
              <a:t>Course Timetable</a:t>
            </a:r>
          </a:p>
        </p:txBody>
      </p:sp>
      <p:sp>
        <p:nvSpPr>
          <p:cNvPr id="4" name="Content Placeholder 3"/>
          <p:cNvSpPr>
            <a:spLocks noGrp="1"/>
          </p:cNvSpPr>
          <p:nvPr>
            <p:ph idx="1"/>
          </p:nvPr>
        </p:nvSpPr>
        <p:spPr/>
        <p:txBody>
          <a:bodyPr/>
          <a:lstStyle/>
          <a:p>
            <a:pPr marL="0" indent="0">
              <a:buNone/>
            </a:pPr>
            <a:r>
              <a:rPr lang="en-US" dirty="0"/>
              <a:t>TO BE INSERTED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Questions outline">
            <a:extLst>
              <a:ext uri="{FF2B5EF4-FFF2-40B4-BE49-F238E27FC236}">
                <a16:creationId xmlns:a16="http://schemas.microsoft.com/office/drawing/2014/main" id="{D7992C07-2718-438B-AC0C-26D9E576DC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11" name="Title 50">
            <a:extLst>
              <a:ext uri="{FF2B5EF4-FFF2-40B4-BE49-F238E27FC236}">
                <a16:creationId xmlns:a16="http://schemas.microsoft.com/office/drawing/2014/main" id="{C17E0F87-3D9E-40B3-B368-1628ADF4FFC3}"/>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Sld>
  <p:clrMapOvr>
    <a:masterClrMapping/>
  </p:clrMapOvr>
</p:sld>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PPT_theme_v7</Template>
  <TotalTime>3128</TotalTime>
  <Words>961</Words>
  <Application>Microsoft Office PowerPoint</Application>
  <PresentationFormat>On-screen Show (4:3)</PresentationFormat>
  <Paragraphs>71</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Narrow</vt:lpstr>
      <vt:lpstr>Calibri</vt:lpstr>
      <vt:lpstr>Georgia</vt:lpstr>
      <vt:lpstr>Helvetica</vt:lpstr>
      <vt:lpstr>Wingdings</vt:lpstr>
      <vt:lpstr>PPT_theme_v7</vt:lpstr>
      <vt:lpstr>Introductory Training on Cybercrime, Electronic Evidence and Online Crime Proceeds</vt:lpstr>
      <vt:lpstr>Health and Safety</vt:lpstr>
      <vt:lpstr> Course Background</vt:lpstr>
      <vt:lpstr>Session Objectives</vt:lpstr>
      <vt:lpstr>Why is This Training Necessary</vt:lpstr>
      <vt:lpstr>Why is This Training Necessary?</vt:lpstr>
      <vt:lpstr>Course Aim</vt:lpstr>
      <vt:lpstr>Course Timetable</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Hortensia Pasalau</cp:lastModifiedBy>
  <cp:revision>45</cp:revision>
  <dcterms:created xsi:type="dcterms:W3CDTF">2012-01-27T12:20:24Z</dcterms:created>
  <dcterms:modified xsi:type="dcterms:W3CDTF">2023-11-08T08:51:22Z</dcterms:modified>
</cp:coreProperties>
</file>