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9"/>
  </p:notesMasterIdLst>
  <p:sldIdLst>
    <p:sldId id="418" r:id="rId2"/>
    <p:sldId id="454" r:id="rId3"/>
    <p:sldId id="570" r:id="rId4"/>
    <p:sldId id="569" r:id="rId5"/>
    <p:sldId id="456" r:id="rId6"/>
    <p:sldId id="460" r:id="rId7"/>
    <p:sldId id="461" r:id="rId8"/>
    <p:sldId id="482" r:id="rId9"/>
    <p:sldId id="483" r:id="rId10"/>
    <p:sldId id="466" r:id="rId11"/>
    <p:sldId id="487" r:id="rId12"/>
    <p:sldId id="489" r:id="rId13"/>
    <p:sldId id="485" r:id="rId14"/>
    <p:sldId id="1429" r:id="rId15"/>
    <p:sldId id="488" r:id="rId16"/>
    <p:sldId id="491" r:id="rId17"/>
    <p:sldId id="560" r:id="rId18"/>
    <p:sldId id="1430" r:id="rId19"/>
    <p:sldId id="263" r:id="rId20"/>
    <p:sldId id="457" r:id="rId21"/>
    <p:sldId id="498" r:id="rId22"/>
    <p:sldId id="499" r:id="rId23"/>
    <p:sldId id="494" r:id="rId24"/>
    <p:sldId id="495" r:id="rId25"/>
    <p:sldId id="501" r:id="rId26"/>
    <p:sldId id="511" r:id="rId27"/>
    <p:sldId id="505" r:id="rId28"/>
    <p:sldId id="503" r:id="rId29"/>
    <p:sldId id="504" r:id="rId30"/>
    <p:sldId id="508" r:id="rId31"/>
    <p:sldId id="1431" r:id="rId32"/>
    <p:sldId id="571" r:id="rId33"/>
    <p:sldId id="458" r:id="rId34"/>
    <p:sldId id="513" r:id="rId35"/>
    <p:sldId id="515" r:id="rId36"/>
    <p:sldId id="520" r:id="rId37"/>
    <p:sldId id="521" r:id="rId38"/>
    <p:sldId id="518" r:id="rId39"/>
    <p:sldId id="1435" r:id="rId40"/>
    <p:sldId id="572" r:id="rId41"/>
    <p:sldId id="459" r:id="rId42"/>
    <p:sldId id="523" r:id="rId43"/>
    <p:sldId id="524" r:id="rId44"/>
    <p:sldId id="534" r:id="rId45"/>
    <p:sldId id="535" r:id="rId46"/>
    <p:sldId id="536" r:id="rId47"/>
    <p:sldId id="537" r:id="rId48"/>
    <p:sldId id="1436" r:id="rId49"/>
    <p:sldId id="525" r:id="rId50"/>
    <p:sldId id="538" r:id="rId51"/>
    <p:sldId id="539" r:id="rId52"/>
    <p:sldId id="526" r:id="rId53"/>
    <p:sldId id="544" r:id="rId54"/>
    <p:sldId id="527" r:id="rId55"/>
    <p:sldId id="545" r:id="rId56"/>
    <p:sldId id="548" r:id="rId57"/>
    <p:sldId id="540" r:id="rId58"/>
    <p:sldId id="528" r:id="rId59"/>
    <p:sldId id="542" r:id="rId60"/>
    <p:sldId id="553" r:id="rId61"/>
    <p:sldId id="546" r:id="rId62"/>
    <p:sldId id="549" r:id="rId63"/>
    <p:sldId id="550" r:id="rId64"/>
    <p:sldId id="552" r:id="rId65"/>
    <p:sldId id="529" r:id="rId66"/>
    <p:sldId id="547" r:id="rId67"/>
    <p:sldId id="530" r:id="rId68"/>
    <p:sldId id="531" r:id="rId69"/>
    <p:sldId id="555" r:id="rId70"/>
    <p:sldId id="1437" r:id="rId71"/>
    <p:sldId id="1432" r:id="rId72"/>
    <p:sldId id="556" r:id="rId73"/>
    <p:sldId id="532" r:id="rId74"/>
    <p:sldId id="557" r:id="rId75"/>
    <p:sldId id="567" r:id="rId76"/>
    <p:sldId id="558" r:id="rId77"/>
    <p:sldId id="533" r:id="rId78"/>
    <p:sldId id="559" r:id="rId79"/>
    <p:sldId id="564" r:id="rId80"/>
    <p:sldId id="566" r:id="rId81"/>
    <p:sldId id="563" r:id="rId82"/>
    <p:sldId id="568" r:id="rId83"/>
    <p:sldId id="565" r:id="rId84"/>
    <p:sldId id="1438" r:id="rId85"/>
    <p:sldId id="1433" r:id="rId86"/>
    <p:sldId id="1434" r:id="rId87"/>
    <p:sldId id="455"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CD8423E-0CCD-48E0-A715-3EC094151D76}">
          <p14:sldIdLst>
            <p14:sldId id="418"/>
          </p14:sldIdLst>
        </p14:section>
        <p14:section name="Introduction" id="{DEED0A68-EF9C-4733-ADAA-766A859E58BB}">
          <p14:sldIdLst>
            <p14:sldId id="454"/>
            <p14:sldId id="570"/>
            <p14:sldId id="569"/>
          </p14:sldIdLst>
        </p14:section>
        <p14:section name="Section 1" id="{1F767E79-2A4A-4837-8114-C2475E36F49A}">
          <p14:sldIdLst>
            <p14:sldId id="456"/>
            <p14:sldId id="460"/>
            <p14:sldId id="461"/>
            <p14:sldId id="482"/>
            <p14:sldId id="483"/>
            <p14:sldId id="466"/>
            <p14:sldId id="487"/>
            <p14:sldId id="489"/>
            <p14:sldId id="485"/>
            <p14:sldId id="1429"/>
            <p14:sldId id="488"/>
            <p14:sldId id="491"/>
            <p14:sldId id="560"/>
            <p14:sldId id="1430"/>
            <p14:sldId id="263"/>
          </p14:sldIdLst>
        </p14:section>
        <p14:section name="Section 2" id="{64A33C99-CD85-476B-80AE-285978042B74}">
          <p14:sldIdLst>
            <p14:sldId id="457"/>
            <p14:sldId id="498"/>
            <p14:sldId id="499"/>
            <p14:sldId id="494"/>
            <p14:sldId id="495"/>
            <p14:sldId id="501"/>
            <p14:sldId id="511"/>
            <p14:sldId id="505"/>
            <p14:sldId id="503"/>
            <p14:sldId id="504"/>
            <p14:sldId id="508"/>
            <p14:sldId id="1431"/>
            <p14:sldId id="571"/>
          </p14:sldIdLst>
        </p14:section>
        <p14:section name="Section 3" id="{308D822E-C220-4295-A91C-5C781A5093DF}">
          <p14:sldIdLst>
            <p14:sldId id="458"/>
            <p14:sldId id="513"/>
            <p14:sldId id="515"/>
            <p14:sldId id="520"/>
            <p14:sldId id="521"/>
            <p14:sldId id="518"/>
            <p14:sldId id="1435"/>
            <p14:sldId id="572"/>
          </p14:sldIdLst>
        </p14:section>
        <p14:section name="Section 4" id="{38C73E71-B393-48F5-B80B-01E7A0AD15A1}">
          <p14:sldIdLst>
            <p14:sldId id="459"/>
            <p14:sldId id="523"/>
            <p14:sldId id="524"/>
            <p14:sldId id="534"/>
            <p14:sldId id="535"/>
            <p14:sldId id="536"/>
            <p14:sldId id="537"/>
            <p14:sldId id="1436"/>
            <p14:sldId id="525"/>
            <p14:sldId id="538"/>
            <p14:sldId id="539"/>
            <p14:sldId id="526"/>
            <p14:sldId id="544"/>
            <p14:sldId id="527"/>
            <p14:sldId id="545"/>
            <p14:sldId id="548"/>
            <p14:sldId id="540"/>
            <p14:sldId id="528"/>
            <p14:sldId id="542"/>
            <p14:sldId id="553"/>
            <p14:sldId id="546"/>
            <p14:sldId id="549"/>
            <p14:sldId id="550"/>
            <p14:sldId id="552"/>
            <p14:sldId id="529"/>
            <p14:sldId id="547"/>
            <p14:sldId id="530"/>
            <p14:sldId id="531"/>
            <p14:sldId id="555"/>
            <p14:sldId id="1437"/>
            <p14:sldId id="1432"/>
          </p14:sldIdLst>
        </p14:section>
        <p14:section name="Section 5" id="{37027A3F-69A3-4115-8FDF-843AC8EC035E}">
          <p14:sldIdLst>
            <p14:sldId id="556"/>
            <p14:sldId id="532"/>
            <p14:sldId id="557"/>
            <p14:sldId id="567"/>
            <p14:sldId id="558"/>
            <p14:sldId id="533"/>
            <p14:sldId id="559"/>
            <p14:sldId id="564"/>
            <p14:sldId id="566"/>
            <p14:sldId id="563"/>
            <p14:sldId id="568"/>
            <p14:sldId id="565"/>
            <p14:sldId id="1438"/>
            <p14:sldId id="1433"/>
          </p14:sldIdLst>
        </p14:section>
        <p14:section name="Conclusions" id="{AD901706-933A-4282-831D-2F305081F9D7}">
          <p14:sldIdLst>
            <p14:sldId id="1434"/>
            <p14:sldId id="4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3680" autoAdjust="0"/>
  </p:normalViewPr>
  <p:slideViewPr>
    <p:cSldViewPr snapToGrid="0">
      <p:cViewPr>
        <p:scale>
          <a:sx n="33" d="100"/>
          <a:sy n="33" d="100"/>
        </p:scale>
        <p:origin x="2418" y="-12"/>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20/03/2021</a:t>
            </a:fld>
            <a:endParaRPr lang="ka-G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ka-GE"/>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ezinearticles.com/?How-Peer-to-Peer-(P2P)-Works&amp;id=6012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blog.zoom.us/wordpress/2020/04/01/a-message-to-our-users/"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blog.zoom.us/wordpress/2020/04/22/90-day-security-plan-progress-report-april-22/"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n.wikipedia.org/wiki/Private_network"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en.wikipedia.org/wiki/Virtual_private_network#cite_note-1" TargetMode="External"/><Relationship Id="rId4" Type="http://schemas.openxmlformats.org/officeDocument/2006/relationships/hyperlink" Target="https://en.wikipedia.org/wiki/Encryption"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ამ სესიის ხანგრძლივობა 90 წუთია.</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ka-GE" altLang="en-US"/>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წინა სლაიდებიდან, ხაზი უნდა გაესვას, რომ ამ სამ სფეროს ვუყურებთ, როგორც ციფრული მტკიცებულებების წყაროებს კომპიუტერებიდან, ტელეფონებიდან და სხვა გამოთვლითი მოწყობილობებიდან</a:t>
            </a:r>
          </a:p>
          <a:p>
            <a:endParaRPr lang="ka-GE" dirty="0"/>
          </a:p>
          <a:p>
            <a:r>
              <a:rPr lang="ka-GE" dirty="0" smtClean="0"/>
              <a:t>შიდა მუდმივი შენახვის მოწყობილობაა მყარი დისკწამყვანი</a:t>
            </a:r>
          </a:p>
          <a:p>
            <a:r>
              <a:rPr lang="ka-GE" dirty="0" smtClean="0"/>
              <a:t>რაც შეიძლება დამატებული იქნეს როგორც მოხსნადი მეხსიერება არის USB-მოწყობილობები, DVD ან SD-ბარათები</a:t>
            </a:r>
          </a:p>
          <a:p>
            <a:r>
              <a:rPr lang="ka-GE" dirty="0" smtClean="0"/>
              <a:t>შიდა სტატიკური მეხსიერებაა RAM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ka-GE" altLang="en-US"/>
          </a:p>
        </p:txBody>
      </p:sp>
    </p:spTree>
    <p:extLst>
      <p:ext uri="{BB962C8B-B14F-4D97-AF65-F5344CB8AC3E}">
        <p14:creationId xmlns:p14="http://schemas.microsoft.com/office/powerpoint/2010/main" val="216841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მყარი დისკწამყვანები - უმრავლესობა კომპიუტერს აქვს მინიმუმ ერთი მყარი დისკი, ზოგს - მეტი. უფრო დიდ კომპიუტერებს, როგორიცაა, მაგ., მთავარი კომპიუტერები, ტიპურად, ბევრი მყარი დისკი აქვს.  ჩვეულებრივ, უკვე სხვა მოწყობილობებშიც გვხვდება, როგორიცაა CCTV და მუსიკალური პლეიერები, რომლებსაც მონაცემების დიდი რაოდენობის დატევა შეუძლია. ამ დისკებს აქვს მყარი </a:t>
            </a:r>
            <a:r>
              <a:rPr lang="ka-GE" sz="1200" kern="1200" dirty="0" smtClean="0">
                <a:solidFill>
                  <a:schemeClr val="tx1"/>
                </a:solidFill>
                <a:latin typeface="+mn-lt"/>
              </a:rPr>
              <a:t>ფირფიტები, </a:t>
            </a:r>
            <a:r>
              <a:rPr lang="ka-GE" sz="1200" kern="1200" dirty="0">
                <a:solidFill>
                  <a:schemeClr val="tx1"/>
                </a:solidFill>
                <a:latin typeface="+mn-lt"/>
              </a:rPr>
              <a:t>რომლებზეც ინფორმაცია ინახება და მონაცემების იოლად წაშლა და გადაწერაა შესაძლებელი. იმის გამო, რომ დისკის სტრუქტურა დამახსოვრებულია, ისინი ხანგრძლივი დროის </a:t>
            </a:r>
            <a:r>
              <a:rPr lang="ka-GE" sz="1200" kern="1200" dirty="0" smtClean="0">
                <a:solidFill>
                  <a:schemeClr val="tx1"/>
                </a:solidFill>
                <a:latin typeface="+mn-lt"/>
              </a:rPr>
              <a:t>განმავლობაშია გამოსადეგი. </a:t>
            </a:r>
            <a:r>
              <a:rPr lang="ka-GE" sz="1200" kern="1200" dirty="0">
                <a:solidFill>
                  <a:schemeClr val="tx1"/>
                </a:solidFill>
                <a:latin typeface="+mn-lt"/>
              </a:rPr>
              <a:t>მონაცემები </a:t>
            </a:r>
            <a:r>
              <a:rPr lang="ka-GE" sz="1200" kern="1200" dirty="0" smtClean="0">
                <a:solidFill>
                  <a:schemeClr val="tx1"/>
                </a:solidFill>
                <a:latin typeface="+mn-lt"/>
              </a:rPr>
              <a:t>ინახება ფირფიტის </a:t>
            </a:r>
            <a:r>
              <a:rPr lang="ka-GE" sz="1200" kern="1200" dirty="0">
                <a:solidFill>
                  <a:schemeClr val="tx1"/>
                </a:solidFill>
                <a:latin typeface="+mn-lt"/>
              </a:rPr>
              <a:t>ზედაპირზე სექტორებსა და </a:t>
            </a:r>
            <a:r>
              <a:rPr lang="ka-GE" sz="1200" kern="1200" dirty="0" smtClean="0">
                <a:solidFill>
                  <a:schemeClr val="tx1"/>
                </a:solidFill>
                <a:latin typeface="+mn-lt"/>
              </a:rPr>
              <a:t>კვლებში</a:t>
            </a:r>
            <a:r>
              <a:rPr lang="ka-GE" sz="1200" kern="1200" dirty="0">
                <a:solidFill>
                  <a:schemeClr val="tx1"/>
                </a:solidFill>
                <a:latin typeface="+mn-lt"/>
              </a:rPr>
              <a:t>. </a:t>
            </a:r>
            <a:r>
              <a:rPr lang="ka-GE" sz="1200" kern="1200" dirty="0" smtClean="0">
                <a:solidFill>
                  <a:schemeClr val="tx1"/>
                </a:solidFill>
                <a:latin typeface="+mn-lt"/>
              </a:rPr>
              <a:t>კვლები </a:t>
            </a:r>
            <a:r>
              <a:rPr lang="ka-GE" sz="1200" kern="1200" dirty="0">
                <a:solidFill>
                  <a:schemeClr val="tx1"/>
                </a:solidFill>
                <a:latin typeface="+mn-lt"/>
              </a:rPr>
              <a:t>ერთად შენახული მონაცემთა სექტორებისა და ბაიტების (512 ან 4096) სექტორების ჯგუფების კონცენტრირებული </a:t>
            </a:r>
            <a:r>
              <a:rPr lang="ka-GE" sz="1200" kern="1200" dirty="0" smtClean="0">
                <a:solidFill>
                  <a:schemeClr val="tx1"/>
                </a:solidFill>
                <a:latin typeface="+mn-lt"/>
              </a:rPr>
              <a:t>წრეებია</a:t>
            </a:r>
            <a:r>
              <a:rPr lang="en-US" sz="1200" kern="1200" dirty="0" smtClean="0">
                <a:solidFill>
                  <a:schemeClr val="tx1"/>
                </a:solidFill>
                <a:latin typeface="+mn-lt"/>
              </a:rPr>
              <a:t>.</a:t>
            </a:r>
            <a:r>
              <a:rPr lang="ka-GE" sz="1200" kern="1200" dirty="0" smtClean="0">
                <a:solidFill>
                  <a:schemeClr val="tx1"/>
                </a:solidFill>
                <a:latin typeface="+mn-lt"/>
              </a:rPr>
              <a:t> </a:t>
            </a:r>
            <a:r>
              <a:rPr lang="ka-GE" sz="1200" kern="1200" dirty="0">
                <a:solidFill>
                  <a:schemeClr val="tx1"/>
                </a:solidFill>
                <a:latin typeface="+mn-lt"/>
              </a:rPr>
              <a:t>მონაცემები ინახება </a:t>
            </a:r>
            <a:r>
              <a:rPr lang="ka-GE" sz="1200" kern="1200" dirty="0" smtClean="0">
                <a:solidFill>
                  <a:schemeClr val="tx1"/>
                </a:solidFill>
                <a:latin typeface="+mn-lt"/>
              </a:rPr>
              <a:t>მყარ </a:t>
            </a:r>
            <a:r>
              <a:rPr lang="ka-GE" sz="1200" kern="1200" dirty="0">
                <a:solidFill>
                  <a:schemeClr val="tx1"/>
                </a:solidFill>
                <a:latin typeface="+mn-lt"/>
              </a:rPr>
              <a:t>დისკებზე ფაილების სახით, </a:t>
            </a:r>
            <a:r>
              <a:rPr lang="ka-GE" sz="1200" kern="1200" dirty="0" smtClean="0">
                <a:solidFill>
                  <a:schemeClr val="tx1"/>
                </a:solidFill>
                <a:latin typeface="+mn-lt"/>
              </a:rPr>
              <a:t>რომლებიც უბრალოდ </a:t>
            </a:r>
            <a:r>
              <a:rPr lang="ka-GE" sz="1200" kern="1200" dirty="0">
                <a:solidFill>
                  <a:schemeClr val="tx1"/>
                </a:solidFill>
                <a:latin typeface="+mn-lt"/>
              </a:rPr>
              <a:t>„ბაიტების“ ჯგუფია. პროგრამები ასევე ფაილებია და მათ იძახებს CPU გამოყენების მიზნით.  </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dirty="0" smtClean="0"/>
              <a:t>SSD</a:t>
            </a:r>
            <a:r>
              <a:rPr lang="en-US" sz="1200" dirty="0" smtClean="0"/>
              <a:t>-</a:t>
            </a:r>
            <a:r>
              <a:rPr lang="ka-GE" sz="1200" dirty="0" smtClean="0"/>
              <a:t>შენახვის </a:t>
            </a:r>
            <a:r>
              <a:rPr lang="ka-GE" sz="1200" dirty="0"/>
              <a:t>მოწყობილობებს ახალი გამოწვევები მოაქვს ციფრული ექსპერტებისთვის, რადგან მონაცემები სრულიად სხვა გზით ინახება.</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ka-GE" altLang="en-US"/>
          </a:p>
        </p:txBody>
      </p:sp>
    </p:spTree>
    <p:extLst>
      <p:ext uri="{BB962C8B-B14F-4D97-AF65-F5344CB8AC3E}">
        <p14:creationId xmlns:p14="http://schemas.microsoft.com/office/powerpoint/2010/main" val="60326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CD/DVD/Blu-Ray დისკები – ამ დისკებს შეუძლია სხვადასხვა რაოდენობის მონაცემთა დატევა და ტიპურად გამოიყენება მუსიკის, ვიდეოსა თუ კომპიუტერული ფაილების გასავრცელებლად.  მაგალითად, DVD იმავე </a:t>
            </a:r>
            <a:r>
              <a:rPr lang="ka-GE" sz="1200" kern="1200" dirty="0" smtClean="0">
                <a:solidFill>
                  <a:schemeClr val="tx1"/>
                </a:solidFill>
                <a:latin typeface="+mn-lt"/>
              </a:rPr>
              <a:t>ზომისაა</a:t>
            </a:r>
            <a:r>
              <a:rPr lang="ka-GE" sz="1200" kern="1200" dirty="0">
                <a:solidFill>
                  <a:schemeClr val="tx1"/>
                </a:solidFill>
                <a:latin typeface="+mn-lt"/>
              </a:rPr>
              <a:t>, რაც CD, მაგრამ იტევს 7-ჯერ მეტ </a:t>
            </a:r>
            <a:r>
              <a:rPr lang="ka-GE" sz="1200" kern="1200" dirty="0" smtClean="0">
                <a:solidFill>
                  <a:schemeClr val="tx1"/>
                </a:solidFill>
                <a:latin typeface="+mn-lt"/>
              </a:rPr>
              <a:t>მონაცემს, </a:t>
            </a:r>
            <a:r>
              <a:rPr lang="ka-GE" sz="1200" kern="1200" dirty="0">
                <a:solidFill>
                  <a:schemeClr val="tx1"/>
                </a:solidFill>
                <a:latin typeface="+mn-lt"/>
              </a:rPr>
              <a:t>ვიდრე CD. Blu-Ray დისკი, რომელიც შეიძლება გამოყენებული იქნეს მაღალი გაფართოების </a:t>
            </a:r>
            <a:r>
              <a:rPr lang="ka-GE" sz="1200" kern="1200" dirty="0" smtClean="0">
                <a:solidFill>
                  <a:schemeClr val="tx1"/>
                </a:solidFill>
                <a:latin typeface="+mn-lt"/>
              </a:rPr>
              <a:t>კონტენტის </a:t>
            </a:r>
            <a:r>
              <a:rPr lang="ka-GE" sz="1200" kern="1200" dirty="0">
                <a:solidFill>
                  <a:schemeClr val="tx1"/>
                </a:solidFill>
                <a:latin typeface="+mn-lt"/>
              </a:rPr>
              <a:t>შესანახად, თავის მხრივ, 10-ჯერ მეტს იტევს, ვიდრე DVD. სხვა სიტყვებით, მათ შეუძლიათ მეტი მონაცემის შენახვა, ვიდრე ეს შეეძლო მყარ დისკს რამდენიმე წლის წინ. ისინი ყველა ინახავს მონაცემებს მყარი დისკისგან განსხვავებული სხვადასხვა გზით და მათზე დატანილი მონაცემები ისეთი ცვალებადი არაა, როგორც ის მონაცემები, რომლებიც მყარ დისკზეა შენახული. </a:t>
            </a: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ka-GE" altLang="en-US"/>
          </a:p>
        </p:txBody>
      </p:sp>
    </p:spTree>
    <p:extLst>
      <p:ext uri="{BB962C8B-B14F-4D97-AF65-F5344CB8AC3E}">
        <p14:creationId xmlns:p14="http://schemas.microsoft.com/office/powerpoint/2010/main" val="426823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ეს სლაიდი ამატებს მოწყობილობებს, რომლებიც შეიძლება ნაკლებად აშკარაა, როგორც კომპიუტერული მოწყობილობები, მაგრამ მიუხედავად ამისა, მათ აქვს იმ მოწყობილობების მსგავსი მახასიათებლები, რომლებიც თეორიულად ავაგეთ</a:t>
            </a:r>
          </a:p>
          <a:p>
            <a:endParaRPr lang="ka-GE" dirty="0"/>
          </a:p>
          <a:p>
            <a:r>
              <a:rPr lang="ka-GE" dirty="0" smtClean="0"/>
              <a:t>თითოეულს ამ მოწყობილობებიდან აქვს იგივე მახასიათებლები, როგორც მანამდე ნახსენებ კომპიუტერულ სისტემებს – შიდა მეხსიერება, კავშირი გარე სამყაროსთან, შემავალი სიგნალის შესაძლებლობა, მათგან ინფორმაციის მიღების შესაძლებლობა</a:t>
            </a:r>
          </a:p>
          <a:p>
            <a:endParaRPr lang="ka-GE" dirty="0"/>
          </a:p>
          <a:p>
            <a:r>
              <a:rPr lang="ka-GE" dirty="0" smtClean="0"/>
              <a:t>ეს ინფორმაცია რთულდება ბევრი სხვადასხვა გზის გამო, რომელსაც მოწყობილობები გამოიყენებს თავიანთი მონაცემების შესანახად – ზოგი ფლეშ-მეხსიერებაზე, ზოგი მყარი დისკწამყვანებზე, ზოგიც მყარსხეულიან დისკებზე. გრძელდება მომდევნო სლაიდზე.</a:t>
            </a:r>
          </a:p>
          <a:p>
            <a:endParaRPr lang="ka-GE" dirty="0"/>
          </a:p>
          <a:p>
            <a:r>
              <a:rPr lang="ka-GE" dirty="0" smtClean="0"/>
              <a:t>მაგალითად, ბევრ პრინტერს დღესდღეობით აქვს სტატიკური მეხსიერება, სადაც ისინი აგროვებს დასაბეჭდ ინფორმაციას – სანამ ფაქტობრივად დაბეჭდავდეს. ეს მონაცემთა ფაილები შეიძლება გამოყენებადი იქნეს აღდგენისა და ანალიზის შემთხვევაში. ანალოგიურად, ციფრულ ფოტოაპარატს ან GPS-ს აქვს საკუთარი მეხსიერება, ასევე მოხსნადი მეხსიერების ბარათი. აუცილებლობას წარმოადგენს ორივეს ერთად გათვალისწინება. დრონებს აქვს შიდა მეხსიერება, რომელსაც შეუძლია გადმოცემა, თუ სად იყო ისინი და როდის.</a:t>
            </a:r>
          </a:p>
          <a:p>
            <a:endParaRPr lang="ka-GE" dirty="0"/>
          </a:p>
          <a:p>
            <a:r>
              <a:rPr lang="ka-GE" dirty="0" smtClean="0"/>
              <a:t>ხოლო სატარებელი მოწყობილობები არის დამოუკიდებელი კომპიუტერული სისტემები, რომლებიც ხშირად ისევე მოქმედებენ, როგორც დაკავშირებული ციფრული ტელეფონი.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ka-GE" altLang="en-US"/>
          </a:p>
        </p:txBody>
      </p:sp>
    </p:spTree>
    <p:extLst>
      <p:ext uri="{BB962C8B-B14F-4D97-AF65-F5344CB8AC3E}">
        <p14:creationId xmlns:p14="http://schemas.microsoft.com/office/powerpoint/2010/main" val="81741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სურათი 1 - ეს არის „ფრენკი“ (მას სახელი გამომძიებლებმა დაარქვეს)! ფრენკი არის აუდი S4 ავანტი 3.0l კვატრო – მისი ღირებულება დაახლოებით 40000 ევროა. ის 0-60 მილს/საათში კრეფს 4.7 წამში და მაქსიმუმი სიჩქარე აქვს 155 მილი/საათში. ფრენკი არის (იყო) კარგი მანქანა!</a:t>
            </a:r>
          </a:p>
          <a:p>
            <a:endParaRPr lang="ka-GE" dirty="0"/>
          </a:p>
          <a:p>
            <a:r>
              <a:rPr lang="ka-GE" dirty="0" smtClean="0"/>
              <a:t>„ფრენკი“ მოიპარეს 2018 წლის 26 ივლისს – და ნაპოვნი იქნა 6 კვირის შემდეგ. ის გამოყენებული იქნა მრავალი ბანკომატის გასაძარცვად – შენობების კედლებიდან ბანკომატების ფიზიკური გატანით ორგანიზებული ბანდის მიერ, რომელიც ფრენკის კარიბჭედ გამოიყენებდა, გაერთიანებულ სამეფოში.</a:t>
            </a:r>
          </a:p>
          <a:p>
            <a:endParaRPr lang="ka-GE" dirty="0"/>
          </a:p>
          <a:p>
            <a:r>
              <a:rPr lang="ka-GE" dirty="0" smtClean="0"/>
              <a:t>სურათი 2 – „ფრენკი“ არის კომპიუტერული სისტემა – სავარაუდოდ შეიცავდა ზარების რეგისტრაციის ჟურნალებს, SMS რეგისტრაციის ჟურნალებს, მედიაფაილებს (აუდიო, ვიდეო, გამოსახულებები), დაკავშირებულ მოწყობილობებს, მოვლენებს, დანიშნულების ადგილებს, ტრეკპოინტებს (მოგზაურობის ისტორია), შენახულ მარშრუტებს, სიჩქარის რეგისტრაციის ჟურნალებს – სინათლის ჩართვა/გამორთვა, კარის</a:t>
            </a:r>
            <a:r>
              <a:rPr lang="ka-GE" baseline="0" dirty="0" smtClean="0"/>
              <a:t> გაღება</a:t>
            </a:r>
            <a:r>
              <a:rPr lang="ka-GE" dirty="0" smtClean="0"/>
              <a:t> – სიჩქარის ცვლილებას, პარკირების სინათლეებს (ჩართვა ან გამორთვა), ოდომეტრის მონაცემებს, ენერგიის მოვლენებს – USB დამატება</a:t>
            </a:r>
          </a:p>
          <a:p>
            <a:endParaRPr lang="ka-GE" dirty="0"/>
          </a:p>
          <a:p>
            <a:r>
              <a:rPr lang="ka-GE" dirty="0" smtClean="0"/>
              <a:t>სურათი 3 – „ფრენკის“ აქვს ერთ-ერთი ამათთაგანი – ტელემატიკური ერთეული. ის იწერს თითქმის ყველაფრის დეტალს, რაც განხორციელდა „ფრენკის“ კომპიუტერული სისტემის მეშვეობით მიკროსქემაზე, რომელსაც ეწოდება eMMC-მიკროსქემა</a:t>
            </a:r>
          </a:p>
          <a:p>
            <a:endParaRPr lang="ka-GE" dirty="0"/>
          </a:p>
          <a:p>
            <a:r>
              <a:rPr lang="ka-GE" dirty="0" smtClean="0"/>
              <a:t>სურათი 4 – eMMC-მიკროსქემა – რომელიც უნდა მოსცილდეს ტელემატიკურ ერთეულს და გაანალიზდეს მონაცემები სპეციალური პროგრამული უზრუნველყოფის მეშვეობით, რომ გავიგოთ, თუ რას აკეთებდა „ფრენკი“!</a:t>
            </a:r>
          </a:p>
          <a:p>
            <a:endParaRPr lang="ka-GE" dirty="0"/>
          </a:p>
          <a:p>
            <a:r>
              <a:rPr lang="ka-GE" dirty="0" smtClean="0"/>
              <a:t>ხოლო პასუხი იყო  – საკმაოდ ბევრ ცუდ რამეს!</a:t>
            </a:r>
          </a:p>
          <a:p>
            <a:endParaRPr lang="ka-GE" dirty="0"/>
          </a:p>
          <a:p>
            <a:endParaRPr lang="ka-GE" dirty="0"/>
          </a:p>
          <a:p>
            <a:endParaRPr lang="ka-GE" dirty="0"/>
          </a:p>
          <a:p>
            <a:endParaRPr lang="ka-GE" dirty="0"/>
          </a:p>
          <a:p>
            <a:endParaRPr lang="ka-GE" dirty="0"/>
          </a:p>
          <a:p>
            <a:endParaRPr lang="ka-GE"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ka-GE" altLang="en-US"/>
          </a:p>
        </p:txBody>
      </p:sp>
    </p:spTree>
    <p:extLst>
      <p:ext uri="{BB962C8B-B14F-4D97-AF65-F5344CB8AC3E}">
        <p14:creationId xmlns:p14="http://schemas.microsoft.com/office/powerpoint/2010/main" val="311154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ოპერაციული სისტემა არის პროგრამული უზრუნველყოფა, რომელიც საშუალებას აძლევს აპარატულ უზრუნველყოფას, კომუნიკაცია დაამყაროს პროგრამულ უზრუნველყოფასთან. ოპერაციული სისტემის გარეშე კომპიუტერი ვერ შეძლებდა მუშაობას.  სხვადასხვა სახის ოპერაციული სისტემა არსებობს კომპიუტერის ან სხვა ციფრული მოწყობილობის ტიპიდან გამომდინარე.</a:t>
            </a:r>
          </a:p>
          <a:p>
            <a:r>
              <a:rPr lang="ka-GE" dirty="0" smtClean="0"/>
              <a:t>კომპიუტერებისთვის შექმნილი უმეტესობა აპლიკაციებისა იწერება კონკრეტული ოპერაციული სისტემისთვის, თუმცა უკვე ისინი ერთზე მეტი პლატფორმისთვისაა ხელმისაწვდომი.  </a:t>
            </a:r>
            <a:endParaRPr lang="ka-G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ka-GE" altLang="en-US"/>
          </a:p>
        </p:txBody>
      </p:sp>
    </p:spTree>
    <p:extLst>
      <p:ext uri="{BB962C8B-B14F-4D97-AF65-F5344CB8AC3E}">
        <p14:creationId xmlns:p14="http://schemas.microsoft.com/office/powerpoint/2010/main" val="3975958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გამოსახულებაზე პირველია – საოფისე პაკეტი – მეორე – </a:t>
            </a:r>
            <a:r>
              <a:rPr lang="en-US" dirty="0" smtClean="0"/>
              <a:t>Adobe</a:t>
            </a:r>
            <a:r>
              <a:rPr lang="ka-GE" dirty="0" smtClean="0"/>
              <a:t>, ile Viewer Plus, ACDSee – მესამე – WinZip &amp; WinRar – და ბოლოს ბრაუზერები (რომელთაგან ყველაზე დიდია ეს 5 – არის ბევრი სხვა)</a:t>
            </a:r>
          </a:p>
          <a:p>
            <a:r>
              <a:rPr lang="ka-GE" dirty="0" smtClean="0"/>
              <a:t>არსებობს ათასობით პროგრამული უზრუნველყოფა – ზოგი ფასიანი და ზოგი უფასო</a:t>
            </a:r>
          </a:p>
          <a:p>
            <a:r>
              <a:rPr lang="ka-GE" dirty="0" smtClean="0"/>
              <a:t>არის კომერციული პროგრამული უზრუნველყოფა – და ის, რომელიც კერძოდ შემუშავდა</a:t>
            </a:r>
          </a:p>
          <a:p>
            <a:r>
              <a:rPr lang="ka-GE" dirty="0" smtClean="0"/>
              <a:t>არის კანონიერი პროგრამული უზრუნველყოფა – და ისეთიც, რომელიც დაფარული მიზნებისთვის შემუშავდა. ბევრი კანონიერი პროგრამული უზრუნველყოფა შეიძლება გამოყენებული იქნეს უკანონო მიზნებისთვისაც.</a:t>
            </a:r>
          </a:p>
          <a:p>
            <a:r>
              <a:rPr lang="ka-GE" dirty="0" smtClean="0"/>
              <a:t>ზოგი შეიძლება კონკრეტული ოპერაციული სისტემისთვის იყოს და ზოგი შეიძლება ყველაზე მუშაობდეს</a:t>
            </a:r>
          </a:p>
          <a:p>
            <a:endParaRPr lang="ka-GE" dirty="0"/>
          </a:p>
          <a:p>
            <a:endParaRPr lang="ka-G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ka-GE" altLang="en-US"/>
          </a:p>
        </p:txBody>
      </p:sp>
    </p:spTree>
    <p:extLst>
      <p:ext uri="{BB962C8B-B14F-4D97-AF65-F5344CB8AC3E}">
        <p14:creationId xmlns:p14="http://schemas.microsoft.com/office/powerpoint/2010/main" val="2293881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ka-GE" altLang="en-US"/>
          </a:p>
        </p:txBody>
      </p:sp>
    </p:spTree>
    <p:extLst>
      <p:ext uri="{BB962C8B-B14F-4D97-AF65-F5344CB8AC3E}">
        <p14:creationId xmlns:p14="http://schemas.microsoft.com/office/powerpoint/2010/main" val="156619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ka-GE" altLang="en-US"/>
          </a:p>
        </p:txBody>
      </p:sp>
    </p:spTree>
    <p:extLst>
      <p:ext uri="{BB962C8B-B14F-4D97-AF65-F5344CB8AC3E}">
        <p14:creationId xmlns:p14="http://schemas.microsoft.com/office/powerpoint/2010/main" val="1758756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ინტერნეტზე გადავიდოდეთ, ცოტა უნდა გადავხედოთ, თუ რა არის ქსელი და რისგან შედგება ის – ეს მნიშვნელოვანია იმისთვის, რომ გავიგოთ, თუ როგორ მუშაობს ინტერნეტი</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ka-GE" altLang="en-US"/>
          </a:p>
        </p:txBody>
      </p:sp>
    </p:spTree>
    <p:extLst>
      <p:ext uri="{BB962C8B-B14F-4D97-AF65-F5344CB8AC3E}">
        <p14:creationId xmlns:p14="http://schemas.microsoft.com/office/powerpoint/2010/main" val="60149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5714A6-B05B-47A5-B92B-D727BD3A45D0}"/>
              </a:ext>
            </a:extLst>
          </p:cNvPr>
          <p:cNvSpPr>
            <a:spLocks noGrp="1"/>
          </p:cNvSpPr>
          <p:nvPr>
            <p:ph type="body" idx="1"/>
          </p:nvPr>
        </p:nvSpPr>
        <p:spPr/>
        <p:txBody>
          <a:bodyPr/>
          <a:lstStyle/>
          <a:p>
            <a:r>
              <a:rPr lang="ka-GE" sz="3600" dirty="0"/>
              <a:t>ეს სესია გაიყოფა 5 ნაწილად ბუნებრივი შესვენებების უზრუნველსაყოფად.</a:t>
            </a:r>
          </a:p>
          <a:p>
            <a:r>
              <a:rPr lang="ka-GE" sz="3600" dirty="0"/>
              <a:t>იდეა იმაში მდგომარეობს, რომ </a:t>
            </a:r>
            <a:r>
              <a:rPr lang="ka-GE" sz="3600" dirty="0" smtClean="0"/>
              <a:t>აღიწეროს</a:t>
            </a:r>
            <a:r>
              <a:rPr lang="ka-GE" sz="3600" dirty="0"/>
              <a:t>, თუ რა არის კომპიუტერი, ანუ მსგავსი მოწყობილობები, რომლებსაც შეუძლია ინტერნეტთან დაკავშირება</a:t>
            </a:r>
          </a:p>
          <a:p>
            <a:r>
              <a:rPr lang="ka-GE" sz="3600" dirty="0"/>
              <a:t>შემდეგ, რომ აღიწეროს, თუ რა არის ინტერნეტი და როგორ მუშაობს ის</a:t>
            </a:r>
          </a:p>
          <a:p>
            <a:r>
              <a:rPr lang="ka-GE" sz="3600" dirty="0"/>
              <a:t>და შემდეგ, როგორ უკავშირდება ეს კომპიუტერი ინტერნეტს</a:t>
            </a:r>
          </a:p>
          <a:p>
            <a:r>
              <a:rPr lang="ka-GE" sz="3600" dirty="0"/>
              <a:t>ხოლო შემდეგ, თუ რა არის თავად ინტერნეტში</a:t>
            </a:r>
          </a:p>
        </p:txBody>
      </p:sp>
    </p:spTree>
    <p:extLst>
      <p:ext uri="{BB962C8B-B14F-4D97-AF65-F5344CB8AC3E}">
        <p14:creationId xmlns:p14="http://schemas.microsoft.com/office/powerpoint/2010/main" val="3483904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ka-GE" sz="1200" kern="1200" dirty="0">
                <a:solidFill>
                  <a:schemeClr val="tx1"/>
                </a:solidFill>
                <a:latin typeface="+mn-lt"/>
              </a:rPr>
              <a:t>* დავუბრუნდებით ამას</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ka-GE" sz="1200" kern="1200" dirty="0">
                <a:solidFill>
                  <a:schemeClr val="tx1"/>
                </a:solidFill>
                <a:latin typeface="+mn-lt"/>
              </a:rPr>
              <a:t>პორტები – </a:t>
            </a:r>
            <a:r>
              <a:rPr lang="ka-GE" sz="1200" kern="1200" dirty="0" smtClean="0">
                <a:solidFill>
                  <a:schemeClr val="tx1"/>
                </a:solidFill>
                <a:latin typeface="+mn-lt"/>
              </a:rPr>
              <a:t>აქ იდეა </a:t>
            </a:r>
            <a:r>
              <a:rPr lang="ka-GE" sz="1200" kern="1200" dirty="0">
                <a:solidFill>
                  <a:schemeClr val="tx1"/>
                </a:solidFill>
                <a:latin typeface="+mn-lt"/>
              </a:rPr>
              <a:t>იმაში მდგომარეობს, რომ არ დავაბნიოთ ადამიანები, რაც ძალიან იოლი იქნებოდა. კონცეფცია უნდა იყოს ჩვენება იმისა, რომ ერთ შემავალ ან გამომავალ მილზე არის ვირტუალური არხები, რომლებიც სხვადასხვა სახის მონაცემებს აცალკევებს სხვადასხვა აპლიკაციებისთვის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ka-GE" sz="1200" kern="1200" dirty="0">
                <a:solidFill>
                  <a:schemeClr val="tx1"/>
                </a:solidFill>
                <a:latin typeface="+mn-lt"/>
              </a:rPr>
              <a:t>პორტები 0-1023 – ცნობილი პორტები </a:t>
            </a:r>
            <a:r>
              <a:rPr lang="ka-GE" sz="1200" kern="1200" dirty="0" smtClean="0">
                <a:solidFill>
                  <a:schemeClr val="tx1"/>
                </a:solidFill>
                <a:latin typeface="+mn-lt"/>
              </a:rPr>
              <a:t>(ანიჭებს </a:t>
            </a:r>
            <a:r>
              <a:rPr lang="ka-GE" sz="1200" kern="1200" dirty="0">
                <a:solidFill>
                  <a:schemeClr val="tx1"/>
                </a:solidFill>
                <a:latin typeface="+mn-lt"/>
              </a:rPr>
              <a:t>ინტერნეტის მისამართების სივრცის უწყება (IANA))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ka-GE" sz="1200" kern="1200" dirty="0">
                <a:solidFill>
                  <a:schemeClr val="tx1"/>
                </a:solidFill>
                <a:latin typeface="+mn-lt"/>
              </a:rPr>
              <a:t>პორტები 1024 – 49151 – რეგისტრირებული პორტები (შეიძლება დარეგისტრირდეს IANA-ში)</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ka-GE" sz="1200" kern="1200" dirty="0">
                <a:solidFill>
                  <a:schemeClr val="tx1"/>
                </a:solidFill>
                <a:latin typeface="+mn-lt"/>
              </a:rPr>
              <a:t>პორტები 49153 – 65535 – უფასოა კლიენტის პროგრამაში გამოსაყენებლად</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ka-GE" altLang="en-US"/>
          </a:p>
        </p:txBody>
      </p:sp>
    </p:spTree>
    <p:extLst>
      <p:ext uri="{BB962C8B-B14F-4D97-AF65-F5344CB8AC3E}">
        <p14:creationId xmlns:p14="http://schemas.microsoft.com/office/powerpoint/2010/main" val="173187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ka-GE" sz="1200" b="1" kern="1200" dirty="0">
                <a:solidFill>
                  <a:schemeClr val="tx1"/>
                </a:solidFill>
                <a:latin typeface="+mn-lt"/>
              </a:rPr>
              <a:t>სერვერი</a:t>
            </a:r>
            <a:r>
              <a:rPr lang="ka-GE" dirty="0" smtClean="0"/>
              <a:t> </a:t>
            </a:r>
            <a:r>
              <a:rPr lang="ka-GE" sz="1200" kern="1200" dirty="0">
                <a:solidFill>
                  <a:schemeClr val="tx1"/>
                </a:solidFill>
                <a:latin typeface="+mn-lt"/>
              </a:rPr>
              <a:t>არის კომპიუტერი ან მოწყობილობა, რომელიც ქსელში ჩართულ სხვა კომპიუტერებს უზრუნველყოფს ინფორმაციით ან მომსახურებით. შესაბამისი პროგრამული უზრუნველყოფის გამოყენებით ქსელთან დაკავშირებული ნებისმიერი კომპიუტერი შეიძლება დაკონფიგურირდეს როგორც სერვერი.  უმეტესობა შემთხვევებში გამოყოფილი ძლიერი კომპიუტერი, რომელიც „ყოველთვის მისაწვდომია“.  ერთ კომპიუტერს შეუძლია მრავალი მომსახურების გაშვება – მაგ., ვებსერვერი, ელ. ფოსტის სერვერი, ფაილების სერვერი, პრინტერის სერვერი და ა.შ. ბიზნესრეალობაში უპრიანია სხვადასხვა მომსახურების სხვადასხვა</a:t>
            </a:r>
            <a:r>
              <a:rPr lang="ka-GE" dirty="0" smtClean="0"/>
              <a:t> </a:t>
            </a:r>
            <a:r>
              <a:rPr lang="ka-GE" sz="1200" kern="1200" dirty="0">
                <a:solidFill>
                  <a:schemeClr val="tx1"/>
                </a:solidFill>
                <a:latin typeface="+mn-lt"/>
              </a:rPr>
              <a:t>მანქანებზე გაშვება უსაფრთხოების მიზნებისთვის და ნებისმიერი შეფერხების გავლენის მინიმუმამდე დასაყვანად.</a:t>
            </a:r>
          </a:p>
          <a:p>
            <a:r>
              <a:rPr lang="ka-GE" sz="1200" b="1" kern="1200" dirty="0">
                <a:solidFill>
                  <a:schemeClr val="tx1"/>
                </a:solidFill>
                <a:latin typeface="+mn-lt"/>
              </a:rPr>
              <a:t>ქსელური ჰაბი</a:t>
            </a:r>
            <a:r>
              <a:rPr lang="ka-GE" dirty="0" smtClean="0"/>
              <a:t> </a:t>
            </a:r>
            <a:r>
              <a:rPr lang="ka-GE" sz="1200" kern="1200" dirty="0">
                <a:solidFill>
                  <a:schemeClr val="tx1"/>
                </a:solidFill>
                <a:latin typeface="+mn-lt"/>
              </a:rPr>
              <a:t>ან კონცენტრატორი არის მოწყობილობა, რამდენიმე ხვეული წყვილის ან ბოჭკოვან-ოპტიკური ეთერნეტმოწყობილობების დასაკავშირებლად, რაც მათ საშუალებას აძლევს, იმოქმედონ როგორც ერთმა ქსელურმა სეგმენტმა. ჰაბები მუშაობს OSI-მოდელის ფიზიკურ შრეზე (შრე 1) და ტერმინი „შრე 1 კომუტატორი“ ხშირად გამოიყენება ურთიერთშენაცვლებით ჰაბთან. მოწყობილობა, ამდენად, არის მრავალპორტიანი მამეორებელი. ქსელური </a:t>
            </a:r>
            <a:r>
              <a:rPr lang="ka-GE" sz="1200" kern="1200" dirty="0" smtClean="0">
                <a:solidFill>
                  <a:schemeClr val="tx1"/>
                </a:solidFill>
                <a:latin typeface="+mn-lt"/>
              </a:rPr>
              <a:t>კონცენტრატორები </a:t>
            </a:r>
            <a:r>
              <a:rPr lang="ka-GE" sz="1200" kern="1200" dirty="0">
                <a:solidFill>
                  <a:schemeClr val="tx1"/>
                </a:solidFill>
                <a:latin typeface="+mn-lt"/>
              </a:rPr>
              <a:t>(ჰაბი) ასევე პასუხისმგებელია საცობის სიგნალის გადაცემაზე პორტისთვის, თუ აღმოაჩენს შეჯახებას.</a:t>
            </a:r>
            <a:endParaRPr lang="ka-GE" sz="1200" kern="1200" dirty="0">
              <a:solidFill>
                <a:schemeClr val="tx1"/>
              </a:solidFill>
              <a:latin typeface="+mn-lt"/>
              <a:ea typeface="MS PGothic" pitchFamily="34" charset="-128"/>
              <a:cs typeface="ＭＳ Ｐゴシック" charset="0"/>
            </a:endParaRPr>
          </a:p>
          <a:p>
            <a:endParaRPr lang="ka-GE" dirty="0"/>
          </a:p>
          <a:p>
            <a:r>
              <a:rPr lang="ka-GE" sz="1200" b="1" kern="1200" dirty="0">
                <a:solidFill>
                  <a:schemeClr val="tx1"/>
                </a:solidFill>
                <a:latin typeface="+mn-lt"/>
              </a:rPr>
              <a:t>ქსელური კომუტატორი</a:t>
            </a:r>
            <a:r>
              <a:rPr lang="ka-GE" dirty="0" smtClean="0"/>
              <a:t> </a:t>
            </a:r>
            <a:r>
              <a:rPr lang="ka-GE" sz="1200" kern="1200" dirty="0">
                <a:solidFill>
                  <a:schemeClr val="tx1"/>
                </a:solidFill>
                <a:latin typeface="+mn-lt"/>
              </a:rPr>
              <a:t>არის კომპიუტერულ-ქსელური მოწყობილობა, რომელიც აკავშირებს ქსელის სეგმენტებს. წარსულში უფრო სწრაფი იყო შრე 2 მეთოდის გამოყენება კომუტატორებისთვის, როცა მხოლოდ MAC-მისამართების მოძიება შეიძლებოდა ასოციაციურ მეხსიერებაში (CAM). </a:t>
            </a:r>
            <a:r>
              <a:rPr lang="ka-GE" sz="1200" kern="1200" dirty="0" smtClean="0">
                <a:solidFill>
                  <a:schemeClr val="tx1"/>
                </a:solidFill>
                <a:latin typeface="+mn-lt"/>
              </a:rPr>
              <a:t>სამმაგი </a:t>
            </a:r>
            <a:r>
              <a:rPr lang="ka-GE" sz="1200" kern="1200" dirty="0">
                <a:solidFill>
                  <a:schemeClr val="tx1"/>
                </a:solidFill>
                <a:latin typeface="+mn-lt"/>
              </a:rPr>
              <a:t>CAM-ის (TCAM) განვითარებით ასევე სწრაფი გახდა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-მისამართების </a:t>
            </a:r>
            <a:r>
              <a:rPr lang="ka-GE" sz="1200" kern="1200" dirty="0">
                <a:solidFill>
                  <a:schemeClr val="tx1"/>
                </a:solidFill>
                <a:latin typeface="+mn-lt"/>
              </a:rPr>
              <a:t>ან MAC-მისამართების მოძიება. </a:t>
            </a:r>
            <a:endParaRPr lang="ka-GE" sz="1200" kern="1200" dirty="0">
              <a:solidFill>
                <a:schemeClr val="tx1"/>
              </a:solidFill>
              <a:latin typeface="+mn-lt"/>
              <a:ea typeface="MS PGothic" pitchFamily="34" charset="-128"/>
              <a:cs typeface="ＭＳ Ｐゴシック" charset="0"/>
            </a:endParaRPr>
          </a:p>
          <a:p>
            <a:r>
              <a:rPr lang="ka-GE" sz="1200" b="1" kern="1200" dirty="0">
                <a:solidFill>
                  <a:schemeClr val="tx1"/>
                </a:solidFill>
                <a:latin typeface="+mn-lt"/>
              </a:rPr>
              <a:t> </a:t>
            </a:r>
            <a:endParaRPr lang="ka-GE" sz="1200" kern="1200" dirty="0">
              <a:solidFill>
                <a:schemeClr val="tx1"/>
              </a:solidFill>
              <a:latin typeface="+mn-lt"/>
              <a:ea typeface="MS PGothic" pitchFamily="34" charset="-128"/>
              <a:cs typeface="ＭＳ Ｐゴシック" charset="0"/>
            </a:endParaRPr>
          </a:p>
          <a:p>
            <a:r>
              <a:rPr lang="ka-GE" sz="1200" b="1" kern="1200" dirty="0">
                <a:solidFill>
                  <a:schemeClr val="tx1"/>
                </a:solidFill>
                <a:latin typeface="+mn-lt"/>
              </a:rPr>
              <a:t>როუტერი</a:t>
            </a:r>
            <a:r>
              <a:rPr lang="ka-GE" dirty="0" smtClean="0"/>
              <a:t> </a:t>
            </a:r>
            <a:r>
              <a:rPr lang="ka-GE" sz="1200" kern="1200" dirty="0">
                <a:solidFill>
                  <a:schemeClr val="tx1"/>
                </a:solidFill>
                <a:latin typeface="+mn-lt"/>
              </a:rPr>
              <a:t>არის მოწყობილობა, რომელიც განსაზღვრავს მომდევნო წერტილს ქსელში, რომლისკენაც უნდა გადამისამართდეს პაკეტი მისი დანიშნულების ადგილისკენ. ის დაკავშირებული უნდა იყოს მინიმუმ 2 ქსელთან. ის ჭკვიანია და მუშაობს მარშრუტიზაციის ცხრილებზე. ის მდებარეობს ქსელის კარიბჭეზე. ტერმინი „მე-3 დონის კომუტატორი“ ხშირად გამოიყენება როუტერის ნაცვლად, თუმცა კომუტატორი არის ზოგადი ტერმინი ზუსტი ტექნიკური განმარტების გარეშე. </a:t>
            </a: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ka-GE" altLang="en-US"/>
          </a:p>
        </p:txBody>
      </p:sp>
    </p:spTree>
    <p:extLst>
      <p:ext uri="{BB962C8B-B14F-4D97-AF65-F5344CB8AC3E}">
        <p14:creationId xmlns:p14="http://schemas.microsoft.com/office/powerpoint/2010/main" val="424762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ტრენერმა უნდა უზრუნველყოს, რომ მონაწილეებს მიაწოდოს ინფორმაცია, რომელიც მათ საშუალებას მისცემს უკეთ გაიგონ ქსელის საფუძვლები და მისი შეზღუდვები. მათ უნდა შეეძლოთ ადგილობრივი და რეგიონული ქსელების განსხვავება. ეს სლაიდები უზრუნველყოფს ამ საბაზისო ინფორმაციას. ტრენერმა უნდა მოიყვანოს მაგალითები და წაახალისოს მონაწილეები, განიხილონ სხვადასხვა ტიპის ქსელები და თუ როგორ განვითარდა ინტერნეტი. ამ ეტაპზე მიწოდებული უნდა იქნეს ზოგი შესაბამისი ქსელური ტერმინი, როგორიცაა პორტები და გამტარუნარიანობა. დელეგატები უნდა წახალისდნენ, გაითვალისწინონ საკუთარი გამოცდილება; მაგალითად., თავიანთი სახლის ან </a:t>
            </a:r>
            <a:r>
              <a:rPr lang="ka-GE" sz="1200" kern="1200" dirty="0" smtClean="0">
                <a:solidFill>
                  <a:schemeClr val="tx1"/>
                </a:solidFill>
                <a:latin typeface="+mn-lt"/>
              </a:rPr>
              <a:t>სამსახურის </a:t>
            </a:r>
            <a:r>
              <a:rPr lang="ka-GE" sz="1200" kern="1200" dirty="0">
                <a:solidFill>
                  <a:schemeClr val="tx1"/>
                </a:solidFill>
                <a:latin typeface="+mn-lt"/>
              </a:rPr>
              <a:t>ინტერნეტზე წვდომა.</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b="0" dirty="0"/>
              <a:t>ადგილობრივი ქსელი (LAN) – არის </a:t>
            </a:r>
            <a:r>
              <a:rPr lang="ka-GE" sz="1200" dirty="0"/>
              <a:t>კომპიუტერული ქსელი, რომელიც ფარავს პატარა გეოგრაფიულ არეალს, როგორიცაა სახლი, ოფისი ან შენობათა ჯგუფი, მაგ., სკოლა. LAN-ების განმსაზღვრელი მახასიათებლები მოიცავს მონაცემთა გადაცემის ბევრად მაღალ სიჩქარეს, მომცრო გეოგრაფიულ დიაპაზონს და ტელესაკომუნიკაციო ხაზების დაქირავებას არ საჭიროებს.</a:t>
            </a:r>
          </a:p>
          <a:p>
            <a:r>
              <a:rPr lang="ka-GE" sz="1200" b="0" dirty="0"/>
              <a:t>რეგიონული ქსელი (WAN) – არის </a:t>
            </a:r>
            <a:r>
              <a:rPr lang="ka-GE" sz="1200" dirty="0"/>
              <a:t>კომპიუტერული ქსელი, რომელიც ფარავს ფართო ტერიტორიას (ე.ი. ნებისმიერი ქსელი, რომლის კომუნიკაცია სწვდება ქალაქის, რეგიონის ან ქვეყნის საზღვრებს). ან ნაკლებად ოფიციალურად, ქსელი, რომელიც გამოიყენებს როუტერებს და საზოგადოებრივი კავშირის არხებს. </a:t>
            </a:r>
          </a:p>
          <a:p>
            <a:r>
              <a:rPr lang="ka-GE" sz="1200" dirty="0"/>
              <a:t>WAN-ის უდიდესი და ყველაზე ცნობილი მაგალითია </a:t>
            </a:r>
            <a:r>
              <a:rPr lang="ka-GE" sz="1200" b="1" dirty="0" smtClean="0"/>
              <a:t>ინტერნეტი</a:t>
            </a:r>
            <a:r>
              <a:rPr lang="ka-GE" sz="120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ka-GE" altLang="en-US"/>
          </a:p>
        </p:txBody>
      </p:sp>
    </p:spTree>
    <p:extLst>
      <p:ext uri="{BB962C8B-B14F-4D97-AF65-F5344CB8AC3E}">
        <p14:creationId xmlns:p14="http://schemas.microsoft.com/office/powerpoint/2010/main" val="4107921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latin typeface="+mn-lt"/>
              </a:rPr>
              <a:t>ინტერნეტი, შეიძლება ვიფიქროთ, რომ არის ინფრასტრუქტურა, რომელშიც ბევრ სხვადასხვა აპლიკაციაა ერთდროულად მუშაობა შეუძლია.</a:t>
            </a:r>
            <a:r>
              <a:rPr lang="ka-GE" dirty="0" smtClean="0"/>
              <a:t> </a:t>
            </a:r>
            <a:r>
              <a:rPr lang="ka-GE" sz="1200" kern="1200" dirty="0">
                <a:solidFill>
                  <a:schemeClr val="tx1"/>
                </a:solidFill>
                <a:latin typeface="+mn-lt"/>
              </a:rPr>
              <a:t>თუ ინტერნეტის რომელიმე ნაწილი მავნედ მუშაობს ან განადგურებულია, კომუნიკაცია მაინც გრძელდება. ინტერნეტი არავის საკუთრება არაა – არცერთი ორგანიზაციის, არცერთი კორპორაციის, არცერთი მტავრობის. ის ძირითადად თვითრეგულირებადია. ის ყველგან იყენებს ერთსა და იმავე კავშირის ტექნოლოგიას.</a:t>
            </a:r>
          </a:p>
          <a:p>
            <a:r>
              <a:rPr lang="ka-GE" sz="1200" kern="1200" dirty="0">
                <a:solidFill>
                  <a:schemeClr val="tx1"/>
                </a:solidFill>
                <a:latin typeface="+mn-lt"/>
              </a:rPr>
              <a:t> </a:t>
            </a:r>
          </a:p>
          <a:p>
            <a:r>
              <a:rPr lang="ka-GE" sz="1200" kern="1200" dirty="0">
                <a:solidFill>
                  <a:schemeClr val="tx1"/>
                </a:solidFill>
                <a:latin typeface="+mn-lt"/>
              </a:rPr>
              <a:t>ყველაზე თანამედროვე მონაცემთა ქსელები, როგორიცაა ინტერნეტი, აღიწერება როგორც „უკავშირო“ ან „პაკეტური კომუტაცია“. ტრაფიკი იხლიჩება პატარა პაკეტებად, რომლებიც თავის გზას აგრძელებს გამგზავნიდან მიმღებამდე. ისინი მიჰყვებიან ერთსა და იმავე მარშრუტს და ერთმანეთს უერთდებიან, როცა დანიშნულების ადგილს მიაღწევენ.</a:t>
            </a:r>
          </a:p>
          <a:p>
            <a:r>
              <a:rPr lang="ka-GE" sz="1200" kern="1200" dirty="0">
                <a:solidFill>
                  <a:schemeClr val="tx1"/>
                </a:solidFill>
                <a:latin typeface="+mn-lt"/>
              </a:rPr>
              <a:t> </a:t>
            </a:r>
          </a:p>
          <a:p>
            <a:r>
              <a:rPr lang="ka-GE" sz="1200" kern="1200" dirty="0">
                <a:solidFill>
                  <a:schemeClr val="tx1"/>
                </a:solidFill>
                <a:latin typeface="+mn-lt"/>
              </a:rPr>
              <a:t>უმეტესობა ადამიანებისა უკავშირდება ინტერნეტს ინტერნეტ-სერვისის პროვაიდერის (ISP) მეშვეობით. ეს კომერციული ორგანიზაციებია, რომლებიც ქირაობს ჩვენს სივრცეს. ისინი ინახავენ ჩანაწერებს... მაგრამ რამდენი ხნით? არსებობს მონაცემთა დაცვის და კონფიდენციალურობის საკითხების ეროვნული და საერთაშორისო სამართლებრივი ნორმები, რომლებიც გავლენას ახდენს იმაზე, თუ რამდენ ხანს შეუძლია ინტერნეტ-სერვისის პროვაიდერს მონაცემების შენარჩუნება. ამას, რა თქმა უნდა, გავლენა აქვს სისხლის სამართლის სამართალდამცავების შესაძლებლობაზე, დაიცვან მტკიცებულებები ამ წყაროებიდან. კავშირი ჩვეულებრივ ერთ-ერთი ამ მეთოდით ხორციელდება: დაიალ-აპი, ფართოზოლიანი (ADSL), ISDN, საკაბელო, უსადენო, ცხელი წერტილი ან სატელიტური.</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ka-GE" altLang="en-US"/>
          </a:p>
        </p:txBody>
      </p:sp>
    </p:spTree>
    <p:extLst>
      <p:ext uri="{BB962C8B-B14F-4D97-AF65-F5344CB8AC3E}">
        <p14:creationId xmlns:p14="http://schemas.microsoft.com/office/powerpoint/2010/main" val="1933999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ამის გასაანალიზებლად დღეები დაგვჭირდებოდა, მაგრამ გავაკეთებთ ერთ სლაიდზე!</a:t>
            </a:r>
          </a:p>
          <a:p>
            <a:endParaRPr lang="ka-GE" dirty="0"/>
          </a:p>
          <a:p>
            <a:r>
              <a:rPr lang="ka-GE" dirty="0" smtClean="0"/>
              <a:t>არსებობს სხვა პროტოკოლები პროტოკოლების პაკეტში! მიმდინარე ცოდნის დონისთვის მნიშვნელოვანი არაა. TCP &amp; IP ერთად მუშაობს ინტერნეტკომუნიკაციაში, რომ მოამზადოს მონაცემები გადასაცემად, დაყოს ისინი პაკეტებად, სწორად გადაამისამართოს და შემდეგ მიმართოს ინტერნეტის გავლით და უზრუნველყოს, რომ ის მიაღწევს დანიშნულების ადგილს, სადაც გაიგზავნა.</a:t>
            </a:r>
          </a:p>
          <a:p>
            <a:endParaRPr lang="ka-GE" dirty="0"/>
          </a:p>
          <a:p>
            <a:r>
              <a:rPr lang="ka-GE" dirty="0" smtClean="0"/>
              <a:t>ამდენად, აქვს</a:t>
            </a:r>
            <a:r>
              <a:rPr lang="ka-GE" baseline="0" dirty="0" smtClean="0"/>
              <a:t> </a:t>
            </a:r>
            <a:r>
              <a:rPr lang="ka-GE" dirty="0" smtClean="0"/>
              <a:t>ჩაშენებული შეცდომების შემოწმება და გასწორება – ანალოგია იქნებოდა შეტყობინების 10 ნაწილად გახლეჩა – ნაწილი 1 10-დან, ნაწილი 2 10-დან და ა.შ. – და შემდეგ გადამისამართდება დანიშნულების ადგილის IP-მისამართით. როცა ის ბოლოს მიაღწევს და ნაწილი 6 10-დან ჯერ იქ არ არის, პროტოკოლი მოახდენს ამის იდენტიფიცირებას და მოითხოვს ნაკლული ნაწილის ხელახლა გადაგზავნას. ეს ავტომატურად ხორციელდება და წამების ნაწილებში.</a:t>
            </a:r>
          </a:p>
          <a:p>
            <a:endParaRPr lang="ka-GE" dirty="0"/>
          </a:p>
          <a:p>
            <a:r>
              <a:rPr lang="ka-GE" dirty="0" smtClean="0"/>
              <a:t>ზოგი პროტოკოლი ამას არ აკეთებს! UDP (უნივერსალური</a:t>
            </a:r>
            <a:r>
              <a:rPr lang="ka-GE" baseline="0" dirty="0" smtClean="0"/>
              <a:t> </a:t>
            </a:r>
            <a:r>
              <a:rPr lang="ka-GE" dirty="0" smtClean="0"/>
              <a:t>დატაგრამების პროტოკოლი), მაგალითად, უბრალოდ დაამსხვრევს ყველაფერს და გააგზავნის, შეცდომებზე შემოწმების გარეშე. ეს აბსურდული ჩანს – მაგრამ ის გამოიყენება აპლიკაციებისთვის, როგორიცაა ვიდეოსტრიმინგი, სადაც ზედმეტი ხარჯი, როგორიცაა შემოწმება, ზედმეტი სამუშაოა, ხოლო რამდენიმე პაკეტის დაკარგვა რამდენიმე მილიონში შესამჩნევი არ იქნება </a:t>
            </a:r>
          </a:p>
          <a:p>
            <a:endParaRPr lang="ka-GE" dirty="0"/>
          </a:p>
          <a:p>
            <a:r>
              <a:rPr lang="ka-GE" dirty="0" smtClean="0"/>
              <a:t>მასშტაბები იმისა, თუ რა ხდება უკანა ფონზე ინტერნეტში გადაცემისას, ხშირად ნათელი არაა </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ka-GE" altLang="en-US"/>
          </a:p>
        </p:txBody>
      </p:sp>
    </p:spTree>
    <p:extLst>
      <p:ext uri="{BB962C8B-B14F-4D97-AF65-F5344CB8AC3E}">
        <p14:creationId xmlns:p14="http://schemas.microsoft.com/office/powerpoint/2010/main" val="3913116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ამის გასაანალიზებლად დღეები დაგვჭირდებოდა, მაგრამ გავაკეთებთ ერთ სლაიდზე!</a:t>
            </a:r>
          </a:p>
          <a:p>
            <a:endParaRPr lang="ka-GE" dirty="0" smtClean="0"/>
          </a:p>
          <a:p>
            <a:r>
              <a:rPr lang="ka-GE" dirty="0" smtClean="0"/>
              <a:t>არსებობს სხვა პროტოკოლები პროტოკოლების პაკეტში! მიმდინარე ცოდნის დონისთვის მნიშვნელოვანი არაა. TCP &amp; IP ერთად მუშაობს ინტერნეტკომუნიკაციაში, რომ მოამზადოს მონაცემები გადასაცემად, დაყოს ისინი პაკეტებად, სწორად გადაამისამართოს და შემდეგ მიმართოს ინტერნეტის გავლით და უზრუნველყოს, რომ ის მიაღწევს დანიშნულების ადგილს, სადაც გაიგზავნა.</a:t>
            </a:r>
          </a:p>
          <a:p>
            <a:endParaRPr lang="ka-GE" dirty="0" smtClean="0"/>
          </a:p>
          <a:p>
            <a:r>
              <a:rPr lang="ka-GE" dirty="0" smtClean="0"/>
              <a:t>ამდენად, აქვს</a:t>
            </a:r>
            <a:r>
              <a:rPr lang="ka-GE" baseline="0" dirty="0" smtClean="0"/>
              <a:t> </a:t>
            </a:r>
            <a:r>
              <a:rPr lang="ka-GE" dirty="0" smtClean="0"/>
              <a:t>ჩაშენებული შეცდომების შემოწმება და გასწორება – ანალოგია იქნებოდა შეტყობინების 10 ნაწილად გახლეჩა – ნაწილი 1 10-დან, ნაწილი 2 10-დან და ა.შ. – და შემდეგ გადამისამართდება დანიშნულების ადგილის IP-მისამართით. როცა ის ბოლოს მიაღწევს და ნაწილი 6 10-დან ჯერ იქ არ არის, პროტოკოლი მოახდენს ამის იდენტიფიცირებას და მოითხოვს ნაკლული ნაწილის ხელახლა გადაგზავნას. ეს ავტომატურად ხორციელდება და წამების ნაწილებში.</a:t>
            </a:r>
          </a:p>
          <a:p>
            <a:endParaRPr lang="ka-GE" dirty="0" smtClean="0"/>
          </a:p>
          <a:p>
            <a:r>
              <a:rPr lang="ka-GE" dirty="0" smtClean="0"/>
              <a:t>ზოგი პროტოკოლი ამას არ აკეთებს! UDP (უნივერსალური</a:t>
            </a:r>
            <a:r>
              <a:rPr lang="ka-GE" baseline="0" dirty="0" smtClean="0"/>
              <a:t> </a:t>
            </a:r>
            <a:r>
              <a:rPr lang="ka-GE" dirty="0" smtClean="0"/>
              <a:t>დატაგრამების პროტოკოლი), მაგალითად, უბრალოდ დაამსხვრევს ყველაფერს და გააგზავნის, შეცდომებზე შემოწმების გარეშე. ეს აბსურდული ჩანს – მაგრამ ის გამოიყენება აპლიკაციებისთვის, როგორიცაა ვიდეოსტრიმინგი, სადაც ზედმეტი ხარჯი, როგორიცაა შემოწმება, ზედმეტი სამუშაოა, ხოლო რამდენიმე პაკეტის დაკარგვა რამდენიმე მილიონში შესამჩნევი არ იქნება </a:t>
            </a:r>
          </a:p>
          <a:p>
            <a:endParaRPr lang="ka-GE" dirty="0" smtClean="0"/>
          </a:p>
          <a:p>
            <a:r>
              <a:rPr lang="ka-GE" dirty="0" smtClean="0"/>
              <a:t>მასშტაბები იმისა, თუ რა ხდება უკანა ფონზე ინტერნეტში გადაცემისას, ხშირად ნათელი არაა </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ka-GE" altLang="en-US"/>
          </a:p>
        </p:txBody>
      </p:sp>
    </p:spTree>
    <p:extLst>
      <p:ext uri="{BB962C8B-B14F-4D97-AF65-F5344CB8AC3E}">
        <p14:creationId xmlns:p14="http://schemas.microsoft.com/office/powerpoint/2010/main" val="4140947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ქსელი/ჰოსტის</a:t>
            </a:r>
            <a:r>
              <a:rPr lang="ka-GE" baseline="0" dirty="0" smtClean="0"/>
              <a:t> დაყოფა </a:t>
            </a:r>
            <a:r>
              <a:rPr lang="ka-GE" dirty="0" smtClean="0"/>
              <a:t>განსაზღვრულია იმით, რასაც „ქვექსელის ნიღაბი“ (</a:t>
            </a:r>
            <a:r>
              <a:rPr lang="en-US" dirty="0" smtClean="0"/>
              <a:t>subnet</a:t>
            </a:r>
            <a:r>
              <a:rPr lang="en-US" baseline="0" dirty="0" smtClean="0"/>
              <a:t> mask</a:t>
            </a:r>
            <a:r>
              <a:rPr lang="ka-GE" dirty="0" smtClean="0"/>
              <a:t>) ეწოდება</a:t>
            </a:r>
          </a:p>
          <a:p>
            <a:r>
              <a:rPr lang="ka-GE" dirty="0" smtClean="0"/>
              <a:t>ქსელის კლასები – A, B </a:t>
            </a:r>
            <a:r>
              <a:rPr lang="ka-GE" baseline="0" dirty="0" smtClean="0"/>
              <a:t>და</a:t>
            </a:r>
            <a:r>
              <a:rPr lang="ka-GE" dirty="0" smtClean="0"/>
              <a:t> C</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ამ საგნის სრულად </a:t>
            </a:r>
            <a:r>
              <a:rPr lang="ka-GE" sz="1200" kern="1200" dirty="0" smtClean="0">
                <a:solidFill>
                  <a:schemeClr val="tx1"/>
                </a:solidFill>
                <a:latin typeface="+mn-lt"/>
              </a:rPr>
              <a:t>შესასწავლად </a:t>
            </a:r>
            <a:r>
              <a:rPr lang="ka-GE" sz="1200" kern="1200" dirty="0">
                <a:solidFill>
                  <a:schemeClr val="tx1"/>
                </a:solidFill>
                <a:latin typeface="+mn-lt"/>
              </a:rPr>
              <a:t>სესია შეიძლება საათობით გაგრძელდეს – შევეცდებით ავხსნათ საფუძვლები რამდენიმე </a:t>
            </a:r>
            <a:r>
              <a:rPr lang="ka-GE" sz="1200" kern="1200" dirty="0" smtClean="0">
                <a:solidFill>
                  <a:schemeClr val="tx1"/>
                </a:solidFill>
                <a:latin typeface="+mn-lt"/>
              </a:rPr>
              <a:t>სლაიდში</a:t>
            </a:r>
            <a:r>
              <a:rPr lang="en-US" sz="1200" kern="1200" dirty="0" smtClean="0">
                <a:solidFill>
                  <a:schemeClr val="tx1"/>
                </a:solidFill>
                <a:latin typeface="+mn-lt"/>
              </a:rPr>
              <a:t>.</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v4 </a:t>
            </a:r>
            <a:r>
              <a:rPr lang="ka-GE" dirty="0" smtClean="0"/>
              <a:t>IP</a:t>
            </a:r>
            <a:r>
              <a:rPr lang="ka-GE" sz="1200" kern="1200" dirty="0" smtClean="0">
                <a:solidFill>
                  <a:schemeClr val="tx1"/>
                </a:solidFill>
                <a:latin typeface="+mn-lt"/>
              </a:rPr>
              <a:t>-მისამართებისთვის </a:t>
            </a:r>
            <a:r>
              <a:rPr lang="ka-GE" sz="1200" kern="1200" dirty="0">
                <a:solidFill>
                  <a:schemeClr val="tx1"/>
                </a:solidFill>
                <a:latin typeface="+mn-lt"/>
              </a:rPr>
              <a:t>რეზერვირებულია 32-ბიტიანი მონაცემები – რომელიც მონაცემთა 4 ბაიტია (ბაიტში 8 </a:t>
            </a:r>
            <a:r>
              <a:rPr lang="ka-GE" sz="1200" kern="1200" dirty="0" smtClean="0">
                <a:solidFill>
                  <a:schemeClr val="tx1"/>
                </a:solidFill>
                <a:latin typeface="+mn-lt"/>
              </a:rPr>
              <a:t>ბიტი)</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როცა აისახება, თითოეული ბაიტი (</a:t>
            </a:r>
            <a:r>
              <a:rPr lang="ka-GE" sz="1200" kern="1200" dirty="0" smtClean="0">
                <a:solidFill>
                  <a:schemeClr val="tx1"/>
                </a:solidFill>
                <a:latin typeface="+mn-lt"/>
              </a:rPr>
              <a:t>ანუ </a:t>
            </a:r>
            <a:r>
              <a:rPr lang="ka-GE" sz="1200" kern="1200" dirty="0">
                <a:solidFill>
                  <a:schemeClr val="tx1"/>
                </a:solidFill>
                <a:latin typeface="+mn-lt"/>
              </a:rPr>
              <a:t>ოქტეტი) ცალკევდება ათწილადის </a:t>
            </a:r>
            <a:r>
              <a:rPr lang="ka-GE" sz="1200" kern="1200" dirty="0" smtClean="0">
                <a:solidFill>
                  <a:schemeClr val="tx1"/>
                </a:solidFill>
                <a:latin typeface="+mn-lt"/>
              </a:rPr>
              <a:t>წერტილით</a:t>
            </a:r>
            <a:r>
              <a:rPr lang="en-US" sz="1200" kern="1200" dirty="0" smtClean="0">
                <a:solidFill>
                  <a:schemeClr val="tx1"/>
                </a:solidFill>
                <a:latin typeface="+mn-lt"/>
              </a:rPr>
              <a:t>.</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ბაიტს აქვს 8 </a:t>
            </a:r>
            <a:r>
              <a:rPr lang="ka-GE" sz="1200" kern="1200" dirty="0" smtClean="0">
                <a:solidFill>
                  <a:schemeClr val="tx1"/>
                </a:solidFill>
                <a:latin typeface="+mn-lt"/>
              </a:rPr>
              <a:t>ბიტი</a:t>
            </a:r>
            <a:r>
              <a:rPr lang="ka-GE" sz="1200" kern="1200" dirty="0">
                <a:solidFill>
                  <a:schemeClr val="tx1"/>
                </a:solidFill>
                <a:latin typeface="+mn-lt"/>
              </a:rPr>
              <a:t>.</a:t>
            </a:r>
            <a:r>
              <a:rPr lang="ka-GE" sz="1200" kern="1200" dirty="0" smtClean="0">
                <a:solidFill>
                  <a:schemeClr val="tx1"/>
                </a:solidFill>
                <a:latin typeface="+mn-lt"/>
              </a:rPr>
              <a:t> თითოეულ ბაიტს, როცა ის ორობით </a:t>
            </a:r>
            <a:r>
              <a:rPr lang="ka-GE" sz="1200" kern="1200" dirty="0">
                <a:solidFill>
                  <a:schemeClr val="tx1"/>
                </a:solidFill>
                <a:latin typeface="+mn-lt"/>
              </a:rPr>
              <a:t>სისტემაში ინახება, </a:t>
            </a:r>
            <a:r>
              <a:rPr lang="ka-GE" sz="1200" kern="1200" dirty="0" smtClean="0">
                <a:solidFill>
                  <a:schemeClr val="tx1"/>
                </a:solidFill>
                <a:latin typeface="+mn-lt"/>
              </a:rPr>
              <a:t>აქვს </a:t>
            </a:r>
            <a:r>
              <a:rPr lang="ka-GE" sz="1200" kern="1200" dirty="0">
                <a:solidFill>
                  <a:schemeClr val="tx1"/>
                </a:solidFill>
                <a:latin typeface="+mn-lt"/>
              </a:rPr>
              <a:t>მაქსიმუმ 256 შესაძლო ვარიაცია – 0-დან </a:t>
            </a:r>
            <a:r>
              <a:rPr lang="ka-GE" sz="1200" kern="1200" dirty="0" smtClean="0">
                <a:solidFill>
                  <a:schemeClr val="tx1"/>
                </a:solidFill>
                <a:latin typeface="+mn-lt"/>
              </a:rPr>
              <a:t>255-მდე</a:t>
            </a:r>
            <a:r>
              <a:rPr lang="en-US" sz="1200" kern="1200" dirty="0" smtClean="0">
                <a:solidFill>
                  <a:schemeClr val="tx1"/>
                </a:solidFill>
                <a:latin typeface="+mn-lt"/>
              </a:rPr>
              <a:t>.</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საბაზისო კურსში ქვექსელის ნიღბის შემოტანა სისულელე იქნებოდა – ამდენად, ცნების ხსენება </a:t>
            </a:r>
            <a:r>
              <a:rPr lang="ka-GE" sz="1200" kern="1200" dirty="0" smtClean="0">
                <a:solidFill>
                  <a:schemeClr val="tx1"/>
                </a:solidFill>
                <a:latin typeface="+mn-lt"/>
              </a:rPr>
              <a:t>საკმარისია</a:t>
            </a:r>
            <a:r>
              <a:rPr lang="en-US" sz="1200" kern="1200" dirty="0" smtClean="0">
                <a:solidFill>
                  <a:schemeClr val="tx1"/>
                </a:solidFill>
                <a:latin typeface="+mn-lt"/>
              </a:rPr>
              <a:t>.</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ანალოგიურად, არსებობს ქსელის სხვადასხვა კლასი – A, B </a:t>
            </a:r>
            <a:r>
              <a:rPr lang="ka-GE" sz="1200" kern="1200" dirty="0" smtClean="0">
                <a:solidFill>
                  <a:schemeClr val="tx1"/>
                </a:solidFill>
                <a:latin typeface="+mn-lt"/>
              </a:rPr>
              <a:t>და </a:t>
            </a:r>
            <a:r>
              <a:rPr lang="ka-GE" sz="1200" kern="1200" dirty="0">
                <a:solidFill>
                  <a:schemeClr val="tx1"/>
                </a:solidFill>
                <a:latin typeface="+mn-lt"/>
              </a:rPr>
              <a:t>C – და </a:t>
            </a:r>
            <a:r>
              <a:rPr lang="ka-GE" sz="1200" kern="1200" dirty="0" smtClean="0">
                <a:solidFill>
                  <a:schemeClr val="tx1"/>
                </a:solidFill>
                <a:latin typeface="+mn-lt"/>
              </a:rPr>
              <a:t>მათი </a:t>
            </a:r>
            <a:r>
              <a:rPr lang="ka-GE" sz="1200" kern="1200" dirty="0">
                <a:solidFill>
                  <a:schemeClr val="tx1"/>
                </a:solidFill>
                <a:latin typeface="+mn-lt"/>
              </a:rPr>
              <a:t>ამ ეტაპზე შემოტანაც ასევე სისულელე იქნებოდა. თუ დაპრესილია, </a:t>
            </a:r>
            <a:r>
              <a:rPr lang="ka-GE" sz="1200" kern="1200" dirty="0" smtClean="0">
                <a:solidFill>
                  <a:schemeClr val="tx1"/>
                </a:solidFill>
                <a:latin typeface="+mn-lt"/>
              </a:rPr>
              <a:t>არის </a:t>
            </a:r>
            <a:r>
              <a:rPr lang="ka-GE" sz="1200" kern="1200" dirty="0">
                <a:solidFill>
                  <a:schemeClr val="tx1"/>
                </a:solidFill>
                <a:latin typeface="+mn-lt"/>
              </a:rPr>
              <a:t>მაქსიმუმ 256 </a:t>
            </a:r>
            <a:r>
              <a:rPr lang="ka-GE" sz="1200" kern="1200" dirty="0" smtClean="0">
                <a:solidFill>
                  <a:schemeClr val="tx1"/>
                </a:solidFill>
                <a:latin typeface="+mn-lt"/>
              </a:rPr>
              <a:t>„A“ </a:t>
            </a:r>
            <a:r>
              <a:rPr lang="ka-GE" sz="1200" kern="1200" dirty="0">
                <a:solidFill>
                  <a:schemeClr val="tx1"/>
                </a:solidFill>
                <a:latin typeface="+mn-lt"/>
              </a:rPr>
              <a:t>კლასის ქსელი, რომელთაგან თითოს 17 მილიონზე მეტი ჰოსტის შესაძლებლობა აქვს; არის მაქსიმუმ 65536 </a:t>
            </a:r>
            <a:r>
              <a:rPr lang="ka-GE" sz="1200" kern="1200" dirty="0" smtClean="0">
                <a:solidFill>
                  <a:schemeClr val="tx1"/>
                </a:solidFill>
                <a:latin typeface="+mn-lt"/>
              </a:rPr>
              <a:t>„B“ </a:t>
            </a:r>
            <a:r>
              <a:rPr lang="ka-GE" sz="1200" kern="1200" dirty="0">
                <a:solidFill>
                  <a:schemeClr val="tx1"/>
                </a:solidFill>
                <a:latin typeface="+mn-lt"/>
              </a:rPr>
              <a:t>კლასის ქსელი, რომელთაგან თითოს </a:t>
            </a:r>
            <a:r>
              <a:rPr lang="ka-GE" sz="1200" kern="1200" dirty="0" smtClean="0">
                <a:solidFill>
                  <a:schemeClr val="tx1"/>
                </a:solidFill>
                <a:latin typeface="+mn-lt"/>
              </a:rPr>
              <a:t>65</a:t>
            </a:r>
            <a:r>
              <a:rPr lang="ka-GE" sz="1200" kern="1200" baseline="0" dirty="0" smtClean="0">
                <a:solidFill>
                  <a:schemeClr val="tx1"/>
                </a:solidFill>
                <a:latin typeface="+mn-lt"/>
              </a:rPr>
              <a:t> </a:t>
            </a:r>
            <a:r>
              <a:rPr lang="ka-GE" sz="1200" kern="1200" dirty="0" smtClean="0">
                <a:solidFill>
                  <a:schemeClr val="tx1"/>
                </a:solidFill>
                <a:latin typeface="+mn-lt"/>
              </a:rPr>
              <a:t>536 </a:t>
            </a:r>
            <a:r>
              <a:rPr lang="ka-GE" sz="1200" kern="1200" dirty="0">
                <a:solidFill>
                  <a:schemeClr val="tx1"/>
                </a:solidFill>
                <a:latin typeface="+mn-lt"/>
              </a:rPr>
              <a:t>ჰოსტის შესაძლებლობა აქვს და არის მაქსიმუმ 17 მილიონი + </a:t>
            </a:r>
            <a:r>
              <a:rPr lang="ka-GE" sz="1200" kern="1200" dirty="0" smtClean="0">
                <a:solidFill>
                  <a:schemeClr val="tx1"/>
                </a:solidFill>
                <a:latin typeface="+mn-lt"/>
              </a:rPr>
              <a:t>„C“ </a:t>
            </a:r>
            <a:r>
              <a:rPr lang="ka-GE" sz="1200" kern="1200" dirty="0">
                <a:solidFill>
                  <a:schemeClr val="tx1"/>
                </a:solidFill>
                <a:latin typeface="+mn-lt"/>
              </a:rPr>
              <a:t>კლასის ქსელი, რომელთაგან თითოს 256 ჰოსტის შესაძლებლობა აქვს. ამიტომ, კომპლექსური </a:t>
            </a:r>
            <a:r>
              <a:rPr lang="ka-GE" sz="1200" kern="1200" dirty="0" smtClean="0">
                <a:solidFill>
                  <a:schemeClr val="tx1"/>
                </a:solidFill>
                <a:latin typeface="+mn-lt"/>
              </a:rPr>
              <a:t>მათემატიკაა.</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თუ მათემატიკურად გამოვითვლით, შესაძლებელია იყოს 4.5 მილიარდი მისამართი, მაგრამ რადგანაც ისინი ადრე არაეფექტურად იყოფოდა, ნიშნავს, რომ ბევრად უფრო ნაკლებია. ამიტომაცაა, როცა ინტერნეტთან დაკავშირებული მოწყობილობების რაოდენობას ვუყურებთ, ისინი საკმარისი </a:t>
            </a:r>
            <a:r>
              <a:rPr lang="ka-GE" sz="1200" kern="1200" dirty="0" smtClean="0">
                <a:solidFill>
                  <a:schemeClr val="tx1"/>
                </a:solidFill>
                <a:latin typeface="+mn-lt"/>
              </a:rPr>
              <a:t>არაა.</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ka-GE" altLang="en-US"/>
          </a:p>
        </p:txBody>
      </p:sp>
    </p:spTree>
    <p:extLst>
      <p:ext uri="{BB962C8B-B14F-4D97-AF65-F5344CB8AC3E}">
        <p14:creationId xmlns:p14="http://schemas.microsoft.com/office/powerpoint/2010/main" val="4153492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დაბოლოს</a:t>
            </a:r>
            <a:r>
              <a:rPr lang="ka-GE" sz="1200" kern="1200" dirty="0">
                <a:solidFill>
                  <a:schemeClr val="tx1"/>
                </a:solidFill>
                <a:latin typeface="+mn-lt"/>
              </a:rPr>
              <a:t>, თქვენ შეიძლება გქონდეთ კერძო ქსელი ან საჯარო ქსელი </a:t>
            </a:r>
            <a:r>
              <a:rPr lang="ka-GE" sz="1200" kern="1200" dirty="0" smtClean="0">
                <a:solidFill>
                  <a:schemeClr val="tx1"/>
                </a:solidFill>
                <a:latin typeface="+mn-lt"/>
              </a:rPr>
              <a:t>– კერძო </a:t>
            </a:r>
            <a:r>
              <a:rPr lang="ka-GE" sz="1200" kern="1200" dirty="0">
                <a:solidFill>
                  <a:schemeClr val="tx1"/>
                </a:solidFill>
                <a:latin typeface="+mn-lt"/>
              </a:rPr>
              <a:t>ქსელისთვის </a:t>
            </a:r>
            <a:r>
              <a:rPr lang="ka-GE" sz="1200" kern="1200" dirty="0" smtClean="0">
                <a:solidFill>
                  <a:schemeClr val="tx1"/>
                </a:solidFill>
                <a:latin typeface="+mn-lt"/>
              </a:rPr>
              <a:t>არსებობს რეზერვირებული მისამართები.</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მიზანი </a:t>
            </a:r>
            <a:r>
              <a:rPr lang="ka-GE" sz="1200" kern="1200" dirty="0">
                <a:solidFill>
                  <a:schemeClr val="tx1"/>
                </a:solidFill>
                <a:latin typeface="+mn-lt"/>
              </a:rPr>
              <a:t>არაა, რომ დელეგატებმა დაიმახსოვრონ დიაპაზონები – არამედ იცოდნენ მათ </a:t>
            </a:r>
            <a:r>
              <a:rPr lang="ka-GE" sz="1200" kern="1200" dirty="0" smtClean="0">
                <a:solidFill>
                  <a:schemeClr val="tx1"/>
                </a:solidFill>
                <a:latin typeface="+mn-lt"/>
              </a:rPr>
              <a:t>შესახებ.</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b="0" i="0" kern="1200" dirty="0">
                <a:solidFill>
                  <a:schemeClr val="tx1"/>
                </a:solidFill>
                <a:effectLst/>
                <a:latin typeface="Times New Roman" pitchFamily="18" charset="0"/>
              </a:rPr>
              <a:t>ინტერნეტის მისამართების სივრცის უწყება (IANA) არის ორგანიზაცია, რომელიც პასუხისმგებელია </a:t>
            </a:r>
            <a:r>
              <a:rPr lang="ka-GE" sz="1200" b="0" i="0" kern="1200" dirty="0" smtClean="0">
                <a:solidFill>
                  <a:schemeClr val="tx1"/>
                </a:solidFill>
                <a:effectLst/>
                <a:latin typeface="Times New Roman" pitchFamily="18" charset="0"/>
              </a:rPr>
              <a:t>I</a:t>
            </a:r>
            <a:r>
              <a:rPr lang="en-US" sz="1200" b="0" i="0" kern="1200" dirty="0" smtClean="0">
                <a:solidFill>
                  <a:schemeClr val="tx1"/>
                </a:solidFill>
                <a:effectLst/>
                <a:latin typeface="Times New Roman" pitchFamily="18" charset="0"/>
              </a:rPr>
              <a:t>P</a:t>
            </a:r>
            <a:r>
              <a:rPr lang="ka-GE" sz="1200" b="0" i="0" kern="1200" dirty="0" smtClean="0">
                <a:solidFill>
                  <a:schemeClr val="tx1"/>
                </a:solidFill>
                <a:effectLst/>
                <a:latin typeface="Times New Roman" pitchFamily="18" charset="0"/>
              </a:rPr>
              <a:t>-მისამართების </a:t>
            </a:r>
            <a:r>
              <a:rPr lang="ka-GE" sz="1200" b="0" i="0" kern="1200" dirty="0">
                <a:solidFill>
                  <a:schemeClr val="tx1"/>
                </a:solidFill>
                <a:effectLst/>
                <a:latin typeface="Times New Roman" pitchFamily="18" charset="0"/>
              </a:rPr>
              <a:t>დიაპაზონების მინიჭებაზე ორგანიზაციებისთვისა და ინტერნეტსერვისის პროვაიდერებისთვის (ISPs). </a:t>
            </a:r>
            <a:r>
              <a:rPr lang="ka-GE" sz="1200" b="0" i="0" kern="1200" dirty="0" smtClean="0">
                <a:solidFill>
                  <a:schemeClr val="tx1"/>
                </a:solidFill>
                <a:effectLst/>
                <a:latin typeface="Times New Roman" pitchFamily="18" charset="0"/>
              </a:rPr>
              <a:t>იმისათვის</a:t>
            </a:r>
            <a:r>
              <a:rPr lang="ka-GE" sz="1200" b="0" i="0" kern="1200" baseline="0" dirty="0" smtClean="0">
                <a:solidFill>
                  <a:schemeClr val="tx1"/>
                </a:solidFill>
                <a:effectLst/>
                <a:latin typeface="Times New Roman" pitchFamily="18" charset="0"/>
              </a:rPr>
              <a:t>, რომ </a:t>
            </a:r>
            <a:r>
              <a:rPr lang="ka-GE" sz="1200" b="0" i="0" kern="1200" dirty="0" smtClean="0">
                <a:solidFill>
                  <a:schemeClr val="tx1"/>
                </a:solidFill>
                <a:effectLst/>
                <a:latin typeface="Times New Roman" pitchFamily="18" charset="0"/>
              </a:rPr>
              <a:t>ორგანიზაციებს მიეცეს უფლება, </a:t>
            </a:r>
            <a:r>
              <a:rPr lang="ka-GE" sz="1200" b="0" i="0" kern="1200" dirty="0">
                <a:solidFill>
                  <a:schemeClr val="tx1"/>
                </a:solidFill>
                <a:effectLst/>
                <a:latin typeface="Times New Roman" pitchFamily="18" charset="0"/>
              </a:rPr>
              <a:t>თავისუფლად მიანიჭონ კერძო </a:t>
            </a:r>
            <a:r>
              <a:rPr lang="ka-GE" sz="1200" b="0" i="0" kern="1200" dirty="0" smtClean="0">
                <a:solidFill>
                  <a:schemeClr val="tx1"/>
                </a:solidFill>
                <a:effectLst/>
                <a:latin typeface="Times New Roman" pitchFamily="18" charset="0"/>
              </a:rPr>
              <a:t>I</a:t>
            </a:r>
            <a:r>
              <a:rPr lang="en-US" sz="1200" b="0" i="0" kern="1200" dirty="0" smtClean="0">
                <a:solidFill>
                  <a:schemeClr val="tx1"/>
                </a:solidFill>
                <a:effectLst/>
                <a:latin typeface="Times New Roman" pitchFamily="18" charset="0"/>
              </a:rPr>
              <a:t>P</a:t>
            </a:r>
            <a:r>
              <a:rPr lang="ka-GE" sz="1200" b="0" i="0" kern="1200" dirty="0" smtClean="0">
                <a:solidFill>
                  <a:schemeClr val="tx1"/>
                </a:solidFill>
                <a:effectLst/>
                <a:latin typeface="Times New Roman" pitchFamily="18" charset="0"/>
              </a:rPr>
              <a:t>-მისამართები</a:t>
            </a:r>
            <a:r>
              <a:rPr lang="ka-GE" sz="1200" b="0" i="0" kern="1200" dirty="0">
                <a:solidFill>
                  <a:schemeClr val="tx1"/>
                </a:solidFill>
                <a:effectLst/>
                <a:latin typeface="Times New Roman" pitchFamily="18" charset="0"/>
              </a:rPr>
              <a:t>, ქსელის საინფორმაციო ცენტრს (InterNIC) რეზერვირებული აქვს კონკრეტული მისამართების ბლოკები კერძო მოხმარებისთვის.</a:t>
            </a:r>
            <a:endParaRPr lang="ka-G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28</a:t>
            </a:fld>
            <a:endParaRPr lang="ka-GE" altLang="en-US"/>
          </a:p>
        </p:txBody>
      </p:sp>
    </p:spTree>
    <p:extLst>
      <p:ext uri="{BB962C8B-B14F-4D97-AF65-F5344CB8AC3E}">
        <p14:creationId xmlns:p14="http://schemas.microsoft.com/office/powerpoint/2010/main" val="3179852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340 უნდეცილიონი </a:t>
            </a:r>
            <a:r>
              <a:rPr lang="ka-GE" dirty="0" smtClean="0">
                <a:latin typeface="+mn-lt"/>
              </a:rPr>
              <a:t>–</a:t>
            </a:r>
            <a:r>
              <a:rPr lang="ka-GE" dirty="0" smtClean="0"/>
              <a:t> </a:t>
            </a:r>
            <a:r>
              <a:rPr lang="ka-GE" sz="2000" dirty="0" smtClean="0">
                <a:latin typeface="+mn-lt"/>
              </a:rPr>
              <a:t>340 282 366 920 938 000 000 000 000 000 000 000 000 </a:t>
            </a:r>
          </a:p>
          <a:p>
            <a:r>
              <a:rPr lang="ka-GE" sz="2400" dirty="0" smtClean="0"/>
              <a:t>„</a:t>
            </a:r>
            <a:r>
              <a:rPr lang="ka-GE" sz="2400" dirty="0"/>
              <a:t>ამდენად, შეგვიძლია IPV6-მისამართი მივანიჭოთ </a:t>
            </a:r>
            <a:r>
              <a:rPr lang="ka-GE" sz="2400" u="sng" dirty="0"/>
              <a:t>თითოეულ ატომს დედამიწის ზურგზე </a:t>
            </a:r>
            <a:r>
              <a:rPr lang="ka-GE" sz="2400" dirty="0"/>
              <a:t>და კიდევ საკმარისი მისამართი </a:t>
            </a:r>
            <a:r>
              <a:rPr lang="ka-GE" sz="2400" dirty="0" smtClean="0"/>
              <a:t>დარჩება</a:t>
            </a:r>
            <a:r>
              <a:rPr lang="ka-GE" sz="2400" baseline="0" dirty="0" smtClean="0"/>
              <a:t> </a:t>
            </a:r>
            <a:r>
              <a:rPr lang="ka-GE" sz="2400" dirty="0" smtClean="0"/>
              <a:t>100-ზე </a:t>
            </a:r>
            <a:r>
              <a:rPr lang="ka-GE" sz="2400" dirty="0"/>
              <a:t>მეტი დედამიწისთვის. დიდი ალბათობით, არ გამოგველება IPV6 </a:t>
            </a:r>
            <a:r>
              <a:rPr lang="ka-GE" sz="2400" dirty="0" smtClean="0"/>
              <a:t>მისამართები </a:t>
            </a:r>
            <a:r>
              <a:rPr lang="ka-GE" sz="2400" dirty="0"/>
              <a:t>მომავალში ნებისმიერ დროს“</a:t>
            </a:r>
          </a:p>
          <a:p>
            <a:endParaRPr lang="ka-GE" sz="2400" dirty="0"/>
          </a:p>
          <a:p>
            <a:r>
              <a:rPr lang="ka-GE" dirty="0" smtClean="0"/>
              <a:t>არ საჭიროებს კერძო IP-ს </a:t>
            </a:r>
            <a:r>
              <a:rPr lang="ka-GE" dirty="0" smtClean="0">
                <a:latin typeface="+mn-lt"/>
              </a:rPr>
              <a:t>–</a:t>
            </a:r>
            <a:r>
              <a:rPr lang="ka-GE" dirty="0" smtClean="0"/>
              <a:t> მაგრამ არის </a:t>
            </a:r>
            <a:r>
              <a:rPr lang="is-IS" dirty="0" smtClean="0"/>
              <a:t>fc00:: &amp; </a:t>
            </a:r>
            <a:r>
              <a:rPr lang="en-US" dirty="0" err="1" smtClean="0"/>
              <a:t>fdxx:xxxx:xxxx</a:t>
            </a:r>
            <a:endParaRPr lang="en-US" dirty="0" smtClean="0"/>
          </a:p>
          <a:p>
            <a:r>
              <a:rPr lang="ka-GE" dirty="0" smtClean="0"/>
              <a:t>არ საჭიროებს ქსელების კლასებს</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29</a:t>
            </a:fld>
            <a:endParaRPr lang="ka-GE" altLang="en-US"/>
          </a:p>
        </p:txBody>
      </p:sp>
    </p:spTree>
    <p:extLst>
      <p:ext uri="{BB962C8B-B14F-4D97-AF65-F5344CB8AC3E}">
        <p14:creationId xmlns:p14="http://schemas.microsoft.com/office/powerpoint/2010/main" val="3250523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სანამ ინტერნეტს დავუკავშირდებით, ასევე უნდა ვიცოდეთ ერთი მნიშვნელოვანი ცნება – DNS.</a:t>
            </a:r>
          </a:p>
          <a:p>
            <a:r>
              <a:rPr lang="ka-GE" sz="1200" kern="1200" dirty="0">
                <a:solidFill>
                  <a:schemeClr val="tx1"/>
                </a:solidFill>
                <a:latin typeface="+mn-lt"/>
              </a:rPr>
              <a:t>კარგად გვამახსოვრდება საგნების სახელები, როგორიცაა რესურსები – მაგრამ არ გვამახსოვრდება მათი რაოდენობა</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ka-GE" altLang="en-US"/>
          </a:p>
        </p:txBody>
      </p:sp>
    </p:spTree>
    <p:extLst>
      <p:ext uri="{BB962C8B-B14F-4D97-AF65-F5344CB8AC3E}">
        <p14:creationId xmlns:p14="http://schemas.microsoft.com/office/powerpoint/2010/main" val="54721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5714A6-B05B-47A5-B92B-D727BD3A45D0}"/>
              </a:ext>
            </a:extLst>
          </p:cNvPr>
          <p:cNvSpPr>
            <a:spLocks noGrp="1"/>
          </p:cNvSpPr>
          <p:nvPr>
            <p:ph type="body" idx="1"/>
          </p:nvPr>
        </p:nvSpPr>
        <p:spPr/>
        <p:txBody>
          <a:bodyPr/>
          <a:lstStyle/>
          <a:p>
            <a:r>
              <a:rPr lang="ka-GE" sz="3600" dirty="0"/>
              <a:t>მიზანი ძალიან ფართომასშტაბიანია – და მიზანს წარმოადგენს საინფორმაციო მიმოხილვის უზრუნველყოფა ზედმეტად ტექნიკური აღწერილობის გარეშე</a:t>
            </a:r>
          </a:p>
          <a:p>
            <a:endParaRPr lang="ka-GE" sz="3600" dirty="0"/>
          </a:p>
          <a:p>
            <a:r>
              <a:rPr lang="ka-GE" sz="3600" dirty="0"/>
              <a:t>საექსპერტო ანალიტიკოსის სამუშაო მდგომარეობს იმაში, რომ აიღოს ძალიან რთული საგანი და გახადოს ის იოლი – ამავდროულად ახსოვდეს, რომ კომპიუტერები უაღრესად რთული მოწყობილობებია</a:t>
            </a:r>
          </a:p>
        </p:txBody>
      </p:sp>
    </p:spTree>
    <p:extLst>
      <p:ext uri="{BB962C8B-B14F-4D97-AF65-F5344CB8AC3E}">
        <p14:creationId xmlns:p14="http://schemas.microsoft.com/office/powerpoint/2010/main" val="2157838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ka-GE" altLang="en-US"/>
          </a:p>
        </p:txBody>
      </p:sp>
    </p:spTree>
    <p:extLst>
      <p:ext uri="{BB962C8B-B14F-4D97-AF65-F5344CB8AC3E}">
        <p14:creationId xmlns:p14="http://schemas.microsoft.com/office/powerpoint/2010/main" val="1921750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ეს სლაიდი განმარტავს სტანდარტული ინტერნეტკავშირის </a:t>
            </a:r>
            <a:r>
              <a:rPr lang="ka-GE" sz="1200" kern="1200" dirty="0" smtClean="0">
                <a:solidFill>
                  <a:schemeClr val="tx1"/>
                </a:solidFill>
                <a:latin typeface="+mn-lt"/>
              </a:rPr>
              <a:t>სპეციფიკას </a:t>
            </a:r>
            <a:r>
              <a:rPr lang="ka-GE" sz="1200" kern="1200" dirty="0">
                <a:solidFill>
                  <a:schemeClr val="tx1"/>
                </a:solidFill>
                <a:latin typeface="+mn-lt"/>
              </a:rPr>
              <a:t>– სამსახური, სახლი, უსადენო ცხელი წერტილი და ა.შ. თუმცა, ყველაფრისთვის ზუსტი კონცეფცია არაა</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1 დაიწყეთ როუტერით</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2 ორი მხარე – საჯარო სახე </a:t>
            </a:r>
            <a:r>
              <a:rPr lang="ka-GE" sz="1200" kern="1200" baseline="0" dirty="0" smtClean="0">
                <a:solidFill>
                  <a:schemeClr val="tx1"/>
                </a:solidFill>
                <a:latin typeface="+mn-lt"/>
              </a:rPr>
              <a:t>და</a:t>
            </a:r>
            <a:r>
              <a:rPr lang="ka-GE" sz="1200" kern="1200" dirty="0" smtClean="0">
                <a:solidFill>
                  <a:schemeClr val="tx1"/>
                </a:solidFill>
                <a:latin typeface="+mn-lt"/>
              </a:rPr>
              <a:t> </a:t>
            </a:r>
            <a:r>
              <a:rPr lang="ka-GE" sz="1200" kern="1200" dirty="0">
                <a:solidFill>
                  <a:schemeClr val="tx1"/>
                </a:solidFill>
                <a:latin typeface="+mn-lt"/>
              </a:rPr>
              <a:t>შიდა სახე</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3 როუტერის ფუნქციები</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4 მუშაობს </a:t>
            </a:r>
            <a:r>
              <a:rPr lang="ka-GE" sz="1200" kern="1200" dirty="0" smtClean="0">
                <a:solidFill>
                  <a:schemeClr val="tx1"/>
                </a:solidFill>
                <a:latin typeface="+mn-lt"/>
              </a:rPr>
              <a:t>როგორც </a:t>
            </a:r>
            <a:r>
              <a:rPr lang="ka-GE" sz="1200" kern="1200" dirty="0">
                <a:solidFill>
                  <a:schemeClr val="tx1"/>
                </a:solidFill>
                <a:latin typeface="+mn-lt"/>
              </a:rPr>
              <a:t>კომუტატორი შიდა ქსელისთვის – და მისი </a:t>
            </a:r>
            <a:r>
              <a:rPr lang="ka-GE" sz="1200" kern="1200" dirty="0" smtClean="0">
                <a:solidFill>
                  <a:schemeClr val="tx1"/>
                </a:solidFill>
                <a:latin typeface="+mn-lt"/>
              </a:rPr>
              <a:t>„მარშრუტია“ გარეთ </a:t>
            </a:r>
            <a:r>
              <a:rPr lang="ka-GE" sz="1200" kern="1200" dirty="0">
                <a:solidFill>
                  <a:schemeClr val="tx1"/>
                </a:solidFill>
                <a:latin typeface="+mn-lt"/>
              </a:rPr>
              <a:t>– სადენიანი </a:t>
            </a:r>
            <a:r>
              <a:rPr lang="ka-GE" sz="1200" kern="1200" dirty="0" smtClean="0">
                <a:solidFill>
                  <a:schemeClr val="tx1"/>
                </a:solidFill>
                <a:latin typeface="+mn-lt"/>
              </a:rPr>
              <a:t>და </a:t>
            </a:r>
            <a:r>
              <a:rPr lang="ka-GE" sz="1200" kern="1200" dirty="0">
                <a:solidFill>
                  <a:schemeClr val="tx1"/>
                </a:solidFill>
                <a:latin typeface="+mn-lt"/>
              </a:rPr>
              <a:t>უსადენო</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5 როუტერი </a:t>
            </a:r>
            <a:r>
              <a:rPr lang="ka-GE" sz="1200" kern="1200" dirty="0" smtClean="0">
                <a:solidFill>
                  <a:schemeClr val="tx1"/>
                </a:solidFill>
                <a:latin typeface="+mn-lt"/>
              </a:rPr>
              <a:t>ჩართულია </a:t>
            </a:r>
            <a:r>
              <a:rPr lang="ka-GE" sz="1200" kern="1200" dirty="0">
                <a:solidFill>
                  <a:schemeClr val="tx1"/>
                </a:solidFill>
                <a:latin typeface="+mn-lt"/>
              </a:rPr>
              <a:t>– ესაუბრება </a:t>
            </a:r>
            <a:r>
              <a:rPr lang="ka-GE" sz="1200" kern="1200" dirty="0" smtClean="0">
                <a:solidFill>
                  <a:schemeClr val="tx1"/>
                </a:solidFill>
                <a:latin typeface="+mn-lt"/>
              </a:rPr>
              <a:t>ინტერნეტსერვისის</a:t>
            </a:r>
            <a:r>
              <a:rPr lang="ka-GE" sz="1200" kern="1200" baseline="0" dirty="0" smtClean="0">
                <a:solidFill>
                  <a:schemeClr val="tx1"/>
                </a:solidFill>
                <a:latin typeface="+mn-lt"/>
              </a:rPr>
              <a:t> პროვაიდერს (</a:t>
            </a:r>
            <a:r>
              <a:rPr lang="ka-GE" sz="1200" kern="1200" dirty="0" smtClean="0">
                <a:solidFill>
                  <a:schemeClr val="tx1"/>
                </a:solidFill>
                <a:latin typeface="+mn-lt"/>
              </a:rPr>
              <a:t>ISP) </a:t>
            </a:r>
            <a:r>
              <a:rPr lang="ka-GE" sz="1200" kern="1200" dirty="0">
                <a:solidFill>
                  <a:schemeClr val="tx1"/>
                </a:solidFill>
                <a:latin typeface="+mn-lt"/>
              </a:rPr>
              <a:t>– მოითხოვს IP-მისამართს</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6 ახლა საშუალება ინტერნეტთან დაკავშირებულია ISP-ის მეშვეობით</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7 უზრუნველყოფილია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-მისამართით </a:t>
            </a:r>
            <a:r>
              <a:rPr lang="ka-GE" sz="1200" kern="1200" dirty="0">
                <a:solidFill>
                  <a:schemeClr val="tx1"/>
                </a:solidFill>
                <a:latin typeface="+mn-lt"/>
              </a:rPr>
              <a:t>– როუტერისთვის</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8 9 10 11 – შიდა ქსელზე დამატებულია მოწყობილობები – რომელსაც როუტერის </a:t>
            </a:r>
            <a:r>
              <a:rPr lang="ka-GE" sz="1200" kern="1200" dirty="0" smtClean="0">
                <a:solidFill>
                  <a:schemeClr val="tx1"/>
                </a:solidFill>
                <a:latin typeface="+mn-lt"/>
              </a:rPr>
              <a:t>„კომუტატორის“ </a:t>
            </a:r>
            <a:r>
              <a:rPr lang="ka-GE" sz="1200" kern="1200" dirty="0">
                <a:solidFill>
                  <a:schemeClr val="tx1"/>
                </a:solidFill>
                <a:latin typeface="+mn-lt"/>
              </a:rPr>
              <a:t>ფუნქციონალი აკონტროლებს </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12 როუტერს აქვს შიდა IP-მისამართი – სტანდარტული კარიბჭე (გარეთ გასასვლელი)</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13 14 15 16 17 – მოწყობილობებს აქვს საკუთარი შიდა/კერძო IP-მისამართები – მინიჭებული </a:t>
            </a:r>
            <a:r>
              <a:rPr lang="ka-GE" sz="1200" kern="1200" dirty="0" smtClean="0">
                <a:solidFill>
                  <a:schemeClr val="tx1"/>
                </a:solidFill>
                <a:latin typeface="+mn-lt"/>
              </a:rPr>
              <a:t>ჰოსტის დინამიკური კონფიგურაციის პროტოკოლის DHCP-ის მიერ.</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მოწყობილობებს </a:t>
            </a:r>
            <a:r>
              <a:rPr lang="ka-GE" sz="1200" kern="1200" dirty="0">
                <a:solidFill>
                  <a:schemeClr val="tx1"/>
                </a:solidFill>
                <a:latin typeface="+mn-lt"/>
              </a:rPr>
              <a:t>შეუძლია ქსელის შიგნით მუშაობა – და არ სჭირდებათ მისი დატოვება – მაგრამ თუ სურთ გარეთ გასვლა, ინტერნეტში, მათ უნდა გაიარონ სტანდარტული კარიბჭე – სადაც მათი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 </a:t>
            </a:r>
            <a:r>
              <a:rPr lang="ka-GE" sz="1200" kern="1200" dirty="0">
                <a:solidFill>
                  <a:schemeClr val="tx1"/>
                </a:solidFill>
                <a:latin typeface="+mn-lt"/>
              </a:rPr>
              <a:t>იცვლება საჯარო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-მისამართად </a:t>
            </a:r>
            <a:r>
              <a:rPr lang="ka-GE" sz="1200" kern="1200" dirty="0">
                <a:solidFill>
                  <a:schemeClr val="tx1"/>
                </a:solidFill>
                <a:latin typeface="+mn-lt"/>
              </a:rPr>
              <a:t>NAT-ის გამოყენებით – ქსელის მისამართების გარდასახვა</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34</a:t>
            </a:fld>
            <a:endParaRPr lang="ka-GE" altLang="en-US"/>
          </a:p>
        </p:txBody>
      </p:sp>
    </p:spTree>
    <p:extLst>
      <p:ext uri="{BB962C8B-B14F-4D97-AF65-F5344CB8AC3E}">
        <p14:creationId xmlns:p14="http://schemas.microsoft.com/office/powerpoint/2010/main" val="4179755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ტრენერმა უნდა უზრუნველყოს, რომ ეს </a:t>
            </a:r>
            <a:r>
              <a:rPr lang="ka-GE" sz="1200" kern="1200" dirty="0" smtClean="0">
                <a:solidFill>
                  <a:schemeClr val="tx1"/>
                </a:solidFill>
                <a:latin typeface="+mn-lt"/>
              </a:rPr>
              <a:t>გასაგებია </a:t>
            </a:r>
            <a:r>
              <a:rPr lang="ka-GE" sz="1200" kern="1200" dirty="0">
                <a:solidFill>
                  <a:schemeClr val="tx1"/>
                </a:solidFill>
                <a:latin typeface="+mn-lt"/>
              </a:rPr>
              <a:t>– სტატიკური </a:t>
            </a:r>
            <a:r>
              <a:rPr lang="ka-GE" dirty="0" smtClean="0"/>
              <a:t>IP</a:t>
            </a:r>
            <a:r>
              <a:rPr lang="ka-GE" sz="1200" kern="1200" dirty="0" smtClean="0">
                <a:solidFill>
                  <a:schemeClr val="tx1"/>
                </a:solidFill>
                <a:latin typeface="+mn-lt"/>
              </a:rPr>
              <a:t>-მისამართი </a:t>
            </a:r>
            <a:r>
              <a:rPr lang="ka-GE" sz="1200" kern="1200" dirty="0">
                <a:solidFill>
                  <a:schemeClr val="tx1"/>
                </a:solidFill>
                <a:latin typeface="+mn-lt"/>
              </a:rPr>
              <a:t>არის ის, რომელიც მუდმივია. ვებსაიტი უნდა იყოს ინტერნეტში ერთსა და იმავე ადგილმდებარეობაზე ყოველ ჯერზე, ამდენად ვებსერვერს იდეალურ შემთხვევაში ექნებოდა სტატიკური ან ფიქსირებული IP-მისამართი.</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უმეტესობა ISP-ისა ანიჭებს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-მისამართებს </a:t>
            </a:r>
            <a:r>
              <a:rPr lang="ka-GE" sz="1200" kern="1200" dirty="0">
                <a:solidFill>
                  <a:schemeClr val="tx1"/>
                </a:solidFill>
                <a:latin typeface="+mn-lt"/>
              </a:rPr>
              <a:t>მისამართების </a:t>
            </a:r>
            <a:r>
              <a:rPr lang="ka-GE" sz="1200" kern="1200" dirty="0" smtClean="0">
                <a:solidFill>
                  <a:schemeClr val="tx1"/>
                </a:solidFill>
                <a:latin typeface="+mn-lt"/>
              </a:rPr>
              <a:t>ფონდიდან </a:t>
            </a:r>
            <a:r>
              <a:rPr lang="ka-GE" sz="1200" kern="1200" dirty="0">
                <a:solidFill>
                  <a:schemeClr val="tx1"/>
                </a:solidFill>
                <a:latin typeface="+mn-lt"/>
              </a:rPr>
              <a:t>– ამდენად, შესაძლებელია იგივე მისამართის მიღება ყოველ ჯერზე როცა უკავშირდებით, </a:t>
            </a:r>
            <a:r>
              <a:rPr lang="ka-GE" sz="1200" kern="1200" dirty="0" smtClean="0">
                <a:solidFill>
                  <a:schemeClr val="tx1"/>
                </a:solidFill>
                <a:latin typeface="+mn-lt"/>
              </a:rPr>
              <a:t>მაგრამ, </a:t>
            </a:r>
            <a:r>
              <a:rPr lang="ka-GE" sz="1200" kern="1200" dirty="0">
                <a:solidFill>
                  <a:schemeClr val="tx1"/>
                </a:solidFill>
                <a:latin typeface="+mn-lt"/>
              </a:rPr>
              <a:t>დიდი ალბათობით, მიიღებთ სხვას, როცა </a:t>
            </a:r>
            <a:r>
              <a:rPr lang="ka-GE" sz="1200" kern="1200" dirty="0" smtClean="0">
                <a:solidFill>
                  <a:schemeClr val="tx1"/>
                </a:solidFill>
                <a:latin typeface="+mn-lt"/>
              </a:rPr>
              <a:t>გამორთავთ როუტერს.</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ka-GE" altLang="en-US"/>
          </a:p>
        </p:txBody>
      </p:sp>
    </p:spTree>
    <p:extLst>
      <p:ext uri="{BB962C8B-B14F-4D97-AF65-F5344CB8AC3E}">
        <p14:creationId xmlns:p14="http://schemas.microsoft.com/office/powerpoint/2010/main" val="1326258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სამუშაო მაგალითი მოცემულია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-მისამართისთვის</a:t>
            </a:r>
            <a:r>
              <a:rPr lang="ka-GE" sz="1200" kern="1200" dirty="0">
                <a:solidFill>
                  <a:schemeClr val="tx1"/>
                </a:solidFill>
                <a:latin typeface="+mn-lt"/>
              </a:rPr>
              <a:t>, რომელიც მივიღეთ Whatsmyip ძიების შედეგად 3 სლაიდის უკან – რომელსაც იყენებს სლაიდების პაკეტის ავტორი. </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სურათები - </a:t>
            </a:r>
            <a:r>
              <a:rPr lang="ka-GE" sz="1200" kern="1200" dirty="0" smtClean="0">
                <a:solidFill>
                  <a:schemeClr val="tx1"/>
                </a:solidFill>
                <a:latin typeface="+mn-lt"/>
              </a:rPr>
              <a:t>თავიდანვე</a:t>
            </a:r>
            <a:r>
              <a:rPr lang="ka-GE" sz="1200" kern="1200" baseline="0" dirty="0" smtClean="0">
                <a:solidFill>
                  <a:schemeClr val="tx1"/>
                </a:solidFill>
                <a:latin typeface="+mn-lt"/>
              </a:rPr>
              <a:t> </a:t>
            </a:r>
            <a:r>
              <a:rPr lang="ka-GE" sz="1200" kern="1200" dirty="0" smtClean="0">
                <a:solidFill>
                  <a:schemeClr val="tx1"/>
                </a:solidFill>
                <a:latin typeface="+mn-lt"/>
              </a:rPr>
              <a:t>განმარტეთ</a:t>
            </a:r>
            <a:r>
              <a:rPr lang="ka-GE" sz="1200" kern="1200" baseline="0" dirty="0" smtClean="0">
                <a:solidFill>
                  <a:schemeClr val="tx1"/>
                </a:solidFill>
                <a:latin typeface="+mn-lt"/>
              </a:rPr>
              <a:t> </a:t>
            </a:r>
            <a:r>
              <a:rPr lang="ka-GE" sz="1200" kern="1200" dirty="0" smtClean="0">
                <a:solidFill>
                  <a:schemeClr val="tx1"/>
                </a:solidFill>
                <a:latin typeface="+mn-lt"/>
              </a:rPr>
              <a:t>– </a:t>
            </a:r>
            <a:r>
              <a:rPr lang="ka-GE" sz="1200" kern="1200" dirty="0">
                <a:solidFill>
                  <a:schemeClr val="tx1"/>
                </a:solidFill>
                <a:latin typeface="+mn-lt"/>
              </a:rPr>
              <a:t>ეს არის CentralOps-ის </a:t>
            </a:r>
            <a:r>
              <a:rPr lang="ka-GE" sz="1200" kern="1200" dirty="0" smtClean="0">
                <a:solidFill>
                  <a:schemeClr val="tx1"/>
                </a:solidFill>
                <a:latin typeface="+mn-lt"/>
              </a:rPr>
              <a:t>ვებგვერდზე</a:t>
            </a:r>
            <a:r>
              <a:rPr lang="en-US" sz="1200" kern="1200" dirty="0" smtClean="0">
                <a:solidFill>
                  <a:schemeClr val="tx1"/>
                </a:solidFill>
                <a:latin typeface="+mn-lt"/>
              </a:rPr>
              <a:t> </a:t>
            </a:r>
            <a:r>
              <a:rPr lang="ka-GE" sz="1200" kern="1200" dirty="0" smtClean="0">
                <a:solidFill>
                  <a:schemeClr val="tx1"/>
                </a:solidFill>
                <a:latin typeface="+mn-lt"/>
              </a:rPr>
              <a:t>მიღებული</a:t>
            </a:r>
            <a:r>
              <a:rPr lang="ka-GE" sz="1200" kern="1200" baseline="0" dirty="0" smtClean="0">
                <a:solidFill>
                  <a:schemeClr val="tx1"/>
                </a:solidFill>
                <a:latin typeface="+mn-lt"/>
              </a:rPr>
              <a:t> პასუხი</a:t>
            </a:r>
            <a:r>
              <a:rPr lang="ka-GE" sz="1200" kern="1200" dirty="0" smtClean="0">
                <a:solidFill>
                  <a:schemeClr val="tx1"/>
                </a:solidFill>
                <a:latin typeface="+mn-lt"/>
              </a:rPr>
              <a:t> </a:t>
            </a:r>
            <a:r>
              <a:rPr lang="ka-GE" sz="1200" kern="1200" dirty="0">
                <a:solidFill>
                  <a:schemeClr val="tx1"/>
                </a:solidFill>
                <a:latin typeface="+mn-lt"/>
              </a:rPr>
              <a:t>– მაგრამ ხელმისაწვდომია ბევრი სხვა </a:t>
            </a:r>
            <a:r>
              <a:rPr lang="ka-GE" sz="1200" kern="1200" dirty="0" smtClean="0">
                <a:solidFill>
                  <a:schemeClr val="tx1"/>
                </a:solidFill>
                <a:latin typeface="+mn-lt"/>
              </a:rPr>
              <a:t>რესურსიც</a:t>
            </a:r>
            <a:endParaRPr lang="ka-GE" sz="1200" kern="120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ტრენერმა ხაზი უნდა გაუსვას – </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1 </a:t>
            </a:r>
            <a:r>
              <a:rPr lang="ka-GE" sz="1200" kern="1200" dirty="0" smtClean="0">
                <a:solidFill>
                  <a:schemeClr val="tx1"/>
                </a:solidFill>
                <a:latin typeface="+mn-lt"/>
              </a:rPr>
              <a:t>რომელ IP-მისამართს</a:t>
            </a:r>
            <a:r>
              <a:rPr lang="ka-GE" sz="1200" kern="1200" baseline="0" dirty="0" smtClean="0">
                <a:solidFill>
                  <a:schemeClr val="tx1"/>
                </a:solidFill>
                <a:latin typeface="+mn-lt"/>
              </a:rPr>
              <a:t> ვეძებთ</a:t>
            </a:r>
            <a:endParaRPr lang="ka-GE" sz="1200" kern="120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2 დიაპაზონი, რომელშიც ხვდება IP-მისამართი – რომლებიც კომპანიის მფლობელობაშია – კომპანიის ქსელური სახელი </a:t>
            </a:r>
            <a:r>
              <a:rPr lang="ka-GE" sz="1200" kern="1200" dirty="0" smtClean="0">
                <a:solidFill>
                  <a:schemeClr val="tx1"/>
                </a:solidFill>
                <a:latin typeface="+mn-lt"/>
              </a:rPr>
              <a:t>და </a:t>
            </a:r>
            <a:r>
              <a:rPr lang="ka-GE" sz="1200" kern="1200" dirty="0">
                <a:solidFill>
                  <a:schemeClr val="tx1"/>
                </a:solidFill>
                <a:latin typeface="+mn-lt"/>
              </a:rPr>
              <a:t>ვინ გასცა </a:t>
            </a:r>
            <a:r>
              <a:rPr lang="ka-GE" sz="1200" kern="1200" dirty="0" smtClean="0">
                <a:solidFill>
                  <a:schemeClr val="tx1"/>
                </a:solidFill>
                <a:latin typeface="+mn-lt"/>
              </a:rPr>
              <a:t>ის კომპანიაზე </a:t>
            </a:r>
            <a:r>
              <a:rPr lang="ka-GE" sz="1200" kern="1200" dirty="0">
                <a:solidFill>
                  <a:schemeClr val="tx1"/>
                </a:solidFill>
                <a:latin typeface="+mn-lt"/>
              </a:rPr>
              <a:t>– RIPE</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3 კომპანია, რომელსაც აქვს IP-მისამართი – </a:t>
            </a:r>
            <a:r>
              <a:rPr lang="ka-GE" sz="1200" kern="1200" dirty="0" smtClean="0">
                <a:solidFill>
                  <a:schemeClr val="tx1"/>
                </a:solidFill>
                <a:latin typeface="+mn-lt"/>
              </a:rPr>
              <a:t>სად მდებარეობს ის. </a:t>
            </a:r>
            <a:r>
              <a:rPr lang="ka-GE" sz="1200" kern="1200" dirty="0">
                <a:solidFill>
                  <a:schemeClr val="tx1"/>
                </a:solidFill>
                <a:latin typeface="+mn-lt"/>
              </a:rPr>
              <a:t>ასევე ელ. ფოსტა – და დომენი –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4 ზოგი პერსონალური ინფორმაცია ამ დომენის რეგისტრანტის შესახებ</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ეს ინფორმაცია კოლექტიურად უპასუხებს დასმულ საგამოძიებო კითხვას, ხოლო პასუხი მოთხოვნილი უნდა იქნეს კომპანიიდან NO-LIMIT NETWORK, ნებისმიერი საშუალებების გამოყენებით, რომლებიც აუცილებელია იურისდიქციული მოთხოვნების დასაცავად. </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ka-GE" altLang="en-US"/>
          </a:p>
        </p:txBody>
      </p:sp>
    </p:spTree>
    <p:extLst>
      <p:ext uri="{BB962C8B-B14F-4D97-AF65-F5344CB8AC3E}">
        <p14:creationId xmlns:p14="http://schemas.microsoft.com/office/powerpoint/2010/main" val="4070292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ეს არის უფრო დომენის სახელის, ვიდრე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-მისამართის </a:t>
            </a:r>
            <a:r>
              <a:rPr lang="ka-GE" sz="1200" kern="1200" dirty="0">
                <a:solidFill>
                  <a:schemeClr val="tx1"/>
                </a:solidFill>
                <a:latin typeface="+mn-lt"/>
              </a:rPr>
              <a:t>მაგალითი. იგივე ტიპის ძებნა შეიძლება განხორციელდეს იგივე ინტერნეტრესურსებით. ამდენად, სადაც გვქონდა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 </a:t>
            </a:r>
            <a:r>
              <a:rPr lang="ka-GE" sz="1200" kern="1200" dirty="0">
                <a:solidFill>
                  <a:schemeClr val="tx1"/>
                </a:solidFill>
                <a:latin typeface="+mn-lt"/>
              </a:rPr>
              <a:t>წინა სლაიდზე, რომელმაც მიგვიყვანა NO-LIMIT-NET-მდე, ეს ახლა შებრუნებულად გვასმევინებს კითხვას.</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მაგალითი გრძელდება – ვეძებთ დომენს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1 მონაცემთა დაცვის </a:t>
            </a:r>
            <a:r>
              <a:rPr lang="ka-GE" sz="1200" kern="1200" dirty="0" smtClean="0">
                <a:solidFill>
                  <a:schemeClr val="tx1"/>
                </a:solidFill>
                <a:latin typeface="+mn-lt"/>
              </a:rPr>
              <a:t>ზოგადი</a:t>
            </a:r>
            <a:r>
              <a:rPr lang="ka-GE" sz="1200" kern="1200" baseline="0" dirty="0" smtClean="0">
                <a:solidFill>
                  <a:schemeClr val="tx1"/>
                </a:solidFill>
                <a:latin typeface="+mn-lt"/>
              </a:rPr>
              <a:t> </a:t>
            </a:r>
            <a:r>
              <a:rPr lang="ka-GE" sz="1200" kern="1200" dirty="0" smtClean="0">
                <a:solidFill>
                  <a:schemeClr val="tx1"/>
                </a:solidFill>
                <a:latin typeface="+mn-lt"/>
              </a:rPr>
              <a:t>რეგულაცია </a:t>
            </a:r>
            <a:r>
              <a:rPr lang="ka-GE" sz="1200" kern="1200" dirty="0">
                <a:solidFill>
                  <a:schemeClr val="tx1"/>
                </a:solidFill>
                <a:latin typeface="+mn-lt"/>
              </a:rPr>
              <a:t>(GDPR) გაგვიცრუებს იმედს, პერსონალური მონაცემის არდაბრუნებით</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2 მაგრამ ჩვენ მივიღებთ რამდენიმე ტექნიკურ დეტალს, რომელსაც შეიძლება მივდიოთ</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3 იმის შესახებ ინფორმაციასთან ერთად, თუ სად არის ქსელი ბაზირებული და საკონტაქტო ინფორმაცია</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ka-GE" altLang="en-US"/>
          </a:p>
        </p:txBody>
      </p:sp>
    </p:spTree>
    <p:extLst>
      <p:ext uri="{BB962C8B-B14F-4D97-AF65-F5344CB8AC3E}">
        <p14:creationId xmlns:p14="http://schemas.microsoft.com/office/powerpoint/2010/main" val="210968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ტრენერმა უნდა უზრუნველყოს, რომ არ არსებობდეს გაუგებრობა – </a:t>
            </a:r>
            <a:r>
              <a:rPr lang="ka-GE" sz="1200" kern="1200" dirty="0" smtClean="0">
                <a:solidFill>
                  <a:schemeClr val="tx1"/>
                </a:solidFill>
                <a:latin typeface="+mn-lt"/>
              </a:rPr>
              <a:t>IP-მისამართის </a:t>
            </a:r>
            <a:r>
              <a:rPr lang="ka-GE" sz="1200" kern="1200" dirty="0">
                <a:solidFill>
                  <a:schemeClr val="tx1"/>
                </a:solidFill>
                <a:latin typeface="+mn-lt"/>
              </a:rPr>
              <a:t>გეოლოკაცია ხშირად საკმარისად ზუსტი არ არის და გამომძიებელს წაიყვანს გეოგრაფიულ </a:t>
            </a:r>
            <a:r>
              <a:rPr lang="ka-GE" sz="1200" kern="1200" dirty="0" smtClean="0">
                <a:solidFill>
                  <a:schemeClr val="tx1"/>
                </a:solidFill>
                <a:latin typeface="+mn-lt"/>
              </a:rPr>
              <a:t>არეალში </a:t>
            </a:r>
            <a:r>
              <a:rPr lang="ka-GE" sz="1200" kern="1200" dirty="0">
                <a:solidFill>
                  <a:schemeClr val="tx1"/>
                </a:solidFill>
                <a:latin typeface="+mn-lt"/>
              </a:rPr>
              <a:t>ან ქალაქში – მაგრამ მაინც საჭიროებს დადასტურებას შესაბამისი ISP-სგან ინფორმაციის გამოთხოვნით.</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ამის გაკეთების ბევრი ხელსაწყო არსებობს – ყველა განსხვავებულად მუშაობს</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ქვეყნის სიზუსტე, სავარაუდოდ, დაახლოებით 95-96%-ია, რეგიონის/შტატის – 55-80%, ეს უნდა იყოს ნათლად გააზრებული</a:t>
            </a: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ზედა მაგალითი – </a:t>
            </a:r>
            <a:r>
              <a:rPr lang="ka-GE" sz="1200" kern="1200" dirty="0" smtClean="0">
                <a:solidFill>
                  <a:schemeClr val="tx1"/>
                </a:solidFill>
                <a:latin typeface="+mn-lt"/>
              </a:rPr>
              <a:t>IP-მისამართი ესპანეთიდან, </a:t>
            </a:r>
            <a:r>
              <a:rPr lang="ka-GE" sz="1200" kern="1200" dirty="0">
                <a:solidFill>
                  <a:schemeClr val="tx1"/>
                </a:solidFill>
                <a:latin typeface="+mn-lt"/>
              </a:rPr>
              <a:t>რომელიც უკვე ვნახეთ – ყველა ბრუნდება სხვადასხვა ადგილებში ერთსა და იმავე რეგიონში</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ქვედა მაგალითი – </a:t>
            </a:r>
            <a:r>
              <a:rPr lang="ka-GE" sz="1200" kern="1200" dirty="0" smtClean="0">
                <a:solidFill>
                  <a:schemeClr val="tx1"/>
                </a:solidFill>
                <a:latin typeface="+mn-lt"/>
              </a:rPr>
              <a:t>IP-მისამართი </a:t>
            </a:r>
            <a:r>
              <a:rPr lang="ka-GE" sz="1200" kern="1200" dirty="0">
                <a:solidFill>
                  <a:schemeClr val="tx1"/>
                </a:solidFill>
                <a:latin typeface="+mn-lt"/>
              </a:rPr>
              <a:t>მინიჭებულია ბრიტანული კომპანიის BTInternet-ის მიერ – და ისინი ამოძრავებენ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-მისამართს </a:t>
            </a:r>
            <a:r>
              <a:rPr lang="ka-GE" sz="1200" kern="1200" dirty="0">
                <a:solidFill>
                  <a:schemeClr val="tx1"/>
                </a:solidFill>
                <a:latin typeface="+mn-lt"/>
              </a:rPr>
              <a:t>ქვეყნის მასშტაბით საჭიროების შესაბამისად. ეს მაგალითი არის სლაიდის ავტორის გაერთიანებული სამეფოს მისამართი ინგლისის ჩრდილოეთში, რომელიც იყო პენრითში, კამბრია. დაბრუნებული ინფორმაცია ძიებაში საგრძნობლად განსხვავებული და მცდარია – მაგრამ წარმოადგენს კომპანიის გეოლოკაციის მომსახურების შეთავაზების მაქსიმუმს ინფორმაციაზე დაყრდნობით, რომელიც აქვთ. </a:t>
            </a:r>
            <a:r>
              <a:rPr lang="ka-GE" sz="1200" kern="1200" dirty="0" smtClean="0">
                <a:solidFill>
                  <a:schemeClr val="tx1"/>
                </a:solidFill>
                <a:latin typeface="+mn-lt"/>
              </a:rPr>
              <a:t>IP-მისამართი </a:t>
            </a:r>
            <a:r>
              <a:rPr lang="ka-GE" sz="1200" kern="1200" dirty="0">
                <a:solidFill>
                  <a:schemeClr val="tx1"/>
                </a:solidFill>
                <a:latin typeface="+mn-lt"/>
              </a:rPr>
              <a:t>აშკარად გადაადგილებული იქნა კომპანიის British Telecommunications (BT) ბიზნესსაჭიროებების დასაკმაყოფილებლად</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dirty="0" smtClean="0"/>
              <a: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ka-GE" altLang="en-US"/>
          </a:p>
        </p:txBody>
      </p:sp>
    </p:spTree>
    <p:extLst>
      <p:ext uri="{BB962C8B-B14F-4D97-AF65-F5344CB8AC3E}">
        <p14:creationId xmlns:p14="http://schemas.microsoft.com/office/powerpoint/2010/main" val="2347740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ka-GE" altLang="en-US"/>
          </a:p>
        </p:txBody>
      </p:sp>
    </p:spTree>
    <p:extLst>
      <p:ext uri="{BB962C8B-B14F-4D97-AF65-F5344CB8AC3E}">
        <p14:creationId xmlns:p14="http://schemas.microsoft.com/office/powerpoint/2010/main" val="286311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სანამ ინტერნეტში </a:t>
            </a:r>
            <a:r>
              <a:rPr lang="ka-GE" sz="1200" kern="1200" dirty="0" smtClean="0">
                <a:solidFill>
                  <a:schemeClr val="tx1"/>
                </a:solidFill>
                <a:latin typeface="+mn-lt"/>
              </a:rPr>
              <a:t>ხელმისაწვდომ მომსახურებებს დეტალურად განვიხილავდეთ, </a:t>
            </a:r>
            <a:r>
              <a:rPr lang="ka-GE" sz="1200" kern="1200" dirty="0">
                <a:solidFill>
                  <a:schemeClr val="tx1"/>
                </a:solidFill>
                <a:latin typeface="+mn-lt"/>
              </a:rPr>
              <a:t>სასურველია დავფიქრდეთ, თუ რამდენი ქვეყანა ეყრდნობა ახლა ამ მომსახურებებს შიდასახელმწიფოებრივ დონეზე?  ტრენერებმა უნდა წარადგინონ თავიანთი ქვეყნების კრიტიკული ეროვნული ინფრასტრუქტურის მიმოხილვა, რათა დელეგატებმა გაიგონ, თუ რამდენად მნიშვნელოვანი გახდა ინტერნეტი ეროვნული ინფრასტრუქტურის უსაფრთხოების საკითხებში დროის მცირე მონაკვეთში.</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ka-GE" altLang="en-US"/>
          </a:p>
        </p:txBody>
      </p:sp>
    </p:spTree>
    <p:extLst>
      <p:ext uri="{BB962C8B-B14F-4D97-AF65-F5344CB8AC3E}">
        <p14:creationId xmlns:p14="http://schemas.microsoft.com/office/powerpoint/2010/main" val="3747507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latin typeface="+mn-lt"/>
              </a:rPr>
              <a:t>მსოფლიო კომპიუტერული ქსელი (WWW) ფაქტობრივად დაიბადა 1991 წელს, როცა სერ ტიმ ბერნერს-ლიმ </a:t>
            </a:r>
            <a:r>
              <a:rPr lang="ka-GE" sz="1200" kern="1200" dirty="0" smtClean="0">
                <a:solidFill>
                  <a:schemeClr val="tx1"/>
                </a:solidFill>
                <a:latin typeface="+mn-lt"/>
              </a:rPr>
              <a:t>ჰიპერტექსტის </a:t>
            </a:r>
            <a:r>
              <a:rPr lang="ka-GE" sz="1200" kern="1200" dirty="0">
                <a:solidFill>
                  <a:schemeClr val="tx1"/>
                </a:solidFill>
                <a:latin typeface="+mn-lt"/>
              </a:rPr>
              <a:t>მარკირების ენა </a:t>
            </a:r>
            <a:r>
              <a:rPr lang="en-US" sz="1200" kern="1200" dirty="0" smtClean="0">
                <a:solidFill>
                  <a:schemeClr val="tx1"/>
                </a:solidFill>
                <a:latin typeface="+mn-lt"/>
              </a:rPr>
              <a:t>(</a:t>
            </a:r>
            <a:r>
              <a:rPr lang="ka-GE" sz="1200" kern="1200" dirty="0" smtClean="0">
                <a:solidFill>
                  <a:schemeClr val="tx1"/>
                </a:solidFill>
                <a:latin typeface="+mn-lt"/>
              </a:rPr>
              <a:t>HTML</a:t>
            </a:r>
            <a:r>
              <a:rPr lang="en-US" sz="1200" kern="1200" dirty="0" smtClean="0">
                <a:solidFill>
                  <a:schemeClr val="tx1"/>
                </a:solidFill>
                <a:latin typeface="+mn-lt"/>
              </a:rPr>
              <a:t>)</a:t>
            </a:r>
            <a:r>
              <a:rPr lang="en-US" sz="1200" kern="1200" baseline="0" dirty="0" smtClean="0">
                <a:solidFill>
                  <a:schemeClr val="tx1"/>
                </a:solidFill>
                <a:latin typeface="+mn-lt"/>
              </a:rPr>
              <a:t> </a:t>
            </a:r>
            <a:r>
              <a:rPr lang="ka-GE" sz="1200" kern="1200" dirty="0" smtClean="0">
                <a:solidFill>
                  <a:schemeClr val="tx1"/>
                </a:solidFill>
                <a:latin typeface="+mn-lt"/>
              </a:rPr>
              <a:t>გამოიგონა. </a:t>
            </a:r>
            <a:r>
              <a:rPr lang="ka-GE" sz="1200" kern="1200" dirty="0">
                <a:solidFill>
                  <a:schemeClr val="tx1"/>
                </a:solidFill>
                <a:latin typeface="+mn-lt"/>
              </a:rPr>
              <a:t>HTML უზრუნველყოფდა პლატფორმას ვებგვერდზე </a:t>
            </a:r>
            <a:r>
              <a:rPr lang="ka-GE" sz="1200" kern="1200" dirty="0" smtClean="0">
                <a:solidFill>
                  <a:schemeClr val="tx1"/>
                </a:solidFill>
                <a:latin typeface="+mn-lt"/>
              </a:rPr>
              <a:t>სიტყვების</a:t>
            </a:r>
            <a:r>
              <a:rPr lang="en-US" sz="1200" kern="1200" dirty="0" smtClean="0">
                <a:solidFill>
                  <a:schemeClr val="tx1"/>
                </a:solidFill>
                <a:latin typeface="+mn-lt"/>
              </a:rPr>
              <a:t>,</a:t>
            </a:r>
            <a:r>
              <a:rPr lang="ka-GE" sz="1200" kern="1200" dirty="0" smtClean="0">
                <a:solidFill>
                  <a:schemeClr val="tx1"/>
                </a:solidFill>
                <a:latin typeface="+mn-lt"/>
              </a:rPr>
              <a:t> </a:t>
            </a:r>
            <a:r>
              <a:rPr lang="ka-GE" sz="1200" kern="1200" dirty="0">
                <a:solidFill>
                  <a:schemeClr val="tx1"/>
                </a:solidFill>
                <a:latin typeface="+mn-lt"/>
              </a:rPr>
              <a:t>სურათებისა და ხმების გასაერთიანებლად. ვებსტანდარტები შექმნილია მსოფლიო კომპიუტერული ქსელის კონსორციუმის (W3C) მიერ. შემდეგი განმარტება როგორღაც განმარტავს სახელს.</a:t>
            </a:r>
          </a:p>
          <a:p>
            <a:r>
              <a:rPr lang="ka-GE" sz="1200" b="1" kern="1200" dirty="0" smtClean="0">
                <a:solidFill>
                  <a:schemeClr val="tx1"/>
                </a:solidFill>
                <a:latin typeface="+mn-lt"/>
              </a:rPr>
              <a:t>„W3-ის </a:t>
            </a:r>
            <a:r>
              <a:rPr lang="ka-GE" sz="1200" b="1" i="0" kern="1200" dirty="0" smtClean="0">
                <a:solidFill>
                  <a:schemeClr val="tx1"/>
                </a:solidFill>
                <a:effectLst/>
                <a:latin typeface="+mn-lt"/>
                <a:ea typeface="+mn-ea"/>
                <a:cs typeface="+mn-cs"/>
              </a:rPr>
              <a:t>მსოფლმხედველობა</a:t>
            </a:r>
            <a:r>
              <a:rPr lang="ka-GE" sz="1200" b="1" kern="1200" baseline="0" dirty="0" smtClean="0">
                <a:solidFill>
                  <a:schemeClr val="tx1"/>
                </a:solidFill>
                <a:latin typeface="+mn-lt"/>
              </a:rPr>
              <a:t> მდგომარეობს </a:t>
            </a:r>
            <a:r>
              <a:rPr lang="ka-GE" sz="1200" b="1" kern="1200" dirty="0" smtClean="0">
                <a:solidFill>
                  <a:schemeClr val="tx1"/>
                </a:solidFill>
                <a:latin typeface="+mn-lt"/>
              </a:rPr>
              <a:t>დოკუმენტებში</a:t>
            </a:r>
            <a:r>
              <a:rPr lang="ka-GE" sz="1200" b="1" kern="1200" dirty="0">
                <a:solidFill>
                  <a:schemeClr val="tx1"/>
                </a:solidFill>
                <a:latin typeface="+mn-lt"/>
              </a:rPr>
              <a:t>, რომლებიც </a:t>
            </a:r>
            <a:r>
              <a:rPr lang="ka-GE" sz="1200" b="1" kern="1200" dirty="0" smtClean="0">
                <a:solidFill>
                  <a:schemeClr val="tx1"/>
                </a:solidFill>
                <a:latin typeface="+mn-lt"/>
              </a:rPr>
              <a:t>ერთმანეთთან ბმულებით არის დაკავშირებული. </a:t>
            </a:r>
            <a:r>
              <a:rPr lang="ka-GE" sz="1200" b="1" kern="1200" dirty="0">
                <a:solidFill>
                  <a:schemeClr val="tx1"/>
                </a:solidFill>
                <a:latin typeface="+mn-lt"/>
              </a:rPr>
              <a:t>მისი ობობის კონსტრუქციასთან მსგავსების გამო, ამ სამყაროს ქსელი ეწოდება“.</a:t>
            </a:r>
            <a:r>
              <a:rPr lang="ka-GE" dirty="0" smtClean="0"/>
              <a:t> </a:t>
            </a:r>
            <a:r>
              <a:rPr lang="ka-GE" sz="1200" i="1" kern="1200" dirty="0">
                <a:solidFill>
                  <a:schemeClr val="tx1"/>
                </a:solidFill>
                <a:latin typeface="+mn-lt"/>
              </a:rPr>
              <a:t>(ტიმ ბერნერს-ლი, რობერთ ქეილიაუ; მსოფლიო კომპიუტერული ქსელი; 1992 </a:t>
            </a:r>
            <a:r>
              <a:rPr lang="ka-GE" sz="1200" i="1" kern="1200" dirty="0" smtClean="0">
                <a:solidFill>
                  <a:schemeClr val="tx1"/>
                </a:solidFill>
                <a:latin typeface="+mn-lt"/>
              </a:rPr>
              <a:t>წლის </a:t>
            </a:r>
            <a:r>
              <a:rPr lang="ka-GE" sz="1200" i="1" kern="1200" dirty="0">
                <a:solidFill>
                  <a:schemeClr val="tx1"/>
                </a:solidFill>
                <a:latin typeface="+mn-lt"/>
              </a:rPr>
              <a:t>სექტემბერი)</a:t>
            </a: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ka-GE" altLang="en-US"/>
          </a:p>
        </p:txBody>
      </p:sp>
    </p:spTree>
    <p:extLst>
      <p:ext uri="{BB962C8B-B14F-4D97-AF65-F5344CB8AC3E}">
        <p14:creationId xmlns:p14="http://schemas.microsoft.com/office/powerpoint/2010/main" val="2408049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ეს სლაიდი აჩვენებს URL-ის სხვადასხვა ნაწილებს – და თუ როგორ ერთდებიან ისინი საბოლოო შედეგამდე</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ka-GE" altLang="en-US"/>
          </a:p>
        </p:txBody>
      </p:sp>
    </p:spTree>
    <p:extLst>
      <p:ext uri="{BB962C8B-B14F-4D97-AF65-F5344CB8AC3E}">
        <p14:creationId xmlns:p14="http://schemas.microsoft.com/office/powerpoint/2010/main" val="385969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5714A6-B05B-47A5-B92B-D727BD3A45D0}"/>
              </a:ext>
            </a:extLst>
          </p:cNvPr>
          <p:cNvSpPr>
            <a:spLocks noGrp="1"/>
          </p:cNvSpPr>
          <p:nvPr>
            <p:ph type="body" idx="1"/>
          </p:nvPr>
        </p:nvSpPr>
        <p:spPr/>
        <p:txBody>
          <a:bodyPr/>
          <a:lstStyle/>
          <a:p>
            <a:r>
              <a:rPr lang="ka-GE" sz="3600" dirty="0"/>
              <a:t>ეს სესია გაიყოფა 5 ნაწილად ბუნებრივი შესვენებების უზრუნველსაყოფად.</a:t>
            </a:r>
          </a:p>
          <a:p>
            <a:r>
              <a:rPr lang="ka-GE" sz="3600" dirty="0"/>
              <a:t>იდეა იმაში მდგომარეობს, რომ </a:t>
            </a:r>
            <a:r>
              <a:rPr lang="ka-GE" sz="3600" dirty="0" smtClean="0"/>
              <a:t>აღიწეროს</a:t>
            </a:r>
            <a:r>
              <a:rPr lang="ka-GE" sz="3600" dirty="0"/>
              <a:t>, თუ რა არის კომპიუტერი, ანუ მსგავსი მოწყობილობები, რომლებსაც შეუძლია ინტერნეტთან დაკავშირება</a:t>
            </a:r>
          </a:p>
          <a:p>
            <a:r>
              <a:rPr lang="ka-GE" sz="3600" dirty="0"/>
              <a:t>შემდეგ, რომ აღიწეროს, თუ რა არის ინტერნეტი და როგორ მუშაობს ის</a:t>
            </a:r>
          </a:p>
          <a:p>
            <a:r>
              <a:rPr lang="ka-GE" sz="3600" dirty="0"/>
              <a:t>და შემდეგ, როგორ უკავშირდება ეს კომპიუტერი ინტერნეტს</a:t>
            </a:r>
          </a:p>
          <a:p>
            <a:r>
              <a:rPr lang="ka-GE" sz="3600" dirty="0"/>
              <a:t>ხოლო შემდეგ, თუ რა არის თავად ინტერნეტში</a:t>
            </a:r>
          </a:p>
        </p:txBody>
      </p:sp>
    </p:spTree>
    <p:extLst>
      <p:ext uri="{BB962C8B-B14F-4D97-AF65-F5344CB8AC3E}">
        <p14:creationId xmlns:p14="http://schemas.microsoft.com/office/powerpoint/2010/main" val="3423989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ეს სლაიდი ცდილობს აჩვენოს საიტის აგების გზა საწყისი გვერდიდან ბმულების სხვადასხვა დონეების გავლით – და ასევე, თუ როგორ შეგიძლიათ კონკრეტულ გვერდზე გადასვლა, თუ ზუსტი URL </a:t>
            </a:r>
            <a:r>
              <a:rPr lang="ka-GE" sz="1200" kern="1200" dirty="0" smtClean="0">
                <a:solidFill>
                  <a:schemeClr val="tx1"/>
                </a:solidFill>
                <a:latin typeface="+mn-lt"/>
              </a:rPr>
              <a:t>იცით</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ასევე ნიშნავს, რომ თუ </a:t>
            </a:r>
            <a:r>
              <a:rPr lang="ka-GE" sz="1200" kern="1200" dirty="0" smtClean="0">
                <a:solidFill>
                  <a:schemeClr val="tx1"/>
                </a:solidFill>
                <a:latin typeface="+mn-lt"/>
              </a:rPr>
              <a:t>გეცოდინებოდათ, </a:t>
            </a:r>
            <a:r>
              <a:rPr lang="ka-GE" sz="1200" kern="1200" dirty="0">
                <a:solidFill>
                  <a:schemeClr val="tx1"/>
                </a:solidFill>
                <a:latin typeface="+mn-lt"/>
              </a:rPr>
              <a:t>რომ </a:t>
            </a:r>
            <a:r>
              <a:rPr lang="ka-GE" sz="1200" kern="1200" dirty="0" smtClean="0">
                <a:solidFill>
                  <a:schemeClr val="tx1"/>
                </a:solidFill>
                <a:latin typeface="+mn-lt"/>
              </a:rPr>
              <a:t>.html </a:t>
            </a:r>
            <a:r>
              <a:rPr lang="ka-GE" sz="1200" kern="1200" dirty="0">
                <a:solidFill>
                  <a:schemeClr val="tx1"/>
                </a:solidFill>
                <a:latin typeface="+mn-lt"/>
              </a:rPr>
              <a:t>რაიმენაირად არ არის დაკავშირებული – მაგრამ </a:t>
            </a:r>
            <a:r>
              <a:rPr lang="ka-GE" sz="1200" kern="1200" dirty="0" smtClean="0">
                <a:solidFill>
                  <a:schemeClr val="tx1"/>
                </a:solidFill>
                <a:latin typeface="+mn-lt"/>
              </a:rPr>
              <a:t>გაქვთ მისი </a:t>
            </a:r>
            <a:r>
              <a:rPr lang="ka-GE" sz="1200" kern="1200" dirty="0">
                <a:solidFill>
                  <a:schemeClr val="tx1"/>
                </a:solidFill>
                <a:latin typeface="+mn-lt"/>
              </a:rPr>
              <a:t>სწორი </a:t>
            </a:r>
            <a:r>
              <a:rPr lang="ka-GE" sz="1200" kern="1200" dirty="0" smtClean="0">
                <a:solidFill>
                  <a:schemeClr val="tx1"/>
                </a:solidFill>
                <a:latin typeface="+mn-lt"/>
              </a:rPr>
              <a:t>URL, </a:t>
            </a:r>
            <a:r>
              <a:rPr lang="ka-GE" sz="1200" kern="1200" dirty="0">
                <a:solidFill>
                  <a:schemeClr val="tx1"/>
                </a:solidFill>
                <a:latin typeface="+mn-lt"/>
              </a:rPr>
              <a:t>თქვენ მოხვდებოდით მასზე – „</a:t>
            </a:r>
            <a:r>
              <a:rPr lang="ka-GE" sz="1200" kern="1200" dirty="0" smtClean="0">
                <a:solidFill>
                  <a:schemeClr val="tx1"/>
                </a:solidFill>
                <a:latin typeface="+mn-lt"/>
              </a:rPr>
              <a:t>დაფარულ გვერდზე“</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ka-GE" altLang="en-US"/>
          </a:p>
        </p:txBody>
      </p:sp>
    </p:spTree>
    <p:extLst>
      <p:ext uri="{BB962C8B-B14F-4D97-AF65-F5344CB8AC3E}">
        <p14:creationId xmlns:p14="http://schemas.microsoft.com/office/powerpoint/2010/main" val="1618482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თითოეული გვერდი დაწერილია კოდით – სახელად HTML (ჰიპერტექსტის მარკირების ენა</a:t>
            </a:r>
            <a:r>
              <a:rPr lang="ka-GE" sz="1200" kern="1200" dirty="0" smtClean="0">
                <a:solidFill>
                  <a:schemeClr val="tx1"/>
                </a:solidFill>
                <a:latin typeface="+mn-lt"/>
              </a:rPr>
              <a:t>).</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ნებისმიერი გვერდის საწყისი კოდის ნახვა შესაძლებელია გვერდის ცარიელ ნაწილზე მარჯვენა </a:t>
            </a:r>
            <a:r>
              <a:rPr lang="ka-GE" sz="1200" kern="1200" dirty="0" smtClean="0">
                <a:solidFill>
                  <a:schemeClr val="tx1"/>
                </a:solidFill>
                <a:latin typeface="+mn-lt"/>
              </a:rPr>
              <a:t>დაწკაპუნებით.</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ზოგჯერ ის წაკითხვადი და გაგებადია – მაგრამ მისი მთავარი ფუნქციაა უთხრას ბრაუზერს, </a:t>
            </a:r>
            <a:r>
              <a:rPr lang="ka-GE" sz="1200" kern="1200" dirty="0" smtClean="0">
                <a:solidFill>
                  <a:schemeClr val="tx1"/>
                </a:solidFill>
                <a:latin typeface="+mn-lt"/>
              </a:rPr>
              <a:t>თუ </a:t>
            </a:r>
            <a:r>
              <a:rPr lang="ka-GE" sz="1200" kern="1200" dirty="0">
                <a:solidFill>
                  <a:schemeClr val="tx1"/>
                </a:solidFill>
                <a:latin typeface="+mn-lt"/>
              </a:rPr>
              <a:t>რა უნდა გამოსახოს – პოზიცია, ფერი, </a:t>
            </a:r>
            <a:r>
              <a:rPr lang="ka-GE" sz="1200" kern="1200" dirty="0" smtClean="0">
                <a:solidFill>
                  <a:schemeClr val="tx1"/>
                </a:solidFill>
                <a:latin typeface="+mn-lt"/>
              </a:rPr>
              <a:t>კონტენტი, </a:t>
            </a:r>
            <a:r>
              <a:rPr lang="ka-GE" sz="1200" kern="1200" dirty="0">
                <a:solidFill>
                  <a:schemeClr val="tx1"/>
                </a:solidFill>
                <a:latin typeface="+mn-lt"/>
              </a:rPr>
              <a:t>საიდან მოიტანოს ის...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შესაძლებელია რაიმეს დაფარვა HTML კოდში – რომელიც არ გამოისახება ეკრანზე, მაგრამ გვერდის „შიგნით“ არის – უკანა ფონზე</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ka-GE" altLang="en-US"/>
          </a:p>
        </p:txBody>
      </p:sp>
    </p:spTree>
    <p:extLst>
      <p:ext uri="{BB962C8B-B14F-4D97-AF65-F5344CB8AC3E}">
        <p14:creationId xmlns:p14="http://schemas.microsoft.com/office/powerpoint/2010/main" val="2439185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Font typeface="Arial"/>
              <a:buChar char="•"/>
            </a:pPr>
            <a:r>
              <a:rPr lang="ka-GE" sz="1200" kern="1200" dirty="0">
                <a:solidFill>
                  <a:schemeClr val="tx1"/>
                </a:solidFill>
                <a:latin typeface="+mn-lt"/>
              </a:rPr>
              <a:t>ვებრეგისტრაციის ჟურნალები შეინარჩუნებს - </a:t>
            </a:r>
            <a:r>
              <a:rPr lang="ka-GE" dirty="0" smtClean="0"/>
              <a:t>თქვენს ვინაობას (I</a:t>
            </a:r>
            <a:r>
              <a:rPr lang="en-US" dirty="0" smtClean="0"/>
              <a:t>P</a:t>
            </a:r>
            <a:r>
              <a:rPr lang="ka-GE" dirty="0" smtClean="0"/>
              <a:t>-მისამართი), თარიღსა და დროს, როცა წვდომა გქონდათ, რა ნახეთ, რამდენ ხანს, რამდენჯერ, თქვენს ბრაუზერს, თქვენს ოპერაციულ სისტემას, როგორ მოხვდით გვერდზე</a:t>
            </a:r>
          </a:p>
          <a:p>
            <a:pPr eaLnBrk="0" hangingPunct="0">
              <a:buFont typeface="Arial"/>
              <a:buChar char="•"/>
            </a:pPr>
            <a:endParaRPr lang="ka-GE" sz="1200" kern="1200" dirty="0">
              <a:solidFill>
                <a:schemeClr val="tx1"/>
              </a:solidFill>
              <a:latin typeface="Calibri" pitchFamily="34" charset="0"/>
              <a:ea typeface="MS PGothic" pitchFamily="34" charset="-128"/>
              <a:cs typeface="Arial" charset="0"/>
            </a:endParaRPr>
          </a:p>
          <a:p>
            <a:pPr eaLnBrk="0" hangingPunct="0">
              <a:buFont typeface="Arial"/>
              <a:buChar char="•"/>
            </a:pPr>
            <a:r>
              <a:rPr lang="ka-GE" sz="1200" kern="1200" dirty="0">
                <a:solidFill>
                  <a:schemeClr val="tx1"/>
                </a:solidFill>
                <a:latin typeface="Calibri" pitchFamily="34" charset="0"/>
              </a:rPr>
              <a:t>გამომძიებლებმა უნდა იცოდნენ, რომ ეს ინფორმაცია ინახება და შეიძლება გამოყენებული იქნეს მტკიცებულებად/დაზვერვისთვის ან თუ გამომძიებელი ნახულობს გამოძიების ფარგლებში, შეიძლება გამოყენებული იქნეს მის წინააღმდეგ, </a:t>
            </a:r>
            <a:r>
              <a:rPr lang="ka-GE" sz="1200" kern="1200" dirty="0" smtClean="0">
                <a:solidFill>
                  <a:schemeClr val="tx1"/>
                </a:solidFill>
                <a:latin typeface="Calibri" pitchFamily="34" charset="0"/>
              </a:rPr>
              <a:t>თუ </a:t>
            </a:r>
            <a:r>
              <a:rPr lang="ka-GE" sz="1200" kern="1200" dirty="0">
                <a:solidFill>
                  <a:schemeClr val="tx1"/>
                </a:solidFill>
                <a:latin typeface="Calibri" pitchFamily="34" charset="0"/>
              </a:rPr>
              <a:t>არ შეუსრულებია სამართლებრივი მოვალეობები</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ka-GE" altLang="en-US"/>
          </a:p>
        </p:txBody>
      </p:sp>
    </p:spTree>
    <p:extLst>
      <p:ext uri="{BB962C8B-B14F-4D97-AF65-F5344CB8AC3E}">
        <p14:creationId xmlns:p14="http://schemas.microsoft.com/office/powerpoint/2010/main" val="2494578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ka-GE" altLang="en-US"/>
          </a:p>
        </p:txBody>
      </p:sp>
    </p:spTree>
    <p:extLst>
      <p:ext uri="{BB962C8B-B14F-4D97-AF65-F5344CB8AC3E}">
        <p14:creationId xmlns:p14="http://schemas.microsoft.com/office/powerpoint/2010/main" val="2502354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latin typeface="+mn-lt"/>
              </a:rPr>
              <a:t>ელექტრონული ფოსტა ან ელ. ფოსტა არის ციფრული შეტყობინებების გაგზავნის მეთოდი. </a:t>
            </a:r>
          </a:p>
          <a:p>
            <a:r>
              <a:rPr lang="ka-GE" sz="1200" kern="1200" dirty="0">
                <a:solidFill>
                  <a:schemeClr val="tx1"/>
                </a:solidFill>
                <a:latin typeface="+mn-lt"/>
              </a:rPr>
              <a:t>მომხმარებელს ჰგონია, რომ ელ. ფოსტა პირდაპირ გამგზავნის მანქანიდან გადაეცემა მიმღების მანქანას; თუმცა თითოეული შეტყობინება ტიპურად გადის მინიმუმ ოთხ კომპიუტერს თავისი არსებობის მანძილზე. </a:t>
            </a:r>
          </a:p>
          <a:p>
            <a:pPr lvl="1"/>
            <a:r>
              <a:rPr lang="ka-GE" sz="1200" kern="1200" dirty="0">
                <a:solidFill>
                  <a:schemeClr val="tx1"/>
                </a:solidFill>
                <a:latin typeface="+mn-lt"/>
              </a:rPr>
              <a:t>შეტყობინება იქმნება მომხმარებლის კომპიუტერზე, შემდეგ იგზავნება ISP-ის SMTP ფოსტის </a:t>
            </a:r>
            <a:r>
              <a:rPr lang="ka-GE" sz="1200" kern="1200" dirty="0" smtClean="0">
                <a:solidFill>
                  <a:schemeClr val="tx1"/>
                </a:solidFill>
                <a:latin typeface="+mn-lt"/>
              </a:rPr>
              <a:t>სერვერზე</a:t>
            </a:r>
            <a:r>
              <a:rPr lang="ka-GE" sz="1200" kern="1200" dirty="0">
                <a:solidFill>
                  <a:schemeClr val="tx1"/>
                </a:solidFill>
                <a:latin typeface="+mn-lt"/>
              </a:rPr>
              <a:t>* (ფოსტის გადაცემის უბრალო პროტოკოლი</a:t>
            </a:r>
            <a:r>
              <a:rPr lang="ka-GE" sz="1200" kern="1200" dirty="0" smtClean="0">
                <a:solidFill>
                  <a:schemeClr val="tx1"/>
                </a:solidFill>
                <a:latin typeface="+mn-lt"/>
              </a:rPr>
              <a:t>).</a:t>
            </a:r>
            <a:endParaRPr lang="ka-GE" sz="1200" kern="1200" dirty="0">
              <a:solidFill>
                <a:schemeClr val="tx1"/>
              </a:solidFill>
              <a:latin typeface="+mn-lt"/>
              <a:ea typeface="MS PGothic" pitchFamily="34" charset="-128"/>
              <a:cs typeface="+mn-cs"/>
            </a:endParaRPr>
          </a:p>
          <a:p>
            <a:pPr lvl="1"/>
            <a:r>
              <a:rPr lang="ka-GE" sz="1200" kern="1200" dirty="0">
                <a:solidFill>
                  <a:schemeClr val="tx1"/>
                </a:solidFill>
                <a:latin typeface="+mn-lt"/>
              </a:rPr>
              <a:t>გამავალი ISP </a:t>
            </a:r>
            <a:r>
              <a:rPr lang="ka-GE" sz="1200" kern="1200" dirty="0" smtClean="0">
                <a:solidFill>
                  <a:schemeClr val="tx1"/>
                </a:solidFill>
                <a:latin typeface="+mn-lt"/>
              </a:rPr>
              <a:t>ამისამართებს </a:t>
            </a:r>
            <a:r>
              <a:rPr lang="ka-GE" sz="1200" kern="1200" dirty="0">
                <a:solidFill>
                  <a:schemeClr val="tx1"/>
                </a:solidFill>
                <a:latin typeface="+mn-lt"/>
              </a:rPr>
              <a:t>ელ. ფოსტას მიმღების ISP-ის SMTP სერვერზე* (SMTP – SMTP</a:t>
            </a:r>
            <a:r>
              <a:rPr lang="ka-GE" sz="1200" kern="1200" dirty="0" smtClean="0">
                <a:solidFill>
                  <a:schemeClr val="tx1"/>
                </a:solidFill>
                <a:latin typeface="+mn-lt"/>
              </a:rPr>
              <a:t>).</a:t>
            </a:r>
            <a:endParaRPr lang="ka-GE" sz="1200" kern="1200" dirty="0">
              <a:solidFill>
                <a:schemeClr val="tx1"/>
              </a:solidFill>
              <a:latin typeface="+mn-lt"/>
              <a:ea typeface="MS PGothic" pitchFamily="34" charset="-128"/>
              <a:cs typeface="+mn-cs"/>
            </a:endParaRPr>
          </a:p>
          <a:p>
            <a:pPr lvl="1"/>
            <a:r>
              <a:rPr lang="ka-GE" sz="1200" kern="1200" dirty="0">
                <a:solidFill>
                  <a:schemeClr val="tx1"/>
                </a:solidFill>
                <a:latin typeface="+mn-lt"/>
              </a:rPr>
              <a:t>მიმღების მეილის სერვერი პოულობს მიმღების შემავალი ფოსტის სერვერს (საფოსტო ოფისის პროტოკოლი (POP3)) და აწვდის შეტყობინებას მიმღების „საფოსტო ყუთს</a:t>
            </a:r>
            <a:r>
              <a:rPr lang="ka-GE" sz="1200" kern="1200" dirty="0" smtClean="0">
                <a:solidFill>
                  <a:schemeClr val="tx1"/>
                </a:solidFill>
                <a:latin typeface="+mn-lt"/>
              </a:rPr>
              <a:t>“.</a:t>
            </a:r>
            <a:endParaRPr lang="ka-GE" sz="1200" kern="1200" dirty="0">
              <a:solidFill>
                <a:schemeClr val="tx1"/>
              </a:solidFill>
              <a:latin typeface="+mn-lt"/>
              <a:ea typeface="MS PGothic" pitchFamily="34" charset="-128"/>
              <a:cs typeface="+mn-cs"/>
            </a:endParaRPr>
          </a:p>
          <a:p>
            <a:pPr lvl="1"/>
            <a:r>
              <a:rPr lang="ka-GE" sz="1200" kern="1200" dirty="0" smtClean="0">
                <a:solidFill>
                  <a:schemeClr val="tx1"/>
                </a:solidFill>
                <a:latin typeface="+mn-lt"/>
              </a:rPr>
              <a:t>მიმღები შედის </a:t>
            </a:r>
            <a:r>
              <a:rPr lang="ka-GE" sz="1200" kern="1200" dirty="0">
                <a:solidFill>
                  <a:schemeClr val="tx1"/>
                </a:solidFill>
                <a:latin typeface="+mn-lt"/>
              </a:rPr>
              <a:t>თავის ანგარიშზე და შეტყობინება მიღებულია მიმღების შემომავალ ყუთში, ჩვეულებრივ პროცესის დროს ფოსტის სერვერიდან </a:t>
            </a:r>
            <a:r>
              <a:rPr lang="ka-GE" sz="1200" kern="1200" dirty="0" smtClean="0">
                <a:solidFill>
                  <a:schemeClr val="tx1"/>
                </a:solidFill>
                <a:latin typeface="+mn-lt"/>
              </a:rPr>
              <a:t>წაშლით.</a:t>
            </a:r>
            <a:endParaRPr lang="ka-GE" sz="1200" kern="1200" dirty="0">
              <a:solidFill>
                <a:schemeClr val="tx1"/>
              </a:solidFill>
              <a:latin typeface="+mn-lt"/>
              <a:ea typeface="MS PGothic" pitchFamily="34" charset="-128"/>
              <a:cs typeface="+mn-cs"/>
            </a:endParaRPr>
          </a:p>
          <a:p>
            <a:r>
              <a:rPr lang="ka-GE" sz="1200" i="1" kern="1200" dirty="0">
                <a:solidFill>
                  <a:schemeClr val="tx1"/>
                </a:solidFill>
                <a:latin typeface="+mn-lt"/>
              </a:rPr>
              <a:t>* ფოსტის სერვერი – ფოსტის დასამუშავებლად განკუთვნილი კომპიუტერი</a:t>
            </a:r>
            <a:endParaRPr lang="ka-GE" sz="1200" kern="1200" dirty="0">
              <a:solidFill>
                <a:schemeClr val="tx1"/>
              </a:solidFill>
              <a:latin typeface="+mn-lt"/>
              <a:ea typeface="MS PGothic" pitchFamily="34" charset="-128"/>
              <a:cs typeface="ＭＳ Ｐゴシック" charset="0"/>
            </a:endParaRPr>
          </a:p>
          <a:p>
            <a:endParaRPr lang="ka-GE" sz="1200" kern="1200" dirty="0">
              <a:solidFill>
                <a:schemeClr val="tx1"/>
              </a:solidFill>
              <a:latin typeface="+mn-lt"/>
              <a:ea typeface="MS PGothic" pitchFamily="34" charset="-128"/>
              <a:cs typeface="ＭＳ Ｐゴシック" charset="0"/>
            </a:endParaRPr>
          </a:p>
          <a:p>
            <a:r>
              <a:rPr lang="ka-GE" sz="1200" kern="1200" dirty="0">
                <a:solidFill>
                  <a:schemeClr val="tx1"/>
                </a:solidFill>
                <a:latin typeface="+mn-lt"/>
              </a:rPr>
              <a:t>ეს გრაფიკული გამოსახულება ძალიან გამარტივებულია – რათა დაგვეხმაროს პროცესის საბაზისო </a:t>
            </a:r>
            <a:r>
              <a:rPr lang="ka-GE" sz="1200" kern="1200" dirty="0" smtClean="0">
                <a:solidFill>
                  <a:schemeClr val="tx1"/>
                </a:solidFill>
                <a:latin typeface="+mn-lt"/>
              </a:rPr>
              <a:t>გაგებაში.</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r>
              <a:rPr lang="ka-GE" sz="1200" kern="1200" dirty="0">
                <a:solidFill>
                  <a:schemeClr val="tx1"/>
                </a:solidFill>
                <a:latin typeface="+mn-lt"/>
              </a:rPr>
              <a:t>ელ. ფოსტა - ტრადიციული Outlook-ის ტიპის – იგზავნება SMTP-ს მეშვეობით – მუშავდება POP3-ის მეშვეობით და ჩამოტვირთვის შემდეგ თქვენი მანქანის </a:t>
            </a:r>
            <a:r>
              <a:rPr lang="ka-GE" sz="1200" kern="1200" dirty="0" smtClean="0">
                <a:solidFill>
                  <a:schemeClr val="tx1"/>
                </a:solidFill>
                <a:latin typeface="+mn-lt"/>
              </a:rPr>
              <a:t>რეზიდენტია.</a:t>
            </a:r>
            <a:endParaRPr lang="ka-GE" sz="1200" kern="1200" dirty="0">
              <a:solidFill>
                <a:schemeClr val="tx1"/>
              </a:solidFill>
              <a:latin typeface="+mn-lt"/>
            </a:endParaRPr>
          </a:p>
          <a:p>
            <a:r>
              <a:rPr lang="ka-GE" sz="1200" kern="1200" dirty="0">
                <a:solidFill>
                  <a:schemeClr val="tx1"/>
                </a:solidFill>
                <a:latin typeface="+mn-lt"/>
              </a:rPr>
              <a:t> </a:t>
            </a:r>
          </a:p>
          <a:p>
            <a:r>
              <a:rPr lang="ka-GE" sz="1200" kern="1200" dirty="0">
                <a:solidFill>
                  <a:schemeClr val="tx1"/>
                </a:solidFill>
                <a:latin typeface="+mn-lt"/>
              </a:rPr>
              <a:t>ვებფოსტა - POP3 ფოსტა, მაგალითად, Outlook – როცა შედიხართ შიგნით, ჩვეულებრივ, ცამოტვირთავთ ყველა ახალ ფოსტას თქვენს შემომავალ ყუთში, რომელიც თქვენს მანქანაზეა რეზიდენტი; IMAP ფოსტა – „ნამდვილი“ ვებფოსტა – ნახულობთ თქვენი მანქანის მეშვეობით, მაგრამ დისტანციური სერვერის რეზიდენტია – შეიძლება ფოლდერებად ორგანიზება და ა.შ., მაგრამ ხილვადია მხოლოდ ონლაინ. </a:t>
            </a:r>
          </a:p>
          <a:p>
            <a:endParaRPr lang="ka-G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ka-GE" altLang="en-US"/>
          </a:p>
        </p:txBody>
      </p:sp>
    </p:spTree>
    <p:extLst>
      <p:ext uri="{BB962C8B-B14F-4D97-AF65-F5344CB8AC3E}">
        <p14:creationId xmlns:p14="http://schemas.microsoft.com/office/powerpoint/2010/main" val="178813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გრაფიკული გამოსახულება აჩვენებს </a:t>
            </a:r>
            <a:r>
              <a:rPr lang="ka-GE" sz="1200" kern="1200" dirty="0" smtClean="0">
                <a:solidFill>
                  <a:schemeClr val="tx1"/>
                </a:solidFill>
                <a:latin typeface="+mn-lt"/>
              </a:rPr>
              <a:t>ავტორის სპამის ფოლდერიდან</a:t>
            </a:r>
            <a:r>
              <a:rPr lang="ka-GE" sz="1200" kern="1200" baseline="0" dirty="0" smtClean="0">
                <a:solidFill>
                  <a:schemeClr val="tx1"/>
                </a:solidFill>
                <a:latin typeface="+mn-lt"/>
              </a:rPr>
              <a:t> აღდგენილი </a:t>
            </a:r>
            <a:r>
              <a:rPr lang="ka-GE" sz="1200" kern="1200" dirty="0" smtClean="0">
                <a:solidFill>
                  <a:schemeClr val="tx1"/>
                </a:solidFill>
                <a:latin typeface="+mn-lt"/>
              </a:rPr>
              <a:t>ფოსტის </a:t>
            </a:r>
            <a:r>
              <a:rPr lang="ka-GE" sz="1200" kern="1200" dirty="0">
                <a:solidFill>
                  <a:schemeClr val="tx1"/>
                </a:solidFill>
                <a:latin typeface="+mn-lt"/>
              </a:rPr>
              <a:t>შინაარსს, </a:t>
            </a:r>
            <a:r>
              <a:rPr lang="ka-GE" sz="1200" kern="1200" dirty="0" smtClean="0">
                <a:solidFill>
                  <a:schemeClr val="tx1"/>
                </a:solidFill>
                <a:latin typeface="+mn-lt"/>
              </a:rPr>
              <a:t>რომელიც </a:t>
            </a:r>
            <a:r>
              <a:rPr lang="ka-GE" sz="1200" kern="1200" dirty="0">
                <a:solidFill>
                  <a:schemeClr val="tx1"/>
                </a:solidFill>
                <a:latin typeface="+mn-lt"/>
              </a:rPr>
              <a:t>არის სპამი/თაღლითური ელ.ფოსტა.</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ტრენერის ფოსტის რეალური მაგალითი შეიძლება </a:t>
            </a:r>
            <a:r>
              <a:rPr lang="ka-GE" sz="1200" kern="1200" dirty="0" smtClean="0">
                <a:solidFill>
                  <a:schemeClr val="tx1"/>
                </a:solidFill>
                <a:latin typeface="+mn-lt"/>
              </a:rPr>
              <a:t>დაგეხმაროთ</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ka-GE" altLang="en-US"/>
          </a:p>
        </p:txBody>
      </p:sp>
    </p:spTree>
    <p:extLst>
      <p:ext uri="{BB962C8B-B14F-4D97-AF65-F5344CB8AC3E}">
        <p14:creationId xmlns:p14="http://schemas.microsoft.com/office/powerpoint/2010/main" val="2990662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ყველა ელ. ფოსტას აქვს თავსართი, რომელიც უზრუნველყოფს რაიმე სახის პოტენციურ მტკიცებულებებს იმისა, თუ სად წარმოიშვა ელ. ფოსტა, </a:t>
            </a:r>
            <a:r>
              <a:rPr lang="ka-GE" sz="1200" kern="1200" dirty="0" smtClean="0">
                <a:solidFill>
                  <a:schemeClr val="tx1"/>
                </a:solidFill>
                <a:latin typeface="+mn-lt"/>
              </a:rPr>
              <a:t>I</a:t>
            </a:r>
            <a:r>
              <a:rPr lang="de-DE" sz="1200" kern="1200" dirty="0" smtClean="0">
                <a:solidFill>
                  <a:schemeClr val="tx1"/>
                </a:solidFill>
                <a:latin typeface="+mn-lt"/>
              </a:rPr>
              <a:t>P</a:t>
            </a:r>
            <a:r>
              <a:rPr lang="ka-GE" sz="1200" kern="1200" dirty="0" smtClean="0">
                <a:solidFill>
                  <a:schemeClr val="tx1"/>
                </a:solidFill>
                <a:latin typeface="+mn-lt"/>
              </a:rPr>
              <a:t>-მისამართის </a:t>
            </a:r>
            <a:r>
              <a:rPr lang="ka-GE" sz="1200" kern="1200" dirty="0">
                <a:solidFill>
                  <a:schemeClr val="tx1"/>
                </a:solidFill>
                <a:latin typeface="+mn-lt"/>
              </a:rPr>
              <a:t>თვალსაზრისით. მას შეუძლია სხვა „გაჟონვის“ უზრუნველყოფა, როგორიცაა კომპიუტერის სახელი</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თუმცა ისინი არსებობს, რთულია მათთან მიღწევა, ყველა ელ. ფოსტის კლიენტს და ვებფოსტას სხვადასხვა გზა აქვს </a:t>
            </a:r>
            <a:r>
              <a:rPr lang="ka-GE" sz="1200" kern="1200" dirty="0" smtClean="0">
                <a:solidFill>
                  <a:schemeClr val="tx1"/>
                </a:solidFill>
                <a:latin typeface="+mn-lt"/>
              </a:rPr>
              <a:t>თავსართამდე </a:t>
            </a:r>
            <a:r>
              <a:rPr lang="ka-GE" sz="1200" kern="1200" dirty="0">
                <a:solidFill>
                  <a:schemeClr val="tx1"/>
                </a:solidFill>
                <a:latin typeface="+mn-lt"/>
              </a:rPr>
              <a:t>მისასვლელად. საუკეთესო რჩევაა, მოიძიოთ ინტერნეტში, თუ როგორ უნდა იპოვოთ</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ზოგი მიმწოდებელი (Gmail, Hotmail) ირჩევს მოაშოროს თავსართის ინფორმაცია, როგორიცაა </a:t>
            </a:r>
            <a:r>
              <a:rPr lang="ka-GE" sz="1200" kern="1200" dirty="0" smtClean="0">
                <a:solidFill>
                  <a:schemeClr val="tx1"/>
                </a:solidFill>
                <a:latin typeface="+mn-lt"/>
              </a:rPr>
              <a:t>I</a:t>
            </a:r>
            <a:r>
              <a:rPr lang="de-DE" sz="1200" kern="1200" dirty="0" smtClean="0">
                <a:solidFill>
                  <a:schemeClr val="tx1"/>
                </a:solidFill>
                <a:latin typeface="+mn-lt"/>
              </a:rPr>
              <a:t>P</a:t>
            </a:r>
            <a:r>
              <a:rPr lang="ka-GE" sz="1200" kern="1200" dirty="0" smtClean="0">
                <a:solidFill>
                  <a:schemeClr val="tx1"/>
                </a:solidFill>
                <a:latin typeface="+mn-lt"/>
              </a:rPr>
              <a:t>-მისამართი</a:t>
            </a:r>
            <a:r>
              <a:rPr lang="ka-GE" sz="1200" kern="1200" dirty="0">
                <a:solidFill>
                  <a:schemeClr val="tx1"/>
                </a:solidFill>
                <a:latin typeface="+mn-lt"/>
              </a:rPr>
              <a:t>, კონფიდენციალურობის მიზნებისთვის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როცა ელ. ფოსტის თავსართს ვუყურებთ, წესი მდგომარეობს იმაში, რომ ამოვიღოთ ის, შემდეგ წავიკითხოთ ქვემოდან ზემოთ, რომელიც წარმოადგენს რიგითობას, რომლითაც „მონაცემები“ დაემატა. ამიტომ, სავარაუდოდ, პირველი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-მისამართია </a:t>
            </a:r>
            <a:r>
              <a:rPr lang="ka-GE" sz="1200" kern="1200" dirty="0">
                <a:solidFill>
                  <a:schemeClr val="tx1"/>
                </a:solidFill>
                <a:latin typeface="+mn-lt"/>
              </a:rPr>
              <a:t>წყარო.</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ზოგი ელ. ფოსტა ძალიან სწორხაზოვანია, ზოგი - ნაკლებად. და ანალიზი შეიძლება განხორციელდეს ხელით ან ინტერნეტხელსაწყოების გამოყენებით, რომლებსაც ასევე ყოველთვის შეუძლია მონაცემთა სწორი განმარტება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ka-GE" altLang="en-US"/>
          </a:p>
        </p:txBody>
      </p:sp>
    </p:spTree>
    <p:extLst>
      <p:ext uri="{BB962C8B-B14F-4D97-AF65-F5344CB8AC3E}">
        <p14:creationId xmlns:p14="http://schemas.microsoft.com/office/powerpoint/2010/main" val="918945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dirty="0">
                <a:solidFill>
                  <a:schemeClr val="tx1"/>
                </a:solidFill>
                <a:latin typeface="+mn-lt"/>
              </a:rPr>
              <a:t>პირინგული მომსახურებები წლების განმავლობაში იძლეოდა </a:t>
            </a:r>
            <a:r>
              <a:rPr lang="ka-GE" sz="1200" kern="1200" dirty="0" smtClean="0">
                <a:solidFill>
                  <a:schemeClr val="tx1"/>
                </a:solidFill>
                <a:latin typeface="+mn-lt"/>
              </a:rPr>
              <a:t>ფაილების უკანონო  გადაცემის </a:t>
            </a:r>
            <a:r>
              <a:rPr lang="ka-GE" sz="1200" kern="1200" dirty="0">
                <a:solidFill>
                  <a:schemeClr val="tx1"/>
                </a:solidFill>
                <a:latin typeface="+mn-lt"/>
              </a:rPr>
              <a:t>საშუალებას, ასევე ფაილებისა, რომლებიც ინტელექტუალური საკუთრების უფლებას ექვემდებარება.  პირინგული კლიენტები პოპულარული იყო დამნაშავეთა ჯგუფებში, რომლებიც ამ </a:t>
            </a:r>
            <a:r>
              <a:rPr lang="ka-GE" sz="1200" kern="1200" dirty="0" smtClean="0">
                <a:solidFill>
                  <a:schemeClr val="tx1"/>
                </a:solidFill>
                <a:latin typeface="+mn-lt"/>
              </a:rPr>
              <a:t>საქმიანობაში </a:t>
            </a:r>
            <a:r>
              <a:rPr lang="ka-GE" sz="1200" kern="1200" dirty="0">
                <a:solidFill>
                  <a:schemeClr val="tx1"/>
                </a:solidFill>
                <a:latin typeface="+mn-lt"/>
              </a:rPr>
              <a:t>იყო ჩართული. პირინგული არქიტექტურის პირველი თაობა მუშაობდა ცენტრალური სერვერის გამოყენების პრინციპით, რომელსაც ადამიანები უკავშირდებოდნენ ფაილების ჩამოსატვირთად.  ამან საკმაოდ იოლი გახადა მათი იდენტიფიცირება, ვინც უკანონო მომსახურებებს სთავაზობდა, რომ მათი ადგილმდებარეობა დაედგინათ და დაეხურათ.  პირინგული კლიენტების მეორე თაობა იყენებს დაკავშირების </a:t>
            </a:r>
            <a:r>
              <a:rPr lang="ka-GE" sz="1200" kern="1200" dirty="0" smtClean="0">
                <a:solidFill>
                  <a:schemeClr val="tx1"/>
                </a:solidFill>
                <a:latin typeface="+mn-lt"/>
              </a:rPr>
              <a:t>სხვადასხვა </a:t>
            </a:r>
            <a:r>
              <a:rPr lang="ka-GE" sz="1200" kern="1200" dirty="0">
                <a:solidFill>
                  <a:schemeClr val="tx1"/>
                </a:solidFill>
                <a:latin typeface="+mn-lt"/>
              </a:rPr>
              <a:t>მეთოდებს, რომლებიც ინახავს ხელმისაწვდომი ფაილების სიებს ძიების გასაიოლებლად მათთვის, ვინც მოქმედებს როგორც </a:t>
            </a:r>
            <a:r>
              <a:rPr lang="ka-GE" sz="1200" kern="1200" dirty="0" smtClean="0">
                <a:solidFill>
                  <a:schemeClr val="tx1"/>
                </a:solidFill>
                <a:latin typeface="+mn-lt"/>
              </a:rPr>
              <a:t>სუპერკვანძები, </a:t>
            </a:r>
            <a:r>
              <a:rPr lang="ka-GE" sz="1200" kern="1200" dirty="0">
                <a:solidFill>
                  <a:schemeClr val="tx1"/>
                </a:solidFill>
                <a:latin typeface="+mn-lt"/>
              </a:rPr>
              <a:t>რომლებიც ახდენს იდენტიფიცირებას, თუ სადაა ფაილები ხელმისაწვდომი.  </a:t>
            </a:r>
          </a:p>
          <a:p>
            <a:r>
              <a:rPr lang="ka-GE" sz="1200" kern="1200" dirty="0">
                <a:solidFill>
                  <a:schemeClr val="tx1"/>
                </a:solidFill>
                <a:latin typeface="+mn-lt"/>
              </a:rPr>
              <a:t> </a:t>
            </a:r>
          </a:p>
          <a:p>
            <a:r>
              <a:rPr lang="ka-GE" sz="1200" kern="1200" dirty="0">
                <a:solidFill>
                  <a:schemeClr val="tx1"/>
                </a:solidFill>
                <a:latin typeface="+mn-lt"/>
              </a:rPr>
              <a:t>მოსამართლეები უნდა იცნობდნენ პირინგულ საქმიანობას, რადგან მას შეიძლება კავშირი ჰქონდეს ბევრი ტიპის სისხლის სამართლისა და სამოქალაქო სამართლის პროცესთან. გაღრმავებული ცოდნა აუცილებელი არ არის, ხოლო ტრენერებმა უნდა განიხილონ საიტების გამოყენებით, როგორიცაა</a:t>
            </a:r>
            <a:r>
              <a:rPr lang="ka-GE" sz="1200" u="sng" kern="1200" dirty="0">
                <a:solidFill>
                  <a:schemeClr val="tx1"/>
                </a:solidFill>
                <a:latin typeface="+mn-lt"/>
                <a:hlinkClick r:id="rId3"/>
              </a:rPr>
              <a:t>http://ezinearticles.com/?How-Peer-to-Peer-(P2P)-Works&amp;id=60126</a:t>
            </a:r>
            <a:r>
              <a:rPr lang="ka-GE" sz="1200" kern="1200" dirty="0">
                <a:solidFill>
                  <a:schemeClr val="tx1"/>
                </a:solidFill>
                <a:latin typeface="+mn-lt"/>
              </a:rPr>
              <a:t>, რათა აქტუალური ინფორმაცია უზრუნველყონ.</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ka-GE" altLang="en-US"/>
          </a:p>
        </p:txBody>
      </p:sp>
    </p:spTree>
    <p:extLst>
      <p:ext uri="{BB962C8B-B14F-4D97-AF65-F5344CB8AC3E}">
        <p14:creationId xmlns:p14="http://schemas.microsoft.com/office/powerpoint/2010/main" val="2357446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ეს სლაიდი აჩვენებს პირინგული ქსელების ურთიერთკავშირს, სადაც ინდივიდუალური ულტრათანაბარუფლებიანი კომპიუტერები დაკავშირებულია ყველა თანაბარუფლებიან კომპიუტერთან, შემდეგ თითოეული უკავშირდება სხვას და ქსელი გეოგრაფიულად იზრდება. </a:t>
            </a:r>
            <a:endParaRPr lang="ka-GE" sz="1200" kern="1200" dirty="0" smtClean="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smtClean="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ნიშნავს</a:t>
            </a:r>
            <a:r>
              <a:rPr lang="ka-GE" sz="1200" kern="1200" dirty="0">
                <a:solidFill>
                  <a:schemeClr val="tx1"/>
                </a:solidFill>
                <a:latin typeface="+mn-lt"/>
              </a:rPr>
              <a:t>, რომ ფაილის ჩამოტვირთვა შესაძლებელია ქსელის თითქმის ყველა </a:t>
            </a:r>
            <a:r>
              <a:rPr lang="ka-GE" sz="1200" kern="1200" dirty="0" smtClean="0">
                <a:solidFill>
                  <a:schemeClr val="tx1"/>
                </a:solidFill>
                <a:latin typeface="+mn-lt"/>
              </a:rPr>
              <a:t>ნაწილიდან </a:t>
            </a:r>
            <a:r>
              <a:rPr lang="ka-GE" sz="1200" kern="1200" dirty="0">
                <a:solidFill>
                  <a:schemeClr val="tx1"/>
                </a:solidFill>
                <a:latin typeface="+mn-lt"/>
              </a:rPr>
              <a:t>როგორც კი ეს კავშირი </a:t>
            </a:r>
            <a:r>
              <a:rPr lang="ka-GE" sz="1200" kern="1200" dirty="0" smtClean="0">
                <a:solidFill>
                  <a:schemeClr val="tx1"/>
                </a:solidFill>
                <a:latin typeface="+mn-lt"/>
              </a:rPr>
              <a:t>დამყარდება </a:t>
            </a:r>
            <a:r>
              <a:rPr lang="ka-GE" sz="1200" kern="1200" dirty="0">
                <a:solidFill>
                  <a:schemeClr val="tx1"/>
                </a:solidFill>
                <a:latin typeface="+mn-lt"/>
              </a:rPr>
              <a:t>და შესაძლებელია ძიების დაწყება</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ka-GE" altLang="en-US"/>
          </a:p>
        </p:txBody>
      </p:sp>
    </p:spTree>
    <p:extLst>
      <p:ext uri="{BB962C8B-B14F-4D97-AF65-F5344CB8AC3E}">
        <p14:creationId xmlns:p14="http://schemas.microsoft.com/office/powerpoint/2010/main" val="3907526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სქრინშოტი აჩვენებს Shareaza-ს – პირინგულ აპლიკაციას. ჯგუფ აბბას სიმღერის </a:t>
            </a:r>
            <a:r>
              <a:rPr lang="ka-GE" sz="1200" kern="1200" dirty="0" smtClean="0">
                <a:solidFill>
                  <a:schemeClr val="tx1"/>
                </a:solidFill>
                <a:latin typeface="+mn-lt"/>
              </a:rPr>
              <a:t>„უოთერლუ</a:t>
            </a:r>
            <a:r>
              <a:rPr lang="ka-GE" sz="1200" kern="1200" dirty="0">
                <a:solidFill>
                  <a:schemeClr val="tx1"/>
                </a:solidFill>
                <a:latin typeface="+mn-lt"/>
              </a:rPr>
              <a:t>“ აუდიო ფაილის ძიება დასრულდა – ქსელმა იპოვა 436 ფაილის მაგალითი, რომელიც ძიების კრიტერიუმს შეესაბამებოდა</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შემდეგ შეგვიძლია ვნახოთ, შედეგი, რომელიც დაუბრუნდა კომპიუტერს, არის ფაილის სახელი, ფაილის ტიპი (გაფართოება) და მისი ზომა. რეიტინგი არის ქსელის ქულა, სადაც მომხმარებლებმა ხმა მისცეს ხარისხს.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სტატუსის სვეტი აჩვენებს, თუ რამდენად ხელმისაწვდომია ფაილი – სამი მწვანე მონიშვნა არის საუკეთესო შედეგი, მაშინ როცა </a:t>
            </a:r>
            <a:r>
              <a:rPr lang="ka-GE" sz="1200" kern="1200" dirty="0" smtClean="0">
                <a:solidFill>
                  <a:schemeClr val="tx1"/>
                </a:solidFill>
                <a:latin typeface="+mn-lt"/>
              </a:rPr>
              <a:t>წითელი </a:t>
            </a:r>
            <a:r>
              <a:rPr lang="ka-GE" sz="1200" kern="1200" dirty="0">
                <a:solidFill>
                  <a:schemeClr val="tx1"/>
                </a:solidFill>
                <a:latin typeface="+mn-lt"/>
              </a:rPr>
              <a:t>X იუწყება, რომ ფაილის ამჟამად ჩამოტვირთვა შეუძლებელია. ეს შეიძლება მომხმარებლის ოფლაინ გასვლით იყოს განპირობებული, რადგან პირდაპირი კავშირის დამყარება შეუძლებელია.</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ჰოსტის რაოდენობა აჩვენებს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-მისამართს</a:t>
            </a:r>
            <a:r>
              <a:rPr lang="ka-GE" sz="1200" kern="1200" dirty="0">
                <a:solidFill>
                  <a:schemeClr val="tx1"/>
                </a:solidFill>
                <a:latin typeface="+mn-lt"/>
              </a:rPr>
              <a:t>, თუ ფაილს ერთი Ip-მისამართი აზიარებს ან არჩევანი შეიძლება გაფართოვდეს, რომ მრავალი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 </a:t>
            </a:r>
            <a:r>
              <a:rPr lang="ka-GE" sz="1200" kern="1200" dirty="0">
                <a:solidFill>
                  <a:schemeClr val="tx1"/>
                </a:solidFill>
                <a:latin typeface="+mn-lt"/>
              </a:rPr>
              <a:t>აჩვენოს, რომლებიც ერთდროულად აზიარებს. ფაილის სიზუსტე ითვლება ქსელში ფაილის ჰეშირებით – სურათი 2</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ორმაგი დაწკაპუნება ფაილზე და იწყება კომპიუტერში ჩამოტვირთვა</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ka-GE" altLang="en-US"/>
          </a:p>
        </p:txBody>
      </p:sp>
    </p:spTree>
    <p:extLst>
      <p:ext uri="{BB962C8B-B14F-4D97-AF65-F5344CB8AC3E}">
        <p14:creationId xmlns:p14="http://schemas.microsoft.com/office/powerpoint/2010/main" val="382424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a:t>
            </a:fld>
            <a:endParaRPr lang="ka-GE" altLang="en-US"/>
          </a:p>
        </p:txBody>
      </p:sp>
    </p:spTree>
    <p:extLst>
      <p:ext uri="{BB962C8B-B14F-4D97-AF65-F5344CB8AC3E}">
        <p14:creationId xmlns:p14="http://schemas.microsoft.com/office/powerpoint/2010/main" val="444726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b="1" i="0" dirty="0">
                <a:solidFill>
                  <a:srgbClr val="5F6368"/>
                </a:solidFill>
                <a:effectLst/>
                <a:latin typeface="arial" panose="020B0604020202020204" pitchFamily="34" charset="0"/>
              </a:rPr>
              <a:t>FTP</a:t>
            </a:r>
            <a:r>
              <a:rPr lang="ka-GE" b="0" i="0" dirty="0">
                <a:solidFill>
                  <a:srgbClr val="4D5156"/>
                </a:solidFill>
                <a:effectLst/>
                <a:latin typeface="arial" panose="020B0604020202020204" pitchFamily="34" charset="0"/>
              </a:rPr>
              <a:t> არის ფაილების გადაცემის პროტოკოლის აბრევიატურა. პროტოკოლი არის წესების რიგი, რომლებსაც ქსელში ჩართული კომპიუტერები იყენებს ერთმანეთთან სალაპარაკოდ. და </a:t>
            </a:r>
            <a:r>
              <a:rPr lang="ka-GE" b="1" i="0" dirty="0">
                <a:solidFill>
                  <a:srgbClr val="5F6368"/>
                </a:solidFill>
                <a:effectLst/>
                <a:latin typeface="arial" panose="020B0604020202020204" pitchFamily="34" charset="0"/>
              </a:rPr>
              <a:t>FTP</a:t>
            </a:r>
            <a:r>
              <a:rPr lang="ka-GE" b="0" i="0" dirty="0">
                <a:solidFill>
                  <a:srgbClr val="4D5156"/>
                </a:solidFill>
                <a:effectLst/>
                <a:latin typeface="arial" panose="020B0604020202020204" pitchFamily="34" charset="0"/>
              </a:rPr>
              <a:t> არის ენა, რომელსაც კომპიუტერები TCP/IP ქსელში (როგორიცაა ინტერნეტი) იყენებს ფაილების ერთმანეთისთვის გადასაცემად.</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55</a:t>
            </a:fld>
            <a:endParaRPr lang="ka-GE" altLang="en-US"/>
          </a:p>
        </p:txBody>
      </p:sp>
    </p:spTree>
    <p:extLst>
      <p:ext uri="{BB962C8B-B14F-4D97-AF65-F5344CB8AC3E}">
        <p14:creationId xmlns:p14="http://schemas.microsoft.com/office/powerpoint/2010/main" val="3824046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სქრინშოტები აჩვენებს FTP-კლიენტებს </a:t>
            </a:r>
            <a:r>
              <a:rPr lang="ka-GE" sz="1200" kern="1200" dirty="0" smtClean="0">
                <a:solidFill>
                  <a:schemeClr val="tx1"/>
                </a:solidFill>
                <a:latin typeface="+mn-lt"/>
              </a:rPr>
              <a:t>FileZilla და </a:t>
            </a:r>
            <a:r>
              <a:rPr lang="ka-GE" sz="1200" kern="1200" dirty="0">
                <a:solidFill>
                  <a:schemeClr val="tx1"/>
                </a:solidFill>
                <a:latin typeface="+mn-lt"/>
              </a:rPr>
              <a:t>CuteFTP – ტრენერს შეუძლია აღწეროს, თუ როგორ მოქმედებს ისინი ვინდოუს ფაილ ექსპლორერის მსგავსად, გარდა იმისა, რომ მხოლოდ ადგილობრივი მანქანის შინაარსი ნახოს, ის ნახულობს ორი სხვადასხვა მანქანის შინაარსს ინტერნეტში.</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პროგრამული უზრუნველყოფის ამ ნაწილებს უზარმაზარი ფუნქციონალი აქვს, რისი ნახვაც </a:t>
            </a:r>
            <a:r>
              <a:rPr lang="ka-GE" sz="1200" kern="1200" dirty="0" smtClean="0">
                <a:solidFill>
                  <a:schemeClr val="tx1"/>
                </a:solidFill>
                <a:latin typeface="+mn-lt"/>
              </a:rPr>
              <a:t>ჩამოსაშლელ </a:t>
            </a:r>
            <a:r>
              <a:rPr lang="ka-GE" sz="1200" kern="1200" dirty="0">
                <a:solidFill>
                  <a:schemeClr val="tx1"/>
                </a:solidFill>
                <a:latin typeface="+mn-lt"/>
              </a:rPr>
              <a:t>მენიუში შეიძლება </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ამიტომ მათ კავშირის ფანჯარა აქვს, რომელიც აქტუალურ კავშირს აჩვენებს და შემდეგ გამგზავნ და მიმღებ მანქანებს, გადაცემის კავშირის სტატუსთან ერთად</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56</a:t>
            </a:fld>
            <a:endParaRPr lang="ka-GE" altLang="en-US"/>
          </a:p>
        </p:txBody>
      </p:sp>
    </p:spTree>
    <p:extLst>
      <p:ext uri="{BB962C8B-B14F-4D97-AF65-F5344CB8AC3E}">
        <p14:creationId xmlns:p14="http://schemas.microsoft.com/office/powerpoint/2010/main" val="849074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b="0" i="0" dirty="0">
                <a:solidFill>
                  <a:srgbClr val="70757A"/>
                </a:solidFill>
                <a:effectLst/>
                <a:latin typeface="arial" panose="020B0604020202020204" pitchFamily="34" charset="0"/>
              </a:rPr>
              <a:t> </a:t>
            </a:r>
            <a:r>
              <a:rPr lang="ka-GE" b="1" i="0" dirty="0">
                <a:solidFill>
                  <a:srgbClr val="5F6368"/>
                </a:solidFill>
                <a:effectLst/>
                <a:latin typeface="arial" panose="020B0604020202020204" pitchFamily="34" charset="0"/>
              </a:rPr>
              <a:t>ღრუბელზე შენახვა</a:t>
            </a:r>
            <a:r>
              <a:rPr lang="ka-GE" b="0" i="0" dirty="0">
                <a:solidFill>
                  <a:srgbClr val="4D5156"/>
                </a:solidFill>
                <a:effectLst/>
                <a:latin typeface="arial" panose="020B0604020202020204" pitchFamily="34" charset="0"/>
              </a:rPr>
              <a:t> მოიცავს მონაცემთა განთავსებას აპარატულ უზრუნველყოფაზე დისტანციურ ადგილმდებარეობაზე, რომელზეც წვდომა შეიძლება ნებისმიერი მოწყობილობიდან ინტერნეტის მეშვეობით. კლიენტები აგზავნიან ფაილებს მონაცემთა სერვერზე, </a:t>
            </a:r>
            <a:r>
              <a:rPr lang="ka-GE" b="0" i="0" dirty="0" smtClean="0">
                <a:solidFill>
                  <a:srgbClr val="4D5156"/>
                </a:solidFill>
                <a:effectLst/>
                <a:latin typeface="arial" panose="020B0604020202020204" pitchFamily="34" charset="0"/>
              </a:rPr>
              <a:t>რომელსაც</a:t>
            </a:r>
            <a:r>
              <a:rPr lang="ka-GE" b="0" i="0" dirty="0">
                <a:solidFill>
                  <a:srgbClr val="4D5156"/>
                </a:solidFill>
                <a:effectLst/>
                <a:latin typeface="arial" panose="020B0604020202020204" pitchFamily="34" charset="0"/>
              </a:rPr>
              <a:t> </a:t>
            </a:r>
            <a:r>
              <a:rPr lang="ka-GE" b="1" i="0" dirty="0">
                <a:solidFill>
                  <a:srgbClr val="5F6368"/>
                </a:solidFill>
                <a:effectLst/>
                <a:latin typeface="arial" panose="020B0604020202020204" pitchFamily="34" charset="0"/>
              </a:rPr>
              <a:t>ღრუბლოვანი</a:t>
            </a:r>
            <a:r>
              <a:rPr lang="ka-GE" b="0" i="0" dirty="0">
                <a:solidFill>
                  <a:srgbClr val="4D5156"/>
                </a:solidFill>
                <a:effectLst/>
                <a:latin typeface="arial" panose="020B0604020202020204" pitchFamily="34" charset="0"/>
              </a:rPr>
              <a:t> მომსახურების მიმწოდებელი მართავს, ნაცვლად იმისა, რომ შეინახონ ისინი თავიანთ </a:t>
            </a:r>
            <a:r>
              <a:rPr lang="ka-GE" b="0" i="0" dirty="0" smtClean="0">
                <a:solidFill>
                  <a:srgbClr val="4D5156"/>
                </a:solidFill>
                <a:effectLst/>
                <a:latin typeface="arial" panose="020B0604020202020204" pitchFamily="34" charset="0"/>
              </a:rPr>
              <a:t>მყარ </a:t>
            </a:r>
            <a:r>
              <a:rPr lang="ka-GE" b="0" i="0" dirty="0">
                <a:solidFill>
                  <a:srgbClr val="4D5156"/>
                </a:solidFill>
                <a:effectLst/>
                <a:latin typeface="arial" panose="020B0604020202020204" pitchFamily="34" charset="0"/>
              </a:rPr>
              <a:t>დისკწამყვანებზე (ან თავიანთ </a:t>
            </a:r>
            <a:r>
              <a:rPr lang="ka-GE" b="0" i="0" dirty="0" smtClean="0">
                <a:solidFill>
                  <a:srgbClr val="4D5156"/>
                </a:solidFill>
                <a:effectLst/>
                <a:latin typeface="arial" panose="020B0604020202020204" pitchFamily="34" charset="0"/>
              </a:rPr>
              <a:t>მყარ </a:t>
            </a:r>
            <a:r>
              <a:rPr lang="ka-GE" b="0" i="0" dirty="0">
                <a:solidFill>
                  <a:srgbClr val="4D5156"/>
                </a:solidFill>
                <a:effectLst/>
                <a:latin typeface="arial" panose="020B0604020202020204" pitchFamily="34" charset="0"/>
              </a:rPr>
              <a:t>დისკწამყვანებზე შენახვის პარალელურად)</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b="0" i="0" kern="1200" dirty="0">
              <a:solidFill>
                <a:srgbClr val="4D5156"/>
              </a:solidFill>
              <a:effectLst/>
              <a:latin typeface="arial" panose="020B0604020202020204" pitchFamily="34" charset="0"/>
              <a:ea typeface="MS PGothic" pitchFamily="34" charset="-128"/>
              <a:cs typeface="ＭＳ Ｐゴシック" charset="0"/>
            </a:endParaRPr>
          </a:p>
          <a:p>
            <a:pPr algn="l" fontAlgn="base"/>
            <a:r>
              <a:rPr lang="ka-GE" b="0" i="0" dirty="0">
                <a:solidFill>
                  <a:srgbClr val="666666"/>
                </a:solidFill>
                <a:effectLst/>
                <a:latin typeface="Poppins"/>
              </a:rPr>
              <a:t>მონაცემთა ღრუბელში დამუშავების საფუძველს წარმოადგენს ინტერნეტის ძალის გამოყენება დავალებების, რომლებსაც თქვენ ტრადიციულად პერსონალურ კომპიუტერში ახორციელებთ (ნებისმიერი რამ, დაწყებული უბრალო საცავიდან, დამთავრებული კომპლექსური განვითარებებითა და დამუშავებით), სხვა წყაროზე გატანით – ურთიერთდაკავშირებული მანქანების უზარმაზარ და მძლავრ დისტანციურ ქსელზე</a:t>
            </a:r>
            <a:r>
              <a:rPr lang="ka-GE" b="0" i="0" dirty="0" smtClean="0">
                <a:solidFill>
                  <a:srgbClr val="666666"/>
                </a:solidFill>
                <a:effectLst/>
                <a:latin typeface="Poppins"/>
              </a:rPr>
              <a:t>.</a:t>
            </a:r>
          </a:p>
          <a:p>
            <a:pPr algn="l" fontAlgn="base"/>
            <a:endParaRPr lang="ka-GE" b="0" i="0" dirty="0">
              <a:solidFill>
                <a:srgbClr val="666666"/>
              </a:solidFill>
              <a:effectLst/>
              <a:latin typeface="Poppins"/>
            </a:endParaRPr>
          </a:p>
          <a:p>
            <a:pPr algn="l" fontAlgn="base"/>
            <a:r>
              <a:rPr lang="ka-GE" b="0" i="0" dirty="0">
                <a:solidFill>
                  <a:srgbClr val="666666"/>
                </a:solidFill>
                <a:effectLst/>
                <a:latin typeface="Poppins"/>
              </a:rPr>
              <a:t>სხვა </a:t>
            </a:r>
            <a:r>
              <a:rPr lang="ka-GE" b="0" i="0" dirty="0" smtClean="0">
                <a:solidFill>
                  <a:srgbClr val="666666"/>
                </a:solidFill>
                <a:effectLst/>
                <a:latin typeface="Poppins"/>
              </a:rPr>
              <a:t>წყაროზე </a:t>
            </a:r>
            <a:r>
              <a:rPr lang="ka-GE" b="0" i="0" dirty="0">
                <a:solidFill>
                  <a:srgbClr val="666666"/>
                </a:solidFill>
                <a:effectLst/>
                <a:latin typeface="Poppins"/>
              </a:rPr>
              <a:t>გატანა მოსახერხებელია ჩვეულებრივი მომხმარებლისთვის, რომელიც დაიღალა საკუთარ მყარ დისკწამყვანზე სივრცის გათავისუფლებით ან ახალი მეხსიერების ყიდვით კატის/ჩვილის/საჭმლის ყველა იმ სურათისთვის, რომლებსაც ის იღებს. ის უფრო მოსახერხებელია ბიზნესისთვის, რომელსაც ღრუბლის გამოყენება დამუშავებისა და შენახვისთვის სურს – რადგან მომხმარებლები მხოლოდ იმაში იხდიან, რასაც გამოიყენებენ.</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b="0" i="0" kern="1200" dirty="0">
              <a:solidFill>
                <a:srgbClr val="222222"/>
              </a:solidFill>
              <a:effectLst/>
              <a:latin typeface="arial" panose="020B0604020202020204" pitchFamily="34" charset="0"/>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ka-GE" altLang="en-US"/>
          </a:p>
        </p:txBody>
      </p:sp>
    </p:spTree>
    <p:extLst>
      <p:ext uri="{BB962C8B-B14F-4D97-AF65-F5344CB8AC3E}">
        <p14:creationId xmlns:p14="http://schemas.microsoft.com/office/powerpoint/2010/main" val="3159969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2020 წლის აგვისტოში ხელმისაწვდომი საცავის მაგალითები – რიცხვები ფრჩხილებში აჩვენებს შესაძლებელ უფასო მოცულობას და ფასიანი მოცულობის მაქსიმუმს. ტრენერმა უნდა განსაზღვროს მასშტაბი იმისა, რაც არ არის ახლა იმ მანქანაზე, რომელიც გამოძიების პროცესშია, მაგრამ შესაძლებელია, რომ იყოს ღრუბელზე</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ასევე უნდა გავითვალისწინოთ, რომ შესაძლებელია იყოს სინქრონიზაცია, რაც იმას ნიშნავს, რომ ორივე ადგილზე შეიძლება იყოს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smtClean="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მაგალითია Mega.nz – სადაც 15გბ უფასოა და 16ტბ მაქსიმალური მოცულობა. მონაცემების ატვირთვა ხორციელდება ვებბრაუზერით და შემდეგ ხელმისაწვდომია ნებისმიერისთვის, ვინც შევა მომხმარებლის სახელისა და პაროლის გამოყენებით. მონაცემები დაშიფრულია სერვერზე და მფლობელი (Kim DotCom) სიამოვნებით გადასცემს მათ დაშიფრული სახით სამართალდამცავ ორგანოებს. </a:t>
            </a:r>
            <a:r>
              <a:rPr lang="ka-GE" sz="1200" b="0" i="0" kern="1200" dirty="0" smtClean="0">
                <a:solidFill>
                  <a:schemeClr val="tx1"/>
                </a:solidFill>
                <a:effectLst/>
                <a:latin typeface="+mn-lt"/>
              </a:rPr>
              <a:t>დაშიფვრის პროტოკოლი, რომელსაც MEGA გამოიყენებს არის სტანდარტული 128-ბიტიანი AES-დაშიფვრა თქვენი „დასვენებული“ ფაილებისთვის, პლუს ის ახდენს თქვენი მონაცემების დაშიფვრას გადაცემის პროცესში, TLS-პროტოკოლის გამოყენებით, ასვე 128-ბიტიანი AES-ით. ეს ნიშნავს, რომ თქვენი ფაილები დაცულია როგორც MEGA.nz სერვერებზე, ისე ატვირთვისა და ჩამოტვირთვის დროს. ამდენად, თქვენი მონაცემები დაცულია „შუაში მყოფი ადამიანის“ შეტევებისგან.</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ka-GE" altLang="en-US"/>
          </a:p>
        </p:txBody>
      </p:sp>
    </p:spTree>
    <p:extLst>
      <p:ext uri="{BB962C8B-B14F-4D97-AF65-F5344CB8AC3E}">
        <p14:creationId xmlns:p14="http://schemas.microsoft.com/office/powerpoint/2010/main" val="2314106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ბოტნეტი „მირაი“:</a:t>
            </a:r>
          </a:p>
          <a:p>
            <a:endParaRPr lang="ka-G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ka-GE" sz="1200" dirty="0">
                <a:latin typeface="Verdana" charset="0"/>
              </a:rPr>
              <a:t>ინციდენტმა (2016 წლის დეკემბერში) გათიშა რამდენიმე ყველაზე პოპულარული საიტი ქსელში, როგორიცაა </a:t>
            </a:r>
            <a:r>
              <a:rPr lang="ka-GE" sz="1200" b="1" dirty="0">
                <a:latin typeface="Verdana" charset="0"/>
              </a:rPr>
              <a:t>ნეტფლიქსი, ტვიტერი, სპოტიფაი, რედდიტი, CNN, პეიპალი, პინტერესტი და ფოქს ნიუსი</a:t>
            </a:r>
            <a:r>
              <a:rPr lang="ka-GE" sz="1200" dirty="0">
                <a:latin typeface="Verdana" charset="0"/>
              </a:rPr>
              <a:t>, </a:t>
            </a:r>
            <a:r>
              <a:rPr lang="ka-GE" sz="1200" dirty="0" smtClean="0">
                <a:latin typeface="Verdana" charset="0"/>
              </a:rPr>
              <a:t>ასევე </a:t>
            </a:r>
            <a:r>
              <a:rPr lang="ka-GE" sz="1200" dirty="0">
                <a:latin typeface="Verdana" charset="0"/>
              </a:rPr>
              <a:t>გაზეთები, მათ შორის, </a:t>
            </a:r>
            <a:r>
              <a:rPr lang="ka-GE" sz="1200" b="1" dirty="0">
                <a:latin typeface="Verdana" charset="0"/>
              </a:rPr>
              <a:t>გარდიანი, </a:t>
            </a:r>
            <a:r>
              <a:rPr lang="ka-GE" sz="1200" b="1" dirty="0" smtClean="0">
                <a:latin typeface="Verdana" charset="0"/>
              </a:rPr>
              <a:t>ნიუ-იორკ </a:t>
            </a:r>
            <a:r>
              <a:rPr lang="ka-GE" sz="1200" b="1" dirty="0">
                <a:latin typeface="Verdana" charset="0"/>
              </a:rPr>
              <a:t>თაიმსი და ვოლ სთრით ჟურნალი</a:t>
            </a:r>
            <a:r>
              <a:rPr lang="ka-GE" sz="1200" dirty="0">
                <a:latin typeface="Verdana" charset="0"/>
              </a:rPr>
              <a:t>.</a:t>
            </a:r>
          </a:p>
          <a:p>
            <a:endParaRPr lang="ka-GE" dirty="0"/>
          </a:p>
          <a:p>
            <a:pPr marL="0" marR="0" indent="0" algn="l" defTabSz="457200" rtl="0" eaLnBrk="1" fontAlgn="auto" latinLnBrk="0" hangingPunct="1">
              <a:lnSpc>
                <a:spcPct val="100000"/>
              </a:lnSpc>
              <a:spcBef>
                <a:spcPts val="0"/>
              </a:spcBef>
              <a:spcAft>
                <a:spcPts val="0"/>
              </a:spcAft>
              <a:buClrTx/>
              <a:buSzTx/>
              <a:buFontTx/>
              <a:buNone/>
              <a:tabLst/>
              <a:defRPr/>
            </a:pPr>
            <a:r>
              <a:rPr lang="ka-GE" sz="1200" dirty="0">
                <a:latin typeface="Verdana" charset="0"/>
              </a:rPr>
              <a:t>გათიშვის მიზეზი </a:t>
            </a:r>
            <a:r>
              <a:rPr lang="ka-GE" sz="1200" dirty="0" smtClean="0">
                <a:latin typeface="Verdana" charset="0"/>
              </a:rPr>
              <a:t>იყო </a:t>
            </a:r>
            <a:r>
              <a:rPr lang="ka-GE" sz="1200" dirty="0">
                <a:latin typeface="Verdana" charset="0"/>
              </a:rPr>
              <a:t>მომსახურების </a:t>
            </a:r>
            <a:r>
              <a:rPr lang="ka-GE" sz="1200" b="1" dirty="0">
                <a:latin typeface="Verdana" charset="0"/>
              </a:rPr>
              <a:t>დაბლოკვის მიზნით განაწილებული (DDoS) შეტევები</a:t>
            </a:r>
            <a:r>
              <a:rPr lang="ka-GE" sz="1200" dirty="0">
                <a:latin typeface="Verdana" charset="0"/>
              </a:rPr>
              <a:t>, რომელშიც სპეციალური მავნე პროგრამით, „ბოტნეტით“, ინფიცირებული კომპიუტერების ქსელი კოორდინირდება, რომ დაბომბოს სერვერი ტრაფიკით მანამ, სანამ ის მწყობრიდან არ გამოვა გადატვირთვის გამო.</a:t>
            </a:r>
          </a:p>
          <a:p>
            <a:pPr marL="0" indent="0">
              <a:spcBef>
                <a:spcPts val="600"/>
              </a:spcBef>
              <a:spcAft>
                <a:spcPts val="600"/>
              </a:spcAft>
              <a:buFont typeface="Arial" charset="0"/>
              <a:buNone/>
            </a:pPr>
            <a:endParaRPr lang="ka-GE" sz="1200" kern="1200" dirty="0">
              <a:solidFill>
                <a:schemeClr val="tx1"/>
              </a:solidFill>
              <a:latin typeface="+mn-lt"/>
              <a:ea typeface="MS PGothic" pitchFamily="34" charset="-128"/>
              <a:cs typeface="ＭＳ Ｐゴシック" charset="0"/>
            </a:endParaRPr>
          </a:p>
          <a:p>
            <a:pPr marL="0" indent="0">
              <a:spcBef>
                <a:spcPts val="600"/>
              </a:spcBef>
              <a:spcAft>
                <a:spcPts val="600"/>
              </a:spcAft>
              <a:buFont typeface="Arial" charset="0"/>
              <a:buNone/>
            </a:pPr>
            <a:r>
              <a:rPr lang="ka-GE" sz="1200" dirty="0">
                <a:latin typeface="Verdana" charset="0"/>
              </a:rPr>
              <a:t>სხვა ბოტნეტებისგან განსხვავებით, რომლებიც </a:t>
            </a:r>
            <a:r>
              <a:rPr lang="ka-GE" sz="1200" dirty="0" smtClean="0">
                <a:latin typeface="Verdana" charset="0"/>
              </a:rPr>
              <a:t>ჩვეულებრივ </a:t>
            </a:r>
            <a:r>
              <a:rPr lang="ka-GE" sz="1200" dirty="0">
                <a:latin typeface="Verdana" charset="0"/>
              </a:rPr>
              <a:t>კომპიუტერებისგან შედგება, ბოტნეტი </a:t>
            </a:r>
            <a:r>
              <a:rPr lang="ka-GE" sz="1200" dirty="0" smtClean="0">
                <a:latin typeface="Verdana" charset="0"/>
              </a:rPr>
              <a:t>„მირაი“ </a:t>
            </a:r>
            <a:r>
              <a:rPr lang="ka-GE" sz="1200" dirty="0">
                <a:latin typeface="Verdana" charset="0"/>
              </a:rPr>
              <a:t>ძირითადად შექმნილი იყო ე.წ. „ნივთების ინტერნეტისგან (IoT)“, </a:t>
            </a:r>
            <a:r>
              <a:rPr lang="ka-GE" sz="1200" dirty="0" smtClean="0">
                <a:latin typeface="Verdana" charset="0"/>
              </a:rPr>
              <a:t>მოწყობილობებისგან</a:t>
            </a:r>
            <a:r>
              <a:rPr lang="ka-GE" sz="1200" dirty="0">
                <a:latin typeface="Verdana" charset="0"/>
              </a:rPr>
              <a:t>, </a:t>
            </a:r>
            <a:r>
              <a:rPr lang="ka-GE" sz="1200" dirty="0" smtClean="0">
                <a:latin typeface="Verdana" charset="0"/>
              </a:rPr>
              <a:t>როგორიცაა </a:t>
            </a:r>
            <a:r>
              <a:rPr lang="ka-GE" sz="1200" dirty="0">
                <a:latin typeface="Verdana" charset="0"/>
              </a:rPr>
              <a:t>ციფრული ფოტოაპარატები და ციფრული ვიდეოჩამწერები.</a:t>
            </a:r>
          </a:p>
          <a:p>
            <a:pPr marL="0" indent="0">
              <a:spcBef>
                <a:spcPts val="600"/>
              </a:spcBef>
              <a:spcAft>
                <a:spcPts val="600"/>
              </a:spcAft>
              <a:buFont typeface="Arial" charset="0"/>
              <a:buNone/>
            </a:pPr>
            <a:endParaRPr lang="ka-GE" sz="1200" dirty="0">
              <a:latin typeface="Verdana" charset="0"/>
              <a:cs typeface="Verdana" charset="0"/>
            </a:endParaRPr>
          </a:p>
          <a:p>
            <a:pPr marL="0" indent="0">
              <a:spcBef>
                <a:spcPts val="600"/>
              </a:spcBef>
              <a:spcAft>
                <a:spcPts val="600"/>
              </a:spcAft>
              <a:buFont typeface="Arial" charset="0"/>
              <a:buNone/>
            </a:pPr>
            <a:r>
              <a:rPr lang="ka-GE" sz="1200" dirty="0">
                <a:latin typeface="Verdana" charset="0"/>
              </a:rPr>
              <a:t>რადგანაც მას ამდენი ინტერნეტთან დაკავშირებული მოწყობილობა აქვს ასარჩევად, შეტევები </a:t>
            </a:r>
            <a:r>
              <a:rPr lang="ka-GE" sz="1200" dirty="0" smtClean="0">
                <a:latin typeface="Verdana" charset="0"/>
              </a:rPr>
              <a:t>„მირაისგან“ </a:t>
            </a:r>
            <a:r>
              <a:rPr lang="ka-GE" sz="1200" dirty="0">
                <a:latin typeface="Verdana" charset="0"/>
              </a:rPr>
              <a:t>უფრო ფართომასშტაბიანი იყო, ვიდრე მანამდე DDoS-შეტევებს შეეძლოთ. </a:t>
            </a:r>
          </a:p>
          <a:p>
            <a:pPr marL="0" indent="0">
              <a:spcBef>
                <a:spcPts val="600"/>
              </a:spcBef>
              <a:spcAft>
                <a:spcPts val="600"/>
              </a:spcAft>
              <a:buFont typeface="Arial" charset="0"/>
              <a:buNone/>
            </a:pPr>
            <a:endParaRPr lang="ka-GE" sz="1200" dirty="0">
              <a:latin typeface="Verdana" charset="0"/>
              <a:cs typeface="Verdana" charset="0"/>
            </a:endParaRPr>
          </a:p>
          <a:p>
            <a:pPr marL="0" indent="0">
              <a:spcBef>
                <a:spcPts val="600"/>
              </a:spcBef>
              <a:spcAft>
                <a:spcPts val="600"/>
              </a:spcAft>
              <a:buFont typeface="Arial" charset="0"/>
              <a:buNone/>
            </a:pPr>
            <a:r>
              <a:rPr lang="ka-GE" sz="1200" dirty="0">
                <a:latin typeface="Verdana" charset="0"/>
              </a:rPr>
              <a:t>გამოთვლილია, რომ შეტევა მოიცავდა </a:t>
            </a:r>
            <a:r>
              <a:rPr lang="ka-GE" sz="1200" b="1" dirty="0">
                <a:latin typeface="Verdana" charset="0"/>
              </a:rPr>
              <a:t>„100000 მავნე ბოლო წერტილს“ </a:t>
            </a:r>
            <a:r>
              <a:rPr lang="ka-GE" sz="1200" dirty="0">
                <a:latin typeface="Verdana" charset="0"/>
              </a:rPr>
              <a:t>და მოხსენებული იქნა უჩვეულო შეტევების შესახებ, </a:t>
            </a:r>
            <a:r>
              <a:rPr lang="ka-GE" sz="1200" b="1" dirty="0">
                <a:latin typeface="Verdana" charset="0"/>
              </a:rPr>
              <a:t>სიმძლავრით 1.2 ტბ/წმ-ში</a:t>
            </a:r>
            <a:r>
              <a:rPr lang="ka-GE" sz="1200" dirty="0">
                <a:latin typeface="Verdana" charset="0"/>
              </a:rPr>
              <a:t>, თითქმის </a:t>
            </a:r>
            <a:r>
              <a:rPr lang="ka-GE" sz="1200" b="1" dirty="0">
                <a:latin typeface="Verdana" charset="0"/>
              </a:rPr>
              <a:t>ორჯერ უფრო ძლიერი, ვიდრე მანამდე არსებული მსგავსი აღრიცხული შეტევები.</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ka-GE" altLang="en-US"/>
          </a:p>
        </p:txBody>
      </p:sp>
    </p:spTree>
    <p:extLst>
      <p:ext uri="{BB962C8B-B14F-4D97-AF65-F5344CB8AC3E}">
        <p14:creationId xmlns:p14="http://schemas.microsoft.com/office/powerpoint/2010/main" val="1930587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638" indent="-274638" algn="just"/>
            <a:r>
              <a:rPr lang="ka-GE" dirty="0" smtClean="0"/>
              <a:t>ონლაინთამაში არის თამაში, რომელიც ითამაშება რაღაც სახის კომპიუტერულ ქსელებში.  ეს თითქმის ყოველთვის ნიშნავს ინტერნეტს ან ეკვივალენტურ ტექნოლოგიას, თუმცა თამაშები ყოველთვის გამოიყენებს მიმდინარე ტექნოლოგიას; მოდემები ინტერნეტის წინ და დაპროგრამებული ტერმინალები მოდემების წინ.  </a:t>
            </a:r>
          </a:p>
          <a:p>
            <a:pPr marL="274638" indent="-274638" algn="just"/>
            <a:r>
              <a:rPr lang="ka-GE" dirty="0" smtClean="0"/>
              <a:t>ონლაინთამაშების გაფართოება აისახა კომპიუტერული ქსელების საერთო გაფართოებაზე პატარა ადგილობრივი ქსელებიდან ინტერნეტამდე და თავად ინტერნეტზე წვდომის გაზრდაზე. </a:t>
            </a:r>
          </a:p>
          <a:p>
            <a:pPr marL="271463" indent="-255588" algn="just"/>
            <a:r>
              <a:rPr lang="ka-GE" dirty="0" smtClean="0"/>
              <a:t>ონლაინთამაშები შეიძლება მერყეობდეს მარტივი ტექსტური თამაშებიდან რთულ გრაფიკულ თამაშებამდე, ერთდროულად ბევრი მოთამაშით დასახლებული ვირტუალური სამყაროებით. </a:t>
            </a:r>
          </a:p>
          <a:p>
            <a:pPr marL="274638" indent="-274638" algn="just"/>
            <a:r>
              <a:rPr lang="ka-GE" b="1" dirty="0"/>
              <a:t>ბევრ ონლაინთამაშს აქვს ასოცირებული ონლაინსაზოგადოება, რაც ონლაინთამაშებს ხდის სოციალური საქმიანობის ფორმად და სცდება ერთი მოთამაშისთვის განსაზღვრული თამაშების საზღვრებს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ka-GE" altLang="en-US"/>
          </a:p>
        </p:txBody>
      </p:sp>
    </p:spTree>
    <p:extLst>
      <p:ext uri="{BB962C8B-B14F-4D97-AF65-F5344CB8AC3E}">
        <p14:creationId xmlns:p14="http://schemas.microsoft.com/office/powerpoint/2010/main" val="3302830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მარცხნივ თქვენ ხედავთ 2020 წლის აგვისტოში ხელმისაწვდომ კომერციული სადისკუსიო ჯგუფების მომსახურებებს</a:t>
            </a: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მარჯვნივ Giganews-ის ვებსაიტია – უფრო საინტერესოა კიბერდანაშაულის სამყაროში, როცა საუბარია კონფიდენციალობაზე, უსაფრთხოებასა და ა.შ.</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ka-GE" altLang="en-US"/>
          </a:p>
        </p:txBody>
      </p:sp>
    </p:spTree>
    <p:extLst>
      <p:ext uri="{BB962C8B-B14F-4D97-AF65-F5344CB8AC3E}">
        <p14:creationId xmlns:p14="http://schemas.microsoft.com/office/powerpoint/2010/main" val="826665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ka-GE" dirty="0" smtClean="0"/>
              <a:t>მყისიერი შეტყობინებების გაგზავნა და სოციალური ქსელები უკანასკნელი წლების განმავლობაში გახდა </a:t>
            </a:r>
            <a:r>
              <a:rPr lang="ka-GE" b="1" dirty="0" smtClean="0"/>
              <a:t>კომუნიკაციის ინსტრუმენტის არჩევანი</a:t>
            </a:r>
            <a:r>
              <a:rPr lang="ka-GE" dirty="0" smtClean="0"/>
              <a:t> უამრავი მაგალითით, რომელიც უზრუნველყოფს მყისიერ და მოსახერხებელ წვდომას სხვა მომხმარებლებთან მსოფლიოს მასშტაბით. </a:t>
            </a:r>
          </a:p>
          <a:p>
            <a:pPr>
              <a:lnSpc>
                <a:spcPct val="120000"/>
              </a:lnSpc>
            </a:pPr>
            <a:r>
              <a:rPr lang="ka-GE" dirty="0" smtClean="0"/>
              <a:t>ამ საიტების მთავარი მახასიათებელია </a:t>
            </a:r>
            <a:r>
              <a:rPr lang="ka-GE" b="1" dirty="0" smtClean="0"/>
              <a:t>პირადი პროფილის შექმნის და საკუთარ თავზე ინფორმაციის გაზიარების</a:t>
            </a:r>
            <a:r>
              <a:rPr lang="ka-GE" dirty="0" smtClean="0"/>
              <a:t> და მეგობრების პოვნის საშუალება.  შესაძლებელია ფოტოსურათების, მუსიკის და ვიდეოს გაგზავნა.</a:t>
            </a:r>
          </a:p>
          <a:p>
            <a:pPr>
              <a:lnSpc>
                <a:spcPct val="120000"/>
              </a:lnSpc>
            </a:pPr>
            <a:endParaRPr lang="ka-GE" dirty="0" smtClean="0"/>
          </a:p>
          <a:p>
            <a:pPr>
              <a:lnSpc>
                <a:spcPct val="120000"/>
              </a:lnSpc>
            </a:pPr>
            <a:r>
              <a:rPr lang="ka-GE" b="1" dirty="0" smtClean="0"/>
              <a:t>პერსონალურმა ინფორმაციამ</a:t>
            </a:r>
            <a:r>
              <a:rPr lang="ka-GE" dirty="0" smtClean="0"/>
              <a:t>, რომელსაც პირები თავიანთ შესახებ აზიარებენ, შეიძლება ისინი </a:t>
            </a:r>
            <a:r>
              <a:rPr lang="ka-GE" b="1" dirty="0" smtClean="0"/>
              <a:t>დამნაშავეთა სამიზნეებად</a:t>
            </a:r>
            <a:r>
              <a:rPr lang="ka-GE" dirty="0" smtClean="0"/>
              <a:t> გახადოს, მაგალითად, იმ დამნაშავეებისა, რომლებიც ჩართული არიან ვინაობის მითვისებასა და ბავშვთა გრუმინგში. </a:t>
            </a:r>
          </a:p>
          <a:p>
            <a:pPr>
              <a:lnSpc>
                <a:spcPct val="120000"/>
              </a:lnSpc>
            </a:pPr>
            <a:r>
              <a:rPr lang="ka-GE" dirty="0" smtClean="0"/>
              <a:t>სოციალური ქსელების საიტები ძალიან სასარგებლო </a:t>
            </a:r>
            <a:r>
              <a:rPr lang="ka-GE" b="1" dirty="0" smtClean="0"/>
              <a:t>მანქანაა სამართალდამცავი ორგანოებისთვის ეჭვმიტანილთა</a:t>
            </a:r>
            <a:r>
              <a:rPr lang="ka-GE" dirty="0" smtClean="0"/>
              <a:t> და უკანონო საქმიანობების შესახებ ინფორმაციის შესაგროვებლად.</a:t>
            </a:r>
          </a:p>
          <a:p>
            <a:pPr>
              <a:lnSpc>
                <a:spcPct val="120000"/>
              </a:lnSpc>
            </a:pPr>
            <a:endParaRPr lang="ka-GE" dirty="0"/>
          </a:p>
          <a:p>
            <a:pPr>
              <a:lnSpc>
                <a:spcPct val="120000"/>
              </a:lnSpc>
            </a:pPr>
            <a:r>
              <a:rPr lang="ka-GE" b="1" dirty="0" smtClean="0"/>
              <a:t>მყისიერი შეტყობინებები </a:t>
            </a:r>
            <a:r>
              <a:rPr lang="ka-GE" dirty="0" smtClean="0"/>
              <a:t>არის რეალურ დროში პირდაპირი ჩატის სახეობა ორ ან რამდენიმე პირს შორის საზიარო კლიენტების გამოყენებით. </a:t>
            </a:r>
          </a:p>
          <a:p>
            <a:pPr>
              <a:lnSpc>
                <a:spcPct val="120000"/>
              </a:lnSpc>
            </a:pPr>
            <a:r>
              <a:rPr lang="ka-GE" dirty="0" smtClean="0"/>
              <a:t>ჩატის ეს ტიპი მოიცავს კონტაქტს ადამიანებს შორის, რომლებიც იცნობენ ერთმანეთს, განსხვავებით სხვებისგან, რომლებიც უცნობ ადამიანებს შორის კომუნიკაციის საშუალებას იძლევა.  დამნაშავეები ცნობილია, რომ გამოიყენებენ მყისიერ შეტყობინებებს საკომუნიკაციო საშუალებად.</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ka-GE" altLang="en-US"/>
          </a:p>
        </p:txBody>
      </p:sp>
    </p:spTree>
    <p:extLst>
      <p:ext uri="{BB962C8B-B14F-4D97-AF65-F5344CB8AC3E}">
        <p14:creationId xmlns:p14="http://schemas.microsoft.com/office/powerpoint/2010/main" val="355542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ka-GE" smtClean="0"/>
              <a:t>ტრენერმა ცოტა დრო უნდა დაუთმოს ამ გრაფიკული გამოსახულების გავლენას და იმას, თუ რატომ არის სოციალური ქსელები ასეთი მნიშვნელოვანი სფერო დანაშაულისა და სისხლის სამართლის გამოძიებისთვის</a:t>
            </a:r>
          </a:p>
          <a:p>
            <a:pPr>
              <a:lnSpc>
                <a:spcPct val="120000"/>
              </a:lnSpc>
            </a:pPr>
            <a:endParaRPr lang="ka-GE" dirty="0"/>
          </a:p>
          <a:p>
            <a:pPr>
              <a:lnSpc>
                <a:spcPct val="120000"/>
              </a:lnSpc>
            </a:pPr>
            <a:r>
              <a:rPr lang="ka-GE" smtClean="0"/>
              <a:t>სურათი ხაზს უსვამს გამოყენებასა და ზრდას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ka-GE" altLang="en-US"/>
          </a:p>
        </p:txBody>
      </p:sp>
    </p:spTree>
    <p:extLst>
      <p:ext uri="{BB962C8B-B14F-4D97-AF65-F5344CB8AC3E}">
        <p14:creationId xmlns:p14="http://schemas.microsoft.com/office/powerpoint/2010/main" val="1404652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ტიპური რაღაცეები, </a:t>
            </a:r>
            <a:r>
              <a:rPr lang="ka-GE" sz="1200" kern="1200" dirty="0">
                <a:solidFill>
                  <a:schemeClr val="tx1"/>
                </a:solidFill>
                <a:latin typeface="+mn-lt"/>
              </a:rPr>
              <a:t>რასაც ადამიანები ონლაინ დებენ, რაც უზრუნველყოფს შესაძლებლობას სამართალდამცავი ორგანოებისთვის, თუ </a:t>
            </a:r>
            <a:r>
              <a:rPr lang="ka-GE" sz="1200" kern="1200" dirty="0" smtClean="0">
                <a:solidFill>
                  <a:schemeClr val="tx1"/>
                </a:solidFill>
                <a:latin typeface="+mn-lt"/>
              </a:rPr>
              <a:t>მათ </a:t>
            </a:r>
            <a:r>
              <a:rPr lang="ka-GE" sz="1200" kern="1200" dirty="0">
                <a:solidFill>
                  <a:schemeClr val="tx1"/>
                </a:solidFill>
                <a:latin typeface="+mn-lt"/>
              </a:rPr>
              <a:t>ამის გაკეთების უფლებამოსილება აქვთ და შეუძლიათ სწორად </a:t>
            </a:r>
            <a:r>
              <a:rPr lang="ka-GE" sz="1200" kern="1200" dirty="0" smtClean="0">
                <a:solidFill>
                  <a:schemeClr val="tx1"/>
                </a:solidFill>
                <a:latin typeface="+mn-lt"/>
              </a:rPr>
              <a:t>შეგროვება, </a:t>
            </a:r>
            <a:r>
              <a:rPr lang="ka-GE" sz="1200" kern="1200" dirty="0">
                <a:solidFill>
                  <a:schemeClr val="tx1"/>
                </a:solidFill>
                <a:latin typeface="+mn-lt"/>
              </a:rPr>
              <a:t>და თუ </a:t>
            </a:r>
            <a:r>
              <a:rPr lang="ka-GE" sz="1200" kern="1200" dirty="0" smtClean="0">
                <a:solidFill>
                  <a:schemeClr val="tx1"/>
                </a:solidFill>
                <a:latin typeface="+mn-lt"/>
              </a:rPr>
              <a:t>ეს მნიშვნელოვანია</a:t>
            </a:r>
            <a:r>
              <a:rPr lang="ka-GE" sz="1200" kern="1200" baseline="0" dirty="0" smtClean="0">
                <a:solidFill>
                  <a:schemeClr val="tx1"/>
                </a:solidFill>
                <a:latin typeface="+mn-lt"/>
              </a:rPr>
              <a:t> საქმისთვის</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ka-GE" altLang="en-US"/>
          </a:p>
        </p:txBody>
      </p:sp>
    </p:spTree>
    <p:extLst>
      <p:ext uri="{BB962C8B-B14F-4D97-AF65-F5344CB8AC3E}">
        <p14:creationId xmlns:p14="http://schemas.microsoft.com/office/powerpoint/2010/main" val="259004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მნიშვნელობა არა აქვს, თუ რომელ მოწყობილობას ვხვდებით – ყველა მათგანს აქვს მსგავსება.</a:t>
            </a:r>
          </a:p>
          <a:p>
            <a:r>
              <a:rPr lang="ka-GE" dirty="0" smtClean="0"/>
              <a:t>სავარაუდოდ, იქნება ეკრანი, რომ ნახოთ, თუ რას აკეთებს მოწყობილობა და მიიღოთ გამომავალი სიგნალი</a:t>
            </a:r>
          </a:p>
          <a:p>
            <a:r>
              <a:rPr lang="ka-GE" dirty="0" smtClean="0"/>
              <a:t>ურთიერთქმედებისთვის მოწყობილობაში იქნება სიგნალის შეყვანის საშუალება – როგორიცაა კლავიატურა ან მაუსი – ან სენსორული ეკრანი</a:t>
            </a:r>
          </a:p>
          <a:p>
            <a:r>
              <a:rPr lang="ka-GE" dirty="0" smtClean="0"/>
              <a:t>მოწყობილობას ექნება დროებითი შენახვის საშუალება (მეხსიერება), რომელიც მას მონაცემების შენახვის საშუალებას აძლევს</a:t>
            </a:r>
          </a:p>
          <a:p>
            <a:r>
              <a:rPr lang="ka-GE" dirty="0" smtClean="0"/>
              <a:t>მას ექნება პროცესორი, რომელიც გამოთვლის საშუალებას აძლევს</a:t>
            </a:r>
          </a:p>
          <a:p>
            <a:r>
              <a:rPr lang="ka-GE" dirty="0" smtClean="0"/>
              <a:t>ექნება უფრო ხანგრძლივი შენახვის საშუალება</a:t>
            </a:r>
          </a:p>
          <a:p>
            <a:r>
              <a:rPr lang="ka-GE" dirty="0" smtClean="0"/>
              <a:t>ურთიერთქმედებისთვის ექნება შესაძლებლობა, რომ მას სხვა მოწყობილობები მიუერთდეს</a:t>
            </a:r>
          </a:p>
          <a:p>
            <a:r>
              <a:rPr lang="ka-GE" dirty="0" smtClean="0"/>
              <a:t>მას სავარაუდოდ შეეძლება ქსელთან დაკავშირება</a:t>
            </a:r>
          </a:p>
          <a:p>
            <a:r>
              <a:rPr lang="ka-GE" dirty="0" smtClean="0"/>
              <a:t>მას სჭირდება ელექტროენერგია, რომ იმუშაოს</a:t>
            </a:r>
          </a:p>
          <a:p>
            <a:endParaRPr lang="ka-GE" dirty="0"/>
          </a:p>
          <a:p>
            <a:r>
              <a:rPr lang="ka-GE" dirty="0" smtClean="0"/>
              <a:t>მოწყობილობის სამუშაო ნაწილების ახსნისას დავუშვებთ, რომ მათ მსგავსება აქვთ – ასე შევძლებთ გავიგოთ, თუ რას აკეთებს ისინი</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ka-GE" altLang="en-US"/>
          </a:p>
        </p:txBody>
      </p:sp>
    </p:spTree>
    <p:extLst>
      <p:ext uri="{BB962C8B-B14F-4D97-AF65-F5344CB8AC3E}">
        <p14:creationId xmlns:p14="http://schemas.microsoft.com/office/powerpoint/2010/main" val="2949564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ინტერნეტ-ჩატის პროტოკოლი (IRC) თავისი არსით ტელეკონფერენციის სისტემაა, რომელიც ცოტა მოძველებულია, მაგრამ ჯერ კიდევ გამოიყენება დამნაშავეების მიერ კომუნიკაციისთვის და ფაილების გასაცვლელად. </a:t>
            </a:r>
          </a:p>
          <a:p>
            <a:r>
              <a:rPr lang="ka-GE" dirty="0" smtClean="0"/>
              <a:t>ის მუშაობს რიგი სერვერებით, რომლებიც უკავშირდება ერთმანეთს შეტყობინებების გასაზიარებლად, რომლებიც განთავსდება ტექსტურ „არხებში“, შეხვედრის ვირტუალურ ოთახებში. </a:t>
            </a:r>
          </a:p>
          <a:p>
            <a:r>
              <a:rPr lang="ka-GE" dirty="0" smtClean="0"/>
              <a:t>განხილვის თემები ჩამოთვლილია და მომხმარებლებს, ვისაც IRC-კლიენტი აქვს, შეუძლია ერთ ან მეტ არხთან დაკავშირება ნებისმიერ დროს განხილვაში ჩასართავად ერთნაირად მოაზროვნე ადამიანებთან. </a:t>
            </a:r>
          </a:p>
          <a:p>
            <a:r>
              <a:rPr lang="ka-GE" dirty="0" smtClean="0"/>
              <a:t>IRC არ არის ყველაზე მოსახერხებელი მომსახურება ინტერნეტში და ძირითადად გამოიყენება მათ მიერ, ვინც უფრო გამოცდილია და პოტენციურად ძველი მომხმარებელია. </a:t>
            </a:r>
            <a:endParaRPr lang="ka-G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ka-GE" altLang="en-US"/>
          </a:p>
        </p:txBody>
      </p:sp>
    </p:spTree>
    <p:extLst>
      <p:ext uri="{BB962C8B-B14F-4D97-AF65-F5344CB8AC3E}">
        <p14:creationId xmlns:p14="http://schemas.microsoft.com/office/powerpoint/2010/main" val="1883873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ka-GE" altLang="en-US"/>
          </a:p>
        </p:txBody>
      </p:sp>
    </p:spTree>
    <p:extLst>
      <p:ext uri="{BB962C8B-B14F-4D97-AF65-F5344CB8AC3E}">
        <p14:creationId xmlns:p14="http://schemas.microsoft.com/office/powerpoint/2010/main" val="895238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პიქტოგრამები ეკუთვნის WhatsApp-სა &amp; telegram-ს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ტრენერმა უნდა იცოდეს, თუ რა არის შეტყობინებების პროგრამა და მისი </a:t>
            </a:r>
            <a:r>
              <a:rPr lang="ka-GE" sz="1200" kern="1200" dirty="0" smtClean="0">
                <a:solidFill>
                  <a:schemeClr val="tx1"/>
                </a:solidFill>
                <a:latin typeface="+mn-lt"/>
              </a:rPr>
              <a:t>შესაძლებლობა</a:t>
            </a:r>
            <a:r>
              <a:rPr lang="ka-GE" sz="1200" kern="1200" dirty="0">
                <a:solidFill>
                  <a:schemeClr val="tx1"/>
                </a:solidFill>
                <a:latin typeface="+mn-lt"/>
              </a:rPr>
              <a:t>, განახორციელოს მარტივი ტექსტური კომუნიკაცია, შემდეგ გამოსახულებების, ხმის, ფაილებისა და ვიდეოების გაგზავნა და შემდეგ ვიდეოზარი, რომელიც ჩნდება მომდევნო სლაიდში VOIP-ის (ტელეფონია ინტერნეტპროტოკოლის გამოყენებით) </a:t>
            </a:r>
            <a:r>
              <a:rPr lang="ka-GE" sz="1200" kern="1200" dirty="0" smtClean="0">
                <a:solidFill>
                  <a:schemeClr val="tx1"/>
                </a:solidFill>
                <a:latin typeface="+mn-lt"/>
              </a:rPr>
              <a:t>სახით.</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ka-GE" altLang="en-US"/>
          </a:p>
        </p:txBody>
      </p:sp>
    </p:spTree>
    <p:extLst>
      <p:ext uri="{BB962C8B-B14F-4D97-AF65-F5344CB8AC3E}">
        <p14:creationId xmlns:p14="http://schemas.microsoft.com/office/powerpoint/2010/main" val="7305244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შეტყობინებების პროგრამის ბუნებრივი გაგრძელება, მაგრამ ახლა გამოიყენება არა მხოლოდ ბიზნესსა და </a:t>
            </a:r>
            <a:r>
              <a:rPr lang="ka-GE" sz="1200" kern="1200" dirty="0" smtClean="0">
                <a:solidFill>
                  <a:schemeClr val="tx1"/>
                </a:solidFill>
                <a:latin typeface="+mn-lt"/>
              </a:rPr>
              <a:t>კორპორაციულ </a:t>
            </a:r>
            <a:r>
              <a:rPr lang="ka-GE" sz="1200" kern="1200" dirty="0">
                <a:solidFill>
                  <a:schemeClr val="tx1"/>
                </a:solidFill>
                <a:latin typeface="+mn-lt"/>
              </a:rPr>
              <a:t>გარემოში, არამედ სახლშიც.</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ზუმი – კომპანია, რომლის შესახებაც </a:t>
            </a:r>
            <a:r>
              <a:rPr lang="ka-GE" sz="1200" kern="1200" dirty="0" smtClean="0">
                <a:solidFill>
                  <a:schemeClr val="tx1"/>
                </a:solidFill>
                <a:latin typeface="+mn-lt"/>
              </a:rPr>
              <a:t>COVID-ამდე </a:t>
            </a:r>
            <a:r>
              <a:rPr lang="ka-GE" sz="1200" kern="1200" dirty="0">
                <a:solidFill>
                  <a:schemeClr val="tx1"/>
                </a:solidFill>
                <a:latin typeface="+mn-lt"/>
              </a:rPr>
              <a:t>არავინ იცოდა რაიმე – ერთ ღამეში გახდა პოპულარული. მას აქვს ადამიანების დაკავშირების საშუალება, ვისაც </a:t>
            </a:r>
            <a:r>
              <a:rPr lang="ka-GE" sz="1200" kern="1200" dirty="0" smtClean="0">
                <a:solidFill>
                  <a:schemeClr val="tx1"/>
                </a:solidFill>
                <a:latin typeface="+mn-lt"/>
              </a:rPr>
              <a:t>სხვაგვარად არ </a:t>
            </a:r>
            <a:r>
              <a:rPr lang="ka-GE" sz="1200" kern="1200" dirty="0">
                <a:solidFill>
                  <a:schemeClr val="tx1"/>
                </a:solidFill>
                <a:latin typeface="+mn-lt"/>
              </a:rPr>
              <a:t>შეუძლია პირადად შეხვედრა </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algn="l" fontAlgn="base"/>
            <a:r>
              <a:rPr lang="ka-GE" b="0" i="0" dirty="0">
                <a:solidFill>
                  <a:srgbClr val="000000"/>
                </a:solidFill>
                <a:effectLst/>
                <a:latin typeface="Lato"/>
              </a:rPr>
              <a:t>ზუმი არის ვიდეოკონფერენციის აპლიკაცია </a:t>
            </a:r>
            <a:r>
              <a:rPr lang="ka-GE" b="0" i="0" dirty="0" smtClean="0">
                <a:solidFill>
                  <a:srgbClr val="000000"/>
                </a:solidFill>
                <a:effectLst/>
                <a:latin typeface="Lato"/>
              </a:rPr>
              <a:t>ბიზნესგამოყენებისთვის</a:t>
            </a:r>
            <a:r>
              <a:rPr lang="ka-GE" b="0" i="0" dirty="0">
                <a:solidFill>
                  <a:srgbClr val="000000"/>
                </a:solidFill>
                <a:effectLst/>
                <a:latin typeface="Lato"/>
              </a:rPr>
              <a:t>. ის 2011 წელს დააარსა ერიკ იუანმა და </a:t>
            </a:r>
            <a:r>
              <a:rPr lang="ka-GE" b="0" i="0" dirty="0" smtClean="0">
                <a:solidFill>
                  <a:srgbClr val="000000"/>
                </a:solidFill>
                <a:effectLst/>
                <a:latin typeface="Lato"/>
              </a:rPr>
              <a:t>გაუშვა </a:t>
            </a:r>
            <a:r>
              <a:rPr lang="ka-GE" b="0" i="0" dirty="0">
                <a:solidFill>
                  <a:srgbClr val="000000"/>
                </a:solidFill>
                <a:effectLst/>
                <a:latin typeface="Lato"/>
              </a:rPr>
              <a:t>2013 წელს.</a:t>
            </a:r>
          </a:p>
          <a:p>
            <a:pPr algn="l" fontAlgn="base"/>
            <a:r>
              <a:rPr lang="ka-GE" b="0" i="0" dirty="0">
                <a:solidFill>
                  <a:srgbClr val="000000"/>
                </a:solidFill>
                <a:effectLst/>
                <a:latin typeface="Lato"/>
              </a:rPr>
              <a:t>მომდევნო წლებში მნიშვნელოვანი პოპულარობის მოკრებისა და მომგებიანად მუშაობის შემდეგ, ზუმი საზოგადოების ცნობიერებაში 2020 წლის კორონავირუსის პანდემიის განმავლობაში შევიდა. ეს ზუმი იყო, რასაც მომხმარებლებმა მსოფლიოს მასშტაბით მიმართეს, რომ კავშირზე დარჩენილიყვნენ ჩაკეტვის დროს, რომელიც გამოყენებული იქნა ვირუსის გავრცელების წინააღმდეგ.</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b="0" i="0" dirty="0">
                <a:solidFill>
                  <a:srgbClr val="000000"/>
                </a:solidFill>
                <a:effectLst/>
                <a:latin typeface="Lato"/>
              </a:rPr>
              <a:t>მიუხედავად იმისა, თუ რისთვის ირჩევენ აპლიკაციას, ზუმის არჩევანმა იფეთქა 2020 წლის მარტში. იუანმა ბლოგპოსტში განაცხადა, რომ ამ თვის განმავლობაში ზუმმა ნახა </a:t>
            </a:r>
            <a:r>
              <a:rPr lang="ka-GE" b="0" i="0" u="sng" dirty="0">
                <a:solidFill>
                  <a:srgbClr val="0087D0"/>
                </a:solidFill>
                <a:effectLst/>
                <a:latin typeface="Lato"/>
                <a:hlinkClick r:id="rId3"/>
              </a:rPr>
              <a:t>შეხვედრების 200 მილიონი ყოველდღიური მონაწილე</a:t>
            </a:r>
            <a:r>
              <a:rPr lang="ka-GE" b="0" i="0" dirty="0">
                <a:solidFill>
                  <a:srgbClr val="000000"/>
                </a:solidFill>
                <a:effectLst/>
                <a:latin typeface="Lato"/>
              </a:rPr>
              <a:t> (არა DAU). მომდევნო თვეში ეს რიცხვი </a:t>
            </a:r>
            <a:r>
              <a:rPr lang="ka-GE" b="0" i="0" u="sng" dirty="0">
                <a:solidFill>
                  <a:srgbClr val="0087D0"/>
                </a:solidFill>
                <a:effectLst/>
                <a:latin typeface="Lato"/>
                <a:hlinkClick r:id="rId4"/>
              </a:rPr>
              <a:t>300 მილიონამდე გაიზარდა</a:t>
            </a:r>
            <a:r>
              <a:rPr lang="ka-GE" b="0" i="0" dirty="0">
                <a:solidFill>
                  <a:srgbClr val="000000"/>
                </a:solidFill>
                <a:effectLst/>
                <a:latin typeface="Lato"/>
              </a:rPr>
              <a:t>.  2019 წლის დეკემბრის 10 მილიონთან შედარებით.</a:t>
            </a: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ka-GE" altLang="en-US"/>
          </a:p>
        </p:txBody>
      </p:sp>
    </p:spTree>
    <p:extLst>
      <p:ext uri="{BB962C8B-B14F-4D97-AF65-F5344CB8AC3E}">
        <p14:creationId xmlns:p14="http://schemas.microsoft.com/office/powerpoint/2010/main" val="2044540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ka-GE" altLang="en-US"/>
          </a:p>
        </p:txBody>
      </p:sp>
    </p:spTree>
    <p:extLst>
      <p:ext uri="{BB962C8B-B14F-4D97-AF65-F5344CB8AC3E}">
        <p14:creationId xmlns:p14="http://schemas.microsoft.com/office/powerpoint/2010/main" val="2959759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ka-GE" altLang="en-US"/>
          </a:p>
        </p:txBody>
      </p:sp>
    </p:spTree>
    <p:extLst>
      <p:ext uri="{BB962C8B-B14F-4D97-AF65-F5344CB8AC3E}">
        <p14:creationId xmlns:p14="http://schemas.microsoft.com/office/powerpoint/2010/main" val="52423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ka-GE" altLang="en-US"/>
          </a:p>
        </p:txBody>
      </p:sp>
    </p:spTree>
    <p:extLst>
      <p:ext uri="{BB962C8B-B14F-4D97-AF65-F5344CB8AC3E}">
        <p14:creationId xmlns:p14="http://schemas.microsoft.com/office/powerpoint/2010/main" val="28041346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sz="1200" kern="1200" noProof="0" dirty="0">
                <a:solidFill>
                  <a:schemeClr val="tx1"/>
                </a:solidFill>
                <a:effectLst/>
                <a:latin typeface="+mn-lt"/>
              </a:rPr>
              <a:t>ვინაიდან ინტერნეტი არის ადგილი, სადაც მომსახურებისა და ინფორმაციის მიმწოდებლებს ჩვეულებრივ სურთ მონაცემთა გამოქვეყნება და გაზიარება ფართო საზოგადოებისთვის, არსებობს ასევე მოთხოვნა უფრო კერძო სივრცეებზე, რომლებიც მისაწვდომია ადამიანთა მხოლოდ შეზღუდული ჯგუფებისთვის გამონაკლისი მიზნებით. ზოგი ამ სივრცეთაგანი საზოგადოებრივი ადგილებია, რომელთა პოვნა შეუძლიათ მხოლოდ ადამიანებს, რომლებსაც სწორი მისამართი აქვთ. მაგალითად, ავიღოთ წყვილი, რომელსაც სურს თავისი ქორწილის სურათების გაზიარება თავის ოჯახთან ან მეგობრებთან. მათ არ ენდომებათ, რომ მათი სურათები იხილოს ინტერნეტის ყველა მომხმარებელმა. ამ შემთხვევაში მათ შეუძლიათ სურათების ატვირთვა ღრუბლოვან სერვისზე და გალერეის ბმულის გაზიარება მხოლოდ თავიანთი მეგობრებისა და ოჯახისთვის. რა თქმა უნდა, ეს არ არის პირადი მონაცემების გაზიარების ყველაზე უსაფრთხო გზა, მაგრამ ის მარტივია და ვინაიდან ფოტოები არ მიიჩნევა ძალიან კონფიდენციალურად, ეს გამოსავალი შეიძლება უმეტესობა ადამიანებისთვის საკმარისი იყოს. </a:t>
            </a:r>
            <a:endParaRPr lang="ka-GE" noProof="0" dirty="0"/>
          </a:p>
          <a:p>
            <a:r>
              <a:rPr lang="ka-GE" sz="1200" kern="1200" noProof="0" dirty="0">
                <a:solidFill>
                  <a:schemeClr val="tx1"/>
                </a:solidFill>
                <a:effectLst/>
                <a:latin typeface="+mn-lt"/>
              </a:rPr>
              <a:t>არსებობს ასევე ინტერნეტის სხვა დაფარული სივრცეები, რომლებისთვისაც საჭიროა წვდომის რეკვიზიტები. ტიპური განცხადებების დაფა და ჩვეულებრივი ვებფოსტის ანგარიში კერძო სივრცეების მხოლოდ ორი მაგალითია, რომელთა პოვნა საძიებო სისტემით ან მათზე წვდომა შეუძლებელია, ვინაიდან მათ ესაჭიროება წვდომის რეკვიზიტები. გარდა საიტებისა, რომლებიც განგებაა დაფარული საზოგადოებრივი საძიებო სისტემებისგან, არსებობს ასევე ვებსაიტები და მონაცემთა ბაზები, რომელთა ინდექსირებას ვერ ახდენს საძიებო სისტემები, რადგან მათ არ შეუძლია მათი შინაარსის გაგება ან ანალიზი. </a:t>
            </a:r>
            <a:endParaRPr lang="ka-GE" noProof="0" dirty="0"/>
          </a:p>
          <a:p>
            <a:r>
              <a:rPr lang="ka-GE" sz="1200" kern="1200" noProof="0" dirty="0">
                <a:solidFill>
                  <a:schemeClr val="tx1"/>
                </a:solidFill>
                <a:effectLst/>
                <a:latin typeface="+mn-lt"/>
              </a:rPr>
              <a:t>ყველა ამ ინტერნეტის სივრცის, რომელიც დაფარულია საძიებო სისტემებისთვის, საერთო სახელია </a:t>
            </a:r>
            <a:r>
              <a:rPr lang="ka-GE" sz="1200" b="1" kern="1200" noProof="0" dirty="0">
                <a:solidFill>
                  <a:schemeClr val="tx1"/>
                </a:solidFill>
                <a:effectLst/>
                <a:latin typeface="+mn-lt"/>
              </a:rPr>
              <a:t>"უხილავი ქსელი"</a:t>
            </a:r>
            <a:r>
              <a:rPr lang="ka-GE" sz="1200" kern="1200" noProof="0" dirty="0">
                <a:solidFill>
                  <a:schemeClr val="tx1"/>
                </a:solidFill>
                <a:effectLst/>
                <a:latin typeface="+mn-lt"/>
              </a:rPr>
              <a:t> (სხვა სახელებია "დაფარული ინტერნეტი", "უხილავი ინტერნეტი" ან "დიპნეტი").</a:t>
            </a:r>
          </a:p>
          <a:p>
            <a:r>
              <a:rPr lang="ka-GE" dirty="0" smtClean="0"/>
              <a:t> </a:t>
            </a:r>
            <a:endParaRPr lang="ka-GE"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a:solidFill>
                  <a:schemeClr val="tx1"/>
                </a:solidFill>
                <a:effectLst/>
                <a:latin typeface="+mn-lt"/>
              </a:rPr>
              <a:t>ვებსაიტების, მონაცემთა ბაზებისა და დოკუმენტების გარდა, რომლებიც არ ინდექსირდება საძიებო სისტემებში, არსებობს უხილავი ქსელის კიდევ ერთი შრე, ე.წ. </a:t>
            </a:r>
            <a:r>
              <a:rPr lang="ka-GE" sz="1200" b="1" kern="1200" noProof="0" dirty="0">
                <a:solidFill>
                  <a:schemeClr val="tx1"/>
                </a:solidFill>
                <a:effectLst/>
                <a:latin typeface="+mn-lt"/>
              </a:rPr>
              <a:t>"დარკვები"</a:t>
            </a:r>
            <a:r>
              <a:rPr lang="ka-GE" sz="1200" kern="1200" noProof="0" dirty="0">
                <a:solidFill>
                  <a:schemeClr val="tx1"/>
                </a:solidFill>
                <a:effectLst/>
                <a:latin typeface="+mn-lt"/>
              </a:rPr>
              <a:t>. ბნელი ინტერნეტი არ იძებნება სტანდარტული საძიებო სისტემებით. თუმცა, მაშინ, როცა უხილავი ქსელის ვებსაიტებზე წვდომა შესაძლებელია ჩვეულებრივი ვებბრაუზერით, თუ ვიზიტორმა იცის მისამართი ან აქვს წვდომის რეკვიზიტები, ეს ასე არ არის ბნელი ინტერნეტის ვებსაიტების შემთხვევაში. </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b="1" kern="1200" noProof="0" dirty="0">
                <a:solidFill>
                  <a:schemeClr val="tx1"/>
                </a:solidFill>
                <a:effectLst/>
                <a:latin typeface="+mn-lt"/>
              </a:rPr>
              <a:t>ბნელი ინტერნეტი</a:t>
            </a:r>
            <a:r>
              <a:rPr lang="ka-GE" dirty="0" smtClean="0"/>
              <a:t> </a:t>
            </a:r>
            <a:r>
              <a:rPr lang="ka-GE" sz="1200" kern="1200" baseline="0" noProof="0" dirty="0">
                <a:solidFill>
                  <a:schemeClr val="tx1"/>
                </a:solidFill>
                <a:effectLst/>
                <a:latin typeface="+mn-lt"/>
              </a:rPr>
              <a:t>შედგება </a:t>
            </a:r>
            <a:r>
              <a:rPr lang="ka-GE" sz="1200" b="1" kern="1200" baseline="0" noProof="0" dirty="0">
                <a:solidFill>
                  <a:schemeClr val="tx1"/>
                </a:solidFill>
                <a:effectLst/>
                <a:latin typeface="+mn-lt"/>
              </a:rPr>
              <a:t>დარკნეტებისგან, </a:t>
            </a:r>
            <a:r>
              <a:rPr lang="ka-GE" sz="1200" b="0" kern="1200" baseline="0" noProof="0" dirty="0">
                <a:solidFill>
                  <a:schemeClr val="tx1"/>
                </a:solidFill>
                <a:effectLst/>
                <a:latin typeface="+mn-lt"/>
              </a:rPr>
              <a:t>რომლებიც პატარა პირინგული ქსელებია, ასევე დიდი, პოპულარული ქსელებისგან, როგორიცაა Freenet, I2P და ToR.</a:t>
            </a:r>
            <a:endParaRPr lang="ka-GE" b="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ka-GE" altLang="en-US"/>
          </a:p>
        </p:txBody>
      </p:sp>
    </p:spTree>
    <p:extLst>
      <p:ext uri="{BB962C8B-B14F-4D97-AF65-F5344CB8AC3E}">
        <p14:creationId xmlns:p14="http://schemas.microsoft.com/office/powerpoint/2010/main" val="14157923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ka-GE" altLang="en-US"/>
          </a:p>
        </p:txBody>
      </p:sp>
    </p:spTree>
    <p:extLst>
      <p:ext uri="{BB962C8B-B14F-4D97-AF65-F5344CB8AC3E}">
        <p14:creationId xmlns:p14="http://schemas.microsoft.com/office/powerpoint/2010/main" val="38150971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გამოყოფილი ვებსაიტი უზრუნველყოფს ანონიმურობას ან დაშიფვრას გამგზავნის დასაცავად. ზოგი უფასოა, ზოგი – ფასიანი. ისინი ასახავს, თუ როგორი მარტივია ინტერნეტში რაიმეს გაკეთება, როცა ეჭვმიტანილის ან დამნაშავის მიკვლევა ასე რთულია, რადგან ისინი დასაფარად ტექნოლოგიას იყენებენ.</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ისინი ასევე სთავაზობენ შესაძლებლობას დასარწმუნებლად, რომ არაფერი დარჩა სერვერზე, რაც გამოძიების საგანი შეიძლება იყოს, ასუფთავებს რა ინფორმაციას </a:t>
            </a:r>
            <a:r>
              <a:rPr lang="ka-GE" sz="1200" kern="1200" dirty="0" smtClean="0">
                <a:solidFill>
                  <a:schemeClr val="tx1"/>
                </a:solidFill>
                <a:latin typeface="+mn-lt"/>
              </a:rPr>
              <a:t>I</a:t>
            </a:r>
            <a:r>
              <a:rPr lang="en-US" sz="1200" kern="1200" dirty="0" smtClean="0">
                <a:solidFill>
                  <a:schemeClr val="tx1"/>
                </a:solidFill>
                <a:latin typeface="+mn-lt"/>
              </a:rPr>
              <a:t>P</a:t>
            </a:r>
            <a:r>
              <a:rPr lang="ka-GE" sz="1200" kern="1200" dirty="0" smtClean="0">
                <a:solidFill>
                  <a:schemeClr val="tx1"/>
                </a:solidFill>
                <a:latin typeface="+mn-lt"/>
              </a:rPr>
              <a:t>-მისამართის შესახებ</a:t>
            </a:r>
            <a:r>
              <a:rPr lang="en-US" sz="1200" kern="1200" dirty="0" smtClean="0">
                <a:solidFill>
                  <a:schemeClr val="tx1"/>
                </a:solidFill>
                <a:latin typeface="+mn-lt"/>
              </a:rPr>
              <a:t>.</a:t>
            </a:r>
            <a:r>
              <a:rPr lang="ka-GE" sz="1200" kern="1200" dirty="0" smtClean="0">
                <a:solidFill>
                  <a:schemeClr val="tx1"/>
                </a:solidFill>
                <a:latin typeface="+mn-lt"/>
              </a:rPr>
              <a:t> </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ka-GE" altLang="en-US"/>
          </a:p>
        </p:txBody>
      </p:sp>
    </p:spTree>
    <p:extLst>
      <p:ext uri="{BB962C8B-B14F-4D97-AF65-F5344CB8AC3E}">
        <p14:creationId xmlns:p14="http://schemas.microsoft.com/office/powerpoint/2010/main" val="56791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a-GE" dirty="0" smtClean="0"/>
              <a:t>ყველა ჩვენს მოწყობილობას აქვს რაღაც სახის აპარატული უზრუნველყოფა და პროგრამული უზრუნველყოფა, რომ მომხმარებელს მოწყობილობასთან ურთიერთობის საშუალება მისცეს </a:t>
            </a:r>
          </a:p>
          <a:p>
            <a:pPr marL="0" marR="0" indent="0" algn="l" defTabSz="914400" rtl="0" eaLnBrk="1" fontAlgn="auto" latinLnBrk="0" hangingPunct="1">
              <a:lnSpc>
                <a:spcPct val="100000"/>
              </a:lnSpc>
              <a:spcBef>
                <a:spcPts val="0"/>
              </a:spcBef>
              <a:spcAft>
                <a:spcPts val="0"/>
              </a:spcAft>
              <a:buClrTx/>
              <a:buSzTx/>
              <a:buFontTx/>
              <a:buNone/>
              <a:tabLst/>
              <a:defRPr/>
            </a:pPr>
            <a:endParaRPr lang="ka-GE" dirty="0"/>
          </a:p>
          <a:p>
            <a:r>
              <a:rPr lang="ka-GE" dirty="0" smtClean="0"/>
              <a:t>აპარატული უზრუნველყოფა ფიზიკური ნაწილებია, რომლებსაც ვხედავთ და </a:t>
            </a:r>
            <a:r>
              <a:rPr lang="ka-GE" dirty="0" smtClean="0"/>
              <a:t>ვეხებით.</a:t>
            </a:r>
            <a:endParaRPr lang="ka-GE" dirty="0" smtClean="0"/>
          </a:p>
          <a:p>
            <a:r>
              <a:rPr lang="ka-GE" dirty="0" smtClean="0"/>
              <a:t>პროგრამული უზრუნველყოფა არის პროგრამები, რომლებიც მუშაობს ამ აპარატულ </a:t>
            </a:r>
            <a:r>
              <a:rPr lang="ka-GE" dirty="0" smtClean="0"/>
              <a:t>უზრუნველყოფაზე.</a:t>
            </a:r>
            <a:endParaRPr lang="ka-GE" dirty="0" smtClean="0"/>
          </a:p>
          <a:p>
            <a:r>
              <a:rPr lang="ka-GE" dirty="0" smtClean="0"/>
              <a:t>კომპიუტერულ სისტემაზე პროგრამული უზრუნველყოფის ყველაზე დიდი ნაწილია ოპერაციული </a:t>
            </a:r>
            <a:r>
              <a:rPr lang="ka-GE" dirty="0" smtClean="0"/>
              <a:t>სისტემა/</a:t>
            </a:r>
            <a:endParaRPr lang="ka-GE" dirty="0" smtClean="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ka-GE" altLang="en-US"/>
          </a:p>
        </p:txBody>
      </p:sp>
    </p:spTree>
    <p:extLst>
      <p:ext uri="{BB962C8B-B14F-4D97-AF65-F5344CB8AC3E}">
        <p14:creationId xmlns:p14="http://schemas.microsoft.com/office/powerpoint/2010/main" val="2349972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b="1" i="0" kern="1200" dirty="0">
                <a:solidFill>
                  <a:schemeClr val="tx1"/>
                </a:solidFill>
                <a:effectLst/>
                <a:latin typeface="+mn-lt"/>
              </a:rPr>
              <a:t>VPN</a:t>
            </a:r>
            <a:r>
              <a:rPr lang="ka-GE" sz="1200" b="0" i="0" kern="1200" dirty="0">
                <a:solidFill>
                  <a:schemeClr val="tx1"/>
                </a:solidFill>
                <a:effectLst/>
                <a:latin typeface="+mn-lt"/>
              </a:rPr>
              <a:t> საკმაოდ ჰგავს </a:t>
            </a:r>
            <a:r>
              <a:rPr lang="ka-GE" sz="1200" b="1" i="0" kern="1200" dirty="0">
                <a:solidFill>
                  <a:schemeClr val="tx1"/>
                </a:solidFill>
                <a:effectLst/>
                <a:latin typeface="+mn-lt"/>
              </a:rPr>
              <a:t>პროქსის</a:t>
            </a:r>
            <a:r>
              <a:rPr lang="ka-GE" sz="1200" b="0" i="0" kern="1200" dirty="0">
                <a:solidFill>
                  <a:schemeClr val="tx1"/>
                </a:solidFill>
                <a:effectLst/>
                <a:latin typeface="+mn-lt"/>
              </a:rPr>
              <a:t>. თქვენი კომპიუტერი კონფიგურირდება სხვა სერვერთან დასაკავშირებლად და ეს შეიძლება იყოს თქვენი ტრაფიკის მარშრუტი ამ სერვერის გავლით. მაგრამ, როცა </a:t>
            </a:r>
            <a:r>
              <a:rPr lang="ka-GE" sz="1200" b="1" i="0" kern="1200" dirty="0">
                <a:solidFill>
                  <a:schemeClr val="tx1"/>
                </a:solidFill>
                <a:effectLst/>
                <a:latin typeface="+mn-lt"/>
              </a:rPr>
              <a:t>პროქსისერვერს</a:t>
            </a:r>
            <a:r>
              <a:rPr lang="ka-GE" sz="1200" b="0" i="0" kern="1200" dirty="0">
                <a:solidFill>
                  <a:schemeClr val="tx1"/>
                </a:solidFill>
                <a:effectLst/>
                <a:latin typeface="+mn-lt"/>
              </a:rPr>
              <a:t> შეუძლია ვებმოთხოვნების მხოლოდ გადამისამართება </a:t>
            </a:r>
            <a:r>
              <a:rPr lang="ka-GE" sz="1200" b="1" i="0" kern="1200" dirty="0">
                <a:solidFill>
                  <a:schemeClr val="tx1"/>
                </a:solidFill>
                <a:effectLst/>
                <a:latin typeface="+mn-lt"/>
              </a:rPr>
              <a:t>VPN</a:t>
            </a:r>
            <a:r>
              <a:rPr lang="ka-GE" sz="1200" b="0" i="0" kern="1200" dirty="0">
                <a:solidFill>
                  <a:schemeClr val="tx1"/>
                </a:solidFill>
                <a:effectLst/>
                <a:latin typeface="+mn-lt"/>
              </a:rPr>
              <a:t> კავშირს შეუძლია ყველა ქსელური ტრაფიკის მარშრუტიზაცია და ანონიმიზაცია</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b="0" i="0" kern="12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b="1" i="0" kern="1200" dirty="0">
                <a:solidFill>
                  <a:schemeClr val="tx1"/>
                </a:solidFill>
                <a:effectLst/>
                <a:latin typeface="+mn-lt"/>
              </a:rPr>
              <a:t>ვირტუალური კერძო ქსელი</a:t>
            </a:r>
            <a:r>
              <a:rPr lang="ka-GE" sz="1200" b="0" i="0" kern="1200" dirty="0">
                <a:solidFill>
                  <a:schemeClr val="tx1"/>
                </a:solidFill>
                <a:effectLst/>
                <a:latin typeface="+mn-lt"/>
              </a:rPr>
              <a:t> (</a:t>
            </a:r>
            <a:r>
              <a:rPr lang="ka-GE" sz="1200" b="1" i="0" kern="1200" dirty="0">
                <a:solidFill>
                  <a:schemeClr val="tx1"/>
                </a:solidFill>
                <a:effectLst/>
                <a:latin typeface="+mn-lt"/>
              </a:rPr>
              <a:t>VPN</a:t>
            </a:r>
            <a:r>
              <a:rPr lang="ka-GE" sz="1200" b="0" i="0" kern="1200" dirty="0">
                <a:solidFill>
                  <a:schemeClr val="tx1"/>
                </a:solidFill>
                <a:effectLst/>
                <a:latin typeface="+mn-lt"/>
              </a:rPr>
              <a:t>) აფართოებს </a:t>
            </a:r>
            <a:r>
              <a:rPr lang="ka-GE" sz="1200" b="0" i="0" u="none" strike="noStrike" kern="1200" dirty="0">
                <a:solidFill>
                  <a:schemeClr val="tx1"/>
                </a:solidFill>
                <a:effectLst/>
                <a:latin typeface="+mn-lt"/>
                <a:hlinkClick r:id="rId3" tooltip="კერძო ქსელი"/>
              </a:rPr>
              <a:t>კერძო ქსელს</a:t>
            </a:r>
            <a:r>
              <a:rPr lang="ka-GE" sz="1200" b="0" i="0" kern="1200" dirty="0">
                <a:solidFill>
                  <a:schemeClr val="tx1"/>
                </a:solidFill>
                <a:effectLst/>
                <a:latin typeface="+mn-lt"/>
              </a:rPr>
              <a:t> საჯარო ქსელში და საშუალებას აძლევს მომხმარებლებს, გააგზავნონ და მიიღონ მონაცემები გაზიარებულ ან საჯარო ქსელებში ისე, თითქოს მათი გამომთვლელი მოწყობილობები პირდაპირ კერძო ქსელებზე იყოს მიერთებული. ამიტომ, VPN-ში მომუშავე აპლიკაციებმა შეიძლება სარგებელი მიიღონ კერძო ქსელის ფუნქციონალით, უსაფრთხოებითა და მართვით. </a:t>
            </a:r>
            <a:r>
              <a:rPr lang="ka-GE" sz="1200" b="0" i="0" u="none" strike="noStrike" kern="1200" dirty="0">
                <a:solidFill>
                  <a:schemeClr val="tx1"/>
                </a:solidFill>
                <a:effectLst/>
                <a:latin typeface="+mn-lt"/>
                <a:hlinkClick r:id="rId4" tooltip="დაშიფვრა"/>
              </a:rPr>
              <a:t>დაშიფვრა</a:t>
            </a:r>
            <a:r>
              <a:rPr lang="ka-GE" sz="1200" b="0" i="0" kern="1200" dirty="0">
                <a:solidFill>
                  <a:schemeClr val="tx1"/>
                </a:solidFill>
                <a:effectLst/>
                <a:latin typeface="+mn-lt"/>
              </a:rPr>
              <a:t> ჩვეულებრივი, მაგრამ არა განუყოფელი ნაწილია VPN-კავშირის.</a:t>
            </a:r>
            <a:r>
              <a:rPr lang="ka-GE" sz="1200" b="0" i="0" u="none" strike="noStrike" kern="1200" baseline="30000" dirty="0">
                <a:solidFill>
                  <a:schemeClr val="tx1"/>
                </a:solidFill>
                <a:effectLst/>
                <a:latin typeface="+mn-lt"/>
                <a:hlinkClick r:id="rId5"/>
              </a:rPr>
              <a:t>[1]</a:t>
            </a:r>
            <a:endParaRPr lang="ka-GE" sz="1200" b="0" i="0" u="none" strike="noStrike" kern="1200" baseline="300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b="0" i="0" u="none" strike="noStrike" kern="1200" baseline="30000" dirty="0">
              <a:solidFill>
                <a:schemeClr val="tx1"/>
              </a:solidFill>
              <a:effectLst/>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b="0" i="0" kern="1200" dirty="0">
                <a:solidFill>
                  <a:schemeClr val="tx1"/>
                </a:solidFill>
                <a:effectLst/>
                <a:latin typeface="+mn-lt"/>
              </a:rPr>
              <a:t>ტრენერმა, დელეგატების წინაშე მჯდარმა, შეიძლება </a:t>
            </a:r>
            <a:r>
              <a:rPr lang="ka-GE" sz="1200" b="0" i="0" kern="1200" dirty="0" smtClean="0">
                <a:solidFill>
                  <a:schemeClr val="tx1"/>
                </a:solidFill>
                <a:effectLst/>
                <a:latin typeface="+mn-lt"/>
              </a:rPr>
              <a:t>აჩვენოს</a:t>
            </a:r>
            <a:r>
              <a:rPr lang="ka-GE" sz="1200" b="0" i="0" kern="1200" dirty="0">
                <a:solidFill>
                  <a:schemeClr val="tx1"/>
                </a:solidFill>
                <a:effectLst/>
                <a:latin typeface="+mn-lt"/>
              </a:rPr>
              <a:t>, თუ როგორ შეიძლება მსოფლიოში </a:t>
            </a:r>
            <a:r>
              <a:rPr lang="ka-GE" sz="1200" b="0" i="0" kern="1200" dirty="0" smtClean="0">
                <a:solidFill>
                  <a:schemeClr val="tx1"/>
                </a:solidFill>
                <a:effectLst/>
                <a:latin typeface="+mn-lt"/>
              </a:rPr>
              <a:t>გადაადგილება</a:t>
            </a:r>
            <a:r>
              <a:rPr lang="en-US" sz="1200" b="0" i="0" kern="1200" dirty="0" smtClean="0">
                <a:solidFill>
                  <a:schemeClr val="tx1"/>
                </a:solidFill>
                <a:effectLst/>
                <a:latin typeface="+mn-lt"/>
              </a:rPr>
              <a:t>.</a:t>
            </a:r>
            <a:endParaRPr lang="ka-GE" sz="1200" b="0" i="0" kern="1200"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ka-GE" altLang="en-US"/>
          </a:p>
        </p:txBody>
      </p:sp>
    </p:spTree>
    <p:extLst>
      <p:ext uri="{BB962C8B-B14F-4D97-AF65-F5344CB8AC3E}">
        <p14:creationId xmlns:p14="http://schemas.microsoft.com/office/powerpoint/2010/main" val="22700204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ეს სლაიდი აჩვენებს VPN-ს – VPN Unlimited</a:t>
            </a: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მიზანს წარმოადგენს VPN-ის გამოყენებისა და </a:t>
            </a:r>
            <a:r>
              <a:rPr lang="ka-GE" sz="1200" kern="1200" dirty="0" smtClean="0">
                <a:solidFill>
                  <a:schemeClr val="tx1"/>
                </a:solidFill>
                <a:latin typeface="+mn-lt"/>
              </a:rPr>
              <a:t>კონფიგურირების </a:t>
            </a:r>
            <a:r>
              <a:rPr lang="ka-GE" sz="1200" kern="1200" dirty="0">
                <a:solidFill>
                  <a:schemeClr val="tx1"/>
                </a:solidFill>
                <a:latin typeface="+mn-lt"/>
              </a:rPr>
              <a:t>ჩვენება, </a:t>
            </a:r>
            <a:r>
              <a:rPr lang="ka-GE" sz="1200" kern="1200" dirty="0" smtClean="0">
                <a:solidFill>
                  <a:schemeClr val="tx1"/>
                </a:solidFill>
                <a:latin typeface="+mn-lt"/>
              </a:rPr>
              <a:t>როგორ </a:t>
            </a:r>
            <a:r>
              <a:rPr lang="ka-GE" sz="1200" kern="1200" dirty="0">
                <a:solidFill>
                  <a:schemeClr val="tx1"/>
                </a:solidFill>
                <a:latin typeface="+mn-lt"/>
              </a:rPr>
              <a:t>შეიძლება მისი გამოყენება, რომ გამოჩნდეს, რომ ნებისმიერ ადგილზე შეიძლება </a:t>
            </a:r>
            <a:r>
              <a:rPr lang="ka-GE" sz="1200" kern="1200" dirty="0" smtClean="0">
                <a:solidFill>
                  <a:schemeClr val="tx1"/>
                </a:solidFill>
                <a:latin typeface="+mn-lt"/>
              </a:rPr>
              <a:t>იმყოფებოდეთ.</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კანონიერი – დიახ, თითქმის ყველგან. აქვს კანონიერი გამოყენება, მაგრამ შეიძლება გამოყენებული იქნეს </a:t>
            </a:r>
            <a:r>
              <a:rPr lang="ka-GE" sz="1200" kern="1200" dirty="0" smtClean="0">
                <a:solidFill>
                  <a:schemeClr val="tx1"/>
                </a:solidFill>
                <a:latin typeface="+mn-lt"/>
              </a:rPr>
              <a:t>არადანიშნულებისამებრ.</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დაცული – დიახ</a:t>
            </a:r>
            <a:r>
              <a:rPr lang="ka-GE" sz="1200" kern="1200">
                <a:solidFill>
                  <a:schemeClr val="tx1"/>
                </a:solidFill>
                <a:latin typeface="+mn-lt"/>
              </a:rPr>
              <a:t>, </a:t>
            </a:r>
            <a:r>
              <a:rPr lang="ka-GE" sz="1200" kern="1200" smtClean="0">
                <a:solidFill>
                  <a:schemeClr val="tx1"/>
                </a:solidFill>
                <a:latin typeface="+mn-lt"/>
              </a:rPr>
              <a:t>გამოჭოლი </a:t>
            </a:r>
            <a:r>
              <a:rPr lang="ka-GE" sz="1200" kern="1200" dirty="0">
                <a:solidFill>
                  <a:schemeClr val="tx1"/>
                </a:solidFill>
                <a:latin typeface="+mn-lt"/>
              </a:rPr>
              <a:t>დაშიფვრა, რასაც უზრუნველყოფს გვირაბი, რომელსაც ის ქმნის (რომელიც შეიძლება გამოყენებული იქნეს არადანიშნულებისამებრ) გადაჭერის თავიდან </a:t>
            </a:r>
            <a:r>
              <a:rPr lang="ka-GE" sz="1200" kern="1200" dirty="0" smtClean="0">
                <a:solidFill>
                  <a:schemeClr val="tx1"/>
                </a:solidFill>
                <a:latin typeface="+mn-lt"/>
              </a:rPr>
              <a:t>ასაცილებლად.</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ადგილმდებარეობები – უმეტესობას მრავალი ადგილმდებარეობა აქვს მსოფლიოს მასშტაბით, რომ გამოჩნდეთ ნებისმიერ </a:t>
            </a:r>
            <a:r>
              <a:rPr lang="ka-GE" sz="1200" kern="1200" dirty="0" smtClean="0">
                <a:solidFill>
                  <a:schemeClr val="tx1"/>
                </a:solidFill>
                <a:latin typeface="+mn-lt"/>
              </a:rPr>
              <a:t>ადგილზე.</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სიჩქარე – VPN-ის გამოყენება ცოტა შეანელებს თქვენს კომპიუტერს, რადგან მან უნდა დაშიფროს მონაცემები, რომელსაც აგზავნის, მაგრამ ამჟამად არსებული სწრაფი ინტერნეტკავშირით, ის არც ისე ცუდი </a:t>
            </a:r>
            <a:r>
              <a:rPr lang="ka-GE" sz="1200" kern="1200" dirty="0" smtClean="0">
                <a:solidFill>
                  <a:schemeClr val="tx1"/>
                </a:solidFill>
                <a:latin typeface="+mn-lt"/>
              </a:rPr>
              <a:t>იქნება.</a:t>
            </a:r>
            <a:endParaRPr lang="ka-GE" sz="1200" kern="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77</a:t>
            </a:fld>
            <a:endParaRPr lang="ka-GE" altLang="en-US"/>
          </a:p>
        </p:txBody>
      </p:sp>
    </p:spTree>
    <p:extLst>
      <p:ext uri="{BB962C8B-B14F-4D97-AF65-F5344CB8AC3E}">
        <p14:creationId xmlns:p14="http://schemas.microsoft.com/office/powerpoint/2010/main" val="15020581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a:solidFill>
                  <a:schemeClr val="tx1"/>
                </a:solidFill>
                <a:effectLst/>
                <a:latin typeface="+mn-lt"/>
              </a:rPr>
              <a:t>კიდევ ერთი საგანი, სადაც საბაზისო მიმოხილვა უნდა განხორციელდეს და სადაც დღეები დაგვჭირდებოდა, ვიდრე რამდენიმე სლაიდი. სურათებს აქ ძირითადად მოსდევს განმარტებითი სლაიდები</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a:solidFill>
                  <a:schemeClr val="tx1"/>
                </a:solidFill>
                <a:effectLst/>
                <a:latin typeface="+mn-lt"/>
              </a:rPr>
              <a:t>ვებსაიტების, მონაცემთა ბაზებისა და დოკუმენტების გარდა, რომლებიც არ ინდექსირდება საძიებო სისტემებში, არსებობს უხილავი ქსელის კიდევ ერთი შრე, ე.წ. </a:t>
            </a:r>
            <a:r>
              <a:rPr lang="ka-GE" sz="1200" b="1" kern="1200" noProof="0" dirty="0">
                <a:solidFill>
                  <a:schemeClr val="tx1"/>
                </a:solidFill>
                <a:effectLst/>
                <a:latin typeface="+mn-lt"/>
              </a:rPr>
              <a:t>"დარკვები"</a:t>
            </a:r>
            <a:r>
              <a:rPr lang="ka-GE" sz="1200" kern="1200" noProof="0" dirty="0">
                <a:solidFill>
                  <a:schemeClr val="tx1"/>
                </a:solidFill>
                <a:effectLst/>
                <a:latin typeface="+mn-lt"/>
              </a:rPr>
              <a:t>. ბნელი ინტერნეტი არ იძებნება სტანდარტული საძიებო სისტემებით. თუმცა, მაშინ, როცა უხილავი ქსელის ვებსაიტებზე წვდომა შესაძლებელია ჩვეულებრივი ვებბრაუზერით, თუ ვიზიტორმა იცის მისამართი ან აქვს წვდომის რეკვიზიტები, ეს ასე არ არის ბნელი ინტერნეტის ვებსაიტების შემთხვევაში. </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b="1" kern="1200" noProof="0" dirty="0">
                <a:solidFill>
                  <a:schemeClr val="tx1"/>
                </a:solidFill>
                <a:effectLst/>
                <a:latin typeface="+mn-lt"/>
              </a:rPr>
              <a:t>ბნელი ინტერნეტი</a:t>
            </a:r>
            <a:r>
              <a:rPr lang="ka-GE" dirty="0" smtClean="0"/>
              <a:t> </a:t>
            </a:r>
            <a:r>
              <a:rPr lang="ka-GE" sz="1200" kern="1200" baseline="0" noProof="0" dirty="0">
                <a:solidFill>
                  <a:schemeClr val="tx1"/>
                </a:solidFill>
                <a:effectLst/>
                <a:latin typeface="+mn-lt"/>
              </a:rPr>
              <a:t>შედგება </a:t>
            </a:r>
            <a:r>
              <a:rPr lang="ka-GE" sz="1200" b="1" kern="1200" baseline="0" noProof="0" dirty="0">
                <a:solidFill>
                  <a:schemeClr val="tx1"/>
                </a:solidFill>
                <a:effectLst/>
                <a:latin typeface="+mn-lt"/>
              </a:rPr>
              <a:t>დარკნეტებისგან, </a:t>
            </a:r>
            <a:r>
              <a:rPr lang="ka-GE" sz="1200" b="0" kern="1200" baseline="0" noProof="0" dirty="0">
                <a:solidFill>
                  <a:schemeClr val="tx1"/>
                </a:solidFill>
                <a:effectLst/>
                <a:latin typeface="+mn-lt"/>
              </a:rPr>
              <a:t>რომლებიც პატარა პირინგული ქსელებია, ასევე დიდი, პოპულარული ქსელებისგან, როგორიცაა Freenet, I2P და ToR.</a:t>
            </a:r>
            <a:endParaRPr lang="ka-GE" b="0"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78</a:t>
            </a:fld>
            <a:endParaRPr lang="ka-GE" altLang="en-US"/>
          </a:p>
        </p:txBody>
      </p:sp>
    </p:spTree>
    <p:extLst>
      <p:ext uri="{BB962C8B-B14F-4D97-AF65-F5344CB8AC3E}">
        <p14:creationId xmlns:p14="http://schemas.microsoft.com/office/powerpoint/2010/main" val="2807605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სასარგებლო იქნება, თუ ტრენერი აჩვენებს TOR-ს და ზოგ ხელმისაწვდომ მომსახურებას, საჭიროებს ინტერნეტს ან TOR-ის შესახებ სესიის წინასწარ ჩანაწერს</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79</a:t>
            </a:fld>
            <a:endParaRPr lang="ka-GE" altLang="en-US"/>
          </a:p>
        </p:txBody>
      </p:sp>
    </p:spTree>
    <p:extLst>
      <p:ext uri="{BB962C8B-B14F-4D97-AF65-F5344CB8AC3E}">
        <p14:creationId xmlns:p14="http://schemas.microsoft.com/office/powerpoint/2010/main" val="1680413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TOR აგებულია დაშიფვრასა და კვანძებში გამავალ </a:t>
            </a:r>
            <a:r>
              <a:rPr lang="ka-GE" sz="1200" kern="1200" dirty="0" smtClean="0">
                <a:solidFill>
                  <a:schemeClr val="tx1"/>
                </a:solidFill>
                <a:latin typeface="+mn-lt"/>
              </a:rPr>
              <a:t>დაშიფრულ ინფორმაციაზე.</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თითოეული კვანძმა იცის მხოლოდ წინა და მომდევნო კვანძის სამყოფელი, არაფერი წარმოშობის ან სხვა კვანძების </a:t>
            </a:r>
            <a:r>
              <a:rPr lang="ka-GE" sz="1200" kern="1200" dirty="0" smtClean="0">
                <a:solidFill>
                  <a:schemeClr val="tx1"/>
                </a:solidFill>
                <a:latin typeface="+mn-lt"/>
              </a:rPr>
              <a:t>შესახებ</a:t>
            </a:r>
            <a:r>
              <a:rPr lang="ka-GE" sz="1200" kern="1200" dirty="0">
                <a:solidFill>
                  <a:schemeClr val="tx1"/>
                </a:solidFill>
                <a:latin typeface="+mn-lt"/>
              </a:rPr>
              <a:t>, რაც აგებს </a:t>
            </a:r>
            <a:r>
              <a:rPr lang="ka-GE" sz="1200" kern="1200" dirty="0" smtClean="0">
                <a:solidFill>
                  <a:schemeClr val="tx1"/>
                </a:solidFill>
                <a:latin typeface="+mn-lt"/>
              </a:rPr>
              <a:t>დაშიფრულ მარშრუტს.</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ყოველი კომუნიკაცია (ან ბრაუზერის ჩანართი) სხვადასხვა მარშრუტს იღებს, მაგრამ თითოეული იყენებს იმავე შესვლის წერტილს ან მცველ </a:t>
            </a:r>
            <a:r>
              <a:rPr lang="ka-GE" sz="1200" kern="1200" dirty="0" smtClean="0">
                <a:solidFill>
                  <a:schemeClr val="tx1"/>
                </a:solidFill>
                <a:latin typeface="+mn-lt"/>
              </a:rPr>
              <a:t>კვანძს.</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smtClean="0">
                <a:solidFill>
                  <a:schemeClr val="tx1"/>
                </a:solidFill>
                <a:latin typeface="+mn-lt"/>
              </a:rPr>
              <a:t>კომუნიკაციის</a:t>
            </a:r>
            <a:r>
              <a:rPr lang="ka-GE" sz="1200" kern="1200" baseline="0" dirty="0" smtClean="0">
                <a:solidFill>
                  <a:schemeClr val="tx1"/>
                </a:solidFill>
                <a:latin typeface="+mn-lt"/>
              </a:rPr>
              <a:t> </a:t>
            </a:r>
            <a:r>
              <a:rPr lang="ka-GE" sz="1200" kern="1200" dirty="0" smtClean="0">
                <a:solidFill>
                  <a:schemeClr val="tx1"/>
                </a:solidFill>
                <a:latin typeface="+mn-lt"/>
              </a:rPr>
              <a:t>გადაჭერა შესაძლებელია, </a:t>
            </a:r>
            <a:r>
              <a:rPr lang="ka-GE" sz="1200" kern="1200" dirty="0">
                <a:solidFill>
                  <a:schemeClr val="tx1"/>
                </a:solidFill>
                <a:latin typeface="+mn-lt"/>
              </a:rPr>
              <a:t>მაგრამ გადაიჭერთ მხოლოდ დაშიფრულ </a:t>
            </a:r>
            <a:r>
              <a:rPr lang="ka-GE" sz="1200" kern="1200" dirty="0" smtClean="0">
                <a:solidFill>
                  <a:schemeClr val="tx1"/>
                </a:solidFill>
                <a:latin typeface="+mn-lt"/>
              </a:rPr>
              <a:t>მონაცემებს.</a:t>
            </a:r>
            <a:endParaRPr lang="ka-GE" sz="1200" kern="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ka-GE" sz="1200" kern="1200" dirty="0">
                <a:solidFill>
                  <a:schemeClr val="tx1"/>
                </a:solidFill>
                <a:latin typeface="+mn-lt"/>
              </a:rPr>
              <a:t>თავდაპირველი მონაცემები „შეფუთულია“ </a:t>
            </a:r>
            <a:r>
              <a:rPr lang="ka-GE" sz="1200" kern="1200" dirty="0" smtClean="0">
                <a:solidFill>
                  <a:schemeClr val="tx1"/>
                </a:solidFill>
                <a:latin typeface="+mn-lt"/>
              </a:rPr>
              <a:t>თითოეული კვანძის </a:t>
            </a:r>
            <a:r>
              <a:rPr lang="ka-GE" sz="1200" kern="1200" dirty="0">
                <a:solidFill>
                  <a:schemeClr val="tx1"/>
                </a:solidFill>
                <a:latin typeface="+mn-lt"/>
              </a:rPr>
              <a:t>დაშიფვრის კოდით, რომელსაც ისინი გაივლის და ამ შრეს აშორებს კვანძი, როცა ისინი მას გაივლის, ხოლო ბოლო </a:t>
            </a:r>
            <a:r>
              <a:rPr lang="ka-GE" sz="1200" kern="1200" dirty="0" smtClean="0">
                <a:solidFill>
                  <a:schemeClr val="tx1"/>
                </a:solidFill>
                <a:latin typeface="+mn-lt"/>
              </a:rPr>
              <a:t>ნახტომი ხსნის </a:t>
            </a:r>
            <a:r>
              <a:rPr lang="ka-GE" sz="1200" kern="1200" dirty="0">
                <a:solidFill>
                  <a:schemeClr val="tx1"/>
                </a:solidFill>
                <a:latin typeface="+mn-lt"/>
              </a:rPr>
              <a:t>დაშიფვრას, თორემ მათი წაკითხვა შეუძლებელი იქნებოდა </a:t>
            </a:r>
          </a:p>
          <a:p>
            <a:pPr marL="0" marR="0" lvl="0" indent="0" algn="l" defTabSz="4572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80</a:t>
            </a:fld>
            <a:endParaRPr lang="ka-GE" altLang="en-US"/>
          </a:p>
        </p:txBody>
      </p:sp>
    </p:spTree>
    <p:extLst>
      <p:ext uri="{BB962C8B-B14F-4D97-AF65-F5344CB8AC3E}">
        <p14:creationId xmlns:p14="http://schemas.microsoft.com/office/powerpoint/2010/main" val="5111732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a:solidFill>
                  <a:schemeClr val="tx1"/>
                </a:solidFill>
                <a:effectLst/>
                <a:latin typeface="+mn-lt"/>
              </a:rPr>
              <a:t>ტრენერი </a:t>
            </a:r>
            <a:r>
              <a:rPr lang="ka-GE" sz="1200" kern="1200" noProof="0" dirty="0" smtClean="0">
                <a:solidFill>
                  <a:schemeClr val="tx1"/>
                </a:solidFill>
                <a:effectLst/>
                <a:latin typeface="+mn-lt"/>
              </a:rPr>
              <a:t>იწყებს</a:t>
            </a:r>
            <a:r>
              <a:rPr lang="ka-GE" sz="1200" kern="1200" baseline="0" noProof="0" dirty="0" smtClean="0">
                <a:solidFill>
                  <a:schemeClr val="tx1"/>
                </a:solidFill>
                <a:effectLst/>
                <a:latin typeface="+mn-lt"/>
              </a:rPr>
              <a:t> დისკუსიას</a:t>
            </a:r>
            <a:r>
              <a:rPr lang="ka-GE" sz="1200" kern="1200" noProof="0" dirty="0" smtClean="0">
                <a:solidFill>
                  <a:schemeClr val="tx1"/>
                </a:solidFill>
                <a:effectLst/>
                <a:latin typeface="+mn-lt"/>
              </a:rPr>
              <a:t> </a:t>
            </a:r>
            <a:r>
              <a:rPr lang="ka-GE" sz="1200" kern="1200" noProof="0" dirty="0">
                <a:solidFill>
                  <a:schemeClr val="tx1"/>
                </a:solidFill>
                <a:effectLst/>
                <a:latin typeface="+mn-lt"/>
              </a:rPr>
              <a:t>კრიპტოვალუტების შესახებ </a:t>
            </a:r>
            <a:endParaRPr lang="ka-GE" sz="1200" kern="1200" noProof="0" dirty="0" smtClean="0">
              <a:solidFill>
                <a:schemeClr val="tx1"/>
              </a:solidFill>
              <a:effectLst/>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smtClean="0">
                <a:solidFill>
                  <a:schemeClr val="tx1"/>
                </a:solidFill>
                <a:effectLst/>
                <a:latin typeface="+mn-lt"/>
              </a:rPr>
              <a:t>პიქტოგრამები </a:t>
            </a:r>
            <a:r>
              <a:rPr lang="ka-GE" sz="1200" kern="1200" noProof="0" dirty="0">
                <a:solidFill>
                  <a:schemeClr val="tx1"/>
                </a:solidFill>
                <a:effectLst/>
                <a:latin typeface="+mn-lt"/>
              </a:rPr>
              <a:t>– </a:t>
            </a:r>
            <a:r>
              <a:rPr lang="en-US" sz="1200" kern="1200" noProof="0" dirty="0" err="1" smtClean="0">
                <a:solidFill>
                  <a:schemeClr val="tx1"/>
                </a:solidFill>
                <a:effectLst/>
                <a:latin typeface="+mn-lt"/>
                <a:ea typeface="MS PGothic" pitchFamily="34" charset="-128"/>
                <a:cs typeface="ＭＳ Ｐゴシック" charset="0"/>
              </a:rPr>
              <a:t>Bitcoin</a:t>
            </a:r>
            <a:r>
              <a:rPr lang="en-US" sz="1200" kern="1200" noProof="0" dirty="0" smtClean="0">
                <a:solidFill>
                  <a:schemeClr val="tx1"/>
                </a:solidFill>
                <a:effectLst/>
                <a:latin typeface="+mn-lt"/>
                <a:ea typeface="MS PGothic" pitchFamily="34" charset="-128"/>
                <a:cs typeface="ＭＳ Ｐゴシック" charset="0"/>
              </a:rPr>
              <a:t>, </a:t>
            </a:r>
            <a:r>
              <a:rPr lang="en-US" sz="1200" kern="1200" noProof="0" dirty="0" err="1" smtClean="0">
                <a:solidFill>
                  <a:schemeClr val="tx1"/>
                </a:solidFill>
                <a:effectLst/>
                <a:latin typeface="+mn-lt"/>
                <a:ea typeface="MS PGothic" pitchFamily="34" charset="-128"/>
                <a:cs typeface="ＭＳ Ｐゴシック" charset="0"/>
              </a:rPr>
              <a:t>Litecoin</a:t>
            </a:r>
            <a:r>
              <a:rPr lang="en-US" sz="1200" kern="1200" noProof="0" dirty="0" smtClean="0">
                <a:solidFill>
                  <a:schemeClr val="tx1"/>
                </a:solidFill>
                <a:effectLst/>
                <a:latin typeface="+mn-lt"/>
                <a:ea typeface="MS PGothic" pitchFamily="34" charset="-128"/>
                <a:cs typeface="ＭＳ Ｐゴシック" charset="0"/>
              </a:rPr>
              <a:t>, </a:t>
            </a:r>
            <a:r>
              <a:rPr lang="en-US" sz="1200" kern="1200" noProof="0" dirty="0" err="1" smtClean="0">
                <a:solidFill>
                  <a:schemeClr val="tx1"/>
                </a:solidFill>
                <a:effectLst/>
                <a:latin typeface="+mn-lt"/>
                <a:ea typeface="MS PGothic" pitchFamily="34" charset="-128"/>
                <a:cs typeface="ＭＳ Ｐゴシック" charset="0"/>
              </a:rPr>
              <a:t>Ethereum</a:t>
            </a:r>
            <a:r>
              <a:rPr lang="en-US" sz="1200" kern="1200" noProof="0" dirty="0" smtClean="0">
                <a:solidFill>
                  <a:schemeClr val="tx1"/>
                </a:solidFill>
                <a:effectLst/>
                <a:latin typeface="+mn-lt"/>
                <a:ea typeface="MS PGothic" pitchFamily="34" charset="-128"/>
                <a:cs typeface="ＭＳ Ｐゴシック" charset="0"/>
              </a:rPr>
              <a:t>, </a:t>
            </a:r>
            <a:r>
              <a:rPr lang="en-US" sz="1200" kern="1200" noProof="0" dirty="0" err="1" smtClean="0">
                <a:solidFill>
                  <a:schemeClr val="tx1"/>
                </a:solidFill>
                <a:effectLst/>
                <a:latin typeface="+mn-lt"/>
                <a:ea typeface="MS PGothic" pitchFamily="34" charset="-128"/>
                <a:cs typeface="ＭＳ Ｐゴシック" charset="0"/>
              </a:rPr>
              <a:t>Zcash</a:t>
            </a:r>
            <a:r>
              <a:rPr lang="en-US" sz="1200" kern="1200" noProof="0" dirty="0" smtClean="0">
                <a:solidFill>
                  <a:schemeClr val="tx1"/>
                </a:solidFill>
                <a:effectLst/>
                <a:latin typeface="+mn-lt"/>
                <a:ea typeface="MS PGothic" pitchFamily="34" charset="-128"/>
                <a:cs typeface="ＭＳ Ｐゴシック" charset="0"/>
              </a:rPr>
              <a:t>, Dash, Ripple, </a:t>
            </a:r>
            <a:r>
              <a:rPr lang="en-US" sz="1200" kern="1200" noProof="0" dirty="0" err="1" smtClean="0">
                <a:solidFill>
                  <a:schemeClr val="tx1"/>
                </a:solidFill>
                <a:effectLst/>
                <a:latin typeface="+mn-lt"/>
                <a:ea typeface="MS PGothic" pitchFamily="34" charset="-128"/>
                <a:cs typeface="ＭＳ Ｐゴシック" charset="0"/>
              </a:rPr>
              <a:t>Monero</a:t>
            </a:r>
            <a:endParaRPr lang="en-US" sz="1200" kern="1200" noProof="0" dirty="0" smtClean="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smtClean="0">
                <a:solidFill>
                  <a:schemeClr val="tx1"/>
                </a:solidFill>
                <a:effectLst/>
                <a:latin typeface="+mn-lt"/>
              </a:rPr>
              <a:t>(ბიტკოინი</a:t>
            </a:r>
            <a:r>
              <a:rPr lang="ka-GE" sz="1200" kern="1200" noProof="0" dirty="0">
                <a:solidFill>
                  <a:schemeClr val="tx1"/>
                </a:solidFill>
                <a:effectLst/>
                <a:latin typeface="+mn-lt"/>
              </a:rPr>
              <a:t>, ლაიტკოინი, </a:t>
            </a:r>
            <a:r>
              <a:rPr lang="ka-GE" sz="1200" kern="1200" noProof="0" dirty="0" smtClean="0">
                <a:solidFill>
                  <a:schemeClr val="tx1"/>
                </a:solidFill>
                <a:effectLst/>
                <a:latin typeface="+mn-lt"/>
              </a:rPr>
              <a:t>ეთერეუმი</a:t>
            </a:r>
            <a:r>
              <a:rPr lang="ka-GE" sz="1200" kern="1200" noProof="0" dirty="0">
                <a:solidFill>
                  <a:schemeClr val="tx1"/>
                </a:solidFill>
                <a:effectLst/>
                <a:latin typeface="+mn-lt"/>
              </a:rPr>
              <a:t>, ზქეში, დეში, რიპლი, </a:t>
            </a:r>
            <a:r>
              <a:rPr lang="ka-GE" sz="1200" kern="1200" noProof="0" dirty="0" smtClean="0">
                <a:solidFill>
                  <a:schemeClr val="tx1"/>
                </a:solidFill>
                <a:effectLst/>
                <a:latin typeface="+mn-lt"/>
              </a:rPr>
              <a:t>მონერო)</a:t>
            </a:r>
            <a:endParaRPr lang="ka-GE" sz="1200" kern="1200" noProof="0" dirty="0">
              <a:solidFill>
                <a:schemeClr val="tx1"/>
              </a:solidFill>
              <a:effectLst/>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81</a:t>
            </a:fld>
            <a:endParaRPr lang="ka-GE" altLang="en-US"/>
          </a:p>
        </p:txBody>
      </p:sp>
    </p:spTree>
    <p:extLst>
      <p:ext uri="{BB962C8B-B14F-4D97-AF65-F5344CB8AC3E}">
        <p14:creationId xmlns:p14="http://schemas.microsoft.com/office/powerpoint/2010/main" val="125089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a:solidFill>
                  <a:schemeClr val="tx1"/>
                </a:solidFill>
                <a:effectLst/>
                <a:latin typeface="+mn-lt"/>
              </a:rPr>
              <a:t>ტრენერი </a:t>
            </a:r>
            <a:r>
              <a:rPr lang="ka-GE" sz="1200" kern="1200" noProof="0" dirty="0" smtClean="0">
                <a:solidFill>
                  <a:schemeClr val="tx1"/>
                </a:solidFill>
                <a:effectLst/>
                <a:latin typeface="+mn-lt"/>
              </a:rPr>
              <a:t>იწყებს</a:t>
            </a:r>
            <a:r>
              <a:rPr lang="ka-GE" sz="1200" kern="1200" baseline="0" noProof="0" dirty="0" smtClean="0">
                <a:solidFill>
                  <a:schemeClr val="tx1"/>
                </a:solidFill>
                <a:effectLst/>
                <a:latin typeface="+mn-lt"/>
              </a:rPr>
              <a:t> </a:t>
            </a:r>
            <a:r>
              <a:rPr lang="ka-GE" sz="1200" kern="1200" noProof="0" dirty="0" smtClean="0">
                <a:solidFill>
                  <a:schemeClr val="tx1"/>
                </a:solidFill>
                <a:effectLst/>
                <a:latin typeface="+mn-lt"/>
              </a:rPr>
              <a:t>კრიპტოვალუტების </a:t>
            </a:r>
            <a:r>
              <a:rPr lang="ka-GE" sz="1200" kern="1200" noProof="0" dirty="0">
                <a:solidFill>
                  <a:schemeClr val="tx1"/>
                </a:solidFill>
                <a:effectLst/>
                <a:latin typeface="+mn-lt"/>
              </a:rPr>
              <a:t>შესახებ </a:t>
            </a:r>
            <a:r>
              <a:rPr lang="ka-GE" sz="1200" kern="1200" noProof="0" dirty="0" smtClean="0">
                <a:solidFill>
                  <a:schemeClr val="tx1"/>
                </a:solidFill>
                <a:effectLst/>
                <a:latin typeface="+mn-lt"/>
              </a:rPr>
              <a:t>დისკუსიას</a:t>
            </a:r>
            <a:endParaRPr lang="ka-GE" sz="1200" kern="1200" noProof="0" dirty="0">
              <a:solidFill>
                <a:schemeClr val="tx1"/>
              </a:solidFill>
              <a:effectLst/>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a:solidFill>
                  <a:schemeClr val="tx1"/>
                </a:solidFill>
                <a:effectLst/>
                <a:latin typeface="+mn-lt"/>
              </a:rPr>
              <a:t>პიქტოგრამები – ბიტკოინი, ლაიტკოინი, ეთერიუმი, ზქეში, დეში, რიპლი, მონერო</a:t>
            </a: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ka-GE" sz="1200" kern="1200" noProof="0" dirty="0">
                <a:solidFill>
                  <a:schemeClr val="tx1"/>
                </a:solidFill>
                <a:effectLst/>
                <a:latin typeface="+mn-lt"/>
              </a:rPr>
              <a:t>პუნქტები </a:t>
            </a:r>
            <a:r>
              <a:rPr lang="ka-GE" sz="1200" kern="1200" noProof="0" dirty="0" smtClean="0">
                <a:solidFill>
                  <a:schemeClr val="tx1"/>
                </a:solidFill>
                <a:effectLst/>
                <a:latin typeface="+mn-lt"/>
              </a:rPr>
              <a:t>აჩვენებს, </a:t>
            </a:r>
            <a:r>
              <a:rPr lang="ka-GE" sz="1200" kern="1200" noProof="0" dirty="0">
                <a:solidFill>
                  <a:schemeClr val="tx1"/>
                </a:solidFill>
                <a:effectLst/>
                <a:latin typeface="+mn-lt"/>
              </a:rPr>
              <a:t>თუ როგორ მუშაობს კრიპტოვალუტა და როგორ შეიძლება მისი გამოყენება უკანონო შესყიდვებსა თუ ფულის </a:t>
            </a:r>
            <a:r>
              <a:rPr lang="ka-GE" sz="1200" kern="1200" noProof="0" dirty="0" smtClean="0">
                <a:solidFill>
                  <a:schemeClr val="tx1"/>
                </a:solidFill>
                <a:effectLst/>
                <a:latin typeface="+mn-lt"/>
              </a:rPr>
              <a:t>გათეთრებაში.</a:t>
            </a:r>
            <a:endParaRPr lang="ka-GE" sz="1200" kern="1200" noProof="0" dirty="0">
              <a:solidFill>
                <a:schemeClr val="tx1"/>
              </a:solidFill>
              <a:effectLst/>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a:p>
            <a:r>
              <a:rPr lang="ka-GE" sz="1200" b="0" i="0" u="none" strike="noStrike" kern="1200" baseline="0" dirty="0">
                <a:solidFill>
                  <a:schemeClr val="tx1"/>
                </a:solidFill>
                <a:latin typeface="+mn-lt"/>
              </a:rPr>
              <a:t>ვირტუალური ვალუტების/ციფრული ვალუტების ფართოდ ცნობილი განმარტებები ეხება სამუშაოს, რომელიც ჩაატარა ფინანსური ქმედებების სპეციალურმა ჯგუფმა (FATF), მთავრობათაშორისი ორგანო, რომელიც ავითარებს და ავრცელებს პოლიტიკას ფულის გათეთრებასა და ფინანსურ </a:t>
            </a:r>
            <a:r>
              <a:rPr lang="ka-GE" sz="1200" b="0" i="0" u="none" strike="noStrike" kern="1200" baseline="0" dirty="0" smtClean="0">
                <a:solidFill>
                  <a:schemeClr val="tx1"/>
                </a:solidFill>
                <a:latin typeface="+mn-lt"/>
              </a:rPr>
              <a:t>ტერორიზმთან </a:t>
            </a:r>
            <a:r>
              <a:rPr lang="ka-GE" sz="1200" b="0" i="0" u="none" strike="noStrike" kern="1200" baseline="0" dirty="0">
                <a:solidFill>
                  <a:schemeClr val="tx1"/>
                </a:solidFill>
                <a:latin typeface="+mn-lt"/>
              </a:rPr>
              <a:t>საბრძოლველად. </a:t>
            </a:r>
          </a:p>
          <a:p>
            <a:endParaRPr lang="ka-GE" sz="1200" b="0" i="0" u="none" strike="noStrike" kern="1200" baseline="0" dirty="0">
              <a:solidFill>
                <a:schemeClr val="tx1"/>
              </a:solidFill>
              <a:latin typeface="+mn-lt"/>
              <a:ea typeface="MS PGothic" pitchFamily="34" charset="-128"/>
              <a:cs typeface="ＭＳ Ｐゴシック" charset="0"/>
            </a:endParaRPr>
          </a:p>
          <a:p>
            <a:r>
              <a:rPr lang="ka-GE" sz="1200" b="0" i="0" u="none" strike="noStrike" kern="1200" baseline="0" dirty="0">
                <a:solidFill>
                  <a:schemeClr val="tx1"/>
                </a:solidFill>
                <a:latin typeface="+mn-lt"/>
              </a:rPr>
              <a:t>FATF-ის თანახმად, </a:t>
            </a:r>
            <a:r>
              <a:rPr lang="ka-GE" sz="1200" b="0" i="1" u="none" strike="noStrike" kern="1200" baseline="0" dirty="0">
                <a:solidFill>
                  <a:schemeClr val="tx1"/>
                </a:solidFill>
                <a:latin typeface="+mn-lt"/>
              </a:rPr>
              <a:t>ვირტუალური ვალუტა არის ღირებულების ციფრული </a:t>
            </a:r>
            <a:r>
              <a:rPr lang="ka-GE" sz="1200" b="0" i="1" u="none" strike="noStrike" kern="1200" baseline="0" dirty="0" smtClean="0">
                <a:solidFill>
                  <a:schemeClr val="tx1"/>
                </a:solidFill>
                <a:latin typeface="+mn-lt"/>
              </a:rPr>
              <a:t>წარმოდგენა, </a:t>
            </a:r>
            <a:r>
              <a:rPr lang="ka-GE" sz="1200" b="0" i="1" u="none" strike="noStrike" kern="1200" baseline="0" dirty="0">
                <a:solidFill>
                  <a:schemeClr val="tx1"/>
                </a:solidFill>
                <a:latin typeface="+mn-lt"/>
              </a:rPr>
              <a:t>რომლითაც შესაძლებელია ციფრული ვაჭრობა და </a:t>
            </a:r>
            <a:r>
              <a:rPr lang="ka-GE" sz="1200" b="0" i="1" u="none" strike="noStrike" kern="1200" baseline="0" dirty="0" smtClean="0">
                <a:solidFill>
                  <a:schemeClr val="tx1"/>
                </a:solidFill>
                <a:latin typeface="+mn-lt"/>
              </a:rPr>
              <a:t>რომელიც ფუნქციონირებს როგორც </a:t>
            </a:r>
            <a:endParaRPr lang="ka-GE" sz="1200" b="0" i="0" u="none" strike="noStrike" kern="1200" baseline="0" dirty="0">
              <a:solidFill>
                <a:schemeClr val="tx1"/>
              </a:solidFill>
              <a:latin typeface="+mn-lt"/>
              <a:ea typeface="MS PGothic" pitchFamily="34" charset="-128"/>
              <a:cs typeface="ＭＳ Ｐゴシック" charset="0"/>
            </a:endParaRPr>
          </a:p>
          <a:p>
            <a:r>
              <a:rPr lang="ka-GE" sz="1200" b="0" i="0" u="none" strike="noStrike" kern="1200" baseline="0" dirty="0">
                <a:solidFill>
                  <a:schemeClr val="tx1"/>
                </a:solidFill>
                <a:latin typeface="+mn-lt"/>
              </a:rPr>
              <a:t>1. გაცვლის საშუალება </a:t>
            </a:r>
          </a:p>
          <a:p>
            <a:r>
              <a:rPr lang="ka-GE" sz="1200" b="0" i="0" u="none" strike="noStrike" kern="1200" baseline="0" dirty="0">
                <a:solidFill>
                  <a:schemeClr val="tx1"/>
                </a:solidFill>
                <a:latin typeface="+mn-lt"/>
              </a:rPr>
              <a:t>2. </a:t>
            </a:r>
            <a:r>
              <a:rPr lang="ka-GE" sz="1200" b="0" i="1" u="none" strike="noStrike" kern="1200" baseline="0" dirty="0">
                <a:solidFill>
                  <a:schemeClr val="tx1"/>
                </a:solidFill>
                <a:latin typeface="+mn-lt"/>
              </a:rPr>
              <a:t>ანგარიშის ერთეული; </a:t>
            </a:r>
            <a:r>
              <a:rPr lang="ka-GE" sz="1200" b="0" i="1" u="none" strike="noStrike" kern="1200" baseline="0" dirty="0" smtClean="0">
                <a:solidFill>
                  <a:schemeClr val="tx1"/>
                </a:solidFill>
                <a:latin typeface="+mn-lt"/>
              </a:rPr>
              <a:t>ან/და </a:t>
            </a:r>
            <a:r>
              <a:rPr lang="ka-GE" sz="1200" b="0" i="1" u="none" strike="noStrike" kern="1200" baseline="0" dirty="0">
                <a:solidFill>
                  <a:schemeClr val="tx1"/>
                </a:solidFill>
                <a:latin typeface="+mn-lt"/>
              </a:rPr>
              <a:t>(3) ღირებულის საცავი, მაგრამ არა აქვს </a:t>
            </a:r>
            <a:r>
              <a:rPr lang="ka-GE" sz="1200" b="0" i="1" u="none" strike="noStrike" kern="1200" baseline="0" dirty="0" smtClean="0">
                <a:solidFill>
                  <a:schemeClr val="tx1"/>
                </a:solidFill>
                <a:latin typeface="+mn-lt"/>
              </a:rPr>
              <a:t>გადახდის კანონიერი </a:t>
            </a:r>
            <a:r>
              <a:rPr lang="ka-GE" sz="1200" b="0" i="1" u="none" strike="noStrike" kern="1200" baseline="0" dirty="0">
                <a:solidFill>
                  <a:schemeClr val="tx1"/>
                </a:solidFill>
                <a:latin typeface="+mn-lt"/>
              </a:rPr>
              <a:t>საშუალების სტატუსი არცერთ იურისდიქციაში</a:t>
            </a:r>
            <a:r>
              <a:rPr lang="ka-GE" sz="1200" b="0" i="1" u="none" strike="noStrike" kern="1200" baseline="0" dirty="0" smtClean="0">
                <a:solidFill>
                  <a:schemeClr val="tx1"/>
                </a:solidFill>
                <a:latin typeface="+mn-lt"/>
              </a:rPr>
              <a:t>.</a:t>
            </a:r>
            <a:endParaRPr lang="ka-GE" sz="1200" b="0" i="1" u="none" strike="noStrike" kern="1200" baseline="0" dirty="0">
              <a:solidFill>
                <a:schemeClr val="tx1"/>
              </a:solidFill>
              <a:latin typeface="+mn-lt"/>
            </a:endParaRPr>
          </a:p>
          <a:p>
            <a:endParaRPr lang="ka-GE" sz="1200" b="0" i="1" u="none" strike="noStrike" kern="1200" baseline="0" dirty="0">
              <a:solidFill>
                <a:schemeClr val="tx1"/>
              </a:solidFill>
              <a:latin typeface="+mn-lt"/>
              <a:ea typeface="MS PGothic" pitchFamily="34" charset="-128"/>
              <a:cs typeface="ＭＳ Ｐゴシック" charset="0"/>
            </a:endParaRPr>
          </a:p>
          <a:p>
            <a:r>
              <a:rPr lang="ka-GE" sz="1200" b="0" i="0" u="none" strike="noStrike" kern="1200" baseline="0" dirty="0">
                <a:solidFill>
                  <a:schemeClr val="tx1"/>
                </a:solidFill>
                <a:latin typeface="+mn-lt"/>
              </a:rPr>
              <a:t>FATF-ის თანახმად</a:t>
            </a:r>
            <a:r>
              <a:rPr lang="ka-GE" sz="1200" b="0" i="0" u="none" strike="noStrike" kern="1200" baseline="0" dirty="0" smtClean="0">
                <a:solidFill>
                  <a:schemeClr val="tx1"/>
                </a:solidFill>
                <a:latin typeface="+mn-lt"/>
              </a:rPr>
              <a:t>, </a:t>
            </a:r>
            <a:r>
              <a:rPr lang="ka-GE" sz="1200" b="0" i="1" u="none" strike="noStrike" kern="1200" baseline="0" dirty="0" smtClean="0">
                <a:solidFill>
                  <a:schemeClr val="tx1"/>
                </a:solidFill>
                <a:latin typeface="+mn-lt"/>
              </a:rPr>
              <a:t>ციფრული </a:t>
            </a:r>
            <a:r>
              <a:rPr lang="ka-GE" sz="1200" b="0" i="1" u="none" strike="noStrike" kern="1200" baseline="0" dirty="0">
                <a:solidFill>
                  <a:schemeClr val="tx1"/>
                </a:solidFill>
                <a:latin typeface="+mn-lt"/>
              </a:rPr>
              <a:t>ვალუტა შეიძლება ნიშნავდეს ვირტუალური ვალუტის </a:t>
            </a:r>
            <a:r>
              <a:rPr lang="ka-GE" sz="1200" b="0" i="1" u="none" strike="noStrike" kern="1200" baseline="0" dirty="0" smtClean="0">
                <a:solidFill>
                  <a:schemeClr val="tx1"/>
                </a:solidFill>
                <a:latin typeface="+mn-lt"/>
              </a:rPr>
              <a:t>(არასანქცირებული) </a:t>
            </a:r>
            <a:r>
              <a:rPr lang="ka-GE" sz="1200" b="0" i="1" u="none" strike="noStrike" kern="1200" baseline="0" dirty="0">
                <a:solidFill>
                  <a:schemeClr val="tx1"/>
                </a:solidFill>
                <a:latin typeface="+mn-lt"/>
              </a:rPr>
              <a:t>ან ელ. ფულის </a:t>
            </a:r>
            <a:r>
              <a:rPr lang="ka-GE" sz="1200" b="0" i="1" u="none" strike="noStrike" kern="1200" baseline="0" dirty="0" smtClean="0">
                <a:solidFill>
                  <a:schemeClr val="tx1"/>
                </a:solidFill>
                <a:latin typeface="+mn-lt"/>
              </a:rPr>
              <a:t>(სანქცირებული) ციფრულ </a:t>
            </a:r>
            <a:r>
              <a:rPr lang="ka-GE" sz="1200" b="0" i="1" u="none" strike="noStrike" kern="1200" baseline="0" dirty="0">
                <a:solidFill>
                  <a:schemeClr val="tx1"/>
                </a:solidFill>
                <a:latin typeface="+mn-lt"/>
              </a:rPr>
              <a:t>წარმოდგენას. </a:t>
            </a:r>
            <a:r>
              <a:rPr lang="ka-GE" sz="1200" b="0" i="0" u="none" strike="noStrike" kern="1200" baseline="0" dirty="0" smtClean="0">
                <a:solidFill>
                  <a:schemeClr val="tx1"/>
                </a:solidFill>
                <a:latin typeface="+mn-lt"/>
              </a:rPr>
              <a:t>ტერმინი </a:t>
            </a:r>
            <a:r>
              <a:rPr lang="ka-GE" sz="1200" b="0" i="0" u="none" strike="noStrike" kern="1200" baseline="0" dirty="0">
                <a:solidFill>
                  <a:schemeClr val="tx1"/>
                </a:solidFill>
                <a:latin typeface="+mn-lt"/>
              </a:rPr>
              <a:t>ციფრული ვალუტა აღნიშნავს ცნებას, რომლითაც შესაძლებელია </a:t>
            </a:r>
            <a:r>
              <a:rPr lang="ka-GE" sz="1200" b="0" i="0" u="none" strike="noStrike" kern="1200" baseline="0" dirty="0" smtClean="0">
                <a:solidFill>
                  <a:schemeClr val="tx1"/>
                </a:solidFill>
                <a:latin typeface="+mn-lt"/>
              </a:rPr>
              <a:t>სანქცირებული </a:t>
            </a:r>
            <a:r>
              <a:rPr lang="ka-GE" sz="1200" b="0" i="0" u="none" strike="noStrike" kern="1200" baseline="0" dirty="0">
                <a:solidFill>
                  <a:schemeClr val="tx1"/>
                </a:solidFill>
                <a:latin typeface="+mn-lt"/>
              </a:rPr>
              <a:t>და </a:t>
            </a:r>
            <a:r>
              <a:rPr lang="ka-GE" sz="1200" b="0" i="0" u="none" strike="noStrike" kern="1200" baseline="0" dirty="0" smtClean="0">
                <a:solidFill>
                  <a:schemeClr val="tx1"/>
                </a:solidFill>
                <a:latin typeface="+mn-lt"/>
              </a:rPr>
              <a:t>არასანქცირებული ვალუტების </a:t>
            </a:r>
            <a:r>
              <a:rPr lang="ka-GE" sz="1200" b="0" i="0" u="none" strike="noStrike" kern="1200" baseline="0" dirty="0">
                <a:solidFill>
                  <a:schemeClr val="tx1"/>
                </a:solidFill>
                <a:latin typeface="+mn-lt"/>
              </a:rPr>
              <a:t>ციფრული წარდგენა. </a:t>
            </a:r>
          </a:p>
          <a:p>
            <a:pPr marL="0" indent="0" algn="just">
              <a:lnSpc>
                <a:spcPct val="150000"/>
              </a:lnSpc>
              <a:spcBef>
                <a:spcPts val="0"/>
              </a:spcBef>
              <a:buNone/>
            </a:pPr>
            <a:endParaRPr lang="ka-GE" b="0" baseline="0" noProof="0" dirty="0"/>
          </a:p>
          <a:p>
            <a:pPr marL="0" indent="0" algn="just">
              <a:lnSpc>
                <a:spcPct val="150000"/>
              </a:lnSpc>
              <a:spcBef>
                <a:spcPts val="0"/>
              </a:spcBef>
              <a:buNone/>
            </a:pPr>
            <a:r>
              <a:rPr lang="ka-GE" b="0" baseline="0" noProof="0" dirty="0"/>
              <a:t>კრიპტოვალუტა</a:t>
            </a:r>
            <a:r>
              <a:rPr lang="ka-GE" b="0" noProof="0" dirty="0"/>
              <a:t> არის ციფრული ვალუტა, </a:t>
            </a:r>
            <a:r>
              <a:rPr lang="ka-GE" b="0" noProof="0" dirty="0" smtClean="0"/>
              <a:t>რომელშიც დაშიფვრის </a:t>
            </a:r>
            <a:r>
              <a:rPr lang="ka-GE" b="0" noProof="0" dirty="0"/>
              <a:t>მეთოდები გამოიყენება ვალუტის ერთეულების წარმოქმნის რეგულირებისა და თანხების გადარიცხვის შესამოწმებლად, რომლებიც ცენტრალური ბანკებისგან დამოუკიდებლად ოპერირებს. </a:t>
            </a:r>
            <a:r>
              <a:rPr lang="ka-GE" b="0" i="1" noProof="0" dirty="0"/>
              <a:t>კრიპტოვალუტები</a:t>
            </a:r>
            <a:r>
              <a:rPr lang="ka-GE" b="0" noProof="0" dirty="0"/>
              <a:t> არის ალტერნატიული ვალუტების ან კონკრეტულად ციფრული ვალუტების ქვეჯგუფი.</a:t>
            </a:r>
          </a:p>
          <a:p>
            <a:pPr marL="0" indent="0" algn="just">
              <a:lnSpc>
                <a:spcPct val="150000"/>
              </a:lnSpc>
              <a:spcBef>
                <a:spcPts val="0"/>
              </a:spcBef>
              <a:buNone/>
            </a:pPr>
            <a:endParaRPr lang="ka-GE" b="0" noProof="0" dirty="0"/>
          </a:p>
          <a:p>
            <a:r>
              <a:rPr lang="ka-GE" sz="1200" kern="1200" dirty="0">
                <a:solidFill>
                  <a:schemeClr val="tx1"/>
                </a:solidFill>
                <a:effectLst/>
                <a:latin typeface="+mn-lt"/>
              </a:rPr>
              <a:t>მართლმსაჯულების ევროპული სასამართლოს მიერ მოცემული განმარტება: </a:t>
            </a:r>
            <a:r>
              <a:rPr lang="ka-GE" sz="1200" kern="1200" dirty="0" smtClean="0">
                <a:solidFill>
                  <a:schemeClr val="tx1"/>
                </a:solidFill>
                <a:effectLst/>
                <a:latin typeface="+mn-lt"/>
              </a:rPr>
              <a:t>„49</a:t>
            </a:r>
            <a:r>
              <a:rPr lang="ka-GE" sz="1200" kern="1200" dirty="0">
                <a:solidFill>
                  <a:schemeClr val="tx1"/>
                </a:solidFill>
                <a:effectLst/>
                <a:latin typeface="+mn-lt"/>
              </a:rPr>
              <a:t>. გარიგებები არატრადიციულ ვალუტაში, ანუ სხვა ვალუტაში, გარდა იმ ვალუტისა, რომელიც </a:t>
            </a:r>
            <a:r>
              <a:rPr lang="ka-GE" sz="1200" kern="1200" dirty="0" smtClean="0">
                <a:solidFill>
                  <a:schemeClr val="tx1"/>
                </a:solidFill>
                <a:effectLst/>
                <a:latin typeface="+mn-lt"/>
              </a:rPr>
              <a:t>გადახდის</a:t>
            </a:r>
            <a:r>
              <a:rPr lang="ka-GE" sz="1200" kern="1200" baseline="0" dirty="0" smtClean="0">
                <a:solidFill>
                  <a:schemeClr val="tx1"/>
                </a:solidFill>
                <a:effectLst/>
                <a:latin typeface="+mn-lt"/>
              </a:rPr>
              <a:t> კანონიერი</a:t>
            </a:r>
            <a:r>
              <a:rPr lang="ka-GE" sz="1200" kern="1200" dirty="0" smtClean="0">
                <a:solidFill>
                  <a:schemeClr val="tx1"/>
                </a:solidFill>
                <a:effectLst/>
                <a:latin typeface="+mn-lt"/>
              </a:rPr>
              <a:t> </a:t>
            </a:r>
            <a:r>
              <a:rPr lang="ka-GE" sz="1200" kern="1200" dirty="0">
                <a:solidFill>
                  <a:schemeClr val="tx1"/>
                </a:solidFill>
                <a:effectLst/>
                <a:latin typeface="+mn-lt"/>
              </a:rPr>
              <a:t>საშუალებაა ერთ ან მეტ </a:t>
            </a:r>
            <a:r>
              <a:rPr lang="ka-GE" sz="1200" kern="1200" dirty="0" smtClean="0">
                <a:solidFill>
                  <a:schemeClr val="tx1"/>
                </a:solidFill>
                <a:effectLst/>
                <a:latin typeface="+mn-lt"/>
              </a:rPr>
              <a:t>ქვეყანაში...“</a:t>
            </a:r>
            <a:endParaRPr lang="ka-GE" sz="1200" kern="1200" noProof="0" dirty="0">
              <a:solidFill>
                <a:schemeClr val="tx1"/>
              </a:solidFill>
              <a:effectLst/>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a:p>
            <a:r>
              <a:rPr lang="ka-GE" baseline="0" noProof="0" dirty="0"/>
              <a:t>თითქმის 6400 სხვადასხვა კრიპტოვალუტა არსებობს (2020 წ. </a:t>
            </a:r>
            <a:r>
              <a:rPr lang="ka-GE" baseline="0" noProof="0" dirty="0" smtClean="0"/>
              <a:t>აგვისტოს მდგომარეობით). </a:t>
            </a:r>
            <a:r>
              <a:rPr lang="ka-GE" baseline="0" noProof="0" dirty="0"/>
              <a:t>კარგი მიმოხილვა მოცემულია აქ: http://coinmarketcap.com/all/views/all/ </a:t>
            </a:r>
          </a:p>
          <a:p>
            <a:endParaRPr lang="ka-GE" baseline="0" noProof="0" dirty="0"/>
          </a:p>
          <a:p>
            <a:r>
              <a:rPr lang="ka-GE" baseline="0" noProof="0" dirty="0"/>
              <a:t>ყველაზე მნიშვნელოვანი და ცნობილი კრიპტოვალუტა არის ბიტკოინი, რომელიც სატოში ნაკამოტომ გამოიგონა 2008 წელს. თუმცა, მნიშვნელოვანია იცოდეთ, რომ ასევე არსებობს სხვა კრიპტოვალუტები. ზოგი მათგანი </a:t>
            </a:r>
            <a:r>
              <a:rPr lang="ka-GE" baseline="0" noProof="0" dirty="0" smtClean="0"/>
              <a:t>შეიქმნა იმის გამო, რომ ბიტკოინი </a:t>
            </a:r>
            <a:r>
              <a:rPr lang="ka-GE" baseline="0" noProof="0" dirty="0"/>
              <a:t>ძალიან „დამძიმდა“, რაც იმას ნიშნავს, რომ </a:t>
            </a:r>
            <a:r>
              <a:rPr lang="ka-GE" baseline="0" noProof="0" dirty="0" smtClean="0"/>
              <a:t>გარიგებების </a:t>
            </a:r>
            <a:r>
              <a:rPr lang="ka-GE" baseline="0" noProof="0" dirty="0"/>
              <a:t>გადახდა არც ისე მოსახერხებელია. სხვები შეიქმნა ბიტკოინის სისუსტეების გადასალახად, მაგ., დეში (X11 ლოგო, ადრე ცნობილი </a:t>
            </a:r>
            <a:r>
              <a:rPr lang="ka-GE" baseline="0" noProof="0" dirty="0" smtClean="0"/>
              <a:t>როგორც </a:t>
            </a:r>
            <a:r>
              <a:rPr lang="ka-GE" baseline="0" noProof="0" dirty="0"/>
              <a:t>დარკკოინი</a:t>
            </a:r>
            <a:r>
              <a:rPr lang="ka-GE" baseline="0" noProof="0" dirty="0" smtClean="0"/>
              <a:t>) </a:t>
            </a:r>
            <a:r>
              <a:rPr lang="ka-GE" baseline="0" noProof="0" dirty="0"/>
              <a:t>სრულიად ანონიმური </a:t>
            </a:r>
            <a:r>
              <a:rPr lang="ka-GE" baseline="0" noProof="0" dirty="0" smtClean="0"/>
              <a:t>გარიგებებისთვის, </a:t>
            </a:r>
            <a:r>
              <a:rPr lang="ka-GE" baseline="0" noProof="0" dirty="0"/>
              <a:t>ან </a:t>
            </a:r>
            <a:r>
              <a:rPr lang="ka-GE" baseline="0" noProof="0" dirty="0" smtClean="0"/>
              <a:t>ლაითკოინი </a:t>
            </a:r>
            <a:r>
              <a:rPr lang="ka-GE" baseline="0" noProof="0" dirty="0"/>
              <a:t>სწრაფი და პატარა გარიგებებისთვის. </a:t>
            </a:r>
          </a:p>
          <a:p>
            <a:endParaRPr lang="ka-GE" baseline="0" noProof="0" dirty="0"/>
          </a:p>
          <a:p>
            <a:r>
              <a:rPr lang="ka-GE" baseline="0" noProof="0" dirty="0"/>
              <a:t>უმეტესობა ვალუტებისა ერთსა და იმავე მიდგომას ეფუძნება: პირინგული ქსელი მონეტის მაინინგისთვის და გარიგების </a:t>
            </a:r>
            <a:r>
              <a:rPr lang="ka-GE" baseline="0" noProof="0" dirty="0" smtClean="0"/>
              <a:t>დასადასტურებლად, </a:t>
            </a:r>
            <a:r>
              <a:rPr lang="ka-GE" baseline="0" noProof="0" dirty="0"/>
              <a:t>და ვალუტის წინასწარ განსაზღვრული, შეზღუდული რაოდენობა.</a:t>
            </a:r>
          </a:p>
          <a:p>
            <a:endParaRPr lang="ka-GE" baseline="0" noProof="0" dirty="0"/>
          </a:p>
          <a:p>
            <a:r>
              <a:rPr lang="ka-GE" baseline="0" noProof="0" dirty="0"/>
              <a:t>აქ მოცემულია რამდენიმე განმარტება ლექსიკონზე, რომელსაც ხშირად იყენებენ კრიპტოვალუტებზე საუბრისას:</a:t>
            </a:r>
          </a:p>
          <a:p>
            <a:endParaRPr lang="ka-GE" baseline="0" noProof="0" dirty="0"/>
          </a:p>
          <a:p>
            <a:r>
              <a:rPr lang="ka-GE" baseline="0" noProof="0" dirty="0"/>
              <a:t>საფულე: საფულე არის ფიზიკური საფულის ეკვივალენტი კრიპტოვალუტის ქსელში. საფულე ფაქტობრივად შეიცავს მფლობელის პირად </a:t>
            </a:r>
            <a:r>
              <a:rPr lang="ka-GE" baseline="0" noProof="0" dirty="0" smtClean="0"/>
              <a:t>გასაღებს</a:t>
            </a:r>
            <a:r>
              <a:rPr lang="ka-GE" baseline="0" noProof="0" dirty="0"/>
              <a:t>, რომელიც მას საშუალებას აძლევს დახარჯოს მონეტები, რომლებიც მის მისამართზეა მინიჭებული ბლოკჩეინში.</a:t>
            </a:r>
          </a:p>
          <a:p>
            <a:endParaRPr lang="ka-GE" baseline="0" noProof="0" dirty="0"/>
          </a:p>
          <a:p>
            <a:r>
              <a:rPr lang="ka-GE" baseline="0" noProof="0" dirty="0"/>
              <a:t>მაინერი: მაინინგი არის პროცესი, როცა კომპიუტერის აპარატული უზრუნველყოფა ასრულებს მათემატიკურ გამოთვლებს კრიპტოვალუტის ქსელისთვის გარიგებების დასადასტურებლად.</a:t>
            </a:r>
          </a:p>
          <a:p>
            <a:endParaRPr lang="ka-GE" baseline="0" noProof="0" dirty="0"/>
          </a:p>
          <a:p>
            <a:r>
              <a:rPr lang="ka-GE" baseline="0" noProof="0" dirty="0"/>
              <a:t>ბლოკჩეინი: ბლოკჩეინი არის კრიპტოვალუტის ქსელში ყველა გარიგების საჯარო ჩანაწერი. ისინი ინახება ქრონოლოგიური რიგითობით. ბლოკჩეინი ზიარდება ამ ქსელის ყველა მომხმარებელს შორის და გამოიყენება საფულის მისამართის ბალანსის შესამოწმებლად.</a:t>
            </a:r>
          </a:p>
          <a:p>
            <a:endParaRPr lang="ka-GE" baseline="0" noProof="0" dirty="0"/>
          </a:p>
          <a:p>
            <a:r>
              <a:rPr lang="ka-GE" baseline="0" noProof="0" dirty="0"/>
              <a:t>პირადი გასაღები: პირადი გასაღები არის მონაცემთა </a:t>
            </a:r>
            <a:r>
              <a:rPr lang="ka-GE" baseline="0" noProof="0" dirty="0" smtClean="0"/>
              <a:t>საიდუმო </a:t>
            </a:r>
            <a:r>
              <a:rPr lang="ka-GE" baseline="0" noProof="0" dirty="0"/>
              <a:t>ნაწილი, რომელიც უფლებას გაძლევთ გახარჯოთ მონეტები კონკრეტული საფულის მისამართიდან </a:t>
            </a:r>
            <a:r>
              <a:rPr lang="ka-GE" baseline="0" noProof="0" dirty="0" smtClean="0"/>
              <a:t>კრიპტოგრაფული </a:t>
            </a:r>
            <a:r>
              <a:rPr lang="ka-GE" baseline="0" noProof="0" dirty="0"/>
              <a:t>ხელმოწერის მეშვეობით. თითოეულ საფულის მისამართს აქვს საკუთარი პირადი გასაღები.</a:t>
            </a:r>
          </a:p>
          <a:p>
            <a:endParaRPr lang="ka-GE" baseline="0"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ka-GE"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82</a:t>
            </a:fld>
            <a:endParaRPr lang="ka-GE" altLang="en-US"/>
          </a:p>
        </p:txBody>
      </p:sp>
    </p:spTree>
    <p:extLst>
      <p:ext uri="{BB962C8B-B14F-4D97-AF65-F5344CB8AC3E}">
        <p14:creationId xmlns:p14="http://schemas.microsoft.com/office/powerpoint/2010/main" val="624344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83</a:t>
            </a:fld>
            <a:endParaRPr lang="ka-GE" altLang="en-US"/>
          </a:p>
        </p:txBody>
      </p:sp>
    </p:spTree>
    <p:extLst>
      <p:ext uri="{BB962C8B-B14F-4D97-AF65-F5344CB8AC3E}">
        <p14:creationId xmlns:p14="http://schemas.microsoft.com/office/powerpoint/2010/main" val="32936196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84</a:t>
            </a:fld>
            <a:endParaRPr lang="ka-GE" altLang="en-US"/>
          </a:p>
        </p:txBody>
      </p:sp>
    </p:spTree>
    <p:extLst>
      <p:ext uri="{BB962C8B-B14F-4D97-AF65-F5344CB8AC3E}">
        <p14:creationId xmlns:p14="http://schemas.microsoft.com/office/powerpoint/2010/main" val="40349630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5714A6-B05B-47A5-B92B-D727BD3A45D0}"/>
              </a:ext>
            </a:extLst>
          </p:cNvPr>
          <p:cNvSpPr>
            <a:spLocks noGrp="1"/>
          </p:cNvSpPr>
          <p:nvPr>
            <p:ph type="body" idx="1"/>
          </p:nvPr>
        </p:nvSpPr>
        <p:spPr/>
        <p:txBody>
          <a:bodyPr/>
          <a:lstStyle/>
          <a:p>
            <a:r>
              <a:rPr lang="ka-GE" sz="3600" dirty="0"/>
              <a:t>ეს სესია გაიყოფა 5 ნაწილად ბუნებრივი შესვენებების უზრუნველსაყოფად.</a:t>
            </a:r>
          </a:p>
          <a:p>
            <a:r>
              <a:rPr lang="ka-GE" sz="3600" dirty="0"/>
              <a:t>იდეა იმაში მდგომარეობს, რომ </a:t>
            </a:r>
            <a:r>
              <a:rPr lang="ka-GE" sz="3600" dirty="0" smtClean="0"/>
              <a:t>აღიწეროს</a:t>
            </a:r>
            <a:r>
              <a:rPr lang="ka-GE" sz="3600" dirty="0"/>
              <a:t>, თუ რა არის კომპიუტერი, ანუ მსგავსი მოწყობილობები, რომლებსაც შეუძლია ინტერნეტთან </a:t>
            </a:r>
            <a:r>
              <a:rPr lang="ka-GE" sz="3600" dirty="0" smtClean="0"/>
              <a:t>დაკავშირება.</a:t>
            </a:r>
            <a:endParaRPr lang="ka-GE" sz="3600" dirty="0"/>
          </a:p>
          <a:p>
            <a:r>
              <a:rPr lang="ka-GE" sz="3600" dirty="0"/>
              <a:t>შემდეგ, რომ აღიწეროს, თუ რა არის ინტერნეტი და როგორ მუშაობს ის</a:t>
            </a:r>
          </a:p>
          <a:p>
            <a:r>
              <a:rPr lang="ka-GE" sz="3600" dirty="0"/>
              <a:t>და შემდეგ, როგორ უკავშირდება ეს კომპიუტერი ინტერნეტს</a:t>
            </a:r>
          </a:p>
          <a:p>
            <a:r>
              <a:rPr lang="ka-GE" sz="3600" dirty="0"/>
              <a:t>ხოლო შემდეგ, თუ რა არის თავად ინტერნეტში</a:t>
            </a:r>
          </a:p>
        </p:txBody>
      </p:sp>
    </p:spTree>
    <p:extLst>
      <p:ext uri="{BB962C8B-B14F-4D97-AF65-F5344CB8AC3E}">
        <p14:creationId xmlns:p14="http://schemas.microsoft.com/office/powerpoint/2010/main" val="199754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კომპიუტერული სისტემის კომპონენტების სქემა</a:t>
            </a:r>
          </a:p>
          <a:p>
            <a:endParaRPr lang="ka-GE" dirty="0"/>
          </a:p>
          <a:p>
            <a:r>
              <a:rPr lang="ka-GE" dirty="0" smtClean="0"/>
              <a:t>კომპიუტერის კეისი, დენის წყარო, პროცესორი, RAM, გრაფიკა, მყარი დისკწამყვანი (HDD), ქსელური დაფა ზარების განსახორციელებლად/მისაღებად, მონაცემთა გადაცემის კაბელი და კავშირის სხვა საშუალებები</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ka-GE" altLang="en-US"/>
          </a:p>
        </p:txBody>
      </p:sp>
    </p:spTree>
    <p:extLst>
      <p:ext uri="{BB962C8B-B14F-4D97-AF65-F5344CB8AC3E}">
        <p14:creationId xmlns:p14="http://schemas.microsoft.com/office/powerpoint/2010/main" val="4852017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DFBB1-7B02-4717-AEA4-A0D2A92F6065}" type="slidenum">
              <a:rPr lang="en-GB" smtClean="0"/>
              <a:t>87</a:t>
            </a:fld>
            <a:endParaRPr lang="ka-GE"/>
          </a:p>
        </p:txBody>
      </p:sp>
    </p:spTree>
    <p:extLst>
      <p:ext uri="{BB962C8B-B14F-4D97-AF65-F5344CB8AC3E}">
        <p14:creationId xmlns:p14="http://schemas.microsoft.com/office/powerpoint/2010/main" val="783381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smtClean="0"/>
              <a:t>ეს პირველი სლაიდის გამეორებაა – მაგრამ ხაზი უნდა გავუსვათ, რომ თითოეულ ამ მოწყობილობებიდან აქვს მსგავსება ამ განყოფილებაში მანამდე ნაჩვენებ ცნებებთან – თუმცა თითოეულში სხვადასხვაგვარად გამოიყურება</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ka-GE" altLang="en-US"/>
          </a:p>
        </p:txBody>
      </p:sp>
    </p:spTree>
    <p:extLst>
      <p:ext uri="{BB962C8B-B14F-4D97-AF65-F5344CB8AC3E}">
        <p14:creationId xmlns:p14="http://schemas.microsoft.com/office/powerpoint/2010/main" val="119936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79DE959-8F66-48C8-9B75-7129AEC57E19}"/>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xmlns=""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xmlns=""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xmlns=""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xmlns=""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3453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20/03/2021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365638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20/03/2021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A4A5ECFF-5C9A-42B4-A985-E4790B0921A2}" type="slidenum">
              <a:rPr lang="en-GB" altLang="en-US"/>
              <a:pPr/>
              <a:t>‹#›</a:t>
            </a:fld>
            <a:endParaRPr lang="en-GB" altLang="en-US" dirty="0"/>
          </a:p>
        </p:txBody>
      </p:sp>
    </p:spTree>
    <p:extLst>
      <p:ext uri="{BB962C8B-B14F-4D97-AF65-F5344CB8AC3E}">
        <p14:creationId xmlns:p14="http://schemas.microsoft.com/office/powerpoint/2010/main" val="156882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20/03/2021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413534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11730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ka-GE" altLang="en-US" sz="900" b="1" baseline="0" dirty="0">
                <a:solidFill>
                  <a:srgbClr val="FFFFFF"/>
                </a:solidFill>
                <a:latin typeface="Verdana" panose="020B0604030504040204" pitchFamily="34" charset="0"/>
              </a:rPr>
              <a:t>www.coe.int/cybercrime</a:t>
            </a:r>
            <a:r>
              <a:rPr lang="en-US" altLang="en-US" sz="900" b="1" baseline="0" dirty="0">
                <a:solidFill>
                  <a:srgbClr val="FFFFFF"/>
                </a:solidFill>
                <a:latin typeface="Verdana" panose="020B0604030504040204" pitchFamily="34" charset="0"/>
              </a:rPr>
              <a:t>			</a:t>
            </a:r>
          </a:p>
        </p:txBody>
      </p:sp>
      <p:sp>
        <p:nvSpPr>
          <p:cNvPr id="15" name="Text Placeholder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xmlns="" id="{20A8AF00-8302-4EB6-B590-39BD369534E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95200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xmlns="" id="{9F79EE9D-52D5-4B6B-99C5-F7B7EF500FF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D8D75C77-33AE-4D9D-81BB-E8443987728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xmlns=""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F3D9741-60F0-480D-8B47-D9BDE25B27A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xmlns=""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1" name="Picture 2" descr="Asking questions | TeachingEnglish | British Council | BBC">
            <a:extLst>
              <a:ext uri="{FF2B5EF4-FFF2-40B4-BE49-F238E27FC236}">
                <a16:creationId xmlns:a16="http://schemas.microsoft.com/office/drawing/2014/main" xmlns=""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4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B9F9D650-1009-46ED-8222-4EE43ED1429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xmlns=""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840FB52-8F74-4C62-BC14-146E3735258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dirty="0"/>
          </a:p>
        </p:txBody>
      </p:sp>
      <p:sp>
        <p:nvSpPr>
          <p:cNvPr id="11"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713AAC-84AF-4971-8FCB-8CABFE853DD0}"/>
              </a:ext>
            </a:extLst>
          </p:cNvPr>
          <p:cNvSpPr>
            <a:spLocks noChangeArrowheads="1"/>
          </p:cNvSpPr>
          <p:nvPr userDrawn="1"/>
        </p:nvSpPr>
        <p:spPr bwMode="auto">
          <a:xfrm>
            <a:off x="-60382" y="6596936"/>
            <a:ext cx="3217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ka-GE" altLang="en-US" sz="900" b="1" i="0" baseline="0" dirty="0">
                <a:solidFill>
                  <a:srgbClr val="FFFFFF"/>
                </a:solidFill>
                <a:latin typeface="Verdana" panose="020B0604030504040204" pitchFamily="34" charset="0"/>
              </a:rPr>
              <a:t>www.coe.int/cybercrime</a:t>
            </a:r>
            <a:r>
              <a:rPr lang="en-US" altLang="en-US" sz="900" b="1" i="0" baseline="0" dirty="0">
                <a:solidFill>
                  <a:srgbClr val="FFFFFF"/>
                </a:solidFill>
                <a:latin typeface="Verdana" panose="020B0604030504040204" pitchFamily="34" charset="0"/>
              </a:rPr>
              <a:t>			</a:t>
            </a:r>
          </a:p>
        </p:txBody>
      </p:sp>
      <p:sp>
        <p:nvSpPr>
          <p:cNvPr id="14" name="Slide Numb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7588A1-E747-44DA-B866-F09C9C76894B}"/>
              </a:ext>
            </a:extLst>
          </p:cNvPr>
          <p:cNvSpPr txBox="1">
            <a:spLocks/>
          </p:cNvSpPr>
          <p:nvPr userDrawn="1"/>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a:t>
            </a:fld>
            <a:endParaRPr lang="ka-GE"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9540493"/>
      </p:ext>
    </p:extLst>
  </p:cSld>
  <p:clrMap bg1="lt1" tx1="dk1" bg2="lt2" tx2="dk2" accent1="accent1" accent2="accent2" accent3="accent3" accent4="accent4" accent5="accent5" accent6="accent6" hlink="hlink" folHlink="folHlink"/>
  <p:sldLayoutIdLst>
    <p:sldLayoutId id="2147483676" r:id="rId1"/>
    <p:sldLayoutId id="2147483662" r:id="rId2"/>
    <p:sldLayoutId id="2147483672" r:id="rId3"/>
    <p:sldLayoutId id="2147483663" r:id="rId4"/>
    <p:sldLayoutId id="2147483664" r:id="rId5"/>
    <p:sldLayoutId id="2147483665" r:id="rId6"/>
    <p:sldLayoutId id="2147483666" r:id="rId7"/>
    <p:sldLayoutId id="2147483677" r:id="rId8"/>
    <p:sldLayoutId id="2147483671" r:id="rId9"/>
    <p:sldLayoutId id="2147483678" r:id="rId10"/>
    <p:sldLayoutId id="2147483680" r:id="rId11"/>
    <p:sldLayoutId id="2147483681" r:id="rId12"/>
    <p:sldLayoutId id="214748368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tif"/><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hyperlink" Target="http://www.coe.int/"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www.sitename.com/"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www.sitename.com/about.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02.jp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14.png"/><Relationship Id="rId9"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9.gif"/><Relationship Id="rId7"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133.png"/><Relationship Id="rId4" Type="http://schemas.openxmlformats.org/officeDocument/2006/relationships/image" Target="../media/image132.jpg"/></Relationships>
</file>

<file path=ppt/slides/_rels/slide8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145.png"/><Relationship Id="rId4" Type="http://schemas.openxmlformats.org/officeDocument/2006/relationships/image" Target="../media/image144.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92EA30-54CE-4062-B518-E86D1D7BEC69}"/>
              </a:ext>
            </a:extLst>
          </p:cNvPr>
          <p:cNvSpPr>
            <a:spLocks noChangeArrowheads="1"/>
          </p:cNvSpPr>
          <p:nvPr/>
        </p:nvSpPr>
        <p:spPr bwMode="auto">
          <a:xfrm>
            <a:off x="365125" y="1922343"/>
            <a:ext cx="8599487"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ka-GE" altLang="en-US" sz="3600" b="1" dirty="0">
                <a:latin typeface="+mn-lt"/>
              </a:rPr>
              <a:t>სესია </a:t>
            </a:r>
            <a:r>
              <a:rPr lang="ka-GE" altLang="en-US" sz="3600" b="1" dirty="0" smtClean="0">
                <a:latin typeface="+mn-lt"/>
              </a:rPr>
              <a:t>1</a:t>
            </a:r>
            <a:r>
              <a:rPr lang="en-US" altLang="en-US" sz="3600" b="1" dirty="0" smtClean="0">
                <a:latin typeface="+mn-lt"/>
              </a:rPr>
              <a:t>.</a:t>
            </a:r>
            <a:r>
              <a:rPr lang="ka-GE" altLang="en-US" sz="3600" b="1" dirty="0" smtClean="0">
                <a:latin typeface="+mn-lt"/>
              </a:rPr>
              <a:t>4</a:t>
            </a:r>
            <a:endParaRPr lang="ka-GE" altLang="en-US" sz="3600" b="1" dirty="0">
              <a:latin typeface="+mn-lt"/>
            </a:endParaRPr>
          </a:p>
          <a:p>
            <a:pPr algn="ctr" eaLnBrk="1" hangingPunct="1">
              <a:spcBef>
                <a:spcPct val="0"/>
              </a:spcBef>
              <a:buFontTx/>
              <a:buNone/>
            </a:pPr>
            <a:r>
              <a:rPr lang="ka-GE" altLang="en-US" sz="3600" b="1" dirty="0">
                <a:latin typeface="+mn-lt"/>
              </a:rPr>
              <a:t>კომპიუტერისა და ინტერნეტის საფუძვლები</a:t>
            </a:r>
          </a:p>
          <a:p>
            <a:pPr algn="ctr">
              <a:spcBef>
                <a:spcPct val="0"/>
              </a:spcBef>
              <a:buNone/>
            </a:pPr>
            <a:r>
              <a:rPr lang="ka-GE" altLang="en-US" sz="2800" b="1" dirty="0">
                <a:solidFill>
                  <a:srgbClr val="FF0000"/>
                </a:solidFill>
                <a:latin typeface="Verdana" panose="020B0604030504040204" pitchFamily="34" charset="0"/>
              </a:rPr>
              <a:t>(ონლაინვერსია)</a:t>
            </a:r>
            <a:endParaRPr lang="ka-GE" altLang="en-US" sz="2800" b="1" dirty="0">
              <a:latin typeface="+mn-lt"/>
            </a:endParaRPr>
          </a:p>
          <a:p>
            <a:pPr algn="ctr" eaLnBrk="1" hangingPunct="1">
              <a:spcBef>
                <a:spcPct val="0"/>
              </a:spcBef>
              <a:buFontTx/>
              <a:buNone/>
            </a:pPr>
            <a:endParaRPr lang="ka-GE" altLang="en-US" sz="1200" b="1" dirty="0">
              <a:latin typeface="+mn-lt"/>
            </a:endParaRPr>
          </a:p>
          <a:p>
            <a:pPr algn="ctr" eaLnBrk="1" hangingPunct="1">
              <a:spcBef>
                <a:spcPct val="0"/>
              </a:spcBef>
              <a:buFontTx/>
              <a:buNone/>
            </a:pPr>
            <a:endParaRPr lang="ka-GE" altLang="en-US" sz="1200" b="1" dirty="0">
              <a:latin typeface="+mn-lt"/>
            </a:endParaRPr>
          </a:p>
          <a:p>
            <a:pPr algn="ctr" eaLnBrk="1" hangingPunct="1">
              <a:spcBef>
                <a:spcPct val="0"/>
              </a:spcBef>
              <a:buFontTx/>
              <a:buNone/>
            </a:pPr>
            <a:endParaRPr lang="ka-GE" altLang="en-US" sz="1600" b="1" dirty="0">
              <a:latin typeface="+mn-lt"/>
            </a:endParaRPr>
          </a:p>
          <a:p>
            <a:pPr algn="ctr" eaLnBrk="1" hangingPunct="1">
              <a:spcBef>
                <a:spcPct val="0"/>
              </a:spcBef>
              <a:buFontTx/>
              <a:buNone/>
            </a:pPr>
            <a:r>
              <a:rPr lang="ka-GE" altLang="en-US" sz="1800" b="1" dirty="0">
                <a:latin typeface="+mn-lt"/>
              </a:rPr>
              <a:t>Xxxxx XXXXXXXX</a:t>
            </a:r>
          </a:p>
          <a:p>
            <a:pPr algn="ctr" eaLnBrk="1" hangingPunct="1">
              <a:spcBef>
                <a:spcPct val="0"/>
              </a:spcBef>
              <a:buFontTx/>
              <a:buNone/>
            </a:pPr>
            <a:endParaRPr lang="ka-GE" altLang="en-US" sz="600" dirty="0">
              <a:latin typeface="+mn-lt"/>
            </a:endParaRPr>
          </a:p>
          <a:p>
            <a:pPr algn="ctr" eaLnBrk="1" hangingPunct="1">
              <a:spcBef>
                <a:spcPct val="0"/>
              </a:spcBef>
              <a:buFontTx/>
              <a:buNone/>
            </a:pPr>
            <a:r>
              <a:rPr lang="ka-GE" altLang="en-US" sz="1400" i="1" dirty="0">
                <a:latin typeface="+mn-lt"/>
              </a:rPr>
              <a:t>ევროპის საბჭო</a:t>
            </a:r>
          </a:p>
          <a:p>
            <a:pPr algn="ctr" eaLnBrk="1" hangingPunct="1">
              <a:spcBef>
                <a:spcPct val="0"/>
              </a:spcBef>
              <a:buFontTx/>
              <a:buNone/>
            </a:pPr>
            <a:endParaRPr lang="ka-GE" altLang="en-US" sz="1400" b="1" dirty="0">
              <a:solidFill>
                <a:srgbClr val="2F618F"/>
              </a:solidFill>
              <a:latin typeface="+mn-lt"/>
            </a:endParaRPr>
          </a:p>
          <a:p>
            <a:pPr algn="ctr" eaLnBrk="1" hangingPunct="1">
              <a:spcBef>
                <a:spcPct val="0"/>
              </a:spcBef>
              <a:buFontTx/>
              <a:buNone/>
            </a:pPr>
            <a:r>
              <a:rPr lang="ka-GE" altLang="en-US" sz="1200" b="1" dirty="0">
                <a:solidFill>
                  <a:srgbClr val="2F618F"/>
                </a:solidFill>
                <a:latin typeface="+mn-lt"/>
              </a:rPr>
              <a:t>ელ. ფოსტა</a:t>
            </a:r>
          </a:p>
          <a:p>
            <a:pPr algn="ctr" eaLnBrk="1" hangingPunct="1">
              <a:spcBef>
                <a:spcPct val="0"/>
              </a:spcBef>
              <a:buFontTx/>
              <a:buNone/>
            </a:pPr>
            <a:endParaRPr lang="ka-GE" altLang="en-US" sz="1600" b="1" dirty="0">
              <a:latin typeface="+mn-lt"/>
            </a:endParaRPr>
          </a:p>
          <a:p>
            <a:pPr algn="ctr" eaLnBrk="1" hangingPunct="1">
              <a:spcBef>
                <a:spcPct val="0"/>
              </a:spcBef>
              <a:buFontTx/>
              <a:buNone/>
            </a:pPr>
            <a:endParaRPr lang="ka-GE" altLang="en-US" sz="1600" b="1" dirty="0">
              <a:latin typeface="+mn-lt"/>
            </a:endParaRPr>
          </a:p>
          <a:p>
            <a:pPr algn="ctr" eaLnBrk="1" hangingPunct="1">
              <a:spcBef>
                <a:spcPct val="0"/>
              </a:spcBef>
              <a:buFontTx/>
              <a:buNone/>
            </a:pPr>
            <a:endParaRPr lang="ka-GE" altLang="en-US" sz="1400" b="1" dirty="0">
              <a:latin typeface="+mn-lt"/>
            </a:endParaRPr>
          </a:p>
          <a:p>
            <a:pPr algn="ctr" eaLnBrk="1" hangingPunct="1">
              <a:spcBef>
                <a:spcPct val="0"/>
              </a:spcBef>
              <a:buFontTx/>
              <a:buNone/>
            </a:pPr>
            <a:r>
              <a:rPr lang="ka-GE" altLang="en-US" sz="1600" b="1" dirty="0">
                <a:latin typeface="+mn-lt"/>
              </a:rPr>
              <a:t>დდ თვე წწწწ</a:t>
            </a:r>
          </a:p>
        </p:txBody>
      </p:sp>
      <p:sp>
        <p:nvSpPr>
          <p:cNvPr id="10" name="Rectangl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F1503B2-B0B3-4330-9439-3D5954CA1625}"/>
              </a:ext>
            </a:extLst>
          </p:cNvPr>
          <p:cNvSpPr>
            <a:spLocks noChangeArrowheads="1"/>
          </p:cNvSpPr>
          <p:nvPr/>
        </p:nvSpPr>
        <p:spPr bwMode="auto">
          <a:xfrm>
            <a:off x="365125" y="1177588"/>
            <a:ext cx="8599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ka-GE" altLang="en-US" sz="1600" b="1" dirty="0">
                <a:latin typeface="+mn-lt"/>
              </a:rPr>
              <a:t>გაცნობითი სასწავლო კურსი მოსამართლეებისთვის კიბერდანაშაულისა და ელექტრონული მტკიცებულებების თემაზე</a:t>
            </a:r>
            <a:endParaRPr lang="ka-GE" altLang="en-US" sz="1600" i="1"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382500" y="131005"/>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მტკიცებულებების წყაროები მოწყობილობებში</a:t>
            </a:r>
            <a:endParaRPr lang="ka-GE" sz="1800" dirty="0">
              <a:solidFill>
                <a:schemeClr val="bg1"/>
              </a:solidFill>
              <a:latin typeface="Verdana" charset="0"/>
              <a:cs typeface="Verdana" charset="0"/>
            </a:endParaRPr>
          </a:p>
        </p:txBody>
      </p:sp>
      <p:pic>
        <p:nvPicPr>
          <p:cNvPr id="13" name="Content Placeholder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968D3FF-36B9-4A82-BA36-38431DB328D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22478" y="4033554"/>
            <a:ext cx="3498850" cy="2333625"/>
          </a:xfrm>
          <a:prstGeom prst="rect">
            <a:avLst/>
          </a:prstGeom>
          <a:ln>
            <a:noFill/>
          </a:ln>
        </p:spPr>
      </p:pic>
      <p:pic>
        <p:nvPicPr>
          <p:cNvPr id="15" name="Pictur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82B44F-9376-4405-8790-656DAD6B35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55" t="5604" r="13035" b="3225"/>
          <a:stretch/>
        </p:blipFill>
        <p:spPr>
          <a:xfrm>
            <a:off x="859062" y="1270001"/>
            <a:ext cx="3498658" cy="2705168"/>
          </a:xfrm>
          <a:prstGeom prst="rect">
            <a:avLst/>
          </a:prstGeom>
        </p:spPr>
      </p:pic>
      <p:pic>
        <p:nvPicPr>
          <p:cNvPr id="16" name="Picture 6" descr="The Best Micro SD Cards For Your Phone &amp; Tablet - TigerMobiles.com">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5A33A2-2259-4599-A333-49D3ACB4C7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546" t="23375" b="16402"/>
          <a:stretch/>
        </p:blipFill>
        <p:spPr bwMode="auto">
          <a:xfrm>
            <a:off x="5076056" y="1428483"/>
            <a:ext cx="3415645" cy="2360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4990F76-EA01-45F1-A756-B8A7EF3F33DE}"/>
              </a:ext>
            </a:extLst>
          </p:cNvPr>
          <p:cNvSpPr txBox="1"/>
          <p:nvPr/>
        </p:nvSpPr>
        <p:spPr>
          <a:xfrm>
            <a:off x="198856" y="1417758"/>
            <a:ext cx="2070829" cy="461665"/>
          </a:xfrm>
          <a:prstGeom prst="rect">
            <a:avLst/>
          </a:prstGeom>
          <a:solidFill>
            <a:schemeClr val="tx1">
              <a:lumMod val="65000"/>
              <a:lumOff val="35000"/>
            </a:schemeClr>
          </a:solidFill>
        </p:spPr>
        <p:txBody>
          <a:bodyPr wrap="square" rtlCol="0">
            <a:spAutoFit/>
          </a:bodyPr>
          <a:lstStyle/>
          <a:p>
            <a:pPr algn="ctr"/>
            <a:r>
              <a:rPr lang="ka-GE" sz="2400" dirty="0">
                <a:solidFill>
                  <a:schemeClr val="bg1"/>
                </a:solidFill>
                <a:latin typeface="+mj-lt"/>
              </a:rPr>
              <a:t>დისკები</a:t>
            </a:r>
          </a:p>
        </p:txBody>
      </p:sp>
      <p:sp>
        <p:nvSpPr>
          <p:cNvPr id="18" name="TextBox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6903E0-55B7-4D80-B925-B34EBC5172E1}"/>
              </a:ext>
            </a:extLst>
          </p:cNvPr>
          <p:cNvSpPr txBox="1"/>
          <p:nvPr/>
        </p:nvSpPr>
        <p:spPr>
          <a:xfrm>
            <a:off x="6944371" y="3559670"/>
            <a:ext cx="2070829" cy="830997"/>
          </a:xfrm>
          <a:prstGeom prst="rect">
            <a:avLst/>
          </a:prstGeom>
          <a:solidFill>
            <a:srgbClr val="BDD8F3"/>
          </a:solidFill>
        </p:spPr>
        <p:txBody>
          <a:bodyPr wrap="square" rtlCol="0">
            <a:spAutoFit/>
          </a:bodyPr>
          <a:lstStyle/>
          <a:p>
            <a:pPr algn="ctr"/>
            <a:r>
              <a:rPr lang="ka-GE" sz="2400" dirty="0">
                <a:solidFill>
                  <a:schemeClr val="tx1">
                    <a:lumMod val="65000"/>
                    <a:lumOff val="35000"/>
                  </a:schemeClr>
                </a:solidFill>
                <a:latin typeface="+mj-lt"/>
              </a:rPr>
              <a:t>მოხსნადი მეხსიერება</a:t>
            </a:r>
          </a:p>
        </p:txBody>
      </p:sp>
      <p:sp>
        <p:nvSpPr>
          <p:cNvPr id="19" name="TextBox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5F4A7E-194A-415C-962A-C82021917D53}"/>
              </a:ext>
            </a:extLst>
          </p:cNvPr>
          <p:cNvSpPr txBox="1"/>
          <p:nvPr/>
        </p:nvSpPr>
        <p:spPr>
          <a:xfrm>
            <a:off x="5310432" y="6010066"/>
            <a:ext cx="2021793" cy="461665"/>
          </a:xfrm>
          <a:prstGeom prst="rect">
            <a:avLst/>
          </a:prstGeom>
          <a:solidFill>
            <a:srgbClr val="F08A34"/>
          </a:solidFill>
        </p:spPr>
        <p:txBody>
          <a:bodyPr wrap="square" rtlCol="0">
            <a:spAutoFit/>
          </a:bodyPr>
          <a:lstStyle/>
          <a:p>
            <a:pPr algn="ctr"/>
            <a:r>
              <a:rPr lang="ka-GE" sz="2400" dirty="0">
                <a:solidFill>
                  <a:schemeClr val="bg1"/>
                </a:solidFill>
                <a:latin typeface="+mj-lt"/>
              </a:rPr>
              <a:t>მეხსიერება</a:t>
            </a:r>
          </a:p>
        </p:txBody>
      </p:sp>
    </p:spTree>
    <p:extLst>
      <p:ext uri="{BB962C8B-B14F-4D97-AF65-F5344CB8AC3E}">
        <p14:creationId xmlns:p14="http://schemas.microsoft.com/office/powerpoint/2010/main" val="4027469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დისკები </a:t>
            </a:r>
            <a:endParaRPr lang="ka-GE" sz="2000" dirty="0">
              <a:solidFill>
                <a:schemeClr val="bg1"/>
              </a:solidFill>
              <a:latin typeface="Verdana" charset="0"/>
              <a:cs typeface="Verdana" charset="0"/>
            </a:endParaRPr>
          </a:p>
        </p:txBody>
      </p:sp>
      <p:pic>
        <p:nvPicPr>
          <p:cNvPr id="15" name="Pictur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82B44F-9376-4405-8790-656DAD6B35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55" t="5604" r="13035" b="3225"/>
          <a:stretch/>
        </p:blipFill>
        <p:spPr>
          <a:xfrm>
            <a:off x="6147810" y="1232787"/>
            <a:ext cx="2538990" cy="1963151"/>
          </a:xfrm>
          <a:prstGeom prst="rect">
            <a:avLst/>
          </a:prstGeom>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318668" y="1230664"/>
            <a:ext cx="5194300" cy="4937908"/>
          </a:xfrm>
        </p:spPr>
        <p:txBody>
          <a:bodyPr>
            <a:noAutofit/>
          </a:bodyPr>
          <a:lstStyle/>
          <a:p>
            <a:r>
              <a:rPr lang="ka-GE" sz="2000" dirty="0" smtClean="0">
                <a:latin typeface="+mn-lt"/>
              </a:rPr>
              <a:t>ჩვეულებრივ ერთი – მაგრამ შეიძლება იყოს რამდენიმე (სერვერები, ვიდეოთვალთვალის (CCTV) კამერა, სხვ.)</a:t>
            </a:r>
          </a:p>
          <a:p>
            <a:pPr lvl="1"/>
            <a:r>
              <a:rPr lang="ka-GE" sz="1800" dirty="0" smtClean="0">
                <a:latin typeface="+mn-lt"/>
              </a:rPr>
              <a:t>ბრუნვადი დისკები და მყარსხეულიანი დისკები</a:t>
            </a:r>
          </a:p>
          <a:p>
            <a:pPr marL="457200" lvl="1" indent="0">
              <a:buNone/>
            </a:pPr>
            <a:endParaRPr lang="ka-GE" sz="1800" dirty="0">
              <a:latin typeface="+mn-lt"/>
            </a:endParaRPr>
          </a:p>
          <a:p>
            <a:r>
              <a:rPr lang="ka-GE" sz="2000" dirty="0" smtClean="0">
                <a:latin typeface="+mn-lt"/>
              </a:rPr>
              <a:t>ზოგ თანამედროვე მოწყობილობას აქვს მოუხსნადი მეხსიერება</a:t>
            </a:r>
          </a:p>
          <a:p>
            <a:pPr lvl="1"/>
            <a:r>
              <a:rPr lang="ka-GE" sz="1800" dirty="0" smtClean="0">
                <a:latin typeface="+mn-lt"/>
              </a:rPr>
              <a:t>გამომძიებლებისთვის ქმნის დამატებით გართულებებს</a:t>
            </a:r>
          </a:p>
          <a:p>
            <a:pPr lvl="1"/>
            <a:endParaRPr lang="ka-GE" sz="1800" dirty="0">
              <a:latin typeface="+mn-lt"/>
            </a:endParaRPr>
          </a:p>
          <a:p>
            <a:r>
              <a:rPr lang="ka-GE" sz="2000" dirty="0" smtClean="0">
                <a:latin typeface="+mn-lt"/>
              </a:rPr>
              <a:t>IDE, SATA, mSATA, M.2 და U.2 ფორმატები</a:t>
            </a:r>
          </a:p>
        </p:txBody>
      </p:sp>
      <p:pic>
        <p:nvPicPr>
          <p:cNvPr id="14" name="Bild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5363AAF-2C01-4A6A-88DE-330191BE953A}"/>
              </a:ext>
            </a:extLst>
          </p:cNvPr>
          <p:cNvPicPr>
            <a:picLocks noChangeAspect="1"/>
          </p:cNvPicPr>
          <p:nvPr/>
        </p:nvPicPr>
        <p:blipFill>
          <a:blip r:embed="rId4"/>
          <a:stretch>
            <a:fillRect/>
          </a:stretch>
        </p:blipFill>
        <p:spPr>
          <a:xfrm>
            <a:off x="6228183" y="3272951"/>
            <a:ext cx="2538991" cy="1528870"/>
          </a:xfrm>
          <a:prstGeom prst="rect">
            <a:avLst/>
          </a:prstGeom>
        </p:spPr>
      </p:pic>
      <p:pic>
        <p:nvPicPr>
          <p:cNvPr id="20" name="Bild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053EDB-3ADD-4A19-99D3-85BC8E416FD1}"/>
              </a:ext>
            </a:extLst>
          </p:cNvPr>
          <p:cNvPicPr>
            <a:picLocks noChangeAspect="1"/>
          </p:cNvPicPr>
          <p:nvPr/>
        </p:nvPicPr>
        <p:blipFill>
          <a:blip r:embed="rId5"/>
          <a:stretch>
            <a:fillRect/>
          </a:stretch>
        </p:blipFill>
        <p:spPr>
          <a:xfrm rot="1337098">
            <a:off x="6557940" y="5027081"/>
            <a:ext cx="1879479" cy="1121834"/>
          </a:xfrm>
          <a:prstGeom prst="rect">
            <a:avLst/>
          </a:prstGeom>
        </p:spPr>
      </p:pic>
    </p:spTree>
    <p:extLst>
      <p:ext uri="{BB962C8B-B14F-4D97-AF65-F5344CB8AC3E}">
        <p14:creationId xmlns:p14="http://schemas.microsoft.com/office/powerpoint/2010/main" val="26661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მოხსნადი მეხსიერება </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73680" y="1333040"/>
            <a:ext cx="4978400" cy="5192713"/>
          </a:xfrm>
        </p:spPr>
        <p:txBody>
          <a:bodyPr>
            <a:normAutofit/>
          </a:bodyPr>
          <a:lstStyle/>
          <a:p>
            <a:r>
              <a:rPr lang="ka-GE" sz="2400" dirty="0" smtClean="0">
                <a:latin typeface="+mn-lt"/>
              </a:rPr>
              <a:t>CD/DVD ტექნოლოგია ჯერ კიდევ არსებობს, მაგრამ თანდათან იკლებს</a:t>
            </a:r>
          </a:p>
          <a:p>
            <a:pPr marL="0" indent="0">
              <a:buNone/>
            </a:pPr>
            <a:endParaRPr lang="ka-GE" sz="2400" dirty="0">
              <a:latin typeface="+mn-lt"/>
            </a:endParaRPr>
          </a:p>
          <a:p>
            <a:r>
              <a:rPr lang="ka-GE" sz="2400" dirty="0" smtClean="0">
                <a:latin typeface="+mn-lt"/>
              </a:rPr>
              <a:t>USB-მოწყობილობები</a:t>
            </a:r>
          </a:p>
          <a:p>
            <a:pPr lvl="1"/>
            <a:r>
              <a:rPr lang="ka-GE" sz="2000" dirty="0" smtClean="0">
                <a:latin typeface="+mn-lt"/>
              </a:rPr>
              <a:t>გარე მყარი დისკწამყვანები</a:t>
            </a:r>
          </a:p>
          <a:p>
            <a:pPr lvl="1"/>
            <a:r>
              <a:rPr lang="ka-GE" sz="2000" dirty="0" smtClean="0">
                <a:latin typeface="+mn-lt"/>
              </a:rPr>
              <a:t>„ფლეშ“ მეხსიერება</a:t>
            </a:r>
          </a:p>
          <a:p>
            <a:endParaRPr lang="ka-GE" sz="2400" dirty="0">
              <a:latin typeface="+mn-lt"/>
            </a:endParaRPr>
          </a:p>
          <a:p>
            <a:r>
              <a:rPr lang="ka-GE" sz="2400" dirty="0" smtClean="0">
                <a:latin typeface="+mn-lt"/>
              </a:rPr>
              <a:t>SD და MicroSD მედიაბარათები</a:t>
            </a:r>
          </a:p>
          <a:p>
            <a:pPr lvl="1"/>
            <a:r>
              <a:rPr lang="ka-GE" sz="2000" dirty="0" smtClean="0">
                <a:latin typeface="+mn-lt"/>
              </a:rPr>
              <a:t>შესაბამისი ფოტოაპარატები და ტელეფონები</a:t>
            </a:r>
          </a:p>
        </p:txBody>
      </p:sp>
      <p:pic>
        <p:nvPicPr>
          <p:cNvPr id="1026" name="Picture 2" descr="10 Ways to get 3.0 external hard drive recognized on your PC">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0B5FC9-5682-47D9-B085-18582A8B7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664" y="3154273"/>
            <a:ext cx="1856982" cy="1219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8D23A5-2998-488F-81CE-7C193538AF47}"/>
              </a:ext>
            </a:extLst>
          </p:cNvPr>
          <p:cNvPicPr>
            <a:picLocks noChangeAspect="1"/>
          </p:cNvPicPr>
          <p:nvPr/>
        </p:nvPicPr>
        <p:blipFill>
          <a:blip r:embed="rId4"/>
          <a:stretch>
            <a:fillRect/>
          </a:stretch>
        </p:blipFill>
        <p:spPr>
          <a:xfrm>
            <a:off x="7706618" y="3281416"/>
            <a:ext cx="1185862" cy="976312"/>
          </a:xfrm>
          <a:prstGeom prst="rect">
            <a:avLst/>
          </a:prstGeom>
        </p:spPr>
      </p:pic>
      <p:pic>
        <p:nvPicPr>
          <p:cNvPr id="1028" name="Picture 4" descr="HighPoint RocketStor 6114V 4-Bay USB 3.1 RAID Enclosure RS6114V">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19E6A42-280D-4C56-A535-8B1EA939AD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1856" y="3232748"/>
            <a:ext cx="1204364" cy="1204364"/>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88DEE3F-46EF-45AB-BD24-F58D360C47A5}"/>
              </a:ext>
            </a:extLst>
          </p:cNvPr>
          <p:cNvPicPr>
            <a:picLocks noChangeAspect="1"/>
          </p:cNvPicPr>
          <p:nvPr/>
        </p:nvPicPr>
        <p:blipFill>
          <a:blip r:embed="rId6"/>
          <a:stretch>
            <a:fillRect/>
          </a:stretch>
        </p:blipFill>
        <p:spPr>
          <a:xfrm>
            <a:off x="6462827" y="4908454"/>
            <a:ext cx="1092730" cy="1617299"/>
          </a:xfrm>
          <a:prstGeom prst="rect">
            <a:avLst/>
          </a:prstGeom>
        </p:spPr>
      </p:pic>
      <p:pic>
        <p:nvPicPr>
          <p:cNvPr id="5" name="Picture 4"/>
          <p:cNvPicPr>
            <a:picLocks noChangeAspect="1"/>
          </p:cNvPicPr>
          <p:nvPr/>
        </p:nvPicPr>
        <p:blipFill>
          <a:blip r:embed="rId7"/>
          <a:stretch>
            <a:fillRect/>
          </a:stretch>
        </p:blipFill>
        <p:spPr>
          <a:xfrm>
            <a:off x="5201913" y="1332053"/>
            <a:ext cx="3743325" cy="1543050"/>
          </a:xfrm>
          <a:prstGeom prst="rect">
            <a:avLst/>
          </a:prstGeom>
        </p:spPr>
      </p:pic>
    </p:spTree>
    <p:extLst>
      <p:ext uri="{BB962C8B-B14F-4D97-AF65-F5344CB8AC3E}">
        <p14:creationId xmlns:p14="http://schemas.microsoft.com/office/powerpoint/2010/main" val="203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გამოთვლითი მოწყობილობები/კომპიუტერული სისტემები</a:t>
            </a:r>
          </a:p>
        </p:txBody>
      </p:sp>
      <p:pic>
        <p:nvPicPr>
          <p:cNvPr id="14" name="Bild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3A2EB83-54FE-48E1-A33E-E01DB4D8C779}"/>
              </a:ext>
            </a:extLst>
          </p:cNvPr>
          <p:cNvPicPr>
            <a:picLocks noChangeAspect="1"/>
          </p:cNvPicPr>
          <p:nvPr/>
        </p:nvPicPr>
        <p:blipFill>
          <a:blip r:embed="rId3"/>
          <a:stretch>
            <a:fillRect/>
          </a:stretch>
        </p:blipFill>
        <p:spPr>
          <a:xfrm>
            <a:off x="2812863" y="4913313"/>
            <a:ext cx="1189567" cy="909223"/>
          </a:xfrm>
          <a:prstGeom prst="rect">
            <a:avLst/>
          </a:prstGeom>
        </p:spPr>
      </p:pic>
      <p:pic>
        <p:nvPicPr>
          <p:cNvPr id="15" name="Bild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A6B2E4-4F51-4271-8BD6-C34F3623BDF9}"/>
              </a:ext>
            </a:extLst>
          </p:cNvPr>
          <p:cNvPicPr>
            <a:picLocks noChangeAspect="1"/>
          </p:cNvPicPr>
          <p:nvPr/>
        </p:nvPicPr>
        <p:blipFill>
          <a:blip r:embed="rId4"/>
          <a:stretch>
            <a:fillRect/>
          </a:stretch>
        </p:blipFill>
        <p:spPr>
          <a:xfrm>
            <a:off x="4934607" y="4913313"/>
            <a:ext cx="1849965" cy="1190355"/>
          </a:xfrm>
          <a:prstGeom prst="rect">
            <a:avLst/>
          </a:prstGeom>
        </p:spPr>
      </p:pic>
      <p:pic>
        <p:nvPicPr>
          <p:cNvPr id="16" name="Picture 55" descr="scl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5968600-AD3F-4DB5-A3E7-5DF10CFBC5D9}"/>
              </a:ext>
            </a:extLst>
          </p:cNvPr>
          <p:cNvPicPr>
            <a:picLocks noChangeAspect="1" noChangeArrowheads="1"/>
          </p:cNvPicPr>
          <p:nvPr/>
        </p:nvPicPr>
        <p:blipFill>
          <a:blip r:embed="rId5" cstate="print"/>
          <a:srcRect/>
          <a:stretch>
            <a:fillRect/>
          </a:stretch>
        </p:blipFill>
        <p:spPr bwMode="auto">
          <a:xfrm>
            <a:off x="931637" y="5030452"/>
            <a:ext cx="492574" cy="887084"/>
          </a:xfrm>
          <a:prstGeom prst="rect">
            <a:avLst/>
          </a:prstGeom>
          <a:noFill/>
          <a:ln w="9525">
            <a:noFill/>
            <a:miter lim="800000"/>
            <a:headEnd/>
            <a:tailEnd/>
          </a:ln>
        </p:spPr>
      </p:pic>
      <p:sp>
        <p:nvSpPr>
          <p:cNvPr id="17"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7AB611-12A8-4378-BB76-90A09D1BE772}"/>
              </a:ext>
            </a:extLst>
          </p:cNvPr>
          <p:cNvSpPr>
            <a:spLocks noChangeArrowheads="1"/>
          </p:cNvSpPr>
          <p:nvPr/>
        </p:nvSpPr>
        <p:spPr bwMode="auto">
          <a:xfrm>
            <a:off x="2822822" y="5979192"/>
            <a:ext cx="1466370" cy="461665"/>
          </a:xfrm>
          <a:prstGeom prst="rect">
            <a:avLst/>
          </a:prstGeom>
          <a:noFill/>
          <a:ln w="9525">
            <a:noFill/>
            <a:miter lim="800000"/>
            <a:headEnd/>
            <a:tailEnd/>
          </a:ln>
        </p:spPr>
        <p:txBody>
          <a:bodyPr wrap="square">
            <a:spAutoFit/>
          </a:bodyPr>
          <a:lstStyle/>
          <a:p>
            <a:pPr>
              <a:spcBef>
                <a:spcPct val="50000"/>
              </a:spcBef>
            </a:pPr>
            <a:r>
              <a:rPr lang="ka-GE" sz="1200" dirty="0">
                <a:latin typeface="Tahoma" pitchFamily="34" charset="0"/>
              </a:rPr>
              <a:t>ციფრული ფოტოაპარატები</a:t>
            </a:r>
          </a:p>
        </p:txBody>
      </p:sp>
      <p:sp>
        <p:nvSpPr>
          <p:cNvPr id="18"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FC6793C-8BC9-4FEF-A6B3-9CC5872E751A}"/>
              </a:ext>
            </a:extLst>
          </p:cNvPr>
          <p:cNvSpPr>
            <a:spLocks noChangeArrowheads="1"/>
          </p:cNvSpPr>
          <p:nvPr/>
        </p:nvSpPr>
        <p:spPr bwMode="auto">
          <a:xfrm>
            <a:off x="5271306" y="6045588"/>
            <a:ext cx="1238250" cy="276999"/>
          </a:xfrm>
          <a:prstGeom prst="rect">
            <a:avLst/>
          </a:prstGeom>
          <a:noFill/>
          <a:ln w="9525">
            <a:noFill/>
            <a:miter lim="800000"/>
            <a:headEnd/>
            <a:tailEnd/>
          </a:ln>
        </p:spPr>
        <p:txBody>
          <a:bodyPr wrap="square">
            <a:spAutoFit/>
          </a:bodyPr>
          <a:lstStyle/>
          <a:p>
            <a:pPr algn="ctr">
              <a:spcBef>
                <a:spcPct val="50000"/>
              </a:spcBef>
            </a:pPr>
            <a:r>
              <a:rPr lang="ka-GE" sz="1200" dirty="0">
                <a:latin typeface="Tahoma" pitchFamily="34" charset="0"/>
              </a:rPr>
              <a:t>დრონები</a:t>
            </a:r>
          </a:p>
        </p:txBody>
      </p:sp>
      <p:sp>
        <p:nvSpPr>
          <p:cNvPr id="19" name="Text Box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08204B-9A56-4AC7-8316-557988891D7A}"/>
              </a:ext>
            </a:extLst>
          </p:cNvPr>
          <p:cNvSpPr txBox="1">
            <a:spLocks noChangeArrowheads="1"/>
          </p:cNvSpPr>
          <p:nvPr/>
        </p:nvSpPr>
        <p:spPr bwMode="auto">
          <a:xfrm>
            <a:off x="965993" y="6024943"/>
            <a:ext cx="874713" cy="276999"/>
          </a:xfrm>
          <a:prstGeom prst="rect">
            <a:avLst/>
          </a:prstGeom>
          <a:noFill/>
          <a:ln w="9525">
            <a:noFill/>
            <a:miter lim="800000"/>
            <a:headEnd/>
            <a:tailEnd/>
          </a:ln>
        </p:spPr>
        <p:txBody>
          <a:bodyPr>
            <a:spAutoFit/>
          </a:bodyPr>
          <a:lstStyle>
            <a:defPPr>
              <a:defRPr lang="en-US"/>
            </a:defPPr>
            <a:lvl1pPr>
              <a:spcBef>
                <a:spcPct val="50000"/>
              </a:spcBef>
              <a:defRPr sz="1000">
                <a:latin typeface="Tahoma" pitchFamily="34" charset="0"/>
              </a:defRPr>
            </a:lvl1pPr>
          </a:lstStyle>
          <a:p>
            <a:r>
              <a:rPr lang="ka-GE" sz="1200" dirty="0"/>
              <a:t>GPS</a:t>
            </a:r>
          </a:p>
        </p:txBody>
      </p:sp>
      <p:pic>
        <p:nvPicPr>
          <p:cNvPr id="20" name="Bild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EB00DD-9D31-4185-973C-50C9BCB0788F}"/>
              </a:ext>
            </a:extLst>
          </p:cNvPr>
          <p:cNvPicPr>
            <a:picLocks noChangeAspect="1"/>
          </p:cNvPicPr>
          <p:nvPr/>
        </p:nvPicPr>
        <p:blipFill>
          <a:blip r:embed="rId6"/>
          <a:stretch>
            <a:fillRect/>
          </a:stretch>
        </p:blipFill>
        <p:spPr>
          <a:xfrm>
            <a:off x="7020272" y="4875202"/>
            <a:ext cx="1875462" cy="1072051"/>
          </a:xfrm>
          <a:prstGeom prst="rect">
            <a:avLst/>
          </a:prstGeom>
        </p:spPr>
      </p:pic>
      <p:sp>
        <p:nvSpPr>
          <p:cNvPr id="21"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E1BBDE5-D6EB-4A1A-8F77-BA336EB551FC}"/>
              </a:ext>
            </a:extLst>
          </p:cNvPr>
          <p:cNvSpPr>
            <a:spLocks noChangeArrowheads="1"/>
          </p:cNvSpPr>
          <p:nvPr/>
        </p:nvSpPr>
        <p:spPr bwMode="auto">
          <a:xfrm>
            <a:off x="7491671" y="5929521"/>
            <a:ext cx="1212798" cy="646331"/>
          </a:xfrm>
          <a:prstGeom prst="rect">
            <a:avLst/>
          </a:prstGeom>
          <a:noFill/>
          <a:ln w="9525">
            <a:noFill/>
            <a:miter lim="800000"/>
            <a:headEnd/>
            <a:tailEnd/>
          </a:ln>
        </p:spPr>
        <p:txBody>
          <a:bodyPr wrap="square">
            <a:spAutoFit/>
          </a:bodyPr>
          <a:lstStyle/>
          <a:p>
            <a:pPr algn="ctr">
              <a:spcBef>
                <a:spcPct val="50000"/>
              </a:spcBef>
            </a:pPr>
            <a:r>
              <a:rPr lang="ka-GE" sz="1200" dirty="0">
                <a:latin typeface="Tahoma" pitchFamily="34" charset="0"/>
              </a:rPr>
              <a:t>სატარებელი მოწყობილობები</a:t>
            </a:r>
          </a:p>
        </p:txBody>
      </p:sp>
      <p:pic>
        <p:nvPicPr>
          <p:cNvPr id="22" name="Bild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58B5F2-DF2C-4DA5-981A-9EEC471A1CC2}"/>
              </a:ext>
            </a:extLst>
          </p:cNvPr>
          <p:cNvPicPr>
            <a:picLocks noChangeAspect="1"/>
          </p:cNvPicPr>
          <p:nvPr/>
        </p:nvPicPr>
        <p:blipFill>
          <a:blip r:embed="rId7"/>
          <a:stretch>
            <a:fillRect/>
          </a:stretch>
        </p:blipFill>
        <p:spPr>
          <a:xfrm>
            <a:off x="7239076" y="1252443"/>
            <a:ext cx="1786797" cy="1166067"/>
          </a:xfrm>
          <a:prstGeom prst="rect">
            <a:avLst/>
          </a:prstGeom>
        </p:spPr>
      </p:pic>
      <p:sp>
        <p:nvSpPr>
          <p:cNvPr id="23"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FF3D3AF-155D-42EB-A03D-28798AA4CE2E}"/>
              </a:ext>
            </a:extLst>
          </p:cNvPr>
          <p:cNvSpPr>
            <a:spLocks noChangeArrowheads="1"/>
          </p:cNvSpPr>
          <p:nvPr/>
        </p:nvSpPr>
        <p:spPr bwMode="auto">
          <a:xfrm>
            <a:off x="7684751" y="2647416"/>
            <a:ext cx="1238250" cy="276999"/>
          </a:xfrm>
          <a:prstGeom prst="rect">
            <a:avLst/>
          </a:prstGeom>
          <a:noFill/>
          <a:ln w="9525">
            <a:noFill/>
            <a:miter lim="800000"/>
            <a:headEnd/>
            <a:tailEnd/>
          </a:ln>
        </p:spPr>
        <p:txBody>
          <a:bodyPr wrap="square">
            <a:spAutoFit/>
          </a:bodyPr>
          <a:lstStyle/>
          <a:p>
            <a:pPr algn="ctr">
              <a:spcBef>
                <a:spcPct val="50000"/>
              </a:spcBef>
            </a:pPr>
            <a:r>
              <a:rPr lang="ka-GE" sz="1200" dirty="0">
                <a:latin typeface="Tahoma" pitchFamily="34" charset="0"/>
              </a:rPr>
              <a:t>ვირტუალური რეალობის (VR) სათვალეები </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125" y="1347788"/>
            <a:ext cx="6889545" cy="3308496"/>
          </a:xfrm>
          <a:prstGeom prst="rect">
            <a:avLst/>
          </a:prstGeom>
        </p:spPr>
      </p:pic>
    </p:spTree>
    <p:extLst>
      <p:ext uri="{BB962C8B-B14F-4D97-AF65-F5344CB8AC3E}">
        <p14:creationId xmlns:p14="http://schemas.microsoft.com/office/powerpoint/2010/main" val="688147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კომპიუტერული სისტემები</a:t>
            </a:r>
            <a:endParaRPr lang="ka-GE" sz="2000" dirty="0">
              <a:solidFill>
                <a:schemeClr val="bg1"/>
              </a:solidFill>
              <a:latin typeface="Verdana" charset="0"/>
              <a:cs typeface="Verdana" charset="0"/>
            </a:endParaRPr>
          </a:p>
        </p:txBody>
      </p:sp>
      <p:pic>
        <p:nvPicPr>
          <p:cNvPr id="2" name="Pictur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E558BDA-8355-46F7-ABD9-776898FDAEE9}"/>
              </a:ext>
            </a:extLst>
          </p:cNvPr>
          <p:cNvPicPr>
            <a:picLocks noChangeAspect="1"/>
          </p:cNvPicPr>
          <p:nvPr/>
        </p:nvPicPr>
        <p:blipFill>
          <a:blip r:embed="rId3"/>
          <a:stretch>
            <a:fillRect/>
          </a:stretch>
        </p:blipFill>
        <p:spPr>
          <a:xfrm>
            <a:off x="179512" y="1270001"/>
            <a:ext cx="4248472" cy="3586240"/>
          </a:xfrm>
          <a:prstGeom prst="rect">
            <a:avLst/>
          </a:prstGeom>
          <a:ln>
            <a:solidFill>
              <a:schemeClr val="accent1"/>
            </a:solidFill>
          </a:ln>
        </p:spPr>
      </p:pic>
      <p:pic>
        <p:nvPicPr>
          <p:cNvPr id="13" name="Pictur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D7E7077-95A1-4DE4-93EB-AB5B78C2740B}"/>
              </a:ext>
            </a:extLst>
          </p:cNvPr>
          <p:cNvPicPr>
            <a:picLocks noChangeAspect="1"/>
          </p:cNvPicPr>
          <p:nvPr/>
        </p:nvPicPr>
        <p:blipFill>
          <a:blip r:embed="rId4"/>
          <a:stretch>
            <a:fillRect/>
          </a:stretch>
        </p:blipFill>
        <p:spPr>
          <a:xfrm>
            <a:off x="4583945" y="1270001"/>
            <a:ext cx="4452105" cy="2964255"/>
          </a:xfrm>
          <a:prstGeom prst="rect">
            <a:avLst/>
          </a:prstGeom>
        </p:spPr>
      </p:pic>
      <p:sp>
        <p:nvSpPr>
          <p:cNvPr id="4" name="TextBox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77A573D-2A11-49EA-80EA-8190C97B70F0}"/>
              </a:ext>
            </a:extLst>
          </p:cNvPr>
          <p:cNvSpPr txBox="1"/>
          <p:nvPr/>
        </p:nvSpPr>
        <p:spPr>
          <a:xfrm>
            <a:off x="7037810" y="4234256"/>
            <a:ext cx="2070829" cy="923330"/>
          </a:xfrm>
          <a:prstGeom prst="rect">
            <a:avLst/>
          </a:prstGeom>
          <a:solidFill>
            <a:srgbClr val="BDD8F3"/>
          </a:solidFill>
        </p:spPr>
        <p:txBody>
          <a:bodyPr wrap="square" rtlCol="0">
            <a:spAutoFit/>
          </a:bodyPr>
          <a:lstStyle/>
          <a:p>
            <a:pPr algn="ctr"/>
            <a:r>
              <a:rPr lang="ka-GE" dirty="0" smtClean="0">
                <a:solidFill>
                  <a:schemeClr val="tx1">
                    <a:lumMod val="65000"/>
                    <a:lumOff val="35000"/>
                  </a:schemeClr>
                </a:solidFill>
                <a:latin typeface="+mj-lt"/>
              </a:rPr>
              <a:t>„ფრენკი“ </a:t>
            </a:r>
            <a:r>
              <a:rPr lang="ka-GE" b="1" dirty="0">
                <a:solidFill>
                  <a:schemeClr val="tx1">
                    <a:lumMod val="65000"/>
                    <a:lumOff val="35000"/>
                  </a:schemeClr>
                </a:solidFill>
                <a:latin typeface="+mj-lt"/>
              </a:rPr>
              <a:t>არის</a:t>
            </a:r>
            <a:r>
              <a:rPr lang="ka-GE" dirty="0">
                <a:solidFill>
                  <a:schemeClr val="tx1">
                    <a:lumMod val="65000"/>
                    <a:lumOff val="35000"/>
                  </a:schemeClr>
                </a:solidFill>
                <a:latin typeface="+mj-lt"/>
              </a:rPr>
              <a:t> კომპიუტერული სისტემა</a:t>
            </a:r>
          </a:p>
        </p:txBody>
      </p:sp>
      <p:sp>
        <p:nvSpPr>
          <p:cNvPr id="5" name="TextBox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DBE5921-F5FF-4BC0-9F44-480B17F99F3C}"/>
              </a:ext>
            </a:extLst>
          </p:cNvPr>
          <p:cNvSpPr txBox="1"/>
          <p:nvPr/>
        </p:nvSpPr>
        <p:spPr>
          <a:xfrm>
            <a:off x="167027" y="4397960"/>
            <a:ext cx="2021793" cy="461665"/>
          </a:xfrm>
          <a:prstGeom prst="rect">
            <a:avLst/>
          </a:prstGeom>
          <a:solidFill>
            <a:srgbClr val="F08A34"/>
          </a:solidFill>
        </p:spPr>
        <p:txBody>
          <a:bodyPr wrap="square" rtlCol="0">
            <a:spAutoFit/>
          </a:bodyPr>
          <a:lstStyle/>
          <a:p>
            <a:pPr algn="ctr"/>
            <a:r>
              <a:rPr lang="ka-GE" sz="2400" dirty="0">
                <a:solidFill>
                  <a:schemeClr val="bg1"/>
                </a:solidFill>
                <a:latin typeface="+mj-lt"/>
              </a:rPr>
              <a:t>„ფრენკი“</a:t>
            </a:r>
          </a:p>
        </p:txBody>
      </p:sp>
      <p:pic>
        <p:nvPicPr>
          <p:cNvPr id="6" name="Picture 2" descr="Image result for harman mib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1188EE6-4CDA-403D-A103-0AE09995AA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8646" y="4694987"/>
            <a:ext cx="2153766" cy="1615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F93BE8-3758-414A-8E4E-97AC31251D9A}"/>
              </a:ext>
            </a:extLst>
          </p:cNvPr>
          <p:cNvSpPr txBox="1"/>
          <p:nvPr/>
        </p:nvSpPr>
        <p:spPr>
          <a:xfrm>
            <a:off x="6552158" y="5664388"/>
            <a:ext cx="2591842" cy="923330"/>
          </a:xfrm>
          <a:prstGeom prst="rect">
            <a:avLst/>
          </a:prstGeom>
          <a:solidFill>
            <a:schemeClr val="tx1">
              <a:lumMod val="65000"/>
              <a:lumOff val="35000"/>
            </a:schemeClr>
          </a:solidFill>
        </p:spPr>
        <p:txBody>
          <a:bodyPr wrap="square" rtlCol="0">
            <a:spAutoFit/>
          </a:bodyPr>
          <a:lstStyle/>
          <a:p>
            <a:pPr algn="ctr"/>
            <a:r>
              <a:rPr lang="ka-GE" dirty="0">
                <a:solidFill>
                  <a:schemeClr val="bg1"/>
                </a:solidFill>
                <a:latin typeface="+mj-lt"/>
              </a:rPr>
              <a:t>ტელემატიკური ერთეული, რომელიც ინახავს ....</a:t>
            </a:r>
          </a:p>
        </p:txBody>
      </p:sp>
      <p:pic>
        <p:nvPicPr>
          <p:cNvPr id="18" name="Picture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09A211-DD9C-43BC-8532-5B7E42021A47}"/>
              </a:ext>
            </a:extLst>
          </p:cNvPr>
          <p:cNvPicPr>
            <a:picLocks noChangeAspect="1"/>
          </p:cNvPicPr>
          <p:nvPr/>
        </p:nvPicPr>
        <p:blipFill>
          <a:blip r:embed="rId6"/>
          <a:stretch>
            <a:fillRect/>
          </a:stretch>
        </p:blipFill>
        <p:spPr>
          <a:xfrm>
            <a:off x="2843809" y="5106159"/>
            <a:ext cx="1728192" cy="1359888"/>
          </a:xfrm>
          <a:prstGeom prst="rect">
            <a:avLst/>
          </a:prstGeom>
        </p:spPr>
      </p:pic>
      <p:sp>
        <p:nvSpPr>
          <p:cNvPr id="19" name="TextBox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42B3D0-D853-40B0-BA52-3DFD9EEEF44E}"/>
              </a:ext>
            </a:extLst>
          </p:cNvPr>
          <p:cNvSpPr txBox="1"/>
          <p:nvPr/>
        </p:nvSpPr>
        <p:spPr>
          <a:xfrm>
            <a:off x="313150" y="5478931"/>
            <a:ext cx="2021793" cy="923330"/>
          </a:xfrm>
          <a:prstGeom prst="rect">
            <a:avLst/>
          </a:prstGeom>
          <a:solidFill>
            <a:srgbClr val="F08A34"/>
          </a:solidFill>
        </p:spPr>
        <p:txBody>
          <a:bodyPr wrap="square" rtlCol="0">
            <a:spAutoFit/>
          </a:bodyPr>
          <a:lstStyle/>
          <a:p>
            <a:pPr algn="ctr"/>
            <a:r>
              <a:rPr lang="ka-GE" dirty="0">
                <a:solidFill>
                  <a:schemeClr val="bg1"/>
                </a:solidFill>
                <a:latin typeface="+mj-lt"/>
              </a:rPr>
              <a:t>eMMC მეხსიერების </a:t>
            </a:r>
            <a:r>
              <a:rPr lang="ka-GE" dirty="0" smtClean="0">
                <a:solidFill>
                  <a:schemeClr val="bg1"/>
                </a:solidFill>
                <a:latin typeface="+mj-lt"/>
              </a:rPr>
              <a:t>მიკროსქემა</a:t>
            </a:r>
            <a:endParaRPr lang="ka-GE" dirty="0">
              <a:solidFill>
                <a:schemeClr val="bg1"/>
              </a:solidFill>
              <a:latin typeface="+mj-lt"/>
            </a:endParaRPr>
          </a:p>
        </p:txBody>
      </p:sp>
    </p:spTree>
    <p:extLst>
      <p:ext uri="{BB962C8B-B14F-4D97-AF65-F5344CB8AC3E}">
        <p14:creationId xmlns:p14="http://schemas.microsoft.com/office/powerpoint/2010/main" val="188822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პროგრამული უზრუნველყოფა </a:t>
            </a:r>
            <a:endParaRPr lang="ka-GE"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666" y="1285237"/>
            <a:ext cx="5195888" cy="4525963"/>
          </a:xfrm>
        </p:spPr>
        <p:txBody>
          <a:bodyPr>
            <a:normAutofit/>
          </a:bodyPr>
          <a:lstStyle/>
          <a:p>
            <a:endParaRPr lang="ka-GE" sz="2400" dirty="0">
              <a:latin typeface="+mn-lt"/>
            </a:endParaRPr>
          </a:p>
          <a:p>
            <a:r>
              <a:rPr lang="ka-GE" sz="2400" dirty="0" smtClean="0">
                <a:latin typeface="+mn-lt"/>
              </a:rPr>
              <a:t>ოპერაციული სისტემა</a:t>
            </a:r>
          </a:p>
          <a:p>
            <a:pPr lvl="1"/>
            <a:r>
              <a:rPr lang="ka-GE" sz="2000" dirty="0" smtClean="0">
                <a:latin typeface="+mn-lt"/>
              </a:rPr>
              <a:t>ვინდოუსი, მაკინტოში, ლინუქსი, iOS, ანდროიდი</a:t>
            </a:r>
          </a:p>
          <a:p>
            <a:pPr lvl="1"/>
            <a:r>
              <a:rPr lang="ka-GE" sz="2000" dirty="0" smtClean="0">
                <a:latin typeface="+mn-lt"/>
              </a:rPr>
              <a:t>საშუალებას აძლევს აპარატულ უზრუნველყოფას, კომუნიკაცია დაამყაროს ინსტალირებულ პროგრამულ უზრუნველყოფასთან</a:t>
            </a:r>
          </a:p>
        </p:txBody>
      </p:sp>
      <p:pic>
        <p:nvPicPr>
          <p:cNvPr id="2050" name="Picture 2" descr="How to Make Windows 10 Feel More Like Windows 7 | PCMa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5B84BE7-8045-47BC-841C-D1A7FB1D9F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24" y="4624639"/>
            <a:ext cx="2411760" cy="13566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cOS Catalina - Wikipedia">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B7E330-4984-4D88-AE66-7704B88D1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349" y="4624638"/>
            <a:ext cx="2167787" cy="13566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ple muestra un avance de iOS 13 - Apple (E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1B49EF9-C855-41B9-84FD-46D4469195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157" r="31169"/>
          <a:stretch/>
        </p:blipFill>
        <p:spPr bwMode="auto">
          <a:xfrm>
            <a:off x="5534598" y="4315141"/>
            <a:ext cx="1464098" cy="2040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do lo que debes conocer sobre Android 9 Pi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9A296F-48B7-4EBA-BFF4-84BF257006D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588" r="18501"/>
          <a:stretch/>
        </p:blipFill>
        <p:spPr bwMode="auto">
          <a:xfrm>
            <a:off x="7257146" y="4436133"/>
            <a:ext cx="1636188" cy="1937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001EB4A-F5F7-4584-A2AD-909FEA7FF9D0}"/>
              </a:ext>
            </a:extLst>
          </p:cNvPr>
          <p:cNvSpPr txBox="1"/>
          <p:nvPr/>
        </p:nvSpPr>
        <p:spPr>
          <a:xfrm>
            <a:off x="7039825" y="1067190"/>
            <a:ext cx="2070829" cy="338554"/>
          </a:xfrm>
          <a:prstGeom prst="rect">
            <a:avLst/>
          </a:prstGeom>
          <a:solidFill>
            <a:schemeClr val="tx1">
              <a:lumMod val="65000"/>
              <a:lumOff val="35000"/>
            </a:schemeClr>
          </a:solidFill>
        </p:spPr>
        <p:txBody>
          <a:bodyPr wrap="square" rtlCol="0">
            <a:spAutoFit/>
          </a:bodyPr>
          <a:lstStyle/>
          <a:p>
            <a:pPr algn="ctr"/>
            <a:r>
              <a:rPr lang="ka-GE" sz="1600" dirty="0">
                <a:solidFill>
                  <a:schemeClr val="bg1"/>
                </a:solidFill>
                <a:latin typeface="+mj-lt"/>
              </a:rPr>
              <a:t>2020 </a:t>
            </a:r>
            <a:r>
              <a:rPr lang="ka-GE" sz="1600" dirty="0" smtClean="0">
                <a:solidFill>
                  <a:schemeClr val="bg1"/>
                </a:solidFill>
                <a:latin typeface="+mj-lt"/>
              </a:rPr>
              <a:t>წლის ივლისი</a:t>
            </a:r>
            <a:endParaRPr lang="ka-GE" sz="1600" dirty="0">
              <a:solidFill>
                <a:schemeClr val="bg1"/>
              </a:solidFill>
              <a:latin typeface="+mj-lt"/>
            </a:endParaRPr>
          </a:p>
        </p:txBody>
      </p:sp>
      <p:pic>
        <p:nvPicPr>
          <p:cNvPr id="5" name="Picture 4"/>
          <p:cNvPicPr>
            <a:picLocks noChangeAspect="1"/>
          </p:cNvPicPr>
          <p:nvPr/>
        </p:nvPicPr>
        <p:blipFill>
          <a:blip r:embed="rId8"/>
          <a:stretch>
            <a:fillRect/>
          </a:stretch>
        </p:blipFill>
        <p:spPr>
          <a:xfrm>
            <a:off x="5605454" y="1563626"/>
            <a:ext cx="3505200" cy="2714625"/>
          </a:xfrm>
          <a:prstGeom prst="rect">
            <a:avLst/>
          </a:prstGeom>
        </p:spPr>
      </p:pic>
    </p:spTree>
    <p:extLst>
      <p:ext uri="{BB962C8B-B14F-4D97-AF65-F5344CB8AC3E}">
        <p14:creationId xmlns:p14="http://schemas.microsoft.com/office/powerpoint/2010/main" val="806157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პროგრამული უზრუნველყოფა </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1520" y="1267283"/>
            <a:ext cx="3649663" cy="5183188"/>
          </a:xfrm>
        </p:spPr>
        <p:txBody>
          <a:bodyPr/>
          <a:lstStyle/>
          <a:p>
            <a:endParaRPr lang="ka-GE" dirty="0">
              <a:latin typeface="+mn-lt"/>
            </a:endParaRPr>
          </a:p>
          <a:p>
            <a:r>
              <a:rPr lang="ka-GE" dirty="0" smtClean="0">
                <a:latin typeface="+mn-lt"/>
              </a:rPr>
              <a:t>სხვა პროგრამული უზრუნველყოფა</a:t>
            </a:r>
          </a:p>
          <a:p>
            <a:pPr lvl="1"/>
            <a:r>
              <a:rPr lang="ka-GE" dirty="0" smtClean="0">
                <a:latin typeface="+mn-lt"/>
              </a:rPr>
              <a:t>პროდუქტიულობა – საოფისე პაკეტები</a:t>
            </a:r>
          </a:p>
          <a:p>
            <a:pPr lvl="1"/>
            <a:endParaRPr lang="ka-GE" dirty="0">
              <a:latin typeface="+mn-lt"/>
            </a:endParaRPr>
          </a:p>
          <a:p>
            <a:pPr lvl="1"/>
            <a:r>
              <a:rPr lang="ka-GE" dirty="0" smtClean="0">
                <a:latin typeface="+mn-lt"/>
              </a:rPr>
              <a:t>წამკითხველები და მნახველები</a:t>
            </a:r>
          </a:p>
          <a:p>
            <a:pPr marL="457200" lvl="1" indent="0">
              <a:buNone/>
            </a:pPr>
            <a:endParaRPr lang="ka-GE" dirty="0">
              <a:latin typeface="+mn-lt"/>
            </a:endParaRPr>
          </a:p>
          <a:p>
            <a:pPr lvl="1"/>
            <a:r>
              <a:rPr lang="ka-GE" dirty="0" smtClean="0">
                <a:latin typeface="+mn-lt"/>
              </a:rPr>
              <a:t>დაარქივების ხელსაწყოები</a:t>
            </a:r>
          </a:p>
          <a:p>
            <a:pPr marL="457200" lvl="1" indent="0">
              <a:buNone/>
            </a:pPr>
            <a:endParaRPr lang="ka-GE" dirty="0">
              <a:latin typeface="+mn-lt"/>
            </a:endParaRPr>
          </a:p>
          <a:p>
            <a:pPr lvl="1"/>
            <a:r>
              <a:rPr lang="ka-GE" dirty="0" smtClean="0">
                <a:latin typeface="+mn-lt"/>
              </a:rPr>
              <a:t>ბრაუზერები</a:t>
            </a:r>
          </a:p>
        </p:txBody>
      </p:sp>
      <p:pic>
        <p:nvPicPr>
          <p:cNvPr id="13" name="Bild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F94C4BF-49C8-491B-9C0E-42BDC9ADAB1C}"/>
              </a:ext>
            </a:extLst>
          </p:cNvPr>
          <p:cNvPicPr>
            <a:picLocks noChangeAspect="1"/>
          </p:cNvPicPr>
          <p:nvPr/>
        </p:nvPicPr>
        <p:blipFill>
          <a:blip r:embed="rId3"/>
          <a:stretch>
            <a:fillRect/>
          </a:stretch>
        </p:blipFill>
        <p:spPr>
          <a:xfrm>
            <a:off x="4497296" y="1347496"/>
            <a:ext cx="4539200" cy="1433432"/>
          </a:xfrm>
          <a:prstGeom prst="rect">
            <a:avLst/>
          </a:prstGeom>
        </p:spPr>
      </p:pic>
      <p:pic>
        <p:nvPicPr>
          <p:cNvPr id="14" name="Bild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2097CAF-BB15-4C4E-876B-0FCE036AFA27}"/>
              </a:ext>
            </a:extLst>
          </p:cNvPr>
          <p:cNvPicPr>
            <a:picLocks noChangeAspect="1"/>
          </p:cNvPicPr>
          <p:nvPr/>
        </p:nvPicPr>
        <p:blipFill>
          <a:blip r:embed="rId4"/>
          <a:stretch>
            <a:fillRect/>
          </a:stretch>
        </p:blipFill>
        <p:spPr>
          <a:xfrm>
            <a:off x="5243631" y="2981246"/>
            <a:ext cx="1014828" cy="957044"/>
          </a:xfrm>
          <a:prstGeom prst="rect">
            <a:avLst/>
          </a:prstGeom>
        </p:spPr>
      </p:pic>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E1E863B-8703-48F7-9B74-16C81DB2D488}"/>
              </a:ext>
            </a:extLst>
          </p:cNvPr>
          <p:cNvPicPr>
            <a:picLocks noChangeAspect="1"/>
          </p:cNvPicPr>
          <p:nvPr/>
        </p:nvPicPr>
        <p:blipFill>
          <a:blip r:embed="rId5"/>
          <a:stretch>
            <a:fillRect/>
          </a:stretch>
        </p:blipFill>
        <p:spPr>
          <a:xfrm>
            <a:off x="6372200" y="2990193"/>
            <a:ext cx="912118" cy="868684"/>
          </a:xfrm>
          <a:prstGeom prst="rect">
            <a:avLst/>
          </a:prstGeom>
        </p:spPr>
      </p:pic>
      <p:pic>
        <p:nvPicPr>
          <p:cNvPr id="3074" name="Picture 2" descr="Image result for acdse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91F499-8EC0-47E3-B712-CD9306E29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908" y="2920017"/>
            <a:ext cx="1079502" cy="10795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in zip">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8AB2D2-6EB5-499E-8D8B-2717B85B2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5009" y="4119585"/>
            <a:ext cx="871887" cy="8910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winr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ED9FAA9-422E-4E72-BAB4-677E3F21BB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272" y="3991363"/>
            <a:ext cx="1240532" cy="11474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deo RTC · Web Browsers support in 2020! · Blo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163F7A-388E-4D58-83AA-34CAE841BA0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401" b="38908"/>
          <a:stretch/>
        </p:blipFill>
        <p:spPr bwMode="auto">
          <a:xfrm>
            <a:off x="4464496" y="5255836"/>
            <a:ext cx="4427984" cy="111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ვირტუალური მანქანები </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69215"/>
            <a:ext cx="8642350" cy="2446338"/>
          </a:xfrm>
        </p:spPr>
        <p:txBody>
          <a:bodyPr>
            <a:normAutofit fontScale="92500" lnSpcReduction="10000"/>
          </a:bodyPr>
          <a:lstStyle/>
          <a:p>
            <a:pPr marL="0" indent="0">
              <a:buNone/>
            </a:pPr>
            <a:endParaRPr lang="ka-GE" dirty="0">
              <a:latin typeface="+mn-lt"/>
            </a:endParaRPr>
          </a:p>
          <a:p>
            <a:pPr marL="0" indent="0">
              <a:buNone/>
            </a:pPr>
            <a:r>
              <a:rPr lang="ka-GE" dirty="0" smtClean="0">
                <a:latin typeface="+mn-lt"/>
              </a:rPr>
              <a:t>გვხვდება ძალიან ხშირად</a:t>
            </a:r>
          </a:p>
          <a:p>
            <a:r>
              <a:rPr lang="ka-GE" dirty="0" smtClean="0">
                <a:latin typeface="+mn-lt"/>
              </a:rPr>
              <a:t>განსაკუთრებით ბიზნესსა და დანაშაულში!</a:t>
            </a:r>
          </a:p>
          <a:p>
            <a:r>
              <a:rPr lang="ka-GE" b="1" dirty="0" smtClean="0">
                <a:solidFill>
                  <a:srgbClr val="0070C0"/>
                </a:solidFill>
                <a:latin typeface="+mn-lt"/>
              </a:rPr>
              <a:t>„სტუმარი“ </a:t>
            </a:r>
            <a:r>
              <a:rPr lang="ka-GE" dirty="0" smtClean="0">
                <a:latin typeface="+mn-lt"/>
              </a:rPr>
              <a:t>ოპერაციული სისტემის თქვენს </a:t>
            </a:r>
            <a:r>
              <a:rPr lang="ka-GE" b="1" dirty="0" smtClean="0">
                <a:solidFill>
                  <a:srgbClr val="0070C0"/>
                </a:solidFill>
                <a:latin typeface="+mn-lt"/>
              </a:rPr>
              <a:t>„მასპინძელ“ </a:t>
            </a:r>
            <a:r>
              <a:rPr lang="ka-GE" dirty="0" smtClean="0">
                <a:latin typeface="+mn-lt"/>
              </a:rPr>
              <a:t>ოპერაციულ სისტემაზე გაშვების შესაძლებლობა</a:t>
            </a:r>
          </a:p>
        </p:txBody>
      </p:sp>
      <p:pic>
        <p:nvPicPr>
          <p:cNvPr id="44" name="Picture 4" descr="Image result for vmwar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D62DE46-1410-465D-B95F-F62B31F37C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106" y="4229174"/>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9BDB76-6D40-493D-88ED-7BC5ED9E7499}"/>
              </a:ext>
            </a:extLst>
          </p:cNvPr>
          <p:cNvPicPr>
            <a:picLocks noChangeAspect="1"/>
          </p:cNvPicPr>
          <p:nvPr/>
        </p:nvPicPr>
        <p:blipFill>
          <a:blip r:embed="rId4"/>
          <a:stretch>
            <a:fillRect/>
          </a:stretch>
        </p:blipFill>
        <p:spPr>
          <a:xfrm>
            <a:off x="4384420" y="4432311"/>
            <a:ext cx="1896473" cy="1113147"/>
          </a:xfrm>
          <a:prstGeom prst="rect">
            <a:avLst/>
          </a:prstGeom>
        </p:spPr>
      </p:pic>
      <p:pic>
        <p:nvPicPr>
          <p:cNvPr id="46" name="Picture 6" descr="Image result for virtualbox">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F27E62C-E33D-4DDD-BFE1-98AEBB0991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3668" y="4210068"/>
            <a:ext cx="1557635" cy="15576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5D5623D-C85F-4785-8E7E-F6989378A463}"/>
              </a:ext>
            </a:extLst>
          </p:cNvPr>
          <p:cNvPicPr>
            <a:picLocks noChangeAspect="1"/>
          </p:cNvPicPr>
          <p:nvPr/>
        </p:nvPicPr>
        <p:blipFill>
          <a:blip r:embed="rId6"/>
          <a:stretch>
            <a:fillRect/>
          </a:stretch>
        </p:blipFill>
        <p:spPr>
          <a:xfrm>
            <a:off x="6691110" y="4629448"/>
            <a:ext cx="2025112" cy="718871"/>
          </a:xfrm>
          <a:prstGeom prst="rect">
            <a:avLst/>
          </a:prstGeom>
        </p:spPr>
      </p:pic>
    </p:spTree>
    <p:extLst>
      <p:ext uri="{BB962C8B-B14F-4D97-AF65-F5344CB8AC3E}">
        <p14:creationId xmlns:p14="http://schemas.microsoft.com/office/powerpoint/2010/main" val="697161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ცოდნის შემოწმება</a:t>
            </a:r>
            <a:endParaRPr lang="ka-GE" sz="2000" dirty="0">
              <a:solidFill>
                <a:schemeClr val="bg1"/>
              </a:solidFill>
              <a:latin typeface="Verdana" charset="0"/>
              <a:cs typeface="Verdana" charset="0"/>
            </a:endParaRPr>
          </a:p>
        </p:txBody>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3848A9-4745-4BB6-B8CB-6C939829A8B8}"/>
              </a:ext>
            </a:extLst>
          </p:cNvPr>
          <p:cNvSpPr txBox="1"/>
          <p:nvPr/>
        </p:nvSpPr>
        <p:spPr>
          <a:xfrm>
            <a:off x="588962" y="1281981"/>
            <a:ext cx="8030033" cy="584775"/>
          </a:xfrm>
          <a:prstGeom prst="rect">
            <a:avLst/>
          </a:prstGeom>
          <a:solidFill>
            <a:srgbClr val="BDD8F3"/>
          </a:solidFill>
        </p:spPr>
        <p:txBody>
          <a:bodyPr wrap="square" rtlCol="0">
            <a:spAutoFit/>
          </a:bodyPr>
          <a:lstStyle/>
          <a:p>
            <a:pPr algn="ctr"/>
            <a:r>
              <a:rPr lang="ka-GE" sz="1600" dirty="0" smtClean="0"/>
              <a:t>ამათგან რომლიდან იქნება შესაძლებელი, </a:t>
            </a:r>
            <a:r>
              <a:rPr lang="ka-GE" sz="1600" b="1" dirty="0" smtClean="0">
                <a:solidFill>
                  <a:srgbClr val="FF0000"/>
                </a:solidFill>
              </a:rPr>
              <a:t>დიდი ალბათობით, </a:t>
            </a:r>
            <a:r>
              <a:rPr lang="ka-GE" sz="1600" dirty="0" smtClean="0"/>
              <a:t>ეჭვმიტანილის მიერ შექმნილი სასარგებლო ელექტრონული მტკიცებულებების აღდგენა?</a:t>
            </a:r>
          </a:p>
        </p:txBody>
      </p:sp>
      <p:sp>
        <p:nvSpPr>
          <p:cNvPr id="12" name="TextBox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75702A7-7EF5-41B1-83AA-F3F0AACE8FD2}"/>
              </a:ext>
            </a:extLst>
          </p:cNvPr>
          <p:cNvSpPr txBox="1"/>
          <p:nvPr/>
        </p:nvSpPr>
        <p:spPr>
          <a:xfrm>
            <a:off x="588962" y="4141574"/>
            <a:ext cx="8030032" cy="2308324"/>
          </a:xfrm>
          <a:prstGeom prst="rect">
            <a:avLst/>
          </a:prstGeom>
          <a:solidFill>
            <a:schemeClr val="tx1">
              <a:lumMod val="65000"/>
              <a:lumOff val="35000"/>
            </a:schemeClr>
          </a:solidFill>
        </p:spPr>
        <p:txBody>
          <a:bodyPr wrap="square" rtlCol="0">
            <a:spAutoFit/>
          </a:bodyPr>
          <a:lstStyle/>
          <a:p>
            <a:pPr algn="ctr"/>
            <a:r>
              <a:rPr lang="ka-GE" sz="2000" dirty="0">
                <a:solidFill>
                  <a:schemeClr val="bg1"/>
                </a:solidFill>
                <a:latin typeface="+mj-lt"/>
              </a:rPr>
              <a:t>სწორი პასუხია C</a:t>
            </a:r>
          </a:p>
          <a:p>
            <a:pPr algn="ctr"/>
            <a:endParaRPr lang="ka-GE" sz="2000" dirty="0">
              <a:solidFill>
                <a:schemeClr val="bg1"/>
              </a:solidFill>
              <a:latin typeface="+mj-lt"/>
            </a:endParaRPr>
          </a:p>
          <a:p>
            <a:pPr algn="ctr"/>
            <a:r>
              <a:rPr lang="ka-GE" sz="2000" dirty="0">
                <a:solidFill>
                  <a:schemeClr val="bg1"/>
                </a:solidFill>
                <a:latin typeface="+mj-lt"/>
              </a:rPr>
              <a:t>მყარი დისკწამყვანი მთავარი შენახვის სივრცეა კომპიუტერში ან ლეპტოპში არსებული ფაილების შესანახი </a:t>
            </a:r>
            <a:r>
              <a:rPr lang="ka-GE" sz="2000" dirty="0" smtClean="0">
                <a:solidFill>
                  <a:schemeClr val="bg1"/>
                </a:solidFill>
                <a:latin typeface="+mj-lt"/>
              </a:rPr>
              <a:t>და, </a:t>
            </a:r>
            <a:r>
              <a:rPr lang="ka-GE" sz="2000" dirty="0">
                <a:solidFill>
                  <a:schemeClr val="bg1"/>
                </a:solidFill>
                <a:latin typeface="+mj-lt"/>
              </a:rPr>
              <a:t>დიდი ალბათობით, მასში იქნება ელექტრონული მტკიცებულებები.</a:t>
            </a:r>
          </a:p>
          <a:p>
            <a:pPr algn="ctr"/>
            <a:r>
              <a:rPr lang="ka-GE" sz="2000" dirty="0">
                <a:solidFill>
                  <a:schemeClr val="bg1"/>
                </a:solidFill>
                <a:latin typeface="+mj-lt"/>
              </a:rPr>
              <a:t>ქსელური დაფები, პროცესორები და გრაფიკული ბარათები ნაკლებად სავარაუდოა, რომ სასარგებლო ინფორმაციას იძლეოდეს.</a:t>
            </a:r>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BD4572-BAB1-4568-B64C-2A9116F6F527}"/>
              </a:ext>
            </a:extLst>
          </p:cNvPr>
          <p:cNvSpPr txBox="1"/>
          <p:nvPr/>
        </p:nvSpPr>
        <p:spPr>
          <a:xfrm>
            <a:off x="588963" y="2342446"/>
            <a:ext cx="8030032" cy="1323439"/>
          </a:xfrm>
          <a:prstGeom prst="rect">
            <a:avLst/>
          </a:prstGeom>
          <a:solidFill>
            <a:srgbClr val="F08A34"/>
          </a:solidFill>
        </p:spPr>
        <p:txBody>
          <a:bodyPr wrap="square" rtlCol="0">
            <a:spAutoFit/>
          </a:bodyPr>
          <a:lstStyle/>
          <a:p>
            <a:pPr marL="1828800" lvl="3" indent="-457200">
              <a:buAutoNum type="alphaUcPeriod"/>
            </a:pPr>
            <a:r>
              <a:rPr lang="ka-GE" sz="2000" dirty="0">
                <a:solidFill>
                  <a:schemeClr val="bg1"/>
                </a:solidFill>
                <a:latin typeface="+mj-lt"/>
              </a:rPr>
              <a:t>ქსელური დაფა ლეპტოპში</a:t>
            </a:r>
          </a:p>
          <a:p>
            <a:pPr marL="1828800" lvl="3" indent="-457200">
              <a:buAutoNum type="alphaUcPeriod"/>
            </a:pPr>
            <a:r>
              <a:rPr lang="ka-GE" sz="2000" dirty="0">
                <a:solidFill>
                  <a:schemeClr val="bg1"/>
                </a:solidFill>
                <a:latin typeface="+mj-lt"/>
              </a:rPr>
              <a:t>პროცესორი მობილურ მოწყობილობაში</a:t>
            </a:r>
          </a:p>
          <a:p>
            <a:pPr marL="1828800" lvl="3" indent="-457200">
              <a:buAutoNum type="alphaUcPeriod"/>
            </a:pPr>
            <a:r>
              <a:rPr lang="ka-GE" sz="2000" dirty="0">
                <a:solidFill>
                  <a:schemeClr val="bg1"/>
                </a:solidFill>
                <a:latin typeface="+mj-lt"/>
              </a:rPr>
              <a:t>მყარი დისკწამყვანი ლეპტოპში</a:t>
            </a:r>
          </a:p>
          <a:p>
            <a:pPr marL="1828800" lvl="3" indent="-457200">
              <a:buAutoNum type="alphaUcPeriod"/>
            </a:pPr>
            <a:r>
              <a:rPr lang="ka-GE" sz="2000" dirty="0">
                <a:solidFill>
                  <a:schemeClr val="bg1"/>
                </a:solidFill>
                <a:latin typeface="+mj-lt"/>
              </a:rPr>
              <a:t>გრაფიკული ბარათი დესკტოპ-კომპიუტერში</a:t>
            </a:r>
          </a:p>
        </p:txBody>
      </p:sp>
    </p:spTree>
    <p:extLst>
      <p:ext uri="{BB962C8B-B14F-4D97-AF65-F5344CB8AC3E}">
        <p14:creationId xmlns:p14="http://schemas.microsoft.com/office/powerpoint/2010/main" val="113199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815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სესიის შინაარსი</a:t>
            </a:r>
            <a:endParaRPr lang="ka-GE"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B18497-BF37-4A20-ABA6-353886C26CA1}"/>
              </a:ext>
            </a:extLst>
          </p:cNvPr>
          <p:cNvSpPr>
            <a:spLocks noGrp="1"/>
          </p:cNvSpPr>
          <p:nvPr>
            <p:ph idx="4294967295"/>
          </p:nvPr>
        </p:nvSpPr>
        <p:spPr>
          <a:xfrm>
            <a:off x="287337" y="1266024"/>
            <a:ext cx="8569325" cy="5240337"/>
          </a:xfrm>
        </p:spPr>
        <p:txBody>
          <a:bodyPr>
            <a:normAutofit/>
          </a:bodyPr>
          <a:lstStyle/>
          <a:p>
            <a:pPr marL="514350" indent="-514350">
              <a:lnSpc>
                <a:spcPct val="150000"/>
              </a:lnSpc>
              <a:buFont typeface="+mj-lt"/>
              <a:buAutoNum type="arabicPeriod"/>
            </a:pPr>
            <a:r>
              <a:rPr lang="ka-GE" dirty="0" smtClean="0">
                <a:latin typeface="+mn-lt"/>
              </a:rPr>
              <a:t>კომპიუტერის ნაწილები და ფუნქციები</a:t>
            </a:r>
          </a:p>
          <a:p>
            <a:pPr marL="514350" indent="-514350">
              <a:lnSpc>
                <a:spcPct val="150000"/>
              </a:lnSpc>
              <a:buFont typeface="+mj-lt"/>
              <a:buAutoNum type="arabicPeriod"/>
            </a:pPr>
            <a:r>
              <a:rPr lang="ka-GE" dirty="0" smtClean="0">
                <a:latin typeface="+mn-lt"/>
              </a:rPr>
              <a:t>ინტერნეტის ნაწილები და მისი შექმნა</a:t>
            </a:r>
          </a:p>
          <a:p>
            <a:pPr marL="514350" indent="-514350">
              <a:lnSpc>
                <a:spcPct val="150000"/>
              </a:lnSpc>
              <a:buFont typeface="+mj-lt"/>
              <a:buAutoNum type="arabicPeriod"/>
            </a:pPr>
            <a:r>
              <a:rPr lang="ka-GE" dirty="0" smtClean="0">
                <a:latin typeface="+mn-lt"/>
              </a:rPr>
              <a:t>ინტერნეტთან დაკავშირება</a:t>
            </a:r>
          </a:p>
          <a:p>
            <a:pPr marL="514350" indent="-514350">
              <a:lnSpc>
                <a:spcPct val="150000"/>
              </a:lnSpc>
              <a:buFont typeface="+mj-lt"/>
              <a:buAutoNum type="arabicPeriod"/>
            </a:pPr>
            <a:r>
              <a:rPr lang="ka-GE" dirty="0" smtClean="0">
                <a:latin typeface="+mn-lt"/>
              </a:rPr>
              <a:t>ინტერნეტმომსახურებები და აპლიკაციები</a:t>
            </a:r>
          </a:p>
          <a:p>
            <a:pPr marL="514350" indent="-514350">
              <a:lnSpc>
                <a:spcPct val="150000"/>
              </a:lnSpc>
              <a:buFont typeface="+mj-lt"/>
              <a:buAutoNum type="arabicPeriod"/>
            </a:pPr>
            <a:r>
              <a:rPr lang="ka-GE" dirty="0" smtClean="0">
                <a:latin typeface="+mn-lt"/>
              </a:rPr>
              <a:t>ბნელი ინტერნეტი, ანონიმურობა და უხილავი ქსელი </a:t>
            </a:r>
          </a:p>
        </p:txBody>
      </p:sp>
    </p:spTree>
    <p:extLst>
      <p:ext uri="{BB962C8B-B14F-4D97-AF65-F5344CB8AC3E}">
        <p14:creationId xmlns:p14="http://schemas.microsoft.com/office/powerpoint/2010/main" val="2735723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p:txBody>
          <a:bodyPr/>
          <a:lstStyle/>
          <a:p>
            <a:r>
              <a:rPr lang="ka-GE" dirty="0" smtClean="0"/>
              <a:t>ინტერნეტის ნაწილები და მისი შექმნა</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dirty="0" smtClean="0">
                <a:latin typeface="+mn-lt"/>
              </a:rPr>
              <a:t>კომპიუტერისა და ინტერნეტის საფუძვლები</a:t>
            </a:r>
          </a:p>
        </p:txBody>
      </p:sp>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2</a:t>
            </a:r>
            <a:endParaRPr lang="ka-GE" sz="2000" dirty="0">
              <a:solidFill>
                <a:schemeClr val="bg1"/>
              </a:solidFill>
              <a:latin typeface="Verdana" charset="0"/>
              <a:cs typeface="Verdana" charset="0"/>
            </a:endParaRPr>
          </a:p>
        </p:txBody>
      </p:sp>
    </p:spTree>
    <p:extLst>
      <p:ext uri="{BB962C8B-B14F-4D97-AF65-F5344CB8AC3E}">
        <p14:creationId xmlns:p14="http://schemas.microsoft.com/office/powerpoint/2010/main" val="3372764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ქსელები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341632" y="1270000"/>
            <a:ext cx="8460736" cy="5183188"/>
          </a:xfrm>
        </p:spPr>
        <p:txBody>
          <a:bodyPr>
            <a:normAutofit/>
          </a:bodyPr>
          <a:lstStyle/>
          <a:p>
            <a:pPr marL="0" indent="0">
              <a:buNone/>
            </a:pPr>
            <a:r>
              <a:rPr lang="ka-GE" dirty="0" smtClean="0">
                <a:latin typeface="+mn-lt"/>
              </a:rPr>
              <a:t>ქსელის ტერმინოლოგია</a:t>
            </a:r>
          </a:p>
          <a:p>
            <a:r>
              <a:rPr lang="ka-GE" sz="2400" b="1" dirty="0" smtClean="0">
                <a:solidFill>
                  <a:srgbClr val="0070C0"/>
                </a:solidFill>
                <a:latin typeface="+mn-lt"/>
              </a:rPr>
              <a:t>I</a:t>
            </a:r>
            <a:r>
              <a:rPr lang="en-US" sz="2400" b="1" dirty="0" smtClean="0">
                <a:solidFill>
                  <a:srgbClr val="0070C0"/>
                </a:solidFill>
                <a:latin typeface="+mn-lt"/>
              </a:rPr>
              <a:t>P</a:t>
            </a:r>
            <a:r>
              <a:rPr lang="ka-GE" sz="2400" b="1" dirty="0" smtClean="0">
                <a:solidFill>
                  <a:srgbClr val="0070C0"/>
                </a:solidFill>
                <a:latin typeface="+mn-lt"/>
              </a:rPr>
              <a:t>-მისამართი </a:t>
            </a:r>
            <a:r>
              <a:rPr lang="ka-GE" sz="2400" dirty="0">
                <a:latin typeface="+mn-lt"/>
              </a:rPr>
              <a:t>– ქსელის უნიკალური მაიდენტიფიცირებელი *</a:t>
            </a:r>
          </a:p>
          <a:p>
            <a:r>
              <a:rPr lang="ka-GE" sz="2400" b="1" dirty="0">
                <a:solidFill>
                  <a:srgbClr val="0070C0"/>
                </a:solidFill>
                <a:latin typeface="+mn-lt"/>
              </a:rPr>
              <a:t>პორტი</a:t>
            </a:r>
            <a:r>
              <a:rPr lang="ka-GE" dirty="0" smtClean="0">
                <a:latin typeface="+mn-lt"/>
              </a:rPr>
              <a:t> - ქსელური კომუნიკაციის ბოლო წერტილი</a:t>
            </a:r>
          </a:p>
          <a:p>
            <a:pPr lvl="1"/>
            <a:r>
              <a:rPr lang="ka-GE" sz="2000" dirty="0">
                <a:latin typeface="+mn-lt"/>
              </a:rPr>
              <a:t>არის ვირტუალური - ფაქტობრივად არ არსებობს (მათგან 65,536)</a:t>
            </a:r>
          </a:p>
          <a:p>
            <a:pPr lvl="1"/>
            <a:r>
              <a:rPr lang="ka-GE" sz="2000" dirty="0">
                <a:latin typeface="+mn-lt"/>
              </a:rPr>
              <a:t>საშუალებას აძლევს ერთი და იგივე კომპიუტერის სხვადასხვა აპლიკაციებს გამოიყენონ ქსელის რესურსები - მაგ., </a:t>
            </a:r>
          </a:p>
          <a:p>
            <a:pPr lvl="2"/>
            <a:r>
              <a:rPr lang="ka-GE" sz="1800" dirty="0">
                <a:latin typeface="+mn-lt"/>
              </a:rPr>
              <a:t>ვებბრაუზინგი (HTTP)</a:t>
            </a:r>
            <a:r>
              <a:rPr lang="en-US" sz="1800" dirty="0">
                <a:latin typeface="+mn-lt"/>
              </a:rPr>
              <a:t>		</a:t>
            </a:r>
            <a:r>
              <a:rPr lang="en-US" sz="1800" dirty="0" smtClean="0">
                <a:latin typeface="+mn-lt"/>
              </a:rPr>
              <a:t>		</a:t>
            </a:r>
            <a:r>
              <a:rPr lang="ka-GE" sz="1800" dirty="0" smtClean="0">
                <a:latin typeface="+mn-lt"/>
              </a:rPr>
              <a:t>პორტი </a:t>
            </a:r>
            <a:r>
              <a:rPr lang="ka-GE" sz="1800" dirty="0">
                <a:latin typeface="+mn-lt"/>
              </a:rPr>
              <a:t>80</a:t>
            </a:r>
          </a:p>
          <a:p>
            <a:pPr lvl="2"/>
            <a:r>
              <a:rPr lang="ka-GE" sz="1800" dirty="0">
                <a:latin typeface="+mn-lt"/>
              </a:rPr>
              <a:t>უსაფრთხო </a:t>
            </a:r>
            <a:r>
              <a:rPr lang="ka-GE" sz="1800" dirty="0" smtClean="0">
                <a:latin typeface="+mn-lt"/>
              </a:rPr>
              <a:t>ვებბრაუზინგი </a:t>
            </a:r>
            <a:r>
              <a:rPr lang="ka-GE" sz="1800" dirty="0">
                <a:latin typeface="+mn-lt"/>
              </a:rPr>
              <a:t>(HTTP)</a:t>
            </a:r>
            <a:r>
              <a:rPr lang="en-US" sz="1800" dirty="0">
                <a:latin typeface="+mn-lt"/>
              </a:rPr>
              <a:t>		</a:t>
            </a:r>
            <a:r>
              <a:rPr lang="ka-GE" sz="1800" dirty="0">
                <a:latin typeface="+mn-lt"/>
              </a:rPr>
              <a:t>პორტი 443</a:t>
            </a:r>
          </a:p>
          <a:p>
            <a:pPr lvl="2"/>
            <a:r>
              <a:rPr lang="ka-GE" sz="1800" dirty="0">
                <a:latin typeface="+mn-lt"/>
              </a:rPr>
              <a:t>ფოსტის გადაცემის უბრალო პროტოკოლი (</a:t>
            </a:r>
            <a:r>
              <a:rPr lang="ka-GE" sz="1800" dirty="0" smtClean="0">
                <a:latin typeface="+mn-lt"/>
              </a:rPr>
              <a:t>SMTP)</a:t>
            </a:r>
            <a:r>
              <a:rPr lang="en-US" sz="1800" dirty="0">
                <a:latin typeface="+mn-lt"/>
              </a:rPr>
              <a:t>	</a:t>
            </a:r>
            <a:r>
              <a:rPr lang="ka-GE" sz="1800" dirty="0" smtClean="0">
                <a:latin typeface="+mn-lt"/>
              </a:rPr>
              <a:t>პორტი </a:t>
            </a:r>
            <a:r>
              <a:rPr lang="ka-GE" sz="1800" dirty="0">
                <a:latin typeface="+mn-lt"/>
              </a:rPr>
              <a:t>25</a:t>
            </a:r>
          </a:p>
          <a:p>
            <a:r>
              <a:rPr lang="ka-GE" sz="2400" dirty="0">
                <a:latin typeface="+mn-lt"/>
              </a:rPr>
              <a:t>TCP </a:t>
            </a:r>
            <a:r>
              <a:rPr lang="ka-GE" sz="2400" b="1" dirty="0" smtClean="0">
                <a:solidFill>
                  <a:srgbClr val="0070C0"/>
                </a:solidFill>
                <a:latin typeface="+mn-lt"/>
              </a:rPr>
              <a:t>‘სოკეტი</a:t>
            </a:r>
            <a:r>
              <a:rPr lang="ka-GE" sz="2400" b="1" dirty="0">
                <a:solidFill>
                  <a:srgbClr val="0070C0"/>
                </a:solidFill>
                <a:latin typeface="+mn-lt"/>
              </a:rPr>
              <a:t>’ </a:t>
            </a:r>
            <a:r>
              <a:rPr lang="ka-GE" sz="2400" dirty="0" smtClean="0">
                <a:latin typeface="+mn-lt"/>
              </a:rPr>
              <a:t>– I</a:t>
            </a:r>
            <a:r>
              <a:rPr lang="en-US" sz="2400" dirty="0" smtClean="0">
                <a:latin typeface="+mn-lt"/>
              </a:rPr>
              <a:t>P</a:t>
            </a:r>
            <a:r>
              <a:rPr lang="ka-GE" sz="2400" dirty="0" smtClean="0">
                <a:latin typeface="+mn-lt"/>
              </a:rPr>
              <a:t>-მისამართისა და პორტის კომბინაცია</a:t>
            </a:r>
            <a:endParaRPr lang="ka-GE" sz="2400" dirty="0">
              <a:latin typeface="+mn-lt"/>
            </a:endParaRPr>
          </a:p>
        </p:txBody>
      </p:sp>
    </p:spTree>
    <p:extLst>
      <p:ext uri="{BB962C8B-B14F-4D97-AF65-F5344CB8AC3E}">
        <p14:creationId xmlns:p14="http://schemas.microsoft.com/office/powerpoint/2010/main" val="34723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94458DF-D353-41FD-8A76-F8717D511ABA}"/>
              </a:ext>
            </a:extLst>
          </p:cNvPr>
          <p:cNvPicPr/>
          <p:nvPr/>
        </p:nvPicPr>
        <p:blipFill rotWithShape="1">
          <a:blip r:embed="rId3">
            <a:extLst>
              <a:ext uri="{28A0092B-C50C-407E-A947-70E740481C1C}">
                <a14:useLocalDpi xmlns:a14="http://schemas.microsoft.com/office/drawing/2010/main" val="0"/>
              </a:ext>
            </a:extLst>
          </a:blip>
          <a:srcRect t="6604" b="21718"/>
          <a:stretch/>
        </p:blipFill>
        <p:spPr>
          <a:xfrm>
            <a:off x="7143286" y="4102524"/>
            <a:ext cx="1875365" cy="835244"/>
          </a:xfrm>
          <a:prstGeom prst="rect">
            <a:avLst/>
          </a:prstGeom>
        </p:spPr>
      </p:pic>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ქსელები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355023" y="1270001"/>
            <a:ext cx="7116763" cy="5041180"/>
          </a:xfrm>
        </p:spPr>
        <p:txBody>
          <a:bodyPr>
            <a:normAutofit lnSpcReduction="10000"/>
          </a:bodyPr>
          <a:lstStyle/>
          <a:p>
            <a:pPr marL="0" indent="0">
              <a:buNone/>
            </a:pPr>
            <a:r>
              <a:rPr lang="ka-GE" dirty="0" smtClean="0">
                <a:latin typeface="+mn-lt"/>
              </a:rPr>
              <a:t>ქსელის აპარატული უზრუნველყოფა</a:t>
            </a:r>
          </a:p>
          <a:p>
            <a:r>
              <a:rPr lang="ka-GE" sz="2400" b="1" dirty="0">
                <a:solidFill>
                  <a:srgbClr val="0070C0"/>
                </a:solidFill>
                <a:latin typeface="+mn-lt"/>
              </a:rPr>
              <a:t>სერვერი</a:t>
            </a:r>
            <a:endParaRPr lang="ka-GE" dirty="0">
              <a:latin typeface="+mn-lt"/>
            </a:endParaRPr>
          </a:p>
          <a:p>
            <a:pPr lvl="1"/>
            <a:r>
              <a:rPr lang="ka-GE" sz="2000" dirty="0">
                <a:latin typeface="+mn-lt"/>
              </a:rPr>
              <a:t>უზრუნველყოფს ინფორმაციას ან „მომსახურებებს“ სხვა კომპიუტერებისთვის</a:t>
            </a:r>
          </a:p>
          <a:p>
            <a:r>
              <a:rPr lang="ka-GE" sz="2400" b="1" dirty="0">
                <a:solidFill>
                  <a:srgbClr val="0070C0"/>
                </a:solidFill>
                <a:latin typeface="+mn-lt"/>
              </a:rPr>
              <a:t>ჰაბი</a:t>
            </a:r>
            <a:endParaRPr lang="ka-GE" dirty="0">
              <a:latin typeface="+mn-lt"/>
            </a:endParaRPr>
          </a:p>
          <a:p>
            <a:pPr lvl="1"/>
            <a:r>
              <a:rPr lang="ka-GE" sz="2000" dirty="0">
                <a:latin typeface="+mn-lt"/>
              </a:rPr>
              <a:t>გამოიყენება ქსელური მოწყობილობების ერთმანეთთან დასაკავშირებლად</a:t>
            </a:r>
          </a:p>
          <a:p>
            <a:r>
              <a:rPr lang="ka-GE" sz="2400" b="1" dirty="0">
                <a:solidFill>
                  <a:srgbClr val="0070C0"/>
                </a:solidFill>
                <a:latin typeface="+mn-lt"/>
              </a:rPr>
              <a:t>კომუტატორი</a:t>
            </a:r>
            <a:endParaRPr lang="ka-GE" dirty="0">
              <a:latin typeface="+mn-lt"/>
            </a:endParaRPr>
          </a:p>
          <a:p>
            <a:pPr lvl="1"/>
            <a:r>
              <a:rPr lang="ka-GE" sz="2000" dirty="0">
                <a:latin typeface="+mn-lt"/>
              </a:rPr>
              <a:t>გამოიყენება ქსელური მოწყობილობების ერთმანეთთან დასაკავშირებლად, გარკვეული სახის ინტელექტით</a:t>
            </a:r>
          </a:p>
          <a:p>
            <a:r>
              <a:rPr lang="ka-GE" sz="2400" b="1" dirty="0">
                <a:solidFill>
                  <a:srgbClr val="0070C0"/>
                </a:solidFill>
                <a:latin typeface="+mn-lt"/>
              </a:rPr>
              <a:t>როუტერი</a:t>
            </a:r>
            <a:endParaRPr lang="ka-GE" dirty="0">
              <a:latin typeface="+mn-lt"/>
            </a:endParaRPr>
          </a:p>
          <a:p>
            <a:pPr lvl="1"/>
            <a:r>
              <a:rPr lang="ka-GE" sz="2000" dirty="0">
                <a:latin typeface="+mn-lt"/>
              </a:rPr>
              <a:t>გამოიყენება ქსელის მომდევნო წერტილის განსასაზღვრად, რომელსაც უნდა გაეგზავნოს პაკეტი, ამიტომ დაკავშირებული უნდა იყოს 2 ქსელთან</a:t>
            </a:r>
          </a:p>
        </p:txBody>
      </p:sp>
      <p:pic>
        <p:nvPicPr>
          <p:cNvPr id="7" name="Bild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DF4CD36-96DF-49BC-A708-2C6448E06A28}"/>
              </a:ext>
            </a:extLst>
          </p:cNvPr>
          <p:cNvPicPr>
            <a:picLocks noChangeAspect="1"/>
          </p:cNvPicPr>
          <p:nvPr/>
        </p:nvPicPr>
        <p:blipFill>
          <a:blip r:embed="rId4"/>
          <a:stretch>
            <a:fillRect/>
          </a:stretch>
        </p:blipFill>
        <p:spPr>
          <a:xfrm>
            <a:off x="7143286" y="1270001"/>
            <a:ext cx="1645691" cy="1396344"/>
          </a:xfrm>
          <a:prstGeom prst="rect">
            <a:avLst/>
          </a:prstGeom>
        </p:spPr>
      </p:pic>
      <p:pic>
        <p:nvPicPr>
          <p:cNvPr id="8" name="Picture 3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EDBBE4D-74E1-4382-93C2-99FA434F8E59}"/>
              </a:ext>
            </a:extLst>
          </p:cNvPr>
          <p:cNvPicPr/>
          <p:nvPr/>
        </p:nvPicPr>
        <p:blipFill rotWithShape="1">
          <a:blip r:embed="rId5">
            <a:extLst>
              <a:ext uri="{28A0092B-C50C-407E-A947-70E740481C1C}">
                <a14:useLocalDpi xmlns:a14="http://schemas.microsoft.com/office/drawing/2010/main" val="0"/>
              </a:ext>
            </a:extLst>
          </a:blip>
          <a:srcRect b="11064"/>
          <a:stretch/>
        </p:blipFill>
        <p:spPr>
          <a:xfrm>
            <a:off x="7533033" y="2893141"/>
            <a:ext cx="1610967" cy="967908"/>
          </a:xfrm>
          <a:prstGeom prst="rect">
            <a:avLst/>
          </a:prstGeom>
        </p:spPr>
      </p:pic>
      <p:pic>
        <p:nvPicPr>
          <p:cNvPr id="14" name="Bild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A06BF47-1954-4C17-950A-2C60DB3F5872}"/>
              </a:ext>
            </a:extLst>
          </p:cNvPr>
          <p:cNvPicPr>
            <a:picLocks noChangeAspect="1"/>
          </p:cNvPicPr>
          <p:nvPr/>
        </p:nvPicPr>
        <p:blipFill rotWithShape="1">
          <a:blip r:embed="rId6"/>
          <a:srcRect t="6043"/>
          <a:stretch/>
        </p:blipFill>
        <p:spPr>
          <a:xfrm>
            <a:off x="7367042" y="5179243"/>
            <a:ext cx="1675814" cy="1159748"/>
          </a:xfrm>
          <a:prstGeom prst="rect">
            <a:avLst/>
          </a:prstGeom>
        </p:spPr>
      </p:pic>
    </p:spTree>
    <p:extLst>
      <p:ext uri="{BB962C8B-B14F-4D97-AF65-F5344CB8AC3E}">
        <p14:creationId xmlns:p14="http://schemas.microsoft.com/office/powerpoint/2010/main" val="19297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ქსელები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323056" y="1287769"/>
            <a:ext cx="8497888" cy="5183188"/>
          </a:xfrm>
        </p:spPr>
        <p:txBody>
          <a:bodyPr/>
          <a:lstStyle/>
          <a:p>
            <a:r>
              <a:rPr lang="ka-GE" dirty="0" smtClean="0">
                <a:latin typeface="+mn-lt"/>
              </a:rPr>
              <a:t>ქსელებს, ზოგადად, აქვს შეზღუდვები.</a:t>
            </a:r>
          </a:p>
          <a:p>
            <a:pPr lvl="1"/>
            <a:r>
              <a:rPr lang="ka-GE" dirty="0" smtClean="0">
                <a:latin typeface="+mn-lt"/>
              </a:rPr>
              <a:t>მომხმარებელთა რაოდენობა, შენობის ინფრასტრუქტურა, გეოგრაფიული სივრცე და ა.შ.</a:t>
            </a:r>
          </a:p>
          <a:p>
            <a:pPr lvl="1"/>
            <a:r>
              <a:rPr lang="ka-GE" dirty="0" smtClean="0">
                <a:latin typeface="+mn-lt"/>
              </a:rPr>
              <a:t>ეხება ეთერნეტს ან უსადენოს</a:t>
            </a:r>
          </a:p>
          <a:p>
            <a:r>
              <a:rPr lang="ka-GE" b="1" dirty="0">
                <a:solidFill>
                  <a:srgbClr val="0070C0"/>
                </a:solidFill>
                <a:latin typeface="+mn-lt"/>
              </a:rPr>
              <a:t>LAN</a:t>
            </a:r>
            <a:r>
              <a:rPr lang="ka-GE" dirty="0" smtClean="0">
                <a:latin typeface="+mn-lt"/>
              </a:rPr>
              <a:t> – ადგილობრივი ქსელი</a:t>
            </a:r>
          </a:p>
          <a:p>
            <a:pPr lvl="1"/>
            <a:r>
              <a:rPr lang="ka-GE" dirty="0" smtClean="0">
                <a:latin typeface="+mn-lt"/>
              </a:rPr>
              <a:t>თქვენი სახლი, სამსახური, სკოლა</a:t>
            </a:r>
          </a:p>
          <a:p>
            <a:r>
              <a:rPr lang="ka-GE" b="1" dirty="0">
                <a:solidFill>
                  <a:srgbClr val="0070C0"/>
                </a:solidFill>
                <a:latin typeface="+mn-lt"/>
              </a:rPr>
              <a:t>WAN </a:t>
            </a:r>
            <a:r>
              <a:rPr lang="ka-GE" dirty="0" smtClean="0">
                <a:latin typeface="+mn-lt"/>
              </a:rPr>
              <a:t>– რეგიონული ქსელი</a:t>
            </a:r>
          </a:p>
          <a:p>
            <a:pPr lvl="1"/>
            <a:r>
              <a:rPr lang="ka-GE" dirty="0" smtClean="0">
                <a:latin typeface="+mn-lt"/>
              </a:rPr>
              <a:t>რეგიონული, ეროვნული, საერთაშორისო</a:t>
            </a:r>
          </a:p>
        </p:txBody>
      </p:sp>
      <p:sp>
        <p:nvSpPr>
          <p:cNvPr id="14"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7F0DCC-1FC4-4AE0-AABF-3A2593B7D7C0}"/>
              </a:ext>
            </a:extLst>
          </p:cNvPr>
          <p:cNvSpPr txBox="1">
            <a:spLocks/>
          </p:cNvSpPr>
          <p:nvPr/>
        </p:nvSpPr>
        <p:spPr bwMode="auto">
          <a:xfrm>
            <a:off x="251520" y="5733256"/>
            <a:ext cx="8496944" cy="124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ka-GE" b="1" dirty="0">
                <a:solidFill>
                  <a:srgbClr val="FF0000"/>
                </a:solidFill>
              </a:rPr>
              <a:t>ინტერნეტი არის WAN</a:t>
            </a:r>
          </a:p>
        </p:txBody>
      </p:sp>
      <p:pic>
        <p:nvPicPr>
          <p:cNvPr id="22" name="Bild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5BF866-651A-406E-AA86-506D563A38B0}"/>
              </a:ext>
            </a:extLst>
          </p:cNvPr>
          <p:cNvPicPr>
            <a:picLocks noChangeAspect="1"/>
          </p:cNvPicPr>
          <p:nvPr/>
        </p:nvPicPr>
        <p:blipFill>
          <a:blip r:embed="rId3"/>
          <a:stretch>
            <a:fillRect/>
          </a:stretch>
        </p:blipFill>
        <p:spPr>
          <a:xfrm>
            <a:off x="6944992" y="4333388"/>
            <a:ext cx="1947488" cy="1220087"/>
          </a:xfrm>
          <a:prstGeom prst="rect">
            <a:avLst/>
          </a:prstGeom>
        </p:spPr>
      </p:pic>
      <p:pic>
        <p:nvPicPr>
          <p:cNvPr id="3" name="Picture 2"/>
          <p:cNvPicPr>
            <a:picLocks noChangeAspect="1"/>
          </p:cNvPicPr>
          <p:nvPr/>
        </p:nvPicPr>
        <p:blipFill>
          <a:blip r:embed="rId4"/>
          <a:stretch>
            <a:fillRect/>
          </a:stretch>
        </p:blipFill>
        <p:spPr>
          <a:xfrm>
            <a:off x="6232811" y="2533804"/>
            <a:ext cx="2057400" cy="1543050"/>
          </a:xfrm>
          <a:prstGeom prst="rect">
            <a:avLst/>
          </a:prstGeom>
        </p:spPr>
      </p:pic>
    </p:spTree>
    <p:extLst>
      <p:ext uri="{BB962C8B-B14F-4D97-AF65-F5344CB8AC3E}">
        <p14:creationId xmlns:p14="http://schemas.microsoft.com/office/powerpoint/2010/main" val="90084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ინტერნეტის საფუძვლები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310749" y="1225455"/>
            <a:ext cx="8497888" cy="5183188"/>
          </a:xfrm>
        </p:spPr>
        <p:txBody>
          <a:bodyPr/>
          <a:lstStyle/>
          <a:p>
            <a:pPr marL="0" indent="0">
              <a:buNone/>
            </a:pPr>
            <a:r>
              <a:rPr lang="ka-GE" dirty="0" smtClean="0">
                <a:latin typeface="+mn-lt"/>
              </a:rPr>
              <a:t>ქსელები</a:t>
            </a:r>
          </a:p>
        </p:txBody>
      </p:sp>
      <p:pic>
        <p:nvPicPr>
          <p:cNvPr id="15" name="Picture 2" descr="Difference between Circuit Switching and Packet Switchi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3A13FCD-A2CF-4FA4-840A-8262985D8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106" b="10760"/>
          <a:stretch/>
        </p:blipFill>
        <p:spPr bwMode="auto">
          <a:xfrm>
            <a:off x="94570" y="4406543"/>
            <a:ext cx="4762500" cy="13930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C69705E-F839-488A-8141-86AD447A54A2}"/>
              </a:ext>
            </a:extLst>
          </p:cNvPr>
          <p:cNvSpPr/>
          <p:nvPr/>
        </p:nvSpPr>
        <p:spPr>
          <a:xfrm>
            <a:off x="184850" y="4260717"/>
            <a:ext cx="1224136" cy="33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F6CB7C8-057E-43F1-88FD-3D92AD8CADF3}"/>
              </a:ext>
            </a:extLst>
          </p:cNvPr>
          <p:cNvSpPr txBox="1"/>
          <p:nvPr/>
        </p:nvSpPr>
        <p:spPr>
          <a:xfrm>
            <a:off x="4716015" y="2060848"/>
            <a:ext cx="4427985" cy="1631216"/>
          </a:xfrm>
          <a:prstGeom prst="rect">
            <a:avLst/>
          </a:prstGeom>
          <a:solidFill>
            <a:sysClr val="windowText" lastClr="000000">
              <a:lumMod val="65000"/>
              <a:lumOff val="35000"/>
            </a:sys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ka-GE" sz="2000" b="0" i="0" u="none" strike="noStrike" kern="0" cap="none" spc="0" normalizeH="0" baseline="0" noProof="0" dirty="0">
                <a:ln>
                  <a:noFill/>
                </a:ln>
                <a:solidFill>
                  <a:prstClr val="white"/>
                </a:solidFill>
                <a:effectLst/>
                <a:uLnTx/>
                <a:uFillTx/>
              </a:rPr>
              <a:t>ტრადიციული კომუნიკაციები გამოიყენებდა </a:t>
            </a:r>
            <a:r>
              <a:rPr lang="ka-GE" sz="2000" kern="0" noProof="0" dirty="0" smtClean="0">
                <a:solidFill>
                  <a:prstClr val="white"/>
                </a:solidFill>
              </a:rPr>
              <a:t>არხების კომუტაციას</a:t>
            </a:r>
            <a:r>
              <a:rPr kumimoji="0" lang="ka-GE" sz="2000" b="0" i="0" u="none" strike="noStrike" kern="0" cap="none" spc="0" normalizeH="0" baseline="0" noProof="0" dirty="0" smtClean="0">
                <a:ln>
                  <a:noFill/>
                </a:ln>
                <a:solidFill>
                  <a:prstClr val="white"/>
                </a:solidFill>
                <a:effectLst/>
                <a:uLnTx/>
                <a:uFillTx/>
              </a:rPr>
              <a:t> </a:t>
            </a:r>
            <a:r>
              <a:rPr kumimoji="0" lang="ka-GE" sz="2000" b="0" i="0" u="none" strike="noStrike" kern="0" cap="none" spc="0" normalizeH="0" baseline="0" noProof="0" dirty="0">
                <a:ln>
                  <a:noFill/>
                </a:ln>
                <a:solidFill>
                  <a:prstClr val="white"/>
                </a:solidFill>
                <a:effectLst/>
                <a:uLnTx/>
                <a:uFillTx/>
              </a:rPr>
              <a:t>– </a:t>
            </a:r>
            <a:r>
              <a:rPr kumimoji="0" lang="ka-GE" sz="2000" b="0" i="0" u="none" strike="noStrike" kern="0" cap="none" spc="0" normalizeH="0" baseline="0" noProof="0" dirty="0" smtClean="0">
                <a:ln>
                  <a:noFill/>
                </a:ln>
                <a:solidFill>
                  <a:prstClr val="white"/>
                </a:solidFill>
                <a:effectLst/>
                <a:uLnTx/>
                <a:uFillTx/>
              </a:rPr>
              <a:t>„</a:t>
            </a:r>
            <a:r>
              <a:rPr lang="ka-GE" sz="2000" kern="0" dirty="0" smtClean="0">
                <a:solidFill>
                  <a:prstClr val="white"/>
                </a:solidFill>
              </a:rPr>
              <a:t>არხი</a:t>
            </a:r>
            <a:r>
              <a:rPr kumimoji="0" lang="ka-GE" sz="2000" b="0" i="0" u="none" strike="noStrike" kern="0" cap="none" spc="0" normalizeH="0" baseline="0" noProof="0" dirty="0" smtClean="0">
                <a:ln>
                  <a:noFill/>
                </a:ln>
                <a:solidFill>
                  <a:prstClr val="white"/>
                </a:solidFill>
                <a:effectLst/>
                <a:uLnTx/>
                <a:uFillTx/>
              </a:rPr>
              <a:t>“ </a:t>
            </a:r>
            <a:r>
              <a:rPr kumimoji="0" lang="ka-GE" sz="2000" b="0" i="0" u="none" strike="noStrike" kern="0" cap="none" spc="0" normalizeH="0" baseline="0" noProof="0" dirty="0">
                <a:ln>
                  <a:noFill/>
                </a:ln>
                <a:solidFill>
                  <a:prstClr val="white"/>
                </a:solidFill>
                <a:effectLst/>
                <a:uLnTx/>
                <a:uFillTx/>
              </a:rPr>
              <a:t>იქმნებოდა კომუნიკაციების განსახორციელებლად. </a:t>
            </a:r>
            <a:r>
              <a:rPr lang="ka-GE" sz="2000" kern="0" dirty="0">
                <a:solidFill>
                  <a:prstClr val="white"/>
                </a:solidFill>
              </a:rPr>
              <a:t>ირღვეოდა </a:t>
            </a:r>
            <a:r>
              <a:rPr lang="ka-GE" sz="2000" kern="0" dirty="0" smtClean="0">
                <a:solidFill>
                  <a:prstClr val="white"/>
                </a:solidFill>
              </a:rPr>
              <a:t>არხი </a:t>
            </a:r>
            <a:r>
              <a:rPr lang="ka-GE" sz="2000" kern="0" dirty="0">
                <a:solidFill>
                  <a:prstClr val="white"/>
                </a:solidFill>
              </a:rPr>
              <a:t>– ირღვეოდა კომუნიკაცია</a:t>
            </a:r>
            <a:r>
              <a:rPr lang="ka-GE" sz="1600" dirty="0" smtClean="0"/>
              <a:t> </a:t>
            </a:r>
          </a:p>
        </p:txBody>
      </p:sp>
      <p:sp>
        <p:nvSpPr>
          <p:cNvPr id="17" name="TextBox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95C0BC-8BFC-453F-B199-29A5A55AF0A0}"/>
              </a:ext>
            </a:extLst>
          </p:cNvPr>
          <p:cNvSpPr txBox="1"/>
          <p:nvPr/>
        </p:nvSpPr>
        <p:spPr>
          <a:xfrm>
            <a:off x="4716015" y="4469651"/>
            <a:ext cx="4450815" cy="2031325"/>
          </a:xfrm>
          <a:prstGeom prst="rect">
            <a:avLst/>
          </a:prstGeom>
          <a:solidFill>
            <a:srgbClr val="BDD8F3"/>
          </a:solidFill>
        </p:spPr>
        <p:txBody>
          <a:bodyPr wrap="square" rtlCol="0">
            <a:spAutoFit/>
          </a:bodyPr>
          <a:lstStyle/>
          <a:p>
            <a:pPr algn="r"/>
            <a:r>
              <a:rPr lang="ka-GE" dirty="0">
                <a:solidFill>
                  <a:schemeClr val="tx1">
                    <a:lumMod val="65000"/>
                    <a:lumOff val="35000"/>
                  </a:schemeClr>
                </a:solidFill>
                <a:latin typeface="+mj-lt"/>
              </a:rPr>
              <a:t>ინტერნეტი </a:t>
            </a:r>
            <a:r>
              <a:rPr lang="ka-GE" dirty="0" smtClean="0">
                <a:solidFill>
                  <a:schemeClr val="tx1">
                    <a:lumMod val="65000"/>
                    <a:lumOff val="35000"/>
                  </a:schemeClr>
                </a:solidFill>
                <a:latin typeface="+mj-lt"/>
              </a:rPr>
              <a:t>არის პაკეტური კომუტაციის </a:t>
            </a:r>
            <a:r>
              <a:rPr lang="ka-GE" dirty="0">
                <a:solidFill>
                  <a:schemeClr val="tx1">
                    <a:lumMod val="65000"/>
                    <a:lumOff val="35000"/>
                  </a:schemeClr>
                </a:solidFill>
                <a:latin typeface="+mj-lt"/>
              </a:rPr>
              <a:t>ქსელი – შინაარსი იმსხვრევა და მიემართება დანიშნულების </a:t>
            </a:r>
            <a:r>
              <a:rPr lang="ka-GE" dirty="0" smtClean="0">
                <a:solidFill>
                  <a:schemeClr val="tx1">
                    <a:lumMod val="65000"/>
                    <a:lumOff val="35000"/>
                  </a:schemeClr>
                </a:solidFill>
                <a:latin typeface="+mj-lt"/>
              </a:rPr>
              <a:t>ადგილისკენ.</a:t>
            </a:r>
            <a:endParaRPr lang="ka-GE" dirty="0">
              <a:solidFill>
                <a:schemeClr val="tx1">
                  <a:lumMod val="65000"/>
                  <a:lumOff val="35000"/>
                </a:schemeClr>
              </a:solidFill>
              <a:latin typeface="+mj-lt"/>
            </a:endParaRPr>
          </a:p>
          <a:p>
            <a:pPr algn="r"/>
            <a:r>
              <a:rPr lang="ka-GE" dirty="0">
                <a:solidFill>
                  <a:schemeClr val="tx1">
                    <a:lumMod val="65000"/>
                    <a:lumOff val="35000"/>
                  </a:schemeClr>
                </a:solidFill>
                <a:latin typeface="+mj-lt"/>
              </a:rPr>
              <a:t>ნებისმიერი ნაწილის მწყობრიდან გამოსვლის შემთხვევაში შესაძლებელია კომუნიკაციის გაგრძელება</a:t>
            </a:r>
          </a:p>
        </p:txBody>
      </p:sp>
      <p:pic>
        <p:nvPicPr>
          <p:cNvPr id="4" name="Picture 3"/>
          <p:cNvPicPr>
            <a:picLocks noChangeAspect="1"/>
          </p:cNvPicPr>
          <p:nvPr/>
        </p:nvPicPr>
        <p:blipFill>
          <a:blip r:embed="rId4"/>
          <a:stretch>
            <a:fillRect/>
          </a:stretch>
        </p:blipFill>
        <p:spPr>
          <a:xfrm>
            <a:off x="50048" y="3977918"/>
            <a:ext cx="4524375" cy="428625"/>
          </a:xfrm>
          <a:prstGeom prst="rect">
            <a:avLst/>
          </a:prstGeom>
        </p:spPr>
      </p:pic>
      <p:pic>
        <p:nvPicPr>
          <p:cNvPr id="5" name="Picture 4"/>
          <p:cNvPicPr>
            <a:picLocks noChangeAspect="1"/>
          </p:cNvPicPr>
          <p:nvPr/>
        </p:nvPicPr>
        <p:blipFill>
          <a:blip r:embed="rId5"/>
          <a:stretch>
            <a:fillRect/>
          </a:stretch>
        </p:blipFill>
        <p:spPr>
          <a:xfrm>
            <a:off x="-1" y="1922387"/>
            <a:ext cx="4716015" cy="1943100"/>
          </a:xfrm>
          <a:prstGeom prst="rect">
            <a:avLst/>
          </a:prstGeom>
        </p:spPr>
      </p:pic>
    </p:spTree>
    <p:extLst>
      <p:ext uri="{BB962C8B-B14F-4D97-AF65-F5344CB8AC3E}">
        <p14:creationId xmlns:p14="http://schemas.microsoft.com/office/powerpoint/2010/main" val="3785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TCP/IP-პროტოკოლი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88853"/>
            <a:ext cx="8642350" cy="5183188"/>
          </a:xfrm>
        </p:spPr>
        <p:txBody>
          <a:bodyPr/>
          <a:lstStyle/>
          <a:p>
            <a:pPr algn="just"/>
            <a:r>
              <a:rPr lang="ka-GE" b="1" dirty="0">
                <a:solidFill>
                  <a:srgbClr val="0070C0"/>
                </a:solidFill>
                <a:latin typeface="+mn-lt"/>
              </a:rPr>
              <a:t>TCP – გადაცემის </a:t>
            </a:r>
            <a:r>
              <a:rPr lang="ka-GE" b="1" dirty="0" smtClean="0">
                <a:solidFill>
                  <a:srgbClr val="0070C0"/>
                </a:solidFill>
                <a:latin typeface="+mn-lt"/>
              </a:rPr>
              <a:t>მართვის </a:t>
            </a:r>
            <a:r>
              <a:rPr lang="ka-GE" b="1" dirty="0">
                <a:solidFill>
                  <a:srgbClr val="0070C0"/>
                </a:solidFill>
                <a:latin typeface="+mn-lt"/>
              </a:rPr>
              <a:t>პროტოკოლი</a:t>
            </a:r>
          </a:p>
          <a:p>
            <a:pPr algn="just"/>
            <a:r>
              <a:rPr lang="ka-GE" b="1" dirty="0">
                <a:solidFill>
                  <a:srgbClr val="0070C0"/>
                </a:solidFill>
                <a:latin typeface="+mn-lt"/>
              </a:rPr>
              <a:t>IP – ინტერნეტპროტოკოლი</a:t>
            </a:r>
          </a:p>
          <a:p>
            <a:pPr lvl="1" algn="just"/>
            <a:r>
              <a:rPr lang="ka-GE" dirty="0" smtClean="0">
                <a:latin typeface="+mn-lt"/>
              </a:rPr>
              <a:t>არსებობს ბევრი სხვა</a:t>
            </a:r>
          </a:p>
          <a:p>
            <a:pPr algn="just"/>
            <a:r>
              <a:rPr lang="ka-GE" dirty="0" smtClean="0">
                <a:latin typeface="+mn-lt"/>
              </a:rPr>
              <a:t>ერთად ისინი საზღვრავს, თუ როგორ გაიცვლება მონაცემები ქსელში გამჭოლი კომუნიკაციის უზრუნველყოფით, ხდის რა მათ სანდოს</a:t>
            </a:r>
          </a:p>
          <a:p>
            <a:pPr algn="just"/>
            <a:r>
              <a:rPr lang="ka-GE" b="1" dirty="0">
                <a:solidFill>
                  <a:srgbClr val="0070C0"/>
                </a:solidFill>
                <a:latin typeface="+mn-lt"/>
              </a:rPr>
              <a:t>TCP</a:t>
            </a:r>
            <a:r>
              <a:rPr lang="ka-GE" dirty="0" smtClean="0">
                <a:latin typeface="+mn-lt"/>
              </a:rPr>
              <a:t> – ქმნის არხებს, მართავს </a:t>
            </a:r>
            <a:r>
              <a:rPr lang="ka-GE" b="1" dirty="0" smtClean="0">
                <a:solidFill>
                  <a:srgbClr val="0070C0"/>
                </a:solidFill>
                <a:latin typeface="+mn-lt"/>
              </a:rPr>
              <a:t>პაკეტების</a:t>
            </a:r>
            <a:r>
              <a:rPr lang="ka-GE" dirty="0" smtClean="0">
                <a:latin typeface="+mn-lt"/>
              </a:rPr>
              <a:t> აწყობა/დაშლას თითოეულ ბოლოში</a:t>
            </a:r>
          </a:p>
          <a:p>
            <a:pPr algn="just"/>
            <a:r>
              <a:rPr lang="ka-GE" b="1" dirty="0">
                <a:solidFill>
                  <a:srgbClr val="0070C0"/>
                </a:solidFill>
                <a:latin typeface="+mn-lt"/>
              </a:rPr>
              <a:t>IP</a:t>
            </a:r>
            <a:r>
              <a:rPr lang="ka-GE" dirty="0" smtClean="0">
                <a:latin typeface="+mn-lt"/>
              </a:rPr>
              <a:t> – განსაზღვრავს, თუ როგორ გადაამისამართოს და მიმართოს თითოეული </a:t>
            </a:r>
            <a:r>
              <a:rPr lang="ka-GE" b="1" dirty="0" smtClean="0">
                <a:solidFill>
                  <a:srgbClr val="0070C0"/>
                </a:solidFill>
                <a:latin typeface="+mn-lt"/>
              </a:rPr>
              <a:t>პაკეტი</a:t>
            </a:r>
          </a:p>
        </p:txBody>
      </p:sp>
    </p:spTree>
    <p:extLst>
      <p:ext uri="{BB962C8B-B14F-4D97-AF65-F5344CB8AC3E}">
        <p14:creationId xmlns:p14="http://schemas.microsoft.com/office/powerpoint/2010/main" val="3603535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ინტერნეტპროტოკოლები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32292"/>
            <a:ext cx="8642350" cy="5183188"/>
          </a:xfrm>
        </p:spPr>
        <p:txBody>
          <a:bodyPr>
            <a:normAutofit lnSpcReduction="10000"/>
          </a:bodyPr>
          <a:lstStyle/>
          <a:p>
            <a:r>
              <a:rPr lang="ka-GE" b="1" dirty="0">
                <a:solidFill>
                  <a:srgbClr val="0070C0"/>
                </a:solidFill>
                <a:latin typeface="+mn-lt"/>
              </a:rPr>
              <a:t>HTTP </a:t>
            </a:r>
            <a:r>
              <a:rPr lang="ka-GE" dirty="0" smtClean="0">
                <a:latin typeface="+mn-lt"/>
              </a:rPr>
              <a:t>– ჰიპერტექსტის გადაცემის პროტოკოლი</a:t>
            </a:r>
          </a:p>
          <a:p>
            <a:r>
              <a:rPr lang="ka-GE" b="1" dirty="0">
                <a:solidFill>
                  <a:srgbClr val="0070C0"/>
                </a:solidFill>
                <a:latin typeface="+mn-lt"/>
              </a:rPr>
              <a:t>HTTPS </a:t>
            </a:r>
            <a:r>
              <a:rPr lang="ka-GE" dirty="0" smtClean="0">
                <a:latin typeface="+mn-lt"/>
              </a:rPr>
              <a:t>– უსაფრთხო HTTP</a:t>
            </a:r>
          </a:p>
          <a:p>
            <a:r>
              <a:rPr lang="ka-GE" b="1" dirty="0">
                <a:solidFill>
                  <a:srgbClr val="0070C0"/>
                </a:solidFill>
                <a:latin typeface="+mn-lt"/>
              </a:rPr>
              <a:t>SMTP </a:t>
            </a:r>
            <a:r>
              <a:rPr lang="ka-GE" dirty="0" smtClean="0">
                <a:latin typeface="+mn-lt"/>
              </a:rPr>
              <a:t>– ფოსტის გადაცემის უბრალო პროტოკოლი</a:t>
            </a:r>
          </a:p>
          <a:p>
            <a:r>
              <a:rPr lang="ka-GE" b="1" dirty="0">
                <a:solidFill>
                  <a:srgbClr val="0070C0"/>
                </a:solidFill>
                <a:latin typeface="+mn-lt"/>
              </a:rPr>
              <a:t>FTP </a:t>
            </a:r>
            <a:r>
              <a:rPr lang="ka-GE" dirty="0" smtClean="0">
                <a:latin typeface="+mn-lt"/>
              </a:rPr>
              <a:t>– ფაილების გადაცემის პროტოკოლი</a:t>
            </a:r>
          </a:p>
          <a:p>
            <a:r>
              <a:rPr lang="ka-GE" b="1" dirty="0">
                <a:solidFill>
                  <a:srgbClr val="0070C0"/>
                </a:solidFill>
                <a:latin typeface="+mn-lt"/>
              </a:rPr>
              <a:t>NNTP </a:t>
            </a:r>
            <a:r>
              <a:rPr lang="ka-GE" dirty="0" smtClean="0">
                <a:latin typeface="+mn-lt"/>
              </a:rPr>
              <a:t>-პროტოკოლი</a:t>
            </a:r>
          </a:p>
          <a:p>
            <a:r>
              <a:rPr lang="ka-GE" b="1" dirty="0">
                <a:solidFill>
                  <a:srgbClr val="0070C0"/>
                </a:solidFill>
                <a:latin typeface="+mn-lt"/>
              </a:rPr>
              <a:t>UDP </a:t>
            </a:r>
            <a:r>
              <a:rPr lang="ka-GE" dirty="0" smtClean="0">
                <a:latin typeface="+mn-lt"/>
              </a:rPr>
              <a:t>– სამომხმარებლო დატაგრამების პროტოკოლი</a:t>
            </a:r>
          </a:p>
          <a:p>
            <a:endParaRPr lang="ka-GE" dirty="0">
              <a:latin typeface="+mn-lt"/>
            </a:endParaRPr>
          </a:p>
          <a:p>
            <a:r>
              <a:rPr lang="ka-GE" dirty="0" smtClean="0">
                <a:latin typeface="+mn-lt"/>
              </a:rPr>
              <a:t>გახსოვდეთ, „პროტოკოლი“ უბრალოდ არის წესების ერთობლიობა, რომელიც, თუ დაცული იქნება, იძლევა წარმატებული კომუნიკაციის განხორციელების საშუალებას</a:t>
            </a:r>
          </a:p>
        </p:txBody>
      </p:sp>
    </p:spTree>
    <p:extLst>
      <p:ext uri="{BB962C8B-B14F-4D97-AF65-F5344CB8AC3E}">
        <p14:creationId xmlns:p14="http://schemas.microsoft.com/office/powerpoint/2010/main" val="3848957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IPv4</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70148"/>
            <a:ext cx="8642350" cy="5183188"/>
          </a:xfrm>
        </p:spPr>
        <p:txBody>
          <a:bodyPr/>
          <a:lstStyle/>
          <a:p>
            <a:r>
              <a:rPr lang="ka-GE" b="1" dirty="0">
                <a:solidFill>
                  <a:srgbClr val="0070C0"/>
                </a:solidFill>
                <a:latin typeface="+mn-lt"/>
              </a:rPr>
              <a:t>32-ბიტიანი</a:t>
            </a:r>
            <a:r>
              <a:rPr lang="ka-GE" dirty="0" smtClean="0">
                <a:latin typeface="+mn-lt"/>
              </a:rPr>
              <a:t> მისამართი</a:t>
            </a:r>
          </a:p>
          <a:p>
            <a:r>
              <a:rPr lang="ka-GE" dirty="0" smtClean="0">
                <a:latin typeface="+mn-lt"/>
              </a:rPr>
              <a:t>წერტილებით გამოყოფილი 4 რიცხვი</a:t>
            </a:r>
          </a:p>
          <a:p>
            <a:r>
              <a:rPr lang="ka-GE" dirty="0" smtClean="0">
                <a:latin typeface="+mn-lt"/>
              </a:rPr>
              <a:t>თითოეული რიცხვი შეიძლება იყოს „0“-დან „255“-მდე’– მაგ.,</a:t>
            </a:r>
          </a:p>
          <a:p>
            <a:pPr marL="0" indent="0" algn="ctr">
              <a:buNone/>
            </a:pPr>
            <a:r>
              <a:rPr lang="ka-GE" b="1" dirty="0">
                <a:solidFill>
                  <a:srgbClr val="FF0000"/>
                </a:solidFill>
                <a:latin typeface="+mn-lt"/>
              </a:rPr>
              <a:t>213.43.112.45</a:t>
            </a:r>
          </a:p>
          <a:p>
            <a:r>
              <a:rPr lang="ka-GE" dirty="0" smtClean="0">
                <a:latin typeface="+mn-lt"/>
              </a:rPr>
              <a:t>4 162 314 256 შესაძლო მისამართი – დაახლოებით</a:t>
            </a:r>
          </a:p>
        </p:txBody>
      </p:sp>
      <p:pic>
        <p:nvPicPr>
          <p:cNvPr id="1026" name="Picture 2" descr="How to Find Your Public IP Addres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286537-1E2E-4F5D-8830-A2DE91D4A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466157"/>
            <a:ext cx="3671962" cy="198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IPv4</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4" y="1270075"/>
            <a:ext cx="8642350" cy="5183188"/>
          </a:xfrm>
        </p:spPr>
        <p:txBody>
          <a:bodyPr/>
          <a:lstStyle/>
          <a:p>
            <a:r>
              <a:rPr lang="ka-GE" dirty="0" smtClean="0">
                <a:latin typeface="+mn-lt"/>
              </a:rPr>
              <a:t>კერძო vs საჯარო მისამართები</a:t>
            </a:r>
          </a:p>
          <a:p>
            <a:pPr lvl="1"/>
            <a:r>
              <a:rPr lang="ka-GE" dirty="0" smtClean="0">
                <a:latin typeface="+mn-lt"/>
              </a:rPr>
              <a:t>საჯარო I</a:t>
            </a:r>
            <a:r>
              <a:rPr lang="en-US" dirty="0" smtClean="0">
                <a:latin typeface="+mn-lt"/>
              </a:rPr>
              <a:t>P</a:t>
            </a:r>
            <a:r>
              <a:rPr lang="ka-GE" dirty="0" smtClean="0">
                <a:latin typeface="+mn-lt"/>
              </a:rPr>
              <a:t>-მისამართები – გამოიყენება ინტერნეტში</a:t>
            </a:r>
          </a:p>
          <a:p>
            <a:pPr lvl="1"/>
            <a:r>
              <a:rPr lang="ka-GE" dirty="0" smtClean="0">
                <a:latin typeface="+mn-lt"/>
              </a:rPr>
              <a:t>კერძო I</a:t>
            </a:r>
            <a:r>
              <a:rPr lang="en-US" dirty="0" smtClean="0">
                <a:latin typeface="+mn-lt"/>
              </a:rPr>
              <a:t>P</a:t>
            </a:r>
            <a:r>
              <a:rPr lang="ka-GE" dirty="0" smtClean="0">
                <a:latin typeface="+mn-lt"/>
              </a:rPr>
              <a:t>-მისამართები – გამოიყენება კერძო ქსელებში</a:t>
            </a:r>
          </a:p>
          <a:p>
            <a:pPr lvl="1"/>
            <a:r>
              <a:rPr lang="ka-GE" dirty="0" smtClean="0">
                <a:latin typeface="+mn-lt"/>
              </a:rPr>
              <a:t>არსებობს კონკრეტული I</a:t>
            </a:r>
            <a:r>
              <a:rPr lang="en-US" dirty="0" smtClean="0">
                <a:latin typeface="+mn-lt"/>
              </a:rPr>
              <a:t>P</a:t>
            </a:r>
            <a:r>
              <a:rPr lang="ka-GE" dirty="0" smtClean="0">
                <a:latin typeface="+mn-lt"/>
              </a:rPr>
              <a:t>-მისამართების რიგი, რომლებიც „კერძოა“</a:t>
            </a:r>
          </a:p>
        </p:txBody>
      </p:sp>
      <p:pic>
        <p:nvPicPr>
          <p:cNvPr id="6" name="Picture 5"/>
          <p:cNvPicPr>
            <a:picLocks noChangeAspect="1"/>
          </p:cNvPicPr>
          <p:nvPr/>
        </p:nvPicPr>
        <p:blipFill>
          <a:blip r:embed="rId3"/>
          <a:stretch>
            <a:fillRect/>
          </a:stretch>
        </p:blipFill>
        <p:spPr>
          <a:xfrm>
            <a:off x="1149349" y="3740150"/>
            <a:ext cx="6591300" cy="2019300"/>
          </a:xfrm>
          <a:prstGeom prst="rect">
            <a:avLst/>
          </a:prstGeom>
        </p:spPr>
      </p:pic>
    </p:spTree>
    <p:extLst>
      <p:ext uri="{BB962C8B-B14F-4D97-AF65-F5344CB8AC3E}">
        <p14:creationId xmlns:p14="http://schemas.microsoft.com/office/powerpoint/2010/main" val="6151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IPv6</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70000"/>
            <a:ext cx="8642350" cy="5183188"/>
          </a:xfrm>
        </p:spPr>
        <p:txBody>
          <a:bodyPr>
            <a:normAutofit fontScale="92500" lnSpcReduction="10000"/>
          </a:bodyPr>
          <a:lstStyle/>
          <a:p>
            <a:r>
              <a:rPr lang="ka-GE" b="1" dirty="0">
                <a:solidFill>
                  <a:srgbClr val="0070C0"/>
                </a:solidFill>
                <a:latin typeface="+mn-lt"/>
              </a:rPr>
              <a:t>128-ბიტიანი</a:t>
            </a:r>
            <a:r>
              <a:rPr lang="ka-GE" dirty="0" smtClean="0">
                <a:latin typeface="+mn-lt"/>
              </a:rPr>
              <a:t> მისამართი – ორწერტილით გამოყოფილი 8 მნიშვნელობა</a:t>
            </a:r>
          </a:p>
          <a:p>
            <a:r>
              <a:rPr lang="ka-GE" dirty="0" smtClean="0">
                <a:latin typeface="+mn-lt"/>
              </a:rPr>
              <a:t>მნიშვნელობები თექვსმეტობითია</a:t>
            </a:r>
          </a:p>
          <a:p>
            <a:r>
              <a:rPr lang="ka-GE" dirty="0" smtClean="0">
                <a:latin typeface="+mn-lt"/>
              </a:rPr>
              <a:t>თითოეული ჯგუფი შეიძლება იყოს „0000“-დან „FFFF“-მდე</a:t>
            </a:r>
            <a:r>
              <a:rPr lang="ka-GE" dirty="0">
                <a:latin typeface="+mn-lt"/>
              </a:rPr>
              <a:t> </a:t>
            </a:r>
            <a:r>
              <a:rPr lang="ka-GE" dirty="0" smtClean="0">
                <a:latin typeface="+mn-lt"/>
              </a:rPr>
              <a:t>– მაგ.,</a:t>
            </a:r>
          </a:p>
          <a:p>
            <a:pPr marL="0" indent="0" algn="ctr">
              <a:buNone/>
            </a:pPr>
            <a:r>
              <a:rPr lang="ka-GE" b="1" dirty="0">
                <a:solidFill>
                  <a:srgbClr val="FF0000"/>
                </a:solidFill>
                <a:latin typeface="+mn-lt"/>
              </a:rPr>
              <a:t>2600:1403:0002:029c:0000:0000:0000:2add</a:t>
            </a:r>
            <a:endParaRPr lang="ka-GE" dirty="0">
              <a:latin typeface="+mn-lt"/>
            </a:endParaRPr>
          </a:p>
          <a:p>
            <a:r>
              <a:rPr lang="ka-GE" dirty="0" smtClean="0">
                <a:latin typeface="+mn-lt"/>
              </a:rPr>
              <a:t>შეიძლება შემოკლდეს</a:t>
            </a:r>
          </a:p>
          <a:p>
            <a:pPr marL="0" indent="0" algn="ctr">
              <a:buNone/>
            </a:pPr>
            <a:r>
              <a:rPr lang="ka-GE" b="1" dirty="0">
                <a:solidFill>
                  <a:srgbClr val="FF0000"/>
                </a:solidFill>
                <a:latin typeface="+mn-lt"/>
              </a:rPr>
              <a:t>2600:1403:2:29c:0:0:0:2add</a:t>
            </a:r>
          </a:p>
          <a:p>
            <a:pPr marL="0" indent="0" algn="ctr">
              <a:buNone/>
            </a:pPr>
            <a:r>
              <a:rPr lang="ka-GE" b="1" dirty="0">
                <a:solidFill>
                  <a:srgbClr val="FF0000"/>
                </a:solidFill>
                <a:latin typeface="+mn-lt"/>
              </a:rPr>
              <a:t>2600:1403:2:29c::2add</a:t>
            </a:r>
          </a:p>
          <a:p>
            <a:pPr marL="0" indent="0" algn="ctr">
              <a:buNone/>
            </a:pPr>
            <a:endParaRPr lang="ka-GE" b="1" dirty="0">
              <a:solidFill>
                <a:srgbClr val="FF0000"/>
              </a:solidFill>
              <a:latin typeface="+mn-lt"/>
            </a:endParaRPr>
          </a:p>
          <a:p>
            <a:r>
              <a:rPr lang="ka-GE" sz="2400" dirty="0" smtClean="0">
                <a:latin typeface="+mn-lt"/>
              </a:rPr>
              <a:t>შესაძლებელია </a:t>
            </a:r>
          </a:p>
          <a:p>
            <a:pPr marL="0" indent="0">
              <a:buNone/>
            </a:pPr>
            <a:r>
              <a:rPr lang="ka-GE" sz="2400" dirty="0">
                <a:latin typeface="+mn-lt"/>
              </a:rPr>
              <a:t> </a:t>
            </a:r>
            <a:r>
              <a:rPr lang="ka-GE" sz="2400" dirty="0" smtClean="0">
                <a:latin typeface="+mn-lt"/>
              </a:rPr>
              <a:t>  340 282 366 920 938 000 000 000 000 000 000 000 000 </a:t>
            </a:r>
            <a:endParaRPr lang="ka-GE" sz="2400" dirty="0">
              <a:latin typeface="+mn-lt"/>
            </a:endParaRPr>
          </a:p>
          <a:p>
            <a:endParaRPr lang="ka-GE" b="1" dirty="0">
              <a:latin typeface="+mn-lt"/>
            </a:endParaRPr>
          </a:p>
        </p:txBody>
      </p:sp>
    </p:spTree>
    <p:extLst>
      <p:ext uri="{BB962C8B-B14F-4D97-AF65-F5344CB8AC3E}">
        <p14:creationId xmlns:p14="http://schemas.microsoft.com/office/powerpoint/2010/main" val="10441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სესიის მიზანი</a:t>
            </a:r>
            <a:endParaRPr lang="ka-GE"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B18497-BF37-4A20-ABA6-353886C26CA1}"/>
              </a:ext>
            </a:extLst>
          </p:cNvPr>
          <p:cNvSpPr>
            <a:spLocks noGrp="1"/>
          </p:cNvSpPr>
          <p:nvPr>
            <p:ph idx="4294967295"/>
          </p:nvPr>
        </p:nvSpPr>
        <p:spPr>
          <a:xfrm>
            <a:off x="215900" y="1284877"/>
            <a:ext cx="8712200" cy="5240337"/>
          </a:xfrm>
        </p:spPr>
        <p:txBody>
          <a:bodyPr>
            <a:normAutofit/>
          </a:bodyPr>
          <a:lstStyle/>
          <a:p>
            <a:pPr marL="0" indent="0" algn="just">
              <a:buNone/>
            </a:pPr>
            <a:r>
              <a:rPr lang="ka-GE" dirty="0" smtClean="0">
                <a:latin typeface="+mn-lt"/>
              </a:rPr>
              <a:t>ინფორმაციის მიწოდება ტექნოლოგიების შესახებ, რომლებსაც მოსამართლეები და პროკურორები შეხვდებიან თავიანთი მუშაობის პროცესში და რომელსაც გამოიყენებენ:</a:t>
            </a:r>
          </a:p>
          <a:p>
            <a:pPr algn="just"/>
            <a:r>
              <a:rPr lang="ka-GE" dirty="0" smtClean="0">
                <a:latin typeface="+mn-lt"/>
              </a:rPr>
              <a:t>დამნაშავეები დანაშაულის ჩასადენად და </a:t>
            </a:r>
          </a:p>
          <a:p>
            <a:pPr algn="just"/>
            <a:r>
              <a:rPr lang="ka-GE" dirty="0" smtClean="0">
                <a:latin typeface="+mn-lt"/>
              </a:rPr>
              <a:t>სამართალდამცავი ორგანოები მის აღმოსაჩენად.</a:t>
            </a:r>
          </a:p>
          <a:p>
            <a:pPr marL="0" indent="0" algn="just">
              <a:buNone/>
            </a:pPr>
            <a:endParaRPr lang="ka-GE" dirty="0">
              <a:latin typeface="+mn-lt"/>
            </a:endParaRPr>
          </a:p>
          <a:p>
            <a:pPr marL="0" indent="0" algn="just">
              <a:buNone/>
            </a:pPr>
            <a:r>
              <a:rPr lang="ka-GE" dirty="0" smtClean="0">
                <a:latin typeface="+mn-lt"/>
              </a:rPr>
              <a:t>მიზანს წარმოადგენს აუდიტორიისთვის შესაძლებლობის მიცემა, შეიძინოს საკმარისი ცოდნა ტექნოლოგიების შესახებ, რათა უფრო ეფექტურად იმუშაონ თავიანთ თანამდებობებზე.</a:t>
            </a:r>
            <a:endParaRPr lang="ka-GE" dirty="0">
              <a:latin typeface="+mn-lt"/>
              <a:ea typeface="Verdana" panose="020B0604030504040204" pitchFamily="34" charset="0"/>
            </a:endParaRPr>
          </a:p>
        </p:txBody>
      </p:sp>
    </p:spTree>
    <p:extLst>
      <p:ext uri="{BB962C8B-B14F-4D97-AF65-F5344CB8AC3E}">
        <p14:creationId xmlns:p14="http://schemas.microsoft.com/office/powerpoint/2010/main" val="1786502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DNS</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317134"/>
            <a:ext cx="8642350" cy="5183188"/>
          </a:xfrm>
        </p:spPr>
        <p:txBody>
          <a:bodyPr/>
          <a:lstStyle/>
          <a:p>
            <a:r>
              <a:rPr lang="ka-GE" b="1" dirty="0">
                <a:solidFill>
                  <a:srgbClr val="0070C0"/>
                </a:solidFill>
                <a:latin typeface="+mn-lt"/>
              </a:rPr>
              <a:t>DNS</a:t>
            </a:r>
            <a:r>
              <a:rPr lang="ka-GE" dirty="0" smtClean="0">
                <a:latin typeface="+mn-lt"/>
              </a:rPr>
              <a:t> – დომენების სახელების სისტემა</a:t>
            </a:r>
          </a:p>
          <a:p>
            <a:r>
              <a:rPr lang="ka-GE" dirty="0" smtClean="0">
                <a:latin typeface="+mn-lt"/>
              </a:rPr>
              <a:t>ინტერნეტში ყველგან არის IP-მისამართი</a:t>
            </a:r>
          </a:p>
          <a:p>
            <a:pPr marL="0" indent="0" algn="ctr">
              <a:buNone/>
            </a:pPr>
            <a:r>
              <a:rPr lang="ka-GE" b="1" dirty="0">
                <a:solidFill>
                  <a:srgbClr val="FF0000"/>
                </a:solidFill>
                <a:latin typeface="+mn-lt"/>
              </a:rPr>
              <a:t>123.123.123.123 </a:t>
            </a:r>
            <a:r>
              <a:rPr lang="ka-GE" dirty="0" smtClean="0">
                <a:latin typeface="+mn-lt"/>
              </a:rPr>
              <a:t>(მაგალითი)</a:t>
            </a:r>
          </a:p>
          <a:p>
            <a:r>
              <a:rPr lang="ka-GE" dirty="0" smtClean="0">
                <a:latin typeface="+mn-lt"/>
              </a:rPr>
              <a:t>მაგრამ ჩვენ გვინდა შევიდეთ </a:t>
            </a:r>
            <a:r>
              <a:rPr lang="ka-GE" dirty="0">
                <a:latin typeface="+mn-lt"/>
                <a:hlinkClick r:id="rId3"/>
              </a:rPr>
              <a:t>www.coe.int</a:t>
            </a:r>
            <a:r>
              <a:rPr lang="ka-GE" dirty="0" smtClean="0">
                <a:latin typeface="+mn-lt"/>
              </a:rPr>
              <a:t>-ზე, რომელიც არის </a:t>
            </a:r>
            <a:r>
              <a:rPr lang="ka-GE" b="1" dirty="0">
                <a:solidFill>
                  <a:srgbClr val="0070C0"/>
                </a:solidFill>
                <a:latin typeface="+mn-lt"/>
              </a:rPr>
              <a:t>URL</a:t>
            </a:r>
            <a:r>
              <a:rPr lang="ka-GE" dirty="0" smtClean="0">
                <a:latin typeface="+mn-lt"/>
              </a:rPr>
              <a:t> – რესურსის უნიფიცირებული მისამართი</a:t>
            </a:r>
          </a:p>
          <a:p>
            <a:r>
              <a:rPr lang="ka-GE" dirty="0" smtClean="0">
                <a:latin typeface="+mn-lt"/>
              </a:rPr>
              <a:t>რაღაცამ </a:t>
            </a:r>
            <a:r>
              <a:rPr lang="ka-GE" dirty="0">
                <a:latin typeface="+mn-lt"/>
                <a:hlinkClick r:id="rId3"/>
              </a:rPr>
              <a:t>www.coe.int</a:t>
            </a:r>
            <a:r>
              <a:rPr lang="ka-GE" dirty="0" smtClean="0">
                <a:latin typeface="+mn-lt"/>
              </a:rPr>
              <a:t> უნდა გარდაქმნას 123.123.123.123-ად</a:t>
            </a:r>
          </a:p>
          <a:p>
            <a:r>
              <a:rPr lang="ka-GE" dirty="0" smtClean="0">
                <a:latin typeface="+mn-lt"/>
              </a:rPr>
              <a:t>ამას DNS აკეთებს – ინტერნეტსატელეფონო ცნობარი, რომელიც გარდაქმნის მოთხოვნას</a:t>
            </a:r>
          </a:p>
        </p:txBody>
      </p:sp>
    </p:spTree>
    <p:extLst>
      <p:ext uri="{BB962C8B-B14F-4D97-AF65-F5344CB8AC3E}">
        <p14:creationId xmlns:p14="http://schemas.microsoft.com/office/powerpoint/2010/main" val="12135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ცოდნის შემოწმება</a:t>
            </a:r>
            <a:endParaRPr lang="ka-GE" sz="2000" dirty="0">
              <a:solidFill>
                <a:schemeClr val="bg1"/>
              </a:solidFill>
              <a:latin typeface="Verdana" charset="0"/>
              <a:cs typeface="Verdana" charset="0"/>
            </a:endParaRPr>
          </a:p>
        </p:txBody>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3848A9-4745-4BB6-B8CB-6C939829A8B8}"/>
              </a:ext>
            </a:extLst>
          </p:cNvPr>
          <p:cNvSpPr txBox="1"/>
          <p:nvPr/>
        </p:nvSpPr>
        <p:spPr>
          <a:xfrm>
            <a:off x="588962" y="1281981"/>
            <a:ext cx="8030033" cy="461665"/>
          </a:xfrm>
          <a:prstGeom prst="rect">
            <a:avLst/>
          </a:prstGeom>
          <a:solidFill>
            <a:srgbClr val="BDD8F3"/>
          </a:solidFill>
        </p:spPr>
        <p:txBody>
          <a:bodyPr wrap="square" rtlCol="0">
            <a:spAutoFit/>
          </a:bodyPr>
          <a:lstStyle/>
          <a:p>
            <a:pPr algn="ctr"/>
            <a:r>
              <a:rPr lang="ka-GE" sz="2400" dirty="0">
                <a:solidFill>
                  <a:schemeClr val="tx1">
                    <a:lumMod val="65000"/>
                    <a:lumOff val="35000"/>
                  </a:schemeClr>
                </a:solidFill>
                <a:latin typeface="+mj-lt"/>
              </a:rPr>
              <a:t>როგორი სახის ქსელის მაგალითია ინტერნეტი?</a:t>
            </a:r>
          </a:p>
        </p:txBody>
      </p:sp>
      <p:sp>
        <p:nvSpPr>
          <p:cNvPr id="12" name="TextBox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75702A7-7EF5-41B1-83AA-F3F0AACE8FD2}"/>
              </a:ext>
            </a:extLst>
          </p:cNvPr>
          <p:cNvSpPr txBox="1"/>
          <p:nvPr/>
        </p:nvSpPr>
        <p:spPr>
          <a:xfrm>
            <a:off x="588962" y="4141574"/>
            <a:ext cx="8030032" cy="1938992"/>
          </a:xfrm>
          <a:prstGeom prst="rect">
            <a:avLst/>
          </a:prstGeom>
          <a:solidFill>
            <a:schemeClr val="tx1">
              <a:lumMod val="65000"/>
              <a:lumOff val="35000"/>
            </a:schemeClr>
          </a:solidFill>
        </p:spPr>
        <p:txBody>
          <a:bodyPr wrap="square" rtlCol="0">
            <a:spAutoFit/>
          </a:bodyPr>
          <a:lstStyle/>
          <a:p>
            <a:pPr algn="ctr"/>
            <a:r>
              <a:rPr lang="ka-GE" sz="2000" dirty="0">
                <a:solidFill>
                  <a:schemeClr val="bg1"/>
                </a:solidFill>
                <a:latin typeface="+mj-lt"/>
              </a:rPr>
              <a:t>სწორი პასუხია D</a:t>
            </a:r>
          </a:p>
          <a:p>
            <a:pPr algn="ctr"/>
            <a:endParaRPr lang="ka-GE" sz="2000" dirty="0">
              <a:solidFill>
                <a:schemeClr val="bg1"/>
              </a:solidFill>
              <a:latin typeface="+mj-lt"/>
            </a:endParaRPr>
          </a:p>
          <a:p>
            <a:pPr algn="ctr"/>
            <a:r>
              <a:rPr lang="ka-GE" sz="2000" dirty="0">
                <a:solidFill>
                  <a:schemeClr val="bg1"/>
                </a:solidFill>
                <a:latin typeface="+mj-lt"/>
              </a:rPr>
              <a:t>ინტერნეტი პაკეტური </a:t>
            </a:r>
            <a:r>
              <a:rPr lang="ka-GE" sz="2000" dirty="0" smtClean="0">
                <a:solidFill>
                  <a:schemeClr val="bg1"/>
                </a:solidFill>
                <a:latin typeface="+mj-lt"/>
              </a:rPr>
              <a:t>კომუტაციის </a:t>
            </a:r>
            <a:r>
              <a:rPr lang="ka-GE" sz="2000" dirty="0">
                <a:solidFill>
                  <a:schemeClr val="bg1"/>
                </a:solidFill>
                <a:latin typeface="+mj-lt"/>
              </a:rPr>
              <a:t>ქსელია, სადაც მონაცემები </a:t>
            </a:r>
            <a:r>
              <a:rPr lang="ka-GE" sz="2000" dirty="0" smtClean="0">
                <a:solidFill>
                  <a:schemeClr val="bg1"/>
                </a:solidFill>
                <a:latin typeface="+mj-lt"/>
              </a:rPr>
              <a:t>იყოფა </a:t>
            </a:r>
            <a:r>
              <a:rPr lang="ka-GE" sz="2000" dirty="0">
                <a:solidFill>
                  <a:schemeClr val="bg1"/>
                </a:solidFill>
                <a:latin typeface="+mj-lt"/>
              </a:rPr>
              <a:t>პაკეტებად და სხვადასხვა მარშრუტით მიემართება საბოლოო დანიშნულების ადგილამდე.</a:t>
            </a:r>
          </a:p>
          <a:p>
            <a:pPr algn="ctr"/>
            <a:r>
              <a:rPr lang="ka-GE" sz="2000" dirty="0" smtClean="0">
                <a:solidFill>
                  <a:schemeClr val="bg1"/>
                </a:solidFill>
                <a:latin typeface="+mj-lt"/>
              </a:rPr>
              <a:t>არხების კომუტაციის </a:t>
            </a:r>
            <a:r>
              <a:rPr lang="ka-GE" sz="2000" dirty="0">
                <a:solidFill>
                  <a:schemeClr val="bg1"/>
                </a:solidFill>
                <a:latin typeface="+mj-lt"/>
              </a:rPr>
              <a:t>ქსელი მოითხოვს მონაცემთა უწყვეტ ნაკადს</a:t>
            </a:r>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828800" lvl="3" indent="-457200">
              <a:buAutoNum type="alphaUcPeriod"/>
            </a:pPr>
            <a:r>
              <a:rPr lang="ka-GE" sz="2400" dirty="0" smtClean="0">
                <a:solidFill>
                  <a:schemeClr val="bg1"/>
                </a:solidFill>
                <a:latin typeface="+mj-lt"/>
              </a:rPr>
              <a:t>არხების კომუტაციის </a:t>
            </a:r>
            <a:r>
              <a:rPr lang="ka-GE" sz="2400" dirty="0">
                <a:solidFill>
                  <a:schemeClr val="bg1"/>
                </a:solidFill>
                <a:latin typeface="+mj-lt"/>
              </a:rPr>
              <a:t>ქსელი</a:t>
            </a:r>
          </a:p>
          <a:p>
            <a:pPr marL="1828800" lvl="3" indent="-457200">
              <a:buAutoNum type="alphaUcPeriod"/>
            </a:pPr>
            <a:r>
              <a:rPr lang="ka-GE" sz="2400" dirty="0">
                <a:solidFill>
                  <a:schemeClr val="bg1"/>
                </a:solidFill>
                <a:latin typeface="+mj-lt"/>
              </a:rPr>
              <a:t>მიწისზედა გადაზიდვის ქსელი</a:t>
            </a:r>
          </a:p>
          <a:p>
            <a:pPr marL="1828800" lvl="3" indent="-457200">
              <a:buAutoNum type="alphaUcPeriod"/>
            </a:pPr>
            <a:r>
              <a:rPr lang="ka-GE" sz="2400" dirty="0">
                <a:solidFill>
                  <a:schemeClr val="bg1"/>
                </a:solidFill>
                <a:latin typeface="+mj-lt"/>
              </a:rPr>
              <a:t>სოციალური ქსელი</a:t>
            </a:r>
          </a:p>
          <a:p>
            <a:pPr marL="1828800" lvl="3" indent="-457200">
              <a:buAutoNum type="alphaUcPeriod"/>
            </a:pPr>
            <a:r>
              <a:rPr lang="ka-GE" sz="2400" dirty="0">
                <a:solidFill>
                  <a:schemeClr val="bg1"/>
                </a:solidFill>
                <a:latin typeface="+mj-lt"/>
              </a:rPr>
              <a:t>პაკეტური </a:t>
            </a:r>
            <a:r>
              <a:rPr lang="ka-GE" sz="2400" dirty="0" smtClean="0">
                <a:solidFill>
                  <a:schemeClr val="bg1"/>
                </a:solidFill>
                <a:latin typeface="+mj-lt"/>
              </a:rPr>
              <a:t>კომუტაციის </a:t>
            </a:r>
            <a:r>
              <a:rPr lang="ka-GE" sz="2400" dirty="0">
                <a:solidFill>
                  <a:schemeClr val="bg1"/>
                </a:solidFill>
                <a:latin typeface="+mj-lt"/>
              </a:rPr>
              <a:t>ქსელი</a:t>
            </a:r>
          </a:p>
        </p:txBody>
      </p:sp>
    </p:spTree>
    <p:extLst>
      <p:ext uri="{BB962C8B-B14F-4D97-AF65-F5344CB8AC3E}">
        <p14:creationId xmlns:p14="http://schemas.microsoft.com/office/powerpoint/2010/main" val="38283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022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p:txBody>
          <a:bodyPr/>
          <a:lstStyle/>
          <a:p>
            <a:r>
              <a:rPr lang="ka-GE" dirty="0" smtClean="0"/>
              <a:t>ინტერნეტთან დაკავშირება</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dirty="0" smtClean="0">
                <a:latin typeface="+mn-lt"/>
              </a:rPr>
              <a:t>კომპიუტერისა და ინტერნეტის საფუძვლები</a:t>
            </a:r>
          </a:p>
        </p:txBody>
      </p:sp>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3</a:t>
            </a:r>
            <a:endParaRPr lang="ka-GE" sz="2000" dirty="0">
              <a:solidFill>
                <a:schemeClr val="bg1"/>
              </a:solidFill>
              <a:latin typeface="Verdana" charset="0"/>
              <a:cs typeface="Verdana" charset="0"/>
            </a:endParaRPr>
          </a:p>
        </p:txBody>
      </p:sp>
    </p:spTree>
    <p:extLst>
      <p:ext uri="{BB962C8B-B14F-4D97-AF65-F5344CB8AC3E}">
        <p14:creationId xmlns:p14="http://schemas.microsoft.com/office/powerpoint/2010/main" val="1084515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ინტერნეტთან დაკავშირება</a:t>
            </a:r>
            <a:endParaRPr lang="ka-GE" sz="2000" dirty="0">
              <a:solidFill>
                <a:schemeClr val="bg1"/>
              </a:solidFill>
              <a:latin typeface="Verdana" charset="0"/>
              <a:cs typeface="Verdana" charset="0"/>
            </a:endParaRP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5E2E7B1-C62E-40A4-B964-16193DCFFEEF}"/>
              </a:ext>
            </a:extLst>
          </p:cNvPr>
          <p:cNvSpPr/>
          <p:nvPr/>
        </p:nvSpPr>
        <p:spPr bwMode="auto">
          <a:xfrm>
            <a:off x="4516440" y="1181100"/>
            <a:ext cx="109802" cy="531113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a:ln>
                <a:noFill/>
              </a:ln>
              <a:solidFill>
                <a:schemeClr val="tx1"/>
              </a:solidFill>
              <a:effectLst/>
              <a:latin typeface="Arial" charset="0"/>
            </a:endParaRPr>
          </a:p>
        </p:txBody>
      </p:sp>
      <p:pic>
        <p:nvPicPr>
          <p:cNvPr id="14" name="Picture 2" descr="http://cdn.shopclues.net/images/detailed/16529/7658399271429940380_1430199810.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470FA80-4079-48BC-B8A0-20F911D3A5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79" y="1191038"/>
            <a:ext cx="1798212" cy="1227656"/>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5" name="Picture 8" descr="http://grbstech.com/wp-content/uploads/2015/11/MacbookPro.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F10194-C094-4E37-A836-3787125B1F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74" y="2487047"/>
            <a:ext cx="1796394" cy="827512"/>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6" name="Pictur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EFFA30F-8CB7-47CD-931E-5E50F32D0364}"/>
              </a:ext>
            </a:extLst>
          </p:cNvPr>
          <p:cNvPicPr>
            <a:picLocks noChangeAspect="1"/>
          </p:cNvPicPr>
          <p:nvPr/>
        </p:nvPicPr>
        <p:blipFill>
          <a:blip r:embed="rId5"/>
          <a:stretch>
            <a:fillRect/>
          </a:stretch>
        </p:blipFill>
        <p:spPr>
          <a:xfrm>
            <a:off x="179605" y="3381183"/>
            <a:ext cx="1796395" cy="878272"/>
          </a:xfrm>
          <a:prstGeom prst="rect">
            <a:avLst/>
          </a:prstGeom>
          <a:ln>
            <a:solidFill>
              <a:schemeClr val="accent1"/>
            </a:solidFill>
          </a:ln>
        </p:spPr>
      </p:pic>
      <p:pic>
        <p:nvPicPr>
          <p:cNvPr id="17" name="Pictur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9E41542-0F8C-413C-A686-266645826797}"/>
              </a:ext>
            </a:extLst>
          </p:cNvPr>
          <p:cNvPicPr>
            <a:picLocks noChangeAspect="1"/>
          </p:cNvPicPr>
          <p:nvPr/>
        </p:nvPicPr>
        <p:blipFill>
          <a:blip r:embed="rId6"/>
          <a:stretch>
            <a:fillRect/>
          </a:stretch>
        </p:blipFill>
        <p:spPr>
          <a:xfrm>
            <a:off x="680205" y="4395460"/>
            <a:ext cx="795193" cy="1028329"/>
          </a:xfrm>
          <a:prstGeom prst="rect">
            <a:avLst/>
          </a:prstGeom>
          <a:ln>
            <a:solidFill>
              <a:schemeClr val="accent1"/>
            </a:solidFill>
          </a:ln>
        </p:spPr>
      </p:pic>
      <p:pic>
        <p:nvPicPr>
          <p:cNvPr id="18" name="Picture 12" descr="http://www.bandwidthplace.com/wp/wp-content/uploads/2014/11/wifi_router.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8765908-88F7-4CA7-9910-662D9B18A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883" y="3040909"/>
            <a:ext cx="2345114" cy="1371353"/>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cxnSp>
        <p:nvCxnSpPr>
          <p:cNvPr id="19" name="Straight Connecto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FE5D36-49B2-44DF-8DC6-860FD6E395BE}"/>
              </a:ext>
            </a:extLst>
          </p:cNvPr>
          <p:cNvCxnSpPr>
            <a:cxnSpLocks/>
            <a:stCxn id="14" idx="3"/>
            <a:endCxn id="18" idx="1"/>
          </p:cNvCxnSpPr>
          <p:nvPr/>
        </p:nvCxnSpPr>
        <p:spPr>
          <a:xfrm>
            <a:off x="2003591" y="1804866"/>
            <a:ext cx="1340292" cy="192172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174EC2B-9F56-4D8A-BC96-BBB22DC647D9}"/>
              </a:ext>
            </a:extLst>
          </p:cNvPr>
          <p:cNvCxnSpPr>
            <a:cxnSpLocks/>
            <a:stCxn id="17" idx="3"/>
            <a:endCxn id="18" idx="1"/>
          </p:cNvCxnSpPr>
          <p:nvPr/>
        </p:nvCxnSpPr>
        <p:spPr>
          <a:xfrm flipV="1">
            <a:off x="1475398" y="3726586"/>
            <a:ext cx="1868485" cy="1183039"/>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5DBA5E7-1897-40E2-AAC1-93F91F2E2148}"/>
              </a:ext>
            </a:extLst>
          </p:cNvPr>
          <p:cNvCxnSpPr>
            <a:cxnSpLocks/>
            <a:stCxn id="16" idx="3"/>
            <a:endCxn id="18" idx="1"/>
          </p:cNvCxnSpPr>
          <p:nvPr/>
        </p:nvCxnSpPr>
        <p:spPr>
          <a:xfrm flipV="1">
            <a:off x="1976000" y="3726586"/>
            <a:ext cx="1367883" cy="9373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pic>
        <p:nvPicPr>
          <p:cNvPr id="23" name="Picture 14" descr="http://www.balamand.edu.lb/Offices/AdministrativeOffices/InformationTechnology/Services/PublishingImages/wifi.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F422A95-3A43-4FE1-A9E8-6AD532C99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4850" y="2737918"/>
            <a:ext cx="753144" cy="451886"/>
          </a:xfrm>
          <a:prstGeom prst="rect">
            <a:avLst/>
          </a:prstGeom>
          <a:noFill/>
          <a:ln>
            <a:solidFill>
              <a:schemeClr val="accent1"/>
            </a:solid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sp>
        <p:nvSpPr>
          <p:cNvPr id="24" name="Oval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B20EB1-16BE-46E3-A0DF-3D5C3C29C603}"/>
              </a:ext>
            </a:extLst>
          </p:cNvPr>
          <p:cNvSpPr/>
          <p:nvPr/>
        </p:nvSpPr>
        <p:spPr>
          <a:xfrm>
            <a:off x="6485176" y="2488141"/>
            <a:ext cx="1323474" cy="12633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1200" dirty="0" smtClean="0"/>
              <a:t>ინტერნეტსერვისის </a:t>
            </a:r>
            <a:r>
              <a:rPr lang="ka-GE" sz="1200" dirty="0"/>
              <a:t>პროვაიდერი (ISP)</a:t>
            </a:r>
          </a:p>
        </p:txBody>
      </p:sp>
      <p:cxnSp>
        <p:nvCxnSpPr>
          <p:cNvPr id="25" name="Straight Connector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EA76C4-61C2-4FA6-86F6-A188FBD1BAC0}"/>
              </a:ext>
            </a:extLst>
          </p:cNvPr>
          <p:cNvCxnSpPr>
            <a:cxnSpLocks/>
            <a:stCxn id="18" idx="3"/>
            <a:endCxn id="24" idx="2"/>
          </p:cNvCxnSpPr>
          <p:nvPr/>
        </p:nvCxnSpPr>
        <p:spPr>
          <a:xfrm flipV="1">
            <a:off x="5688997" y="3119799"/>
            <a:ext cx="796179" cy="606787"/>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6026725-F2B7-4372-BAEC-EFFB6632F319}"/>
              </a:ext>
            </a:extLst>
          </p:cNvPr>
          <p:cNvPicPr>
            <a:picLocks noChangeAspect="1"/>
          </p:cNvPicPr>
          <p:nvPr/>
        </p:nvPicPr>
        <p:blipFill>
          <a:blip r:embed="rId9"/>
          <a:stretch>
            <a:fillRect/>
          </a:stretch>
        </p:blipFill>
        <p:spPr>
          <a:xfrm>
            <a:off x="6720612" y="4192759"/>
            <a:ext cx="2302727" cy="1078307"/>
          </a:xfrm>
          <a:prstGeom prst="rect">
            <a:avLst/>
          </a:prstGeom>
        </p:spPr>
      </p:pic>
      <p:cxnSp>
        <p:nvCxnSpPr>
          <p:cNvPr id="27" name="Straight Connector 2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7ECA08-8C91-415F-9F7D-B381DF909473}"/>
              </a:ext>
            </a:extLst>
          </p:cNvPr>
          <p:cNvCxnSpPr>
            <a:cxnSpLocks/>
            <a:stCxn id="24" idx="5"/>
            <a:endCxn id="26" idx="0"/>
          </p:cNvCxnSpPr>
          <p:nvPr/>
        </p:nvCxnSpPr>
        <p:spPr>
          <a:xfrm>
            <a:off x="7614832" y="3566449"/>
            <a:ext cx="257144" cy="626310"/>
          </a:xfrm>
          <a:prstGeom prst="line">
            <a:avLst/>
          </a:prstGeom>
          <a:ln w="508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791353-A67A-4B39-9C6E-093096358492}"/>
              </a:ext>
            </a:extLst>
          </p:cNvPr>
          <p:cNvSpPr txBox="1"/>
          <p:nvPr/>
        </p:nvSpPr>
        <p:spPr bwMode="auto">
          <a:xfrm>
            <a:off x="6388906" y="5361076"/>
            <a:ext cx="3124200" cy="61555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ctr" defTabSz="914400" rtl="0" eaLnBrk="0" fontAlgn="base" latinLnBrk="0" hangingPunct="0">
              <a:lnSpc>
                <a:spcPct val="100000"/>
              </a:lnSpc>
              <a:spcBef>
                <a:spcPct val="0"/>
              </a:spcBef>
              <a:spcAft>
                <a:spcPts val="0"/>
              </a:spcAft>
              <a:buClr>
                <a:srgbClr val="BCD437"/>
              </a:buClr>
              <a:buSzTx/>
              <a:tabLst/>
            </a:pPr>
            <a:r>
              <a:rPr kumimoji="0" lang="ka-GE" sz="2000" b="1" i="0" u="none" strike="noStrike" kern="0" cap="none" spc="0" normalizeH="0" baseline="0" noProof="0" dirty="0">
                <a:ln>
                  <a:noFill/>
                </a:ln>
                <a:solidFill>
                  <a:schemeClr val="tx1"/>
                </a:solidFill>
                <a:effectLst/>
                <a:uLnTx/>
                <a:uFillTx/>
                <a:latin typeface="+mj-lt"/>
              </a:rPr>
              <a:t>საჯარო</a:t>
            </a:r>
          </a:p>
          <a:p>
            <a:pPr marR="0" algn="ctr" defTabSz="914400" rtl="0" eaLnBrk="0" fontAlgn="base" latinLnBrk="0" hangingPunct="0">
              <a:lnSpc>
                <a:spcPct val="100000"/>
              </a:lnSpc>
              <a:spcBef>
                <a:spcPct val="0"/>
              </a:spcBef>
              <a:spcAft>
                <a:spcPts val="0"/>
              </a:spcAft>
              <a:buClr>
                <a:srgbClr val="BCD437"/>
              </a:buClr>
              <a:buSzTx/>
              <a:tabLst/>
            </a:pPr>
            <a:r>
              <a:rPr kumimoji="0" lang="ka-GE" sz="2000" b="1" i="0" u="none" strike="noStrike" kern="0" cap="none" spc="0" normalizeH="0" baseline="0" noProof="0" dirty="0">
                <a:ln>
                  <a:noFill/>
                </a:ln>
                <a:solidFill>
                  <a:schemeClr val="tx1"/>
                </a:solidFill>
                <a:effectLst/>
                <a:uLnTx/>
                <a:uFillTx/>
                <a:latin typeface="+mj-lt"/>
              </a:rPr>
              <a:t>IP-მისამართი</a:t>
            </a:r>
          </a:p>
        </p:txBody>
      </p:sp>
      <p:sp>
        <p:nvSpPr>
          <p:cNvPr id="29" name="TextBox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B5B9BFE-EE7C-4970-BC42-CBB55D27C440}"/>
              </a:ext>
            </a:extLst>
          </p:cNvPr>
          <p:cNvSpPr txBox="1"/>
          <p:nvPr/>
        </p:nvSpPr>
        <p:spPr bwMode="auto">
          <a:xfrm>
            <a:off x="223664" y="5666962"/>
            <a:ext cx="3124200" cy="923330"/>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ctr" defTabSz="914400" rtl="0" eaLnBrk="0" fontAlgn="base" latinLnBrk="0" hangingPunct="0">
              <a:lnSpc>
                <a:spcPct val="100000"/>
              </a:lnSpc>
              <a:spcBef>
                <a:spcPct val="0"/>
              </a:spcBef>
              <a:spcAft>
                <a:spcPts val="0"/>
              </a:spcAft>
              <a:buClr>
                <a:srgbClr val="BCD437"/>
              </a:buClr>
              <a:buSzTx/>
              <a:tabLst/>
            </a:pPr>
            <a:r>
              <a:rPr kumimoji="0" lang="ka-GE" b="1" i="0" u="none" strike="noStrike" kern="0" cap="none" spc="0" normalizeH="0" baseline="0" noProof="0" dirty="0">
                <a:ln>
                  <a:noFill/>
                </a:ln>
                <a:solidFill>
                  <a:schemeClr val="tx1"/>
                </a:solidFill>
                <a:effectLst/>
                <a:uLnTx/>
                <a:uFillTx/>
                <a:latin typeface="+mj-lt"/>
              </a:rPr>
              <a:t>კერძო IP-მისამართები</a:t>
            </a:r>
          </a:p>
          <a:p>
            <a:pPr marR="0" algn="ctr" defTabSz="914400" rtl="0" eaLnBrk="0" fontAlgn="base" latinLnBrk="0" hangingPunct="0">
              <a:lnSpc>
                <a:spcPct val="100000"/>
              </a:lnSpc>
              <a:spcBef>
                <a:spcPct val="0"/>
              </a:spcBef>
              <a:spcAft>
                <a:spcPts val="0"/>
              </a:spcAft>
              <a:buClr>
                <a:srgbClr val="BCD437"/>
              </a:buClr>
              <a:buSzTx/>
              <a:tabLst/>
            </a:pPr>
            <a:r>
              <a:rPr lang="ka-GE" sz="1400" b="1" kern="0" noProof="0" dirty="0">
                <a:latin typeface="+mj-lt"/>
              </a:rPr>
              <a:t>(ანიჭებს ჰოსტის დინამიკური კონფიგურაციის პროტოკოლი (DHCP))</a:t>
            </a:r>
            <a:endParaRPr kumimoji="0" lang="ka-GE" sz="1400" b="1" i="0" u="none" strike="noStrike" kern="0" cap="none" spc="0" normalizeH="0" baseline="0" noProof="0" dirty="0">
              <a:ln>
                <a:noFill/>
              </a:ln>
              <a:solidFill>
                <a:schemeClr val="tx1"/>
              </a:solidFill>
              <a:effectLst/>
              <a:uLnTx/>
              <a:uFillTx/>
              <a:latin typeface="+mj-lt"/>
            </a:endParaRPr>
          </a:p>
        </p:txBody>
      </p:sp>
      <p:cxnSp>
        <p:nvCxnSpPr>
          <p:cNvPr id="30" name="Straight Arrow Connector 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8F571F9-F470-43B4-B075-8BD649A542E7}"/>
              </a:ext>
            </a:extLst>
          </p:cNvPr>
          <p:cNvCxnSpPr>
            <a:cxnSpLocks/>
          </p:cNvCxnSpPr>
          <p:nvPr/>
        </p:nvCxnSpPr>
        <p:spPr bwMode="auto">
          <a:xfrm flipH="1" flipV="1">
            <a:off x="5268701" y="4140819"/>
            <a:ext cx="171941" cy="373754"/>
          </a:xfrm>
          <a:prstGeom prst="straightConnector1">
            <a:avLst/>
          </a:prstGeom>
          <a:noFill/>
          <a:ln w="38100" cap="flat" cmpd="sng" algn="ctr">
            <a:solidFill>
              <a:srgbClr val="FF0000"/>
            </a:solidFill>
            <a:prstDash val="solid"/>
            <a:round/>
            <a:headEnd type="none" w="med" len="med"/>
            <a:tailEnd type="triangle"/>
          </a:ln>
          <a:effectLst/>
        </p:spPr>
      </p:cxnSp>
      <p:sp>
        <p:nvSpPr>
          <p:cNvPr id="31" name="TextBox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F1F37D6-B827-432D-B442-2B2315A10E3A}"/>
              </a:ext>
            </a:extLst>
          </p:cNvPr>
          <p:cNvSpPr txBox="1"/>
          <p:nvPr/>
        </p:nvSpPr>
        <p:spPr bwMode="auto">
          <a:xfrm>
            <a:off x="4861694" y="4586512"/>
            <a:ext cx="1752600" cy="193899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R="0" algn="l" defTabSz="914400" rtl="0" eaLnBrk="0" fontAlgn="base" latinLnBrk="0" hangingPunct="0">
              <a:lnSpc>
                <a:spcPct val="100000"/>
              </a:lnSpc>
              <a:spcBef>
                <a:spcPct val="0"/>
              </a:spcBef>
              <a:spcAft>
                <a:spcPts val="0"/>
              </a:spcAft>
              <a:buClr>
                <a:srgbClr val="BCD437"/>
              </a:buClr>
              <a:buSzTx/>
              <a:tabLst/>
            </a:pPr>
            <a:r>
              <a:rPr kumimoji="0" lang="ka-GE" sz="1400" b="1" i="0" u="sng" strike="noStrike" kern="0" cap="none" spc="0" normalizeH="0" baseline="0" noProof="0" dirty="0">
                <a:ln>
                  <a:noFill/>
                </a:ln>
                <a:solidFill>
                  <a:schemeClr val="tx1"/>
                </a:solidFill>
                <a:effectLst/>
                <a:uLnTx/>
                <a:uFillTx/>
                <a:latin typeface="+mj-lt"/>
              </a:rPr>
              <a:t>როუტერი</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ka-GE" sz="1400" b="0" i="0" u="none" strike="noStrike" kern="0" cap="none" spc="0" normalizeH="0" baseline="0" noProof="0" dirty="0">
                <a:ln>
                  <a:noFill/>
                </a:ln>
                <a:solidFill>
                  <a:schemeClr val="tx1"/>
                </a:solidFill>
                <a:effectLst/>
                <a:uLnTx/>
                <a:uFillTx/>
                <a:latin typeface="+mj-lt"/>
              </a:rPr>
              <a:t>როუტერი</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ka-GE" sz="1400" b="0" i="0" u="none" strike="noStrike" kern="0" cap="none" spc="0" normalizeH="0" baseline="0" noProof="0" dirty="0">
                <a:ln>
                  <a:noFill/>
                </a:ln>
                <a:solidFill>
                  <a:schemeClr val="tx1"/>
                </a:solidFill>
                <a:effectLst/>
                <a:uLnTx/>
                <a:uFillTx/>
                <a:latin typeface="+mj-lt"/>
              </a:rPr>
              <a:t>კომუტატორი</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ka-GE" sz="1400" kern="0" dirty="0">
                <a:latin typeface="+mj-lt"/>
              </a:rPr>
              <a:t>WAP</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kumimoji="0" lang="ka-GE" sz="1400" b="0" i="0" u="none" strike="noStrike" kern="0" cap="none" spc="0" normalizeH="0" baseline="0" noProof="0" dirty="0">
                <a:ln>
                  <a:noFill/>
                </a:ln>
                <a:solidFill>
                  <a:schemeClr val="tx1"/>
                </a:solidFill>
                <a:effectLst/>
                <a:uLnTx/>
                <a:uFillTx/>
                <a:latin typeface="+mj-lt"/>
              </a:rPr>
              <a:t>მოდემი</a:t>
            </a:r>
          </a:p>
          <a:p>
            <a:pPr marL="457200" marR="0" indent="-457200" algn="l" defTabSz="914400" rtl="0" eaLnBrk="0" fontAlgn="base" latinLnBrk="0" hangingPunct="0">
              <a:lnSpc>
                <a:spcPct val="100000"/>
              </a:lnSpc>
              <a:spcBef>
                <a:spcPct val="0"/>
              </a:spcBef>
              <a:spcAft>
                <a:spcPts val="0"/>
              </a:spcAft>
              <a:buClr>
                <a:srgbClr val="BCD437"/>
              </a:buClr>
              <a:buSzTx/>
              <a:buAutoNum type="arabicPeriod"/>
              <a:tabLst/>
            </a:pPr>
            <a:r>
              <a:rPr lang="ka-GE" sz="1400" kern="0" dirty="0">
                <a:latin typeface="+mj-lt"/>
              </a:rPr>
              <a:t>ქსელური ეკრანი (ფაიერვოლი)/IDD</a:t>
            </a:r>
            <a:endParaRPr kumimoji="0" lang="ka-GE" sz="1400" b="0" i="0" u="none" strike="noStrike" kern="0" cap="none" spc="0" normalizeH="0" baseline="0" noProof="0" dirty="0">
              <a:ln>
                <a:noFill/>
              </a:ln>
              <a:solidFill>
                <a:schemeClr val="tx1"/>
              </a:solidFill>
              <a:effectLst/>
              <a:uLnTx/>
              <a:uFillTx/>
              <a:latin typeface="+mj-lt"/>
            </a:endParaRPr>
          </a:p>
        </p:txBody>
      </p:sp>
      <p:sp>
        <p:nvSpPr>
          <p:cNvPr id="32" name="Right Arrow 3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C9A70F-A5D6-4B0F-8240-6C84C399D23E}"/>
              </a:ext>
            </a:extLst>
          </p:cNvPr>
          <p:cNvSpPr/>
          <p:nvPr/>
        </p:nvSpPr>
        <p:spPr bwMode="auto">
          <a:xfrm>
            <a:off x="3122041" y="1215628"/>
            <a:ext cx="3431159" cy="978218"/>
          </a:xfrm>
          <a:prstGeom prst="rightArrow">
            <a:avLst/>
          </a:prstGeom>
          <a:solidFill>
            <a:schemeClr val="bg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ka-GE" sz="1600" b="1" i="0" u="none" strike="noStrike" cap="none" normalizeH="0" baseline="0" dirty="0">
                <a:ln>
                  <a:noFill/>
                </a:ln>
                <a:solidFill>
                  <a:schemeClr val="tx1"/>
                </a:solidFill>
                <a:effectLst/>
              </a:rPr>
              <a:t>კერძოდან საჯაროზე გაცვლა</a:t>
            </a:r>
          </a:p>
          <a:p>
            <a:pPr marL="0" marR="0" indent="0" algn="ctr" defTabSz="914400" rtl="0" eaLnBrk="1" fontAlgn="base" latinLnBrk="0" hangingPunct="1">
              <a:lnSpc>
                <a:spcPct val="100000"/>
              </a:lnSpc>
              <a:spcBef>
                <a:spcPct val="0"/>
              </a:spcBef>
              <a:spcAft>
                <a:spcPct val="0"/>
              </a:spcAft>
              <a:buClrTx/>
              <a:buSzTx/>
              <a:buFontTx/>
              <a:buNone/>
              <a:tabLst/>
            </a:pPr>
            <a:r>
              <a:rPr lang="ka-GE" sz="1600" b="1" dirty="0"/>
              <a:t>(შესრულებულია NAT-ის მიერ)</a:t>
            </a:r>
            <a:endParaRPr kumimoji="0" lang="ka-GE" sz="1600" b="1" i="0" u="none" strike="noStrike" cap="none" normalizeH="0" baseline="0" dirty="0">
              <a:ln>
                <a:noFill/>
              </a:ln>
              <a:solidFill>
                <a:schemeClr val="tx1"/>
              </a:solidFill>
              <a:effectLst/>
            </a:endParaRPr>
          </a:p>
        </p:txBody>
      </p:sp>
      <p:cxnSp>
        <p:nvCxnSpPr>
          <p:cNvPr id="131" name="Straight Connector 1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85118D-A3B1-4B01-824C-6D94BD35B994}"/>
              </a:ext>
            </a:extLst>
          </p:cNvPr>
          <p:cNvCxnSpPr>
            <a:cxnSpLocks/>
            <a:stCxn id="15" idx="3"/>
            <a:endCxn id="18" idx="1"/>
          </p:cNvCxnSpPr>
          <p:nvPr/>
        </p:nvCxnSpPr>
        <p:spPr>
          <a:xfrm>
            <a:off x="1995768" y="2900803"/>
            <a:ext cx="1348115" cy="825783"/>
          </a:xfrm>
          <a:prstGeom prst="line">
            <a:avLst/>
          </a:prstGeom>
          <a:ln w="50800">
            <a:solidFill>
              <a:srgbClr val="FF0000"/>
            </a:solidFill>
            <a:prstDash val="sysDot"/>
            <a:headEnd type="stealth"/>
            <a:tailEnd type="stealth"/>
          </a:ln>
        </p:spPr>
        <p:style>
          <a:lnRef idx="2">
            <a:schemeClr val="accent1"/>
          </a:lnRef>
          <a:fillRef idx="0">
            <a:schemeClr val="accent1"/>
          </a:fillRef>
          <a:effectRef idx="1">
            <a:schemeClr val="accent1"/>
          </a:effectRef>
          <a:fontRef idx="minor">
            <a:schemeClr val="tx1"/>
          </a:fontRef>
        </p:style>
      </p:cxnSp>
      <p:sp>
        <p:nvSpPr>
          <p:cNvPr id="142" name="Rectangle 14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C5CC6A-C09E-4CBD-9033-428B9DA6A9B3}"/>
              </a:ext>
            </a:extLst>
          </p:cNvPr>
          <p:cNvSpPr/>
          <p:nvPr/>
        </p:nvSpPr>
        <p:spPr>
          <a:xfrm>
            <a:off x="1762639" y="1303681"/>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mtClean="0"/>
              <a:t>10.0.0.3</a:t>
            </a:r>
          </a:p>
        </p:txBody>
      </p:sp>
      <p:sp>
        <p:nvSpPr>
          <p:cNvPr id="143" name="Rectangle 14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4CCCF8B-E15E-471F-8857-4065CD8DBD6B}"/>
              </a:ext>
            </a:extLst>
          </p:cNvPr>
          <p:cNvSpPr/>
          <p:nvPr/>
        </p:nvSpPr>
        <p:spPr>
          <a:xfrm>
            <a:off x="1217690" y="251990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mtClean="0"/>
              <a:t>10.0.0.5</a:t>
            </a:r>
          </a:p>
        </p:txBody>
      </p:sp>
      <p:sp>
        <p:nvSpPr>
          <p:cNvPr id="144" name="Rectangle 14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A4C8E3-EE85-4762-AFED-93F70A444609}"/>
              </a:ext>
            </a:extLst>
          </p:cNvPr>
          <p:cNvSpPr/>
          <p:nvPr/>
        </p:nvSpPr>
        <p:spPr>
          <a:xfrm>
            <a:off x="1242803" y="3928098"/>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mtClean="0"/>
              <a:t>10.0.0.6</a:t>
            </a:r>
          </a:p>
        </p:txBody>
      </p:sp>
      <p:sp>
        <p:nvSpPr>
          <p:cNvPr id="145" name="Rectangle 14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AE782CE-A335-4DCF-9CF4-C46C7ABE67B8}"/>
              </a:ext>
            </a:extLst>
          </p:cNvPr>
          <p:cNvSpPr/>
          <p:nvPr/>
        </p:nvSpPr>
        <p:spPr>
          <a:xfrm>
            <a:off x="1318080" y="5045630"/>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mtClean="0"/>
              <a:t>10.0.0.8</a:t>
            </a:r>
          </a:p>
        </p:txBody>
      </p:sp>
      <p:sp>
        <p:nvSpPr>
          <p:cNvPr id="147" name="Rectangle 14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9BA39EB-E237-4A61-AC33-2DC78E4F561F}"/>
              </a:ext>
            </a:extLst>
          </p:cNvPr>
          <p:cNvSpPr/>
          <p:nvPr/>
        </p:nvSpPr>
        <p:spPr>
          <a:xfrm>
            <a:off x="5531305" y="3951771"/>
            <a:ext cx="1752600" cy="2991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chemeClr val="tx1"/>
                </a:solidFill>
              </a:rPr>
              <a:t>123.123.123.123</a:t>
            </a:r>
          </a:p>
        </p:txBody>
      </p:sp>
      <p:sp>
        <p:nvSpPr>
          <p:cNvPr id="148" name="Rectangle 14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65399D0-FBD9-424B-8FF8-D4F751BFF4C9}"/>
              </a:ext>
            </a:extLst>
          </p:cNvPr>
          <p:cNvSpPr/>
          <p:nvPr/>
        </p:nvSpPr>
        <p:spPr>
          <a:xfrm>
            <a:off x="2814298" y="4259455"/>
            <a:ext cx="1136148" cy="31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mtClean="0"/>
              <a:t>10.0.0.1</a:t>
            </a:r>
          </a:p>
        </p:txBody>
      </p:sp>
    </p:spTree>
    <p:extLst>
      <p:ext uri="{BB962C8B-B14F-4D97-AF65-F5344CB8AC3E}">
        <p14:creationId xmlns:p14="http://schemas.microsoft.com/office/powerpoint/2010/main" val="144610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8" grpId="0"/>
      <p:bldP spid="29" grpId="0"/>
      <p:bldP spid="31" grpId="0"/>
      <p:bldP spid="32" grpId="0" animBg="1"/>
      <p:bldP spid="142" grpId="0" animBg="1"/>
      <p:bldP spid="143" grpId="0" animBg="1"/>
      <p:bldP spid="144" grpId="0" animBg="1"/>
      <p:bldP spid="145" grpId="0" animBg="1"/>
      <p:bldP spid="147" grpId="0" animBg="1"/>
      <p:bldP spid="1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სტატიკური და დინამიკური </a:t>
            </a:r>
            <a:r>
              <a:rPr lang="ka-GE" sz="2800" dirty="0" smtClean="0">
                <a:solidFill>
                  <a:schemeClr val="bg1"/>
                </a:solidFill>
                <a:latin typeface="Verdana" charset="0"/>
              </a:rPr>
              <a:t>I</a:t>
            </a:r>
            <a:r>
              <a:rPr lang="en-US" sz="2800" dirty="0" smtClean="0">
                <a:solidFill>
                  <a:schemeClr val="bg1"/>
                </a:solidFill>
                <a:latin typeface="Verdana" charset="0"/>
              </a:rPr>
              <a:t>P-</a:t>
            </a:r>
            <a:r>
              <a:rPr lang="ka-GE" sz="2800" dirty="0" smtClean="0">
                <a:solidFill>
                  <a:schemeClr val="bg1"/>
                </a:solidFill>
                <a:latin typeface="Verdana" charset="0"/>
              </a:rPr>
              <a:t>მისამართები</a:t>
            </a:r>
            <a:endParaRPr lang="ka-GE" sz="28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386777" y="1270000"/>
            <a:ext cx="8370446" cy="5183188"/>
          </a:xfrm>
          <a:prstGeom prst="rect">
            <a:avLst/>
          </a:prstGeom>
        </p:spPr>
        <p:txBody>
          <a:bodyPr>
            <a:normAutofit/>
          </a:bodyPr>
          <a:lstStyle/>
          <a:p>
            <a:r>
              <a:rPr lang="ka-GE" sz="2400" dirty="0" smtClean="0">
                <a:latin typeface="+mn-lt"/>
              </a:rPr>
              <a:t>I</a:t>
            </a:r>
            <a:r>
              <a:rPr lang="en-US" sz="2400" dirty="0" smtClean="0">
                <a:latin typeface="+mn-lt"/>
              </a:rPr>
              <a:t>P</a:t>
            </a:r>
            <a:r>
              <a:rPr lang="ka-GE" sz="2400" dirty="0" smtClean="0">
                <a:latin typeface="+mn-lt"/>
              </a:rPr>
              <a:t>-მისამართი ISP-სგან შეიძლება იყოს:</a:t>
            </a:r>
          </a:p>
          <a:p>
            <a:pPr lvl="1"/>
            <a:r>
              <a:rPr lang="ka-GE" sz="2000" dirty="0" smtClean="0">
                <a:latin typeface="+mn-lt"/>
              </a:rPr>
              <a:t>სტატიკური – ყოველთვის იგივე, როცა უკავშირდებით</a:t>
            </a:r>
          </a:p>
          <a:p>
            <a:pPr lvl="1"/>
            <a:r>
              <a:rPr lang="ka-GE" sz="2000" dirty="0" smtClean="0">
                <a:latin typeface="+mn-lt"/>
              </a:rPr>
              <a:t>დინამიკური – პოტენციურად სხვადასხვა ყოველ ჯერზე</a:t>
            </a:r>
          </a:p>
          <a:p>
            <a:pPr lvl="1"/>
            <a:endParaRPr lang="ka-GE" sz="2000" dirty="0">
              <a:latin typeface="+mn-lt"/>
            </a:endParaRPr>
          </a:p>
          <a:p>
            <a:pPr lvl="1"/>
            <a:endParaRPr lang="ka-GE" sz="2000" dirty="0">
              <a:latin typeface="+mn-lt"/>
            </a:endParaRPr>
          </a:p>
          <a:p>
            <a:pPr lvl="1"/>
            <a:endParaRPr lang="ka-GE" sz="2000" dirty="0">
              <a:latin typeface="+mn-lt"/>
            </a:endParaRPr>
          </a:p>
          <a:p>
            <a:pPr lvl="1"/>
            <a:endParaRPr lang="ka-GE" sz="2000" dirty="0">
              <a:latin typeface="+mn-lt"/>
            </a:endParaRPr>
          </a:p>
          <a:p>
            <a:pPr lvl="1"/>
            <a:endParaRPr lang="ka-GE" sz="2000" dirty="0">
              <a:latin typeface="+mn-lt"/>
            </a:endParaRPr>
          </a:p>
          <a:p>
            <a:pPr marL="0" indent="0" algn="ctr">
              <a:buNone/>
            </a:pPr>
            <a:endParaRPr lang="ka-GE" sz="2400" b="1" dirty="0">
              <a:solidFill>
                <a:srgbClr val="FF0000"/>
              </a:solidFill>
              <a:latin typeface="+mn-lt"/>
            </a:endParaRPr>
          </a:p>
          <a:p>
            <a:pPr marL="0" indent="0" algn="ctr">
              <a:buNone/>
            </a:pPr>
            <a:endParaRPr lang="ka-GE" sz="2400" b="1" dirty="0">
              <a:solidFill>
                <a:srgbClr val="FF0000"/>
              </a:solidFill>
              <a:latin typeface="+mn-lt"/>
            </a:endParaRPr>
          </a:p>
          <a:p>
            <a:pPr marL="0" indent="0" algn="ctr">
              <a:buNone/>
            </a:pPr>
            <a:r>
              <a:rPr lang="ka-GE" sz="2400" b="1" dirty="0">
                <a:solidFill>
                  <a:srgbClr val="FF0000"/>
                </a:solidFill>
                <a:latin typeface="+mn-lt"/>
              </a:rPr>
              <a:t>დრო, თარიღი და დროის სარტყელი საკვანძოა გამოძიებისთვის</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200" y="2326194"/>
            <a:ext cx="4657912" cy="2767651"/>
          </a:xfrm>
          <a:prstGeom prst="rect">
            <a:avLst/>
          </a:prstGeom>
        </p:spPr>
      </p:pic>
    </p:spTree>
    <p:extLst>
      <p:ext uri="{BB962C8B-B14F-4D97-AF65-F5344CB8AC3E}">
        <p14:creationId xmlns:p14="http://schemas.microsoft.com/office/powerpoint/2010/main" val="261641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ვინ არის 45.14.250.74?</a:t>
            </a:r>
            <a:endParaRPr lang="ka-GE" sz="2000" dirty="0">
              <a:solidFill>
                <a:schemeClr val="bg1"/>
              </a:solidFill>
              <a:latin typeface="Verdana" charset="0"/>
              <a:cs typeface="Verdana" charset="0"/>
            </a:endParaRPr>
          </a:p>
        </p:txBody>
      </p:sp>
      <p:pic>
        <p:nvPicPr>
          <p:cNvPr id="4" name="Conten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CE546A-0738-4037-A84C-6EBD77217D0E}"/>
              </a:ext>
            </a:extLst>
          </p:cNvPr>
          <p:cNvPicPr>
            <a:picLocks noGrp="1" noChangeAspect="1"/>
          </p:cNvPicPr>
          <p:nvPr>
            <p:ph idx="4294967295"/>
          </p:nvPr>
        </p:nvPicPr>
        <p:blipFill>
          <a:blip r:embed="rId3"/>
          <a:stretch>
            <a:fillRect/>
          </a:stretch>
        </p:blipFill>
        <p:spPr>
          <a:xfrm>
            <a:off x="2547960" y="1286822"/>
            <a:ext cx="4248150" cy="5072062"/>
          </a:xfrm>
          <a:prstGeom prst="rect">
            <a:avLst/>
          </a:prstGeom>
          <a:ln>
            <a:solidFill>
              <a:srgbClr val="0070C0"/>
            </a:solidFill>
          </a:ln>
        </p:spPr>
      </p:pic>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8D11F3-E180-43C1-8750-F7457ED067D1}"/>
              </a:ext>
            </a:extLst>
          </p:cNvPr>
          <p:cNvSpPr/>
          <p:nvPr/>
        </p:nvSpPr>
        <p:spPr>
          <a:xfrm>
            <a:off x="3837864" y="1456860"/>
            <a:ext cx="936104"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6BF418-6DD9-48EB-B0AE-8F4E213EC122}"/>
              </a:ext>
            </a:extLst>
          </p:cNvPr>
          <p:cNvPicPr>
            <a:picLocks noChangeAspect="1"/>
          </p:cNvPicPr>
          <p:nvPr/>
        </p:nvPicPr>
        <p:blipFill>
          <a:blip r:embed="rId4"/>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2F54C6-DB6E-4F9A-950F-25967D36C222}"/>
              </a:ext>
            </a:extLst>
          </p:cNvPr>
          <p:cNvSpPr/>
          <p:nvPr/>
        </p:nvSpPr>
        <p:spPr>
          <a:xfrm>
            <a:off x="3311562" y="2043682"/>
            <a:ext cx="154847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2FCBE4-2165-4FA1-9203-4575286293C8}"/>
              </a:ext>
            </a:extLst>
          </p:cNvPr>
          <p:cNvSpPr/>
          <p:nvPr/>
        </p:nvSpPr>
        <p:spPr>
          <a:xfrm>
            <a:off x="3323496" y="3306048"/>
            <a:ext cx="2760672" cy="876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3D7BF3-F0B8-498F-831E-2AA153905930}"/>
              </a:ext>
            </a:extLst>
          </p:cNvPr>
          <p:cNvSpPr/>
          <p:nvPr/>
        </p:nvSpPr>
        <p:spPr>
          <a:xfrm>
            <a:off x="3323496" y="5194491"/>
            <a:ext cx="2760672" cy="699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9704686-CC69-4465-9AE8-5419A27D750C}"/>
              </a:ext>
            </a:extLst>
          </p:cNvPr>
          <p:cNvSpPr txBox="1"/>
          <p:nvPr/>
        </p:nvSpPr>
        <p:spPr>
          <a:xfrm>
            <a:off x="6876256" y="1344202"/>
            <a:ext cx="2159794" cy="646331"/>
          </a:xfrm>
          <a:prstGeom prst="rect">
            <a:avLst/>
          </a:prstGeom>
          <a:noFill/>
        </p:spPr>
        <p:txBody>
          <a:bodyPr wrap="square" rtlCol="0">
            <a:spAutoFit/>
          </a:bodyPr>
          <a:lstStyle/>
          <a:p>
            <a:r>
              <a:rPr lang="ka-GE" b="1" dirty="0" smtClean="0">
                <a:solidFill>
                  <a:srgbClr val="FF0000"/>
                </a:solidFill>
              </a:rPr>
              <a:t>I</a:t>
            </a:r>
            <a:r>
              <a:rPr lang="en-US" b="1" dirty="0" smtClean="0">
                <a:solidFill>
                  <a:srgbClr val="FF0000"/>
                </a:solidFill>
              </a:rPr>
              <a:t>P</a:t>
            </a:r>
            <a:r>
              <a:rPr lang="ka-GE" b="1" dirty="0" smtClean="0">
                <a:solidFill>
                  <a:srgbClr val="FF0000"/>
                </a:solidFill>
              </a:rPr>
              <a:t>-მისამართი </a:t>
            </a:r>
            <a:r>
              <a:rPr lang="ka-GE" b="1" dirty="0">
                <a:solidFill>
                  <a:srgbClr val="FF0000"/>
                </a:solidFill>
              </a:rPr>
              <a:t>იძებნება</a:t>
            </a:r>
          </a:p>
        </p:txBody>
      </p:sp>
      <p:sp>
        <p:nvSpPr>
          <p:cNvPr id="16" name="TextBox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53BFFA5-CA98-4DC5-ACC6-B44037FC6834}"/>
              </a:ext>
            </a:extLst>
          </p:cNvPr>
          <p:cNvSpPr txBox="1"/>
          <p:nvPr/>
        </p:nvSpPr>
        <p:spPr>
          <a:xfrm>
            <a:off x="6872019" y="2037504"/>
            <a:ext cx="2159794" cy="1323439"/>
          </a:xfrm>
          <a:prstGeom prst="rect">
            <a:avLst/>
          </a:prstGeom>
          <a:noFill/>
        </p:spPr>
        <p:txBody>
          <a:bodyPr wrap="square" rtlCol="0">
            <a:spAutoFit/>
          </a:bodyPr>
          <a:lstStyle/>
          <a:p>
            <a:r>
              <a:rPr lang="ka-GE" sz="1600" b="1" dirty="0" smtClean="0">
                <a:solidFill>
                  <a:srgbClr val="FF0000"/>
                </a:solidFill>
              </a:rPr>
              <a:t>I</a:t>
            </a:r>
            <a:r>
              <a:rPr lang="en-US" sz="1600" b="1" dirty="0" smtClean="0">
                <a:solidFill>
                  <a:srgbClr val="FF0000"/>
                </a:solidFill>
              </a:rPr>
              <a:t>P</a:t>
            </a:r>
            <a:r>
              <a:rPr lang="ka-GE" sz="1600" b="1" dirty="0" smtClean="0">
                <a:solidFill>
                  <a:srgbClr val="FF0000"/>
                </a:solidFill>
              </a:rPr>
              <a:t>-მისამართების </a:t>
            </a:r>
            <a:r>
              <a:rPr lang="ka-GE" sz="1600" b="1" dirty="0">
                <a:solidFill>
                  <a:srgbClr val="FF0000"/>
                </a:solidFill>
              </a:rPr>
              <a:t>დიაპაზონი, საიდან მოდის მისამართი და </a:t>
            </a:r>
            <a:r>
              <a:rPr lang="ka-GE" sz="1600" b="1" dirty="0" smtClean="0">
                <a:solidFill>
                  <a:srgbClr val="FF0000"/>
                </a:solidFill>
              </a:rPr>
              <a:t>ინფორმაცია კომპანიაზე</a:t>
            </a:r>
            <a:endParaRPr lang="ka-GE" sz="1600" b="1" dirty="0">
              <a:solidFill>
                <a:srgbClr val="FF0000"/>
              </a:solidFill>
            </a:endParaRPr>
          </a:p>
        </p:txBody>
      </p:sp>
      <p:sp>
        <p:nvSpPr>
          <p:cNvPr id="17" name="TextBox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5FA977-B2BA-4A06-A786-E53636014E0F}"/>
              </a:ext>
            </a:extLst>
          </p:cNvPr>
          <p:cNvSpPr txBox="1"/>
          <p:nvPr/>
        </p:nvSpPr>
        <p:spPr>
          <a:xfrm>
            <a:off x="6876256" y="3446246"/>
            <a:ext cx="2159794" cy="1569660"/>
          </a:xfrm>
          <a:prstGeom prst="rect">
            <a:avLst/>
          </a:prstGeom>
          <a:noFill/>
        </p:spPr>
        <p:txBody>
          <a:bodyPr wrap="square" rtlCol="0">
            <a:spAutoFit/>
          </a:bodyPr>
          <a:lstStyle/>
          <a:p>
            <a:r>
              <a:rPr lang="ka-GE" sz="1600" b="1" dirty="0">
                <a:solidFill>
                  <a:srgbClr val="FF0000"/>
                </a:solidFill>
              </a:rPr>
              <a:t>კომპანია, რომელიც ფლობს </a:t>
            </a:r>
            <a:r>
              <a:rPr lang="ka-GE" sz="1600" b="1" dirty="0" smtClean="0">
                <a:solidFill>
                  <a:srgbClr val="FF0000"/>
                </a:solidFill>
              </a:rPr>
              <a:t>I</a:t>
            </a:r>
            <a:r>
              <a:rPr lang="en-US" sz="1600" b="1" dirty="0" smtClean="0">
                <a:solidFill>
                  <a:srgbClr val="FF0000"/>
                </a:solidFill>
              </a:rPr>
              <a:t>P</a:t>
            </a:r>
            <a:r>
              <a:rPr lang="ka-GE" sz="1600" b="1" dirty="0" smtClean="0">
                <a:solidFill>
                  <a:srgbClr val="FF0000"/>
                </a:solidFill>
              </a:rPr>
              <a:t>-მისამართს</a:t>
            </a:r>
            <a:r>
              <a:rPr lang="ka-GE" sz="1600" b="1" dirty="0">
                <a:solidFill>
                  <a:srgbClr val="FF0000"/>
                </a:solidFill>
              </a:rPr>
              <a:t>, </a:t>
            </a:r>
            <a:r>
              <a:rPr lang="ka-GE" sz="1600" b="1" dirty="0" smtClean="0">
                <a:solidFill>
                  <a:srgbClr val="FF0000"/>
                </a:solidFill>
              </a:rPr>
              <a:t>სად მდებარეობს ის და </a:t>
            </a:r>
            <a:r>
              <a:rPr lang="ka-GE" sz="1600" b="1" dirty="0">
                <a:solidFill>
                  <a:srgbClr val="FF0000"/>
                </a:solidFill>
              </a:rPr>
              <a:t>ელ. ფოსტა დომენის სახელით</a:t>
            </a:r>
          </a:p>
        </p:txBody>
      </p:sp>
      <p:sp>
        <p:nvSpPr>
          <p:cNvPr id="19" name="TextBox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7A299A-BC06-41F5-BB12-1C9206E114B7}"/>
              </a:ext>
            </a:extLst>
          </p:cNvPr>
          <p:cNvSpPr txBox="1"/>
          <p:nvPr/>
        </p:nvSpPr>
        <p:spPr>
          <a:xfrm>
            <a:off x="6872019" y="5206313"/>
            <a:ext cx="2159794" cy="1077218"/>
          </a:xfrm>
          <a:prstGeom prst="rect">
            <a:avLst/>
          </a:prstGeom>
          <a:noFill/>
        </p:spPr>
        <p:txBody>
          <a:bodyPr wrap="square" rtlCol="0">
            <a:spAutoFit/>
          </a:bodyPr>
          <a:lstStyle/>
          <a:p>
            <a:r>
              <a:rPr lang="ka-GE" sz="1600" b="1" dirty="0" smtClean="0">
                <a:solidFill>
                  <a:srgbClr val="FF0000"/>
                </a:solidFill>
              </a:rPr>
              <a:t>პერსონალური </a:t>
            </a:r>
            <a:r>
              <a:rPr lang="ka-GE" sz="1600" b="1" dirty="0">
                <a:solidFill>
                  <a:srgbClr val="FF0000"/>
                </a:solidFill>
              </a:rPr>
              <a:t>ინფორმაცია რეგისტრანტის შესახებ</a:t>
            </a:r>
          </a:p>
        </p:txBody>
      </p:sp>
      <p:sp>
        <p:nvSpPr>
          <p:cNvPr id="20" name="Arrow: Right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6CC90E1-2FB5-4208-9394-33FF5351BB47}"/>
              </a:ext>
            </a:extLst>
          </p:cNvPr>
          <p:cNvSpPr/>
          <p:nvPr/>
        </p:nvSpPr>
        <p:spPr>
          <a:xfrm rot="10800000">
            <a:off x="5935915" y="1456860"/>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26969DC-4662-4F19-A4D1-09E47C39F079}"/>
              </a:ext>
            </a:extLst>
          </p:cNvPr>
          <p:cNvSpPr/>
          <p:nvPr/>
        </p:nvSpPr>
        <p:spPr>
          <a:xfrm rot="10800000">
            <a:off x="5935915" y="2147568"/>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D488F93-A312-4AFC-A777-06DC946F4CE5}"/>
              </a:ext>
            </a:extLst>
          </p:cNvPr>
          <p:cNvSpPr/>
          <p:nvPr/>
        </p:nvSpPr>
        <p:spPr>
          <a:xfrm rot="10800000">
            <a:off x="5935915" y="3785826"/>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8A67827-805B-4C30-8DD7-B77CE568AE2D}"/>
              </a:ext>
            </a:extLst>
          </p:cNvPr>
          <p:cNvSpPr/>
          <p:nvPr/>
        </p:nvSpPr>
        <p:spPr>
          <a:xfrm rot="10800000">
            <a:off x="5935915" y="5494791"/>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F6D6B50-5E9A-4654-9FB8-C486B01B5692}"/>
              </a:ext>
            </a:extLst>
          </p:cNvPr>
          <p:cNvSpPr txBox="1"/>
          <p:nvPr/>
        </p:nvSpPr>
        <p:spPr>
          <a:xfrm>
            <a:off x="1588" y="1713534"/>
            <a:ext cx="2475265" cy="2585323"/>
          </a:xfrm>
          <a:prstGeom prst="rect">
            <a:avLst/>
          </a:prstGeom>
          <a:solidFill>
            <a:srgbClr val="F08A34"/>
          </a:solidFill>
        </p:spPr>
        <p:txBody>
          <a:bodyPr wrap="square" rtlCol="0">
            <a:spAutoFit/>
          </a:bodyPr>
          <a:lstStyle/>
          <a:p>
            <a:r>
              <a:rPr lang="ka-GE" b="1" dirty="0" smtClean="0">
                <a:solidFill>
                  <a:schemeClr val="bg1"/>
                </a:solidFill>
                <a:latin typeface="+mj-lt"/>
              </a:rPr>
              <a:t>საგამოძიებო </a:t>
            </a:r>
            <a:r>
              <a:rPr lang="ka-GE" b="1" dirty="0">
                <a:solidFill>
                  <a:schemeClr val="bg1"/>
                </a:solidFill>
                <a:latin typeface="+mj-lt"/>
              </a:rPr>
              <a:t>კითხვა?</a:t>
            </a:r>
          </a:p>
          <a:p>
            <a:endParaRPr lang="ka-GE" dirty="0">
              <a:solidFill>
                <a:schemeClr val="bg1"/>
              </a:solidFill>
              <a:latin typeface="+mj-lt"/>
            </a:endParaRPr>
          </a:p>
          <a:p>
            <a:r>
              <a:rPr lang="ka-GE" dirty="0">
                <a:solidFill>
                  <a:schemeClr val="bg1"/>
                </a:solidFill>
                <a:latin typeface="+mj-lt"/>
              </a:rPr>
              <a:t>ვინ გამოიყენა </a:t>
            </a:r>
            <a:r>
              <a:rPr lang="ka-GE" dirty="0" smtClean="0">
                <a:solidFill>
                  <a:schemeClr val="bg1"/>
                </a:solidFill>
                <a:latin typeface="+mj-lt"/>
              </a:rPr>
              <a:t>I</a:t>
            </a:r>
            <a:r>
              <a:rPr lang="en-US" dirty="0" smtClean="0">
                <a:solidFill>
                  <a:schemeClr val="bg1"/>
                </a:solidFill>
                <a:latin typeface="+mj-lt"/>
              </a:rPr>
              <a:t>P</a:t>
            </a:r>
            <a:r>
              <a:rPr lang="ka-GE" dirty="0" smtClean="0">
                <a:solidFill>
                  <a:schemeClr val="bg1"/>
                </a:solidFill>
                <a:latin typeface="+mj-lt"/>
              </a:rPr>
              <a:t>-მისამართი </a:t>
            </a:r>
            <a:r>
              <a:rPr lang="ka-GE" dirty="0">
                <a:solidFill>
                  <a:schemeClr val="bg1"/>
                </a:solidFill>
                <a:latin typeface="+mj-lt"/>
              </a:rPr>
              <a:t>45.14.250.74 კონკრეტულ დროს კონკრეტულ დღეს (დროის სარტყლის გათვალისწინებით)?</a:t>
            </a:r>
          </a:p>
        </p:txBody>
      </p:sp>
    </p:spTree>
    <p:extLst>
      <p:ext uri="{BB962C8B-B14F-4D97-AF65-F5344CB8AC3E}">
        <p14:creationId xmlns:p14="http://schemas.microsoft.com/office/powerpoint/2010/main" val="37576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8" grpId="0"/>
      <p:bldP spid="16" grpId="0"/>
      <p:bldP spid="17" grpId="0"/>
      <p:bldP spid="19" grpId="0"/>
      <p:bldP spid="20" grpId="0" animBg="1"/>
      <p:bldP spid="21" grpId="0" animBg="1"/>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356FF48-E68E-433E-A17C-A2D4F2B622F9}"/>
              </a:ext>
            </a:extLst>
          </p:cNvPr>
          <p:cNvPicPr>
            <a:picLocks noChangeAspect="1"/>
          </p:cNvPicPr>
          <p:nvPr/>
        </p:nvPicPr>
        <p:blipFill>
          <a:blip r:embed="rId3"/>
          <a:stretch>
            <a:fillRect/>
          </a:stretch>
        </p:blipFill>
        <p:spPr>
          <a:xfrm>
            <a:off x="4418804" y="1271699"/>
            <a:ext cx="4635910" cy="4382480"/>
          </a:xfrm>
          <a:prstGeom prst="rect">
            <a:avLst/>
          </a:prstGeom>
          <a:ln>
            <a:solidFill>
              <a:srgbClr val="0070C0"/>
            </a:solidFill>
          </a:ln>
        </p:spPr>
      </p:pic>
      <p:pic>
        <p:nvPic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7972C05-8ACF-475F-82C3-7C398B754C6A}"/>
              </a:ext>
            </a:extLst>
          </p:cNvPr>
          <p:cNvPicPr>
            <a:picLocks noGrp="1" noChangeAspect="1"/>
          </p:cNvPicPr>
          <p:nvPr>
            <p:ph idx="4294967295"/>
          </p:nvPr>
        </p:nvPicPr>
        <p:blipFill>
          <a:blip r:embed="rId4"/>
          <a:stretch>
            <a:fillRect/>
          </a:stretch>
        </p:blipFill>
        <p:spPr>
          <a:xfrm>
            <a:off x="120576" y="1271699"/>
            <a:ext cx="4178300" cy="4751388"/>
          </a:xfrm>
          <a:prstGeom prst="rect">
            <a:avLst/>
          </a:prstGeom>
          <a:ln>
            <a:solidFill>
              <a:srgbClr val="0070C0"/>
            </a:solidFill>
          </a:ln>
        </p:spPr>
      </p:pic>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ვინ არის nolimitnet.eu?</a:t>
            </a:r>
            <a:endParaRPr lang="ka-GE" sz="2000" dirty="0">
              <a:solidFill>
                <a:schemeClr val="bg1"/>
              </a:solidFill>
              <a:latin typeface="Verdana" charset="0"/>
              <a:cs typeface="Verdana" charset="0"/>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8D11F3-E180-43C1-8750-F7457ED067D1}"/>
              </a:ext>
            </a:extLst>
          </p:cNvPr>
          <p:cNvSpPr/>
          <p:nvPr/>
        </p:nvSpPr>
        <p:spPr>
          <a:xfrm>
            <a:off x="99694" y="2329701"/>
            <a:ext cx="378120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6BF418-6DD9-48EB-B0AE-8F4E213EC122}"/>
              </a:ext>
            </a:extLst>
          </p:cNvPr>
          <p:cNvPicPr>
            <a:picLocks noChangeAspect="1"/>
          </p:cNvPicPr>
          <p:nvPr/>
        </p:nvPicPr>
        <p:blipFill>
          <a:blip r:embed="rId5"/>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2F54C6-DB6E-4F9A-950F-25967D36C222}"/>
              </a:ext>
            </a:extLst>
          </p:cNvPr>
          <p:cNvSpPr/>
          <p:nvPr/>
        </p:nvSpPr>
        <p:spPr>
          <a:xfrm>
            <a:off x="99694" y="3484007"/>
            <a:ext cx="4199182" cy="1352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2FCBE4-2165-4FA1-9203-4575286293C8}"/>
              </a:ext>
            </a:extLst>
          </p:cNvPr>
          <p:cNvSpPr/>
          <p:nvPr/>
        </p:nvSpPr>
        <p:spPr>
          <a:xfrm>
            <a:off x="5356423" y="4302957"/>
            <a:ext cx="1447825" cy="1351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44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smtClean="0">
                <a:solidFill>
                  <a:schemeClr val="bg1"/>
                </a:solidFill>
                <a:latin typeface="Verdana" charset="0"/>
              </a:rPr>
              <a:t>IP-ის </a:t>
            </a:r>
            <a:r>
              <a:rPr lang="ka-GE" sz="3200" dirty="0">
                <a:solidFill>
                  <a:schemeClr val="bg1"/>
                </a:solidFill>
                <a:latin typeface="Verdana" charset="0"/>
              </a:rPr>
              <a:t>გეოლოკაცია</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159765" y="1265544"/>
            <a:ext cx="4752975" cy="5183188"/>
          </a:xfrm>
          <a:prstGeom prst="rect">
            <a:avLst/>
          </a:prstGeom>
        </p:spPr>
        <p:txBody>
          <a:bodyPr/>
          <a:lstStyle/>
          <a:p>
            <a:r>
              <a:rPr lang="ka-GE" dirty="0" smtClean="0">
                <a:latin typeface="+mn-lt"/>
              </a:rPr>
              <a:t>I</a:t>
            </a:r>
            <a:r>
              <a:rPr lang="en-US" dirty="0" smtClean="0">
                <a:latin typeface="+mn-lt"/>
              </a:rPr>
              <a:t>P</a:t>
            </a:r>
            <a:r>
              <a:rPr lang="ka-GE" dirty="0" smtClean="0">
                <a:latin typeface="+mn-lt"/>
              </a:rPr>
              <a:t>-მისამართები შეიძლება მიმაგრებული იყოს ფიზიკურ არეალთან გეოლოკაციის მომსახურებების გამოყენებით</a:t>
            </a:r>
          </a:p>
          <a:p>
            <a:r>
              <a:rPr lang="ka-GE" b="1" dirty="0">
                <a:solidFill>
                  <a:srgbClr val="FF0000"/>
                </a:solidFill>
                <a:latin typeface="+mn-lt"/>
              </a:rPr>
              <a:t>შეიძლება</a:t>
            </a:r>
            <a:r>
              <a:rPr lang="ka-GE" dirty="0" smtClean="0">
                <a:latin typeface="+mn-lt"/>
              </a:rPr>
              <a:t> მოგვცეს მითითება, თუ სად არის აბონენტის IP-მისამართი</a:t>
            </a:r>
          </a:p>
          <a:p>
            <a:r>
              <a:rPr lang="ka-GE" dirty="0" smtClean="0">
                <a:latin typeface="+mn-lt"/>
              </a:rPr>
              <a:t>უზუსტოა – შეიძლება გაყალბებული იყოს</a:t>
            </a:r>
          </a:p>
        </p:txBody>
      </p:sp>
      <p:pic>
        <p:nvPicPr>
          <p:cNvPr id="3"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F1DDA91-F296-4EAD-95FF-EEF61BF42044}"/>
              </a:ext>
            </a:extLst>
          </p:cNvPr>
          <p:cNvPicPr>
            <a:picLocks noChangeAspect="1"/>
          </p:cNvPicPr>
          <p:nvPr/>
        </p:nvPicPr>
        <p:blipFill>
          <a:blip r:embed="rId3"/>
          <a:stretch>
            <a:fillRect/>
          </a:stretch>
        </p:blipFill>
        <p:spPr>
          <a:xfrm>
            <a:off x="4788024" y="1270001"/>
            <a:ext cx="3086513" cy="3429000"/>
          </a:xfrm>
          <a:prstGeom prst="rect">
            <a:avLst/>
          </a:prstGeom>
          <a:ln>
            <a:solidFill>
              <a:srgbClr val="0070C0"/>
            </a:solidFill>
          </a:ln>
        </p:spPr>
      </p:pic>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460A33-EB48-45CB-A4DB-C795C53E15FA}"/>
              </a:ext>
            </a:extLst>
          </p:cNvPr>
          <p:cNvPicPr>
            <a:picLocks noChangeAspect="1"/>
          </p:cNvPicPr>
          <p:nvPr/>
        </p:nvPicPr>
        <p:blipFill>
          <a:blip r:embed="rId4"/>
          <a:stretch>
            <a:fillRect/>
          </a:stretch>
        </p:blipFill>
        <p:spPr>
          <a:xfrm>
            <a:off x="6120777" y="4451143"/>
            <a:ext cx="2961797" cy="2125042"/>
          </a:xfrm>
          <a:prstGeom prst="rect">
            <a:avLst/>
          </a:prstGeom>
          <a:ln>
            <a:solidFill>
              <a:srgbClr val="0070C0"/>
            </a:solidFill>
          </a:ln>
        </p:spPr>
      </p:pic>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E8ADFB-214E-4393-8EEB-D6127A933B35}"/>
              </a:ext>
            </a:extLst>
          </p:cNvPr>
          <p:cNvSpPr txBox="1"/>
          <p:nvPr/>
        </p:nvSpPr>
        <p:spPr>
          <a:xfrm>
            <a:off x="2572706" y="5868299"/>
            <a:ext cx="3389945" cy="707886"/>
          </a:xfrm>
          <a:prstGeom prst="rect">
            <a:avLst/>
          </a:prstGeom>
          <a:solidFill>
            <a:srgbClr val="F08A34"/>
          </a:solidFill>
        </p:spPr>
        <p:txBody>
          <a:bodyPr wrap="square" rtlCol="0">
            <a:spAutoFit/>
          </a:bodyPr>
          <a:lstStyle/>
          <a:p>
            <a:pPr algn="ctr"/>
            <a:r>
              <a:rPr lang="ka-GE" sz="2000" dirty="0">
                <a:solidFill>
                  <a:schemeClr val="bg1"/>
                </a:solidFill>
                <a:latin typeface="+mj-lt"/>
              </a:rPr>
              <a:t>ეს თავად ავტორისაა – და ცდომილება 140 მილია!</a:t>
            </a:r>
          </a:p>
        </p:txBody>
      </p:sp>
      <p:sp>
        <p:nvSpPr>
          <p:cNvPr id="14" name="TextBox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ED8FC31-607B-4C21-8E14-F515B098E394}"/>
              </a:ext>
            </a:extLst>
          </p:cNvPr>
          <p:cNvSpPr txBox="1"/>
          <p:nvPr/>
        </p:nvSpPr>
        <p:spPr>
          <a:xfrm>
            <a:off x="7452321" y="1142548"/>
            <a:ext cx="1581904" cy="1200329"/>
          </a:xfrm>
          <a:prstGeom prst="rect">
            <a:avLst/>
          </a:prstGeom>
          <a:solidFill>
            <a:srgbClr val="BDD8F3"/>
          </a:solidFill>
        </p:spPr>
        <p:txBody>
          <a:bodyPr wrap="square" rtlCol="0">
            <a:spAutoFit/>
          </a:bodyPr>
          <a:lstStyle/>
          <a:p>
            <a:pPr algn="ctr"/>
            <a:r>
              <a:rPr lang="ka-GE" dirty="0">
                <a:solidFill>
                  <a:schemeClr val="tx1">
                    <a:lumMod val="65000"/>
                    <a:lumOff val="35000"/>
                  </a:schemeClr>
                </a:solidFill>
                <a:latin typeface="+mj-lt"/>
              </a:rPr>
              <a:t>ყველა იგივე რეგიონში, მაგრამ უზუსტო</a:t>
            </a:r>
          </a:p>
        </p:txBody>
      </p:sp>
    </p:spTree>
    <p:extLst>
      <p:ext uri="{BB962C8B-B14F-4D97-AF65-F5344CB8AC3E}">
        <p14:creationId xmlns:p14="http://schemas.microsoft.com/office/powerpoint/2010/main" val="8195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ცოდნის შემოწმება</a:t>
            </a:r>
            <a:endParaRPr lang="ka-GE" sz="2000" dirty="0">
              <a:solidFill>
                <a:schemeClr val="bg1"/>
              </a:solidFill>
              <a:latin typeface="Verdana" charset="0"/>
              <a:cs typeface="Verdana" charset="0"/>
            </a:endParaRPr>
          </a:p>
        </p:txBody>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3848A9-4745-4BB6-B8CB-6C939829A8B8}"/>
              </a:ext>
            </a:extLst>
          </p:cNvPr>
          <p:cNvSpPr txBox="1"/>
          <p:nvPr/>
        </p:nvSpPr>
        <p:spPr>
          <a:xfrm>
            <a:off x="588962" y="1281981"/>
            <a:ext cx="8030033" cy="707886"/>
          </a:xfrm>
          <a:prstGeom prst="rect">
            <a:avLst/>
          </a:prstGeom>
          <a:solidFill>
            <a:srgbClr val="BDD8F3"/>
          </a:solidFill>
        </p:spPr>
        <p:txBody>
          <a:bodyPr wrap="square" rtlCol="0">
            <a:spAutoFit/>
          </a:bodyPr>
          <a:lstStyle/>
          <a:p>
            <a:pPr algn="ctr"/>
            <a:r>
              <a:rPr lang="ka-GE" sz="2000" dirty="0">
                <a:solidFill>
                  <a:schemeClr val="tx1">
                    <a:lumMod val="65000"/>
                    <a:lumOff val="35000"/>
                  </a:schemeClr>
                </a:solidFill>
                <a:latin typeface="+mj-lt"/>
              </a:rPr>
              <a:t>რომელია თქვენი ლეპტოპის </a:t>
            </a:r>
            <a:r>
              <a:rPr lang="ka-GE" sz="2000" dirty="0" smtClean="0">
                <a:solidFill>
                  <a:schemeClr val="tx1">
                    <a:lumMod val="65000"/>
                    <a:lumOff val="35000"/>
                  </a:schemeClr>
                </a:solidFill>
                <a:latin typeface="+mj-lt"/>
              </a:rPr>
              <a:t>I</a:t>
            </a:r>
            <a:r>
              <a:rPr lang="en-US" sz="2000" dirty="0" smtClean="0">
                <a:solidFill>
                  <a:schemeClr val="tx1">
                    <a:lumMod val="65000"/>
                    <a:lumOff val="35000"/>
                  </a:schemeClr>
                </a:solidFill>
                <a:latin typeface="+mj-lt"/>
              </a:rPr>
              <a:t>P</a:t>
            </a:r>
            <a:r>
              <a:rPr lang="ka-GE" sz="2000" dirty="0" smtClean="0">
                <a:solidFill>
                  <a:schemeClr val="tx1">
                    <a:lumMod val="65000"/>
                    <a:lumOff val="35000"/>
                  </a:schemeClr>
                </a:solidFill>
                <a:latin typeface="+mj-lt"/>
              </a:rPr>
              <a:t>-მისამართის </a:t>
            </a:r>
            <a:r>
              <a:rPr lang="ka-GE" sz="2000" dirty="0">
                <a:solidFill>
                  <a:schemeClr val="tx1">
                    <a:lumMod val="65000"/>
                    <a:lumOff val="35000"/>
                  </a:schemeClr>
                </a:solidFill>
                <a:latin typeface="+mj-lt"/>
              </a:rPr>
              <a:t>საუკეთესო აღწერილობა, როცა ის უერთდება ქსელს თქვენს სახლში?</a:t>
            </a:r>
          </a:p>
        </p:txBody>
      </p:sp>
      <p:sp>
        <p:nvSpPr>
          <p:cNvPr id="12" name="TextBox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75702A7-7EF5-41B1-83AA-F3F0AACE8FD2}"/>
              </a:ext>
            </a:extLst>
          </p:cNvPr>
          <p:cNvSpPr txBox="1"/>
          <p:nvPr/>
        </p:nvSpPr>
        <p:spPr>
          <a:xfrm>
            <a:off x="588962" y="4141574"/>
            <a:ext cx="8030032" cy="2308324"/>
          </a:xfrm>
          <a:prstGeom prst="rect">
            <a:avLst/>
          </a:prstGeom>
          <a:solidFill>
            <a:schemeClr val="tx1">
              <a:lumMod val="65000"/>
              <a:lumOff val="35000"/>
            </a:schemeClr>
          </a:solidFill>
        </p:spPr>
        <p:txBody>
          <a:bodyPr wrap="square" rtlCol="0">
            <a:spAutoFit/>
          </a:bodyPr>
          <a:lstStyle/>
          <a:p>
            <a:pPr algn="ctr"/>
            <a:r>
              <a:rPr lang="ka-GE" sz="2000" dirty="0">
                <a:solidFill>
                  <a:schemeClr val="bg1"/>
                </a:solidFill>
                <a:latin typeface="+mj-lt"/>
              </a:rPr>
              <a:t>სწორი პასუხია A</a:t>
            </a:r>
          </a:p>
          <a:p>
            <a:pPr algn="ctr"/>
            <a:r>
              <a:rPr lang="ka-GE" sz="2000" dirty="0">
                <a:solidFill>
                  <a:schemeClr val="bg1"/>
                </a:solidFill>
                <a:latin typeface="+mj-lt"/>
              </a:rPr>
              <a:t>სახლის ქსელი ჩვეულებრივ კონტროლდება როუტერით, რომელიც ანიჭებს </a:t>
            </a:r>
            <a:r>
              <a:rPr lang="ka-GE" sz="2000" dirty="0" smtClean="0">
                <a:solidFill>
                  <a:schemeClr val="bg1"/>
                </a:solidFill>
                <a:latin typeface="+mj-lt"/>
              </a:rPr>
              <a:t>I</a:t>
            </a:r>
            <a:r>
              <a:rPr lang="en-US" sz="2000" dirty="0" smtClean="0">
                <a:solidFill>
                  <a:schemeClr val="bg1"/>
                </a:solidFill>
                <a:latin typeface="+mj-lt"/>
              </a:rPr>
              <a:t>P</a:t>
            </a:r>
            <a:r>
              <a:rPr lang="ka-GE" sz="2000" dirty="0" smtClean="0">
                <a:solidFill>
                  <a:schemeClr val="bg1"/>
                </a:solidFill>
                <a:latin typeface="+mj-lt"/>
              </a:rPr>
              <a:t>-მისამართს </a:t>
            </a:r>
            <a:r>
              <a:rPr lang="ka-GE" sz="2000" dirty="0">
                <a:solidFill>
                  <a:schemeClr val="bg1"/>
                </a:solidFill>
                <a:latin typeface="+mj-lt"/>
              </a:rPr>
              <a:t>კერძო დიაპაზონიდან.</a:t>
            </a:r>
          </a:p>
          <a:p>
            <a:pPr algn="ctr"/>
            <a:r>
              <a:rPr lang="ka-GE" sz="2000" dirty="0">
                <a:solidFill>
                  <a:schemeClr val="bg1"/>
                </a:solidFill>
                <a:latin typeface="+mj-lt"/>
              </a:rPr>
              <a:t>როუტერს აქვს საჯარო </a:t>
            </a:r>
            <a:r>
              <a:rPr lang="ka-GE" sz="2000" dirty="0" smtClean="0">
                <a:solidFill>
                  <a:schemeClr val="bg1"/>
                </a:solidFill>
                <a:latin typeface="+mj-lt"/>
              </a:rPr>
              <a:t>I</a:t>
            </a:r>
            <a:r>
              <a:rPr lang="en-US" sz="2000" dirty="0" smtClean="0">
                <a:solidFill>
                  <a:schemeClr val="bg1"/>
                </a:solidFill>
                <a:latin typeface="+mj-lt"/>
              </a:rPr>
              <a:t>P</a:t>
            </a:r>
            <a:r>
              <a:rPr lang="ka-GE" sz="2000" dirty="0" smtClean="0">
                <a:solidFill>
                  <a:schemeClr val="bg1"/>
                </a:solidFill>
                <a:latin typeface="+mj-lt"/>
              </a:rPr>
              <a:t>-მისამართი</a:t>
            </a:r>
            <a:r>
              <a:rPr lang="ka-GE" sz="2000" dirty="0">
                <a:solidFill>
                  <a:schemeClr val="bg1"/>
                </a:solidFill>
                <a:latin typeface="+mj-lt"/>
              </a:rPr>
              <a:t>, რომელსაც ყველა შიდა მოწყობილობა გამოიყენებს ინტერნეტში.</a:t>
            </a:r>
          </a:p>
          <a:p>
            <a:pPr algn="ctr"/>
            <a:r>
              <a:rPr lang="ka-GE" sz="2000" dirty="0">
                <a:solidFill>
                  <a:schemeClr val="bg1"/>
                </a:solidFill>
                <a:latin typeface="+mj-lt"/>
              </a:rPr>
              <a:t>სტატიკური და დინამიკური არის ტერმინები, რომლებიც გამოიყენება საჯარო IP-მისამართებთან.</a:t>
            </a:r>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BD4572-BAB1-4568-B64C-2A9116F6F527}"/>
              </a:ext>
            </a:extLst>
          </p:cNvPr>
          <p:cNvSpPr txBox="1"/>
          <p:nvPr/>
        </p:nvSpPr>
        <p:spPr>
          <a:xfrm>
            <a:off x="588963" y="2342446"/>
            <a:ext cx="8030032" cy="1569660"/>
          </a:xfrm>
          <a:prstGeom prst="rect">
            <a:avLst/>
          </a:prstGeom>
          <a:solidFill>
            <a:srgbClr val="F08A34"/>
          </a:solidFill>
        </p:spPr>
        <p:txBody>
          <a:bodyPr wrap="square" rtlCol="0">
            <a:spAutoFit/>
          </a:bodyPr>
          <a:lstStyle/>
          <a:p>
            <a:pPr marL="1828800" lvl="3" indent="-457200">
              <a:buAutoNum type="alphaUcPeriod"/>
            </a:pPr>
            <a:r>
              <a:rPr lang="ka-GE" sz="2400" dirty="0">
                <a:solidFill>
                  <a:schemeClr val="bg1"/>
                </a:solidFill>
                <a:latin typeface="+mj-lt"/>
              </a:rPr>
              <a:t>კერძო IP-მისამართი</a:t>
            </a:r>
          </a:p>
          <a:p>
            <a:pPr marL="1828800" lvl="3" indent="-457200">
              <a:buAutoNum type="alphaUcPeriod"/>
            </a:pPr>
            <a:r>
              <a:rPr lang="ka-GE" sz="2400" dirty="0">
                <a:solidFill>
                  <a:schemeClr val="bg1"/>
                </a:solidFill>
                <a:latin typeface="+mj-lt"/>
              </a:rPr>
              <a:t>სტატიკური IP-მისამართი</a:t>
            </a:r>
          </a:p>
          <a:p>
            <a:pPr marL="1828800" lvl="3" indent="-457200">
              <a:buAutoNum type="alphaUcPeriod"/>
            </a:pPr>
            <a:r>
              <a:rPr lang="ka-GE" sz="2400" dirty="0">
                <a:solidFill>
                  <a:schemeClr val="bg1"/>
                </a:solidFill>
                <a:latin typeface="+mj-lt"/>
              </a:rPr>
              <a:t>დინამიკური IP-მისამართი</a:t>
            </a:r>
          </a:p>
          <a:p>
            <a:pPr marL="1828800" lvl="3" indent="-457200">
              <a:buAutoNum type="alphaUcPeriod"/>
            </a:pPr>
            <a:r>
              <a:rPr lang="ka-GE" sz="2400" dirty="0">
                <a:solidFill>
                  <a:schemeClr val="bg1"/>
                </a:solidFill>
                <a:latin typeface="+mj-lt"/>
              </a:rPr>
              <a:t>საჯარო IP-მისამართი</a:t>
            </a:r>
          </a:p>
        </p:txBody>
      </p:sp>
    </p:spTree>
    <p:extLst>
      <p:ext uri="{BB962C8B-B14F-4D97-AF65-F5344CB8AC3E}">
        <p14:creationId xmlns:p14="http://schemas.microsoft.com/office/powerpoint/2010/main" val="41071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სესიის ამოცანები</a:t>
            </a:r>
            <a:endParaRPr lang="ka-GE"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B18497-BF37-4A20-ABA6-353886C26CA1}"/>
              </a:ext>
            </a:extLst>
          </p:cNvPr>
          <p:cNvSpPr>
            <a:spLocks noGrp="1"/>
          </p:cNvSpPr>
          <p:nvPr>
            <p:ph idx="4294967295"/>
          </p:nvPr>
        </p:nvSpPr>
        <p:spPr>
          <a:xfrm>
            <a:off x="215900" y="1322584"/>
            <a:ext cx="8712200" cy="5240337"/>
          </a:xfrm>
        </p:spPr>
        <p:txBody>
          <a:bodyPr>
            <a:normAutofit lnSpcReduction="10000"/>
          </a:bodyPr>
          <a:lstStyle/>
          <a:p>
            <a:pPr marL="0" indent="0" algn="just">
              <a:buNone/>
            </a:pPr>
            <a:r>
              <a:rPr lang="ka-GE" dirty="0" smtClean="0">
                <a:latin typeface="+mn-lt"/>
              </a:rPr>
              <a:t>ამ სესიის ბოლოს დელეგატები შეძლებენ:</a:t>
            </a:r>
          </a:p>
          <a:p>
            <a:pPr algn="just"/>
            <a:r>
              <a:rPr lang="ka-GE" sz="2800" dirty="0">
                <a:latin typeface="+mn-lt"/>
              </a:rPr>
              <a:t>ამოიცნონ კომპიუტერული სისტემის ძირითადი კომპონენტები და გაიგონ მათი ფუნქცია;</a:t>
            </a:r>
          </a:p>
          <a:p>
            <a:pPr algn="just"/>
            <a:r>
              <a:rPr lang="ka-GE" sz="2800" dirty="0">
                <a:latin typeface="+mn-lt"/>
              </a:rPr>
              <a:t>აღწერონ, თუ რა არის ინტერნეტი, როგორ უკავშირდებიან მას და რა შესაძლო კვალს ტოვებს ეს;</a:t>
            </a:r>
          </a:p>
          <a:p>
            <a:pPr algn="just"/>
            <a:r>
              <a:rPr lang="ka-GE" sz="2800" dirty="0">
                <a:latin typeface="+mn-lt"/>
              </a:rPr>
              <a:t>ჩამოთვალონ ზოგი ინტერნეტმომსახურება და აპლიკაცია, რომლებსაც შეიძლება შეხვდნენ </a:t>
            </a:r>
            <a:r>
              <a:rPr lang="ka-GE" sz="2800" dirty="0" smtClean="0">
                <a:latin typeface="+mn-lt"/>
              </a:rPr>
              <a:t>თავიანთ </a:t>
            </a:r>
            <a:r>
              <a:rPr lang="ka-GE" sz="2800" dirty="0">
                <a:latin typeface="+mn-lt"/>
              </a:rPr>
              <a:t>სამუშაოში როგორც პროკურორები და მოსამართლეები;</a:t>
            </a:r>
          </a:p>
          <a:p>
            <a:pPr algn="just"/>
            <a:r>
              <a:rPr lang="ka-GE" sz="2800" dirty="0">
                <a:latin typeface="+mn-lt"/>
              </a:rPr>
              <a:t>მოიყვანონ საკითხების მაგალითები, რომლებიც შეიძლება ბნელმა ინტერნეტმა მიიყვანოს სისხლის სამართლის დევნამდე.</a:t>
            </a:r>
          </a:p>
          <a:p>
            <a:pPr algn="just">
              <a:lnSpc>
                <a:spcPct val="150000"/>
              </a:lnSpc>
            </a:pPr>
            <a:endParaRPr lang="ka-GE" dirty="0">
              <a:latin typeface="+mn-lt"/>
              <a:ea typeface="Verdana" panose="020B0604030504040204" pitchFamily="34" charset="0"/>
            </a:endParaRPr>
          </a:p>
        </p:txBody>
      </p:sp>
    </p:spTree>
    <p:extLst>
      <p:ext uri="{BB962C8B-B14F-4D97-AF65-F5344CB8AC3E}">
        <p14:creationId xmlns:p14="http://schemas.microsoft.com/office/powerpoint/2010/main" val="543462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2274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p:txBody>
          <a:bodyPr/>
          <a:lstStyle/>
          <a:p>
            <a:r>
              <a:rPr lang="ka-GE" smtClean="0"/>
              <a:t>ინტერნეტმომსახურებები და აპლიკაციები</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dirty="0" smtClean="0">
                <a:latin typeface="+mn-lt"/>
              </a:rPr>
              <a:t>კომპიუტერისა და ინტერნეტის საფუძვლები</a:t>
            </a:r>
          </a:p>
        </p:txBody>
      </p:sp>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FF185F-D1F2-46C0-8941-FE80F33430C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4</a:t>
            </a:r>
            <a:endParaRPr lang="ka-GE" sz="2000" dirty="0">
              <a:solidFill>
                <a:schemeClr val="bg1"/>
              </a:solidFill>
              <a:latin typeface="Verdana" charset="0"/>
              <a:cs typeface="Verdana" charset="0"/>
            </a:endParaRPr>
          </a:p>
        </p:txBody>
      </p:sp>
    </p:spTree>
    <p:extLst>
      <p:ext uri="{BB962C8B-B14F-4D97-AF65-F5344CB8AC3E}">
        <p14:creationId xmlns:p14="http://schemas.microsoft.com/office/powerpoint/2010/main" val="3342579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ინტერნეტმომსახურებები</a:t>
            </a:r>
            <a:endParaRPr lang="ka-GE" sz="2000" dirty="0">
              <a:solidFill>
                <a:schemeClr val="bg1"/>
              </a:solidFill>
              <a:latin typeface="Verdana" charset="0"/>
              <a:cs typeface="Verdana" charset="0"/>
            </a:endParaRPr>
          </a:p>
        </p:txBody>
      </p:sp>
      <p:pic>
        <p:nvPicPr>
          <p:cNvPr id="4" name="Picture 3"/>
          <p:cNvPicPr>
            <a:picLocks noChangeAspect="1"/>
          </p:cNvPicPr>
          <p:nvPr/>
        </p:nvPicPr>
        <p:blipFill>
          <a:blip r:embed="rId3"/>
          <a:stretch>
            <a:fillRect/>
          </a:stretch>
        </p:blipFill>
        <p:spPr>
          <a:xfrm>
            <a:off x="1403350" y="1195387"/>
            <a:ext cx="6177945" cy="5065713"/>
          </a:xfrm>
          <a:prstGeom prst="rect">
            <a:avLst/>
          </a:prstGeom>
        </p:spPr>
      </p:pic>
    </p:spTree>
    <p:extLst>
      <p:ext uri="{BB962C8B-B14F-4D97-AF65-F5344CB8AC3E}">
        <p14:creationId xmlns:p14="http://schemas.microsoft.com/office/powerpoint/2010/main" val="2765972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WWW</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179386" y="1237064"/>
            <a:ext cx="8785225" cy="5183187"/>
          </a:xfrm>
        </p:spPr>
        <p:txBody>
          <a:bodyPr/>
          <a:lstStyle/>
          <a:p>
            <a:pPr marL="0" indent="0" algn="just">
              <a:buNone/>
            </a:pPr>
            <a:r>
              <a:rPr lang="ka-GE" dirty="0" smtClean="0">
                <a:latin typeface="+mn-lt"/>
              </a:rPr>
              <a:t>1991 წლიდან </a:t>
            </a:r>
            <a:r>
              <a:rPr lang="ka-GE" b="1" dirty="0">
                <a:solidFill>
                  <a:srgbClr val="0070C0"/>
                </a:solidFill>
                <a:latin typeface="+mn-lt"/>
              </a:rPr>
              <a:t>HTML</a:t>
            </a:r>
            <a:r>
              <a:rPr lang="ka-GE" dirty="0" smtClean="0">
                <a:latin typeface="+mn-lt"/>
              </a:rPr>
              <a:t> (ჰიპერტექსტის მარკირების ენა) იძლევა ვებგვერდებზე სიტყვების, სურათებისა და ხმის შესაძლებლობას</a:t>
            </a:r>
          </a:p>
          <a:p>
            <a:pPr algn="just"/>
            <a:r>
              <a:rPr lang="ka-GE" dirty="0" smtClean="0">
                <a:latin typeface="+mn-lt"/>
              </a:rPr>
              <a:t>იყენებს </a:t>
            </a:r>
            <a:r>
              <a:rPr lang="ka-GE" b="1" dirty="0" smtClean="0">
                <a:solidFill>
                  <a:srgbClr val="0070C0"/>
                </a:solidFill>
                <a:latin typeface="+mn-lt"/>
              </a:rPr>
              <a:t>HTTP</a:t>
            </a:r>
            <a:r>
              <a:rPr lang="ka-GE" dirty="0">
                <a:latin typeface="+mn-lt"/>
              </a:rPr>
              <a:t>-</a:t>
            </a:r>
            <a:r>
              <a:rPr lang="ka-GE" dirty="0" smtClean="0">
                <a:latin typeface="+mn-lt"/>
              </a:rPr>
              <a:t>პროტოკოლს – ჰიპერტექსტის გადაცემის პროტოკოლი</a:t>
            </a:r>
          </a:p>
          <a:p>
            <a:pPr lvl="1" algn="just"/>
            <a:r>
              <a:rPr lang="ka-GE" dirty="0" smtClean="0">
                <a:latin typeface="+mn-lt"/>
              </a:rPr>
              <a:t>გამოიყენება კომუნიკაციისთვის ბრაუზერების და ვებსერვერების მიერ HTTP</a:t>
            </a:r>
            <a:r>
              <a:rPr lang="en-US" dirty="0" smtClean="0">
                <a:latin typeface="+mn-lt"/>
              </a:rPr>
              <a:t>-</a:t>
            </a:r>
            <a:r>
              <a:rPr lang="ka-GE" dirty="0" smtClean="0">
                <a:latin typeface="+mn-lt"/>
              </a:rPr>
              <a:t>მოთხოვნებისა და პასუხების გამოყენებით</a:t>
            </a:r>
          </a:p>
        </p:txBody>
      </p:sp>
      <p:pic>
        <p:nvPicPr>
          <p:cNvPr id="8" name="Picture 3" descr="server_rack">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99CFDE-90DC-4B72-8B40-9AF998E0523F}"/>
              </a:ext>
            </a:extLst>
          </p:cNvPr>
          <p:cNvPicPr>
            <a:picLocks noChangeAspect="1" noChangeArrowheads="1"/>
          </p:cNvPicPr>
          <p:nvPr/>
        </p:nvPicPr>
        <p:blipFill>
          <a:blip r:embed="rId3" cstate="print"/>
          <a:srcRect/>
          <a:stretch>
            <a:fillRect/>
          </a:stretch>
        </p:blipFill>
        <p:spPr bwMode="auto">
          <a:xfrm>
            <a:off x="5929416" y="4254116"/>
            <a:ext cx="1767647" cy="2076312"/>
          </a:xfrm>
          <a:prstGeom prst="rect">
            <a:avLst/>
          </a:prstGeom>
          <a:noFill/>
          <a:ln w="9525">
            <a:noFill/>
            <a:miter lim="800000"/>
            <a:headEnd/>
            <a:tailEnd/>
          </a:ln>
        </p:spPr>
      </p:pic>
      <p:pic>
        <p:nvPicPr>
          <p:cNvPr id="13" name="Picture 4" descr="plate0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55B8BF-E840-4B3F-8DE4-0A6F30795348}"/>
              </a:ext>
            </a:extLst>
          </p:cNvPr>
          <p:cNvPicPr>
            <a:picLocks noChangeAspect="1" noChangeArrowheads="1"/>
          </p:cNvPicPr>
          <p:nvPr/>
        </p:nvPicPr>
        <p:blipFill>
          <a:blip r:embed="rId4" cstate="print"/>
          <a:srcRect/>
          <a:stretch>
            <a:fillRect/>
          </a:stretch>
        </p:blipFill>
        <p:spPr bwMode="auto">
          <a:xfrm>
            <a:off x="1691680" y="4417421"/>
            <a:ext cx="1615109" cy="1913007"/>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3655238" y="5373925"/>
            <a:ext cx="2009775" cy="1133475"/>
          </a:xfrm>
          <a:prstGeom prst="rect">
            <a:avLst/>
          </a:prstGeom>
        </p:spPr>
      </p:pic>
      <p:pic>
        <p:nvPicPr>
          <p:cNvPr id="6" name="Picture 5"/>
          <p:cNvPicPr>
            <a:picLocks noChangeAspect="1"/>
          </p:cNvPicPr>
          <p:nvPr/>
        </p:nvPicPr>
        <p:blipFill>
          <a:blip r:embed="rId6"/>
          <a:stretch>
            <a:fillRect/>
          </a:stretch>
        </p:blipFill>
        <p:spPr>
          <a:xfrm>
            <a:off x="3655237" y="4344823"/>
            <a:ext cx="2009775" cy="1133475"/>
          </a:xfrm>
          <a:prstGeom prst="rect">
            <a:avLst/>
          </a:prstGeom>
        </p:spPr>
      </p:pic>
    </p:spTree>
    <p:extLst>
      <p:ext uri="{BB962C8B-B14F-4D97-AF65-F5344CB8AC3E}">
        <p14:creationId xmlns:p14="http://schemas.microsoft.com/office/powerpoint/2010/main" val="147755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mn-lt"/>
              </a:rPr>
              <a:t>WWW</a:t>
            </a:r>
            <a:endParaRPr lang="ka-GE" sz="2000" dirty="0">
              <a:solidFill>
                <a:schemeClr val="bg1"/>
              </a:solidFill>
              <a:latin typeface="+mn-lt"/>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68528"/>
            <a:ext cx="8642350" cy="5183187"/>
          </a:xfrm>
        </p:spPr>
        <p:txBody>
          <a:bodyPr/>
          <a:lstStyle/>
          <a:p>
            <a:pPr marL="0" indent="0">
              <a:buNone/>
            </a:pPr>
            <a:r>
              <a:rPr lang="ka-GE" dirty="0" smtClean="0">
                <a:latin typeface="+mn-lt"/>
              </a:rPr>
              <a:t>რესურსების პოვნა შესაძლებელია URL-ებში</a:t>
            </a:r>
          </a:p>
          <a:p>
            <a:pPr marL="857250" lvl="1" indent="-457200"/>
            <a:r>
              <a:rPr lang="ka-GE" dirty="0" smtClean="0">
                <a:latin typeface="+mn-lt"/>
              </a:rPr>
              <a:t>რესურსის უნიფიცირებულ იდენტიფიკატორებში</a:t>
            </a:r>
          </a:p>
          <a:p>
            <a:pPr marL="0" indent="0" algn="ctr">
              <a:buNone/>
            </a:pPr>
            <a:r>
              <a:rPr lang="ka-GE" dirty="0">
                <a:latin typeface="+mn-lt"/>
                <a:hlinkClick r:id="rId3"/>
              </a:rPr>
              <a:t>http://www.coe.int</a:t>
            </a:r>
            <a:endParaRPr lang="ka-GE" dirty="0">
              <a:latin typeface="+mn-lt"/>
            </a:endParaRPr>
          </a:p>
          <a:p>
            <a:pPr marL="0" indent="0">
              <a:buNone/>
            </a:pPr>
            <a:r>
              <a:rPr lang="en-US" dirty="0" smtClean="0">
                <a:latin typeface="+mn-lt"/>
              </a:rPr>
              <a:t>	</a:t>
            </a:r>
            <a:r>
              <a:rPr lang="ka-GE" dirty="0" smtClean="0">
                <a:latin typeface="+mn-lt"/>
              </a:rPr>
              <a:t>http </a:t>
            </a:r>
            <a:r>
              <a:rPr lang="en-US" dirty="0" smtClean="0">
                <a:latin typeface="+mn-lt"/>
              </a:rPr>
              <a:t>	</a:t>
            </a:r>
            <a:r>
              <a:rPr lang="ka-GE" dirty="0" smtClean="0">
                <a:latin typeface="+mn-lt"/>
              </a:rPr>
              <a:t>= გამოყენებული პროცესი</a:t>
            </a:r>
          </a:p>
          <a:p>
            <a:pPr marL="0" indent="0">
              <a:buNone/>
            </a:pPr>
            <a:r>
              <a:rPr lang="en-US" dirty="0" smtClean="0">
                <a:latin typeface="+mn-lt"/>
              </a:rPr>
              <a:t>	</a:t>
            </a:r>
            <a:r>
              <a:rPr lang="en-US" dirty="0" smtClean="0">
                <a:latin typeface="Sylfaen" panose="010A0502050306030303" pitchFamily="18" charset="0"/>
              </a:rPr>
              <a:t>w</a:t>
            </a:r>
            <a:r>
              <a:rPr lang="ka-GE" dirty="0" smtClean="0">
                <a:latin typeface="Sylfaen" panose="010A0502050306030303" pitchFamily="18" charset="0"/>
              </a:rPr>
              <a:t>ww </a:t>
            </a:r>
            <a:r>
              <a:rPr lang="ka-GE" dirty="0" smtClean="0">
                <a:latin typeface="+mn-lt"/>
              </a:rPr>
              <a:t>= მსოფლიო კომპიუტერული ქსელი</a:t>
            </a:r>
          </a:p>
          <a:p>
            <a:pPr marL="0" indent="0">
              <a:buNone/>
            </a:pPr>
            <a:r>
              <a:rPr lang="en-US" dirty="0" smtClean="0">
                <a:latin typeface="+mn-lt"/>
              </a:rPr>
              <a:t>	</a:t>
            </a:r>
            <a:r>
              <a:rPr lang="ka-GE" dirty="0" smtClean="0">
                <a:latin typeface="+mn-lt"/>
              </a:rPr>
              <a:t>coe </a:t>
            </a:r>
            <a:r>
              <a:rPr lang="en-US" dirty="0" smtClean="0">
                <a:latin typeface="+mn-lt"/>
              </a:rPr>
              <a:t>	</a:t>
            </a:r>
            <a:r>
              <a:rPr lang="ka-GE" dirty="0" smtClean="0">
                <a:latin typeface="+mn-lt"/>
              </a:rPr>
              <a:t>= დომენის სახელი</a:t>
            </a:r>
          </a:p>
          <a:p>
            <a:pPr marL="0" indent="0">
              <a:buNone/>
            </a:pPr>
            <a:r>
              <a:rPr lang="en-US" dirty="0" smtClean="0">
                <a:latin typeface="+mn-lt"/>
              </a:rPr>
              <a:t>	</a:t>
            </a:r>
            <a:r>
              <a:rPr lang="ka-GE" dirty="0" smtClean="0">
                <a:latin typeface="+mn-lt"/>
              </a:rPr>
              <a:t>int </a:t>
            </a:r>
            <a:r>
              <a:rPr lang="en-US" dirty="0" smtClean="0">
                <a:latin typeface="+mn-lt"/>
              </a:rPr>
              <a:t>	</a:t>
            </a:r>
            <a:r>
              <a:rPr lang="ka-GE" dirty="0" smtClean="0">
                <a:latin typeface="+mn-lt"/>
              </a:rPr>
              <a:t>= უმაღლესი დონის დომენი (ხშირად ქვეყნით)</a:t>
            </a:r>
          </a:p>
        </p:txBody>
      </p:sp>
    </p:spTree>
    <p:extLst>
      <p:ext uri="{BB962C8B-B14F-4D97-AF65-F5344CB8AC3E}">
        <p14:creationId xmlns:p14="http://schemas.microsoft.com/office/powerpoint/2010/main" val="15645129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a:solidFill>
                  <a:schemeClr val="bg1"/>
                </a:solidFill>
                <a:latin typeface="Verdana" charset="0"/>
              </a:rPr>
              <a:t>WWW</a:t>
            </a:r>
            <a:endParaRPr lang="ka-GE" sz="18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127236" y="1127125"/>
            <a:ext cx="8642350" cy="5183187"/>
          </a:xfrm>
          <a:prstGeom prst="rect">
            <a:avLst/>
          </a:prstGeom>
        </p:spPr>
        <p:txBody>
          <a:bodyPr>
            <a:normAutofit/>
          </a:bodyPr>
          <a:lstStyle/>
          <a:p>
            <a:pPr marL="0" indent="0">
              <a:buNone/>
            </a:pPr>
            <a:r>
              <a:rPr lang="ka-GE" sz="2000" dirty="0" smtClean="0">
                <a:latin typeface="Sylfaen" panose="010A0502050306030303" pitchFamily="18" charset="0"/>
              </a:rPr>
              <a:t>ვებსაიტები არის დაკავშირებული (და დაუკავშირებელი) ვებგვერდების სერიები</a:t>
            </a:r>
          </a:p>
          <a:p>
            <a:r>
              <a:rPr lang="ka-GE" sz="2000" dirty="0" smtClean="0">
                <a:latin typeface="Sylfaen" panose="010A0502050306030303" pitchFamily="18" charset="0"/>
              </a:rPr>
              <a:t>აქ რომ </a:t>
            </a:r>
            <a:r>
              <a:rPr lang="ka-GE" sz="2000" dirty="0" smtClean="0">
                <a:latin typeface="Sylfaen" panose="010A0502050306030303" pitchFamily="18" charset="0"/>
              </a:rPr>
              <a:t>მივიდეთ</a:t>
            </a:r>
            <a:endParaRPr lang="ka-GE" sz="2000" dirty="0" smtClean="0">
              <a:latin typeface="Sylfaen" panose="010A0502050306030303" pitchFamily="18" charset="0"/>
            </a:endParaRPr>
          </a:p>
          <a:p>
            <a:pPr marL="0" indent="0">
              <a:buNone/>
            </a:pPr>
            <a:endParaRPr lang="ka-GE" sz="2000" dirty="0" smtClean="0">
              <a:latin typeface="Sylfaen" panose="010A0502050306030303" pitchFamily="18" charset="0"/>
            </a:endParaRPr>
          </a:p>
          <a:p>
            <a:pPr marL="857250" lvl="1" indent="-457200"/>
            <a:r>
              <a:rPr lang="ka-GE" sz="1800" dirty="0" smtClean="0">
                <a:latin typeface="Sylfaen" panose="010A0502050306030303" pitchFamily="18" charset="0"/>
                <a:hlinkClick r:id="rId3"/>
              </a:rPr>
              <a:t>www.sitename.com</a:t>
            </a:r>
            <a:endParaRPr lang="ka-GE" sz="1800" dirty="0">
              <a:latin typeface="Sylfaen" panose="010A0502050306030303" pitchFamily="18" charset="0"/>
            </a:endParaRPr>
          </a:p>
        </p:txBody>
      </p:sp>
      <p:grpSp>
        <p:nvGrpSpPr>
          <p:cNvPr id="3" name="Group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66FE35-2649-483E-8BFD-5EE05A25E2F5}"/>
              </a:ext>
            </a:extLst>
          </p:cNvPr>
          <p:cNvGrpSpPr/>
          <p:nvPr/>
        </p:nvGrpSpPr>
        <p:grpSpPr>
          <a:xfrm>
            <a:off x="4283968" y="2132856"/>
            <a:ext cx="4608512" cy="3946053"/>
            <a:chOff x="3177480" y="1543372"/>
            <a:chExt cx="5715000" cy="4535537"/>
          </a:xfrm>
        </p:grpSpPr>
        <p:grpSp>
          <p:nvGrpSpPr>
            <p:cNvPr id="7" name="Group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170AEB-563C-4D4A-9F4D-85299DDD0A89}"/>
                </a:ext>
              </a:extLst>
            </p:cNvPr>
            <p:cNvGrpSpPr/>
            <p:nvPr/>
          </p:nvGrpSpPr>
          <p:grpSpPr>
            <a:xfrm>
              <a:off x="3177480" y="2654411"/>
              <a:ext cx="5562600" cy="1683625"/>
              <a:chOff x="3641245" y="2239936"/>
              <a:chExt cx="8084635" cy="2540836"/>
            </a:xfrm>
          </p:grpSpPr>
          <p:cxnSp>
            <p:nvCxnSpPr>
              <p:cNvPr id="8" name="Straight Connecto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BBF69F5-6336-4E8D-817B-B36C0A9A896E}"/>
                  </a:ext>
                </a:extLst>
              </p:cNvPr>
              <p:cNvCxnSpPr/>
              <p:nvPr/>
            </p:nvCxnSpPr>
            <p:spPr>
              <a:xfrm>
                <a:off x="7704113" y="2239936"/>
                <a:ext cx="0" cy="446048"/>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C6422AF-7492-4E89-AC32-154DB09D86E5}"/>
                  </a:ext>
                </a:extLst>
              </p:cNvPr>
              <p:cNvGrpSpPr/>
              <p:nvPr/>
            </p:nvGrpSpPr>
            <p:grpSpPr>
              <a:xfrm>
                <a:off x="3641245" y="2685984"/>
                <a:ext cx="8084635" cy="2094788"/>
                <a:chOff x="3504085" y="2929669"/>
                <a:chExt cx="8084635" cy="2094788"/>
              </a:xfrm>
            </p:grpSpPr>
            <p:sp>
              <p:nvSpPr>
                <p:cNvPr id="14" name="Rectangl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D307FAF-4FAE-4F02-95B1-CE9DABE1CD71}"/>
                    </a:ext>
                  </a:extLst>
                </p:cNvPr>
                <p:cNvSpPr/>
                <p:nvPr/>
              </p:nvSpPr>
              <p:spPr>
                <a:xfrm>
                  <a:off x="10295178" y="3500458"/>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latin typeface="+mj-lt"/>
                    </a:rPr>
                    <a:t>სხვა</a:t>
                  </a:r>
                </a:p>
                <a:p>
                  <a:pPr algn="ctr"/>
                  <a:r>
                    <a:rPr lang="ka-GE" sz="900" dirty="0">
                      <a:solidFill>
                        <a:schemeClr val="tx1"/>
                      </a:solidFill>
                      <a:latin typeface="+mj-lt"/>
                    </a:rPr>
                    <a:t>.html</a:t>
                  </a:r>
                </a:p>
              </p:txBody>
            </p:sp>
            <p:sp>
              <p:nvSpPr>
                <p:cNvPr id="15" name="Rectangl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FDE037D-3799-48D8-9EB8-A0C550B57AE9}"/>
                    </a:ext>
                  </a:extLst>
                </p:cNvPr>
                <p:cNvSpPr/>
                <p:nvPr/>
              </p:nvSpPr>
              <p:spPr>
                <a:xfrm>
                  <a:off x="8084448"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latin typeface="+mj-lt"/>
                    </a:rPr>
                    <a:t>მომსახურებები</a:t>
                  </a:r>
                </a:p>
                <a:p>
                  <a:pPr algn="ctr"/>
                  <a:r>
                    <a:rPr lang="ka-GE" sz="900" dirty="0">
                      <a:solidFill>
                        <a:schemeClr val="tx1"/>
                      </a:solidFill>
                      <a:latin typeface="+mj-lt"/>
                    </a:rPr>
                    <a:t>.html</a:t>
                  </a:r>
                </a:p>
              </p:txBody>
            </p:sp>
            <p:sp>
              <p:nvSpPr>
                <p:cNvPr id="16" name="Rectangl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5D6D6CB-C390-4318-BEFC-C07E857B6A66}"/>
                    </a:ext>
                  </a:extLst>
                </p:cNvPr>
                <p:cNvSpPr/>
                <p:nvPr/>
              </p:nvSpPr>
              <p:spPr>
                <a:xfrm>
                  <a:off x="5873719"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latin typeface="+mj-lt"/>
                    </a:rPr>
                    <a:t>საკონტაქტო ინფორმაცია</a:t>
                  </a:r>
                </a:p>
                <a:p>
                  <a:pPr algn="ctr"/>
                  <a:r>
                    <a:rPr lang="ka-GE" sz="900" dirty="0">
                      <a:solidFill>
                        <a:schemeClr val="tx1"/>
                      </a:solidFill>
                      <a:latin typeface="+mj-lt"/>
                    </a:rPr>
                    <a:t>.html</a:t>
                  </a:r>
                </a:p>
              </p:txBody>
            </p:sp>
            <p:sp>
              <p:nvSpPr>
                <p:cNvPr id="17"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3C81A64-EE68-466E-B425-A7001AADD788}"/>
                    </a:ext>
                  </a:extLst>
                </p:cNvPr>
                <p:cNvSpPr/>
                <p:nvPr/>
              </p:nvSpPr>
              <p:spPr>
                <a:xfrm>
                  <a:off x="3504085" y="3519043"/>
                  <a:ext cx="1293542" cy="1505414"/>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latin typeface="+mj-lt"/>
                    </a:rPr>
                    <a:t>შესახებ</a:t>
                  </a:r>
                </a:p>
                <a:p>
                  <a:pPr algn="ctr"/>
                  <a:r>
                    <a:rPr lang="ka-GE" sz="900" dirty="0">
                      <a:solidFill>
                        <a:schemeClr val="tx1"/>
                      </a:solidFill>
                      <a:latin typeface="+mj-lt"/>
                    </a:rPr>
                    <a:t>.html</a:t>
                  </a:r>
                </a:p>
              </p:txBody>
            </p:sp>
            <p:grpSp>
              <p:nvGrpSpPr>
                <p:cNvPr id="18" name="Group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748F0B-4EFD-46E4-8CBE-52C64AD53C0D}"/>
                    </a:ext>
                  </a:extLst>
                </p:cNvPr>
                <p:cNvGrpSpPr/>
                <p:nvPr/>
              </p:nvGrpSpPr>
              <p:grpSpPr>
                <a:xfrm>
                  <a:off x="4150856" y="2929669"/>
                  <a:ext cx="6791093" cy="438613"/>
                  <a:chOff x="4556935" y="2535381"/>
                  <a:chExt cx="6791093" cy="438613"/>
                </a:xfrm>
              </p:grpSpPr>
              <p:cxnSp>
                <p:nvCxnSpPr>
                  <p:cNvPr id="19" name="Straight Connecto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EBA4E9-FD3A-4C9C-872D-E5DCF1596DB4}"/>
                      </a:ext>
                    </a:extLst>
                  </p:cNvPr>
                  <p:cNvCxnSpPr/>
                  <p:nvPr/>
                </p:nvCxnSpPr>
                <p:spPr>
                  <a:xfrm>
                    <a:off x="4556935" y="2535381"/>
                    <a:ext cx="6791093" cy="223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12741AA-85A3-4993-9F17-47A8C7DD0C30}"/>
                      </a:ext>
                    </a:extLst>
                  </p:cNvPr>
                  <p:cNvCxnSpPr/>
                  <p:nvPr/>
                </p:nvCxnSpPr>
                <p:spPr>
                  <a:xfrm>
                    <a:off x="4556935" y="2539098"/>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3BE7D2F-343C-4BFC-BCCE-F6136411ABE8}"/>
                      </a:ext>
                    </a:extLst>
                  </p:cNvPr>
                  <p:cNvCxnSpPr/>
                  <p:nvPr/>
                </p:nvCxnSpPr>
                <p:spPr>
                  <a:xfrm>
                    <a:off x="6828067"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547819-C9BD-4E1B-8EFA-BA1A3C8AD521}"/>
                      </a:ext>
                    </a:extLst>
                  </p:cNvPr>
                  <p:cNvCxnSpPr/>
                  <p:nvPr/>
                </p:nvCxnSpPr>
                <p:spPr>
                  <a:xfrm>
                    <a:off x="9104774" y="2557683"/>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8EF5EC-7D0E-4DFB-BB9B-C6F7B1AED264}"/>
                      </a:ext>
                    </a:extLst>
                  </p:cNvPr>
                  <p:cNvCxnSpPr/>
                  <p:nvPr/>
                </p:nvCxnSpPr>
                <p:spPr>
                  <a:xfrm>
                    <a:off x="11348028" y="2546532"/>
                    <a:ext cx="0" cy="41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4" name="Group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E5E2FC7-F836-4D92-9C65-C0740EE1A75A}"/>
                </a:ext>
              </a:extLst>
            </p:cNvPr>
            <p:cNvGrpSpPr/>
            <p:nvPr/>
          </p:nvGrpSpPr>
          <p:grpSpPr>
            <a:xfrm>
              <a:off x="4827092" y="4371308"/>
              <a:ext cx="4065388" cy="1707601"/>
              <a:chOff x="5325414" y="4918617"/>
              <a:chExt cx="4065388" cy="1707601"/>
            </a:xfrm>
          </p:grpSpPr>
          <p:sp>
            <p:nvSpPr>
              <p:cNvPr id="25" name="Rectangle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FAB4D89-A77E-446F-B6CE-75C8B441CF43}"/>
                  </a:ext>
                </a:extLst>
              </p:cNvPr>
              <p:cNvSpPr/>
              <p:nvPr/>
            </p:nvSpPr>
            <p:spPr>
              <a:xfrm>
                <a:off x="5325414"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smtClean="0">
                    <a:solidFill>
                      <a:schemeClr val="tx1"/>
                    </a:solidFill>
                  </a:rPr>
                  <a:t>მომსახურებები.html</a:t>
                </a:r>
                <a:endParaRPr lang="ka-GE" sz="900" dirty="0">
                  <a:solidFill>
                    <a:schemeClr val="tx1"/>
                  </a:solidFill>
                </a:endParaRPr>
              </a:p>
            </p:txBody>
          </p:sp>
          <p:sp>
            <p:nvSpPr>
              <p:cNvPr id="26" name="Rectangle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1A367E-8277-432F-8DCB-039CD5C38683}"/>
                  </a:ext>
                </a:extLst>
              </p:cNvPr>
              <p:cNvSpPr/>
              <p:nvPr/>
            </p:nvSpPr>
            <p:spPr>
              <a:xfrm>
                <a:off x="6430434" y="578616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rPr>
                  <a:t>მომსახურებები.html</a:t>
                </a:r>
              </a:p>
            </p:txBody>
          </p:sp>
          <p:sp>
            <p:nvSpPr>
              <p:cNvPr id="27" name="Rectangle 2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3BD81D-E888-419D-99E1-B279705C5EFD}"/>
                  </a:ext>
                </a:extLst>
              </p:cNvPr>
              <p:cNvSpPr/>
              <p:nvPr/>
            </p:nvSpPr>
            <p:spPr>
              <a:xfrm>
                <a:off x="7535454" y="5784963"/>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rPr>
                  <a:t>მომსახურებები.html</a:t>
                </a:r>
              </a:p>
            </p:txBody>
          </p:sp>
          <p:sp>
            <p:nvSpPr>
              <p:cNvPr id="28" name="Rectangle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AA3D06-1229-4D6E-A44E-8A2EAE899C9E}"/>
                  </a:ext>
                </a:extLst>
              </p:cNvPr>
              <p:cNvSpPr/>
              <p:nvPr/>
            </p:nvSpPr>
            <p:spPr>
              <a:xfrm>
                <a:off x="8624236" y="5765180"/>
                <a:ext cx="766566" cy="840058"/>
              </a:xfrm>
              <a:prstGeom prst="rect">
                <a:avLst/>
              </a:prstGeom>
              <a:solidFill>
                <a:schemeClr val="accent4">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rPr>
                  <a:t>მომსახურებები.html</a:t>
                </a:r>
              </a:p>
            </p:txBody>
          </p:sp>
          <p:grpSp>
            <p:nvGrpSpPr>
              <p:cNvPr id="29" name="Group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9ACD0EC-A2B8-44E0-9BD1-CC70B71B5EC8}"/>
                  </a:ext>
                </a:extLst>
              </p:cNvPr>
              <p:cNvGrpSpPr/>
              <p:nvPr/>
            </p:nvGrpSpPr>
            <p:grpSpPr>
              <a:xfrm>
                <a:off x="5688981" y="4918617"/>
                <a:ext cx="3296115" cy="814967"/>
                <a:chOff x="2672576" y="2419815"/>
                <a:chExt cx="6791093" cy="893955"/>
              </a:xfrm>
            </p:grpSpPr>
            <p:cxnSp>
              <p:nvCxnSpPr>
                <p:cNvPr id="30" name="Straight Connector 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5CF4B9F-546A-477C-A266-3C0FB399AF39}"/>
                    </a:ext>
                  </a:extLst>
                </p:cNvPr>
                <p:cNvCxnSpPr>
                  <a:stCxn id="34" idx="2"/>
                </p:cNvCxnSpPr>
                <p:nvPr/>
              </p:nvCxnSpPr>
              <p:spPr>
                <a:xfrm>
                  <a:off x="5959397" y="2419815"/>
                  <a:ext cx="0" cy="446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9FFD28-342E-48EA-85F4-04A1225C371B}"/>
                    </a:ext>
                  </a:extLst>
                </p:cNvPr>
                <p:cNvCxnSpPr/>
                <p:nvPr/>
              </p:nvCxnSpPr>
              <p:spPr>
                <a:xfrm>
                  <a:off x="2672576" y="2875157"/>
                  <a:ext cx="6791093" cy="22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04574AC-29D1-4320-8C44-768F74585F7E}"/>
                    </a:ext>
                  </a:extLst>
                </p:cNvPr>
                <p:cNvCxnSpPr/>
                <p:nvPr/>
              </p:nvCxnSpPr>
              <p:spPr>
                <a:xfrm>
                  <a:off x="2672576" y="2878874"/>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5B96664-34C0-47D7-8D44-E3E7ED93BD2E}"/>
                    </a:ext>
                  </a:extLst>
                </p:cNvPr>
                <p:cNvCxnSpPr/>
                <p:nvPr/>
              </p:nvCxnSpPr>
              <p:spPr>
                <a:xfrm>
                  <a:off x="4943708"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120753-F2A3-4A50-9C92-396CEDB08705}"/>
                    </a:ext>
                  </a:extLst>
                </p:cNvPr>
                <p:cNvCxnSpPr/>
                <p:nvPr/>
              </p:nvCxnSpPr>
              <p:spPr>
                <a:xfrm>
                  <a:off x="7220415" y="2897459"/>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7F37F7-CECC-408D-B067-D11DDFB91DAA}"/>
                    </a:ext>
                  </a:extLst>
                </p:cNvPr>
                <p:cNvCxnSpPr/>
                <p:nvPr/>
              </p:nvCxnSpPr>
              <p:spPr>
                <a:xfrm>
                  <a:off x="9463669" y="2886308"/>
                  <a:ext cx="0" cy="4163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E311A47-E055-4664-82D3-7F9CD0B0E362}"/>
                </a:ext>
              </a:extLst>
            </p:cNvPr>
            <p:cNvSpPr/>
            <p:nvPr/>
          </p:nvSpPr>
          <p:spPr>
            <a:xfrm>
              <a:off x="5610806" y="1543372"/>
              <a:ext cx="723176" cy="1087195"/>
            </a:xfrm>
            <a:prstGeom prst="rect">
              <a:avLst/>
            </a:prstGeom>
            <a:solidFill>
              <a:schemeClr val="accent4">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900" dirty="0">
                  <a:solidFill>
                    <a:schemeClr val="tx1"/>
                  </a:solidFill>
                  <a:latin typeface="+mj-lt"/>
                </a:rPr>
                <a:t>ინდექსი</a:t>
              </a:r>
            </a:p>
            <a:p>
              <a:pPr algn="ctr"/>
              <a:r>
                <a:rPr lang="ka-GE" sz="900" dirty="0">
                  <a:solidFill>
                    <a:schemeClr val="tx1"/>
                  </a:solidFill>
                  <a:latin typeface="+mj-lt"/>
                </a:rPr>
                <a:t>.html</a:t>
              </a:r>
            </a:p>
          </p:txBody>
        </p:sp>
      </p:grpSp>
      <p:sp>
        <p:nvSpPr>
          <p:cNvPr id="5" name="Arrow: Right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2BD42D9-3315-471F-9178-F2C1799E3FB2}"/>
              </a:ext>
            </a:extLst>
          </p:cNvPr>
          <p:cNvSpPr/>
          <p:nvPr/>
        </p:nvSpPr>
        <p:spPr>
          <a:xfrm>
            <a:off x="2897826" y="2390734"/>
            <a:ext cx="3186341"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7" name="TextBox 3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59F37C6-D6AA-4B50-A891-E272344BE0E0}"/>
              </a:ext>
            </a:extLst>
          </p:cNvPr>
          <p:cNvSpPr txBox="1"/>
          <p:nvPr/>
        </p:nvSpPr>
        <p:spPr>
          <a:xfrm>
            <a:off x="7052609" y="2185315"/>
            <a:ext cx="1269463" cy="707886"/>
          </a:xfrm>
          <a:prstGeom prst="rect">
            <a:avLst/>
          </a:prstGeom>
          <a:solidFill>
            <a:srgbClr val="BDD8F3"/>
          </a:solidFill>
        </p:spPr>
        <p:txBody>
          <a:bodyPr wrap="square" rtlCol="0">
            <a:spAutoFit/>
          </a:bodyPr>
          <a:lstStyle/>
          <a:p>
            <a:pPr algn="ctr"/>
            <a:r>
              <a:rPr lang="ka-GE" sz="2000" dirty="0">
                <a:solidFill>
                  <a:schemeClr val="tx1">
                    <a:lumMod val="65000"/>
                    <a:lumOff val="35000"/>
                  </a:schemeClr>
                </a:solidFill>
                <a:latin typeface="+mj-lt"/>
              </a:rPr>
              <a:t>საწყისი გვერდი</a:t>
            </a:r>
          </a:p>
        </p:txBody>
      </p:sp>
      <p:sp>
        <p:nvSpPr>
          <p:cNvPr id="38" name="Arrow: Right 3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9DEF87-C96F-41C4-A51A-45F87E002692}"/>
              </a:ext>
            </a:extLst>
          </p:cNvPr>
          <p:cNvSpPr/>
          <p:nvPr/>
        </p:nvSpPr>
        <p:spPr>
          <a:xfrm>
            <a:off x="2978829" y="3985239"/>
            <a:ext cx="1182245"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9"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81515F3-9C5A-40FA-86B0-0754FAD68839}"/>
              </a:ext>
            </a:extLst>
          </p:cNvPr>
          <p:cNvSpPr txBox="1">
            <a:spLocks/>
          </p:cNvSpPr>
          <p:nvPr/>
        </p:nvSpPr>
        <p:spPr bwMode="auto">
          <a:xfrm>
            <a:off x="180703" y="3446919"/>
            <a:ext cx="8640960" cy="17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Font typeface="Arial" panose="020B0604020202020204" pitchFamily="34" charset="0"/>
              <a:buNone/>
            </a:pPr>
            <a:endParaRPr lang="ka-GE" sz="2000" dirty="0"/>
          </a:p>
          <a:p>
            <a:r>
              <a:rPr lang="ka-GE" sz="2000" dirty="0" smtClean="0"/>
              <a:t>აქ რომ </a:t>
            </a:r>
            <a:r>
              <a:rPr lang="ka-GE" sz="2000" dirty="0" smtClean="0"/>
              <a:t>მივიდეთ</a:t>
            </a:r>
            <a:endParaRPr lang="ka-GE" sz="2000" dirty="0"/>
          </a:p>
          <a:p>
            <a:pPr marL="0" indent="0">
              <a:buNone/>
            </a:pPr>
            <a:endParaRPr lang="ka-GE" sz="2400" dirty="0" smtClean="0"/>
          </a:p>
          <a:p>
            <a:pPr marL="857250" lvl="1" indent="-457200"/>
            <a:r>
              <a:rPr lang="ka-GE" sz="2000" dirty="0">
                <a:hlinkClick r:id="rId4"/>
              </a:rPr>
              <a:t>www.sitename.com/about.html</a:t>
            </a:r>
            <a:r>
              <a:rPr lang="ka-GE" sz="2000" dirty="0" smtClean="0"/>
              <a:t> </a:t>
            </a:r>
          </a:p>
        </p:txBody>
      </p:sp>
    </p:spTree>
    <p:extLst>
      <p:ext uri="{BB962C8B-B14F-4D97-AF65-F5344CB8AC3E}">
        <p14:creationId xmlns:p14="http://schemas.microsoft.com/office/powerpoint/2010/main" val="13796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WWW</a:t>
            </a:r>
            <a:endParaRPr lang="ka-GE" sz="2000" dirty="0">
              <a:solidFill>
                <a:schemeClr val="bg1"/>
              </a:solidFill>
              <a:latin typeface="Verdana" charset="0"/>
              <a:cs typeface="Verdana" charset="0"/>
            </a:endParaRPr>
          </a:p>
        </p:txBody>
      </p:sp>
      <p:pic>
        <p:nvPicPr>
          <p:cNvPr id="6" name="Content Placeholder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CD6A226-6364-46EE-8638-8DE0EF103857}"/>
              </a:ext>
            </a:extLst>
          </p:cNvPr>
          <p:cNvPicPr>
            <a:picLocks noGrp="1" noChangeAspect="1"/>
          </p:cNvPicPr>
          <p:nvPr>
            <p:ph idx="4294967295"/>
          </p:nvPr>
        </p:nvPicPr>
        <p:blipFill>
          <a:blip r:embed="rId3"/>
          <a:stretch>
            <a:fillRect/>
          </a:stretch>
        </p:blipFill>
        <p:spPr>
          <a:xfrm>
            <a:off x="196053" y="1303561"/>
            <a:ext cx="3960813" cy="4002087"/>
          </a:xfrm>
          <a:prstGeom prst="rect">
            <a:avLst/>
          </a:prstGeom>
          <a:ln>
            <a:solidFill>
              <a:srgbClr val="0070C0"/>
            </a:solidFill>
          </a:ln>
        </p:spPr>
      </p:pic>
      <p:pic>
        <p:nvPicPr>
          <p:cNvPr id="40" name="Picture 3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A9E1883-243F-4027-B440-1B1452DA33E9}"/>
              </a:ext>
            </a:extLst>
          </p:cNvPr>
          <p:cNvPicPr>
            <a:picLocks noChangeAspect="1"/>
          </p:cNvPicPr>
          <p:nvPr/>
        </p:nvPicPr>
        <p:blipFill>
          <a:blip r:embed="rId4"/>
          <a:stretch>
            <a:fillRect/>
          </a:stretch>
        </p:blipFill>
        <p:spPr>
          <a:xfrm>
            <a:off x="4499992" y="1340769"/>
            <a:ext cx="4411910" cy="4370245"/>
          </a:xfrm>
          <a:prstGeom prst="rect">
            <a:avLst/>
          </a:prstGeom>
          <a:ln>
            <a:solidFill>
              <a:srgbClr val="0070C0"/>
            </a:solidFill>
          </a:ln>
        </p:spPr>
      </p:pic>
      <p:sp>
        <p:nvSpPr>
          <p:cNvPr id="41" name="TextBox 4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ACCC26-2779-4768-AD06-A35B4043B810}"/>
              </a:ext>
            </a:extLst>
          </p:cNvPr>
          <p:cNvSpPr txBox="1"/>
          <p:nvPr/>
        </p:nvSpPr>
        <p:spPr>
          <a:xfrm>
            <a:off x="536767" y="5556696"/>
            <a:ext cx="3389945" cy="830997"/>
          </a:xfrm>
          <a:prstGeom prst="rect">
            <a:avLst/>
          </a:prstGeom>
          <a:solidFill>
            <a:srgbClr val="F08A34"/>
          </a:solidFill>
        </p:spPr>
        <p:txBody>
          <a:bodyPr wrap="square" rtlCol="0">
            <a:spAutoFit/>
          </a:bodyPr>
          <a:lstStyle/>
          <a:p>
            <a:pPr algn="ctr"/>
            <a:r>
              <a:rPr lang="ka-GE" sz="2400" dirty="0">
                <a:solidFill>
                  <a:schemeClr val="bg1"/>
                </a:solidFill>
                <a:latin typeface="+mj-lt"/>
              </a:rPr>
              <a:t>ვებგვერდი, როგორც ის ბრაუზერში მოჩანს</a:t>
            </a:r>
          </a:p>
        </p:txBody>
      </p:sp>
      <p:sp>
        <p:nvSpPr>
          <p:cNvPr id="42" name="TextBox 4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769DC43-B0A2-47BF-836A-9826C15BF406}"/>
              </a:ext>
            </a:extLst>
          </p:cNvPr>
          <p:cNvSpPr txBox="1"/>
          <p:nvPr/>
        </p:nvSpPr>
        <p:spPr>
          <a:xfrm>
            <a:off x="5219700" y="5711014"/>
            <a:ext cx="3389945" cy="1015663"/>
          </a:xfrm>
          <a:prstGeom prst="rect">
            <a:avLst/>
          </a:prstGeom>
          <a:solidFill>
            <a:srgbClr val="BDD8F3"/>
          </a:solidFill>
        </p:spPr>
        <p:txBody>
          <a:bodyPr wrap="square" rtlCol="0">
            <a:spAutoFit/>
          </a:bodyPr>
          <a:lstStyle/>
          <a:p>
            <a:pPr algn="ctr"/>
            <a:r>
              <a:rPr lang="ka-GE" sz="2000" dirty="0">
                <a:solidFill>
                  <a:schemeClr val="tx1">
                    <a:lumMod val="65000"/>
                    <a:lumOff val="35000"/>
                  </a:schemeClr>
                </a:solidFill>
                <a:latin typeface="+mj-lt"/>
              </a:rPr>
              <a:t>საწყისი კოდი, რომელსაც ბრაუზერი აღიქვამს ვებგვერდის გამოსასახად</a:t>
            </a:r>
          </a:p>
        </p:txBody>
      </p:sp>
    </p:spTree>
    <p:extLst>
      <p:ext uri="{BB962C8B-B14F-4D97-AF65-F5344CB8AC3E}">
        <p14:creationId xmlns:p14="http://schemas.microsoft.com/office/powerpoint/2010/main" val="14491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WWW-ის კვალი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4891"/>
            <a:ext cx="8642350" cy="5183187"/>
          </a:xfrm>
        </p:spPr>
        <p:txBody>
          <a:bodyPr/>
          <a:lstStyle/>
          <a:p>
            <a:pPr marL="0" indent="0">
              <a:buNone/>
            </a:pPr>
            <a:r>
              <a:rPr lang="ka-GE" dirty="0" smtClean="0">
                <a:latin typeface="Sylfaen" panose="010A0502050306030303" pitchFamily="18" charset="0"/>
              </a:rPr>
              <a:t>ვებსერვერები ინახავს მოთხოვნების რეგისტრაციის ჟურნალებს</a:t>
            </a:r>
          </a:p>
          <a:p>
            <a:pPr lvl="1"/>
            <a:r>
              <a:rPr lang="ka-GE" dirty="0" smtClean="0">
                <a:latin typeface="Sylfaen" panose="010A0502050306030303" pitchFamily="18" charset="0"/>
              </a:rPr>
              <a:t>დრო, თარიღი, IP-მისამართი, ადგილმდებარეობა, მონახულებული გვერდები და ა.შ.</a:t>
            </a:r>
          </a:p>
        </p:txBody>
      </p:sp>
      <p:pic>
        <p:nvPicPr>
          <p:cNvPr id="3"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6A4A0B-8138-4915-8AEE-260964BD5298}"/>
              </a:ext>
            </a:extLst>
          </p:cNvPr>
          <p:cNvPicPr>
            <a:picLocks noChangeAspect="1"/>
          </p:cNvPicPr>
          <p:nvPr/>
        </p:nvPicPr>
        <p:blipFill>
          <a:blip r:embed="rId3"/>
          <a:stretch>
            <a:fillRect/>
          </a:stretch>
        </p:blipFill>
        <p:spPr>
          <a:xfrm>
            <a:off x="576237" y="2720812"/>
            <a:ext cx="5339730" cy="3937457"/>
          </a:xfrm>
          <a:prstGeom prst="rect">
            <a:avLst/>
          </a:prstGeom>
          <a:ln>
            <a:solidFill>
              <a:srgbClr val="0070C0"/>
            </a:solidFill>
          </a:ln>
        </p:spPr>
      </p:pic>
      <p:sp>
        <p:nvSpPr>
          <p:cNvPr id="8"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8297FE6-9EFA-466B-A2D7-58CB4255BE82}"/>
              </a:ext>
            </a:extLst>
          </p:cNvPr>
          <p:cNvSpPr txBox="1"/>
          <p:nvPr/>
        </p:nvSpPr>
        <p:spPr>
          <a:xfrm>
            <a:off x="6241379" y="2631189"/>
            <a:ext cx="2699792" cy="3693319"/>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b="0" i="0" u="none" strike="noStrike" kern="0" cap="none" spc="0" normalizeH="0" baseline="0" noProof="0" dirty="0">
                <a:ln>
                  <a:noFill/>
                </a:ln>
                <a:solidFill>
                  <a:prstClr val="white"/>
                </a:solidFill>
                <a:effectLst/>
                <a:uLnTx/>
                <a:uFillTx/>
                <a:latin typeface="Sylfaen" panose="010A0502050306030303" pitchFamily="18" charset="0"/>
              </a:rPr>
              <a:t>ეს არის </a:t>
            </a:r>
            <a:r>
              <a:rPr kumimoji="0" lang="ka-GE" b="0" i="0" u="none" strike="noStrike" kern="0" cap="none" spc="0" normalizeH="0" baseline="0" noProof="0" dirty="0" smtClean="0">
                <a:ln>
                  <a:noFill/>
                </a:ln>
                <a:solidFill>
                  <a:prstClr val="white"/>
                </a:solidFill>
                <a:effectLst/>
                <a:uLnTx/>
                <a:uFillTx/>
                <a:latin typeface="Sylfaen" panose="010A0502050306030303" pitchFamily="18" charset="0"/>
              </a:rPr>
              <a:t>ვებსერვერის </a:t>
            </a:r>
            <a:r>
              <a:rPr kumimoji="0" lang="ka-GE" b="0" i="0" u="none" strike="noStrike" kern="0" cap="none" spc="0" normalizeH="0" baseline="0" noProof="0" dirty="0">
                <a:ln>
                  <a:noFill/>
                </a:ln>
                <a:solidFill>
                  <a:prstClr val="white"/>
                </a:solidFill>
                <a:effectLst/>
                <a:uLnTx/>
                <a:uFillTx/>
                <a:latin typeface="Sylfaen" panose="010A0502050306030303" pitchFamily="18" charset="0"/>
              </a:rPr>
              <a:t>რეგისტრაციის ჟურნალის გრაფიკული </a:t>
            </a:r>
            <a:r>
              <a:rPr kumimoji="0" lang="ka-GE" b="0" i="0" u="none" strike="noStrike" kern="0" cap="none" spc="0" normalizeH="0" baseline="0" noProof="0" dirty="0" smtClean="0">
                <a:ln>
                  <a:noFill/>
                </a:ln>
                <a:solidFill>
                  <a:prstClr val="white"/>
                </a:solidFill>
                <a:effectLst/>
                <a:uLnTx/>
                <a:uFillTx/>
                <a:latin typeface="Sylfaen" panose="010A0502050306030303" pitchFamily="18" charset="0"/>
              </a:rPr>
              <a:t>წარდგენა.</a:t>
            </a:r>
            <a:endParaRPr kumimoji="0" lang="ka-GE" b="0" i="0" u="none" strike="noStrike" kern="0" cap="none" spc="0" normalizeH="0" baseline="0" noProof="0" dirty="0">
              <a:ln>
                <a:noFill/>
              </a:ln>
              <a:solidFill>
                <a:prstClr val="white"/>
              </a:solidFill>
              <a:effectLst/>
              <a:uLnTx/>
              <a:uFillTx/>
              <a:latin typeface="Sylfaen" panose="010A0502050306030303"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ka-GE" kern="0" dirty="0">
                <a:solidFill>
                  <a:prstClr val="white"/>
                </a:solidFill>
                <a:latin typeface="Sylfaen" panose="010A0502050306030303" pitchFamily="18" charset="0"/>
              </a:rPr>
              <a:t>ფაქტობრივი რეგისტრაციის ჟურნალები </a:t>
            </a:r>
            <a:r>
              <a:rPr lang="ka-GE" kern="0" dirty="0" smtClean="0">
                <a:solidFill>
                  <a:prstClr val="white"/>
                </a:solidFill>
                <a:latin typeface="Sylfaen" panose="010A0502050306030303" pitchFamily="18" charset="0"/>
              </a:rPr>
              <a:t>ძალზე </a:t>
            </a:r>
            <a:r>
              <a:rPr lang="ka-GE" kern="0" dirty="0">
                <a:solidFill>
                  <a:prstClr val="white"/>
                </a:solidFill>
                <a:latin typeface="Sylfaen" panose="010A0502050306030303" pitchFamily="18" charset="0"/>
              </a:rPr>
              <a:t>ტექსტურია და მოითხოვს მუშაობას, რომ გავიგოთ და მათგან უზრუნველვყოთ მტკიცებულებები</a:t>
            </a:r>
            <a:endParaRPr kumimoji="0" lang="ka-GE" b="0" i="0" u="none" strike="noStrike" kern="0" cap="none" spc="0" normalizeH="0" baseline="0" noProof="0" dirty="0">
              <a:ln>
                <a:noFill/>
              </a:ln>
              <a:solidFill>
                <a:prstClr val="white"/>
              </a:solidFill>
              <a:effectLst/>
              <a:uLnTx/>
              <a:uFillTx/>
              <a:latin typeface="Sylfaen" panose="010A0502050306030303" pitchFamily="18" charset="0"/>
              <a:ea typeface="ＭＳ Ｐゴシック" pitchFamily="-107" charset="-128"/>
            </a:endParaRPr>
          </a:p>
        </p:txBody>
      </p:sp>
    </p:spTree>
    <p:extLst>
      <p:ext uri="{BB962C8B-B14F-4D97-AF65-F5344CB8AC3E}">
        <p14:creationId xmlns:p14="http://schemas.microsoft.com/office/powerpoint/2010/main" val="6430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ცოდნის შემოწმება</a:t>
            </a:r>
            <a:endParaRPr lang="ka-GE" sz="2000" dirty="0">
              <a:solidFill>
                <a:schemeClr val="bg1"/>
              </a:solidFill>
              <a:latin typeface="Verdana" charset="0"/>
              <a:cs typeface="Verdana" charset="0"/>
            </a:endParaRPr>
          </a:p>
        </p:txBody>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3848A9-4745-4BB6-B8CB-6C939829A8B8}"/>
              </a:ext>
            </a:extLst>
          </p:cNvPr>
          <p:cNvSpPr txBox="1"/>
          <p:nvPr/>
        </p:nvSpPr>
        <p:spPr>
          <a:xfrm>
            <a:off x="588962" y="1281981"/>
            <a:ext cx="8030033" cy="707886"/>
          </a:xfrm>
          <a:prstGeom prst="rect">
            <a:avLst/>
          </a:prstGeom>
          <a:solidFill>
            <a:srgbClr val="BDD8F3"/>
          </a:solidFill>
        </p:spPr>
        <p:txBody>
          <a:bodyPr wrap="square" rtlCol="0">
            <a:spAutoFit/>
          </a:bodyPr>
          <a:lstStyle/>
          <a:p>
            <a:pPr algn="ctr"/>
            <a:r>
              <a:rPr lang="ka-GE" sz="2000" dirty="0">
                <a:solidFill>
                  <a:schemeClr val="tx1">
                    <a:lumMod val="65000"/>
                    <a:lumOff val="35000"/>
                  </a:schemeClr>
                </a:solidFill>
                <a:latin typeface="+mj-lt"/>
              </a:rPr>
              <a:t>HTML გამოიყენება ვებგვერდების შესაქმნელად, რომელთა ნახვა ბრაუზერში შეიძლება. რას ნიშნავს HTML?</a:t>
            </a:r>
          </a:p>
        </p:txBody>
      </p:sp>
      <p:sp>
        <p:nvSpPr>
          <p:cNvPr id="12" name="TextBox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75702A7-7EF5-41B1-83AA-F3F0AACE8FD2}"/>
              </a:ext>
            </a:extLst>
          </p:cNvPr>
          <p:cNvSpPr txBox="1"/>
          <p:nvPr/>
        </p:nvSpPr>
        <p:spPr>
          <a:xfrm>
            <a:off x="588962" y="4141574"/>
            <a:ext cx="8030032" cy="1938992"/>
          </a:xfrm>
          <a:prstGeom prst="rect">
            <a:avLst/>
          </a:prstGeom>
          <a:solidFill>
            <a:schemeClr val="tx1">
              <a:lumMod val="65000"/>
              <a:lumOff val="35000"/>
            </a:schemeClr>
          </a:solidFill>
        </p:spPr>
        <p:txBody>
          <a:bodyPr wrap="square" rtlCol="0">
            <a:spAutoFit/>
          </a:bodyPr>
          <a:lstStyle/>
          <a:p>
            <a:pPr algn="ctr"/>
            <a:r>
              <a:rPr lang="ka-GE" sz="2400" dirty="0">
                <a:solidFill>
                  <a:schemeClr val="bg1"/>
                </a:solidFill>
                <a:latin typeface="+mj-lt"/>
              </a:rPr>
              <a:t>სწორი პასუხია B</a:t>
            </a:r>
          </a:p>
          <a:p>
            <a:pPr algn="ctr"/>
            <a:endParaRPr lang="ka-GE" sz="2400" dirty="0">
              <a:solidFill>
                <a:schemeClr val="bg1"/>
              </a:solidFill>
              <a:latin typeface="+mj-lt"/>
            </a:endParaRPr>
          </a:p>
          <a:p>
            <a:pPr algn="ctr"/>
            <a:r>
              <a:rPr lang="ka-GE" dirty="0" smtClean="0"/>
              <a:t>ჰიპერტექსტის მარკირების ენა იძლევა განყოფილებების, აბზაცების, სათაურებისა და ბმულების შექმნისა და სტრუქტურირების საშუალებას ვებგვერდზე, რომელსაც ვებბრაუზერი კითხულობს და ასახავს. </a:t>
            </a:r>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BD4572-BAB1-4568-B64C-2A9116F6F527}"/>
              </a:ext>
            </a:extLst>
          </p:cNvPr>
          <p:cNvSpPr txBox="1"/>
          <p:nvPr/>
        </p:nvSpPr>
        <p:spPr>
          <a:xfrm>
            <a:off x="588963" y="2342446"/>
            <a:ext cx="8030032" cy="1631216"/>
          </a:xfrm>
          <a:prstGeom prst="rect">
            <a:avLst/>
          </a:prstGeom>
          <a:solidFill>
            <a:srgbClr val="F08A34"/>
          </a:solidFill>
        </p:spPr>
        <p:txBody>
          <a:bodyPr wrap="square" rtlCol="0">
            <a:spAutoFit/>
          </a:bodyPr>
          <a:lstStyle/>
          <a:p>
            <a:pPr marL="1828800" lvl="3" indent="-457200">
              <a:buAutoNum type="alphaUcPeriod"/>
            </a:pPr>
            <a:r>
              <a:rPr lang="ka-GE" sz="2000" dirty="0">
                <a:solidFill>
                  <a:schemeClr val="bg1"/>
                </a:solidFill>
                <a:latin typeface="+mj-lt"/>
              </a:rPr>
              <a:t>დაფარული ტექსტის ენა</a:t>
            </a:r>
          </a:p>
          <a:p>
            <a:pPr marL="1828800" lvl="3" indent="-457200">
              <a:buAutoNum type="alphaUcPeriod"/>
            </a:pPr>
            <a:r>
              <a:rPr lang="ka-GE" sz="2000" dirty="0">
                <a:solidFill>
                  <a:schemeClr val="bg1"/>
                </a:solidFill>
                <a:latin typeface="+mj-lt"/>
              </a:rPr>
              <a:t>ჰიპერტექსტის მარკირების ენა</a:t>
            </a:r>
          </a:p>
          <a:p>
            <a:pPr marL="1828800" lvl="3" indent="-457200">
              <a:buAutoNum type="alphaUcPeriod"/>
            </a:pPr>
            <a:r>
              <a:rPr lang="ka-GE" sz="2000" dirty="0">
                <a:solidFill>
                  <a:schemeClr val="bg1"/>
                </a:solidFill>
                <a:latin typeface="+mj-lt"/>
              </a:rPr>
              <a:t>მაღალსიჩქარიანი გადაცემის </a:t>
            </a:r>
            <a:r>
              <a:rPr lang="ka-GE" sz="2000" dirty="0" smtClean="0">
                <a:solidFill>
                  <a:schemeClr val="bg1"/>
                </a:solidFill>
                <a:latin typeface="+mj-lt"/>
              </a:rPr>
              <a:t>მეტამონაცემებ</a:t>
            </a:r>
            <a:r>
              <a:rPr lang="ka-GE" sz="2000" dirty="0">
                <a:solidFill>
                  <a:schemeClr val="bg1"/>
                </a:solidFill>
                <a:latin typeface="+mj-lt"/>
              </a:rPr>
              <a:t>ი</a:t>
            </a:r>
            <a:r>
              <a:rPr lang="ka-GE" sz="2000" dirty="0" smtClean="0">
                <a:solidFill>
                  <a:schemeClr val="bg1"/>
                </a:solidFill>
                <a:latin typeface="+mj-lt"/>
              </a:rPr>
              <a:t>ს </a:t>
            </a:r>
            <a:r>
              <a:rPr lang="ka-GE" sz="2000" dirty="0">
                <a:solidFill>
                  <a:schemeClr val="bg1"/>
                </a:solidFill>
                <a:latin typeface="+mj-lt"/>
              </a:rPr>
              <a:t>ენა</a:t>
            </a:r>
          </a:p>
          <a:p>
            <a:pPr marL="1828800" lvl="3" indent="-457200">
              <a:buAutoNum type="alphaUcPeriod"/>
            </a:pPr>
            <a:r>
              <a:rPr lang="ka-GE" sz="2000" dirty="0">
                <a:solidFill>
                  <a:schemeClr val="bg1"/>
                </a:solidFill>
                <a:latin typeface="+mj-lt"/>
              </a:rPr>
              <a:t>აპარატული უზრუნველყოფის ტრანსპორტირების მედიაენა</a:t>
            </a:r>
          </a:p>
        </p:txBody>
      </p:sp>
    </p:spTree>
    <p:extLst>
      <p:ext uri="{BB962C8B-B14F-4D97-AF65-F5344CB8AC3E}">
        <p14:creationId xmlns:p14="http://schemas.microsoft.com/office/powerpoint/2010/main" val="368160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ელ. ფოსტა</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63476"/>
            <a:ext cx="8642350" cy="5183188"/>
          </a:xfrm>
          <a:prstGeom prst="rect">
            <a:avLst/>
          </a:prstGeom>
        </p:spPr>
        <p:txBody>
          <a:bodyPr>
            <a:normAutofit/>
          </a:bodyPr>
          <a:lstStyle/>
          <a:p>
            <a:pPr marL="0" indent="0" algn="just">
              <a:buNone/>
            </a:pPr>
            <a:r>
              <a:rPr lang="ka-GE" sz="2400" dirty="0" smtClean="0">
                <a:latin typeface="Sylfaen" panose="010A0502050306030303" pitchFamily="18" charset="0"/>
              </a:rPr>
              <a:t>ნათელია, რომ ეს ხდება პირდაპირ მანქანებს შორის – ის ფაქტობრივად გაივლის მ</a:t>
            </a:r>
            <a:r>
              <a:rPr lang="ka-GE" sz="2400" dirty="0">
                <a:latin typeface="Sylfaen" panose="010A0502050306030303" pitchFamily="18" charset="0"/>
              </a:rPr>
              <a:t>თ</a:t>
            </a:r>
            <a:r>
              <a:rPr lang="ka-GE" sz="2400" dirty="0" smtClean="0">
                <a:latin typeface="Sylfaen" panose="010A0502050306030303" pitchFamily="18" charset="0"/>
              </a:rPr>
              <a:t>ელ რიგ კომპიუტერებს, რომლებსაც შეუძლია სასარგებლო მონაცემების დამატება/წაშლა</a:t>
            </a:r>
          </a:p>
        </p:txBody>
      </p:sp>
      <p:sp>
        <p:nvSpPr>
          <p:cNvPr id="7" name="Lin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B114DD7-A7E8-444B-95DE-06519EE15D1B}"/>
              </a:ext>
            </a:extLst>
          </p:cNvPr>
          <p:cNvSpPr>
            <a:spLocks noChangeShapeType="1"/>
          </p:cNvSpPr>
          <p:nvPr/>
        </p:nvSpPr>
        <p:spPr bwMode="auto">
          <a:xfrm>
            <a:off x="7209626" y="3938417"/>
            <a:ext cx="574675"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8" name="Lin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2D8BAB-8686-4FC2-B71D-BA0F3CCFA8B3}"/>
              </a:ext>
            </a:extLst>
          </p:cNvPr>
          <p:cNvSpPr>
            <a:spLocks noChangeShapeType="1"/>
          </p:cNvSpPr>
          <p:nvPr/>
        </p:nvSpPr>
        <p:spPr bwMode="auto">
          <a:xfrm flipV="1">
            <a:off x="914399" y="4266796"/>
            <a:ext cx="9737" cy="636674"/>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15" name="Lin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E186DC0-5C37-44D3-827D-13FCD43B9A28}"/>
              </a:ext>
            </a:extLst>
          </p:cNvPr>
          <p:cNvSpPr>
            <a:spLocks noChangeShapeType="1"/>
          </p:cNvSpPr>
          <p:nvPr/>
        </p:nvSpPr>
        <p:spPr bwMode="auto">
          <a:xfrm flipH="1">
            <a:off x="8219861" y="4266796"/>
            <a:ext cx="1" cy="74638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useBgFill="1">
        <p:nvSpPr>
          <p:cNvPr id="16" name="Clou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BE3358-47D0-4743-AB38-FDB8035165A0}"/>
              </a:ext>
            </a:extLst>
          </p:cNvPr>
          <p:cNvSpPr>
            <a:spLocks noChangeAspect="1" noEditPoints="1" noChangeArrowheads="1"/>
          </p:cNvSpPr>
          <p:nvPr/>
        </p:nvSpPr>
        <p:spPr bwMode="auto">
          <a:xfrm>
            <a:off x="1965159" y="2881075"/>
            <a:ext cx="3616325" cy="2424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ka-GE" b="1" dirty="0">
              <a:latin typeface="Sylfaen" panose="010A0502050306030303" pitchFamily="18" charset="0"/>
              <a:cs typeface="Arial" charset="0"/>
            </a:endParaRPr>
          </a:p>
          <a:p>
            <a:pPr algn="ctr">
              <a:defRPr/>
            </a:pPr>
            <a:r>
              <a:rPr lang="ka-GE" sz="3200" b="1" dirty="0">
                <a:latin typeface="Sylfaen" panose="010A0502050306030303" pitchFamily="18" charset="0"/>
              </a:rPr>
              <a:t>ინტერნეტი</a:t>
            </a:r>
          </a:p>
        </p:txBody>
      </p:sp>
      <p:sp>
        <p:nvSpPr>
          <p:cNvPr id="17" name="computr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5947F3-E115-49C5-9793-5A46F287D4B9}"/>
              </a:ext>
            </a:extLst>
          </p:cNvPr>
          <p:cNvSpPr>
            <a:spLocks noEditPoints="1" noChangeArrowheads="1"/>
          </p:cNvSpPr>
          <p:nvPr/>
        </p:nvSpPr>
        <p:spPr bwMode="auto">
          <a:xfrm>
            <a:off x="71437" y="4936331"/>
            <a:ext cx="1800225" cy="15128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8403854 h 21600"/>
              <a:gd name="T14" fmla="*/ 2147483647 w 21600"/>
              <a:gd name="T15" fmla="*/ 199840385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8" name="computr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886AFD-D505-49B8-8F7B-37EA7DBDD5F7}"/>
              </a:ext>
            </a:extLst>
          </p:cNvPr>
          <p:cNvSpPr>
            <a:spLocks noEditPoints="1" noChangeArrowheads="1"/>
          </p:cNvSpPr>
          <p:nvPr/>
        </p:nvSpPr>
        <p:spPr bwMode="auto">
          <a:xfrm>
            <a:off x="7236296" y="5013325"/>
            <a:ext cx="1800225" cy="15113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2120494 h 21600"/>
              <a:gd name="T14" fmla="*/ 2147483647 w 21600"/>
              <a:gd name="T15" fmla="*/ 199212049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9"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8480C7B-1203-4203-A21A-BB59F970300D}"/>
              </a:ext>
            </a:extLst>
          </p:cNvPr>
          <p:cNvSpPr>
            <a:spLocks noChangeArrowheads="1"/>
          </p:cNvSpPr>
          <p:nvPr/>
        </p:nvSpPr>
        <p:spPr bwMode="auto">
          <a:xfrm>
            <a:off x="467544" y="3546073"/>
            <a:ext cx="1008063" cy="720725"/>
          </a:xfrm>
          <a:prstGeom prst="rect">
            <a:avLst/>
          </a:prstGeom>
          <a:solidFill>
            <a:srgbClr val="FF0000"/>
          </a:solidFill>
          <a:ln w="9525">
            <a:solidFill>
              <a:srgbClr val="FF0000"/>
            </a:solidFill>
            <a:miter lim="800000"/>
            <a:headEnd/>
            <a:tailEnd/>
          </a:ln>
        </p:spPr>
        <p:txBody>
          <a:bodyPr wrap="none" anchor="ctr"/>
          <a:lstStyle/>
          <a:p>
            <a:pPr algn="ctr"/>
            <a:r>
              <a:rPr lang="ka-GE" b="1" dirty="0">
                <a:solidFill>
                  <a:schemeClr val="bg1"/>
                </a:solidFill>
                <a:latin typeface="Sylfaen" panose="010A0502050306030303" pitchFamily="18" charset="0"/>
              </a:rPr>
              <a:t>SMTP</a:t>
            </a:r>
          </a:p>
          <a:p>
            <a:pPr algn="ctr"/>
            <a:r>
              <a:rPr lang="ka-GE" b="1" dirty="0">
                <a:solidFill>
                  <a:schemeClr val="bg1"/>
                </a:solidFill>
                <a:latin typeface="Sylfaen" panose="010A0502050306030303" pitchFamily="18" charset="0"/>
              </a:rPr>
              <a:t>სერვერი</a:t>
            </a:r>
          </a:p>
        </p:txBody>
      </p:sp>
      <p:sp>
        <p:nvSpPr>
          <p:cNvPr id="20" name="Rectangl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A02B61-F550-4050-BB6A-52573E10187F}"/>
              </a:ext>
            </a:extLst>
          </p:cNvPr>
          <p:cNvSpPr>
            <a:spLocks noChangeArrowheads="1"/>
          </p:cNvSpPr>
          <p:nvPr/>
        </p:nvSpPr>
        <p:spPr bwMode="auto">
          <a:xfrm>
            <a:off x="7740278" y="3570435"/>
            <a:ext cx="1008063" cy="720725"/>
          </a:xfrm>
          <a:prstGeom prst="rect">
            <a:avLst/>
          </a:prstGeom>
          <a:solidFill>
            <a:srgbClr val="FF0000"/>
          </a:solidFill>
          <a:ln w="9525">
            <a:solidFill>
              <a:srgbClr val="FF0000"/>
            </a:solidFill>
            <a:miter lim="800000"/>
            <a:headEnd/>
            <a:tailEnd/>
          </a:ln>
        </p:spPr>
        <p:txBody>
          <a:bodyPr wrap="none" anchor="ctr"/>
          <a:lstStyle/>
          <a:p>
            <a:pPr algn="ctr"/>
            <a:r>
              <a:rPr lang="ka-GE" b="1" dirty="0">
                <a:solidFill>
                  <a:schemeClr val="bg1"/>
                </a:solidFill>
                <a:latin typeface="Sylfaen" panose="010A0502050306030303" pitchFamily="18" charset="0"/>
              </a:rPr>
              <a:t>POP3</a:t>
            </a:r>
          </a:p>
          <a:p>
            <a:pPr algn="ctr"/>
            <a:r>
              <a:rPr lang="ka-GE" b="1" dirty="0">
                <a:solidFill>
                  <a:schemeClr val="bg1"/>
                </a:solidFill>
                <a:latin typeface="Sylfaen" panose="010A0502050306030303" pitchFamily="18" charset="0"/>
              </a:rPr>
              <a:t>სერვერი</a:t>
            </a:r>
          </a:p>
        </p:txBody>
      </p:sp>
      <p:sp>
        <p:nvSpPr>
          <p:cNvPr id="21" name="Rectangl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0EAD00-FA23-495D-B23F-D3682F9DD6A4}"/>
              </a:ext>
            </a:extLst>
          </p:cNvPr>
          <p:cNvSpPr>
            <a:spLocks noChangeArrowheads="1"/>
          </p:cNvSpPr>
          <p:nvPr/>
        </p:nvSpPr>
        <p:spPr bwMode="auto">
          <a:xfrm>
            <a:off x="6201564" y="3546072"/>
            <a:ext cx="1008062" cy="720725"/>
          </a:xfrm>
          <a:prstGeom prst="rect">
            <a:avLst/>
          </a:prstGeom>
          <a:solidFill>
            <a:srgbClr val="FF0000"/>
          </a:solidFill>
          <a:ln w="9525">
            <a:solidFill>
              <a:srgbClr val="FF0000"/>
            </a:solidFill>
            <a:miter lim="800000"/>
            <a:headEnd/>
            <a:tailEnd/>
          </a:ln>
        </p:spPr>
        <p:txBody>
          <a:bodyPr wrap="none" anchor="ctr"/>
          <a:lstStyle/>
          <a:p>
            <a:pPr algn="ctr"/>
            <a:r>
              <a:rPr lang="ka-GE" b="1" dirty="0" smtClean="0">
                <a:solidFill>
                  <a:schemeClr val="bg1"/>
                </a:solidFill>
                <a:latin typeface="Sylfaen" panose="010A0502050306030303" pitchFamily="18" charset="0"/>
              </a:rPr>
              <a:t>SMTP</a:t>
            </a:r>
            <a:endParaRPr lang="ka-GE" b="1" dirty="0">
              <a:solidFill>
                <a:schemeClr val="bg1"/>
              </a:solidFill>
              <a:latin typeface="Sylfaen" panose="010A0502050306030303" pitchFamily="18" charset="0"/>
            </a:endParaRPr>
          </a:p>
          <a:p>
            <a:pPr algn="ctr"/>
            <a:r>
              <a:rPr lang="ka-GE" b="1" dirty="0">
                <a:solidFill>
                  <a:schemeClr val="bg1"/>
                </a:solidFill>
                <a:latin typeface="Sylfaen" panose="010A0502050306030303" pitchFamily="18" charset="0"/>
              </a:rPr>
              <a:t>სერვერი</a:t>
            </a:r>
          </a:p>
        </p:txBody>
      </p:sp>
      <p:sp>
        <p:nvSpPr>
          <p:cNvPr id="22" name="Rectangle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40CA8B-0E7A-410B-A108-9790B8EA1174}"/>
              </a:ext>
            </a:extLst>
          </p:cNvPr>
          <p:cNvSpPr>
            <a:spLocks noChangeArrowheads="1"/>
          </p:cNvSpPr>
          <p:nvPr/>
        </p:nvSpPr>
        <p:spPr bwMode="auto">
          <a:xfrm>
            <a:off x="551023" y="5050632"/>
            <a:ext cx="792162" cy="576262"/>
          </a:xfrm>
          <a:prstGeom prst="rect">
            <a:avLst/>
          </a:prstGeom>
          <a:solidFill>
            <a:srgbClr val="FFFF00"/>
          </a:solidFill>
          <a:ln w="9525">
            <a:solidFill>
              <a:schemeClr val="tx1"/>
            </a:solidFill>
            <a:miter lim="800000"/>
            <a:headEnd/>
            <a:tailEnd/>
          </a:ln>
        </p:spPr>
        <p:txBody>
          <a:bodyPr wrap="none" anchor="ctr"/>
          <a:lstStyle/>
          <a:p>
            <a:pPr algn="ctr" eaLnBrk="0" hangingPunct="0"/>
            <a:r>
              <a:rPr lang="ka-GE" sz="2000" b="1" dirty="0">
                <a:latin typeface="Calibri" pitchFamily="34" charset="0"/>
              </a:rPr>
              <a:t>Alice</a:t>
            </a:r>
          </a:p>
        </p:txBody>
      </p:sp>
      <p:sp>
        <p:nvSpPr>
          <p:cNvPr id="23" name="Rectangle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951230-20FA-47DD-9ED8-0B510FE4EEAB}"/>
              </a:ext>
            </a:extLst>
          </p:cNvPr>
          <p:cNvSpPr>
            <a:spLocks noChangeArrowheads="1"/>
          </p:cNvSpPr>
          <p:nvPr/>
        </p:nvSpPr>
        <p:spPr bwMode="auto">
          <a:xfrm>
            <a:off x="7740278" y="5157788"/>
            <a:ext cx="792162" cy="576262"/>
          </a:xfrm>
          <a:prstGeom prst="rect">
            <a:avLst/>
          </a:prstGeom>
          <a:solidFill>
            <a:schemeClr val="accent2"/>
          </a:solidFill>
          <a:ln w="9525">
            <a:solidFill>
              <a:schemeClr val="tx1"/>
            </a:solidFill>
            <a:miter lim="800000"/>
            <a:headEnd/>
            <a:tailEnd/>
          </a:ln>
        </p:spPr>
        <p:txBody>
          <a:bodyPr wrap="none" anchor="ctr"/>
          <a:lstStyle/>
          <a:p>
            <a:pPr algn="ctr" eaLnBrk="0" hangingPunct="0"/>
            <a:r>
              <a:rPr lang="ka-GE" sz="2000" b="1" dirty="0">
                <a:solidFill>
                  <a:schemeClr val="bg1"/>
                </a:solidFill>
                <a:latin typeface="Calibri" pitchFamily="34" charset="0"/>
              </a:rPr>
              <a:t>Bob</a:t>
            </a:r>
          </a:p>
        </p:txBody>
      </p:sp>
      <p:sp>
        <p:nvSpPr>
          <p:cNvPr id="13" name="Lin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594D8C-DBE1-47E0-92A6-A2D7BEDE574E}"/>
              </a:ext>
            </a:extLst>
          </p:cNvPr>
          <p:cNvSpPr>
            <a:spLocks noChangeShapeType="1"/>
          </p:cNvSpPr>
          <p:nvPr/>
        </p:nvSpPr>
        <p:spPr bwMode="auto">
          <a:xfrm flipV="1">
            <a:off x="1475607" y="3937785"/>
            <a:ext cx="1152177"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24" name="Lin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F2EA128-EA5F-40CF-BD85-E378BC094D7F}"/>
              </a:ext>
            </a:extLst>
          </p:cNvPr>
          <p:cNvSpPr>
            <a:spLocks noChangeShapeType="1"/>
          </p:cNvSpPr>
          <p:nvPr/>
        </p:nvSpPr>
        <p:spPr bwMode="auto">
          <a:xfrm>
            <a:off x="4761970" y="3937785"/>
            <a:ext cx="1441582" cy="632"/>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pic>
        <p:nvPicPr>
          <p:cNvPr id="1026" name="Picture 2" descr="Document Icon - Free Download, PNG and Vecto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5EEF27-2DE5-470F-A560-E96380AE37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831" y="4630844"/>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26A91A9-30DB-40CC-96B9-8CC032ED0C19}"/>
              </a:ext>
            </a:extLst>
          </p:cNvPr>
          <p:cNvSpPr txBox="1"/>
          <p:nvPr/>
        </p:nvSpPr>
        <p:spPr>
          <a:xfrm>
            <a:off x="467544" y="2778520"/>
            <a:ext cx="1835919" cy="584775"/>
          </a:xfrm>
          <a:prstGeom prst="rect">
            <a:avLst/>
          </a:prstGeom>
          <a:solidFill>
            <a:srgbClr val="F08A34"/>
          </a:solidFill>
        </p:spPr>
        <p:txBody>
          <a:bodyPr wrap="square" rtlCol="0">
            <a:spAutoFit/>
          </a:bodyPr>
          <a:lstStyle/>
          <a:p>
            <a:pPr algn="ctr"/>
            <a:r>
              <a:rPr lang="ka-GE" sz="1600" dirty="0">
                <a:solidFill>
                  <a:schemeClr val="bg1"/>
                </a:solidFill>
                <a:latin typeface="+mj-lt"/>
              </a:rPr>
              <a:t>ISP უმატებს მონაცემებს</a:t>
            </a:r>
          </a:p>
        </p:txBody>
      </p:sp>
      <p:sp>
        <p:nvSpPr>
          <p:cNvPr id="26" name="TextBox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65AED0-B064-4612-8F1E-D2E8707CC2E1}"/>
              </a:ext>
            </a:extLst>
          </p:cNvPr>
          <p:cNvSpPr txBox="1"/>
          <p:nvPr/>
        </p:nvSpPr>
        <p:spPr>
          <a:xfrm>
            <a:off x="3344486" y="2423703"/>
            <a:ext cx="1962917" cy="1077218"/>
          </a:xfrm>
          <a:prstGeom prst="rect">
            <a:avLst/>
          </a:prstGeom>
          <a:solidFill>
            <a:srgbClr val="BDD8F3"/>
          </a:solidFill>
        </p:spPr>
        <p:txBody>
          <a:bodyPr wrap="square" rtlCol="0">
            <a:spAutoFit/>
          </a:bodyPr>
          <a:lstStyle/>
          <a:p>
            <a:pPr algn="ctr"/>
            <a:r>
              <a:rPr lang="ka-GE" sz="1600" dirty="0">
                <a:solidFill>
                  <a:schemeClr val="tx1">
                    <a:lumMod val="65000"/>
                    <a:lumOff val="35000"/>
                  </a:schemeClr>
                </a:solidFill>
                <a:latin typeface="+mj-lt"/>
              </a:rPr>
              <a:t>შეუძლია </a:t>
            </a:r>
            <a:r>
              <a:rPr lang="ka-GE" sz="1600" dirty="0" smtClean="0">
                <a:solidFill>
                  <a:schemeClr val="tx1">
                    <a:lumMod val="65000"/>
                    <a:lumOff val="35000"/>
                  </a:schemeClr>
                </a:solidFill>
                <a:latin typeface="+mj-lt"/>
              </a:rPr>
              <a:t>დაამატოს </a:t>
            </a:r>
            <a:r>
              <a:rPr lang="ka-GE" sz="1600" dirty="0">
                <a:solidFill>
                  <a:schemeClr val="tx1">
                    <a:lumMod val="65000"/>
                    <a:lumOff val="35000"/>
                  </a:schemeClr>
                </a:solidFill>
                <a:latin typeface="+mj-lt"/>
              </a:rPr>
              <a:t>ან </a:t>
            </a:r>
            <a:r>
              <a:rPr lang="ka-GE" sz="1600" dirty="0" smtClean="0">
                <a:solidFill>
                  <a:schemeClr val="tx1">
                    <a:lumMod val="65000"/>
                    <a:lumOff val="35000"/>
                  </a:schemeClr>
                </a:solidFill>
                <a:latin typeface="+mj-lt"/>
              </a:rPr>
              <a:t>წაშალოს მონაცემები</a:t>
            </a:r>
            <a:endParaRPr lang="ka-GE" sz="1600" dirty="0">
              <a:solidFill>
                <a:schemeClr val="tx1">
                  <a:lumMod val="65000"/>
                  <a:lumOff val="35000"/>
                </a:schemeClr>
              </a:solidFill>
              <a:latin typeface="+mj-lt"/>
            </a:endParaRPr>
          </a:p>
        </p:txBody>
      </p:sp>
      <p:pic>
        <p:nvPicPr>
          <p:cNvPr id="27" name="Picture 2" descr="Document Icon - Free Download, PNG and Vecto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682AC67-FD72-44A4-AAAF-99ECB211B5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410" y="4585965"/>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E7B614-53BF-42A3-96CC-4DCF05B820FE}"/>
              </a:ext>
            </a:extLst>
          </p:cNvPr>
          <p:cNvSpPr txBox="1"/>
          <p:nvPr/>
        </p:nvSpPr>
        <p:spPr>
          <a:xfrm>
            <a:off x="2544822" y="5638899"/>
            <a:ext cx="3727188" cy="646331"/>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b="0" i="0" u="none" strike="noStrike" kern="0" cap="none" spc="0" normalizeH="0" baseline="0" noProof="0" dirty="0">
                <a:ln>
                  <a:noFill/>
                </a:ln>
                <a:solidFill>
                  <a:prstClr val="white"/>
                </a:solidFill>
                <a:effectLst/>
                <a:uLnTx/>
                <a:uFillTx/>
                <a:latin typeface="Sylfaen" panose="010A0502050306030303" pitchFamily="18" charset="0"/>
              </a:rPr>
              <a:t>POP3 </a:t>
            </a:r>
            <a:r>
              <a:rPr kumimoji="0" lang="ka-GE" b="0" i="0" u="none" strike="noStrike" kern="0" cap="none" spc="0" normalizeH="0" baseline="0" noProof="0" dirty="0" smtClean="0">
                <a:ln>
                  <a:noFill/>
                </a:ln>
                <a:solidFill>
                  <a:prstClr val="white"/>
                </a:solidFill>
                <a:effectLst/>
                <a:uLnTx/>
                <a:uFillTx/>
                <a:latin typeface="Sylfaen" panose="010A0502050306030303" pitchFamily="18" charset="0"/>
              </a:rPr>
              <a:t>ფოსტისა</a:t>
            </a:r>
            <a:r>
              <a:rPr kumimoji="0" lang="ka-GE" b="0" i="0" u="none" strike="noStrike" kern="0" cap="none" spc="0" normalizeH="0" noProof="0" dirty="0" smtClean="0">
                <a:ln>
                  <a:noFill/>
                </a:ln>
                <a:solidFill>
                  <a:prstClr val="white"/>
                </a:solidFill>
                <a:effectLst/>
                <a:uLnTx/>
                <a:uFillTx/>
                <a:latin typeface="Sylfaen" panose="010A0502050306030303" pitchFamily="18" charset="0"/>
              </a:rPr>
              <a:t> </a:t>
            </a:r>
            <a:r>
              <a:rPr lang="ka-GE" kern="0" dirty="0" smtClean="0">
                <a:solidFill>
                  <a:prstClr val="white"/>
                </a:solidFill>
                <a:latin typeface="Sylfaen" panose="010A0502050306030303" pitchFamily="18" charset="0"/>
              </a:rPr>
              <a:t>და</a:t>
            </a:r>
            <a:r>
              <a:rPr kumimoji="0" lang="ka-GE" b="0" i="0" u="none" strike="noStrike" kern="0" cap="none" spc="0" normalizeH="0" noProof="0" dirty="0" smtClean="0">
                <a:ln>
                  <a:noFill/>
                </a:ln>
                <a:solidFill>
                  <a:prstClr val="white"/>
                </a:solidFill>
                <a:effectLst/>
                <a:uLnTx/>
                <a:uFillTx/>
                <a:latin typeface="Sylfaen" panose="010A0502050306030303" pitchFamily="18" charset="0"/>
              </a:rPr>
              <a:t> </a:t>
            </a:r>
            <a:r>
              <a:rPr lang="ka-GE" kern="0" dirty="0">
                <a:solidFill>
                  <a:prstClr val="white"/>
                </a:solidFill>
                <a:latin typeface="Sylfaen" panose="010A0502050306030303" pitchFamily="18" charset="0"/>
              </a:rPr>
              <a:t>IMAP </a:t>
            </a:r>
            <a:r>
              <a:rPr lang="ka-GE" kern="0" dirty="0" smtClean="0">
                <a:solidFill>
                  <a:prstClr val="white"/>
                </a:solidFill>
                <a:latin typeface="Sylfaen" panose="010A0502050306030303" pitchFamily="18" charset="0"/>
              </a:rPr>
              <a:t>ფოსტის</a:t>
            </a:r>
            <a:endParaRPr lang="ka-GE" kern="0" dirty="0">
              <a:solidFill>
                <a:prstClr val="white"/>
              </a:solidFill>
              <a:latin typeface="Sylfaen" panose="010A0502050306030303"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ka-GE" b="0" i="0" u="none" strike="noStrike" kern="0" cap="none" spc="0" normalizeH="0" baseline="0" noProof="0" dirty="0">
                <a:ln>
                  <a:noFill/>
                </a:ln>
                <a:solidFill>
                  <a:prstClr val="white"/>
                </a:solidFill>
                <a:effectLst/>
                <a:uLnTx/>
                <a:uFillTx/>
                <a:latin typeface="Sylfaen" panose="010A0502050306030303" pitchFamily="18" charset="0"/>
              </a:rPr>
              <a:t>პრინციპი</a:t>
            </a:r>
            <a:r>
              <a:rPr kumimoji="0" lang="ka-GE" b="0" i="0" u="none" strike="noStrike" kern="0" cap="none" spc="0" normalizeH="0" noProof="0" dirty="0">
                <a:ln>
                  <a:noFill/>
                </a:ln>
                <a:solidFill>
                  <a:prstClr val="white"/>
                </a:solidFill>
                <a:effectLst/>
                <a:uLnTx/>
                <a:uFillTx/>
                <a:latin typeface="Sylfaen" panose="010A0502050306030303" pitchFamily="18" charset="0"/>
              </a:rPr>
              <a:t> მსგავსია</a:t>
            </a:r>
            <a:endParaRPr kumimoji="0" lang="ka-GE" b="0" i="0" u="none" strike="noStrike" kern="0" cap="none" spc="0" normalizeH="0" baseline="0" noProof="0" dirty="0">
              <a:ln>
                <a:noFill/>
              </a:ln>
              <a:solidFill>
                <a:prstClr val="white"/>
              </a:solidFill>
              <a:effectLst/>
              <a:uLnTx/>
              <a:uFillTx/>
              <a:latin typeface="Sylfaen" panose="010A0502050306030303" pitchFamily="18" charset="0"/>
              <a:ea typeface="ＭＳ Ｐゴシック" pitchFamily="-107" charset="-128"/>
            </a:endParaRPr>
          </a:p>
        </p:txBody>
      </p:sp>
    </p:spTree>
    <p:extLst>
      <p:ext uri="{BB962C8B-B14F-4D97-AF65-F5344CB8AC3E}">
        <p14:creationId xmlns:p14="http://schemas.microsoft.com/office/powerpoint/2010/main" val="42501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9" grpId="0" animBg="1"/>
      <p:bldP spid="20" grpId="0" animBg="1"/>
      <p:bldP spid="21" grpId="0" animBg="1"/>
      <p:bldP spid="13" grpId="0" animBg="1"/>
      <p:bldP spid="24" grpId="0" animBg="1"/>
      <p:bldP spid="25" grpId="0" animBg="1"/>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p:txBody>
          <a:bodyPr/>
          <a:lstStyle/>
          <a:p>
            <a:r>
              <a:rPr lang="ka-GE" dirty="0" smtClean="0"/>
              <a:t>კომპიუტერის ნაწილები და ფუნქციები</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dirty="0" smtClean="0">
                <a:latin typeface="+mn-lt"/>
              </a:rPr>
              <a:t>კომპიუტერისა და ინტერნეტის საფუძვლები</a:t>
            </a:r>
          </a:p>
        </p:txBody>
      </p:sp>
      <p:sp>
        <p:nvSpPr>
          <p:cNvPr id="9"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9BC96D-6AC8-4249-9F3D-D92372DB1900}"/>
              </a:ext>
            </a:extLst>
          </p:cNvPr>
          <p:cNvSpPr txBox="1">
            <a:spLocks noChangeArrowheads="1"/>
          </p:cNvSpPr>
          <p:nvPr/>
        </p:nvSpPr>
        <p:spPr bwMode="auto">
          <a:xfrm>
            <a:off x="1244600" y="215900"/>
            <a:ext cx="7727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1</a:t>
            </a:r>
            <a:endParaRPr lang="ka-GE" sz="2000" dirty="0">
              <a:solidFill>
                <a:schemeClr val="bg1"/>
              </a:solidFill>
              <a:latin typeface="Verdana" charset="0"/>
              <a:cs typeface="Verdana" charset="0"/>
            </a:endParaRPr>
          </a:p>
        </p:txBody>
      </p:sp>
      <p:sp>
        <p:nvSpPr>
          <p:cNvPr id="12" name="Slide Number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120CC53-4CBC-4E13-B00B-B6842626CCD1}"/>
              </a:ext>
            </a:extLst>
          </p:cNvPr>
          <p:cNvSpPr txBox="1">
            <a:spLocks/>
          </p:cNvSpPr>
          <p:nvPr/>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5</a:t>
            </a:fld>
            <a:endParaRPr lang="ka-GE"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048175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ელ. ფოსტა</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48112" y="1154766"/>
            <a:ext cx="8642350" cy="5183187"/>
          </a:xfrm>
        </p:spPr>
        <p:txBody>
          <a:bodyPr/>
          <a:lstStyle/>
          <a:p>
            <a:pPr marL="0" indent="0">
              <a:buNone/>
            </a:pPr>
            <a:r>
              <a:rPr lang="ka-GE" dirty="0" smtClean="0">
                <a:latin typeface="Sylfaen" panose="010A0502050306030303" pitchFamily="18" charset="0"/>
              </a:rPr>
              <a:t>რა არის ელ. ფოსტა?</a:t>
            </a:r>
          </a:p>
        </p:txBody>
      </p:sp>
      <p:pic>
        <p:nvPicPr>
          <p:cNvPr id="3"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A2309C9-3816-4B2D-861B-DE96409E3DF1}"/>
              </a:ext>
            </a:extLst>
          </p:cNvPr>
          <p:cNvPicPr>
            <a:picLocks noChangeAspect="1"/>
          </p:cNvPicPr>
          <p:nvPr/>
        </p:nvPicPr>
        <p:blipFill>
          <a:blip r:embed="rId3"/>
          <a:stretch>
            <a:fillRect/>
          </a:stretch>
        </p:blipFill>
        <p:spPr>
          <a:xfrm>
            <a:off x="248112" y="1700808"/>
            <a:ext cx="4547392" cy="4464496"/>
          </a:xfrm>
          <a:prstGeom prst="rect">
            <a:avLst/>
          </a:prstGeom>
          <a:ln>
            <a:solidFill>
              <a:srgbClr val="0070C0"/>
            </a:solidFill>
          </a:ln>
        </p:spPr>
      </p:pic>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DEAE471-258E-41FA-A88F-42FE40B8A5A3}"/>
              </a:ext>
            </a:extLst>
          </p:cNvPr>
          <p:cNvPicPr>
            <a:picLocks noChangeAspect="1"/>
          </p:cNvPicPr>
          <p:nvPr/>
        </p:nvPicPr>
        <p:blipFill>
          <a:blip r:embed="rId4"/>
          <a:stretch>
            <a:fillRect/>
          </a:stretch>
        </p:blipFill>
        <p:spPr>
          <a:xfrm>
            <a:off x="4273423" y="2731691"/>
            <a:ext cx="4747759" cy="3645024"/>
          </a:xfrm>
          <a:prstGeom prst="rect">
            <a:avLst/>
          </a:prstGeom>
          <a:ln>
            <a:solidFill>
              <a:srgbClr val="0070C0"/>
            </a:solidFill>
          </a:ln>
        </p:spPr>
      </p:pic>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566C04-CD8B-4740-AB34-A218ED9B79A9}"/>
              </a:ext>
            </a:extLst>
          </p:cNvPr>
          <p:cNvSpPr/>
          <p:nvPr/>
        </p:nvSpPr>
        <p:spPr>
          <a:xfrm>
            <a:off x="248112" y="1916832"/>
            <a:ext cx="4547392" cy="5284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8D46575-E70E-47F5-AD6D-7E53C041737D}"/>
              </a:ext>
            </a:extLst>
          </p:cNvPr>
          <p:cNvSpPr/>
          <p:nvPr/>
        </p:nvSpPr>
        <p:spPr>
          <a:xfrm>
            <a:off x="248112" y="2531990"/>
            <a:ext cx="3819832" cy="3633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20B432-61E5-4272-B5B5-EB68E2C9B08A}"/>
              </a:ext>
            </a:extLst>
          </p:cNvPr>
          <p:cNvSpPr txBox="1"/>
          <p:nvPr/>
        </p:nvSpPr>
        <p:spPr>
          <a:xfrm>
            <a:off x="3779912" y="1507735"/>
            <a:ext cx="2016224" cy="338554"/>
          </a:xfrm>
          <a:prstGeom prst="rect">
            <a:avLst/>
          </a:prstGeom>
          <a:solidFill>
            <a:srgbClr val="F08A34"/>
          </a:solidFill>
        </p:spPr>
        <p:txBody>
          <a:bodyPr wrap="square" rtlCol="0">
            <a:spAutoFit/>
          </a:bodyPr>
          <a:lstStyle/>
          <a:p>
            <a:pPr algn="ctr"/>
            <a:r>
              <a:rPr lang="ka-GE" sz="1600" dirty="0">
                <a:solidFill>
                  <a:schemeClr val="bg1"/>
                </a:solidFill>
                <a:latin typeface="+mj-lt"/>
              </a:rPr>
              <a:t>მოკლე თავსართი</a:t>
            </a:r>
          </a:p>
        </p:txBody>
      </p:sp>
      <p:sp>
        <p:nvSpPr>
          <p:cNvPr id="16" name="TextBox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C8089A-52A4-4593-B713-95C90556F978}"/>
              </a:ext>
            </a:extLst>
          </p:cNvPr>
          <p:cNvSpPr txBox="1"/>
          <p:nvPr/>
        </p:nvSpPr>
        <p:spPr>
          <a:xfrm>
            <a:off x="176447" y="6057823"/>
            <a:ext cx="1962917" cy="523220"/>
          </a:xfrm>
          <a:prstGeom prst="rect">
            <a:avLst/>
          </a:prstGeom>
          <a:solidFill>
            <a:srgbClr val="BDD8F3"/>
          </a:solidFill>
        </p:spPr>
        <p:txBody>
          <a:bodyPr wrap="square" rtlCol="0">
            <a:spAutoFit/>
          </a:bodyPr>
          <a:lstStyle/>
          <a:p>
            <a:pPr algn="ctr"/>
            <a:r>
              <a:rPr lang="ka-GE" sz="1400" dirty="0">
                <a:solidFill>
                  <a:schemeClr val="tx1">
                    <a:lumMod val="65000"/>
                    <a:lumOff val="35000"/>
                  </a:schemeClr>
                </a:solidFill>
                <a:latin typeface="+mj-lt"/>
              </a:rPr>
              <a:t>შეტყობინების ტექსტი</a:t>
            </a:r>
          </a:p>
        </p:txBody>
      </p:sp>
      <p:sp>
        <p:nvSpPr>
          <p:cNvPr id="17" name="TextBox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7A34E80-C8A5-4301-A114-6111B2CD8DAB}"/>
              </a:ext>
            </a:extLst>
          </p:cNvPr>
          <p:cNvSpPr txBox="1"/>
          <p:nvPr/>
        </p:nvSpPr>
        <p:spPr>
          <a:xfrm>
            <a:off x="6929653" y="2301157"/>
            <a:ext cx="2027178" cy="338554"/>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600" b="0" i="0" u="none" strike="noStrike" kern="0" cap="none" spc="0" normalizeH="0" baseline="0" noProof="0" dirty="0">
                <a:ln>
                  <a:noFill/>
                </a:ln>
                <a:solidFill>
                  <a:prstClr val="white"/>
                </a:solidFill>
                <a:effectLst/>
                <a:uLnTx/>
                <a:uFillTx/>
                <a:latin typeface="Sylfaen" panose="010A0502050306030303" pitchFamily="18" charset="0"/>
              </a:rPr>
              <a:t>სრული თავსართი</a:t>
            </a:r>
          </a:p>
        </p:txBody>
      </p:sp>
    </p:spTree>
    <p:extLst>
      <p:ext uri="{BB962C8B-B14F-4D97-AF65-F5344CB8AC3E}">
        <p14:creationId xmlns:p14="http://schemas.microsoft.com/office/powerpoint/2010/main" val="23003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ელ. ფოსტა</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36712" y="1193177"/>
            <a:ext cx="7777163" cy="5183187"/>
          </a:xfrm>
        </p:spPr>
        <p:txBody>
          <a:bodyPr/>
          <a:lstStyle/>
          <a:p>
            <a:pPr marL="0" indent="0" algn="just">
              <a:buNone/>
            </a:pPr>
            <a:r>
              <a:rPr lang="ka-GE" dirty="0" smtClean="0">
                <a:latin typeface="Sylfaen" panose="010A0502050306030303" pitchFamily="18" charset="0"/>
              </a:rPr>
              <a:t>ელ. ფოსტის საგამოძიებო საკითხები?</a:t>
            </a:r>
          </a:p>
          <a:p>
            <a:r>
              <a:rPr lang="ka-GE" dirty="0" smtClean="0">
                <a:latin typeface="Sylfaen" panose="010A0502050306030303" pitchFamily="18" charset="0"/>
              </a:rPr>
              <a:t>თავსართები არსებობს ყველა ელ. ფოსტაში – მაგრამ არა სტანდარტული მეთოდი მათზე წვდომისთვის</a:t>
            </a:r>
          </a:p>
          <a:p>
            <a:pPr lvl="1" algn="just"/>
            <a:r>
              <a:rPr lang="ka-GE" dirty="0" smtClean="0">
                <a:latin typeface="Sylfaen" panose="010A0502050306030303" pitchFamily="18" charset="0"/>
              </a:rPr>
              <a:t>კლიენტებს ან ვებფოსტას აქვს სხვადასხვა ადგილმდებარეობა</a:t>
            </a:r>
          </a:p>
          <a:p>
            <a:pPr algn="just"/>
            <a:r>
              <a:rPr lang="ka-GE" dirty="0" smtClean="0">
                <a:latin typeface="Sylfaen" panose="010A0502050306030303" pitchFamily="18" charset="0"/>
              </a:rPr>
              <a:t>ზოგი ფოსტის აპლიკაცია აშორებს თავსართს</a:t>
            </a:r>
          </a:p>
          <a:p>
            <a:pPr lvl="1" algn="just"/>
            <a:r>
              <a:rPr lang="ka-GE" dirty="0" smtClean="0">
                <a:latin typeface="Sylfaen" panose="010A0502050306030303" pitchFamily="18" charset="0"/>
              </a:rPr>
              <a:t>გუგლი (ჯიმეილი), ჰოტმეილი, ჰაშმეილი</a:t>
            </a:r>
            <a:endParaRPr lang="ka-GE" dirty="0">
              <a:latin typeface="Sylfaen" panose="010A0502050306030303" pitchFamily="18" charset="0"/>
            </a:endParaRPr>
          </a:p>
          <a:p>
            <a:pPr lvl="1" algn="just"/>
            <a:r>
              <a:rPr lang="ka-GE" dirty="0" smtClean="0">
                <a:latin typeface="Sylfaen" panose="010A0502050306030303" pitchFamily="18" charset="0"/>
              </a:rPr>
              <a:t>შექმნილია „კონფიდენციალურობისთვის“</a:t>
            </a:r>
          </a:p>
          <a:p>
            <a:pPr algn="just"/>
            <a:r>
              <a:rPr lang="ka-GE" dirty="0" smtClean="0">
                <a:latin typeface="Sylfaen" panose="010A0502050306030303" pitchFamily="18" charset="0"/>
              </a:rPr>
              <a:t>ყოველთვის იკითხება „ქვემოდან ზემოთ“</a:t>
            </a:r>
          </a:p>
          <a:p>
            <a:pPr marL="0" indent="0" algn="just">
              <a:buNone/>
            </a:pPr>
            <a:endParaRPr lang="ka-GE" dirty="0">
              <a:latin typeface="Sylfaen" panose="010A0502050306030303" pitchFamily="18" charset="0"/>
            </a:endParaRPr>
          </a:p>
        </p:txBody>
      </p:sp>
      <p:pic>
        <p:nvPicPr>
          <p:cNvPr id="2050" name="Picture 2" descr="Microsoft Outlook Latest Version - Free Download and Review 20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FDD0F6F-62CC-4187-B7DC-9812F09E3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547" y="1334697"/>
            <a:ext cx="1196067" cy="1079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nderbird — Make Email Easier. — Thunderbir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56C6BF1-43E1-457B-8385-B50714CB6A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7039" y="2622141"/>
            <a:ext cx="931168" cy="931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045C201-CA69-4FDE-BE14-1076E7A4DD6C}"/>
              </a:ext>
            </a:extLst>
          </p:cNvPr>
          <p:cNvPicPr>
            <a:picLocks noChangeAspect="1"/>
          </p:cNvPicPr>
          <p:nvPr/>
        </p:nvPicPr>
        <p:blipFill>
          <a:blip r:embed="rId5"/>
          <a:stretch>
            <a:fillRect/>
          </a:stretch>
        </p:blipFill>
        <p:spPr>
          <a:xfrm>
            <a:off x="7610222" y="5036407"/>
            <a:ext cx="1492720" cy="1095464"/>
          </a:xfrm>
          <a:prstGeom prst="rect">
            <a:avLst/>
          </a:prstGeom>
        </p:spPr>
      </p:pic>
      <p:pic>
        <p:nvPicPr>
          <p:cNvPr id="2056" name="Picture 8" descr="upload.wikimedia.org/wikipedia/commons/thumb/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0017DC-C376-46FB-A1F6-7A200C82F4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7833" y="3889615"/>
            <a:ext cx="1069579" cy="8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518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P2P – პირინგული ქსელი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179387" y="1124891"/>
            <a:ext cx="8785225" cy="5183187"/>
          </a:xfrm>
        </p:spPr>
        <p:txBody>
          <a:bodyPr>
            <a:normAutofit/>
          </a:bodyPr>
          <a:lstStyle/>
          <a:p>
            <a:pPr marL="0" indent="0" algn="just">
              <a:buNone/>
            </a:pPr>
            <a:r>
              <a:rPr lang="ka-GE" sz="2400" dirty="0" smtClean="0">
                <a:latin typeface="Sylfaen" panose="010A0502050306030303" pitchFamily="18" charset="0"/>
              </a:rPr>
              <a:t>კანონიერი ფაილის გაზიარების საცავი და ასევე ცნობილია იმით, რომ უფლებას იძლევა უკანონო შინაარსისა და ფაილების გაზიარებისა, რომლებიც ინტელექტუალური საკუთრების/საავტორო უფლებს ექვემდებარება</a:t>
            </a:r>
          </a:p>
          <a:p>
            <a:pPr algn="just"/>
            <a:r>
              <a:rPr lang="ka-GE" sz="2400" dirty="0" smtClean="0">
                <a:latin typeface="Sylfaen" panose="010A0502050306030303" pitchFamily="18" charset="0"/>
              </a:rPr>
              <a:t>ცენტრალიზებული ქსელი ჩანაცვლებული დეცენტრალიზებულით</a:t>
            </a:r>
          </a:p>
          <a:p>
            <a:pPr lvl="1" algn="just"/>
            <a:r>
              <a:rPr lang="ka-GE" sz="2000" dirty="0" smtClean="0">
                <a:latin typeface="Sylfaen" panose="010A0502050306030303" pitchFamily="18" charset="0"/>
              </a:rPr>
              <a:t>თანაბარუფლებიანი კომპიუტერებისა და სუპერკვანძების/ულტრათანაბარუფლებიანი კომპიუტერების სისტემა, რომელიც ხელს უწყობს გაზიარებას</a:t>
            </a:r>
          </a:p>
          <a:p>
            <a:pPr lvl="1" algn="just"/>
            <a:r>
              <a:rPr lang="ka-GE" sz="2000" dirty="0" smtClean="0">
                <a:latin typeface="Sylfaen" panose="010A0502050306030303" pitchFamily="18" charset="0"/>
              </a:rPr>
              <a:t>Shareaza, Frostwire, e-mule</a:t>
            </a:r>
          </a:p>
        </p:txBody>
      </p:sp>
      <p:pic>
        <p:nvPicPr>
          <p:cNvPr id="6146"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86E2263-0A30-4096-A67D-61EEB1211B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7897" y="4227756"/>
            <a:ext cx="2766715" cy="225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24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45029"/>
            <a:ext cx="9144000" cy="5196114"/>
          </a:xfrm>
          <a:prstGeom prst="rect">
            <a:avLst/>
          </a:prstGeom>
        </p:spPr>
      </p:pic>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P2P – პირინგული ქსელი</a:t>
            </a:r>
            <a:endParaRPr lang="ka-GE" sz="2000" dirty="0">
              <a:solidFill>
                <a:schemeClr val="bg1"/>
              </a:solidFill>
              <a:latin typeface="Verdana" charset="0"/>
              <a:cs typeface="Verdana" charset="0"/>
            </a:endParaRPr>
          </a:p>
        </p:txBody>
      </p:sp>
    </p:spTree>
    <p:extLst>
      <p:ext uri="{BB962C8B-B14F-4D97-AF65-F5344CB8AC3E}">
        <p14:creationId xmlns:p14="http://schemas.microsoft.com/office/powerpoint/2010/main" val="6122208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P2P – პირინგული ქსელი</a:t>
            </a:r>
            <a:endParaRPr lang="ka-GE" sz="2000" dirty="0">
              <a:solidFill>
                <a:schemeClr val="bg1"/>
              </a:solidFill>
              <a:latin typeface="Verdana" charset="0"/>
              <a:cs typeface="Verdana" charset="0"/>
            </a:endParaRPr>
          </a:p>
        </p:txBody>
      </p:sp>
      <p:pic>
        <p:nvPicPr>
          <p:cNvPr id="3"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C5FF7AD-34CB-4372-A11E-0546B8F4B8A9}"/>
              </a:ext>
            </a:extLst>
          </p:cNvPr>
          <p:cNvPicPr>
            <a:picLocks noChangeAspect="1"/>
          </p:cNvPicPr>
          <p:nvPr/>
        </p:nvPicPr>
        <p:blipFill>
          <a:blip r:embed="rId3"/>
          <a:stretch>
            <a:fillRect/>
          </a:stretch>
        </p:blipFill>
        <p:spPr>
          <a:xfrm>
            <a:off x="485800" y="1192519"/>
            <a:ext cx="8172400" cy="5129281"/>
          </a:xfrm>
          <a:prstGeom prst="rect">
            <a:avLst/>
          </a:prstGeom>
          <a:ln>
            <a:solidFill>
              <a:srgbClr val="0070C0"/>
            </a:solidFill>
          </a:ln>
        </p:spPr>
      </p:pic>
      <p:sp>
        <p:nvSpPr>
          <p:cNvPr id="2" name="Rectang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DAE7BFF-2FAC-452B-89B4-FA937F8C9BFD}"/>
              </a:ext>
            </a:extLst>
          </p:cNvPr>
          <p:cNvSpPr/>
          <p:nvPr/>
        </p:nvSpPr>
        <p:spPr>
          <a:xfrm>
            <a:off x="683568" y="2162824"/>
            <a:ext cx="180020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B6D34D7-7EAF-4CD8-B4AC-8284140437DD}"/>
              </a:ext>
            </a:extLst>
          </p:cNvPr>
          <p:cNvSpPr/>
          <p:nvPr/>
        </p:nvSpPr>
        <p:spPr>
          <a:xfrm>
            <a:off x="4644008" y="2636912"/>
            <a:ext cx="79208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8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16797"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FTP – ფაილების გადაცემის პროტოკოლი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73D2EFA-D172-4B4E-99AB-7AE4FC13240E}"/>
              </a:ext>
            </a:extLst>
          </p:cNvPr>
          <p:cNvSpPr>
            <a:spLocks noGrp="1"/>
          </p:cNvSpPr>
          <p:nvPr>
            <p:ph idx="4294967295"/>
          </p:nvPr>
        </p:nvSpPr>
        <p:spPr>
          <a:xfrm>
            <a:off x="457200" y="1270001"/>
            <a:ext cx="8229600" cy="4856163"/>
          </a:xfrm>
        </p:spPr>
        <p:txBody>
          <a:bodyPr/>
          <a:lstStyle/>
          <a:p>
            <a:pPr marL="0" indent="0" algn="just">
              <a:buNone/>
            </a:pPr>
            <a:r>
              <a:rPr lang="ka-GE" dirty="0" smtClean="0">
                <a:latin typeface="Sylfaen" panose="010A0502050306030303" pitchFamily="18" charset="0"/>
              </a:rPr>
              <a:t>იძლევა ფაილების გადაცემის საშუალებას – ორ კომპიუტერს შორის</a:t>
            </a:r>
          </a:p>
          <a:p>
            <a:pPr algn="just"/>
            <a:r>
              <a:rPr lang="ka-GE" dirty="0" smtClean="0">
                <a:latin typeface="Sylfaen" panose="010A0502050306030303" pitchFamily="18" charset="0"/>
              </a:rPr>
              <a:t>მუშაობს კლიენტის/სერვერის ბაზაზე – კლიენტზე ინსტალირებული FTP-პროგრამით</a:t>
            </a:r>
          </a:p>
          <a:p>
            <a:pPr lvl="1" algn="just"/>
            <a:r>
              <a:rPr lang="ka-GE" dirty="0" smtClean="0">
                <a:latin typeface="Sylfaen" panose="010A0502050306030303" pitchFamily="18" charset="0"/>
              </a:rPr>
              <a:t>მუშაობს მომხმარებლის I</a:t>
            </a:r>
            <a:r>
              <a:rPr lang="en-US" dirty="0" smtClean="0">
                <a:latin typeface="Sylfaen" panose="010A0502050306030303" pitchFamily="18" charset="0"/>
              </a:rPr>
              <a:t>D</a:t>
            </a:r>
            <a:r>
              <a:rPr lang="ka-GE" dirty="0" smtClean="0">
                <a:latin typeface="Sylfaen" panose="010A0502050306030303" pitchFamily="18" charset="0"/>
              </a:rPr>
              <a:t>-თა და პაროლით</a:t>
            </a:r>
          </a:p>
          <a:p>
            <a:pPr lvl="1" algn="just"/>
            <a:r>
              <a:rPr lang="ka-GE" dirty="0" smtClean="0">
                <a:latin typeface="Sylfaen" panose="010A0502050306030303" pitchFamily="18" charset="0"/>
              </a:rPr>
              <a:t>როგორც კი რეკვიზიტები დადასტურდება, TCP-კავშირი იხსნება გადასაცემად</a:t>
            </a:r>
          </a:p>
          <a:p>
            <a:pPr lvl="1" algn="just"/>
            <a:r>
              <a:rPr lang="ka-GE" dirty="0" smtClean="0">
                <a:latin typeface="Sylfaen" panose="010A0502050306030303" pitchFamily="18" charset="0"/>
              </a:rPr>
              <a:t>მაგ., FileZilla, CuteFTP, File Downloader, CoreFTP </a:t>
            </a:r>
          </a:p>
        </p:txBody>
      </p:sp>
    </p:spTree>
    <p:extLst>
      <p:ext uri="{BB962C8B-B14F-4D97-AF65-F5344CB8AC3E}">
        <p14:creationId xmlns:p14="http://schemas.microsoft.com/office/powerpoint/2010/main" val="6509242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538514" y="0"/>
            <a:ext cx="74975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FTP – ფაილების გადაცემის პროტოკოლი</a:t>
            </a:r>
            <a:endParaRPr lang="ka-GE" sz="2000" dirty="0">
              <a:solidFill>
                <a:schemeClr val="bg1"/>
              </a:solidFill>
              <a:latin typeface="Verdana" charset="0"/>
              <a:cs typeface="Verdana" charset="0"/>
            </a:endParaRPr>
          </a:p>
        </p:txBody>
      </p:sp>
      <p:pic>
        <p:nvPicPr>
          <p:cNvPr id="9222"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B70B552-2C96-484D-9C9B-7F98A393637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07950" y="1154583"/>
            <a:ext cx="4826000" cy="384651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77E505F-D244-44BE-8966-240D399FF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359" y="2638898"/>
            <a:ext cx="5178691" cy="38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ონლაინსაცავი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03325"/>
            <a:ext cx="8642350" cy="5464175"/>
          </a:xfrm>
        </p:spPr>
        <p:txBody>
          <a:bodyPr/>
          <a:lstStyle/>
          <a:p>
            <a:pPr marL="0" indent="0" algn="just">
              <a:buNone/>
            </a:pPr>
            <a:r>
              <a:rPr lang="ka-GE" dirty="0" smtClean="0">
                <a:latin typeface="Sylfaen" panose="010A0502050306030303" pitchFamily="18" charset="0"/>
              </a:rPr>
              <a:t>მონაცემთა ღრუბელში დამუშავება მონაცემთა „ღრუბელზე“ შენახვის გავრცელებული სახეა</a:t>
            </a:r>
          </a:p>
          <a:p>
            <a:pPr algn="just"/>
            <a:r>
              <a:rPr lang="ka-GE" dirty="0" smtClean="0">
                <a:latin typeface="Sylfaen" panose="010A0502050306030303" pitchFamily="18" charset="0"/>
              </a:rPr>
              <a:t>მოსახერხებელი, მოთხოვნისამებრ წვდომა, გაზიარებადი, უსაფრთხო</a:t>
            </a:r>
          </a:p>
          <a:p>
            <a:pPr lvl="1" algn="just"/>
            <a:r>
              <a:rPr lang="ka-GE" dirty="0" smtClean="0">
                <a:latin typeface="Sylfaen" panose="010A0502050306030303" pitchFamily="18" charset="0"/>
              </a:rPr>
              <a:t>უფასო – შეიძლება უზრუნველყოფდეს თქვენი ISP ან სხვები</a:t>
            </a:r>
          </a:p>
          <a:p>
            <a:pPr lvl="1" algn="just"/>
            <a:r>
              <a:rPr lang="ka-GE" dirty="0" smtClean="0">
                <a:latin typeface="Sylfaen" panose="010A0502050306030303" pitchFamily="18" charset="0"/>
              </a:rPr>
              <a:t>გამოწერა – რეგისტრაცია, გადახდა და მეტი შენახვის ადგილის მიღება</a:t>
            </a:r>
          </a:p>
          <a:p>
            <a:pPr algn="just"/>
            <a:r>
              <a:rPr lang="ka-GE" dirty="0" smtClean="0">
                <a:latin typeface="Sylfaen" panose="010A0502050306030303" pitchFamily="18" charset="0"/>
              </a:rPr>
              <a:t>კანონიერი </a:t>
            </a:r>
          </a:p>
          <a:p>
            <a:pPr algn="just"/>
            <a:r>
              <a:rPr lang="ka-GE" dirty="0" smtClean="0">
                <a:latin typeface="Sylfaen" panose="010A0502050306030303" pitchFamily="18" charset="0"/>
              </a:rPr>
              <a:t>გამოიყენება დანაშაულებრივად</a:t>
            </a:r>
          </a:p>
          <a:p>
            <a:pPr lvl="1" algn="just"/>
            <a:r>
              <a:rPr lang="ka-GE" dirty="0" smtClean="0">
                <a:latin typeface="Sylfaen" panose="010A0502050306030303" pitchFamily="18" charset="0"/>
              </a:rPr>
              <a:t>შეუძლიათ კონტენტის შენახვა და გაზიარება </a:t>
            </a:r>
          </a:p>
        </p:txBody>
      </p:sp>
      <p:pic>
        <p:nvPicPr>
          <p:cNvPr id="5122" name="Picture 2" descr="Green Tick Vector Images (over 6,00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6CA04ED-E9CC-4015-A4BC-D12B20AFA0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5977631" y="4768643"/>
            <a:ext cx="754956" cy="541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een Tick Vector Images (over 6,00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F78C25-B445-4F20-9A89-B5DBA7C5B2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3466306" y="4233388"/>
            <a:ext cx="701474" cy="53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2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ონლაინსაცავი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1520" y="1124891"/>
            <a:ext cx="8642350" cy="5183187"/>
          </a:xfrm>
        </p:spPr>
        <p:txBody>
          <a:bodyPr/>
          <a:lstStyle/>
          <a:p>
            <a:pPr marL="0" indent="0">
              <a:buNone/>
            </a:pPr>
            <a:r>
              <a:rPr lang="ka-GE" dirty="0" smtClean="0">
                <a:latin typeface="Sylfaen" panose="010A0502050306030303" pitchFamily="18" charset="0"/>
              </a:rPr>
              <a:t>მაგალითები – iDrive (5გბ/5ტბ), pCloud (10გბ/2ტბ), OneDrive (5გბ/6ტბ), Google Drive (15გბ/2ტბ) </a:t>
            </a:r>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A076A63-680C-4E42-9002-335EEA3A7D26}"/>
              </a:ext>
            </a:extLst>
          </p:cNvPr>
          <p:cNvPicPr>
            <a:picLocks noChangeAspect="1"/>
          </p:cNvPicPr>
          <p:nvPr/>
        </p:nvPicPr>
        <p:blipFill>
          <a:blip r:embed="rId3"/>
          <a:stretch>
            <a:fillRect/>
          </a:stretch>
        </p:blipFill>
        <p:spPr>
          <a:xfrm>
            <a:off x="80192" y="2197577"/>
            <a:ext cx="6786500" cy="4110501"/>
          </a:xfrm>
          <a:prstGeom prst="rect">
            <a:avLst/>
          </a:prstGeom>
          <a:ln>
            <a:solidFill>
              <a:srgbClr val="0070C0"/>
            </a:solidFill>
          </a:ln>
        </p:spPr>
      </p:pic>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E9FC62-4CD7-4CE7-977B-D7738CE73106}"/>
              </a:ext>
            </a:extLst>
          </p:cNvPr>
          <p:cNvSpPr txBox="1"/>
          <p:nvPr/>
        </p:nvSpPr>
        <p:spPr>
          <a:xfrm>
            <a:off x="7024364" y="2830203"/>
            <a:ext cx="2027178" cy="3477875"/>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2000" b="0" i="0" u="none" strike="noStrike" kern="0" cap="none" spc="0" normalizeH="0" baseline="0" noProof="0" dirty="0">
                <a:ln>
                  <a:noFill/>
                </a:ln>
                <a:solidFill>
                  <a:prstClr val="white"/>
                </a:solidFill>
                <a:effectLst/>
                <a:uLnTx/>
                <a:uFillTx/>
                <a:latin typeface="Sylfaen" panose="010A0502050306030303" pitchFamily="18" charset="0"/>
              </a:rPr>
              <a:t>Mega.nz</a:t>
            </a:r>
          </a:p>
          <a:p>
            <a:pPr marL="0" marR="0" lvl="0" indent="0" algn="ctr" defTabSz="914400" eaLnBrk="1" fontAlgn="auto" latinLnBrk="0" hangingPunct="1">
              <a:lnSpc>
                <a:spcPct val="100000"/>
              </a:lnSpc>
              <a:spcBef>
                <a:spcPts val="0"/>
              </a:spcBef>
              <a:spcAft>
                <a:spcPts val="0"/>
              </a:spcAft>
              <a:buClrTx/>
              <a:buSzTx/>
              <a:buFontTx/>
              <a:buNone/>
              <a:tabLst/>
              <a:defRPr/>
            </a:pPr>
            <a:r>
              <a:rPr lang="ka-GE" sz="2000" kern="0" dirty="0">
                <a:solidFill>
                  <a:prstClr val="white"/>
                </a:solidFill>
                <a:latin typeface="Sylfaen" panose="010A0502050306030303" pitchFamily="18" charset="0"/>
              </a:rPr>
              <a:t>15გბ </a:t>
            </a:r>
            <a:r>
              <a:rPr lang="ka-GE" sz="2000" kern="0" dirty="0" smtClean="0">
                <a:solidFill>
                  <a:prstClr val="white"/>
                </a:solidFill>
                <a:latin typeface="Sylfaen" panose="010A0502050306030303" pitchFamily="18" charset="0"/>
              </a:rPr>
              <a:t>უფასო.</a:t>
            </a:r>
            <a:endParaRPr lang="ka-GE" sz="2000" kern="0" dirty="0">
              <a:solidFill>
                <a:prstClr val="white"/>
              </a:solidFill>
              <a:latin typeface="Sylfaen" panose="010A0502050306030303"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2000" b="0" i="0" u="none" strike="noStrike" kern="0" cap="none" spc="0" normalizeH="0" baseline="0" noProof="0" dirty="0">
                <a:ln>
                  <a:noFill/>
                </a:ln>
                <a:solidFill>
                  <a:prstClr val="white"/>
                </a:solidFill>
                <a:effectLst/>
                <a:uLnTx/>
                <a:uFillTx/>
                <a:latin typeface="Sylfaen" panose="010A0502050306030303" pitchFamily="18" charset="0"/>
              </a:rPr>
              <a:t>მაქსიმუმ 16 ტბ</a:t>
            </a:r>
            <a:endParaRPr lang="ka-GE" sz="2000" kern="0" dirty="0">
              <a:solidFill>
                <a:prstClr val="white"/>
              </a:solidFill>
              <a:latin typeface="Sylfaen" panose="010A0502050306030303" pitchFamily="18" charset="0"/>
              <a:ea typeface="ＭＳ Ｐゴシック" pitchFamily="-107"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ka-GE" sz="2000" b="0" i="0" u="none" strike="noStrike" kern="0" cap="none" spc="0" normalizeH="0" baseline="0" noProof="0" dirty="0">
              <a:ln>
                <a:noFill/>
              </a:ln>
              <a:solidFill>
                <a:prstClr val="white"/>
              </a:solidFill>
              <a:effectLst/>
              <a:uLnTx/>
              <a:uFillTx/>
              <a:latin typeface="Sylfaen" panose="010A0502050306030303" pitchFamily="18" charset="0"/>
              <a:ea typeface="ＭＳ Ｐゴシック" pitchFamily="-107"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ka-GE" sz="2000" kern="0" dirty="0">
                <a:solidFill>
                  <a:prstClr val="white"/>
                </a:solidFill>
                <a:latin typeface="Sylfaen" panose="010A0502050306030303" pitchFamily="18" charset="0"/>
              </a:rPr>
              <a:t>სრულად დაშიფრული სერვერის ბოლოში და გადაცემისას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2000" b="0" i="0" u="none" strike="noStrike" kern="0" cap="none" spc="0" normalizeH="0" baseline="0" noProof="0" dirty="0">
                <a:ln>
                  <a:noFill/>
                </a:ln>
                <a:solidFill>
                  <a:prstClr val="white"/>
                </a:solidFill>
                <a:effectLst/>
                <a:uLnTx/>
                <a:uFillTx/>
                <a:latin typeface="Sylfaen" panose="010A0502050306030303" pitchFamily="18" charset="0"/>
              </a:rPr>
              <a:t>(128-ბიტიანი </a:t>
            </a:r>
            <a:r>
              <a:rPr kumimoji="0" lang="ka-GE" sz="2000" b="0" i="0" u="none" strike="noStrike" kern="0" cap="none" spc="0" normalizeH="0" baseline="0" noProof="0" dirty="0" smtClean="0">
                <a:ln>
                  <a:noFill/>
                </a:ln>
                <a:solidFill>
                  <a:prstClr val="white"/>
                </a:solidFill>
                <a:effectLst/>
                <a:uLnTx/>
                <a:uFillTx/>
                <a:latin typeface="Sylfaen" panose="010A0502050306030303" pitchFamily="18" charset="0"/>
              </a:rPr>
              <a:t>AES</a:t>
            </a:r>
            <a:r>
              <a:rPr kumimoji="0" lang="en-US" sz="2000" b="0" i="0" u="none" strike="noStrike" kern="0" cap="none" spc="0" normalizeH="0" baseline="0" noProof="0" dirty="0" smtClean="0">
                <a:ln>
                  <a:noFill/>
                </a:ln>
                <a:solidFill>
                  <a:prstClr val="white"/>
                </a:solidFill>
                <a:effectLst/>
                <a:uLnTx/>
                <a:uFillTx/>
                <a:latin typeface="Sylfaen" panose="010A0502050306030303" pitchFamily="18" charset="0"/>
              </a:rPr>
              <a:t>-</a:t>
            </a:r>
            <a:r>
              <a:rPr lang="ka-GE" sz="2000" kern="0" dirty="0" smtClean="0">
                <a:solidFill>
                  <a:prstClr val="white"/>
                </a:solidFill>
                <a:latin typeface="Sylfaen" panose="010A0502050306030303" pitchFamily="18" charset="0"/>
              </a:rPr>
              <a:t>დაშიფვრა)</a:t>
            </a:r>
            <a:endParaRPr kumimoji="0" lang="ka-GE" sz="2000" b="0" i="0" u="none" strike="noStrike" kern="0" cap="none" spc="0" normalizeH="0" baseline="0" noProof="0" dirty="0">
              <a:ln>
                <a:noFill/>
              </a:ln>
              <a:solidFill>
                <a:prstClr val="white"/>
              </a:solidFill>
              <a:effectLst/>
              <a:uLnTx/>
              <a:uFillTx/>
              <a:latin typeface="Sylfaen" panose="010A0502050306030303" pitchFamily="18" charset="0"/>
            </a:endParaRPr>
          </a:p>
        </p:txBody>
      </p:sp>
    </p:spTree>
    <p:extLst>
      <p:ext uri="{BB962C8B-B14F-4D97-AF65-F5344CB8AC3E}">
        <p14:creationId xmlns:p14="http://schemas.microsoft.com/office/powerpoint/2010/main" val="337576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IOT – ნივთების ინტერნეტი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1520" y="1192536"/>
            <a:ext cx="8642350" cy="5183187"/>
          </a:xfrm>
        </p:spPr>
        <p:txBody>
          <a:bodyPr>
            <a:normAutofit/>
          </a:bodyPr>
          <a:lstStyle/>
          <a:p>
            <a:pPr marL="0" indent="0" algn="just">
              <a:buNone/>
            </a:pPr>
            <a:r>
              <a:rPr lang="ka-GE" sz="2400" dirty="0" smtClean="0">
                <a:latin typeface="Sylfaen" panose="010A0502050306030303" pitchFamily="18" charset="0"/>
              </a:rPr>
              <a:t>ყოველი მოწყობილობა დაკავშირებულია თავის I</a:t>
            </a:r>
            <a:r>
              <a:rPr lang="en-US" sz="2400" dirty="0" smtClean="0">
                <a:latin typeface="Sylfaen" panose="010A0502050306030303" pitchFamily="18" charset="0"/>
              </a:rPr>
              <a:t>P</a:t>
            </a:r>
            <a:r>
              <a:rPr lang="ka-GE" sz="2400" dirty="0" smtClean="0">
                <a:latin typeface="Sylfaen" panose="010A0502050306030303" pitchFamily="18" charset="0"/>
              </a:rPr>
              <a:t>-მისამართთან (IPv6) – რომელიც ურთიერთკავშირშია მფლობელსა და ერთმანეთთან</a:t>
            </a:r>
          </a:p>
          <a:p>
            <a:pPr algn="just"/>
            <a:r>
              <a:rPr lang="ka-GE" sz="2400" dirty="0" smtClean="0">
                <a:latin typeface="Sylfaen" panose="010A0502050306030303" pitchFamily="18" charset="0"/>
              </a:rPr>
              <a:t>გამოწვევა – მოწყობილობები შეიცავს მონაცემებს და შეიძლება სამიზნეებს წარმოადგენდეს, რადგან შეუძლებელია ყველაფრის დაცვა</a:t>
            </a:r>
          </a:p>
          <a:p>
            <a:pPr algn="just"/>
            <a:r>
              <a:rPr lang="ka-GE" sz="2400" dirty="0" smtClean="0">
                <a:latin typeface="Sylfaen" panose="010A0502050306030303" pitchFamily="18" charset="0"/>
              </a:rPr>
              <a:t>კომპრომეტირებული მოწყობილობები შეიძლება გამოყენებული იქნეს ბოტნეტებად!</a:t>
            </a:r>
          </a:p>
          <a:p>
            <a:pPr lvl="1" algn="just"/>
            <a:r>
              <a:rPr lang="ka-GE" sz="2000" dirty="0" smtClean="0">
                <a:latin typeface="Sylfaen" panose="010A0502050306030303" pitchFamily="18" charset="0"/>
              </a:rPr>
              <a:t>მაგ., მირაი</a:t>
            </a:r>
            <a:endParaRPr lang="ka-GE" sz="2000" dirty="0">
              <a:latin typeface="Sylfaen" panose="010A0502050306030303" pitchFamily="18" charset="0"/>
            </a:endParaRPr>
          </a:p>
        </p:txBody>
      </p:sp>
      <p:pic>
        <p:nvPicPr>
          <p:cNvPr id="7" name="Bild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C525A1-20BC-4A5C-8736-74A2C5AF6670}"/>
              </a:ext>
            </a:extLst>
          </p:cNvPr>
          <p:cNvPicPr>
            <a:picLocks noChangeAspect="1"/>
          </p:cNvPicPr>
          <p:nvPr/>
        </p:nvPicPr>
        <p:blipFill>
          <a:blip r:embed="rId3"/>
          <a:stretch>
            <a:fillRect/>
          </a:stretch>
        </p:blipFill>
        <p:spPr>
          <a:xfrm>
            <a:off x="5325034" y="4139064"/>
            <a:ext cx="3567445" cy="2309038"/>
          </a:xfrm>
          <a:prstGeom prst="rect">
            <a:avLst/>
          </a:prstGeom>
        </p:spPr>
      </p:pic>
    </p:spTree>
    <p:extLst>
      <p:ext uri="{BB962C8B-B14F-4D97-AF65-F5344CB8AC3E}">
        <p14:creationId xmlns:p14="http://schemas.microsoft.com/office/powerpoint/2010/main" val="42326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A85C27-394A-4855-BA0A-56E9B0CCD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4D875E-4B9B-4133-A9BA-0D62D169A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B2603D-1C71-444F-BCB7-5B4907EA05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0763114-69A2-4D01-9876-A14B7DE80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EE4B2E-C0AA-4167-8086-4B802C1ED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1E716B6-396C-401B-B633-50134CD1D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AF08FE-43C5-4BE6-9787-309332E069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კომპიუტერული სისტემები</a:t>
            </a:r>
            <a:endParaRPr lang="ka-GE" sz="2000" dirty="0">
              <a:solidFill>
                <a:schemeClr val="bg1"/>
              </a:solidFill>
              <a:latin typeface="Verdana" charset="0"/>
              <a:cs typeface="Verdana" charset="0"/>
            </a:endParaRPr>
          </a:p>
        </p:txBody>
      </p:sp>
    </p:spTree>
    <p:extLst>
      <p:ext uri="{BB962C8B-B14F-4D97-AF65-F5344CB8AC3E}">
        <p14:creationId xmlns:p14="http://schemas.microsoft.com/office/powerpoint/2010/main" val="2164723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ონლაინთამაშები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7125"/>
            <a:ext cx="8642350" cy="5183187"/>
          </a:xfrm>
        </p:spPr>
        <p:txBody>
          <a:bodyPr>
            <a:normAutofit fontScale="77500" lnSpcReduction="20000"/>
          </a:bodyPr>
          <a:lstStyle/>
          <a:p>
            <a:pPr marL="0" indent="0" algn="just">
              <a:buNone/>
            </a:pPr>
            <a:r>
              <a:rPr lang="ka-GE" dirty="0" smtClean="0">
                <a:latin typeface="Sylfaen" panose="010A0502050306030303" pitchFamily="18" charset="0"/>
              </a:rPr>
              <a:t>პოპულარულია მათ შორის, ვინც მნიშვნელოვან დროს უთმობს თამაშს</a:t>
            </a:r>
          </a:p>
          <a:p>
            <a:pPr algn="just"/>
            <a:r>
              <a:rPr lang="ka-GE" dirty="0" smtClean="0">
                <a:latin typeface="Sylfaen" panose="010A0502050306030303" pitchFamily="18" charset="0"/>
              </a:rPr>
              <a:t>გეიმერებისგან შემდგარი ონლაინსაზოგადოებები</a:t>
            </a:r>
          </a:p>
          <a:p>
            <a:pPr algn="just"/>
            <a:r>
              <a:rPr lang="ka-GE" dirty="0" smtClean="0">
                <a:latin typeface="Sylfaen" panose="010A0502050306030303" pitchFamily="18" charset="0"/>
              </a:rPr>
              <a:t>კიბერდანაშაული აღწევს თამაშებში</a:t>
            </a:r>
          </a:p>
          <a:p>
            <a:pPr algn="just"/>
            <a:r>
              <a:rPr lang="ka-GE" b="1" dirty="0" smtClean="0">
                <a:latin typeface="Sylfaen" panose="010A0502050306030303" pitchFamily="18" charset="0"/>
              </a:rPr>
              <a:t>ჰეკინგი</a:t>
            </a:r>
            <a:r>
              <a:rPr lang="ka-GE" dirty="0" smtClean="0">
                <a:latin typeface="Sylfaen" panose="010A0502050306030303" pitchFamily="18" charset="0"/>
              </a:rPr>
              <a:t> - კიბერდამნაშავეები ცდილობენ მიგიტყუონ, რომ გასცეთ თქვენს შესახებ ინფორმაცია, ამდენად, ტეხენ თქვენს პირად ან სათამაშო ანგარიშს</a:t>
            </a:r>
          </a:p>
          <a:p>
            <a:pPr algn="just"/>
            <a:r>
              <a:rPr lang="ka-GE" b="1" dirty="0" smtClean="0">
                <a:latin typeface="Sylfaen" panose="010A0502050306030303" pitchFamily="18" charset="0"/>
              </a:rPr>
              <a:t>ფიშინგი</a:t>
            </a:r>
            <a:r>
              <a:rPr lang="ka-GE" dirty="0" smtClean="0">
                <a:latin typeface="Sylfaen" panose="010A0502050306030303" pitchFamily="18" charset="0"/>
              </a:rPr>
              <a:t> - მათ შეიძლება გითხრან, რომ მოგეხმარებიან მეტი სათამაშო ვალუტის მოპოვებაში ან დონის ამაღლებაში</a:t>
            </a:r>
          </a:p>
          <a:p>
            <a:pPr algn="just"/>
            <a:r>
              <a:rPr lang="ka-GE" b="1" dirty="0" smtClean="0">
                <a:latin typeface="Sylfaen" panose="010A0502050306030303" pitchFamily="18" charset="0"/>
              </a:rPr>
              <a:t>ფარმინგი</a:t>
            </a:r>
            <a:r>
              <a:rPr lang="ka-GE" dirty="0" smtClean="0">
                <a:latin typeface="Sylfaen" panose="010A0502050306030303" pitchFamily="18" charset="0"/>
              </a:rPr>
              <a:t> - კიბერდამნაშავეები იყენებენ ბოტნეტებს, რომ მოახდინონ თამაშის აქტივების გენერირება, როგორიცაა „ოქრო“, „მონეტები“ ან „ძვირფასი ქვები“, რათა მიჰყიდონ სხვა გეიმერებს, ჩვეულებრივ, ფასდაკლებით.</a:t>
            </a:r>
          </a:p>
          <a:p>
            <a:pPr algn="just"/>
            <a:r>
              <a:rPr lang="ka-GE" b="1" dirty="0" smtClean="0">
                <a:latin typeface="Sylfaen" panose="010A0502050306030303" pitchFamily="18" charset="0"/>
              </a:rPr>
              <a:t>კიბერბულინგი</a:t>
            </a:r>
            <a:r>
              <a:rPr lang="ka-GE" dirty="0" smtClean="0">
                <a:latin typeface="Sylfaen" panose="010A0502050306030303" pitchFamily="18" charset="0"/>
              </a:rPr>
              <a:t> - ონლაინთამაშების სიამოვნების ნაწილს მოთამაშეებს შორის კონკურენცია წარმოადგენს.</a:t>
            </a:r>
            <a:r>
              <a:rPr lang="ka-GE" dirty="0">
                <a:latin typeface="Sylfaen" panose="010A0502050306030303" pitchFamily="18" charset="0"/>
              </a:rPr>
              <a:t> განსხვავება უვნებელ კონკურენციასა და კიბერბულინგს შორის</a:t>
            </a:r>
            <a:endParaRPr lang="ka-GE" b="1" dirty="0">
              <a:latin typeface="Sylfaen" panose="010A0502050306030303" pitchFamily="18" charset="0"/>
            </a:endParaRPr>
          </a:p>
        </p:txBody>
      </p:sp>
    </p:spTree>
    <p:extLst>
      <p:ext uri="{BB962C8B-B14F-4D97-AF65-F5344CB8AC3E}">
        <p14:creationId xmlns:p14="http://schemas.microsoft.com/office/powerpoint/2010/main" val="918498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სადისკუსიო ჯგუფები</a:t>
            </a:r>
            <a:endParaRPr lang="ka-GE" sz="2000" dirty="0">
              <a:solidFill>
                <a:schemeClr val="bg1"/>
              </a:solidFill>
              <a:latin typeface="Verdana" charset="0"/>
              <a:cs typeface="Verdana" charset="0"/>
            </a:endParaRPr>
          </a:p>
        </p:txBody>
      </p:sp>
      <p:pic>
        <p:nvPicPr>
          <p:cNvPr id="4" name="Conten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5DD69DF-05C7-439C-BD3A-676EBB9FF35D}"/>
              </a:ext>
            </a:extLst>
          </p:cNvPr>
          <p:cNvPicPr>
            <a:picLocks noGrp="1" noChangeAspect="1"/>
          </p:cNvPicPr>
          <p:nvPr>
            <p:ph idx="4294967295"/>
          </p:nvPr>
        </p:nvPicPr>
        <p:blipFill>
          <a:blip r:embed="rId3"/>
          <a:stretch>
            <a:fillRect/>
          </a:stretch>
        </p:blipFill>
        <p:spPr>
          <a:xfrm>
            <a:off x="188207" y="1270001"/>
            <a:ext cx="2873375" cy="4641850"/>
          </a:xfrm>
          <a:prstGeom prst="rect">
            <a:avLst/>
          </a:prstGeom>
        </p:spPr>
      </p:pic>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CFA938-A403-42BF-9AB0-9A4F7D76076A}"/>
              </a:ext>
            </a:extLst>
          </p:cNvPr>
          <p:cNvPicPr>
            <a:picLocks noChangeAspect="1"/>
          </p:cNvPicPr>
          <p:nvPr/>
        </p:nvPicPr>
        <p:blipFill>
          <a:blip r:embed="rId4"/>
          <a:stretch>
            <a:fillRect/>
          </a:stretch>
        </p:blipFill>
        <p:spPr>
          <a:xfrm>
            <a:off x="2843808" y="1485554"/>
            <a:ext cx="5148064" cy="2832600"/>
          </a:xfrm>
          <a:prstGeom prst="rect">
            <a:avLst/>
          </a:prstGeom>
        </p:spPr>
      </p:pic>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787B50-9155-41D9-8780-BA407C9366C0}"/>
              </a:ext>
            </a:extLst>
          </p:cNvPr>
          <p:cNvPicPr>
            <a:picLocks noChangeAspect="1"/>
          </p:cNvPicPr>
          <p:nvPr/>
        </p:nvPicPr>
        <p:blipFill>
          <a:blip r:embed="rId5"/>
          <a:stretch>
            <a:fillRect/>
          </a:stretch>
        </p:blipFill>
        <p:spPr>
          <a:xfrm>
            <a:off x="4579620" y="3142019"/>
            <a:ext cx="4376173" cy="3218351"/>
          </a:xfrm>
          <a:prstGeom prst="rect">
            <a:avLst/>
          </a:prstGeom>
          <a:ln>
            <a:solidFill>
              <a:srgbClr val="0070C0"/>
            </a:solidFill>
          </a:ln>
        </p:spPr>
      </p:pic>
    </p:spTree>
    <p:extLst>
      <p:ext uri="{BB962C8B-B14F-4D97-AF65-F5344CB8AC3E}">
        <p14:creationId xmlns:p14="http://schemas.microsoft.com/office/powerpoint/2010/main" val="27947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სოციალური ქსელები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E43806-BB57-4B11-AB4C-F037020EE7C4}"/>
              </a:ext>
            </a:extLst>
          </p:cNvPr>
          <p:cNvSpPr>
            <a:spLocks noGrp="1"/>
          </p:cNvSpPr>
          <p:nvPr>
            <p:ph idx="4294967295"/>
          </p:nvPr>
        </p:nvSpPr>
        <p:spPr>
          <a:xfrm>
            <a:off x="282575" y="1355725"/>
            <a:ext cx="8578850" cy="5311775"/>
          </a:xfrm>
        </p:spPr>
        <p:txBody>
          <a:bodyPr>
            <a:normAutofit lnSpcReduction="10000"/>
          </a:bodyPr>
          <a:lstStyle/>
          <a:p>
            <a:pPr marL="0" indent="0" algn="just">
              <a:buNone/>
            </a:pPr>
            <a:r>
              <a:rPr lang="ka-GE" dirty="0" smtClean="0">
                <a:latin typeface="+mn-lt"/>
              </a:rPr>
              <a:t>უამრავი ადამიანის კომუნიკაციისა და ცხოვრების სტილის არჩევანი</a:t>
            </a:r>
          </a:p>
          <a:p>
            <a:pPr algn="just"/>
            <a:r>
              <a:rPr lang="ka-GE" dirty="0" smtClean="0">
                <a:latin typeface="+mn-lt"/>
              </a:rPr>
              <a:t>ფეისბუკი, ტვიტერი, ინსტაგრამი, ტიკტოკი, სნეპჩეტი, იუთუბი, ტამბლერი, პინტერესტი</a:t>
            </a:r>
          </a:p>
          <a:p>
            <a:pPr algn="just"/>
            <a:r>
              <a:rPr lang="ka-GE" dirty="0" smtClean="0">
                <a:latin typeface="+mn-lt"/>
              </a:rPr>
              <a:t>პროფილების შექმნა, მეგობრების მოკრება, ინფორმაციისა და მონაცემების გაზიარება</a:t>
            </a:r>
          </a:p>
          <a:p>
            <a:pPr lvl="1" algn="just"/>
            <a:r>
              <a:rPr lang="ka-GE" dirty="0" smtClean="0">
                <a:latin typeface="+mn-lt"/>
              </a:rPr>
              <a:t>„გაზიარებული“ მონაცემების მოსულობასთან დაკავშირებული პრობლემები, რაც ადამიანებს დამნაშავეების სამიზნეებად აქცევს</a:t>
            </a:r>
          </a:p>
          <a:p>
            <a:pPr lvl="1" algn="just"/>
            <a:r>
              <a:rPr lang="ka-GE" dirty="0" smtClean="0">
                <a:latin typeface="+mn-lt"/>
              </a:rPr>
              <a:t>სასარგებლო რესურსი სამართალდამცავი ორგანოებისთვის, რომლებიც ინფორმაციას აგროვებენ ეჭვმიტანილებისა და საქმიანობების შესახებ</a:t>
            </a:r>
          </a:p>
          <a:p>
            <a:pPr algn="just"/>
            <a:r>
              <a:rPr lang="ka-GE" dirty="0" smtClean="0">
                <a:latin typeface="+mn-lt"/>
              </a:rPr>
              <a:t>ზოგი მათგანი სუფთა მესინჯერია, ზოგს კი ის აქვს!</a:t>
            </a:r>
          </a:p>
        </p:txBody>
      </p:sp>
    </p:spTree>
    <p:extLst>
      <p:ext uri="{BB962C8B-B14F-4D97-AF65-F5344CB8AC3E}">
        <p14:creationId xmlns:p14="http://schemas.microsoft.com/office/powerpoint/2010/main" val="22745112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სოციალური ქსელები</a:t>
            </a:r>
            <a:endParaRPr lang="ka-GE" sz="2000" dirty="0">
              <a:solidFill>
                <a:schemeClr val="bg1"/>
              </a:solidFill>
              <a:latin typeface="Verdana" charset="0"/>
              <a:cs typeface="Verdana" charset="0"/>
            </a:endParaRPr>
          </a:p>
        </p:txBody>
      </p:sp>
      <p:pic>
        <p:nvPicPr>
          <p:cNvPr id="2" name="Picture 1"/>
          <p:cNvPicPr>
            <a:picLocks noChangeAspect="1"/>
          </p:cNvPicPr>
          <p:nvPr/>
        </p:nvPicPr>
        <p:blipFill>
          <a:blip r:embed="rId3"/>
          <a:stretch>
            <a:fillRect/>
          </a:stretch>
        </p:blipFill>
        <p:spPr>
          <a:xfrm>
            <a:off x="404812" y="1123950"/>
            <a:ext cx="8334375" cy="4610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99" y="1123950"/>
            <a:ext cx="8610600" cy="4867275"/>
          </a:xfrm>
          <a:prstGeom prst="rect">
            <a:avLst/>
          </a:prstGeom>
        </p:spPr>
      </p:pic>
    </p:spTree>
    <p:extLst>
      <p:ext uri="{BB962C8B-B14F-4D97-AF65-F5344CB8AC3E}">
        <p14:creationId xmlns:p14="http://schemas.microsoft.com/office/powerpoint/2010/main" val="12784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სოციალური ქსელები</a:t>
            </a:r>
            <a:endParaRPr lang="ka-GE" sz="2000" dirty="0">
              <a:solidFill>
                <a:schemeClr val="bg1"/>
              </a:solidFill>
              <a:latin typeface="Verdana" charset="0"/>
              <a:cs typeface="Verdana" charset="0"/>
            </a:endParaRPr>
          </a:p>
        </p:txBody>
      </p:sp>
      <p:pic>
        <p:nvPicPr>
          <p:cNvPr id="8"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D9ED208-7C4E-4571-9E13-508251C26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6058" y="1154555"/>
            <a:ext cx="2680358" cy="35738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16F62A-5A08-4DC1-98A2-1F396D5B2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9" y="1346844"/>
            <a:ext cx="4724789" cy="31892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4B151AE-2F03-420A-8606-0DFDDB47D6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116" y="3425161"/>
            <a:ext cx="2312650" cy="3083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may contain: table and outdoo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EF33366-C6EB-4582-B8A7-A25B5977E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4978" y="3530013"/>
            <a:ext cx="3831771" cy="287382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779353F-CB1A-46A5-8DD3-4DA321C9B444}"/>
              </a:ext>
            </a:extLst>
          </p:cNvPr>
          <p:cNvSpPr txBox="1"/>
          <p:nvPr/>
        </p:nvSpPr>
        <p:spPr>
          <a:xfrm>
            <a:off x="841453" y="2090086"/>
            <a:ext cx="3456384" cy="1631216"/>
          </a:xfrm>
          <a:prstGeom prst="rect">
            <a:avLst/>
          </a:prstGeom>
          <a:solidFill>
            <a:srgbClr val="F08A34"/>
          </a:solidFill>
        </p:spPr>
        <p:txBody>
          <a:bodyPr wrap="square" rtlCol="0">
            <a:spAutoFit/>
          </a:bodyPr>
          <a:lstStyle/>
          <a:p>
            <a:pPr algn="ctr"/>
            <a:r>
              <a:rPr lang="ka-GE" sz="2000" dirty="0" smtClean="0">
                <a:solidFill>
                  <a:schemeClr val="bg1"/>
                </a:solidFill>
                <a:latin typeface="+mj-lt"/>
              </a:rPr>
              <a:t>აი, </a:t>
            </a:r>
            <a:r>
              <a:rPr lang="ka-GE" sz="2000" dirty="0">
                <a:solidFill>
                  <a:schemeClr val="bg1"/>
                </a:solidFill>
                <a:latin typeface="+mj-lt"/>
              </a:rPr>
              <a:t>რა გვქონდა დღეს სადილად!</a:t>
            </a:r>
          </a:p>
          <a:p>
            <a:pPr algn="ctr"/>
            <a:r>
              <a:rPr lang="ka-GE" sz="2000" dirty="0">
                <a:solidFill>
                  <a:schemeClr val="bg1"/>
                </a:solidFill>
                <a:latin typeface="+mj-lt"/>
              </a:rPr>
              <a:t>(წინა კერძებისთვის ნახეთ გუშინდელი და გუშინწინდელი)</a:t>
            </a:r>
          </a:p>
        </p:txBody>
      </p:sp>
      <p:sp>
        <p:nvSpPr>
          <p:cNvPr id="19" name="TextBox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69C463-A857-454B-AAF4-63909FCCDF83}"/>
              </a:ext>
            </a:extLst>
          </p:cNvPr>
          <p:cNvSpPr txBox="1"/>
          <p:nvPr/>
        </p:nvSpPr>
        <p:spPr>
          <a:xfrm>
            <a:off x="5292671" y="2090086"/>
            <a:ext cx="3456384" cy="1015663"/>
          </a:xfrm>
          <a:prstGeom prst="rect">
            <a:avLst/>
          </a:prstGeom>
          <a:solidFill>
            <a:srgbClr val="F08A34"/>
          </a:solidFill>
        </p:spPr>
        <p:txBody>
          <a:bodyPr wrap="square" rtlCol="0">
            <a:spAutoFit/>
          </a:bodyPr>
          <a:lstStyle/>
          <a:p>
            <a:pPr algn="ctr"/>
            <a:r>
              <a:rPr lang="ka-GE" sz="2000" dirty="0">
                <a:solidFill>
                  <a:schemeClr val="bg1"/>
                </a:solidFill>
                <a:latin typeface="+mj-lt"/>
              </a:rPr>
              <a:t>გამოიცანით სად ვარ?</a:t>
            </a:r>
          </a:p>
          <a:p>
            <a:pPr algn="ctr"/>
            <a:r>
              <a:rPr lang="ka-GE" sz="2000" dirty="0">
                <a:solidFill>
                  <a:schemeClr val="bg1"/>
                </a:solidFill>
                <a:latin typeface="+mj-lt"/>
              </a:rPr>
              <a:t>(მოცემულია დრო და თარიღი)</a:t>
            </a:r>
          </a:p>
        </p:txBody>
      </p:sp>
      <p:sp>
        <p:nvSpPr>
          <p:cNvPr id="20" name="TextBox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CAEB165-25DA-4F90-B8D7-966C71F9D516}"/>
              </a:ext>
            </a:extLst>
          </p:cNvPr>
          <p:cNvSpPr txBox="1"/>
          <p:nvPr/>
        </p:nvSpPr>
        <p:spPr>
          <a:xfrm>
            <a:off x="841453" y="4922372"/>
            <a:ext cx="3456384" cy="707886"/>
          </a:xfrm>
          <a:prstGeom prst="rect">
            <a:avLst/>
          </a:prstGeom>
          <a:solidFill>
            <a:srgbClr val="F08A34"/>
          </a:solidFill>
        </p:spPr>
        <p:txBody>
          <a:bodyPr wrap="square" rtlCol="0">
            <a:spAutoFit/>
          </a:bodyPr>
          <a:lstStyle/>
          <a:p>
            <a:pPr algn="ctr"/>
            <a:r>
              <a:rPr lang="ka-GE" sz="2000" dirty="0">
                <a:solidFill>
                  <a:schemeClr val="bg1"/>
                </a:solidFill>
                <a:latin typeface="+mj-lt"/>
              </a:rPr>
              <a:t>ზოგი რამ, ფაქტობრივად, საკმაოდ სასაცილოა! </a:t>
            </a:r>
          </a:p>
        </p:txBody>
      </p:sp>
      <p:sp>
        <p:nvSpPr>
          <p:cNvPr id="21" name="TextBox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A1005A4-691D-44DC-802E-496DA1C1F324}"/>
              </a:ext>
            </a:extLst>
          </p:cNvPr>
          <p:cNvSpPr txBox="1"/>
          <p:nvPr/>
        </p:nvSpPr>
        <p:spPr>
          <a:xfrm>
            <a:off x="5292671" y="4922372"/>
            <a:ext cx="3456384" cy="1015663"/>
          </a:xfrm>
          <a:prstGeom prst="rect">
            <a:avLst/>
          </a:prstGeom>
          <a:solidFill>
            <a:srgbClr val="F08A34"/>
          </a:solidFill>
        </p:spPr>
        <p:txBody>
          <a:bodyPr wrap="square" rtlCol="0">
            <a:spAutoFit/>
          </a:bodyPr>
          <a:lstStyle/>
          <a:p>
            <a:pPr algn="ctr"/>
            <a:r>
              <a:rPr lang="ka-GE" sz="2000" dirty="0">
                <a:solidFill>
                  <a:schemeClr val="bg1"/>
                </a:solidFill>
                <a:latin typeface="+mj-lt"/>
              </a:rPr>
              <a:t>უკვე მიყოლებით მე-8 დღეა, რაც ჩემი ძაღლის სურათს ვდებ ფეისბუკზე!</a:t>
            </a:r>
          </a:p>
        </p:txBody>
      </p:sp>
      <p:sp>
        <p:nvSpPr>
          <p:cNvPr id="22" name="TextBox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F112458-2AE1-4186-A76F-5F7A7F1BEB08}"/>
              </a:ext>
            </a:extLst>
          </p:cNvPr>
          <p:cNvSpPr txBox="1"/>
          <p:nvPr/>
        </p:nvSpPr>
        <p:spPr>
          <a:xfrm>
            <a:off x="1477827" y="2489928"/>
            <a:ext cx="6723221" cy="2677656"/>
          </a:xfrm>
          <a:prstGeom prst="rect">
            <a:avLst/>
          </a:prstGeom>
          <a:solidFill>
            <a:srgbClr val="BDD8F3"/>
          </a:solidFill>
        </p:spPr>
        <p:txBody>
          <a:bodyPr wrap="square" rtlCol="0">
            <a:spAutoFit/>
          </a:bodyPr>
          <a:lstStyle/>
          <a:p>
            <a:pPr algn="ctr"/>
            <a:r>
              <a:rPr lang="ka-GE" sz="2800" dirty="0">
                <a:solidFill>
                  <a:schemeClr val="tx1">
                    <a:lumMod val="65000"/>
                    <a:lumOff val="35000"/>
                  </a:schemeClr>
                </a:solidFill>
                <a:latin typeface="+mj-lt"/>
              </a:rPr>
              <a:t>ადამიანები აქვეყნებენ ონლაინ, რათა გააზიარონ თავიანთ მეგობრებთან, ოჯახთან....... და მსოფლიოსთან!</a:t>
            </a:r>
          </a:p>
          <a:p>
            <a:pPr algn="ctr"/>
            <a:r>
              <a:rPr lang="ka-GE" sz="2800" dirty="0">
                <a:solidFill>
                  <a:schemeClr val="tx1">
                    <a:lumMod val="65000"/>
                    <a:lumOff val="35000"/>
                  </a:schemeClr>
                </a:solidFill>
                <a:latin typeface="+mj-lt"/>
              </a:rPr>
              <a:t>რაც, სწორად გამოყენების შემთხვევაში, შესაძლებლობას </a:t>
            </a:r>
            <a:r>
              <a:rPr lang="ka-GE" sz="2800" dirty="0" smtClean="0">
                <a:solidFill>
                  <a:schemeClr val="tx1">
                    <a:lumMod val="65000"/>
                    <a:lumOff val="35000"/>
                  </a:schemeClr>
                </a:solidFill>
                <a:latin typeface="+mj-lt"/>
              </a:rPr>
              <a:t>უზრუნველყოფს </a:t>
            </a:r>
            <a:r>
              <a:rPr lang="ka-GE" sz="2800" dirty="0">
                <a:solidFill>
                  <a:schemeClr val="tx1">
                    <a:lumMod val="65000"/>
                    <a:lumOff val="35000"/>
                  </a:schemeClr>
                </a:solidFill>
                <a:latin typeface="+mj-lt"/>
              </a:rPr>
              <a:t>სამართალდამცავი ორგანოებისთვის! </a:t>
            </a:r>
          </a:p>
        </p:txBody>
      </p:sp>
    </p:spTree>
    <p:extLst>
      <p:ext uri="{BB962C8B-B14F-4D97-AF65-F5344CB8AC3E}">
        <p14:creationId xmlns:p14="http://schemas.microsoft.com/office/powerpoint/2010/main" val="13955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IRC – ინტერნეტ-ჩატის პროტოკოლი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1520" y="1127125"/>
            <a:ext cx="8642350" cy="5183187"/>
          </a:xfrm>
        </p:spPr>
        <p:txBody>
          <a:bodyPr/>
          <a:lstStyle/>
          <a:p>
            <a:pPr marL="0" indent="0" algn="just">
              <a:buNone/>
            </a:pPr>
            <a:r>
              <a:rPr lang="ka-GE" dirty="0" smtClean="0">
                <a:latin typeface="+mn-lt"/>
              </a:rPr>
              <a:t>მოძველებული ჩატის პროგრამა, რომელსაც ჯერ კიდევ გამოიყენებენ დამნაშავეები კომუნიკაციისთვისა და ფაილების გასაცვლელად</a:t>
            </a:r>
          </a:p>
          <a:p>
            <a:pPr algn="just"/>
            <a:r>
              <a:rPr lang="ka-GE" dirty="0" smtClean="0">
                <a:latin typeface="+mn-lt"/>
              </a:rPr>
              <a:t>რიგი სერვერებისა მსოფლიოს მასშტაბით – იქმნება „არხები“, რომლებიც ტექსტურია, შეხვედრის </a:t>
            </a:r>
            <a:r>
              <a:rPr lang="ka-GE" dirty="0">
                <a:latin typeface="+mn-lt"/>
              </a:rPr>
              <a:t>ვირტუალური ოთახები</a:t>
            </a:r>
            <a:endParaRPr lang="ka-GE" dirty="0" smtClean="0">
              <a:latin typeface="+mn-lt"/>
            </a:endParaRPr>
          </a:p>
          <a:p>
            <a:pPr lvl="1" algn="just"/>
            <a:r>
              <a:rPr lang="ka-GE" dirty="0" smtClean="0">
                <a:latin typeface="+mn-lt"/>
              </a:rPr>
              <a:t>არხების სახელები ასახავს ჩატის შინაარსს</a:t>
            </a:r>
          </a:p>
          <a:p>
            <a:pPr lvl="1" algn="just"/>
            <a:r>
              <a:rPr lang="ka-GE" dirty="0" smtClean="0">
                <a:latin typeface="+mn-lt"/>
              </a:rPr>
              <a:t>მომხმარებელს შეუძლია ერთ ან მეტ არხთან დაკავშირება</a:t>
            </a:r>
          </a:p>
          <a:p>
            <a:pPr lvl="1" algn="just"/>
            <a:r>
              <a:rPr lang="ka-GE" dirty="0" smtClean="0">
                <a:latin typeface="+mn-lt"/>
              </a:rPr>
              <a:t>ყველაზე მოსახერხებელი არ არის, მაგრამ ეფექტურია</a:t>
            </a:r>
          </a:p>
        </p:txBody>
      </p:sp>
      <p:pic>
        <p:nvPicPr>
          <p:cNvPr id="11268" name="Picture 4" descr="Mirc Logo Vector (.EPS) Free Downloa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9E72874-354C-41DC-A6F1-B895A382D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756" y="5112173"/>
            <a:ext cx="1253723" cy="127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955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IRC – ინტერნეტ-ჩატის პროტოკოლი</a:t>
            </a:r>
            <a:endParaRPr lang="ka-GE" sz="2000" dirty="0">
              <a:solidFill>
                <a:schemeClr val="bg1"/>
              </a:solidFill>
              <a:latin typeface="Verdana" charset="0"/>
              <a:cs typeface="Verdana" charset="0"/>
            </a:endParaRPr>
          </a:p>
        </p:txBody>
      </p:sp>
      <p:pic>
        <p:nvPic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87ED17-FC68-4392-B1AA-F4FFDE0F306D}"/>
              </a:ext>
            </a:extLst>
          </p:cNvPr>
          <p:cNvPicPr>
            <a:picLocks noGrp="1" noChangeAspect="1"/>
          </p:cNvPicPr>
          <p:nvPr>
            <p:ph idx="4294967295"/>
          </p:nvPr>
        </p:nvPicPr>
        <p:blipFill>
          <a:blip r:embed="rId3"/>
          <a:stretch>
            <a:fillRect/>
          </a:stretch>
        </p:blipFill>
        <p:spPr>
          <a:xfrm>
            <a:off x="225703" y="1379833"/>
            <a:ext cx="8642350" cy="4618037"/>
          </a:xfrm>
          <a:prstGeom prst="rect">
            <a:avLst/>
          </a:prstGeom>
          <a:ln>
            <a:solidFill>
              <a:srgbClr val="0070C0"/>
            </a:solidFill>
          </a:ln>
        </p:spPr>
      </p:pic>
    </p:spTree>
    <p:extLst>
      <p:ext uri="{BB962C8B-B14F-4D97-AF65-F5344CB8AC3E}">
        <p14:creationId xmlns:p14="http://schemas.microsoft.com/office/powerpoint/2010/main" val="31697123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59003"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შეტყობინებების მყისიერი გაცვლის პროგრამა</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8685"/>
            <a:ext cx="8642350" cy="3887787"/>
          </a:xfrm>
        </p:spPr>
        <p:txBody>
          <a:bodyPr/>
          <a:lstStyle/>
          <a:p>
            <a:pPr marL="0" indent="0" algn="just">
              <a:buNone/>
            </a:pPr>
            <a:r>
              <a:rPr lang="ka-GE" dirty="0" smtClean="0">
                <a:latin typeface="+mn-lt"/>
              </a:rPr>
              <a:t>კომუნიკაცია, რომელსაც მობილური ტელეფონები ზარების განსახორციელებლად იყენებდა</a:t>
            </a:r>
          </a:p>
          <a:p>
            <a:pPr algn="just"/>
            <a:r>
              <a:rPr lang="ka-GE" dirty="0" smtClean="0">
                <a:latin typeface="+mn-lt"/>
              </a:rPr>
              <a:t>მას მოჰყვა ჩატის კლიენტი და SMS</a:t>
            </a:r>
          </a:p>
          <a:p>
            <a:pPr algn="just"/>
            <a:r>
              <a:rPr lang="ka-GE" dirty="0" smtClean="0">
                <a:latin typeface="+mn-lt"/>
              </a:rPr>
              <a:t>ტენდენცია გრძელდება შეტყობინებების მომსახურებებით, კომპიუტერსა და მობილურებზე, ტექსტობრივი, გრაფიკული და ვიდეოგამოსახულებების შესაძლებლობებით</a:t>
            </a:r>
          </a:p>
          <a:p>
            <a:pPr algn="just"/>
            <a:r>
              <a:rPr lang="ka-GE" dirty="0" smtClean="0">
                <a:latin typeface="+mn-lt"/>
              </a:rPr>
              <a:t>კომუნიკაციის დაშიფვრაზე გადასვლა</a:t>
            </a:r>
          </a:p>
          <a:p>
            <a:pPr algn="just"/>
            <a:endParaRPr lang="ka-GE" dirty="0">
              <a:latin typeface="+mn-lt"/>
            </a:endParaRPr>
          </a:p>
        </p:txBody>
      </p:sp>
      <p:pic>
        <p:nvPicPr>
          <p:cNvPr id="3074" name="Picture 2" descr="Messenger – Text and Video Chat for Free - Apps on Google P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206D31B-0534-4154-B495-E562E5DA65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188" y="4910100"/>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sApp - Wikipedia">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E00185-4A8E-4F8D-96C8-670B204096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9944" y="481738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elegram Web">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967B9E-5010-4D2C-8950-336359F00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74" y="5061222"/>
            <a:ext cx="1344067" cy="13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007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VOIP – ტელეფონია ინტერნეტპროტოკოლის გამოყენებით</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5141"/>
            <a:ext cx="8642350" cy="3455987"/>
          </a:xfrm>
        </p:spPr>
        <p:txBody>
          <a:bodyPr>
            <a:normAutofit fontScale="92500" lnSpcReduction="10000"/>
          </a:bodyPr>
          <a:lstStyle/>
          <a:p>
            <a:pPr marL="0" indent="0" algn="just">
              <a:buNone/>
            </a:pPr>
            <a:r>
              <a:rPr lang="ka-GE" dirty="0" smtClean="0">
                <a:latin typeface="+mn-lt"/>
              </a:rPr>
              <a:t>სატელეფონო ზარების მაგვარი ზარების განხორციელების შესაძლებლობა, ძირითადად დაშიფრული</a:t>
            </a:r>
          </a:p>
          <a:p>
            <a:pPr algn="just"/>
            <a:r>
              <a:rPr lang="ka-GE" dirty="0" smtClean="0">
                <a:latin typeface="+mn-lt"/>
              </a:rPr>
              <a:t>ქმნის რეალურ დროში კომუნიკაციის არხს, უფასოდ, გარდა აპარატული უზრუნველყოფისა</a:t>
            </a:r>
          </a:p>
          <a:p>
            <a:pPr algn="just"/>
            <a:r>
              <a:rPr lang="ka-GE" dirty="0" smtClean="0">
                <a:latin typeface="+mn-lt"/>
              </a:rPr>
              <a:t>პირველი ჩანაფიქრი – 1973 წ., რეალობა გახდა – 1996 წ.</a:t>
            </a:r>
          </a:p>
          <a:p>
            <a:pPr algn="just"/>
            <a:r>
              <a:rPr lang="ka-GE" dirty="0" smtClean="0">
                <a:latin typeface="+mn-lt"/>
              </a:rPr>
              <a:t>პოპულარულია, განსაკუთრებით იქ, სადაც ინტერნეტის სიჩქარე კარგია</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4581128"/>
            <a:ext cx="8686800" cy="1950547"/>
          </a:xfrm>
          <a:prstGeom prst="rect">
            <a:avLst/>
          </a:prstGeom>
        </p:spPr>
      </p:pic>
    </p:spTree>
    <p:extLst>
      <p:ext uri="{BB962C8B-B14F-4D97-AF65-F5344CB8AC3E}">
        <p14:creationId xmlns:p14="http://schemas.microsoft.com/office/powerpoint/2010/main" val="40840662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511300" y="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VOIP – ტელეფონია ინტერნეტპროტოკოლის გამოყენებით</a:t>
            </a:r>
            <a:endParaRPr lang="ka-GE" sz="2000" dirty="0">
              <a:solidFill>
                <a:schemeClr val="bg1"/>
              </a:solidFill>
              <a:latin typeface="Verdana" charset="0"/>
              <a:cs typeface="Verdana" charset="0"/>
            </a:endParaRPr>
          </a:p>
        </p:txBody>
      </p:sp>
      <p:pic>
        <p:nvPicPr>
          <p:cNvPr id="5124" name="Picture 4" descr="upload.wikimedia.org/wikipedia/commons/thumb/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E73D4B7-AB1B-42D7-84C5-748B32C509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98" y="1340768"/>
            <a:ext cx="1907704" cy="11240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2F2C615-F89A-4169-90BB-06166F1A8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081" y="1184417"/>
            <a:ext cx="1907704" cy="28428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essenger – Text and Video Chat for Free - Apps on Google P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226D53A-6083-4570-9475-499B4ED8FC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194" y="2605844"/>
            <a:ext cx="1646312" cy="16463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WhatsApp - Wikipedia">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1197CC-4346-4842-9A5F-3C0ADFD96E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294" y="4393144"/>
            <a:ext cx="1824112" cy="18317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F0797DA-E6C7-4D84-A311-171E35EED7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0096" y="1536580"/>
            <a:ext cx="2843808" cy="103334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8F2E81-CBE5-475A-BE52-91C6AD5460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606" y="2731733"/>
            <a:ext cx="3263197" cy="1794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BB130AC-6F8D-4040-BEB9-16CD8704DEA6}"/>
              </a:ext>
            </a:extLst>
          </p:cNvPr>
          <p:cNvPicPr>
            <a:picLocks noChangeAspect="1"/>
          </p:cNvPicPr>
          <p:nvPr/>
        </p:nvPicPr>
        <p:blipFill>
          <a:blip r:embed="rId9"/>
          <a:stretch>
            <a:fillRect/>
          </a:stretch>
        </p:blipFill>
        <p:spPr>
          <a:xfrm>
            <a:off x="5993904" y="4095394"/>
            <a:ext cx="2983433" cy="2214918"/>
          </a:xfrm>
          <a:prstGeom prst="rect">
            <a:avLst/>
          </a:prstGeom>
          <a:ln>
            <a:solidFill>
              <a:schemeClr val="accent1"/>
            </a:solidFill>
          </a:ln>
        </p:spPr>
      </p:pic>
    </p:spTree>
    <p:extLst>
      <p:ext uri="{BB962C8B-B14F-4D97-AF65-F5344CB8AC3E}">
        <p14:creationId xmlns:p14="http://schemas.microsoft.com/office/powerpoint/2010/main" val="2936860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მოწყობილობებში ძირითადია</a:t>
            </a:r>
            <a:endParaRPr lang="ka-GE" sz="2000" dirty="0">
              <a:solidFill>
                <a:schemeClr val="bg1"/>
              </a:solidFill>
              <a:latin typeface="Verdana" charset="0"/>
              <a:cs typeface="Verdana" charset="0"/>
            </a:endParaRPr>
          </a:p>
        </p:txBody>
      </p:sp>
      <p:sp>
        <p:nvSpPr>
          <p:cNvPr id="14" name="Content Placeholder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FF4E35-B421-410B-8887-876DD806FF8C}"/>
              </a:ext>
            </a:extLst>
          </p:cNvPr>
          <p:cNvSpPr>
            <a:spLocks noGrp="1"/>
          </p:cNvSpPr>
          <p:nvPr>
            <p:ph idx="4294967295"/>
          </p:nvPr>
        </p:nvSpPr>
        <p:spPr>
          <a:xfrm>
            <a:off x="914400" y="1321120"/>
            <a:ext cx="8229600" cy="4856163"/>
          </a:xfrm>
          <a:prstGeom prst="rect">
            <a:avLst/>
          </a:prstGeom>
        </p:spPr>
        <p:txBody>
          <a:bodyPr/>
          <a:lstStyle/>
          <a:p>
            <a:r>
              <a:rPr lang="ka-GE" dirty="0" smtClean="0">
                <a:latin typeface="+mn-lt"/>
              </a:rPr>
              <a:t>აპარატული უზრუნველყოფა</a:t>
            </a:r>
          </a:p>
          <a:p>
            <a:r>
              <a:rPr lang="ka-GE" dirty="0" smtClean="0">
                <a:latin typeface="+mn-lt"/>
              </a:rPr>
              <a:t>პროგრამული უზრუნველყოფა</a:t>
            </a:r>
          </a:p>
        </p:txBody>
      </p:sp>
      <p:pic>
        <p:nvPicPr>
          <p:cNvPr id="15" name="Picture 14" descr="Screen Shot 2017-05-30 at 21.52.09.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320B7D-DC07-4E98-ABEF-867AB4948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891" y="2680686"/>
            <a:ext cx="7058332" cy="2885158"/>
          </a:xfrm>
          <a:prstGeom prst="rect">
            <a:avLst/>
          </a:prstGeom>
          <a:ln>
            <a:solidFill>
              <a:srgbClr val="5B9BD5"/>
            </a:solidFill>
          </a:ln>
        </p:spPr>
      </p:pic>
    </p:spTree>
    <p:extLst>
      <p:ext uri="{BB962C8B-B14F-4D97-AF65-F5344CB8AC3E}">
        <p14:creationId xmlns:p14="http://schemas.microsoft.com/office/powerpoint/2010/main" val="12497578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ცოდნის შემოწმება</a:t>
            </a:r>
            <a:endParaRPr lang="ka-GE" sz="2000" dirty="0">
              <a:solidFill>
                <a:schemeClr val="bg1"/>
              </a:solidFill>
              <a:latin typeface="Verdana" charset="0"/>
              <a:cs typeface="Verdana" charset="0"/>
            </a:endParaRPr>
          </a:p>
        </p:txBody>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3848A9-4745-4BB6-B8CB-6C939829A8B8}"/>
              </a:ext>
            </a:extLst>
          </p:cNvPr>
          <p:cNvSpPr txBox="1"/>
          <p:nvPr/>
        </p:nvSpPr>
        <p:spPr>
          <a:xfrm>
            <a:off x="588962" y="1281981"/>
            <a:ext cx="8030033" cy="1015663"/>
          </a:xfrm>
          <a:prstGeom prst="rect">
            <a:avLst/>
          </a:prstGeom>
          <a:solidFill>
            <a:srgbClr val="BDD8F3"/>
          </a:solidFill>
        </p:spPr>
        <p:txBody>
          <a:bodyPr wrap="square" rtlCol="0">
            <a:spAutoFit/>
          </a:bodyPr>
          <a:lstStyle/>
          <a:p>
            <a:pPr algn="ctr"/>
            <a:r>
              <a:rPr lang="ka-GE" sz="2000" dirty="0">
                <a:solidFill>
                  <a:schemeClr val="tx1">
                    <a:lumMod val="65000"/>
                    <a:lumOff val="35000"/>
                  </a:schemeClr>
                </a:solidFill>
                <a:latin typeface="+mj-lt"/>
              </a:rPr>
              <a:t>ჩამოთვლილთაგან რომელი აპლიკაცია მოგცემთ ფაილების მოძიების და ჩამოტვირთვის საშუალებას, რომლებსაც ქსელის სხვა მომხმარებლები აზიარებენ?</a:t>
            </a:r>
          </a:p>
        </p:txBody>
      </p:sp>
      <p:sp>
        <p:nvSpPr>
          <p:cNvPr id="12" name="TextBox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75702A7-7EF5-41B1-83AA-F3F0AACE8FD2}"/>
              </a:ext>
            </a:extLst>
          </p:cNvPr>
          <p:cNvSpPr txBox="1"/>
          <p:nvPr/>
        </p:nvSpPr>
        <p:spPr>
          <a:xfrm>
            <a:off x="588962" y="4141574"/>
            <a:ext cx="8030032" cy="2308324"/>
          </a:xfrm>
          <a:prstGeom prst="rect">
            <a:avLst/>
          </a:prstGeom>
          <a:solidFill>
            <a:schemeClr val="tx1">
              <a:lumMod val="65000"/>
              <a:lumOff val="35000"/>
            </a:schemeClr>
          </a:solidFill>
        </p:spPr>
        <p:txBody>
          <a:bodyPr wrap="square" rtlCol="0">
            <a:spAutoFit/>
          </a:bodyPr>
          <a:lstStyle/>
          <a:p>
            <a:pPr algn="ctr"/>
            <a:r>
              <a:rPr lang="ka-GE" sz="2000" dirty="0">
                <a:solidFill>
                  <a:schemeClr val="bg1"/>
                </a:solidFill>
                <a:latin typeface="+mj-lt"/>
              </a:rPr>
              <a:t>სწორი პასუხია A</a:t>
            </a:r>
          </a:p>
          <a:p>
            <a:pPr algn="ctr"/>
            <a:endParaRPr lang="ka-GE" sz="2000" dirty="0">
              <a:solidFill>
                <a:schemeClr val="bg1"/>
              </a:solidFill>
              <a:latin typeface="+mj-lt"/>
            </a:endParaRPr>
          </a:p>
          <a:p>
            <a:pPr algn="ctr"/>
            <a:r>
              <a:rPr lang="ka-GE" sz="2000" dirty="0">
                <a:solidFill>
                  <a:schemeClr val="bg1"/>
                </a:solidFill>
                <a:latin typeface="+mj-lt"/>
              </a:rPr>
              <a:t>პირინგული ქსელები მომხმარებლებს საშუალებას აძლევს შესთავაზონ ფაილები გასაზიარებლად და მომხმარებლებს შეუძლიათ მოძებნონ ფაილები სახელის, ტიპის, შემსრულებლის ან ავტორის მიხედვით. ქსელში ბევრი უკანონო ფაილია.</a:t>
            </a:r>
          </a:p>
          <a:p>
            <a:pPr algn="ctr"/>
            <a:r>
              <a:rPr lang="ka-GE" sz="2000" dirty="0">
                <a:solidFill>
                  <a:schemeClr val="bg1"/>
                </a:solidFill>
                <a:latin typeface="+mj-lt"/>
              </a:rPr>
              <a:t>იგივე შეიძლება ითქვას IRC-ზე, მაგრამ ეს ნაკლებადაა ასე.</a:t>
            </a:r>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BD4572-BAB1-4568-B64C-2A9116F6F527}"/>
              </a:ext>
            </a:extLst>
          </p:cNvPr>
          <p:cNvSpPr txBox="1"/>
          <p:nvPr/>
        </p:nvSpPr>
        <p:spPr>
          <a:xfrm>
            <a:off x="588963" y="2342446"/>
            <a:ext cx="8030032" cy="1323439"/>
          </a:xfrm>
          <a:prstGeom prst="rect">
            <a:avLst/>
          </a:prstGeom>
          <a:solidFill>
            <a:srgbClr val="F08A34"/>
          </a:solidFill>
        </p:spPr>
        <p:txBody>
          <a:bodyPr wrap="square" rtlCol="0">
            <a:spAutoFit/>
          </a:bodyPr>
          <a:lstStyle/>
          <a:p>
            <a:pPr marL="1828800" lvl="3" indent="-457200">
              <a:buAutoNum type="alphaUcPeriod"/>
            </a:pPr>
            <a:r>
              <a:rPr lang="ka-GE" sz="2000" dirty="0">
                <a:solidFill>
                  <a:schemeClr val="bg1"/>
                </a:solidFill>
                <a:latin typeface="+mj-lt"/>
              </a:rPr>
              <a:t>პირინგული ქსელი</a:t>
            </a:r>
          </a:p>
          <a:p>
            <a:pPr marL="1828800" lvl="3" indent="-457200">
              <a:buAutoNum type="alphaUcPeriod"/>
            </a:pPr>
            <a:r>
              <a:rPr lang="ka-GE" sz="2000" dirty="0">
                <a:solidFill>
                  <a:schemeClr val="bg1"/>
                </a:solidFill>
                <a:latin typeface="+mj-lt"/>
              </a:rPr>
              <a:t>ტელეფონია ინტერნეტპროტოკოლის გამოყენებით</a:t>
            </a:r>
          </a:p>
          <a:p>
            <a:pPr marL="1828800" lvl="3" indent="-457200">
              <a:buAutoNum type="alphaUcPeriod"/>
            </a:pPr>
            <a:r>
              <a:rPr lang="ka-GE" sz="2000" dirty="0">
                <a:solidFill>
                  <a:schemeClr val="bg1"/>
                </a:solidFill>
                <a:latin typeface="+mj-lt"/>
              </a:rPr>
              <a:t>ინტერნეტ-ჩატის პროტოკოლი</a:t>
            </a:r>
          </a:p>
          <a:p>
            <a:pPr marL="1828800" lvl="3" indent="-457200">
              <a:buAutoNum type="alphaUcPeriod"/>
            </a:pPr>
            <a:r>
              <a:rPr lang="ka-GE" sz="2000" dirty="0">
                <a:solidFill>
                  <a:schemeClr val="bg1"/>
                </a:solidFill>
                <a:latin typeface="+mj-lt"/>
              </a:rPr>
              <a:t>ონლაინთამაშების აპლიკაცია</a:t>
            </a:r>
          </a:p>
        </p:txBody>
      </p:sp>
    </p:spTree>
    <p:extLst>
      <p:ext uri="{BB962C8B-B14F-4D97-AF65-F5344CB8AC3E}">
        <p14:creationId xmlns:p14="http://schemas.microsoft.com/office/powerpoint/2010/main" val="5807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3367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2BA244C-489D-417D-B8AB-CB954192CB36}"/>
              </a:ext>
            </a:extLst>
          </p:cNvPr>
          <p:cNvSpPr>
            <a:spLocks noGrp="1"/>
          </p:cNvSpPr>
          <p:nvPr>
            <p:ph type="title"/>
          </p:nvPr>
        </p:nvSpPr>
        <p:spPr>
          <a:xfrm>
            <a:off x="722313" y="4406900"/>
            <a:ext cx="7772400" cy="1663700"/>
          </a:xfrm>
        </p:spPr>
        <p:txBody>
          <a:bodyPr/>
          <a:lstStyle/>
          <a:p>
            <a:r>
              <a:rPr lang="ka-GE" dirty="0" smtClean="0"/>
              <a:t>ბნელი ინტერნეტი, ანონიმურობა და უხილავი ქსელი</a:t>
            </a:r>
          </a:p>
        </p:txBody>
      </p:sp>
      <p:sp>
        <p:nvSpPr>
          <p:cNvPr id="3"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80FE40-902C-48A0-8E4E-962AA387FB67}"/>
              </a:ext>
            </a:extLst>
          </p:cNvPr>
          <p:cNvSpPr>
            <a:spLocks noGrp="1"/>
          </p:cNvSpPr>
          <p:nvPr>
            <p:ph type="body" idx="1"/>
          </p:nvPr>
        </p:nvSpPr>
        <p:spPr/>
        <p:txBody>
          <a:bodyPr/>
          <a:lstStyle/>
          <a:p>
            <a:r>
              <a:rPr lang="ka-GE" dirty="0" smtClean="0">
                <a:latin typeface="+mn-lt"/>
              </a:rPr>
              <a:t>კომპიუტერისა და ინტერნეტის საფუძვლები</a:t>
            </a:r>
          </a:p>
        </p:txBody>
      </p:sp>
      <p:sp>
        <p:nvSpPr>
          <p:cNvPr id="9"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განყოფილება 5</a:t>
            </a:r>
            <a:endParaRPr lang="ka-GE" sz="2000" dirty="0">
              <a:solidFill>
                <a:schemeClr val="bg1"/>
              </a:solidFill>
              <a:latin typeface="Verdana" charset="0"/>
              <a:cs typeface="Verdana" charset="0"/>
            </a:endParaRPr>
          </a:p>
        </p:txBody>
      </p:sp>
    </p:spTree>
    <p:extLst>
      <p:ext uri="{BB962C8B-B14F-4D97-AF65-F5344CB8AC3E}">
        <p14:creationId xmlns:p14="http://schemas.microsoft.com/office/powerpoint/2010/main" val="1291920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უხილავი ქსელი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165130" y="1127125"/>
            <a:ext cx="2736850" cy="5183187"/>
          </a:xfrm>
        </p:spPr>
        <p:txBody>
          <a:bodyPr>
            <a:normAutofit/>
          </a:bodyPr>
          <a:lstStyle/>
          <a:p>
            <a:pPr marL="0" indent="0">
              <a:buNone/>
            </a:pPr>
            <a:r>
              <a:rPr lang="ka-GE" sz="2400" dirty="0" smtClean="0">
                <a:latin typeface="+mn-lt"/>
              </a:rPr>
              <a:t>გრაფიკული გამოსახულებები ხშირად გამოიყენება ინტერნეტის ნაწილების ილუსტრირებისთვის</a:t>
            </a:r>
          </a:p>
          <a:p>
            <a:pPr marL="0" indent="0">
              <a:buNone/>
            </a:pPr>
            <a:r>
              <a:rPr lang="ka-GE" sz="2400" dirty="0" smtClean="0">
                <a:latin typeface="+mn-lt"/>
              </a:rPr>
              <a:t>რიცხვები დაახლოებითი გამოთვლებია, თუმცა საკმაოდ ახლოსაა რეალობასთან! </a:t>
            </a:r>
          </a:p>
        </p:txBody>
      </p:sp>
      <p:pic>
        <p:nvPicPr>
          <p:cNvPr id="6146"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FEBCCA-97B2-4992-AA79-15B7BCB82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260" y="1143719"/>
            <a:ext cx="5905500" cy="5324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62F1C13-2706-47C5-83F4-EC31E90AAB62}"/>
              </a:ext>
            </a:extLst>
          </p:cNvPr>
          <p:cNvSpPr txBox="1"/>
          <p:nvPr/>
        </p:nvSpPr>
        <p:spPr>
          <a:xfrm>
            <a:off x="6463774" y="1340582"/>
            <a:ext cx="2515096" cy="830997"/>
          </a:xfrm>
          <a:prstGeom prst="rect">
            <a:avLst/>
          </a:prstGeom>
          <a:solidFill>
            <a:srgbClr val="F08A34"/>
          </a:solidFill>
        </p:spPr>
        <p:txBody>
          <a:bodyPr wrap="square" rtlCol="0">
            <a:spAutoFit/>
          </a:bodyPr>
          <a:lstStyle/>
          <a:p>
            <a:pPr algn="ctr"/>
            <a:r>
              <a:rPr lang="ka-GE" sz="1600" dirty="0">
                <a:solidFill>
                  <a:schemeClr val="bg1"/>
                </a:solidFill>
                <a:latin typeface="+mj-lt"/>
              </a:rPr>
              <a:t>შეუძლია ძებნა და დაკავშირება გვერდიდან გვერდზე</a:t>
            </a:r>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203859-7460-4E33-9E6B-696BCE8C570F}"/>
              </a:ext>
            </a:extLst>
          </p:cNvPr>
          <p:cNvSpPr txBox="1"/>
          <p:nvPr/>
        </p:nvSpPr>
        <p:spPr>
          <a:xfrm>
            <a:off x="6453460" y="2426056"/>
            <a:ext cx="2535724" cy="2585323"/>
          </a:xfrm>
          <a:prstGeom prst="rect">
            <a:avLst/>
          </a:prstGeom>
          <a:solidFill>
            <a:srgbClr val="BDD8F3"/>
          </a:solidFill>
        </p:spPr>
        <p:txBody>
          <a:bodyPr wrap="square" rtlCol="0">
            <a:spAutoFit/>
          </a:bodyPr>
          <a:lstStyle/>
          <a:p>
            <a:pPr algn="ctr"/>
            <a:r>
              <a:rPr lang="ka-GE" dirty="0">
                <a:solidFill>
                  <a:schemeClr val="tx1">
                    <a:lumMod val="65000"/>
                    <a:lumOff val="35000"/>
                  </a:schemeClr>
                </a:solidFill>
                <a:latin typeface="+mj-lt"/>
              </a:rPr>
              <a:t>გვერდები დაკავშირებული არაა და ძებნისთვის საჭიროა ზუსტი URL-ები</a:t>
            </a:r>
          </a:p>
          <a:p>
            <a:pPr algn="ctr"/>
            <a:r>
              <a:rPr lang="ka-GE" dirty="0">
                <a:solidFill>
                  <a:schemeClr val="tx1">
                    <a:lumMod val="65000"/>
                    <a:lumOff val="35000"/>
                  </a:schemeClr>
                </a:solidFill>
                <a:latin typeface="+mj-lt"/>
              </a:rPr>
              <a:t>ან მომხმარებელთა სახელები და პაროლები </a:t>
            </a:r>
            <a:r>
              <a:rPr lang="ka-GE" dirty="0" smtClean="0">
                <a:solidFill>
                  <a:schemeClr val="tx1">
                    <a:lumMod val="65000"/>
                    <a:lumOff val="35000"/>
                  </a:schemeClr>
                </a:solidFill>
                <a:latin typeface="+mj-lt"/>
              </a:rPr>
              <a:t>დადასტურებისთვის </a:t>
            </a:r>
            <a:endParaRPr lang="ka-GE" dirty="0">
              <a:solidFill>
                <a:schemeClr val="tx1">
                  <a:lumMod val="65000"/>
                  <a:lumOff val="35000"/>
                </a:schemeClr>
              </a:solidFill>
              <a:latin typeface="+mj-lt"/>
            </a:endParaRPr>
          </a:p>
        </p:txBody>
      </p:sp>
      <p:sp>
        <p:nvSpPr>
          <p:cNvPr id="14" name="TextBox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3DFBD0-6BFD-461F-8DE5-C5440FDC6171}"/>
              </a:ext>
            </a:extLst>
          </p:cNvPr>
          <p:cNvSpPr txBox="1"/>
          <p:nvPr/>
        </p:nvSpPr>
        <p:spPr>
          <a:xfrm>
            <a:off x="6440884" y="5233094"/>
            <a:ext cx="2537986" cy="1077218"/>
          </a:xfrm>
          <a:prstGeom prst="rect">
            <a:avLst/>
          </a:prstGeom>
          <a:solidFill>
            <a:sysClr val="windowText" lastClr="000000">
              <a:lumMod val="65000"/>
              <a:lumOff val="35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a-GE" sz="1600" b="0" i="0" u="none" strike="noStrike" kern="0" cap="none" spc="0" normalizeH="0" baseline="0" noProof="0" dirty="0">
                <a:ln>
                  <a:noFill/>
                </a:ln>
                <a:solidFill>
                  <a:prstClr val="white"/>
                </a:solidFill>
                <a:effectLst/>
                <a:uLnTx/>
                <a:uFillTx/>
              </a:rPr>
              <a:t>წვდომისთვის ესაჭიროება სპეციალური პროგრამული უზრუნველყოფა</a:t>
            </a:r>
          </a:p>
        </p:txBody>
      </p:sp>
    </p:spTree>
    <p:extLst>
      <p:ext uri="{BB962C8B-B14F-4D97-AF65-F5344CB8AC3E}">
        <p14:creationId xmlns:p14="http://schemas.microsoft.com/office/powerpoint/2010/main" val="357778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ანონიმურობა</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7125"/>
            <a:ext cx="8642350" cy="5183187"/>
          </a:xfrm>
        </p:spPr>
        <p:txBody>
          <a:bodyPr/>
          <a:lstStyle/>
          <a:p>
            <a:pPr marL="0" indent="0">
              <a:buNone/>
            </a:pPr>
            <a:r>
              <a:rPr lang="ka-GE" dirty="0" smtClean="0">
                <a:latin typeface="+mn-lt"/>
              </a:rPr>
              <a:t>ხელმისაწვდომია ბევრი ანონიმური რესურსი</a:t>
            </a:r>
          </a:p>
          <a:p>
            <a:r>
              <a:rPr lang="ka-GE" dirty="0" smtClean="0">
                <a:latin typeface="+mn-lt"/>
              </a:rPr>
              <a:t>რატომ?</a:t>
            </a:r>
          </a:p>
          <a:p>
            <a:pPr lvl="1"/>
            <a:r>
              <a:rPr lang="ka-GE" dirty="0" smtClean="0">
                <a:latin typeface="+mn-lt"/>
              </a:rPr>
              <a:t>ზოგ ადამიანს აქვს სურვილი, რომ არ დადგინდეს მისი კვალი</a:t>
            </a:r>
          </a:p>
          <a:p>
            <a:pPr lvl="1"/>
            <a:r>
              <a:rPr lang="ka-GE" dirty="0" smtClean="0">
                <a:latin typeface="+mn-lt"/>
              </a:rPr>
              <a:t>ისინი შეიძლება უფრთხოდნენ რეპრესიებს/იდენტიფიცირებას</a:t>
            </a:r>
          </a:p>
          <a:p>
            <a:pPr lvl="1"/>
            <a:r>
              <a:rPr lang="ka-GE" dirty="0" smtClean="0">
                <a:latin typeface="+mn-lt"/>
              </a:rPr>
              <a:t>ბევრი შეიძლება დაბლოკილია და შემოვლით გზას ეძებს</a:t>
            </a:r>
          </a:p>
          <a:p>
            <a:pPr lvl="1"/>
            <a:r>
              <a:rPr lang="ka-GE" dirty="0" smtClean="0">
                <a:latin typeface="+mn-lt"/>
              </a:rPr>
              <a:t>ისინი შეიძლება რაღაცას უკანონოს აკეთებდნენ</a:t>
            </a:r>
          </a:p>
          <a:p>
            <a:pPr marL="0" indent="0" algn="ctr">
              <a:buNone/>
            </a:pPr>
            <a:r>
              <a:rPr lang="ka-GE" b="1" dirty="0">
                <a:latin typeface="+mn-lt"/>
              </a:rPr>
              <a:t>აპლიკაციები</a:t>
            </a:r>
          </a:p>
          <a:p>
            <a:pPr marL="0" indent="0" algn="ctr">
              <a:buNone/>
            </a:pPr>
            <a:r>
              <a:rPr lang="ka-GE" b="1" dirty="0">
                <a:latin typeface="+mn-lt"/>
              </a:rPr>
              <a:t>პროქსები </a:t>
            </a:r>
            <a:r>
              <a:rPr lang="ka-GE" b="1" dirty="0" smtClean="0">
                <a:latin typeface="+mn-lt"/>
              </a:rPr>
              <a:t>და </a:t>
            </a:r>
            <a:r>
              <a:rPr lang="ka-GE" b="1" dirty="0">
                <a:latin typeface="+mn-lt"/>
              </a:rPr>
              <a:t>VPN-ები</a:t>
            </a:r>
          </a:p>
          <a:p>
            <a:pPr marL="0" indent="0" algn="ctr">
              <a:buNone/>
            </a:pPr>
            <a:r>
              <a:rPr lang="ka-GE" b="1" dirty="0">
                <a:latin typeface="+mn-lt"/>
              </a:rPr>
              <a:t>TOR-ბრაუზერები (ან მსგავსი)</a:t>
            </a:r>
          </a:p>
          <a:p>
            <a:pPr marL="0" indent="0">
              <a:buNone/>
            </a:pPr>
            <a:endParaRPr lang="ka-GE" dirty="0">
              <a:latin typeface="+mn-lt"/>
            </a:endParaRPr>
          </a:p>
        </p:txBody>
      </p:sp>
    </p:spTree>
    <p:extLst>
      <p:ext uri="{BB962C8B-B14F-4D97-AF65-F5344CB8AC3E}">
        <p14:creationId xmlns:p14="http://schemas.microsoft.com/office/powerpoint/2010/main" val="31524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ანონიმური პროგრამები/საიტები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228725"/>
            <a:ext cx="8642350" cy="5183187"/>
          </a:xfrm>
        </p:spPr>
        <p:txBody>
          <a:bodyPr/>
          <a:lstStyle/>
          <a:p>
            <a:pPr marL="0" indent="0">
              <a:buNone/>
            </a:pPr>
            <a:r>
              <a:rPr lang="ka-GE" dirty="0" smtClean="0">
                <a:latin typeface="Sylfaen" panose="010A0502050306030303" pitchFamily="18" charset="0"/>
              </a:rPr>
              <a:t>ბრაუზერისა და ფოსტის ანონიმურობის პროგრამები</a:t>
            </a:r>
          </a:p>
        </p:txBody>
      </p:sp>
      <p:pic>
        <p:nvPicPr>
          <p:cNvPr id="3074" name="Picture 2" descr="Cotse.Net Privacy Service -- Your Shield from the Interne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7E96203-43A4-4868-AD2D-6D114FFB2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361480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5A017C7-1E96-4874-BCF3-2FAB75FCEA6D}"/>
              </a:ext>
            </a:extLst>
          </p:cNvPr>
          <p:cNvPicPr>
            <a:picLocks noChangeAspect="1"/>
          </p:cNvPicPr>
          <p:nvPr/>
        </p:nvPicPr>
        <p:blipFill>
          <a:blip r:embed="rId4"/>
          <a:stretch>
            <a:fillRect/>
          </a:stretch>
        </p:blipFill>
        <p:spPr>
          <a:xfrm>
            <a:off x="588962" y="3435846"/>
            <a:ext cx="3727597" cy="1010593"/>
          </a:xfrm>
          <a:prstGeom prst="rect">
            <a:avLst/>
          </a:prstGeom>
        </p:spPr>
      </p:pic>
      <p:pic>
        <p:nvPicPr>
          <p:cNvPr id="3076" name="Picture 4" descr="✉ Guerrilla Mail - Disposable Temporary E-Mail Addres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4ECA6C-0E16-4516-8454-30289A522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977208"/>
            <a:ext cx="4762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4D3487-1EF9-46E7-8F5E-B7F041CF3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2060848"/>
            <a:ext cx="1624491" cy="1624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127333C-6917-4201-8AE3-CACAC50F247D}"/>
              </a:ext>
            </a:extLst>
          </p:cNvPr>
          <p:cNvPicPr>
            <a:picLocks noChangeAspect="1"/>
          </p:cNvPicPr>
          <p:nvPr/>
        </p:nvPicPr>
        <p:blipFill>
          <a:blip r:embed="rId7"/>
          <a:stretch>
            <a:fillRect/>
          </a:stretch>
        </p:blipFill>
        <p:spPr>
          <a:xfrm>
            <a:off x="5705215" y="4116146"/>
            <a:ext cx="2907185" cy="1010593"/>
          </a:xfrm>
          <a:prstGeom prst="rect">
            <a:avLst/>
          </a:prstGeom>
        </p:spPr>
      </p:pic>
    </p:spTree>
    <p:extLst>
      <p:ext uri="{BB962C8B-B14F-4D97-AF65-F5344CB8AC3E}">
        <p14:creationId xmlns:p14="http://schemas.microsoft.com/office/powerpoint/2010/main" val="17782416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2800" dirty="0" smtClean="0">
                <a:solidFill>
                  <a:schemeClr val="bg1"/>
                </a:solidFill>
                <a:latin typeface="Verdana" charset="0"/>
              </a:rPr>
              <a:t>პროქსი VPN</a:t>
            </a:r>
            <a:r>
              <a:rPr lang="en-US" sz="2800" dirty="0" smtClean="0">
                <a:solidFill>
                  <a:schemeClr val="bg1"/>
                </a:solidFill>
                <a:latin typeface="Verdana" charset="0"/>
              </a:rPr>
              <a:t>-</a:t>
            </a:r>
            <a:r>
              <a:rPr lang="ka-GE" sz="2800" dirty="0">
                <a:solidFill>
                  <a:schemeClr val="bg1"/>
                </a:solidFill>
                <a:latin typeface="Verdana" charset="0"/>
              </a:rPr>
              <a:t>ი</a:t>
            </a:r>
            <a:r>
              <a:rPr lang="ka-GE" sz="2800" dirty="0" smtClean="0">
                <a:solidFill>
                  <a:schemeClr val="bg1"/>
                </a:solidFill>
                <a:latin typeface="Verdana" charset="0"/>
              </a:rPr>
              <a:t>ს წინააღმდეგ</a:t>
            </a:r>
            <a:endParaRPr lang="ka-GE" sz="18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41498"/>
            <a:ext cx="8642350" cy="2827185"/>
          </a:xfrm>
        </p:spPr>
        <p:txBody>
          <a:bodyPr>
            <a:normAutofit fontScale="32500" lnSpcReduction="20000"/>
          </a:bodyPr>
          <a:lstStyle/>
          <a:p>
            <a:pPr marL="0" indent="0">
              <a:buNone/>
            </a:pPr>
            <a:r>
              <a:rPr lang="ka-GE" sz="6700" dirty="0">
                <a:latin typeface="+mn-lt"/>
              </a:rPr>
              <a:t>პროქსი მუშაობს, როგორც ვებრესურსის კარიბჭე</a:t>
            </a:r>
          </a:p>
          <a:p>
            <a:pPr marL="0" indent="0">
              <a:buNone/>
            </a:pPr>
            <a:endParaRPr lang="ka-GE" dirty="0">
              <a:latin typeface="+mn-lt"/>
            </a:endParaRPr>
          </a:p>
          <a:p>
            <a:pPr marL="0" indent="0">
              <a:buNone/>
            </a:pPr>
            <a:endParaRPr lang="ka-GE" dirty="0">
              <a:latin typeface="+mn-lt"/>
            </a:endParaRPr>
          </a:p>
          <a:p>
            <a:pPr marL="0" indent="0">
              <a:buNone/>
            </a:pPr>
            <a:endParaRPr lang="ka-GE" dirty="0">
              <a:latin typeface="+mn-lt"/>
            </a:endParaRPr>
          </a:p>
          <a:p>
            <a:pPr marL="0" indent="0">
              <a:buNone/>
            </a:pPr>
            <a:endParaRPr lang="ka-GE" sz="4300" dirty="0">
              <a:latin typeface="+mn-lt"/>
            </a:endParaRPr>
          </a:p>
          <a:p>
            <a:pPr marL="0" indent="0">
              <a:buNone/>
            </a:pPr>
            <a:endParaRPr lang="ka-GE" sz="4300" dirty="0">
              <a:latin typeface="+mn-lt"/>
            </a:endParaRPr>
          </a:p>
          <a:p>
            <a:pPr marL="0" indent="0">
              <a:buNone/>
            </a:pPr>
            <a:endParaRPr lang="ka-GE" sz="4300" dirty="0" smtClean="0">
              <a:latin typeface="+mn-lt"/>
            </a:endParaRPr>
          </a:p>
          <a:p>
            <a:pPr marL="0" indent="0">
              <a:buNone/>
            </a:pPr>
            <a:endParaRPr lang="ka-GE" sz="4300" dirty="0">
              <a:latin typeface="+mn-lt"/>
            </a:endParaRPr>
          </a:p>
          <a:p>
            <a:pPr marL="0" indent="0">
              <a:buNone/>
            </a:pPr>
            <a:r>
              <a:rPr lang="ka-GE" sz="6700" dirty="0" smtClean="0">
                <a:latin typeface="+mn-lt"/>
              </a:rPr>
              <a:t>VPN </a:t>
            </a:r>
            <a:r>
              <a:rPr lang="ka-GE" sz="6700" dirty="0">
                <a:latin typeface="+mn-lt"/>
              </a:rPr>
              <a:t>ქმნის დაცულ გვირაბს ყველა კომუნიკაციისთვის</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26" y="1500100"/>
            <a:ext cx="7334250" cy="1776813"/>
          </a:xfrm>
          <a:prstGeom prst="rect">
            <a:avLst/>
          </a:prstGeom>
        </p:spPr>
      </p:pic>
      <p:pic>
        <p:nvPicPr>
          <p:cNvPr id="5" name="Picture 4"/>
          <p:cNvPicPr>
            <a:picLocks noChangeAspect="1"/>
          </p:cNvPicPr>
          <p:nvPr/>
        </p:nvPicPr>
        <p:blipFill>
          <a:blip r:embed="rId4"/>
          <a:stretch>
            <a:fillRect/>
          </a:stretch>
        </p:blipFill>
        <p:spPr>
          <a:xfrm>
            <a:off x="1129988" y="4035671"/>
            <a:ext cx="6638925" cy="2305050"/>
          </a:xfrm>
          <a:prstGeom prst="rect">
            <a:avLst/>
          </a:prstGeom>
        </p:spPr>
      </p:pic>
    </p:spTree>
    <p:extLst>
      <p:ext uri="{BB962C8B-B14F-4D97-AF65-F5344CB8AC3E}">
        <p14:creationId xmlns:p14="http://schemas.microsoft.com/office/powerpoint/2010/main" val="24114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een Tick Vector Images (over 6,00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0D6AE92-0249-4556-8FDA-3E486E22BEF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975397" y="2744519"/>
            <a:ext cx="754956" cy="576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VPN</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0" y="1212959"/>
            <a:ext cx="1667841" cy="5183187"/>
          </a:xfrm>
        </p:spPr>
        <p:txBody>
          <a:bodyPr>
            <a:normAutofit/>
          </a:bodyPr>
          <a:lstStyle/>
          <a:p>
            <a:pPr marL="0" indent="0">
              <a:buNone/>
            </a:pPr>
            <a:r>
              <a:rPr lang="ka-GE" sz="2000" dirty="0" smtClean="0">
                <a:latin typeface="+mn-lt"/>
              </a:rPr>
              <a:t>კანონიერი</a:t>
            </a:r>
          </a:p>
          <a:p>
            <a:pPr marL="0" indent="0">
              <a:buNone/>
            </a:pPr>
            <a:endParaRPr lang="ka-GE" sz="2000" dirty="0">
              <a:latin typeface="+mn-lt"/>
            </a:endParaRPr>
          </a:p>
          <a:p>
            <a:pPr marL="0" indent="0">
              <a:buNone/>
            </a:pPr>
            <a:r>
              <a:rPr lang="ka-GE" sz="2000" dirty="0">
                <a:latin typeface="+mn-lt"/>
              </a:rPr>
              <a:t>დაცული </a:t>
            </a:r>
            <a:endParaRPr lang="ka-GE" sz="2000" dirty="0" smtClean="0">
              <a:latin typeface="+mn-lt"/>
            </a:endParaRPr>
          </a:p>
          <a:p>
            <a:pPr marL="0" indent="0">
              <a:buNone/>
            </a:pPr>
            <a:endParaRPr lang="ka-GE" sz="2000" dirty="0">
              <a:latin typeface="+mn-lt"/>
            </a:endParaRPr>
          </a:p>
          <a:p>
            <a:pPr marL="0" indent="0">
              <a:buNone/>
            </a:pPr>
            <a:r>
              <a:rPr lang="ka-GE" sz="2000" dirty="0" smtClean="0">
                <a:latin typeface="+mn-lt"/>
              </a:rPr>
              <a:t>ადგილმდე-ბარეობები</a:t>
            </a:r>
          </a:p>
          <a:p>
            <a:pPr marL="0" indent="0">
              <a:buNone/>
            </a:pPr>
            <a:endParaRPr lang="ka-GE" sz="2000" dirty="0">
              <a:latin typeface="+mn-lt"/>
            </a:endParaRPr>
          </a:p>
          <a:p>
            <a:pPr marL="0" indent="0">
              <a:buNone/>
            </a:pPr>
            <a:r>
              <a:rPr lang="ka-GE" sz="2000" dirty="0">
                <a:latin typeface="+mn-lt"/>
              </a:rPr>
              <a:t>სიჩქარე </a:t>
            </a:r>
          </a:p>
          <a:p>
            <a:pPr marL="0" indent="0">
              <a:buNone/>
            </a:pPr>
            <a:endParaRPr lang="ka-GE" sz="1800" dirty="0">
              <a:latin typeface="+mn-lt"/>
            </a:endParaRPr>
          </a:p>
        </p:txBody>
      </p:sp>
      <p:pic>
        <p:nvPicPr>
          <p:cNvPr id="8" name="Pictur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3F62B37-06CB-4F62-9D37-AE298FB50A35}"/>
              </a:ext>
            </a:extLst>
          </p:cNvPr>
          <p:cNvPicPr>
            <a:picLocks noChangeAspect="1"/>
          </p:cNvPicPr>
          <p:nvPr/>
        </p:nvPicPr>
        <p:blipFill>
          <a:blip r:embed="rId4"/>
          <a:stretch>
            <a:fillRect/>
          </a:stretch>
        </p:blipFill>
        <p:spPr>
          <a:xfrm>
            <a:off x="6918134" y="2636912"/>
            <a:ext cx="2111020" cy="2627337"/>
          </a:xfrm>
          <a:prstGeom prst="rect">
            <a:avLst/>
          </a:prstGeom>
        </p:spPr>
      </p:pic>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1A946A2-7941-4287-AA8D-5E78E1136FCE}"/>
              </a:ext>
            </a:extLst>
          </p:cNvPr>
          <p:cNvPicPr>
            <a:picLocks noChangeAspect="1"/>
          </p:cNvPicPr>
          <p:nvPr/>
        </p:nvPicPr>
        <p:blipFill>
          <a:blip r:embed="rId5"/>
          <a:stretch>
            <a:fillRect/>
          </a:stretch>
        </p:blipFill>
        <p:spPr>
          <a:xfrm>
            <a:off x="2645070" y="1212959"/>
            <a:ext cx="4136390" cy="5183334"/>
          </a:xfrm>
          <a:prstGeom prst="rect">
            <a:avLst/>
          </a:prstGeom>
          <a:ln>
            <a:solidFill>
              <a:schemeClr val="accent1"/>
            </a:solidFill>
          </a:ln>
        </p:spPr>
      </p:pic>
      <p:pic>
        <p:nvPicPr>
          <p:cNvPr id="13" name="Picture 2" descr="Green Tick Vector Images (over 6,00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930C5C-E7EA-4C19-8D84-7A91AF11DD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864558" y="1062732"/>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Tick Vector Images (over 6,00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AFD45E-9B89-402F-BEA9-37DD66AA2B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82" b="18263"/>
          <a:stretch/>
        </p:blipFill>
        <p:spPr bwMode="auto">
          <a:xfrm>
            <a:off x="1864558" y="1873175"/>
            <a:ext cx="754956" cy="5760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 Cross Clipart | i2Clipart - Royalty Free Public Domain Clipart">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12481BF-CE70-4EEE-B289-CE2E657D09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4246" y="3896647"/>
            <a:ext cx="541528" cy="46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9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ბნელი ინტერნეტი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5538"/>
            <a:ext cx="8893175" cy="5183187"/>
          </a:xfrm>
        </p:spPr>
        <p:txBody>
          <a:bodyPr/>
          <a:lstStyle/>
          <a:p>
            <a:pPr marL="0" indent="0">
              <a:buNone/>
            </a:pPr>
            <a:r>
              <a:rPr lang="ka-GE" dirty="0" smtClean="0">
                <a:latin typeface="+mn-lt"/>
              </a:rPr>
              <a:t>მოკლე ისტორია</a:t>
            </a:r>
          </a:p>
          <a:p>
            <a:r>
              <a:rPr lang="ka-GE" dirty="0" smtClean="0">
                <a:latin typeface="+mn-lt"/>
              </a:rPr>
              <a:t>2000 – გაეშვა Freenet</a:t>
            </a:r>
          </a:p>
          <a:p>
            <a:r>
              <a:rPr lang="ka-GE" dirty="0" smtClean="0">
                <a:latin typeface="+mn-lt"/>
              </a:rPr>
              <a:t>2002 – აშშ-ს საზღვაო ძალებმა გაუშვა TOR</a:t>
            </a:r>
          </a:p>
          <a:p>
            <a:r>
              <a:rPr lang="ka-GE" dirty="0" smtClean="0">
                <a:latin typeface="+mn-lt"/>
              </a:rPr>
              <a:t>2009 – სატოში ნაკამოტო მოიპოვებს პირველ ბიტკოინს</a:t>
            </a:r>
          </a:p>
          <a:p>
            <a:pPr lvl="1"/>
            <a:r>
              <a:rPr lang="ka-GE" dirty="0" smtClean="0">
                <a:latin typeface="+mn-lt"/>
              </a:rPr>
              <a:t>(2009 წ. მარტი = $0.003 – 2017 წ. დეკემბერი = $19,783)</a:t>
            </a:r>
          </a:p>
          <a:p>
            <a:r>
              <a:rPr lang="ka-GE" dirty="0" smtClean="0">
                <a:latin typeface="+mn-lt"/>
              </a:rPr>
              <a:t>2011 – სილქ როუდი ეშვება</a:t>
            </a:r>
          </a:p>
          <a:p>
            <a:r>
              <a:rPr lang="ka-GE" dirty="0" smtClean="0">
                <a:latin typeface="+mn-lt"/>
              </a:rPr>
              <a:t>2013 – გამოძიების ფედერალური ბიურო აკავებს საშინელ მეკობრე რობერტსს (როს ულბრიხტი) – სილქ როუდის მფლობელი</a:t>
            </a:r>
          </a:p>
          <a:p>
            <a:r>
              <a:rPr lang="ka-GE" dirty="0" smtClean="0">
                <a:latin typeface="+mn-lt"/>
              </a:rPr>
              <a:t>2019 – ციფრები იუწყება $1 მილიარდიან ვაჭრობას </a:t>
            </a:r>
          </a:p>
        </p:txBody>
      </p:sp>
    </p:spTree>
    <p:extLst>
      <p:ext uri="{BB962C8B-B14F-4D97-AF65-F5344CB8AC3E}">
        <p14:creationId xmlns:p14="http://schemas.microsoft.com/office/powerpoint/2010/main" val="38329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TOR</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169682" y="1132544"/>
            <a:ext cx="5122863" cy="5183187"/>
          </a:xfrm>
        </p:spPr>
        <p:txBody>
          <a:bodyPr>
            <a:normAutofit lnSpcReduction="10000"/>
          </a:bodyPr>
          <a:lstStyle/>
          <a:p>
            <a:pPr marL="0" indent="0">
              <a:buNone/>
            </a:pPr>
            <a:r>
              <a:rPr lang="ka-GE" dirty="0" smtClean="0">
                <a:latin typeface="+mn-lt"/>
              </a:rPr>
              <a:t>TOR – The Onion Router</a:t>
            </a:r>
          </a:p>
          <a:p>
            <a:r>
              <a:rPr lang="ka-GE" dirty="0" smtClean="0">
                <a:latin typeface="+mn-lt"/>
              </a:rPr>
              <a:t>დაახლ. 65 000 უნიკალური URL</a:t>
            </a:r>
          </a:p>
          <a:p>
            <a:pPr lvl="1"/>
            <a:r>
              <a:rPr lang="ka-GE" dirty="0" smtClean="0">
                <a:latin typeface="+mn-lt"/>
              </a:rPr>
              <a:t>ბოლოვდება .onion-ით</a:t>
            </a:r>
          </a:p>
          <a:p>
            <a:r>
              <a:rPr lang="ka-GE" dirty="0" smtClean="0">
                <a:latin typeface="+mn-lt"/>
              </a:rPr>
              <a:t>ბევრი კანონიერი – ბევრიც არა!</a:t>
            </a:r>
          </a:p>
          <a:p>
            <a:pPr lvl="1"/>
            <a:r>
              <a:rPr lang="ka-GE" dirty="0" smtClean="0">
                <a:latin typeface="+mn-lt"/>
              </a:rPr>
              <a:t>კონფიდენციალურობა და დაცვა</a:t>
            </a:r>
          </a:p>
          <a:p>
            <a:pPr lvl="1"/>
            <a:r>
              <a:rPr lang="ka-GE" dirty="0" smtClean="0">
                <a:latin typeface="+mn-lt"/>
              </a:rPr>
              <a:t>იატაკქვეშა ბაზრები</a:t>
            </a:r>
          </a:p>
          <a:p>
            <a:pPr lvl="1"/>
            <a:r>
              <a:rPr lang="ka-GE" dirty="0" smtClean="0">
                <a:latin typeface="+mn-lt"/>
              </a:rPr>
              <a:t>ნარკოტიკები, იარაღი, მომსახურებები, მოპარული ვინაობები, პორნოგრაფია, პედოფილია</a:t>
            </a:r>
          </a:p>
          <a:p>
            <a:pPr lvl="1"/>
            <a:r>
              <a:rPr lang="ka-GE" dirty="0" smtClean="0">
                <a:latin typeface="+mn-lt"/>
              </a:rPr>
              <a:t>კრიპტოვალუტები</a:t>
            </a:r>
          </a:p>
          <a:p>
            <a:pPr marL="0" indent="0">
              <a:buNone/>
            </a:pPr>
            <a:endParaRPr lang="ka-GE" dirty="0">
              <a:latin typeface="+mn-lt"/>
            </a:endParaRPr>
          </a:p>
        </p:txBody>
      </p:sp>
      <p:sp>
        <p:nvSpPr>
          <p:cNvPr id="3" name="TextBox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054C482-E81C-45DF-874B-DBF4E2652E16}"/>
              </a:ext>
            </a:extLst>
          </p:cNvPr>
          <p:cNvSpPr txBox="1"/>
          <p:nvPr/>
        </p:nvSpPr>
        <p:spPr>
          <a:xfrm>
            <a:off x="5899572" y="3180419"/>
            <a:ext cx="3267075" cy="430887"/>
          </a:xfrm>
          <a:prstGeom prst="rect">
            <a:avLst/>
          </a:prstGeom>
          <a:noFill/>
        </p:spPr>
        <p:txBody>
          <a:bodyPr wrap="square" rtlCol="0">
            <a:spAutoFit/>
          </a:bodyPr>
          <a:lstStyle/>
          <a:p>
            <a:r>
              <a:rPr lang="ka-GE" sz="1100" dirty="0"/>
              <a:t>სიმართლე ბნელი ინტერნეტის შესახებ – კუმარი და როზენბახი</a:t>
            </a:r>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3A65F2-DC9A-4D55-B30A-D466645BFCA3}"/>
              </a:ext>
            </a:extLst>
          </p:cNvPr>
          <p:cNvPicPr>
            <a:picLocks noChangeAspect="1"/>
          </p:cNvPicPr>
          <p:nvPr/>
        </p:nvPicPr>
        <p:blipFill>
          <a:blip r:embed="rId3"/>
          <a:stretch>
            <a:fillRect/>
          </a:stretch>
        </p:blipFill>
        <p:spPr>
          <a:xfrm>
            <a:off x="5292545" y="3724137"/>
            <a:ext cx="3612908" cy="2806170"/>
          </a:xfrm>
          <a:prstGeom prst="rect">
            <a:avLst/>
          </a:prstGeom>
        </p:spPr>
      </p:pic>
      <p:pic>
        <p:nvPicPr>
          <p:cNvPr id="7" name="Picture 6"/>
          <p:cNvPicPr>
            <a:picLocks noChangeAspect="1"/>
          </p:cNvPicPr>
          <p:nvPr/>
        </p:nvPicPr>
        <p:blipFill>
          <a:blip r:embed="rId4"/>
          <a:stretch>
            <a:fillRect/>
          </a:stretch>
        </p:blipFill>
        <p:spPr>
          <a:xfrm>
            <a:off x="5505571" y="1132544"/>
            <a:ext cx="3448050" cy="2047875"/>
          </a:xfrm>
          <a:prstGeom prst="rect">
            <a:avLst/>
          </a:prstGeom>
        </p:spPr>
      </p:pic>
    </p:spTree>
    <p:extLst>
      <p:ext uri="{BB962C8B-B14F-4D97-AF65-F5344CB8AC3E}">
        <p14:creationId xmlns:p14="http://schemas.microsoft.com/office/powerpoint/2010/main" val="2670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dirty="0">
                <a:solidFill>
                  <a:schemeClr val="bg1"/>
                </a:solidFill>
                <a:latin typeface="Verdana" charset="0"/>
              </a:rPr>
              <a:t>აუდიო/ვიდეო/შენახვა</a:t>
            </a:r>
            <a:endParaRPr lang="ka-GE" sz="1600" dirty="0">
              <a:solidFill>
                <a:schemeClr val="bg1"/>
              </a:solidFill>
              <a:latin typeface="Verdana" charset="0"/>
              <a:cs typeface="Verdana" charset="0"/>
            </a:endParaRP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FFFDA4-44AB-43A3-930B-0B826B84B4A0}"/>
              </a:ext>
            </a:extLst>
          </p:cNvPr>
          <p:cNvSpPr/>
          <p:nvPr/>
        </p:nvSpPr>
        <p:spPr>
          <a:xfrm>
            <a:off x="32654" y="1210236"/>
            <a:ext cx="5912940" cy="50426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Rectangle 1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E10D4E-2D68-4434-9D67-627233F0F40C}"/>
              </a:ext>
            </a:extLst>
          </p:cNvPr>
          <p:cNvSpPr/>
          <p:nvPr/>
        </p:nvSpPr>
        <p:spPr>
          <a:xfrm>
            <a:off x="35496" y="2061710"/>
            <a:ext cx="599534"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 name="Rectangle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4406CFA-D168-43C5-AD09-995AA1D7BEEB}"/>
              </a:ext>
            </a:extLst>
          </p:cNvPr>
          <p:cNvSpPr/>
          <p:nvPr/>
        </p:nvSpPr>
        <p:spPr>
          <a:xfrm>
            <a:off x="428860" y="1545344"/>
            <a:ext cx="5426758" cy="460743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Rectangl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77412D0-1F72-4E35-8D47-698FE0943234}"/>
              </a:ext>
            </a:extLst>
          </p:cNvPr>
          <p:cNvSpPr/>
          <p:nvPr/>
        </p:nvSpPr>
        <p:spPr>
          <a:xfrm>
            <a:off x="323528" y="1759783"/>
            <a:ext cx="521899" cy="681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600" dirty="0"/>
              <a:t>PSU (დენის წყარო)</a:t>
            </a:r>
          </a:p>
        </p:txBody>
      </p:sp>
      <p:grpSp>
        <p:nvGrpSpPr>
          <p:cNvPr id="14" name="Group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676C82-DBAB-48EE-8961-D8C23E38D543}"/>
              </a:ext>
            </a:extLst>
          </p:cNvPr>
          <p:cNvGrpSpPr/>
          <p:nvPr/>
        </p:nvGrpSpPr>
        <p:grpSpPr>
          <a:xfrm>
            <a:off x="1251853" y="3107813"/>
            <a:ext cx="3949291" cy="642374"/>
            <a:chOff x="1999225" y="2771058"/>
            <a:chExt cx="3949291" cy="642374"/>
          </a:xfrm>
        </p:grpSpPr>
        <p:cxnSp>
          <p:nvCxnSpPr>
            <p:cNvPr id="18" name="Straight Connector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D39DC21-BA5F-45AE-A3F7-5E7D5D9655FE}"/>
                </a:ext>
              </a:extLst>
            </p:cNvPr>
            <p:cNvCxnSpPr/>
            <p:nvPr/>
          </p:nvCxnSpPr>
          <p:spPr>
            <a:xfrm flipV="1">
              <a:off x="1999225" y="3383935"/>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2351C4-C1E4-4348-BC64-7F51931A9DB5}"/>
                </a:ext>
              </a:extLst>
            </p:cNvPr>
            <p:cNvCxnSpPr/>
            <p:nvPr/>
          </p:nvCxnSpPr>
          <p:spPr>
            <a:xfrm flipV="1">
              <a:off x="3965677" y="277761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26775EA-2927-4FDB-967C-6FAD247B5AF0}"/>
                </a:ext>
              </a:extLst>
            </p:cNvPr>
            <p:cNvCxnSpPr/>
            <p:nvPr/>
          </p:nvCxnSpPr>
          <p:spPr>
            <a:xfrm flipV="1">
              <a:off x="2020528" y="278252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03DCA25-49DA-45DC-9E50-04996C47910C}"/>
                </a:ext>
              </a:extLst>
            </p:cNvPr>
            <p:cNvCxnSpPr/>
            <p:nvPr/>
          </p:nvCxnSpPr>
          <p:spPr>
            <a:xfrm flipV="1">
              <a:off x="5925573" y="2771058"/>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4958150-008D-482C-A425-A511B93E3596}"/>
              </a:ext>
            </a:extLst>
          </p:cNvPr>
          <p:cNvGrpSpPr/>
          <p:nvPr/>
        </p:nvGrpSpPr>
        <p:grpSpPr>
          <a:xfrm>
            <a:off x="1273156" y="4213421"/>
            <a:ext cx="3949291" cy="657120"/>
            <a:chOff x="1971366" y="4357332"/>
            <a:chExt cx="3949291" cy="657120"/>
          </a:xfrm>
        </p:grpSpPr>
        <p:cxnSp>
          <p:nvCxnSpPr>
            <p:cNvPr id="25" name="Straight Connector 2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93076B1-E50D-4B59-94D4-20EC88F22A21}"/>
                </a:ext>
              </a:extLst>
            </p:cNvPr>
            <p:cNvCxnSpPr/>
            <p:nvPr/>
          </p:nvCxnSpPr>
          <p:spPr>
            <a:xfrm rot="10800000" flipV="1">
              <a:off x="1971366" y="4378636"/>
              <a:ext cx="3949291" cy="819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E0447C-2106-4A06-9C44-8D3CB0F7178C}"/>
                </a:ext>
              </a:extLst>
            </p:cNvPr>
            <p:cNvCxnSpPr/>
            <p:nvPr/>
          </p:nvCxnSpPr>
          <p:spPr>
            <a:xfrm rot="10800000" flipV="1">
              <a:off x="3274140" y="437863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665639E-B272-42A1-8D8C-A0B1B172CA0F}"/>
                </a:ext>
              </a:extLst>
            </p:cNvPr>
            <p:cNvCxnSpPr/>
            <p:nvPr/>
          </p:nvCxnSpPr>
          <p:spPr>
            <a:xfrm rot="10800000" flipV="1">
              <a:off x="5899354" y="4357332"/>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2629E7-05DD-42DD-ACA3-E1F776AE5F83}"/>
                </a:ext>
              </a:extLst>
            </p:cNvPr>
            <p:cNvCxnSpPr/>
            <p:nvPr/>
          </p:nvCxnSpPr>
          <p:spPr>
            <a:xfrm rot="10800000" flipV="1">
              <a:off x="1994309" y="4368803"/>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2DD6E8E-43A9-4840-8FFB-0B1A2C3CEC51}"/>
                </a:ext>
              </a:extLst>
            </p:cNvPr>
            <p:cNvCxnSpPr/>
            <p:nvPr/>
          </p:nvCxnSpPr>
          <p:spPr>
            <a:xfrm rot="10800000" flipV="1">
              <a:off x="4647378" y="4383549"/>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CF7861-1E7E-4E5F-AA02-B67131070AF8}"/>
              </a:ext>
            </a:extLst>
          </p:cNvPr>
          <p:cNvCxnSpPr/>
          <p:nvPr/>
        </p:nvCxnSpPr>
        <p:spPr>
          <a:xfrm rot="10800000" flipV="1">
            <a:off x="3218527" y="3590185"/>
            <a:ext cx="0" cy="630903"/>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23B51DE-0584-43A0-9B8D-D4D83C7E5BE2}"/>
              </a:ext>
            </a:extLst>
          </p:cNvPr>
          <p:cNvSpPr/>
          <p:nvPr/>
        </p:nvSpPr>
        <p:spPr>
          <a:xfrm>
            <a:off x="2685724" y="2161197"/>
            <a:ext cx="1065161" cy="917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1200" dirty="0" smtClean="0"/>
              <a:t>CPU (ცენტრალური პროცესორი)</a:t>
            </a:r>
          </a:p>
        </p:txBody>
      </p:sp>
      <p:sp>
        <p:nvSpPr>
          <p:cNvPr id="38" name="Rectangle 3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CFDA9AB-3E75-42C6-8473-86EF09B486FE}"/>
              </a:ext>
            </a:extLst>
          </p:cNvPr>
          <p:cNvSpPr/>
          <p:nvPr/>
        </p:nvSpPr>
        <p:spPr>
          <a:xfrm>
            <a:off x="4645620" y="2162702"/>
            <a:ext cx="1065161" cy="91767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1200" dirty="0">
                <a:solidFill>
                  <a:schemeClr val="tx1"/>
                </a:solidFill>
              </a:rPr>
              <a:t>RAM (ოპერატიული მეხსიერება)</a:t>
            </a:r>
          </a:p>
        </p:txBody>
      </p:sp>
      <p:sp>
        <p:nvSpPr>
          <p:cNvPr id="39" name="Rectangle 3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37F29F-6B1D-4649-A592-FEC7EBF2EF15}"/>
              </a:ext>
            </a:extLst>
          </p:cNvPr>
          <p:cNvSpPr/>
          <p:nvPr/>
        </p:nvSpPr>
        <p:spPr>
          <a:xfrm>
            <a:off x="740573" y="4882059"/>
            <a:ext cx="1065161" cy="917678"/>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1100" dirty="0" smtClean="0"/>
              <a:t>მყარი დისკ(ებ)ი</a:t>
            </a:r>
          </a:p>
        </p:txBody>
      </p:sp>
      <p:sp>
        <p:nvSpPr>
          <p:cNvPr id="2" name="AutoShape 2" descr="for iphone 6s 128gb nand flash memory chip – Buy for iphone 6s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67D2157-5473-408E-8C08-A782B2CE1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400"/>
          </a:p>
        </p:txBody>
      </p:sp>
      <p:sp>
        <p:nvSpPr>
          <p:cNvPr id="40" name="Rectangle 3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3314D2-6EBB-41E4-8A79-A7EFE995E8DD}"/>
              </a:ext>
            </a:extLst>
          </p:cNvPr>
          <p:cNvSpPr/>
          <p:nvPr/>
        </p:nvSpPr>
        <p:spPr>
          <a:xfrm>
            <a:off x="32654" y="2644495"/>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5" name="Rectangle 3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FE23CCC-5262-43B7-841A-9B7104A1C7F5}"/>
              </a:ext>
            </a:extLst>
          </p:cNvPr>
          <p:cNvSpPr/>
          <p:nvPr/>
        </p:nvSpPr>
        <p:spPr>
          <a:xfrm>
            <a:off x="740574" y="2175907"/>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1050" dirty="0" smtClean="0"/>
              <a:t>GPU (გრაფიკული პროცესორი)</a:t>
            </a:r>
          </a:p>
        </p:txBody>
      </p:sp>
      <p:sp>
        <p:nvSpPr>
          <p:cNvPr id="42" name="Rectangle 4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EFB510-FF3F-4817-8C3F-FD8CDA8F53CF}"/>
              </a:ext>
            </a:extLst>
          </p:cNvPr>
          <p:cNvSpPr/>
          <p:nvPr/>
        </p:nvSpPr>
        <p:spPr>
          <a:xfrm rot="16200000">
            <a:off x="2214467" y="6021004"/>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1" name="Rectangle 4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AA7227A-D41D-4DD4-B934-D25CD698FB99}"/>
              </a:ext>
            </a:extLst>
          </p:cNvPr>
          <p:cNvSpPr/>
          <p:nvPr/>
        </p:nvSpPr>
        <p:spPr>
          <a:xfrm>
            <a:off x="2043348" y="4884524"/>
            <a:ext cx="1065161" cy="91767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1400" dirty="0">
                <a:solidFill>
                  <a:schemeClr val="tx1"/>
                </a:solidFill>
              </a:rPr>
              <a:t>ქსელური დაფა</a:t>
            </a:r>
          </a:p>
        </p:txBody>
      </p:sp>
      <p:sp>
        <p:nvSpPr>
          <p:cNvPr id="43" name="Rectangle 4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C641427-B62D-4172-9BDD-C2FFD1A3CF6E}"/>
              </a:ext>
            </a:extLst>
          </p:cNvPr>
          <p:cNvSpPr/>
          <p:nvPr/>
        </p:nvSpPr>
        <p:spPr>
          <a:xfrm rot="16200000">
            <a:off x="3602222" y="6021003"/>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7" name="Rectangle 3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9FF7BEB-1537-4CAD-9432-6CE22279D5D7}"/>
              </a:ext>
            </a:extLst>
          </p:cNvPr>
          <p:cNvSpPr/>
          <p:nvPr/>
        </p:nvSpPr>
        <p:spPr>
          <a:xfrm>
            <a:off x="3411121" y="4889883"/>
            <a:ext cx="1065161" cy="917678"/>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700" dirty="0">
                <a:solidFill>
                  <a:schemeClr val="tx1"/>
                </a:solidFill>
              </a:rPr>
              <a:t>PCI (პერიფერიული კომპონენტების ურთიერთკავშირი)</a:t>
            </a:r>
          </a:p>
          <a:p>
            <a:pPr algn="ctr"/>
            <a:r>
              <a:rPr lang="ka-GE" sz="700" dirty="0">
                <a:solidFill>
                  <a:schemeClr val="tx1"/>
                </a:solidFill>
              </a:rPr>
              <a:t>USB (უნივერსალური სერიული სალტე)</a:t>
            </a:r>
          </a:p>
        </p:txBody>
      </p:sp>
      <p:sp>
        <p:nvSpPr>
          <p:cNvPr id="31" name="TextBox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FE37768-C777-4E9B-9725-5B74C864C2B4}"/>
              </a:ext>
            </a:extLst>
          </p:cNvPr>
          <p:cNvSpPr txBox="1"/>
          <p:nvPr/>
        </p:nvSpPr>
        <p:spPr>
          <a:xfrm>
            <a:off x="6202407" y="2935860"/>
            <a:ext cx="2902705" cy="2031325"/>
          </a:xfrm>
          <a:prstGeom prst="rect">
            <a:avLst/>
          </a:prstGeom>
          <a:solidFill>
            <a:srgbClr val="F08A34"/>
          </a:solidFill>
        </p:spPr>
        <p:txBody>
          <a:bodyPr wrap="square" rtlCol="0">
            <a:spAutoFit/>
          </a:bodyPr>
          <a:lstStyle/>
          <a:p>
            <a:pPr marL="342900" indent="-342900">
              <a:buFont typeface="Arial" panose="020B0604020202020204" pitchFamily="34" charset="0"/>
              <a:buChar char="•"/>
            </a:pPr>
            <a:r>
              <a:rPr lang="ka-GE" dirty="0">
                <a:solidFill>
                  <a:schemeClr val="bg1"/>
                </a:solidFill>
                <a:latin typeface="+mj-lt"/>
              </a:rPr>
              <a:t>იძლევა სისტემაში სიგნალის შეყვანის და სისტემიდან სიგნალის გამოყვანის საშუალებას</a:t>
            </a:r>
          </a:p>
          <a:p>
            <a:pPr marL="342900" indent="-342900">
              <a:buFont typeface="Arial" panose="020B0604020202020204" pitchFamily="34" charset="0"/>
              <a:buChar char="•"/>
            </a:pPr>
            <a:r>
              <a:rPr lang="ka-GE" dirty="0">
                <a:solidFill>
                  <a:schemeClr val="bg1"/>
                </a:solidFill>
                <a:latin typeface="+mj-lt"/>
              </a:rPr>
              <a:t>დამატებული მოხსნადი მეხსიერება</a:t>
            </a:r>
          </a:p>
        </p:txBody>
      </p:sp>
      <p:sp>
        <p:nvSpPr>
          <p:cNvPr id="45" name="Rectangle 4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41391B-40CE-4DC2-B19E-D56D6A740AF4}"/>
              </a:ext>
            </a:extLst>
          </p:cNvPr>
          <p:cNvSpPr/>
          <p:nvPr/>
        </p:nvSpPr>
        <p:spPr>
          <a:xfrm rot="16200000">
            <a:off x="4868655" y="6024519"/>
            <a:ext cx="722922" cy="690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4" name="Rectangle 4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1A10A4-7702-4D2B-A348-A35CCE08457A}"/>
              </a:ext>
            </a:extLst>
          </p:cNvPr>
          <p:cNvSpPr/>
          <p:nvPr/>
        </p:nvSpPr>
        <p:spPr>
          <a:xfrm>
            <a:off x="4665632" y="4889883"/>
            <a:ext cx="1065161" cy="917678"/>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ka-GE" sz="1400" dirty="0">
                <a:solidFill>
                  <a:schemeClr val="tx1"/>
                </a:solidFill>
              </a:rPr>
              <a:t>აუდიო</a:t>
            </a:r>
          </a:p>
          <a:p>
            <a:pPr algn="ctr"/>
            <a:r>
              <a:rPr lang="ka-GE" sz="1400" dirty="0">
                <a:solidFill>
                  <a:schemeClr val="tx1"/>
                </a:solidFill>
              </a:rPr>
              <a:t>ვიდეო</a:t>
            </a:r>
          </a:p>
          <a:p>
            <a:pPr algn="ctr"/>
            <a:r>
              <a:rPr lang="ka-GE" sz="1400" dirty="0">
                <a:solidFill>
                  <a:schemeClr val="tx1"/>
                </a:solidFill>
              </a:rPr>
              <a:t>შენახვა</a:t>
            </a:r>
          </a:p>
        </p:txBody>
      </p:sp>
    </p:spTree>
    <p:extLst>
      <p:ext uri="{BB962C8B-B14F-4D97-AF65-F5344CB8AC3E}">
        <p14:creationId xmlns:p14="http://schemas.microsoft.com/office/powerpoint/2010/main" val="413439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5" grpId="0" animBg="1"/>
      <p:bldP spid="4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TOR</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33626" y="1167205"/>
            <a:ext cx="5905500" cy="5183187"/>
          </a:xfrm>
        </p:spPr>
        <p:txBody>
          <a:bodyPr/>
          <a:lstStyle/>
          <a:p>
            <a:pPr marL="0" indent="0">
              <a:buNone/>
            </a:pPr>
            <a:r>
              <a:rPr lang="ka-GE" dirty="0" smtClean="0">
                <a:latin typeface="+mn-lt"/>
              </a:rPr>
              <a:t>რატომ ჰქვია მას „the onion router“?</a:t>
            </a:r>
          </a:p>
          <a:p>
            <a:pPr marL="0" indent="0">
              <a:buNone/>
            </a:pPr>
            <a:endParaRPr lang="ka-GE" dirty="0">
              <a:latin typeface="+mn-lt"/>
            </a:endParaRPr>
          </a:p>
        </p:txBody>
      </p:sp>
      <p:pic>
        <p:nvPicPr>
          <p:cNvPr id="3" name="Picture 2"/>
          <p:cNvPicPr>
            <a:picLocks noChangeAspect="1"/>
          </p:cNvPicPr>
          <p:nvPr/>
        </p:nvPicPr>
        <p:blipFill>
          <a:blip r:embed="rId3"/>
          <a:stretch>
            <a:fillRect/>
          </a:stretch>
        </p:blipFill>
        <p:spPr>
          <a:xfrm>
            <a:off x="4795574" y="1640479"/>
            <a:ext cx="4086226" cy="275029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68" y="3142206"/>
            <a:ext cx="4324631" cy="2609691"/>
          </a:xfrm>
          <a:prstGeom prst="rect">
            <a:avLst/>
          </a:prstGeom>
        </p:spPr>
      </p:pic>
      <p:pic>
        <p:nvPicPr>
          <p:cNvPr id="7" name="Picture 6"/>
          <p:cNvPicPr>
            <a:picLocks noChangeAspect="1"/>
          </p:cNvPicPr>
          <p:nvPr/>
        </p:nvPicPr>
        <p:blipFill>
          <a:blip r:embed="rId5"/>
          <a:stretch>
            <a:fillRect/>
          </a:stretch>
        </p:blipFill>
        <p:spPr>
          <a:xfrm>
            <a:off x="5257800" y="4117786"/>
            <a:ext cx="3136900" cy="2341630"/>
          </a:xfrm>
          <a:prstGeom prst="rect">
            <a:avLst/>
          </a:prstGeom>
        </p:spPr>
      </p:pic>
    </p:spTree>
    <p:extLst>
      <p:ext uri="{BB962C8B-B14F-4D97-AF65-F5344CB8AC3E}">
        <p14:creationId xmlns:p14="http://schemas.microsoft.com/office/powerpoint/2010/main" val="42566431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კრიპტოვალუტები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5538"/>
            <a:ext cx="8893175" cy="5183187"/>
          </a:xfrm>
        </p:spPr>
        <p:txBody>
          <a:bodyPr/>
          <a:lstStyle/>
          <a:p>
            <a:pPr marL="0" indent="0">
              <a:buNone/>
            </a:pPr>
            <a:r>
              <a:rPr lang="ka-GE" dirty="0" smtClean="0">
                <a:latin typeface="+mn-lt"/>
              </a:rPr>
              <a:t>ბიტკოინის ისტორია</a:t>
            </a:r>
          </a:p>
          <a:p>
            <a:r>
              <a:rPr lang="ka-GE" dirty="0" smtClean="0">
                <a:latin typeface="+mn-lt"/>
              </a:rPr>
              <a:t>2009 – სატოში ნაკამოტო მოიპოვებს პირველ ბიტკოინს</a:t>
            </a:r>
          </a:p>
        </p:txBody>
      </p:sp>
      <p:pic>
        <p:nvPicPr>
          <p:cNvPr id="3" name="Pictur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C3BC859-5D57-442F-B4CC-AE17A7B83BB9}"/>
              </a:ext>
            </a:extLst>
          </p:cNvPr>
          <p:cNvPicPr>
            <a:picLocks noChangeAspect="1"/>
          </p:cNvPicPr>
          <p:nvPr/>
        </p:nvPicPr>
        <p:blipFill rotWithShape="1">
          <a:blip r:embed="rId3"/>
          <a:srcRect b="21788"/>
          <a:stretch/>
        </p:blipFill>
        <p:spPr>
          <a:xfrm>
            <a:off x="102992" y="2538243"/>
            <a:ext cx="6329667" cy="2127566"/>
          </a:xfrm>
          <a:prstGeom prst="rect">
            <a:avLst/>
          </a:prstGeom>
          <a:ln>
            <a:solidFill>
              <a:schemeClr val="accent1"/>
            </a:solidFill>
          </a:ln>
        </p:spPr>
      </p:pic>
      <p:pic>
        <p:nvPicPr>
          <p:cNvPr id="8" name="Picture 2" descr="Image result for bitcoin">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1F7ECF-4215-4BFA-BB82-5D357A756E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179" y="2440928"/>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lated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43F6A7E-68AF-4070-8334-9E1DB9A47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680" y="268606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0D52BA-07A3-4543-8EC8-918055A0F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4100" y="352280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elated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CD7126-E5CA-41FA-B114-C7EA66AD19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5680" y="3805161"/>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dash icon">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91B8EB-3C08-46C1-A451-F9442A08B3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7450" y="4766762"/>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Image result for ripple icon">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0CBD27-4E3B-440E-8140-D2FA08FFE0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0930" y="4937604"/>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Related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617041-99C0-487F-B572-C465EEBA9F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9489" y="5663275"/>
            <a:ext cx="888521" cy="85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3CC0589-E393-4D59-9A96-10150913778E}"/>
              </a:ext>
            </a:extLst>
          </p:cNvPr>
          <p:cNvPicPr>
            <a:picLocks noChangeAspect="1"/>
          </p:cNvPicPr>
          <p:nvPr/>
        </p:nvPicPr>
        <p:blipFill>
          <a:blip r:embed="rId11"/>
          <a:stretch>
            <a:fillRect/>
          </a:stretch>
        </p:blipFill>
        <p:spPr>
          <a:xfrm>
            <a:off x="208003" y="4766762"/>
            <a:ext cx="6192677" cy="1291364"/>
          </a:xfrm>
          <a:prstGeom prst="rect">
            <a:avLst/>
          </a:prstGeom>
        </p:spPr>
      </p:pic>
    </p:spTree>
    <p:extLst>
      <p:ext uri="{BB962C8B-B14F-4D97-AF65-F5344CB8AC3E}">
        <p14:creationId xmlns:p14="http://schemas.microsoft.com/office/powerpoint/2010/main" val="255145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კრიპტოვალუტები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250825" y="1125538"/>
            <a:ext cx="8893175" cy="5183187"/>
          </a:xfrm>
        </p:spPr>
        <p:txBody>
          <a:bodyPr>
            <a:normAutofit/>
          </a:bodyPr>
          <a:lstStyle/>
          <a:p>
            <a:pPr marL="0" indent="0">
              <a:buNone/>
            </a:pPr>
            <a:r>
              <a:rPr lang="ka-GE" sz="2400" dirty="0" smtClean="0">
                <a:latin typeface="+mn-lt"/>
              </a:rPr>
              <a:t>კრიპტოვალუტების მახასიათებლები</a:t>
            </a:r>
          </a:p>
          <a:p>
            <a:pPr marL="457200" indent="-457200"/>
            <a:r>
              <a:rPr lang="ka-GE" sz="2400" dirty="0">
                <a:latin typeface="+mn-lt"/>
              </a:rPr>
              <a:t>გლობალური, საზღვრების გარეშე</a:t>
            </a:r>
          </a:p>
          <a:p>
            <a:pPr marL="457200" indent="-457200"/>
            <a:r>
              <a:rPr lang="ka-GE" sz="2400" dirty="0">
                <a:latin typeface="+mn-lt"/>
              </a:rPr>
              <a:t>დეცენტრალიზებული, არანაირი კონტროლი</a:t>
            </a:r>
          </a:p>
          <a:p>
            <a:pPr marL="457200" indent="-457200"/>
            <a:r>
              <a:rPr lang="ka-GE" sz="2400" dirty="0">
                <a:latin typeface="+mn-lt"/>
              </a:rPr>
              <a:t>ცვალებადი, შეიძლება ძლიერ </a:t>
            </a:r>
            <a:r>
              <a:rPr lang="ka-GE" sz="2400" dirty="0" smtClean="0">
                <a:latin typeface="+mn-lt"/>
              </a:rPr>
              <a:t>მერყეობდეს</a:t>
            </a:r>
            <a:endParaRPr lang="ka-GE" sz="2400" dirty="0">
              <a:latin typeface="+mn-lt"/>
            </a:endParaRPr>
          </a:p>
          <a:p>
            <a:pPr marL="457200" indent="-457200"/>
            <a:r>
              <a:rPr lang="ka-GE" sz="2400" dirty="0">
                <a:latin typeface="+mn-lt"/>
              </a:rPr>
              <a:t>დაცული, „პირადი გასაღები“</a:t>
            </a:r>
          </a:p>
          <a:p>
            <a:pPr marL="457200" indent="-457200"/>
            <a:r>
              <a:rPr lang="ka-GE" sz="2400" dirty="0">
                <a:latin typeface="+mn-lt"/>
              </a:rPr>
              <a:t>ანონიმური</a:t>
            </a:r>
          </a:p>
          <a:p>
            <a:pPr marL="457200" indent="-457200"/>
            <a:r>
              <a:rPr lang="ka-GE" sz="2400" dirty="0">
                <a:latin typeface="+mn-lt"/>
              </a:rPr>
              <a:t>იქმნება მაინინგით</a:t>
            </a:r>
          </a:p>
        </p:txBody>
      </p:sp>
      <p:sp>
        <p:nvSpPr>
          <p:cNvPr id="19"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036D9B1-BA0A-4061-A16C-F0BC5C4CC1D3}"/>
              </a:ext>
            </a:extLst>
          </p:cNvPr>
          <p:cNvSpPr txBox="1">
            <a:spLocks/>
          </p:cNvSpPr>
          <p:nvPr/>
        </p:nvSpPr>
        <p:spPr bwMode="auto">
          <a:xfrm>
            <a:off x="4643313" y="3623673"/>
            <a:ext cx="4536504" cy="250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r>
              <a:rPr lang="ka-GE" sz="1800" dirty="0"/>
              <a:t>გამჭვირვალე (ბლოკჩეინი)</a:t>
            </a:r>
          </a:p>
          <a:p>
            <a:pPr marL="457200" indent="-457200"/>
            <a:r>
              <a:rPr lang="ka-GE" sz="1800" dirty="0"/>
              <a:t>დაბალი გარიგების გადასახადები</a:t>
            </a:r>
          </a:p>
          <a:p>
            <a:pPr marL="457200" indent="-457200"/>
            <a:r>
              <a:rPr lang="ka-GE" sz="1800" dirty="0"/>
              <a:t>სწრაფი გადარიცხვა</a:t>
            </a:r>
          </a:p>
          <a:p>
            <a:pPr marL="457200" indent="-457200"/>
            <a:r>
              <a:rPr lang="ka-GE" sz="1800" dirty="0"/>
              <a:t>შეუქცევადი</a:t>
            </a:r>
          </a:p>
          <a:p>
            <a:pPr marL="457200" indent="-457200"/>
            <a:r>
              <a:rPr lang="ka-GE" sz="1800" dirty="0"/>
              <a:t>არა აქვს კანონიერი გადახდის საშუალების სტატუსი</a:t>
            </a:r>
          </a:p>
          <a:p>
            <a:pPr marL="457200" indent="-457200"/>
            <a:r>
              <a:rPr lang="ka-GE" sz="1800" dirty="0"/>
              <a:t>ინახება „საფულეში“</a:t>
            </a:r>
          </a:p>
        </p:txBody>
      </p:sp>
      <p:sp>
        <p:nvSpPr>
          <p:cNvPr id="5" name="TextBox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1643E23-8045-46CB-B116-896FDF2ACA4F}"/>
              </a:ext>
            </a:extLst>
          </p:cNvPr>
          <p:cNvSpPr txBox="1"/>
          <p:nvPr/>
        </p:nvSpPr>
        <p:spPr>
          <a:xfrm>
            <a:off x="179512" y="4878587"/>
            <a:ext cx="4392488" cy="1384995"/>
          </a:xfrm>
          <a:prstGeom prst="rect">
            <a:avLst/>
          </a:prstGeom>
          <a:noFill/>
        </p:spPr>
        <p:txBody>
          <a:bodyPr wrap="square" rtlCol="0">
            <a:spAutoFit/>
          </a:bodyPr>
          <a:lstStyle/>
          <a:p>
            <a:pPr marL="342900" indent="-342900">
              <a:buAutoNum type="arabicPeriod"/>
            </a:pPr>
            <a:r>
              <a:rPr lang="ka-GE" sz="2800" b="1" dirty="0">
                <a:solidFill>
                  <a:srgbClr val="FF0000"/>
                </a:solidFill>
                <a:latin typeface="+mn-lt"/>
              </a:rPr>
              <a:t>გაცვლის საშუალება</a:t>
            </a:r>
          </a:p>
          <a:p>
            <a:pPr marL="342900" indent="-342900">
              <a:buAutoNum type="arabicPeriod"/>
            </a:pPr>
            <a:r>
              <a:rPr lang="ka-GE" sz="2800" b="1" dirty="0">
                <a:solidFill>
                  <a:srgbClr val="FF0000"/>
                </a:solidFill>
                <a:latin typeface="+mn-lt"/>
              </a:rPr>
              <a:t>ანგარიშის ერთეული</a:t>
            </a:r>
          </a:p>
          <a:p>
            <a:pPr marL="342900" indent="-342900">
              <a:buAutoNum type="arabicPeriod"/>
            </a:pPr>
            <a:r>
              <a:rPr lang="ka-GE" sz="2800" b="1" dirty="0">
                <a:solidFill>
                  <a:srgbClr val="FF0000"/>
                </a:solidFill>
                <a:latin typeface="+mn-lt"/>
              </a:rPr>
              <a:t>ღირებულის საცავი</a:t>
            </a:r>
          </a:p>
        </p:txBody>
      </p:sp>
      <p:sp>
        <p:nvSpPr>
          <p:cNvPr id="7"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036D9B1-BA0A-4061-A16C-F0BC5C4CC1D3}"/>
              </a:ext>
            </a:extLst>
          </p:cNvPr>
          <p:cNvSpPr txBox="1">
            <a:spLocks/>
          </p:cNvSpPr>
          <p:nvPr/>
        </p:nvSpPr>
        <p:spPr bwMode="auto">
          <a:xfrm>
            <a:off x="6052372" y="1298525"/>
            <a:ext cx="3191145" cy="67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ka-GE" sz="2000" dirty="0" smtClean="0">
                <a:solidFill>
                  <a:schemeClr val="bg2">
                    <a:lumMod val="50000"/>
                  </a:schemeClr>
                </a:solidFill>
              </a:rPr>
              <a:t>კრიპტოვალუტები</a:t>
            </a:r>
            <a:r>
              <a:rPr lang="ka-GE" sz="2000" dirty="0" smtClean="0">
                <a:solidFill>
                  <a:srgbClr val="00B0F0"/>
                </a:solidFill>
              </a:rPr>
              <a:t>: 6 396</a:t>
            </a:r>
            <a:endParaRPr lang="ka-GE" sz="2000" dirty="0">
              <a:solidFill>
                <a:srgbClr val="00B0F0"/>
              </a:solidFill>
            </a:endParaRPr>
          </a:p>
        </p:txBody>
      </p:sp>
    </p:spTree>
    <p:extLst>
      <p:ext uri="{BB962C8B-B14F-4D97-AF65-F5344CB8AC3E}">
        <p14:creationId xmlns:p14="http://schemas.microsoft.com/office/powerpoint/2010/main" val="1606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ბაზრები</a:t>
            </a:r>
            <a:endParaRPr lang="ka-GE"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a:spLocks noGrp="1"/>
          </p:cNvSpPr>
          <p:nvPr>
            <p:ph idx="4294967295"/>
          </p:nvPr>
        </p:nvSpPr>
        <p:spPr>
          <a:xfrm>
            <a:off x="166535" y="1165451"/>
            <a:ext cx="4465638" cy="5183187"/>
          </a:xfrm>
        </p:spPr>
        <p:txBody>
          <a:bodyPr>
            <a:normAutofit/>
          </a:bodyPr>
          <a:lstStyle/>
          <a:p>
            <a:pPr marL="0" indent="0">
              <a:buNone/>
            </a:pPr>
            <a:r>
              <a:rPr lang="ka-GE" sz="2400" dirty="0" smtClean="0">
                <a:latin typeface="+mn-lt"/>
              </a:rPr>
              <a:t>ბაზრების ისტორია</a:t>
            </a:r>
          </a:p>
          <a:p>
            <a:r>
              <a:rPr lang="ka-GE" sz="2400" dirty="0" smtClean="0">
                <a:latin typeface="+mn-lt"/>
              </a:rPr>
              <a:t>2011 – სილქ როუდი ეშვება</a:t>
            </a:r>
          </a:p>
          <a:p>
            <a:r>
              <a:rPr lang="ka-GE" sz="2400" dirty="0" smtClean="0">
                <a:latin typeface="+mn-lt"/>
              </a:rPr>
              <a:t>ბაზრები ჩნდება და ქრება!</a:t>
            </a:r>
          </a:p>
        </p:txBody>
      </p:sp>
      <p:pic>
        <p:nvPicPr>
          <p:cNvPr id="2054"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5348F0C-4989-44D6-9F9B-096B3F8EB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04" y="3425056"/>
            <a:ext cx="4021171" cy="26779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87EA643-79FD-4B06-9FEF-370C7BD2EC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47" t="2453" r="16138" b="5764"/>
          <a:stretch/>
        </p:blipFill>
        <p:spPr bwMode="auto">
          <a:xfrm>
            <a:off x="1469319" y="3913347"/>
            <a:ext cx="2807765" cy="267798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A88BFAC-15B2-48E9-8819-4E6DD11AE590}"/>
              </a:ext>
            </a:extLst>
          </p:cNvPr>
          <p:cNvSpPr txBox="1">
            <a:spLocks/>
          </p:cNvSpPr>
          <p:nvPr/>
        </p:nvSpPr>
        <p:spPr>
          <a:xfrm>
            <a:off x="6640442" y="2024792"/>
            <a:ext cx="2395608" cy="4078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ka-GE" sz="1200" dirty="0" smtClean="0">
                <a:latin typeface="+mn-lt"/>
              </a:rPr>
              <a:t>ბირმინგემელ კაცს მიესაჯა 8 თვე ბნელ ინტერნეტში სტეროიდების გაყიდვისთვის</a:t>
            </a:r>
          </a:p>
          <a:p>
            <a:pPr marL="0" indent="0">
              <a:buFont typeface="Arial" panose="020B0604020202020204" pitchFamily="34" charset="0"/>
              <a:buNone/>
            </a:pPr>
            <a:endParaRPr lang="ka-GE" sz="1200" dirty="0">
              <a:latin typeface="+mn-lt"/>
            </a:endParaRPr>
          </a:p>
          <a:p>
            <a:pPr marL="0" indent="0">
              <a:buFont typeface="Arial" panose="020B0604020202020204" pitchFamily="34" charset="0"/>
              <a:buNone/>
            </a:pPr>
            <a:r>
              <a:rPr lang="ka-GE" sz="1200" dirty="0" smtClean="0">
                <a:latin typeface="+mn-lt"/>
              </a:rPr>
              <a:t>ნარკოტიკებით მოვაჭრეს მიესაჯა 4-თვიანი პატიმრობა ბნელ ინტერნეტში </a:t>
            </a:r>
            <a:r>
              <a:rPr lang="de-DE" sz="1200" dirty="0" smtClean="0">
                <a:latin typeface="+mn-lt"/>
              </a:rPr>
              <a:t>MDMA</a:t>
            </a:r>
            <a:r>
              <a:rPr lang="ka-GE" sz="1200" dirty="0" smtClean="0">
                <a:latin typeface="+mn-lt"/>
              </a:rPr>
              <a:t>-ს გაყიდვისთვის</a:t>
            </a:r>
          </a:p>
          <a:p>
            <a:pPr marL="0" indent="0">
              <a:buFont typeface="Arial" panose="020B0604020202020204" pitchFamily="34" charset="0"/>
              <a:buNone/>
            </a:pPr>
            <a:endParaRPr lang="ka-GE" sz="1200" dirty="0">
              <a:latin typeface="+mn-lt"/>
            </a:endParaRPr>
          </a:p>
          <a:p>
            <a:pPr marL="0" indent="0">
              <a:buFont typeface="Arial" panose="020B0604020202020204" pitchFamily="34" charset="0"/>
              <a:buNone/>
            </a:pPr>
            <a:r>
              <a:rPr lang="ka-GE" sz="1200" dirty="0" smtClean="0">
                <a:latin typeface="+mn-lt"/>
              </a:rPr>
              <a:t>პედოფილი ოუკლენდიდან აღიარებს, რომ ცდილობდა მცირეწლოვანი გოგონას ყიდვას</a:t>
            </a:r>
          </a:p>
          <a:p>
            <a:pPr marL="0" indent="0">
              <a:buFont typeface="Arial" panose="020B0604020202020204" pitchFamily="34" charset="0"/>
              <a:buNone/>
            </a:pPr>
            <a:endParaRPr lang="ka-GE" sz="1200" dirty="0">
              <a:latin typeface="+mn-lt"/>
            </a:endParaRPr>
          </a:p>
          <a:p>
            <a:pPr marL="0" indent="0">
              <a:buFont typeface="Arial" panose="020B0604020202020204" pitchFamily="34" charset="0"/>
              <a:buNone/>
            </a:pPr>
            <a:r>
              <a:rPr lang="ka-GE" sz="1200" dirty="0" smtClean="0">
                <a:latin typeface="+mn-lt"/>
              </a:rPr>
              <a:t>ოპერაცია რინო - კანადურმა პოლიციამ ამოიღო კომერციული აბების საპრესი, იარაღი და 6 მლნ დოლარის  ღირებულების ნარკოტიკები</a:t>
            </a:r>
          </a:p>
        </p:txBody>
      </p:sp>
      <p:pic>
        <p:nvPicPr>
          <p:cNvPr id="6" name="Picture 5"/>
          <p:cNvPicPr>
            <a:picLocks noChangeAspect="1"/>
          </p:cNvPicPr>
          <p:nvPr/>
        </p:nvPicPr>
        <p:blipFill>
          <a:blip r:embed="rId5"/>
          <a:stretch>
            <a:fillRect/>
          </a:stretch>
        </p:blipFill>
        <p:spPr>
          <a:xfrm>
            <a:off x="4478267" y="1165451"/>
            <a:ext cx="2162175" cy="5343525"/>
          </a:xfrm>
          <a:prstGeom prst="rect">
            <a:avLst/>
          </a:prstGeom>
        </p:spPr>
      </p:pic>
    </p:spTree>
    <p:extLst>
      <p:ext uri="{BB962C8B-B14F-4D97-AF65-F5344CB8AC3E}">
        <p14:creationId xmlns:p14="http://schemas.microsoft.com/office/powerpoint/2010/main" val="230184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E4BDDFE-543C-4491-903D-8D13C0DC1FBA}"/>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ცოდნის შემოწმება</a:t>
            </a:r>
            <a:endParaRPr lang="ka-GE" sz="2000" dirty="0">
              <a:solidFill>
                <a:schemeClr val="bg1"/>
              </a:solidFill>
              <a:latin typeface="Verdana" charset="0"/>
              <a:cs typeface="Verdana" charset="0"/>
            </a:endParaRPr>
          </a:p>
        </p:txBody>
      </p:sp>
      <p:sp>
        <p:nvSpPr>
          <p:cNvPr id="11" name="TextBox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3848A9-4745-4BB6-B8CB-6C939829A8B8}"/>
              </a:ext>
            </a:extLst>
          </p:cNvPr>
          <p:cNvSpPr txBox="1"/>
          <p:nvPr/>
        </p:nvSpPr>
        <p:spPr>
          <a:xfrm>
            <a:off x="588962" y="1281981"/>
            <a:ext cx="8030033" cy="830997"/>
          </a:xfrm>
          <a:prstGeom prst="rect">
            <a:avLst/>
          </a:prstGeom>
          <a:solidFill>
            <a:srgbClr val="BDD8F3"/>
          </a:solidFill>
        </p:spPr>
        <p:txBody>
          <a:bodyPr wrap="square" rtlCol="0">
            <a:spAutoFit/>
          </a:bodyPr>
          <a:lstStyle/>
          <a:p>
            <a:pPr algn="ctr"/>
            <a:r>
              <a:rPr lang="ka-GE" sz="2400" dirty="0">
                <a:solidFill>
                  <a:schemeClr val="tx1">
                    <a:lumMod val="65000"/>
                    <a:lumOff val="35000"/>
                  </a:schemeClr>
                </a:solidFill>
                <a:latin typeface="+mj-lt"/>
              </a:rPr>
              <a:t>ქვემოთ ჩამოთვლილთაგან რომელი შეესაბამება სიმართლეს კრიპტოვალუტის აღწერისას?</a:t>
            </a:r>
          </a:p>
        </p:txBody>
      </p:sp>
      <p:sp>
        <p:nvSpPr>
          <p:cNvPr id="12" name="TextBox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75702A7-7EF5-41B1-83AA-F3F0AACE8FD2}"/>
              </a:ext>
            </a:extLst>
          </p:cNvPr>
          <p:cNvSpPr txBox="1"/>
          <p:nvPr/>
        </p:nvSpPr>
        <p:spPr>
          <a:xfrm>
            <a:off x="588962" y="4141574"/>
            <a:ext cx="8030032" cy="2308324"/>
          </a:xfrm>
          <a:prstGeom prst="rect">
            <a:avLst/>
          </a:prstGeom>
          <a:solidFill>
            <a:schemeClr val="tx1">
              <a:lumMod val="65000"/>
              <a:lumOff val="35000"/>
            </a:schemeClr>
          </a:solidFill>
        </p:spPr>
        <p:txBody>
          <a:bodyPr wrap="square" rtlCol="0">
            <a:spAutoFit/>
          </a:bodyPr>
          <a:lstStyle/>
          <a:p>
            <a:pPr algn="ctr"/>
            <a:r>
              <a:rPr lang="ka-GE" sz="2000" dirty="0">
                <a:solidFill>
                  <a:schemeClr val="bg1"/>
                </a:solidFill>
                <a:latin typeface="+mj-lt"/>
              </a:rPr>
              <a:t>სწორი პასუხია D</a:t>
            </a:r>
          </a:p>
          <a:p>
            <a:pPr algn="ctr"/>
            <a:endParaRPr lang="ka-GE" sz="2000" dirty="0">
              <a:solidFill>
                <a:schemeClr val="bg1"/>
              </a:solidFill>
              <a:latin typeface="+mj-lt"/>
            </a:endParaRPr>
          </a:p>
          <a:p>
            <a:pPr algn="ctr"/>
            <a:r>
              <a:rPr lang="ka-GE" sz="2000" dirty="0">
                <a:solidFill>
                  <a:schemeClr val="bg1"/>
                </a:solidFill>
                <a:latin typeface="+mj-lt"/>
              </a:rPr>
              <a:t>კრიპტოვალუტებს შეუძლია საერთაშორისო საზღვრების გადაკვეთა, რაც მათ დამნაშავეებისთვის სასარგებლოს ხდის თანხების გადასაადგილებლად და დასამალად. არცერთი ბანკი და არცერთი მთავრობა არ მართავს ამ ვალუტას. მისი ღირებულება შეიძლება სწრაფად შეიცვალოს და </a:t>
            </a:r>
            <a:r>
              <a:rPr lang="ka-GE" sz="2000" dirty="0" smtClean="0">
                <a:solidFill>
                  <a:schemeClr val="bg1"/>
                </a:solidFill>
                <a:latin typeface="+mj-lt"/>
              </a:rPr>
              <a:t>ძალიან </a:t>
            </a:r>
            <a:r>
              <a:rPr lang="ka-GE" sz="2000" dirty="0">
                <a:solidFill>
                  <a:schemeClr val="bg1"/>
                </a:solidFill>
                <a:latin typeface="+mj-lt"/>
              </a:rPr>
              <a:t>ცვალებადია.</a:t>
            </a:r>
          </a:p>
        </p:txBody>
      </p:sp>
      <p:sp>
        <p:nvSpPr>
          <p:cNvPr id="13" name="TextBox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BD4572-BAB1-4568-B64C-2A9116F6F527}"/>
              </a:ext>
            </a:extLst>
          </p:cNvPr>
          <p:cNvSpPr txBox="1"/>
          <p:nvPr/>
        </p:nvSpPr>
        <p:spPr>
          <a:xfrm>
            <a:off x="588963" y="2342446"/>
            <a:ext cx="8030032" cy="1477328"/>
          </a:xfrm>
          <a:prstGeom prst="rect">
            <a:avLst/>
          </a:prstGeom>
          <a:solidFill>
            <a:srgbClr val="F08A34"/>
          </a:solidFill>
        </p:spPr>
        <p:txBody>
          <a:bodyPr wrap="square" rtlCol="0">
            <a:spAutoFit/>
          </a:bodyPr>
          <a:lstStyle/>
          <a:p>
            <a:pPr marL="1371600" lvl="2" indent="-457200">
              <a:buAutoNum type="alphaUcPeriod"/>
            </a:pPr>
            <a:r>
              <a:rPr lang="ka-GE" dirty="0">
                <a:solidFill>
                  <a:schemeClr val="bg1"/>
                </a:solidFill>
                <a:latin typeface="+mj-lt"/>
              </a:rPr>
              <a:t>გლობალურია, არა აქვს საზღვრები</a:t>
            </a:r>
          </a:p>
          <a:p>
            <a:pPr marL="1371600" lvl="2" indent="-457200">
              <a:buAutoNum type="alphaUcPeriod"/>
            </a:pPr>
            <a:r>
              <a:rPr lang="ka-GE" dirty="0">
                <a:solidFill>
                  <a:schemeClr val="bg1"/>
                </a:solidFill>
                <a:latin typeface="+mj-lt"/>
              </a:rPr>
              <a:t>დეცენტრალიზებულია, არ აკონტროლებს არცერთი მთავრობა</a:t>
            </a:r>
          </a:p>
          <a:p>
            <a:pPr marL="1371600" lvl="2" indent="-457200">
              <a:buAutoNum type="alphaUcPeriod"/>
            </a:pPr>
            <a:r>
              <a:rPr lang="ka-GE" dirty="0">
                <a:solidFill>
                  <a:schemeClr val="bg1"/>
                </a:solidFill>
                <a:latin typeface="+mj-lt"/>
              </a:rPr>
              <a:t>ცვალებადია, ღირებულება შეიძლება ძლიერ მერყეობდეს</a:t>
            </a:r>
          </a:p>
          <a:p>
            <a:pPr marL="1371600" lvl="2" indent="-457200">
              <a:buAutoNum type="alphaUcPeriod"/>
            </a:pPr>
            <a:r>
              <a:rPr lang="ka-GE" dirty="0">
                <a:solidFill>
                  <a:schemeClr val="bg1"/>
                </a:solidFill>
                <a:latin typeface="+mj-lt"/>
              </a:rPr>
              <a:t>ყველა ზემოთ ჩამოთვლილი</a:t>
            </a:r>
          </a:p>
        </p:txBody>
      </p:sp>
    </p:spTree>
    <p:extLst>
      <p:ext uri="{BB962C8B-B14F-4D97-AF65-F5344CB8AC3E}">
        <p14:creationId xmlns:p14="http://schemas.microsoft.com/office/powerpoint/2010/main" val="388537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364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სესიის მოკლე აღწერა</a:t>
            </a:r>
            <a:endParaRPr lang="ka-GE" sz="2000" dirty="0">
              <a:solidFill>
                <a:schemeClr val="bg1"/>
              </a:solidFill>
              <a:latin typeface="Verdana" charset="0"/>
              <a:cs typeface="Verdana" charset="0"/>
            </a:endParaRP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7B18497-BF37-4A20-ABA6-353886C26CA1}"/>
              </a:ext>
            </a:extLst>
          </p:cNvPr>
          <p:cNvSpPr>
            <a:spLocks noGrp="1"/>
          </p:cNvSpPr>
          <p:nvPr>
            <p:ph idx="4294967295"/>
          </p:nvPr>
        </p:nvSpPr>
        <p:spPr>
          <a:xfrm>
            <a:off x="431800" y="1341438"/>
            <a:ext cx="8712200" cy="4608512"/>
          </a:xfrm>
        </p:spPr>
        <p:txBody>
          <a:bodyPr>
            <a:normAutofit fontScale="92500" lnSpcReduction="10000"/>
          </a:bodyPr>
          <a:lstStyle/>
          <a:p>
            <a:pPr marL="0" indent="0">
              <a:buNone/>
            </a:pPr>
            <a:r>
              <a:rPr lang="ka-GE" dirty="0" smtClean="0">
                <a:latin typeface="+mn-lt"/>
              </a:rPr>
              <a:t>ამ სესიის შემდეგ დელეგატებმა უნდა შეძლონ შემდეგი:</a:t>
            </a:r>
          </a:p>
          <a:p>
            <a:r>
              <a:rPr lang="ka-GE" sz="2800" dirty="0">
                <a:latin typeface="+mn-lt"/>
              </a:rPr>
              <a:t>ამოიცნონ ციფრული მოწყობილობების ძირითადი კომპონენტები და გაიგონ მათი ფუნქცია</a:t>
            </a:r>
          </a:p>
          <a:p>
            <a:r>
              <a:rPr lang="ka-GE" sz="2800" dirty="0">
                <a:latin typeface="+mn-lt"/>
              </a:rPr>
              <a:t>აღწერონ, თუ რა არის ინტერნეტი, როგორ უკავშირდებიან მას და რა შესაძლო კვალს ტოვებს</a:t>
            </a:r>
          </a:p>
          <a:p>
            <a:r>
              <a:rPr lang="ka-GE" sz="2800" dirty="0">
                <a:latin typeface="+mn-lt"/>
              </a:rPr>
              <a:t>ჩამოთვალონ ზოგი ინტერნეტმომსახურება და აპლიკაცია, რომლებსაც შეიძლება შეხვდნენ </a:t>
            </a:r>
            <a:r>
              <a:rPr lang="ka-GE" sz="2800" dirty="0" smtClean="0">
                <a:latin typeface="+mn-lt"/>
              </a:rPr>
              <a:t>თავიანთ სამუშაოში, </a:t>
            </a:r>
            <a:r>
              <a:rPr lang="ka-GE" sz="2800" dirty="0">
                <a:latin typeface="+mn-lt"/>
              </a:rPr>
              <a:t>როგორც პროკურორები და მოსამართლეები</a:t>
            </a:r>
          </a:p>
          <a:p>
            <a:r>
              <a:rPr lang="ka-GE" sz="2800" dirty="0">
                <a:latin typeface="+mn-lt"/>
              </a:rPr>
              <a:t>მოიყვანონ საკითხების მაგალითები, რომლებიც შეიძლება ბნელმა ინტერნეტმა მიიყვანოს სისხლის სამართლის დევნამდე</a:t>
            </a:r>
          </a:p>
        </p:txBody>
      </p:sp>
    </p:spTree>
    <p:extLst>
      <p:ext uri="{BB962C8B-B14F-4D97-AF65-F5344CB8AC3E}">
        <p14:creationId xmlns:p14="http://schemas.microsoft.com/office/powerpoint/2010/main" val="14381015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pic>
        <p:nvPicPr>
          <p:cNvPr id="2054"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ka-GE" altLang="en-US" sz="3600" b="1" dirty="0">
                <a:latin typeface="Verdana" panose="020B0604030504040204" pitchFamily="34" charset="0"/>
              </a:rPr>
              <a:t>გმადლობთ</a:t>
            </a:r>
            <a:endParaRPr lang="ka-GE" altLang="en-US" sz="1600" b="1" dirty="0">
              <a:latin typeface="Verdana" panose="020B0604030504040204" pitchFamily="34" charset="0"/>
            </a:endParaRPr>
          </a:p>
          <a:p>
            <a:pPr algn="ctr" eaLnBrk="1" hangingPunct="1">
              <a:spcBef>
                <a:spcPct val="0"/>
              </a:spcBef>
              <a:buFontTx/>
              <a:buNone/>
            </a:pPr>
            <a:endParaRPr lang="ka-GE" altLang="en-US" sz="1200" b="1" dirty="0">
              <a:latin typeface="Verdana" panose="020B0604030504040204" pitchFamily="34" charset="0"/>
            </a:endParaRPr>
          </a:p>
          <a:p>
            <a:pPr algn="ctr" eaLnBrk="1" hangingPunct="1">
              <a:spcBef>
                <a:spcPct val="0"/>
              </a:spcBef>
              <a:buFontTx/>
              <a:buNone/>
            </a:pPr>
            <a:endParaRPr lang="ka-GE" altLang="en-US" sz="1200" b="1" dirty="0">
              <a:latin typeface="Verdana" panose="020B0604030504040204" pitchFamily="34" charset="0"/>
            </a:endParaRPr>
          </a:p>
          <a:p>
            <a:pPr algn="ctr" eaLnBrk="1" hangingPunct="1">
              <a:spcBef>
                <a:spcPct val="0"/>
              </a:spcBef>
              <a:buFontTx/>
              <a:buNone/>
            </a:pPr>
            <a:endParaRPr lang="ka-GE" altLang="en-US" sz="1200" b="1" dirty="0">
              <a:latin typeface="Verdana" panose="020B0604030504040204" pitchFamily="34" charset="0"/>
            </a:endParaRPr>
          </a:p>
          <a:p>
            <a:pPr algn="ctr" eaLnBrk="1" hangingPunct="1">
              <a:spcBef>
                <a:spcPct val="0"/>
              </a:spcBef>
              <a:buFontTx/>
              <a:buNone/>
            </a:pPr>
            <a:endParaRPr lang="ka-GE" altLang="en-US" sz="1200" b="1" dirty="0">
              <a:latin typeface="Verdana" panose="020B0604030504040204" pitchFamily="34" charset="0"/>
            </a:endParaRPr>
          </a:p>
          <a:p>
            <a:pPr algn="ctr" eaLnBrk="1" hangingPunct="1">
              <a:spcBef>
                <a:spcPct val="0"/>
              </a:spcBef>
              <a:buFontTx/>
              <a:buNone/>
            </a:pPr>
            <a:endParaRPr lang="ka-GE" altLang="en-US" sz="1200" b="1" dirty="0">
              <a:latin typeface="Verdana" panose="020B0604030504040204" pitchFamily="34" charset="0"/>
            </a:endParaRPr>
          </a:p>
          <a:p>
            <a:pPr algn="ctr" eaLnBrk="1" hangingPunct="1">
              <a:spcBef>
                <a:spcPct val="0"/>
              </a:spcBef>
              <a:buFontTx/>
              <a:buNone/>
            </a:pPr>
            <a:endParaRPr lang="ka-GE" altLang="en-US" sz="1600" b="1" dirty="0">
              <a:latin typeface="Verdana" panose="020B0604030504040204" pitchFamily="34" charset="0"/>
            </a:endParaRPr>
          </a:p>
          <a:p>
            <a:pPr algn="ctr" eaLnBrk="1" hangingPunct="1">
              <a:spcBef>
                <a:spcPct val="0"/>
              </a:spcBef>
              <a:buFontTx/>
              <a:buNone/>
            </a:pPr>
            <a:r>
              <a:rPr lang="ka-GE" altLang="en-US" sz="1800" b="1" dirty="0">
                <a:latin typeface="Verdana" panose="020B0604030504040204" pitchFamily="34" charset="0"/>
              </a:rPr>
              <a:t>Xxxxx XXXXXXXX</a:t>
            </a:r>
          </a:p>
          <a:p>
            <a:pPr algn="ctr" eaLnBrk="1" hangingPunct="1">
              <a:spcBef>
                <a:spcPct val="0"/>
              </a:spcBef>
              <a:buFontTx/>
              <a:buNone/>
            </a:pPr>
            <a:endParaRPr lang="ka-GE" altLang="en-US" sz="600" dirty="0">
              <a:latin typeface="Verdana" panose="020B0604030504040204" pitchFamily="34" charset="0"/>
            </a:endParaRPr>
          </a:p>
          <a:p>
            <a:pPr algn="ctr" eaLnBrk="1" hangingPunct="1">
              <a:spcBef>
                <a:spcPct val="0"/>
              </a:spcBef>
              <a:buFontTx/>
              <a:buNone/>
            </a:pPr>
            <a:r>
              <a:rPr lang="ka-GE" altLang="en-US" sz="1400" i="1" dirty="0">
                <a:latin typeface="Verdana" panose="020B0604030504040204" pitchFamily="34" charset="0"/>
              </a:rPr>
              <a:t>ევროპის საბჭო</a:t>
            </a:r>
          </a:p>
          <a:p>
            <a:pPr algn="ctr" eaLnBrk="1" hangingPunct="1">
              <a:spcBef>
                <a:spcPct val="0"/>
              </a:spcBef>
              <a:buFontTx/>
              <a:buNone/>
            </a:pPr>
            <a:endParaRPr lang="ka-GE" altLang="en-US" sz="1400" b="1" dirty="0">
              <a:solidFill>
                <a:srgbClr val="2F618F"/>
              </a:solidFill>
              <a:latin typeface="Verdana" panose="020B0604030504040204" pitchFamily="34" charset="0"/>
            </a:endParaRPr>
          </a:p>
          <a:p>
            <a:pPr algn="ctr" eaLnBrk="1" hangingPunct="1">
              <a:spcBef>
                <a:spcPct val="0"/>
              </a:spcBef>
              <a:buFontTx/>
              <a:buNone/>
            </a:pPr>
            <a:r>
              <a:rPr lang="ka-GE" altLang="en-US" sz="1200" b="1" dirty="0">
                <a:solidFill>
                  <a:srgbClr val="2F618F"/>
                </a:solidFill>
                <a:latin typeface="Verdana" panose="020B0604030504040204" pitchFamily="34" charset="0"/>
              </a:rPr>
              <a:t>ელ. ფოსტა</a:t>
            </a:r>
          </a:p>
          <a:p>
            <a:pPr algn="ctr" eaLnBrk="1" hangingPunct="1">
              <a:spcBef>
                <a:spcPct val="0"/>
              </a:spcBef>
              <a:buFontTx/>
              <a:buNone/>
            </a:pPr>
            <a:endParaRPr lang="ka-GE" altLang="en-US" sz="1600" b="1" dirty="0">
              <a:latin typeface="Verdana" panose="020B0604030504040204" pitchFamily="34" charset="0"/>
            </a:endParaRPr>
          </a:p>
          <a:p>
            <a:pPr algn="ctr" eaLnBrk="1" hangingPunct="1">
              <a:spcBef>
                <a:spcPct val="0"/>
              </a:spcBef>
              <a:buFontTx/>
              <a:buNone/>
            </a:pPr>
            <a:endParaRPr lang="ka-GE" altLang="en-US" sz="1600" b="1" dirty="0">
              <a:latin typeface="Verdana" panose="020B0604030504040204" pitchFamily="34" charset="0"/>
            </a:endParaRPr>
          </a:p>
          <a:p>
            <a:pPr algn="ctr" eaLnBrk="1" hangingPunct="1">
              <a:spcBef>
                <a:spcPct val="0"/>
              </a:spcBef>
              <a:buFontTx/>
              <a:buNone/>
            </a:pPr>
            <a:endParaRPr lang="ka-GE" altLang="en-US" sz="1400" b="1" dirty="0">
              <a:latin typeface="Verdana" panose="020B0604030504040204" pitchFamily="34" charset="0"/>
            </a:endParaRPr>
          </a:p>
          <a:p>
            <a:pPr algn="ctr" eaLnBrk="1" hangingPunct="1">
              <a:spcBef>
                <a:spcPct val="0"/>
              </a:spcBef>
              <a:buFontTx/>
              <a:buNone/>
            </a:pPr>
            <a:r>
              <a:rPr lang="ka-GE" altLang="en-US" sz="1600" b="1" dirty="0">
                <a:latin typeface="Verdana" panose="020B0604030504040204" pitchFamily="34" charset="0"/>
              </a:rPr>
              <a:t>დდ თვე წწწწ</a:t>
            </a:r>
          </a:p>
        </p:txBody>
      </p:sp>
      <p:sp>
        <p:nvSpPr>
          <p:cNvPr id="10" name="Rectangle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ka-GE" altLang="en-US" sz="1400" b="1" dirty="0">
                <a:latin typeface="Verdana" panose="020B0604030504040204" pitchFamily="34" charset="0"/>
              </a:rPr>
              <a:t>გაცნობითი სასწავლო კურსი მოსამართლეებისთვის კიბერდანაშაულისა და ელექტრონული მტკიცებულებების თემაზე</a:t>
            </a:r>
            <a:endParaRPr lang="ka-GE" altLang="en-US" sz="1400" i="1" dirty="0">
              <a:latin typeface="Verdana" panose="020B0604030504040204" pitchFamily="34" charset="0"/>
            </a:endParaRPr>
          </a:p>
        </p:txBody>
      </p:sp>
    </p:spTree>
    <p:extLst>
      <p:ext uri="{BB962C8B-B14F-4D97-AF65-F5344CB8AC3E}">
        <p14:creationId xmlns:p14="http://schemas.microsoft.com/office/powerpoint/2010/main" val="1064309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A85C27-394A-4855-BA0A-56E9B0CCD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4D875E-4B9B-4133-A9BA-0D62D169A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EB2603D-1C71-444F-BCB7-5B4907EA05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0763114-69A2-4D01-9876-A14B7DE80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5EE4B2E-C0AA-4167-8086-4B802C1ED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1E716B6-396C-401B-B633-50134CD1D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AF08FE-43C5-4BE6-9787-309332E069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ka-GE" sz="3200" dirty="0">
                <a:solidFill>
                  <a:schemeClr val="bg1"/>
                </a:solidFill>
                <a:latin typeface="Verdana" charset="0"/>
              </a:rPr>
              <a:t>კომპიუტერული სისტემები</a:t>
            </a:r>
            <a:endParaRPr lang="ka-GE" sz="2000" dirty="0">
              <a:solidFill>
                <a:schemeClr val="bg1"/>
              </a:solidFill>
              <a:latin typeface="Verdana" charset="0"/>
              <a:cs typeface="Verdana" charset="0"/>
            </a:endParaRPr>
          </a:p>
        </p:txBody>
      </p:sp>
    </p:spTree>
    <p:extLst>
      <p:ext uri="{BB962C8B-B14F-4D97-AF65-F5344CB8AC3E}">
        <p14:creationId xmlns:p14="http://schemas.microsoft.com/office/powerpoint/2010/main" val="304098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1481</TotalTime>
  <Words>9261</Words>
  <Application>Microsoft Office PowerPoint</Application>
  <PresentationFormat>On-screen Show (4:3)</PresentationFormat>
  <Paragraphs>1015</Paragraphs>
  <Slides>87</Slides>
  <Notes>80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87</vt:i4>
      </vt:variant>
    </vt:vector>
  </HeadingPairs>
  <TitlesOfParts>
    <vt:vector size="101" baseType="lpstr">
      <vt:lpstr>ＭＳ Ｐゴシック</vt:lpstr>
      <vt:lpstr>ＭＳ Ｐゴシック</vt:lpstr>
      <vt:lpstr>Arial</vt:lpstr>
      <vt:lpstr>Arial</vt:lpstr>
      <vt:lpstr>Calibri</vt:lpstr>
      <vt:lpstr>Calibri (heading)</vt:lpstr>
      <vt:lpstr>Calibri Light</vt:lpstr>
      <vt:lpstr>Lato</vt:lpstr>
      <vt:lpstr>Poppins</vt:lpstr>
      <vt:lpstr>Sylfaen</vt:lpstr>
      <vt:lpstr>Tahoma</vt:lpstr>
      <vt:lpstr>Times New Roman</vt:lpstr>
      <vt:lpstr>Verdana</vt:lpstr>
      <vt:lpstr>Office Theme</vt:lpstr>
      <vt:lpstr>PowerPoint Presentation</vt:lpstr>
      <vt:lpstr>PowerPoint Presentation</vt:lpstr>
      <vt:lpstr>PowerPoint Presentation</vt:lpstr>
      <vt:lpstr>PowerPoint Presentation</vt:lpstr>
      <vt:lpstr>კომპიუტერის ნაწილები და ფუნქციები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ინტერნეტის ნაწილები და მისი შექმნა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ინტერნეტთან დაკავშირება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ინტერნეტმომსახურებები და აპლიკაციები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ბნელი ინტერნეტი, ანონიმურობა და უხილავი ქსელი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Nino Ali</cp:lastModifiedBy>
  <cp:revision>232</cp:revision>
  <dcterms:created xsi:type="dcterms:W3CDTF">2020-10-07T11:36:01Z</dcterms:created>
  <dcterms:modified xsi:type="dcterms:W3CDTF">2021-03-20T08:08:40Z</dcterms:modified>
</cp:coreProperties>
</file>