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"/>
  </p:notesMasterIdLst>
  <p:sldIdLst>
    <p:sldId id="318" r:id="rId2"/>
    <p:sldId id="429" r:id="rId3"/>
    <p:sldId id="424" r:id="rId4"/>
    <p:sldId id="316" r:id="rId5"/>
  </p:sldIdLst>
  <p:sldSz cx="9144000" cy="6858000" type="screen4x3"/>
  <p:notesSz cx="6858000" cy="9144000"/>
  <p:custDataLst>
    <p:tags r:id="rId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82B9E5-7302-4555-86FD-E12CEBDA6515}" type="datetimeFigureOut">
              <a:rPr lang="en-GB" smtClean="0"/>
              <a:pPr/>
              <a:t>14/11/2023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861EE9-DA1F-426F-8CFD-6099DE84166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650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065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B46708E8-5933-45CE-A8E6-0870F4F0539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247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1927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111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346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03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688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69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168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24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997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46708E8-5933-45CE-A8E6-0870F4F0539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500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B46708E8-5933-45CE-A8E6-0870F4F0539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A8C481-5CE7-4AC1-AC42-A2FDD0905BB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54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709682" y="2186865"/>
            <a:ext cx="5829300" cy="1851628"/>
          </a:xfrm>
        </p:spPr>
        <p:txBody>
          <a:bodyPr>
            <a:normAutofit/>
          </a:bodyPr>
          <a:lstStyle/>
          <a:p>
            <a:br>
              <a:rPr lang="en-US" dirty="0"/>
            </a:br>
            <a:br>
              <a:rPr lang="en-US" dirty="0"/>
            </a:br>
            <a:endParaRPr lang="en-US" sz="3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125" y="5183032"/>
            <a:ext cx="3174887" cy="859179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>
                <a:solidFill>
                  <a:srgbClr val="005E8E"/>
                </a:solidFill>
              </a:rPr>
              <a:t>Session 24</a:t>
            </a:r>
          </a:p>
          <a:p>
            <a:r>
              <a:rPr lang="en-US" sz="1800" dirty="0">
                <a:solidFill>
                  <a:srgbClr val="005E8E"/>
                </a:solidFill>
              </a:rPr>
              <a:t>International Cooperation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BE9449-A9B1-4CD6-BDFB-BDE1C2B4B2AF}"/>
              </a:ext>
            </a:extLst>
          </p:cNvPr>
          <p:cNvSpPr txBox="1"/>
          <p:nvPr/>
        </p:nvSpPr>
        <p:spPr>
          <a:xfrm>
            <a:off x="281354" y="2627985"/>
            <a:ext cx="60692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5E8E"/>
                </a:solidFill>
                <a:effectLst/>
                <a:uLnTx/>
                <a:uFillTx/>
                <a:ea typeface="+mn-ea"/>
                <a:cs typeface="+mn-cs"/>
              </a:rPr>
              <a:t>First Responder training for Investigators on Cybercrime and Electronic Evidence </a:t>
            </a:r>
          </a:p>
        </p:txBody>
      </p:sp>
    </p:spTree>
    <p:extLst>
      <p:ext uri="{BB962C8B-B14F-4D97-AF65-F5344CB8AC3E}">
        <p14:creationId xmlns:p14="http://schemas.microsoft.com/office/powerpoint/2010/main" val="989543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42AAD5DC-4177-403E-8A85-0C2756010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27780"/>
            <a:ext cx="7886700" cy="1325563"/>
          </a:xfrm>
        </p:spPr>
        <p:txBody>
          <a:bodyPr/>
          <a:lstStyle/>
          <a:p>
            <a:r>
              <a:rPr lang="en-US" altLang="en-US" dirty="0"/>
              <a:t>Session Objective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333F7E79-79C0-46E2-99ED-0DB3AFA54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Explain the relevance of international cooperation in targeting online crime proceeds through case study scenario.</a:t>
            </a:r>
            <a:endParaRPr lang="en-US" dirty="0">
              <a:solidFill>
                <a:srgbClr val="000000"/>
              </a:solidFill>
              <a:ea typeface="MS PGothic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939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slov 1">
            <a:extLst>
              <a:ext uri="{FF2B5EF4-FFF2-40B4-BE49-F238E27FC236}">
                <a16:creationId xmlns:a16="http://schemas.microsoft.com/office/drawing/2014/main" id="{09C84722-F1D2-499A-B3F4-6EE481B32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008970"/>
            <a:ext cx="8229600" cy="647700"/>
          </a:xfrm>
        </p:spPr>
        <p:txBody>
          <a:bodyPr/>
          <a:lstStyle/>
          <a:p>
            <a:r>
              <a:rPr lang="en-US" altLang="en-US" sz="2800" b="1" dirty="0"/>
              <a:t>Exercise/case study example:</a:t>
            </a:r>
            <a:endParaRPr lang="en-US" altLang="en-US" sz="2800" dirty="0"/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720650C6-A46B-4DB9-8F9E-ECB771934C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8332988"/>
              </p:ext>
            </p:extLst>
          </p:nvPr>
        </p:nvGraphicFramePr>
        <p:xfrm>
          <a:off x="125506" y="1641294"/>
          <a:ext cx="8866094" cy="4751387"/>
        </p:xfrm>
        <a:graphic>
          <a:graphicData uri="http://schemas.openxmlformats.org/drawingml/2006/table">
            <a:tbl>
              <a:tblPr/>
              <a:tblGrid>
                <a:gridCol w="4352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3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513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l-SI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Discuss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domestic </a:t>
                      </a:r>
                      <a:r>
                        <a:rPr kumimoji="0" lang="en-US" sz="1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legal provisions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and jurisprudence on: </a:t>
                      </a:r>
                      <a:endParaRPr kumimoji="0" lang="sl-SI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MLA request and execution</a:t>
                      </a:r>
                      <a:r>
                        <a:rPr kumimoji="0" lang="sl-SI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: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access to bank data</a:t>
                      </a:r>
                      <a:endParaRPr kumimoji="0" lang="sl-SI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access to </a:t>
                      </a:r>
                      <a:r>
                        <a:rPr kumimoji="0" lang="sl-SI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ISP</a:t>
                      </a:r>
                      <a:r>
                        <a:rPr kumimoji="0" lang="sl-SI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’</a:t>
                      </a:r>
                      <a:r>
                        <a:rPr kumimoji="0" lang="sl-SI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s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subscriber, traffic and content data, including interception</a:t>
                      </a:r>
                      <a:endParaRPr kumimoji="0" lang="sl-SI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preservation request direct</a:t>
                      </a:r>
                      <a:r>
                        <a:rPr kumimoji="0" lang="sl-SI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ly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 to ISP</a:t>
                      </a:r>
                      <a:endParaRPr kumimoji="0" lang="sl-SI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ac</a:t>
                      </a:r>
                      <a:r>
                        <a:rPr kumimoji="0" lang="sl-SI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c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ess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, seizure and forensic analysis of stored computer data (e-evidence) </a:t>
                      </a:r>
                      <a:endParaRPr kumimoji="0" lang="sl-SI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Freezing of transaction/property</a:t>
                      </a:r>
                      <a:endParaRPr kumimoji="0" lang="sl-SI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Confiscation of property</a:t>
                      </a:r>
                      <a:endParaRPr kumimoji="0" lang="sl-SI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Asset sharing</a:t>
                      </a: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 </a:t>
                      </a:r>
                      <a:endParaRPr kumimoji="0" lang="sl-SI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Provide/discuss </a:t>
                      </a:r>
                      <a:r>
                        <a:rPr kumimoji="0" lang="en-US" sz="18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templates/forms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  for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:</a:t>
                      </a:r>
                      <a:endParaRPr kumimoji="0" lang="sl-SI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l-SI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800" b="0" i="0" u="sng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MLA request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on the basis of national legislation in relation to Budapest and Warsaw conventions </a:t>
                      </a:r>
                      <a:endParaRPr kumimoji="0" lang="sl-SI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expedited preservation of stored computer data and disclosure of traffic data</a:t>
                      </a:r>
                      <a:endParaRPr kumimoji="0" lang="sl-SI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direct preservation request to ISP</a:t>
                      </a:r>
                      <a:endParaRPr kumimoji="0" lang="sl-SI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request through 24/7 network (Budapest Convention)</a:t>
                      </a:r>
                      <a:endParaRPr kumimoji="0" lang="sl-SI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FIU request to postpone financial transaction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abro</a:t>
                      </a:r>
                      <a:r>
                        <a:rPr kumimoji="0" lang="sl-SI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a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ea typeface="MS PGothic" pitchFamily="34" charset="-128"/>
                        </a:rPr>
                        <a:t>d</a:t>
                      </a:r>
                      <a:endParaRPr kumimoji="0" lang="sl-SI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n-lt"/>
                        <a:ea typeface="MS PGothic" pitchFamily="34" charset="-128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758981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8F1F805F-CDAE-4F97-B632-3568284C2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E9B5ED88-30F7-4626-89A3-CA0689752A68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07309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16</TotalTime>
  <Words>157</Words>
  <Application>Microsoft Office PowerPoint</Application>
  <PresentationFormat>On-screen Show (4:3)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Georgia</vt:lpstr>
      <vt:lpstr>Helvetica</vt:lpstr>
      <vt:lpstr>PPT_theme_v7</vt:lpstr>
      <vt:lpstr>  </vt:lpstr>
      <vt:lpstr>Session Objective</vt:lpstr>
      <vt:lpstr>Exercise/case study example: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Terry Baker</dc:creator>
  <cp:lastModifiedBy>Hortensia Pasalau</cp:lastModifiedBy>
  <cp:revision>7</cp:revision>
  <dcterms:created xsi:type="dcterms:W3CDTF">2020-01-23T00:11:53Z</dcterms:created>
  <dcterms:modified xsi:type="dcterms:W3CDTF">2023-11-14T12:49:35Z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7BD22F05-8BE5-4B4B-BD8A-69E17C218370</vt:lpwstr>
  </property>
  <property fmtid="{D5CDD505-2E9C-101B-9397-08002B2CF9AE}" pid="3" name="ArticulatePath">
    <vt:lpwstr>Session 24 International Cooperation Methodologies</vt:lpwstr>
  </property>
</Properties>
</file>