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heme/themeOverride1.xml" ContentType="application/vnd.openxmlformats-officedocument.themeOverride+xml"/>
  <Override PartName="/ppt/notesSlides/notesSlide23.xml" ContentType="application/vnd.openxmlformats-officedocument.presentationml.notesSlide+xml"/>
  <Override PartName="/ppt/theme/themeOverride2.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6"/>
  </p:notesMasterIdLst>
  <p:sldIdLst>
    <p:sldId id="355" r:id="rId2"/>
    <p:sldId id="567" r:id="rId3"/>
    <p:sldId id="568" r:id="rId4"/>
    <p:sldId id="569" r:id="rId5"/>
    <p:sldId id="570" r:id="rId6"/>
    <p:sldId id="747" r:id="rId7"/>
    <p:sldId id="748" r:id="rId8"/>
    <p:sldId id="749" r:id="rId9"/>
    <p:sldId id="750" r:id="rId10"/>
    <p:sldId id="788" r:id="rId11"/>
    <p:sldId id="789" r:id="rId12"/>
    <p:sldId id="790" r:id="rId13"/>
    <p:sldId id="791" r:id="rId14"/>
    <p:sldId id="792" r:id="rId15"/>
    <p:sldId id="793" r:id="rId16"/>
    <p:sldId id="794" r:id="rId17"/>
    <p:sldId id="795" r:id="rId18"/>
    <p:sldId id="796" r:id="rId19"/>
    <p:sldId id="812" r:id="rId20"/>
    <p:sldId id="751" r:id="rId21"/>
    <p:sldId id="797" r:id="rId22"/>
    <p:sldId id="798" r:id="rId23"/>
    <p:sldId id="799" r:id="rId24"/>
    <p:sldId id="800" r:id="rId25"/>
    <p:sldId id="801" r:id="rId26"/>
    <p:sldId id="802" r:id="rId27"/>
    <p:sldId id="804" r:id="rId28"/>
    <p:sldId id="805" r:id="rId29"/>
    <p:sldId id="806" r:id="rId30"/>
    <p:sldId id="807" r:id="rId31"/>
    <p:sldId id="808" r:id="rId32"/>
    <p:sldId id="809" r:id="rId33"/>
    <p:sldId id="810" r:id="rId34"/>
    <p:sldId id="811"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ulli" id="{2CD8423E-0CCD-48E0-A715-3EC094151D76}">
          <p14:sldIdLst>
            <p14:sldId id="355"/>
          </p14:sldIdLst>
        </p14:section>
        <p14:section name="Hyrje" id="{DEED0A68-EF9C-4733-ADAA-766A859E58BB}">
          <p14:sldIdLst>
            <p14:sldId id="567"/>
            <p14:sldId id="568"/>
          </p14:sldIdLst>
        </p14:section>
        <p14:section name="Seksioni 1" id="{1F767E79-2A4A-4837-8114-C2475E36F49A}">
          <p14:sldIdLst>
            <p14:sldId id="569"/>
            <p14:sldId id="570"/>
            <p14:sldId id="747"/>
            <p14:sldId id="748"/>
          </p14:sldIdLst>
        </p14:section>
        <p14:section name="Seksioni 2" id="{BD5EC4CA-CD48-49B6-88C4-D6600C17346B}">
          <p14:sldIdLst>
            <p14:sldId id="749"/>
            <p14:sldId id="750"/>
            <p14:sldId id="788"/>
            <p14:sldId id="789"/>
            <p14:sldId id="790"/>
            <p14:sldId id="791"/>
            <p14:sldId id="792"/>
            <p14:sldId id="793"/>
            <p14:sldId id="794"/>
            <p14:sldId id="795"/>
            <p14:sldId id="796"/>
          </p14:sldIdLst>
        </p14:section>
        <p14:section name="Seksioni 3" id="{CF38BB39-4BC8-4F8B-A63B-4935EC255CA2}">
          <p14:sldIdLst>
            <p14:sldId id="812"/>
            <p14:sldId id="751"/>
            <p14:sldId id="797"/>
            <p14:sldId id="798"/>
            <p14:sldId id="799"/>
            <p14:sldId id="800"/>
            <p14:sldId id="801"/>
            <p14:sldId id="802"/>
            <p14:sldId id="804"/>
            <p14:sldId id="805"/>
          </p14:sldIdLst>
        </p14:section>
        <p14:section name="Seksioni 4" id="{CDB77A57-E109-4FE7-B6FB-C5D48371E968}">
          <p14:sldIdLst>
            <p14:sldId id="806"/>
            <p14:sldId id="807"/>
            <p14:sldId id="808"/>
          </p14:sldIdLst>
        </p14:section>
        <p14:section name="Seksioni 5" id="{E9822AB8-3008-4E5A-9FC0-397C6C814D67}">
          <p14:sldIdLst>
            <p14:sldId id="809"/>
            <p14:sldId id="810"/>
            <p14:sldId id="811"/>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NDREA Andrei-Stefan" initials="CA" lastIdx="14" clrIdx="0">
    <p:extLst>
      <p:ext uri="{19B8F6BF-5375-455C-9EA6-DF929625EA0E}">
        <p15:presenceInfo xmlns:p15="http://schemas.microsoft.com/office/powerpoint/2012/main" userId="S::Andrei-Stefan.CANDREA@coe.int::076b47cf-5c95-4213-8990-00bd8775d9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1A6B8"/>
    <a:srgbClr val="2F618F"/>
    <a:srgbClr val="4B6A90"/>
    <a:srgbClr val="91BE9E"/>
    <a:srgbClr val="0E3D8A"/>
    <a:srgbClr val="0E41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1037" autoAdjust="0"/>
  </p:normalViewPr>
  <p:slideViewPr>
    <p:cSldViewPr snapToGrid="0">
      <p:cViewPr varScale="1">
        <p:scale>
          <a:sx n="72" d="100"/>
          <a:sy n="72" d="100"/>
        </p:scale>
        <p:origin x="174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38DFBC-BFF3-42BF-B8C1-E31DDD0A44C8}" type="doc">
      <dgm:prSet loTypeId="urn:microsoft.com/office/officeart/2005/8/layout/process2" loCatId="process" qsTypeId="urn:microsoft.com/office/officeart/2005/8/quickstyle/simple1" qsCatId="simple" csTypeId="urn:microsoft.com/office/officeart/2005/8/colors/accent1_2" csCatId="accent1" phldr="1"/>
      <dgm:spPr/>
    </dgm:pt>
    <dgm:pt modelId="{C3CD0C15-0BC7-4A9F-9FBB-4B8A38F83FD8}">
      <dgm:prSet phldrT="[Text]" custT="1"/>
      <dgm:spPr>
        <a:solidFill>
          <a:srgbClr val="002060"/>
        </a:solidFill>
      </dgm:spPr>
      <dgm:t>
        <a:bodyPr/>
        <a:lstStyle/>
        <a:p>
          <a:r>
            <a:rPr lang="sq-AL" dirty="1" sz="3600" b="1"/>
            <a:t>Raporti i Grupit 1</a:t>
          </a:r>
        </a:p>
      </dgm:t>
    </dgm:pt>
    <dgm:pt modelId="{4452A92E-6A87-425F-B517-AB9CE957A365}" type="parTrans" cxnId="{ED9EC729-F374-4C49-95CC-427A18286CC7}">
      <dgm:prSet/>
      <dgm:spPr/>
      <dgm:t>
        <a:bodyPr/>
        <a:lstStyle/>
        <a:p>
          <a:endParaRPr lang="en-GB"/>
        </a:p>
      </dgm:t>
    </dgm:pt>
    <dgm:pt modelId="{2C6CE583-76B3-410C-BBF1-3D2E817AEF00}" type="sibTrans" cxnId="{ED9EC729-F374-4C49-95CC-427A18286CC7}">
      <dgm:prSet custT="1"/>
      <dgm:spPr/>
      <dgm:t>
        <a:bodyPr/>
        <a:lstStyle/>
        <a:p>
          <a:endParaRPr lang="en-GB" sz="3600" b="1"/>
        </a:p>
      </dgm:t>
    </dgm:pt>
    <dgm:pt modelId="{63228A14-9361-4C45-8F39-7A7B35276540}">
      <dgm:prSet phldrT="[Text]" custT="1"/>
      <dgm:spPr>
        <a:solidFill>
          <a:srgbClr val="00B0F0"/>
        </a:solidFill>
      </dgm:spPr>
      <dgm:t>
        <a:bodyPr/>
        <a:lstStyle/>
        <a:p>
          <a:r>
            <a:rPr lang="sq-AL" dirty="1" sz="3600" b="1"/>
            <a:t>Raporti i Grupit 2</a:t>
          </a:r>
        </a:p>
      </dgm:t>
    </dgm:pt>
    <dgm:pt modelId="{9AD9BBAE-F1A9-49CF-ABA2-18C4FDDFF950}" type="parTrans" cxnId="{4A8FBA1D-FC63-4483-85EC-901231FFBA41}">
      <dgm:prSet/>
      <dgm:spPr/>
      <dgm:t>
        <a:bodyPr/>
        <a:lstStyle/>
        <a:p>
          <a:endParaRPr lang="en-GB"/>
        </a:p>
      </dgm:t>
    </dgm:pt>
    <dgm:pt modelId="{B3F4F4F1-FD14-481E-8496-740D81DEB69A}" type="sibTrans" cxnId="{4A8FBA1D-FC63-4483-85EC-901231FFBA41}">
      <dgm:prSet custT="1"/>
      <dgm:spPr/>
      <dgm:t>
        <a:bodyPr/>
        <a:lstStyle/>
        <a:p>
          <a:endParaRPr lang="en-GB" sz="3600" b="1"/>
        </a:p>
      </dgm:t>
    </dgm:pt>
    <dgm:pt modelId="{5F139E6C-D43C-419A-8148-295DA8EA8193}">
      <dgm:prSet phldrT="[Text]" custT="1"/>
      <dgm:spPr>
        <a:solidFill>
          <a:srgbClr val="FFC000"/>
        </a:solidFill>
      </dgm:spPr>
      <dgm:t>
        <a:bodyPr/>
        <a:lstStyle/>
        <a:p>
          <a:r>
            <a:rPr lang="sq-AL" dirty="1" sz="3600" b="1"/>
            <a:t>Raporti i Grupit 3</a:t>
          </a:r>
        </a:p>
      </dgm:t>
    </dgm:pt>
    <dgm:pt modelId="{8F94D6B5-A31C-44A7-8B8A-BEDC4E8D589B}" type="parTrans" cxnId="{301265F1-23FF-47FC-BD75-F1D876100607}">
      <dgm:prSet/>
      <dgm:spPr/>
      <dgm:t>
        <a:bodyPr/>
        <a:lstStyle/>
        <a:p>
          <a:endParaRPr lang="en-GB"/>
        </a:p>
      </dgm:t>
    </dgm:pt>
    <dgm:pt modelId="{B26C842E-46CC-4C93-AABF-5B1A56411510}" type="sibTrans" cxnId="{301265F1-23FF-47FC-BD75-F1D876100607}">
      <dgm:prSet custT="1"/>
      <dgm:spPr/>
      <dgm:t>
        <a:bodyPr/>
        <a:lstStyle/>
        <a:p>
          <a:endParaRPr lang="en-GB" sz="3600" b="1"/>
        </a:p>
      </dgm:t>
    </dgm:pt>
    <dgm:pt modelId="{F0D29273-5B66-4419-8524-DBC370D94DDF}">
      <dgm:prSet phldrT="[Text]" custT="1"/>
      <dgm:spPr>
        <a:solidFill>
          <a:srgbClr val="FF0000"/>
        </a:solidFill>
      </dgm:spPr>
      <dgm:t>
        <a:bodyPr/>
        <a:lstStyle/>
        <a:p>
          <a:r>
            <a:rPr lang="sq-AL" dirty="1" sz="3600" b="1"/>
            <a:t>Raporti i Grupit 4</a:t>
          </a:r>
        </a:p>
      </dgm:t>
    </dgm:pt>
    <dgm:pt modelId="{F7FAEE7F-0FC8-44BB-A550-396A4E4F637F}" type="parTrans" cxnId="{083B3940-8ED4-4934-8075-E85E5D83DDF5}">
      <dgm:prSet/>
      <dgm:spPr/>
      <dgm:t>
        <a:bodyPr/>
        <a:lstStyle/>
        <a:p>
          <a:endParaRPr lang="en-GB"/>
        </a:p>
      </dgm:t>
    </dgm:pt>
    <dgm:pt modelId="{43BFC229-B56F-462E-9AC7-7D26FBDF2A65}" type="sibTrans" cxnId="{083B3940-8ED4-4934-8075-E85E5D83DDF5}">
      <dgm:prSet/>
      <dgm:spPr/>
      <dgm:t>
        <a:bodyPr/>
        <a:lstStyle/>
        <a:p>
          <a:endParaRPr lang="en-GB"/>
        </a:p>
      </dgm:t>
    </dgm:pt>
    <dgm:pt modelId="{BD9319EC-C6D0-4671-8775-87AFACA6A516}" type="pres">
      <dgm:prSet presAssocID="{1B38DFBC-BFF3-42BF-B8C1-E31DDD0A44C8}" presName="linearFlow" presStyleCnt="0">
        <dgm:presLayoutVars>
          <dgm:resizeHandles val="exact"/>
        </dgm:presLayoutVars>
      </dgm:prSet>
      <dgm:spPr/>
    </dgm:pt>
    <dgm:pt modelId="{25FF0AF6-0F9B-4564-8F59-531EF8B4C838}" type="pres">
      <dgm:prSet presAssocID="{C3CD0C15-0BC7-4A9F-9FBB-4B8A38F83FD8}" presName="node" presStyleLbl="node1" presStyleIdx="0" presStyleCnt="4">
        <dgm:presLayoutVars>
          <dgm:bulletEnabled val="1"/>
        </dgm:presLayoutVars>
      </dgm:prSet>
      <dgm:spPr/>
      <dgm:t>
        <a:bodyPr/>
        <a:lstStyle/>
        <a:p>
          <a:endParaRPr lang="en-US"/>
        </a:p>
      </dgm:t>
    </dgm:pt>
    <dgm:pt modelId="{7E3EBF11-45EA-455A-A4AB-6FD193E2F19E}" type="pres">
      <dgm:prSet presAssocID="{2C6CE583-76B3-410C-BBF1-3D2E817AEF00}" presName="sibTrans" presStyleLbl="sibTrans2D1" presStyleIdx="0" presStyleCnt="3"/>
      <dgm:spPr/>
      <dgm:t>
        <a:bodyPr/>
        <a:lstStyle/>
        <a:p>
          <a:endParaRPr lang="en-US"/>
        </a:p>
      </dgm:t>
    </dgm:pt>
    <dgm:pt modelId="{9B0DE74E-5C59-48C0-810A-B02D690AC5F5}" type="pres">
      <dgm:prSet presAssocID="{2C6CE583-76B3-410C-BBF1-3D2E817AEF00}" presName="connectorText" presStyleLbl="sibTrans2D1" presStyleIdx="0" presStyleCnt="3"/>
      <dgm:spPr/>
      <dgm:t>
        <a:bodyPr/>
        <a:lstStyle/>
        <a:p>
          <a:endParaRPr lang="en-US"/>
        </a:p>
      </dgm:t>
    </dgm:pt>
    <dgm:pt modelId="{2EB2D00E-EF3D-4380-852E-C53664D906D5}" type="pres">
      <dgm:prSet presAssocID="{63228A14-9361-4C45-8F39-7A7B35276540}" presName="node" presStyleLbl="node1" presStyleIdx="1" presStyleCnt="4">
        <dgm:presLayoutVars>
          <dgm:bulletEnabled val="1"/>
        </dgm:presLayoutVars>
      </dgm:prSet>
      <dgm:spPr/>
      <dgm:t>
        <a:bodyPr/>
        <a:lstStyle/>
        <a:p>
          <a:endParaRPr lang="en-US"/>
        </a:p>
      </dgm:t>
    </dgm:pt>
    <dgm:pt modelId="{FC7770C3-5526-458A-BC2A-94CDDCCA40D9}" type="pres">
      <dgm:prSet presAssocID="{B3F4F4F1-FD14-481E-8496-740D81DEB69A}" presName="sibTrans" presStyleLbl="sibTrans2D1" presStyleIdx="1" presStyleCnt="3"/>
      <dgm:spPr/>
      <dgm:t>
        <a:bodyPr/>
        <a:lstStyle/>
        <a:p>
          <a:endParaRPr lang="en-US"/>
        </a:p>
      </dgm:t>
    </dgm:pt>
    <dgm:pt modelId="{772DF557-36CF-40E0-A18C-16756BDB9D4D}" type="pres">
      <dgm:prSet presAssocID="{B3F4F4F1-FD14-481E-8496-740D81DEB69A}" presName="connectorText" presStyleLbl="sibTrans2D1" presStyleIdx="1" presStyleCnt="3"/>
      <dgm:spPr/>
      <dgm:t>
        <a:bodyPr/>
        <a:lstStyle/>
        <a:p>
          <a:endParaRPr lang="en-US"/>
        </a:p>
      </dgm:t>
    </dgm:pt>
    <dgm:pt modelId="{4876D40E-5D08-40AA-9799-D741009083C6}" type="pres">
      <dgm:prSet presAssocID="{5F139E6C-D43C-419A-8148-295DA8EA8193}" presName="node" presStyleLbl="node1" presStyleIdx="2" presStyleCnt="4">
        <dgm:presLayoutVars>
          <dgm:bulletEnabled val="1"/>
        </dgm:presLayoutVars>
      </dgm:prSet>
      <dgm:spPr/>
      <dgm:t>
        <a:bodyPr/>
        <a:lstStyle/>
        <a:p>
          <a:endParaRPr lang="en-US"/>
        </a:p>
      </dgm:t>
    </dgm:pt>
    <dgm:pt modelId="{71815630-E4B9-4B38-9C0D-BA9E18304406}" type="pres">
      <dgm:prSet presAssocID="{B26C842E-46CC-4C93-AABF-5B1A56411510}" presName="sibTrans" presStyleLbl="sibTrans2D1" presStyleIdx="2" presStyleCnt="3"/>
      <dgm:spPr/>
      <dgm:t>
        <a:bodyPr/>
        <a:lstStyle/>
        <a:p>
          <a:endParaRPr lang="en-US"/>
        </a:p>
      </dgm:t>
    </dgm:pt>
    <dgm:pt modelId="{5186ACE6-5414-4C8C-82BE-8EEBBA0098A9}" type="pres">
      <dgm:prSet presAssocID="{B26C842E-46CC-4C93-AABF-5B1A56411510}" presName="connectorText" presStyleLbl="sibTrans2D1" presStyleIdx="2" presStyleCnt="3"/>
      <dgm:spPr/>
      <dgm:t>
        <a:bodyPr/>
        <a:lstStyle/>
        <a:p>
          <a:endParaRPr lang="en-US"/>
        </a:p>
      </dgm:t>
    </dgm:pt>
    <dgm:pt modelId="{3D5F3141-0B64-40AD-8ED1-62F8414D55B7}" type="pres">
      <dgm:prSet presAssocID="{F0D29273-5B66-4419-8524-DBC370D94DDF}" presName="node" presStyleLbl="node1" presStyleIdx="3" presStyleCnt="4">
        <dgm:presLayoutVars>
          <dgm:bulletEnabled val="1"/>
        </dgm:presLayoutVars>
      </dgm:prSet>
      <dgm:spPr/>
      <dgm:t>
        <a:bodyPr/>
        <a:lstStyle/>
        <a:p>
          <a:endParaRPr lang="en-US"/>
        </a:p>
      </dgm:t>
    </dgm:pt>
  </dgm:ptLst>
  <dgm:cxnLst>
    <dgm:cxn modelId="{B4ACFD8E-DD12-4E3F-8E6C-06ACD9830549}" type="presOf" srcId="{F0D29273-5B66-4419-8524-DBC370D94DDF}" destId="{3D5F3141-0B64-40AD-8ED1-62F8414D55B7}" srcOrd="0" destOrd="0" presId="urn:microsoft.com/office/officeart/2005/8/layout/process2"/>
    <dgm:cxn modelId="{EDFAD27A-8716-4755-A0DD-2B93DCCD213C}" type="presOf" srcId="{1B38DFBC-BFF3-42BF-B8C1-E31DDD0A44C8}" destId="{BD9319EC-C6D0-4671-8775-87AFACA6A516}" srcOrd="0" destOrd="0" presId="urn:microsoft.com/office/officeart/2005/8/layout/process2"/>
    <dgm:cxn modelId="{ED9EC729-F374-4C49-95CC-427A18286CC7}" srcId="{1B38DFBC-BFF3-42BF-B8C1-E31DDD0A44C8}" destId="{C3CD0C15-0BC7-4A9F-9FBB-4B8A38F83FD8}" srcOrd="0" destOrd="0" parTransId="{4452A92E-6A87-425F-B517-AB9CE957A365}" sibTransId="{2C6CE583-76B3-410C-BBF1-3D2E817AEF00}"/>
    <dgm:cxn modelId="{7C2D49CF-6C91-4C91-BFBE-C24B50052F7C}" type="presOf" srcId="{2C6CE583-76B3-410C-BBF1-3D2E817AEF00}" destId="{7E3EBF11-45EA-455A-A4AB-6FD193E2F19E}" srcOrd="0" destOrd="0" presId="urn:microsoft.com/office/officeart/2005/8/layout/process2"/>
    <dgm:cxn modelId="{4A8FBA1D-FC63-4483-85EC-901231FFBA41}" srcId="{1B38DFBC-BFF3-42BF-B8C1-E31DDD0A44C8}" destId="{63228A14-9361-4C45-8F39-7A7B35276540}" srcOrd="1" destOrd="0" parTransId="{9AD9BBAE-F1A9-49CF-ABA2-18C4FDDFF950}" sibTransId="{B3F4F4F1-FD14-481E-8496-740D81DEB69A}"/>
    <dgm:cxn modelId="{C83F6D2D-C60D-4384-AF9E-E383BCE1C081}" type="presOf" srcId="{B26C842E-46CC-4C93-AABF-5B1A56411510}" destId="{5186ACE6-5414-4C8C-82BE-8EEBBA0098A9}" srcOrd="1" destOrd="0" presId="urn:microsoft.com/office/officeart/2005/8/layout/process2"/>
    <dgm:cxn modelId="{301265F1-23FF-47FC-BD75-F1D876100607}" srcId="{1B38DFBC-BFF3-42BF-B8C1-E31DDD0A44C8}" destId="{5F139E6C-D43C-419A-8148-295DA8EA8193}" srcOrd="2" destOrd="0" parTransId="{8F94D6B5-A31C-44A7-8B8A-BEDC4E8D589B}" sibTransId="{B26C842E-46CC-4C93-AABF-5B1A56411510}"/>
    <dgm:cxn modelId="{E1DF14F9-80C4-47FA-847A-9D94976366EA}" type="presOf" srcId="{B26C842E-46CC-4C93-AABF-5B1A56411510}" destId="{71815630-E4B9-4B38-9C0D-BA9E18304406}" srcOrd="0" destOrd="0" presId="urn:microsoft.com/office/officeart/2005/8/layout/process2"/>
    <dgm:cxn modelId="{27C91ECB-760B-4B57-8A59-216AE06998A7}" type="presOf" srcId="{63228A14-9361-4C45-8F39-7A7B35276540}" destId="{2EB2D00E-EF3D-4380-852E-C53664D906D5}" srcOrd="0" destOrd="0" presId="urn:microsoft.com/office/officeart/2005/8/layout/process2"/>
    <dgm:cxn modelId="{0EB91C15-863C-47CC-83BF-5CA2EAC38597}" type="presOf" srcId="{2C6CE583-76B3-410C-BBF1-3D2E817AEF00}" destId="{9B0DE74E-5C59-48C0-810A-B02D690AC5F5}" srcOrd="1" destOrd="0" presId="urn:microsoft.com/office/officeart/2005/8/layout/process2"/>
    <dgm:cxn modelId="{BF1F5E7A-ED6C-4873-80DA-7B87CDE797C4}" type="presOf" srcId="{B3F4F4F1-FD14-481E-8496-740D81DEB69A}" destId="{772DF557-36CF-40E0-A18C-16756BDB9D4D}" srcOrd="1" destOrd="0" presId="urn:microsoft.com/office/officeart/2005/8/layout/process2"/>
    <dgm:cxn modelId="{083B3940-8ED4-4934-8075-E85E5D83DDF5}" srcId="{1B38DFBC-BFF3-42BF-B8C1-E31DDD0A44C8}" destId="{F0D29273-5B66-4419-8524-DBC370D94DDF}" srcOrd="3" destOrd="0" parTransId="{F7FAEE7F-0FC8-44BB-A550-396A4E4F637F}" sibTransId="{43BFC229-B56F-462E-9AC7-7D26FBDF2A65}"/>
    <dgm:cxn modelId="{5828DE7B-11BF-46A9-8D97-9E5B4151D05E}" type="presOf" srcId="{B3F4F4F1-FD14-481E-8496-740D81DEB69A}" destId="{FC7770C3-5526-458A-BC2A-94CDDCCA40D9}" srcOrd="0" destOrd="0" presId="urn:microsoft.com/office/officeart/2005/8/layout/process2"/>
    <dgm:cxn modelId="{7D5992F5-C155-4B9F-A30D-703F3E1A92F0}" type="presOf" srcId="{C3CD0C15-0BC7-4A9F-9FBB-4B8A38F83FD8}" destId="{25FF0AF6-0F9B-4564-8F59-531EF8B4C838}" srcOrd="0" destOrd="0" presId="urn:microsoft.com/office/officeart/2005/8/layout/process2"/>
    <dgm:cxn modelId="{38A6A03C-0974-471E-AB6F-B31597069A40}" type="presOf" srcId="{5F139E6C-D43C-419A-8148-295DA8EA8193}" destId="{4876D40E-5D08-40AA-9799-D741009083C6}" srcOrd="0" destOrd="0" presId="urn:microsoft.com/office/officeart/2005/8/layout/process2"/>
    <dgm:cxn modelId="{CEF83BE6-AF4C-426B-9A43-E32C5DE25CFA}" type="presParOf" srcId="{BD9319EC-C6D0-4671-8775-87AFACA6A516}" destId="{25FF0AF6-0F9B-4564-8F59-531EF8B4C838}" srcOrd="0" destOrd="0" presId="urn:microsoft.com/office/officeart/2005/8/layout/process2"/>
    <dgm:cxn modelId="{27A81330-3EF2-4372-9AAD-0D1CA1ACA73C}" type="presParOf" srcId="{BD9319EC-C6D0-4671-8775-87AFACA6A516}" destId="{7E3EBF11-45EA-455A-A4AB-6FD193E2F19E}" srcOrd="1" destOrd="0" presId="urn:microsoft.com/office/officeart/2005/8/layout/process2"/>
    <dgm:cxn modelId="{43361438-4CD1-4727-B6D1-8607C5B8E63D}" type="presParOf" srcId="{7E3EBF11-45EA-455A-A4AB-6FD193E2F19E}" destId="{9B0DE74E-5C59-48C0-810A-B02D690AC5F5}" srcOrd="0" destOrd="0" presId="urn:microsoft.com/office/officeart/2005/8/layout/process2"/>
    <dgm:cxn modelId="{3B0120B2-15D7-49D5-A83F-397BCABCBD92}" type="presParOf" srcId="{BD9319EC-C6D0-4671-8775-87AFACA6A516}" destId="{2EB2D00E-EF3D-4380-852E-C53664D906D5}" srcOrd="2" destOrd="0" presId="urn:microsoft.com/office/officeart/2005/8/layout/process2"/>
    <dgm:cxn modelId="{4EEE7A2D-6B22-4681-BBDB-E1689C314CAB}" type="presParOf" srcId="{BD9319EC-C6D0-4671-8775-87AFACA6A516}" destId="{FC7770C3-5526-458A-BC2A-94CDDCCA40D9}" srcOrd="3" destOrd="0" presId="urn:microsoft.com/office/officeart/2005/8/layout/process2"/>
    <dgm:cxn modelId="{B4DE594B-262C-4A72-B631-244E0B808BB2}" type="presParOf" srcId="{FC7770C3-5526-458A-BC2A-94CDDCCA40D9}" destId="{772DF557-36CF-40E0-A18C-16756BDB9D4D}" srcOrd="0" destOrd="0" presId="urn:microsoft.com/office/officeart/2005/8/layout/process2"/>
    <dgm:cxn modelId="{9F99344C-4BD4-4BC6-AAE1-88DEE323CD3A}" type="presParOf" srcId="{BD9319EC-C6D0-4671-8775-87AFACA6A516}" destId="{4876D40E-5D08-40AA-9799-D741009083C6}" srcOrd="4" destOrd="0" presId="urn:microsoft.com/office/officeart/2005/8/layout/process2"/>
    <dgm:cxn modelId="{7B7EAAD5-C28A-4FF4-884A-3CBCB6C30EB1}" type="presParOf" srcId="{BD9319EC-C6D0-4671-8775-87AFACA6A516}" destId="{71815630-E4B9-4B38-9C0D-BA9E18304406}" srcOrd="5" destOrd="0" presId="urn:microsoft.com/office/officeart/2005/8/layout/process2"/>
    <dgm:cxn modelId="{D6F46C82-8FCA-4891-92E4-887456C20BF8}" type="presParOf" srcId="{71815630-E4B9-4B38-9C0D-BA9E18304406}" destId="{5186ACE6-5414-4C8C-82BE-8EEBBA0098A9}" srcOrd="0" destOrd="0" presId="urn:microsoft.com/office/officeart/2005/8/layout/process2"/>
    <dgm:cxn modelId="{245CFCB1-84D8-495F-8818-6C82279BEFB6}" type="presParOf" srcId="{BD9319EC-C6D0-4671-8775-87AFACA6A516}" destId="{3D5F3141-0B64-40AD-8ED1-62F8414D55B7}" srcOrd="6"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FF0AF6-0F9B-4564-8F59-531EF8B4C838}">
      <dsp:nvSpPr>
        <dsp:cNvPr id="0" name=""/>
        <dsp:cNvSpPr/>
      </dsp:nvSpPr>
      <dsp:spPr>
        <a:xfrm>
          <a:off x="1856278" y="2463"/>
          <a:ext cx="3287479" cy="916370"/>
        </a:xfrm>
        <a:prstGeom prst="roundRect">
          <a:avLst>
            <a:gd name="adj" fmla="val 1000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b="1" kern="1200" dirty="0"/>
            <a:t>Group 1 Report</a:t>
          </a:r>
          <a:endParaRPr lang="en-GB" sz="3600" b="1" kern="1200" dirty="0"/>
        </a:p>
      </dsp:txBody>
      <dsp:txXfrm>
        <a:off x="1883118" y="29303"/>
        <a:ext cx="3233799" cy="862690"/>
      </dsp:txXfrm>
    </dsp:sp>
    <dsp:sp modelId="{7E3EBF11-45EA-455A-A4AB-6FD193E2F19E}">
      <dsp:nvSpPr>
        <dsp:cNvPr id="0" name=""/>
        <dsp:cNvSpPr/>
      </dsp:nvSpPr>
      <dsp:spPr>
        <a:xfrm rot="5400000">
          <a:off x="3328199" y="941743"/>
          <a:ext cx="343638" cy="4123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n-GB" sz="3600" b="1" kern="1200"/>
        </a:p>
      </dsp:txBody>
      <dsp:txXfrm rot="-5400000">
        <a:off x="3376309" y="976107"/>
        <a:ext cx="247420" cy="240547"/>
      </dsp:txXfrm>
    </dsp:sp>
    <dsp:sp modelId="{2EB2D00E-EF3D-4380-852E-C53664D906D5}">
      <dsp:nvSpPr>
        <dsp:cNvPr id="0" name=""/>
        <dsp:cNvSpPr/>
      </dsp:nvSpPr>
      <dsp:spPr>
        <a:xfrm>
          <a:off x="1856278" y="1377019"/>
          <a:ext cx="3287479" cy="916370"/>
        </a:xfrm>
        <a:prstGeom prst="roundRect">
          <a:avLst>
            <a:gd name="adj" fmla="val 10000"/>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b="1" kern="1200" dirty="0"/>
            <a:t>Group 2 Report</a:t>
          </a:r>
          <a:endParaRPr lang="en-GB" sz="3600" b="1" kern="1200" dirty="0"/>
        </a:p>
      </dsp:txBody>
      <dsp:txXfrm>
        <a:off x="1883118" y="1403859"/>
        <a:ext cx="3233799" cy="862690"/>
      </dsp:txXfrm>
    </dsp:sp>
    <dsp:sp modelId="{FC7770C3-5526-458A-BC2A-94CDDCCA40D9}">
      <dsp:nvSpPr>
        <dsp:cNvPr id="0" name=""/>
        <dsp:cNvSpPr/>
      </dsp:nvSpPr>
      <dsp:spPr>
        <a:xfrm rot="5400000">
          <a:off x="3328199" y="2316299"/>
          <a:ext cx="343638" cy="4123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n-GB" sz="3600" b="1" kern="1200"/>
        </a:p>
      </dsp:txBody>
      <dsp:txXfrm rot="-5400000">
        <a:off x="3376309" y="2350663"/>
        <a:ext cx="247420" cy="240547"/>
      </dsp:txXfrm>
    </dsp:sp>
    <dsp:sp modelId="{4876D40E-5D08-40AA-9799-D741009083C6}">
      <dsp:nvSpPr>
        <dsp:cNvPr id="0" name=""/>
        <dsp:cNvSpPr/>
      </dsp:nvSpPr>
      <dsp:spPr>
        <a:xfrm>
          <a:off x="1856278" y="2751575"/>
          <a:ext cx="3287479" cy="916370"/>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b="1" kern="1200" dirty="0"/>
            <a:t>Group 3 Report</a:t>
          </a:r>
          <a:endParaRPr lang="en-GB" sz="3600" b="1" kern="1200" dirty="0"/>
        </a:p>
      </dsp:txBody>
      <dsp:txXfrm>
        <a:off x="1883118" y="2778415"/>
        <a:ext cx="3233799" cy="862690"/>
      </dsp:txXfrm>
    </dsp:sp>
    <dsp:sp modelId="{71815630-E4B9-4B38-9C0D-BA9E18304406}">
      <dsp:nvSpPr>
        <dsp:cNvPr id="0" name=""/>
        <dsp:cNvSpPr/>
      </dsp:nvSpPr>
      <dsp:spPr>
        <a:xfrm rot="5400000">
          <a:off x="3328199" y="3690855"/>
          <a:ext cx="343638" cy="4123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n-GB" sz="3600" b="1" kern="1200"/>
        </a:p>
      </dsp:txBody>
      <dsp:txXfrm rot="-5400000">
        <a:off x="3376309" y="3725219"/>
        <a:ext cx="247420" cy="240547"/>
      </dsp:txXfrm>
    </dsp:sp>
    <dsp:sp modelId="{3D5F3141-0B64-40AD-8ED1-62F8414D55B7}">
      <dsp:nvSpPr>
        <dsp:cNvPr id="0" name=""/>
        <dsp:cNvSpPr/>
      </dsp:nvSpPr>
      <dsp:spPr>
        <a:xfrm>
          <a:off x="1856278" y="4126131"/>
          <a:ext cx="3287479" cy="916370"/>
        </a:xfrm>
        <a:prstGeom prst="roundRect">
          <a:avLst>
            <a:gd name="adj" fmla="val 1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b="1" kern="1200" dirty="0"/>
            <a:t>Group 4 Report</a:t>
          </a:r>
          <a:endParaRPr lang="en-GB" sz="3600" b="1" kern="1200" dirty="0"/>
        </a:p>
      </dsp:txBody>
      <dsp:txXfrm>
        <a:off x="1883118" y="4152971"/>
        <a:ext cx="3233799" cy="862690"/>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48BC7-8A05-4CF5-B7E9-1CE8C11A5071}" type="datetimeFigureOut">
              <a:rPr lang="en-GB" smtClean="0"/>
              <a:t>13/10/2020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ADFBB1-7B02-4717-AEA4-A0D2A92F6065}" type="slidenum">
              <a:rPr lang="en-GB" smtClean="0"/>
              <a:t>‹#›</a:t>
            </a:fld>
            <a:endParaRPr lang="en-GB"/>
          </a:p>
        </p:txBody>
      </p:sp>
    </p:spTree>
    <p:extLst>
      <p:ext uri="{BB962C8B-B14F-4D97-AF65-F5344CB8AC3E}">
        <p14:creationId xmlns:p14="http://schemas.microsoft.com/office/powerpoint/2010/main" val="2377596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q-AL" dirty="1"/>
              <a:t>Agjenda e seancës.</a:t>
            </a:r>
            <a:r>
              <a:rPr lang="sq-AL" dirty="1"/>
              <a:t> </a:t>
            </a:r>
            <a:r>
              <a:rPr lang="sq-AL" dirty="1"/>
              <a:t>Pjesëmarrësit duhet të kenë në dispozicion një kopje të tij.</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a:t>
            </a:fld>
          </a:p>
        </p:txBody>
      </p:sp>
    </p:spTree>
    <p:extLst>
      <p:ext uri="{BB962C8B-B14F-4D97-AF65-F5344CB8AC3E}">
        <p14:creationId xmlns:p14="http://schemas.microsoft.com/office/powerpoint/2010/main" val="10389892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12</a:t>
            </a:fld>
          </a:p>
        </p:txBody>
      </p:sp>
    </p:spTree>
    <p:extLst>
      <p:ext uri="{BB962C8B-B14F-4D97-AF65-F5344CB8AC3E}">
        <p14:creationId xmlns:p14="http://schemas.microsoft.com/office/powerpoint/2010/main" val="3125739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Grupi 2 duhet të punojë në slajd nën temën e slajdit “Ndiqni të dhënat”.</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13</a:t>
            </a:fld>
          </a:p>
        </p:txBody>
      </p:sp>
    </p:spTree>
    <p:extLst>
      <p:ext uri="{BB962C8B-B14F-4D97-AF65-F5344CB8AC3E}">
        <p14:creationId xmlns:p14="http://schemas.microsoft.com/office/powerpoint/2010/main" val="38731247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p>
        </p:txBody>
      </p:sp>
    </p:spTree>
    <p:extLst>
      <p:ext uri="{BB962C8B-B14F-4D97-AF65-F5344CB8AC3E}">
        <p14:creationId xmlns:p14="http://schemas.microsoft.com/office/powerpoint/2010/main" val="24460780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Grupi 3 duhet të punojë në slajd nën temën e slajdit “Ndiqni Paratë”.</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p>
        </p:txBody>
      </p:sp>
    </p:spTree>
    <p:extLst>
      <p:ext uri="{BB962C8B-B14F-4D97-AF65-F5344CB8AC3E}">
        <p14:creationId xmlns:p14="http://schemas.microsoft.com/office/powerpoint/2010/main" val="25060197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p>
        </p:txBody>
      </p:sp>
    </p:spTree>
    <p:extLst>
      <p:ext uri="{BB962C8B-B14F-4D97-AF65-F5344CB8AC3E}">
        <p14:creationId xmlns:p14="http://schemas.microsoft.com/office/powerpoint/2010/main" val="34891158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Grupi 4 duhet të punojë në slajd nën temën e slajdit “Ndiqni Paratë”.</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p>
        </p:txBody>
      </p:sp>
    </p:spTree>
    <p:extLst>
      <p:ext uri="{BB962C8B-B14F-4D97-AF65-F5344CB8AC3E}">
        <p14:creationId xmlns:p14="http://schemas.microsoft.com/office/powerpoint/2010/main" val="32764657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18</a:t>
            </a:fld>
          </a:p>
        </p:txBody>
      </p:sp>
    </p:spTree>
    <p:extLst>
      <p:ext uri="{BB962C8B-B14F-4D97-AF65-F5344CB8AC3E}">
        <p14:creationId xmlns:p14="http://schemas.microsoft.com/office/powerpoint/2010/main" val="24050930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19</a:t>
            </a:fld>
          </a:p>
        </p:txBody>
      </p:sp>
    </p:spTree>
    <p:extLst>
      <p:ext uri="{BB962C8B-B14F-4D97-AF65-F5344CB8AC3E}">
        <p14:creationId xmlns:p14="http://schemas.microsoft.com/office/powerpoint/2010/main" val="40300455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Ky slajd shpjegon ndarjen e punës që bëhet.</a:t>
            </a:r>
            <a:r>
              <a:rPr lang="sq-AL" dirty="1"/>
              <a:t> </a:t>
            </a:r>
            <a:r>
              <a:rPr lang="sq-AL" dirty="1"/>
              <a:t>Nëse është e mundur, grupet mund të ndahen fizikisht, por nuk është e domosdoshme.</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20</a:t>
            </a:fld>
          </a:p>
        </p:txBody>
      </p:sp>
    </p:spTree>
    <p:extLst>
      <p:ext uri="{BB962C8B-B14F-4D97-AF65-F5344CB8AC3E}">
        <p14:creationId xmlns:p14="http://schemas.microsoft.com/office/powerpoint/2010/main" val="11399626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Eksperti duhet të paraqesë çështjet kryesore të cilat përfaqësojnë në thelb idetë kryesore në lidhje me çështjen e cila duhet të hulumtohet gjatë kohës së punës në grup.</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21</a:t>
            </a:fld>
          </a:p>
        </p:txBody>
      </p:sp>
    </p:spTree>
    <p:extLst>
      <p:ext uri="{BB962C8B-B14F-4D97-AF65-F5344CB8AC3E}">
        <p14:creationId xmlns:p14="http://schemas.microsoft.com/office/powerpoint/2010/main" val="2069373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q-AL" dirty="1"/>
              <a:t>Objektivat e seancës.</a:t>
            </a:r>
            <a:r>
              <a:rPr lang="sq-AL" dirty="1"/>
              <a:t> </a:t>
            </a:r>
            <a:r>
              <a:rPr lang="sq-AL" dirty="1"/>
              <a:t>Pjesëmarrësit duhet të njihen me atë që pritet të arrihet deri në fund të seancës.</a:t>
            </a:r>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dirty="0"/>
          </a:p>
          <a:p>
            <a:pPr algn="just"/>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a:t>
            </a:fld>
          </a:p>
        </p:txBody>
      </p:sp>
    </p:spTree>
    <p:extLst>
      <p:ext uri="{BB962C8B-B14F-4D97-AF65-F5344CB8AC3E}">
        <p14:creationId xmlns:p14="http://schemas.microsoft.com/office/powerpoint/2010/main" val="15116816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Pyetjet kryesore përfshijnë të gjithë kapitujt e Konventës së Krimit Kibernetik.</a:t>
            </a:r>
            <a:r>
              <a:rPr lang="sq-AL" dirty="1"/>
              <a:t> </a:t>
            </a:r>
            <a:r>
              <a:rPr lang="sq-AL" dirty="1"/>
              <a:t>Përfundimet duhet të përqendrohen në veprimet penale dhe dispozitat procedurale dhe NJN të përdorura për analizën e rastit.</a:t>
            </a:r>
          </a:p>
          <a:p>
            <a:endParaRPr lang="en-US" dirty="0" smtClean="0"/>
          </a:p>
          <a:p>
            <a:r>
              <a:rPr lang="sq-AL" dirty="1"/>
              <a:t>Lënda nuk është gati për gjykatë.</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22</a:t>
            </a:fld>
          </a:p>
        </p:txBody>
      </p:sp>
    </p:spTree>
    <p:extLst>
      <p:ext uri="{BB962C8B-B14F-4D97-AF65-F5344CB8AC3E}">
        <p14:creationId xmlns:p14="http://schemas.microsoft.com/office/powerpoint/2010/main" val="8933535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Përgjigjet:</a:t>
            </a:r>
          </a:p>
          <a:p>
            <a:pPr marL="171450" indent="-171450">
              <a:buFontTx/>
              <a:buChar char="-"/>
            </a:pPr>
            <a:r>
              <a:rPr lang="sq-AL" dirty="1"/>
              <a:t>nëse nuk ka regjim të mbajtjes, neni 16 i ndjekur nga neni 18.</a:t>
            </a:r>
            <a:r>
              <a:rPr lang="sq-AL" dirty="1"/>
              <a:t> </a:t>
            </a:r>
            <a:r>
              <a:rPr lang="sq-AL" dirty="1"/>
              <a:t>Nëse ekziston ruajtja, neni 18 i Rrjetit të Mediave Sociale në lidhje me të dhënat e përmbajtjes.</a:t>
            </a:r>
            <a:r>
              <a:rPr lang="sq-AL" dirty="1"/>
              <a:t> </a:t>
            </a:r>
            <a:r>
              <a:rPr lang="sq-AL" dirty="1"/>
              <a:t>Kontakti me Brand HQ në lidhje me lojën;</a:t>
            </a:r>
          </a:p>
          <a:p>
            <a:pPr marL="171450" indent="-171450">
              <a:buFontTx/>
              <a:buChar char="-"/>
            </a:pPr>
            <a:r>
              <a:rPr lang="sq-AL" dirty="1"/>
              <a:t>nëse nuk ka regjim të mbajtjes, neni 16 i ndjekur nga neni 18.</a:t>
            </a:r>
            <a:r>
              <a:rPr lang="sq-AL" dirty="1"/>
              <a:t> </a:t>
            </a:r>
            <a:r>
              <a:rPr lang="sq-AL" dirty="1"/>
              <a:t>Nëse ekziston ruajtja, neni 18 i Rrjetit të Mediave Sociale në lidhje me të dhënat bazike të abonuesit;</a:t>
            </a:r>
          </a:p>
          <a:p>
            <a:pPr marL="171450" indent="-171450">
              <a:buFontTx/>
              <a:buChar char="-"/>
            </a:pPr>
            <a:r>
              <a:rPr lang="sq-AL" dirty="1"/>
              <a:t>dëgjimi i dëshmitarëve dhe çeqet e llogarisë bankare;</a:t>
            </a:r>
          </a:p>
          <a:p>
            <a:pPr marL="171450" indent="-171450">
              <a:buFontTx/>
              <a:buChar char="-"/>
            </a:pPr>
            <a:r>
              <a:rPr lang="sq-AL" dirty="1"/>
              <a:t>Neni 8;</a:t>
            </a:r>
          </a:p>
          <a:p>
            <a:pPr marL="171450" indent="-171450">
              <a:buFontTx/>
              <a:buChar char="-"/>
            </a:pPr>
            <a:r>
              <a:rPr lang="sq-AL" dirty="1"/>
              <a:t>identifikimi i personave që administrojnë faqet fituese të çmimeve dhe marrjen në pyetje të tyre.</a:t>
            </a:r>
          </a:p>
          <a:p>
            <a:pPr marL="0" indent="0">
              <a:buFontTx/>
              <a:buNone/>
            </a:pPr>
            <a:endParaRPr lang="en-US" dirty="0" smtClean="0"/>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p>
        </p:txBody>
      </p:sp>
    </p:spTree>
    <p:extLst>
      <p:ext uri="{BB962C8B-B14F-4D97-AF65-F5344CB8AC3E}">
        <p14:creationId xmlns:p14="http://schemas.microsoft.com/office/powerpoint/2010/main" val="40929227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Përgjigjet:</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sq-AL" dirty="1"/>
              <a:t>nëse nuk ka regjim të mbajtjes, neni 16 i ndjekur nga neni 18.</a:t>
            </a:r>
            <a:r>
              <a:rPr lang="sq-AL" dirty="1"/>
              <a:t> </a:t>
            </a:r>
            <a:r>
              <a:rPr lang="sq-AL" dirty="1"/>
              <a:t>Nëse ekziston ruajtja, neni 18 për ISP-të lidhur me informacionin bazë të abonuesit, trafikun dhe të dhënat e përmbajtjes;</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sq-AL" dirty="1"/>
              <a:t>Adresat IP të përdorura nga administratori i kanaleve, regjistrat e aktiviteteve të administratës, regjistrat e aktiviteteve të përdoruesve në lidhje me shkëmbimin e të dhënave personale, prova tjera në lidhje me rrjedhën e parave dhe komunikimin;</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sq-AL" dirty="1"/>
              <a:t>Adresat IP të marra sipas neneve 16 dhe 18 do të lidhen me abonuesit e ISP-së dhe kontratat e tyre të abonuesve;</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sq-AL" dirty="1"/>
              <a:t>Neni 19 për kompjuterët në posedim të të dyshuarve, marrjen në pyetje të të dyshuarve, deklaratat e përfaqësuesve të ISP-së dhe marrjes së të dhënave shtesë të lidhura me të mëparshmin, identifikimin e ofruesit të shërbimit host për Dark Market në Vendin A, në varësi të rrugës që pjesëmarrësit marrin në lidhje me ofruesin e Dark Market (a është ekzistenca e tij e njohur nga ofruesi ose jo), nenet 16, 18 dhe 19, analiza e regjistrit të shkëmbimit ndërmjet shitësve dhe blerësve të të dhënave personale dhe prova shtesë në lidhje me këtë.</a:t>
            </a:r>
            <a:r>
              <a:rPr lang="sq-AL" dirty="1"/>
              <a:t> </a:t>
            </a:r>
            <a:r>
              <a:rPr lang="sq-AL" dirty="1"/>
              <a:t>Nenet 20 dhe 21 mund të përdoren për mbledhjen e të dhënave dhe përgjimin e të dhënave ndërmjet shitësve privatë të të dhënave dhe blerësve me kusht që të identifikohen adresat e tyre IP;</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sq-AL" dirty="1"/>
              <a:t>Zbatimi i nenit 19 për kompjuterët e dyshuar tregoi praninë e kontrolluesit për malware-in trojan të instaluar në disa kompjuterë të markës duke mundësuar hyrjen në kanalet origjinale;</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sq-AL" dirty="1"/>
              <a:t>nga provat elektronike të fituara përmes përdorimit të nenit 19 në shitësit e të dhënave privatë dhe kompjuterët e blerësve të cilët do të tregojnë të dhënat bankare dhe portofolin e kriptomonedhës;</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sq-AL" dirty="1"/>
              <a:t>Nenet 2 dhe 4 për qasjen dhe ndryshimin e kanaleve origjinale të mediave sociale, nenet 7 dhe 10 në lidhje me abuzimin e lojës fituese të çmimeve në emër të Markës dhe përdorimin e logos së Markave dhe elementeve tjera të IPR-së</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endParaRPr lang="en-US" dirty="0" smtClean="0"/>
          </a:p>
          <a:p>
            <a:endParaRPr lang="en-US" dirty="0" smtClean="0"/>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p>
        </p:txBody>
      </p:sp>
    </p:spTree>
    <p:extLst>
      <p:ext uri="{BB962C8B-B14F-4D97-AF65-F5344CB8AC3E}">
        <p14:creationId xmlns:p14="http://schemas.microsoft.com/office/powerpoint/2010/main" val="24329084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Përgjigjet:</a:t>
            </a:r>
          </a:p>
          <a:p>
            <a:pPr marL="171450" indent="-171450">
              <a:buFontTx/>
              <a:buChar char="-"/>
            </a:pPr>
            <a:r>
              <a:rPr lang="sq-AL" dirty="1"/>
              <a:t>regjistrimet e kredencialeve dhe transaksionet e parave;</a:t>
            </a:r>
          </a:p>
          <a:p>
            <a:pPr marL="171450" indent="-171450">
              <a:buFontTx/>
              <a:buChar char="-"/>
            </a:pPr>
            <a:r>
              <a:rPr lang="sq-AL" dirty="1"/>
              <a:t>po, kompania e pagesave on-line (OLPC) në Vendin B mbështet bashkëpunimin vullnetar, kështu që kërkesa për të duhet të dërgohet nga autoritetet e Vendit A në përputhje me rregullat e kompanisë;</a:t>
            </a:r>
          </a:p>
          <a:p>
            <a:pPr marL="171450" indent="-171450">
              <a:buFontTx/>
              <a:buChar char="-"/>
            </a:pPr>
            <a:r>
              <a:rPr lang="sq-AL" dirty="1"/>
              <a:t>Nenet 29 dhe 31 për OLPC në lidhje me llogaritë e përdoruesve, neni 30 në lidhje me të dhënat në lidhje me komunikimin me kompaninë e basteve on-line të Vendit C (OLBC)</a:t>
            </a:r>
          </a:p>
          <a:p>
            <a:pPr marL="171450" indent="-171450">
              <a:buFontTx/>
              <a:buChar char="-"/>
            </a:pPr>
            <a:r>
              <a:rPr lang="sq-AL" dirty="1"/>
              <a:t>Nenet 29 dhe 31 duhet të përgatiten për Vendin C, pasi ai nuk mbështet bashkëpunimin vullnetar, ndërsa neni 26 mund të përdoret për shkëmbimin e shpejtë të informacionit ndërmjet AZL-ve'</a:t>
            </a:r>
          </a:p>
          <a:p>
            <a:pPr marL="171450" indent="-171450">
              <a:buFontTx/>
              <a:buChar char="-"/>
            </a:pPr>
            <a:r>
              <a:rPr lang="sq-AL" dirty="1"/>
              <a:t>Vendet A, B dhe C mund të organizojnë së bashku zbatimin e neneve 33 dhe 34 ndërmjet përdoruesve të Vendit A të llogarive të Vendit B OLPC dhe Vendit OLBC</a:t>
            </a:r>
          </a:p>
          <a:p>
            <a:pPr marL="171450" indent="-171450">
              <a:buFontTx/>
              <a:buChar char="-"/>
            </a:pPr>
            <a:endParaRPr lang="en-US" dirty="0" smtClean="0"/>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p>
        </p:txBody>
      </p:sp>
    </p:spTree>
    <p:extLst>
      <p:ext uri="{BB962C8B-B14F-4D97-AF65-F5344CB8AC3E}">
        <p14:creationId xmlns:p14="http://schemas.microsoft.com/office/powerpoint/2010/main" val="19863863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Përgjigjet:</a:t>
            </a:r>
          </a:p>
          <a:p>
            <a:pPr marL="171450" indent="-171450">
              <a:buFontTx/>
              <a:buChar char="-"/>
            </a:pPr>
            <a:r>
              <a:rPr lang="sq-AL" dirty="1"/>
              <a:t>Pronari dhe përdorimi i llogarisë OLPC, regjistrat e transaksioneve, regjistrat IP në lidhje me komunikimin me llogaritë OLBC, regjistrat IP në lidhje me komunikimin me bankat e Vendit A, nenet 29, 30 dhe 31 në lidhje me rrjedhën e mëparshme të të dhënave dhe shkëmbimin e tyre;</a:t>
            </a:r>
          </a:p>
          <a:p>
            <a:pPr marL="171450" indent="-171450">
              <a:buFontTx/>
              <a:buChar char="-"/>
            </a:pPr>
            <a:r>
              <a:rPr lang="sq-AL" dirty="1"/>
              <a:t>po, pasi që OLPC miraton bashkëpunimin vullnetar, kështu që para zbatimit të neneve mund të kërkohet BSI dhe disa të dhëna të trafikut;</a:t>
            </a:r>
          </a:p>
          <a:p>
            <a:pPr marL="171450" indent="-171450">
              <a:buFontTx/>
              <a:buChar char="-"/>
            </a:pPr>
            <a:r>
              <a:rPr lang="sq-AL" dirty="1"/>
              <a:t>Vendi A tani do të përqendrohet në personat që marrin pagesa në llogaritë e tyre bankare;</a:t>
            </a:r>
          </a:p>
          <a:p>
            <a:pPr marL="171450" indent="-171450">
              <a:buFontTx/>
              <a:buChar char="-"/>
            </a:pPr>
            <a:r>
              <a:rPr lang="sq-AL" dirty="1"/>
              <a:t>Vendi A tani kthehet në nenet 16, 18 dhe 19 në lidhje me porositjen e transfertave të parave nga OLPC në bankat lokale, dhe nëse është e nevojshme nenet 20 dhe 21 mund të përdoren për trafikun dhe të dhënat e përmbajtjes ndërmjet fajtorëve kryesorë dhe mushkave të parave;</a:t>
            </a:r>
          </a:p>
          <a:p>
            <a:pPr marL="171450" indent="-171450">
              <a:buFontTx/>
              <a:buChar char="-"/>
            </a:pPr>
            <a:r>
              <a:rPr lang="sq-AL" dirty="1"/>
              <a:t>për nenet 16 dhe 18 të mediave sociale për rishikimin e BSI-së së mëparshme, për nenet 20 dhe 21 të VOIP;</a:t>
            </a:r>
          </a:p>
          <a:p>
            <a:pPr marL="171450" indent="-171450">
              <a:buFontTx/>
              <a:buChar char="-"/>
            </a:pPr>
            <a:r>
              <a:rPr lang="sq-AL" dirty="1"/>
              <a:t>Studimi i Rastit ka fund të hapur, neni 26 duhet të përdoret dhe nëse pjesëmarrësit duan të kërkojnë arrestimin e të dyshuarit kryesor në Vendin E dhe ekstradimin mund të përdoret neni 24.</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p>
        </p:txBody>
      </p:sp>
    </p:spTree>
    <p:extLst>
      <p:ext uri="{BB962C8B-B14F-4D97-AF65-F5344CB8AC3E}">
        <p14:creationId xmlns:p14="http://schemas.microsoft.com/office/powerpoint/2010/main" val="6129295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Koha e caktuar për pyetjet e pjesëmarrësve.</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27</a:t>
            </a:fld>
          </a:p>
        </p:txBody>
      </p:sp>
    </p:spTree>
    <p:extLst>
      <p:ext uri="{BB962C8B-B14F-4D97-AF65-F5344CB8AC3E}">
        <p14:creationId xmlns:p14="http://schemas.microsoft.com/office/powerpoint/2010/main" val="1196368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Grupet raportojnë gjetjet e tyre ose nga raportuesi i grupit ose të gjithë anëtarët e grupit së bashku.</a:t>
            </a:r>
            <a:r>
              <a:rPr lang="sq-AL" dirty="1"/>
              <a:t> </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30</a:t>
            </a:fld>
          </a:p>
        </p:txBody>
      </p:sp>
    </p:spTree>
    <p:extLst>
      <p:ext uri="{BB962C8B-B14F-4D97-AF65-F5344CB8AC3E}">
        <p14:creationId xmlns:p14="http://schemas.microsoft.com/office/powerpoint/2010/main" val="16223609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Koha e caktuar për pyetjet e pjesëmarrësve.</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31</a:t>
            </a:fld>
          </a:p>
        </p:txBody>
      </p:sp>
    </p:spTree>
    <p:extLst>
      <p:ext uri="{BB962C8B-B14F-4D97-AF65-F5344CB8AC3E}">
        <p14:creationId xmlns:p14="http://schemas.microsoft.com/office/powerpoint/2010/main" val="23348260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Objektivat e seancës.</a:t>
            </a:r>
            <a:r>
              <a:rPr lang="sq-AL" dirty="1"/>
              <a:t> </a:t>
            </a:r>
            <a:r>
              <a:rPr lang="sq-AL" dirty="1"/>
              <a:t>Pjesëmarrësit tani duhet të jenë të gatshëm për të miratuar dhe prezantuar.</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33</a:t>
            </a:fld>
          </a:p>
        </p:txBody>
      </p:sp>
    </p:spTree>
    <p:extLst>
      <p:ext uri="{BB962C8B-B14F-4D97-AF65-F5344CB8AC3E}">
        <p14:creationId xmlns:p14="http://schemas.microsoft.com/office/powerpoint/2010/main" val="7070039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Koha e caktuar për pyetjet e pjesëmarrësve.</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34</a:t>
            </a:fld>
          </a:p>
        </p:txBody>
      </p:sp>
    </p:spTree>
    <p:extLst>
      <p:ext uri="{BB962C8B-B14F-4D97-AF65-F5344CB8AC3E}">
        <p14:creationId xmlns:p14="http://schemas.microsoft.com/office/powerpoint/2010/main" val="1483855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Ky slajd duhet të përdoret si rikujtues i shkurtër për temat e trajtuara deri më tani.</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p>
        </p:txBody>
      </p:sp>
    </p:spTree>
    <p:extLst>
      <p:ext uri="{BB962C8B-B14F-4D97-AF65-F5344CB8AC3E}">
        <p14:creationId xmlns:p14="http://schemas.microsoft.com/office/powerpoint/2010/main" val="2722872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sq-AL" dirty="1"/>
              <a:t>Ky slajd duhet të përdoret për shpjegimin teknik dhe krijimin e ushtrimit.</a:t>
            </a:r>
          </a:p>
          <a:p>
            <a:pPr algn="just"/>
            <a:endParaRPr lang="en-US" dirty="0" smtClean="0"/>
          </a:p>
          <a:p>
            <a:pPr algn="just"/>
            <a:r>
              <a:rPr lang="sq-AL" dirty="1"/>
              <a:t>Studimi i rastit parashihet të jetë modular, që do të thotë që pjesë të ndryshme të ushtrimit mund të organizohen.</a:t>
            </a:r>
            <a:r>
              <a:rPr lang="sq-AL" dirty="1"/>
              <a:t> </a:t>
            </a:r>
            <a:r>
              <a:rPr lang="sq-AL" dirty="1"/>
              <a:t>Studimi i rastit është modular në mënyrën se si një, dy, katër ose një numër i ndryshëm i grupeve mund të punojnë në të, në varësi të kushteve.</a:t>
            </a:r>
            <a:r>
              <a:rPr lang="sq-AL" dirty="1"/>
              <a:t> </a:t>
            </a:r>
            <a:r>
              <a:rPr lang="sq-AL" dirty="1"/>
              <a:t>Çdo grup, kur janë më shumë se një, do të marrë pjesën e vet të historisë së çështjes dhe do të përgatisë pjesën e tij të raportit të rastit.</a:t>
            </a:r>
            <a:r>
              <a:rPr lang="sq-AL" dirty="1"/>
              <a:t> </a:t>
            </a:r>
          </a:p>
          <a:p>
            <a:pPr algn="just"/>
            <a:endParaRPr lang="en-US" dirty="0" smtClean="0"/>
          </a:p>
          <a:p>
            <a:pPr algn="just"/>
            <a:r>
              <a:rPr lang="sq-AL" dirty="1"/>
              <a:t>Në mënyrë ideale, duhet të formohen katër grupe, dhe secili grup duhet të marrë pjesën e tij të Studimit.</a:t>
            </a:r>
            <a:r>
              <a:rPr lang="sq-AL" dirty="1"/>
              <a:t> </a:t>
            </a:r>
            <a:r>
              <a:rPr lang="sq-AL" dirty="1"/>
              <a:t>Grupi 1 duhet të punojë në slajdet "Kush jam unë?", Grupi 2 duhet të punojë në slajdet “Ndiqni të Dhënat”, Grupi 3 duhet të punojë në slajdet “Ndiqni Paratë”, ndërsa Grupi 4 duhet të punojë në slajdet “Ndiqni Udhëheqësin”.</a:t>
            </a:r>
            <a:r>
              <a:rPr lang="sq-AL" dirty="1"/>
              <a:t> </a:t>
            </a:r>
            <a:r>
              <a:rPr lang="sq-AL" dirty="1"/>
              <a:t>Nëse numrat e pjesëmarrësve janë të ndryshëm, eksperti duhet ta adaptojë këtë ndarje.</a:t>
            </a:r>
          </a:p>
          <a:p>
            <a:pPr algn="just"/>
            <a:endParaRPr lang="en-US" dirty="0" smtClean="0"/>
          </a:p>
          <a:p>
            <a:pPr algn="just"/>
            <a:r>
              <a:rPr lang="sq-AL" dirty="1"/>
              <a:t>Në fund, të gjitha grupet gjatë raportimit në të vërtetë do të bashkojnë raportet e pjesshme në një të madh dhe përfundimtar, duke kuptuar se të gjithë ata kanë punuar në një rast dhe kanë marrë pjesë në krijimin e një tabele tregimi ndërsa zgjidhin rastin me konkluzione të përbashkëta.</a:t>
            </a:r>
          </a:p>
          <a:p>
            <a:pPr algn="just"/>
            <a:endParaRPr lang="en-US" dirty="0" smtClean="0"/>
          </a:p>
          <a:p>
            <a:pPr algn="just"/>
            <a:r>
              <a:rPr lang="sq-AL" dirty="1"/>
              <a:t>Në varësi të kushteve lokale të trajnimit, eksperti duhet të bëjë rregullimet e nevojshme me pjesëmarrësit.</a:t>
            </a:r>
            <a:r>
              <a:rPr lang="sq-AL" dirty="1"/>
              <a:t> </a:t>
            </a:r>
            <a:r>
              <a:rPr lang="sq-AL" dirty="1"/>
              <a:t>Përmbledhja e hollësishme e studimit të rastit është në dispozicion si material trajnimi shtesë.</a:t>
            </a:r>
          </a:p>
          <a:p>
            <a:pPr algn="just"/>
            <a:endParaRPr lang="en-US" dirty="0" smtClean="0"/>
          </a:p>
          <a:p>
            <a:pPr algn="just"/>
            <a:r>
              <a:rPr lang="sq-AL" dirty="1"/>
              <a:t>Për versionin on-line të trajnimit, studimi i rastit mund të organizohet në mënyrën që pjesëmarrësit i përkasin një grupi ndërsa eksperti i udhëheq ata përmes fakteve, pyetjeve dhe zgjidhjeve, ndërkohë që angazhohet në mënyrë aktive me ta.</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p>
        </p:txBody>
      </p:sp>
    </p:spTree>
    <p:extLst>
      <p:ext uri="{BB962C8B-B14F-4D97-AF65-F5344CB8AC3E}">
        <p14:creationId xmlns:p14="http://schemas.microsoft.com/office/powerpoint/2010/main" val="3808075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p>
        </p:txBody>
      </p:sp>
    </p:spTree>
    <p:extLst>
      <p:ext uri="{BB962C8B-B14F-4D97-AF65-F5344CB8AC3E}">
        <p14:creationId xmlns:p14="http://schemas.microsoft.com/office/powerpoint/2010/main" val="3831681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8</a:t>
            </a:fld>
          </a:p>
        </p:txBody>
      </p:sp>
    </p:spTree>
    <p:extLst>
      <p:ext uri="{BB962C8B-B14F-4D97-AF65-F5344CB8AC3E}">
        <p14:creationId xmlns:p14="http://schemas.microsoft.com/office/powerpoint/2010/main" val="1159232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sq-AL" dirty="1"/>
              <a:t>Studimi i rastit nxjerr formën e një prej rasteve aktuale dhe ende në vazhdim e sipër në një nga palët e Konventës së Krimit Kibernetik.</a:t>
            </a:r>
            <a:r>
              <a:rPr lang="sq-AL" dirty="1"/>
              <a:t> </a:t>
            </a:r>
            <a:r>
              <a:rPr lang="sq-AL" dirty="1"/>
              <a:t>Ai përfaqëson studimin e mënyrave të reja sesi pastrimi i parave mund të organizohet nga abuzimi i mediave sociale, sistemeve të pagesave on-line dhe sistemeve të basteve on-line.</a:t>
            </a:r>
          </a:p>
          <a:p>
            <a:pPr algn="just"/>
            <a:endParaRPr lang="en-US" dirty="0" smtClean="0"/>
          </a:p>
          <a:p>
            <a:pPr algn="just"/>
            <a:r>
              <a:rPr lang="sq-AL" dirty="1"/>
              <a:t>Sidoqoftë, në thelbin e tij, ky rast përfshin përkufizime dhe terma tashmë të njohur të hyrjes së jashtëligjshme, ndërhyrje në të dhëna, falsifikim në lidhje me kompjuterë, mashtrim në lidhje me kompjuterë, vepër në lidhje me shkeljet e të drejtës së autorit dhe të drejtat e lidhura me të nga ana e së drejtës materiale.</a:t>
            </a:r>
            <a:r>
              <a:rPr lang="sq-AL" dirty="1"/>
              <a:t> </a:t>
            </a:r>
          </a:p>
          <a:p>
            <a:pPr algn="just"/>
            <a:endParaRPr lang="en-US" dirty="0" smtClean="0"/>
          </a:p>
          <a:p>
            <a:pPr algn="just"/>
            <a:r>
              <a:rPr lang="sq-AL" dirty="1"/>
              <a:t>Nga ana procedurale, përdoren mjete si ruajtja e shpejtë dhe zbulimi i pjesshëm i të dhënave të trafikut, urdhri i prodhimit, kontrolli dhe sekuestrimi i të dhënave të ruajtura kompjuterike, mbledhja në kohë reale e të dhënave të trafikut dhe përgjimi i të dhënave të përmbajtjes.</a:t>
            </a:r>
          </a:p>
          <a:p>
            <a:pPr algn="just"/>
            <a:endParaRPr lang="en-GB" sz="1200" b="0" dirty="0" smtClean="0">
              <a:effectLst/>
              <a:latin typeface="+mn-lt"/>
            </a:endParaRPr>
          </a:p>
          <a:p>
            <a:pPr algn="just"/>
            <a:r>
              <a:rPr lang="sq-AL" dirty="1" sz="1200" b="0">
                <a:latin typeface="+mn-lt"/>
              </a:rPr>
              <a:t>Pjesa e ndihmës juridike të ndërsjellë është duke përdorur ekstradimin, ruajtjen e shpejtë dhe zbulimin e pjesshëm të të dhënave të trafikut, zbulimin e shpejtë të të dhënave të ruajtura të trafikut, ndihmën e ndërsjellë në lidhje me qasjen e të dhënave të ruajtura kompjuterike, ndihmën e ndërsjellë në lidhje me mbledhjen në kohë reale të të dhënave të trafikut, ndihmën e ndërsjellë në lidhje me përgjimin e të dhënave të përmbajtjes dhe artikujt e rrjetit 24/7 të Konventës së Budapestit.</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p>
        </p:txBody>
      </p:sp>
    </p:spTree>
    <p:extLst>
      <p:ext uri="{BB962C8B-B14F-4D97-AF65-F5344CB8AC3E}">
        <p14:creationId xmlns:p14="http://schemas.microsoft.com/office/powerpoint/2010/main" val="1702649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q-AL" dirty="1"/>
              <a:t>Grupi 1 duhet të punojë në slajd nën temën e slajdit "Kush jam unë?"</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p>
        </p:txBody>
      </p:sp>
    </p:spTree>
    <p:extLst>
      <p:ext uri="{BB962C8B-B14F-4D97-AF65-F5344CB8AC3E}">
        <p14:creationId xmlns:p14="http://schemas.microsoft.com/office/powerpoint/2010/main" val="3175558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11</a:t>
            </a:fld>
          </a:p>
        </p:txBody>
      </p:sp>
    </p:spTree>
    <p:extLst>
      <p:ext uri="{BB962C8B-B14F-4D97-AF65-F5344CB8AC3E}">
        <p14:creationId xmlns:p14="http://schemas.microsoft.com/office/powerpoint/2010/main" val="23074978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xmlns="" id="{979DE959-8F66-48C8-9B75-7129AEC57E19}"/>
              </a:ext>
            </a:extLst>
          </p:cNvPr>
          <p:cNvSpPr>
            <a:spLocks noGrp="1"/>
          </p:cNvSpPr>
          <p:nvPr>
            <p:ph type="sldNum" sz="quarter" idx="10"/>
          </p:nvPr>
        </p:nvSpPr>
        <p:spPr/>
        <p:txBody>
          <a:bodyPr/>
          <a:lstStyle/>
          <a:p>
            <a:fld id="{49C04F3A-82BD-4011-AADB-1F79FD7DF4BC}" type="slidenum">
              <a:rPr lang="en-GB" smtClean="0"/>
              <a:pPr/>
              <a:t>‹#›</a:t>
            </a:fld>
            <a:endParaRPr lang="en-GB" dirty="0"/>
          </a:p>
        </p:txBody>
      </p:sp>
      <p:pic>
        <p:nvPicPr>
          <p:cNvPr id="6" name="Picture 5">
            <a:extLst>
              <a:ext uri="{FF2B5EF4-FFF2-40B4-BE49-F238E27FC236}">
                <a16:creationId xmlns:a16="http://schemas.microsoft.com/office/drawing/2014/main" xmlns="" id="{090E9091-F932-449D-A1EF-35B8A21AFB4E}"/>
              </a:ext>
            </a:extLst>
          </p:cNvPr>
          <p:cNvPicPr>
            <a:picLocks noChangeAspect="1"/>
          </p:cNvPicPr>
          <p:nvPr userDrawn="1"/>
        </p:nvPicPr>
        <p:blipFill>
          <a:blip r:embed="rId2"/>
          <a:stretch>
            <a:fillRect/>
          </a:stretch>
        </p:blipFill>
        <p:spPr>
          <a:xfrm>
            <a:off x="5041214" y="101678"/>
            <a:ext cx="4090771" cy="713294"/>
          </a:xfrm>
          <a:prstGeom prst="rect">
            <a:avLst/>
          </a:prstGeom>
        </p:spPr>
      </p:pic>
      <p:sp>
        <p:nvSpPr>
          <p:cNvPr id="11" name="Content Placeholder 10">
            <a:extLst>
              <a:ext uri="{FF2B5EF4-FFF2-40B4-BE49-F238E27FC236}">
                <a16:creationId xmlns:a16="http://schemas.microsoft.com/office/drawing/2014/main" xmlns="" id="{6FC767A1-DF76-4191-99F0-1311E413B2AA}"/>
              </a:ext>
            </a:extLst>
          </p:cNvPr>
          <p:cNvSpPr>
            <a:spLocks noGrp="1"/>
          </p:cNvSpPr>
          <p:nvPr>
            <p:ph sz="quarter" idx="11"/>
          </p:nvPr>
        </p:nvSpPr>
        <p:spPr>
          <a:xfrm>
            <a:off x="448274" y="1251040"/>
            <a:ext cx="8074025" cy="517525"/>
          </a:xfrm>
        </p:spPr>
        <p:txBody>
          <a:bodyPr>
            <a:normAutofit/>
          </a:bodyPr>
          <a:lstStyle>
            <a:lvl1pPr marL="0" indent="0" algn="ctr">
              <a:buNone/>
              <a:defRPr sz="1600" b="1" baseline="0">
                <a:latin typeface="Calibri" panose="020F0502020204030204" pitchFamily="34" charset="0"/>
              </a:defRPr>
            </a:lvl1pPr>
          </a:lstStyle>
          <a:p>
            <a:pPr lvl="0"/>
            <a:r>
              <a:rPr lang="en-US" dirty="0"/>
              <a:t>Click to edit Master text styles</a:t>
            </a:r>
          </a:p>
        </p:txBody>
      </p:sp>
      <p:sp>
        <p:nvSpPr>
          <p:cNvPr id="13" name="Text Placeholder 12">
            <a:extLst>
              <a:ext uri="{FF2B5EF4-FFF2-40B4-BE49-F238E27FC236}">
                <a16:creationId xmlns:a16="http://schemas.microsoft.com/office/drawing/2014/main" xmlns="" id="{DBE4024A-0EF9-41A2-B175-DDA4AA7DE116}"/>
              </a:ext>
            </a:extLst>
          </p:cNvPr>
          <p:cNvSpPr>
            <a:spLocks noGrp="1"/>
          </p:cNvSpPr>
          <p:nvPr>
            <p:ph type="body" sz="quarter" idx="12"/>
          </p:nvPr>
        </p:nvSpPr>
        <p:spPr>
          <a:xfrm>
            <a:off x="447677" y="2579688"/>
            <a:ext cx="8074024" cy="2673350"/>
          </a:xfrm>
        </p:spPr>
        <p:txBody>
          <a:bodyPr>
            <a:normAutofit/>
          </a:bodyPr>
          <a:lstStyle>
            <a:lvl1pPr marL="0" indent="0" algn="ctr">
              <a:buNone/>
              <a:defRPr sz="3400" b="1" i="0" baseline="0">
                <a:latin typeface="Calibri" panose="020F0502020204030204" pitchFamily="34" charset="0"/>
              </a:defRPr>
            </a:lvl1pPr>
          </a:lstStyle>
          <a:p>
            <a:pPr lvl="0"/>
            <a:endParaRPr lang="en-US" dirty="0"/>
          </a:p>
          <a:p>
            <a:pPr lvl="0"/>
            <a:endParaRPr lang="en-GB" dirty="0"/>
          </a:p>
          <a:p>
            <a:pPr lvl="0"/>
            <a:endParaRPr lang="en-GB" dirty="0"/>
          </a:p>
        </p:txBody>
      </p:sp>
      <p:sp>
        <p:nvSpPr>
          <p:cNvPr id="15" name="Text Placeholder 14">
            <a:extLst>
              <a:ext uri="{FF2B5EF4-FFF2-40B4-BE49-F238E27FC236}">
                <a16:creationId xmlns:a16="http://schemas.microsoft.com/office/drawing/2014/main" xmlns="" id="{7A2FE8F4-0B2F-4B6E-B4B0-927F13D7F719}"/>
              </a:ext>
            </a:extLst>
          </p:cNvPr>
          <p:cNvSpPr>
            <a:spLocks noGrp="1"/>
          </p:cNvSpPr>
          <p:nvPr>
            <p:ph type="body" sz="quarter" idx="13"/>
          </p:nvPr>
        </p:nvSpPr>
        <p:spPr>
          <a:xfrm>
            <a:off x="447675" y="5589588"/>
            <a:ext cx="8074025" cy="604837"/>
          </a:xfrm>
        </p:spPr>
        <p:txBody>
          <a:bodyPr>
            <a:normAutofit/>
          </a:bodyPr>
          <a:lstStyle>
            <a:lvl1pPr marL="0" indent="0" algn="ctr">
              <a:buNone/>
              <a:defRPr sz="1400" baseline="0">
                <a:latin typeface="Calibri" panose="020F0502020204030204" pitchFamily="34" charset="0"/>
              </a:defRPr>
            </a:lvl1pPr>
          </a:lstStyle>
          <a:p>
            <a:pPr lvl="0"/>
            <a:endParaRPr lang="en-GB" dirty="0"/>
          </a:p>
        </p:txBody>
      </p:sp>
    </p:spTree>
    <p:extLst>
      <p:ext uri="{BB962C8B-B14F-4D97-AF65-F5344CB8AC3E}">
        <p14:creationId xmlns:p14="http://schemas.microsoft.com/office/powerpoint/2010/main" val="413453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t>10/13/2020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a:p>
        </p:txBody>
      </p:sp>
    </p:spTree>
    <p:extLst>
      <p:ext uri="{BB962C8B-B14F-4D97-AF65-F5344CB8AC3E}">
        <p14:creationId xmlns:p14="http://schemas.microsoft.com/office/powerpoint/2010/main" val="2586442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t>10/13/2020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a:p>
        </p:txBody>
      </p:sp>
    </p:spTree>
    <p:extLst>
      <p:ext uri="{BB962C8B-B14F-4D97-AF65-F5344CB8AC3E}">
        <p14:creationId xmlns:p14="http://schemas.microsoft.com/office/powerpoint/2010/main" val="296169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xmlns="" id="{0D344A87-61DB-4835-BEB0-346EDFB422AE}"/>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9">
            <a:extLst>
              <a:ext uri="{FF2B5EF4-FFF2-40B4-BE49-F238E27FC236}">
                <a16:creationId xmlns:a16="http://schemas.microsoft.com/office/drawing/2014/main" xmlns="" id="{EF509BE8-7E65-45EB-BBBD-AD3388FF69B8}"/>
              </a:ext>
            </a:extLst>
          </p:cNvPr>
          <p:cNvSpPr>
            <a:spLocks noGrp="1"/>
          </p:cNvSpPr>
          <p:nvPr>
            <p:ph type="body" sz="quarter" idx="11"/>
          </p:nvPr>
        </p:nvSpPr>
        <p:spPr>
          <a:xfrm>
            <a:off x="2570163" y="0"/>
            <a:ext cx="6573837" cy="1043796"/>
          </a:xfrm>
        </p:spPr>
        <p:txBody>
          <a:bodyPr anchor="ctr" anchorCtr="0">
            <a:no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11730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568F01E-E28F-48CF-A919-4F87EC7314AB}"/>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Slide Number Placeholder 4">
            <a:extLst>
              <a:ext uri="{FF2B5EF4-FFF2-40B4-BE49-F238E27FC236}">
                <a16:creationId xmlns:a16="http://schemas.microsoft.com/office/drawing/2014/main" xmlns="" id="{38142138-4AA3-4144-B07B-05168E07F5FA}"/>
              </a:ext>
            </a:extLst>
          </p:cNvPr>
          <p:cNvSpPr>
            <a:spLocks noGrp="1"/>
          </p:cNvSpPr>
          <p:nvPr>
            <p:ph type="sldNum" sz="quarter" idx="12"/>
          </p:nvPr>
        </p:nvSpPr>
        <p:spPr>
          <a:xfrm>
            <a:off x="7086600" y="6588125"/>
            <a:ext cx="2057400" cy="285810"/>
          </a:xfrm>
          <a:prstGeom prst="rect">
            <a:avLst/>
          </a:prstGeom>
        </p:spPr>
        <p:txBody>
          <a:bodyPr/>
          <a:lstStyle>
            <a:lvl1pPr>
              <a:defRPr sz="900" baseline="0">
                <a:latin typeface="Verdana" panose="020B0604030504040204" pitchFamily="34" charset="0"/>
              </a:defRPr>
            </a:lvl1pPr>
          </a:lstStyle>
          <a:p>
            <a:fld id="{49C04F3A-82BD-4011-AADB-1F79FD7DF4BC}" type="slidenum">
              <a:rPr lang="en-GB" smtClean="0"/>
              <a:pPr/>
              <a:t>‹#›</a:t>
            </a:fld>
            <a:endParaRPr lang="en-GB" dirty="0"/>
          </a:p>
        </p:txBody>
      </p:sp>
      <p:sp>
        <p:nvSpPr>
          <p:cNvPr id="11" name="Rectangle 11">
            <a:extLst>
              <a:ext uri="{FF2B5EF4-FFF2-40B4-BE49-F238E27FC236}">
                <a16:creationId xmlns:a16="http://schemas.microsoft.com/office/drawing/2014/main" xmlns="" id="{4E9086BA-5439-49E6-9E91-FC32A560FF1E}"/>
              </a:ext>
            </a:extLst>
          </p:cNvPr>
          <p:cNvSpPr>
            <a:spLocks noChangeArrowheads="1"/>
          </p:cNvSpPr>
          <p:nvPr userDrawn="1"/>
        </p:nvSpPr>
        <p:spPr bwMode="auto">
          <a:xfrm>
            <a:off x="0" y="6622629"/>
            <a:ext cx="39604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en-US" sz="900" b="1" baseline="0" dirty="0">
                <a:solidFill>
                  <a:srgbClr val="FFFFFF"/>
                </a:solidFill>
                <a:latin typeface="Verdana" panose="020B0604030504040204" pitchFamily="34" charset="0"/>
              </a:rPr>
              <a:t>www.coe.int/cybercrime			</a:t>
            </a:r>
          </a:p>
        </p:txBody>
      </p:sp>
      <p:sp>
        <p:nvSpPr>
          <p:cNvPr id="15" name="Text Placeholder 11">
            <a:extLst>
              <a:ext uri="{FF2B5EF4-FFF2-40B4-BE49-F238E27FC236}">
                <a16:creationId xmlns:a16="http://schemas.microsoft.com/office/drawing/2014/main" xmlns="" id="{65D2B4B2-A487-46F2-91AA-C4BF2735A54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047415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50562" y="4106085"/>
            <a:ext cx="7886700" cy="1500187"/>
          </a:xfrm>
          <a:prstGeom prst="rect">
            <a:avLst/>
          </a:prstGeom>
        </p:spPr>
        <p:txBody>
          <a:bodyPr anchor="t" anchorCtr="0"/>
          <a:lstStyle>
            <a:lvl1pPr>
              <a:defRPr sz="4000" b="1" i="0" cap="all" baseline="0">
                <a:latin typeface="Calibri (heading)"/>
              </a:defRPr>
            </a:lvl1pPr>
          </a:lstStyle>
          <a:p>
            <a:r>
              <a:rPr lang="en-US" dirty="0"/>
              <a:t>Click to edit Master title style</a:t>
            </a:r>
          </a:p>
        </p:txBody>
      </p:sp>
      <p:sp>
        <p:nvSpPr>
          <p:cNvPr id="3" name="Text Placeholder 2"/>
          <p:cNvSpPr>
            <a:spLocks noGrp="1"/>
          </p:cNvSpPr>
          <p:nvPr>
            <p:ph type="body" idx="1"/>
          </p:nvPr>
        </p:nvSpPr>
        <p:spPr>
          <a:xfrm>
            <a:off x="550562" y="3666226"/>
            <a:ext cx="7886700" cy="439859"/>
          </a:xfrm>
        </p:spPr>
        <p:txBody>
          <a:bodyPr>
            <a:normAutofit/>
          </a:bodyPr>
          <a:lstStyle>
            <a:lvl1pPr marL="0" indent="0">
              <a:buNone/>
              <a:defRPr sz="2000" baseline="0">
                <a:solidFill>
                  <a:schemeClr val="tx1">
                    <a:lumMod val="50000"/>
                    <a:lumOff val="50000"/>
                  </a:schemeClr>
                </a:solidFill>
                <a:latin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Slide Number Placeholder 6">
            <a:extLst>
              <a:ext uri="{FF2B5EF4-FFF2-40B4-BE49-F238E27FC236}">
                <a16:creationId xmlns:a16="http://schemas.microsoft.com/office/drawing/2014/main" xmlns="" id="{20A8AF00-8302-4EB6-B590-39BD369534E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a16="http://schemas.microsoft.com/office/drawing/2014/main" xmlns="" id="{D233DBE3-4DCE-45EA-88E9-4DFE54A70D1C}"/>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952001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xmlns="" id="{9F79EE9D-52D5-4B6B-99C5-F7B7EF500FF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a16="http://schemas.microsoft.com/office/drawing/2014/main" xmlns="" id="{CCA4FC42-7865-44A1-A558-6DAB208B7BBA}"/>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055842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617213"/>
            <a:ext cx="3868340"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617213"/>
            <a:ext cx="3887391"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xmlns="" id="{D8D75C77-33AE-4D9D-81BB-E8443987728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3" name="Text Placeholder 11">
            <a:extLst>
              <a:ext uri="{FF2B5EF4-FFF2-40B4-BE49-F238E27FC236}">
                <a16:creationId xmlns:a16="http://schemas.microsoft.com/office/drawing/2014/main" xmlns="" id="{E8360835-D07D-47DB-8A8D-6D70C8BFA691}"/>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3399336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xmlns="" id="{8F3D9741-60F0-480D-8B47-D9BDE25B27A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9" name="Text Placeholder 11">
            <a:extLst>
              <a:ext uri="{FF2B5EF4-FFF2-40B4-BE49-F238E27FC236}">
                <a16:creationId xmlns:a16="http://schemas.microsoft.com/office/drawing/2014/main" xmlns="" id="{A0DF66FC-D0BD-42D5-88C2-0C899A2415A4}"/>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945462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xmlns="" id="{8F3D9741-60F0-480D-8B47-D9BDE25B27A7}"/>
              </a:ext>
            </a:extLst>
          </p:cNvPr>
          <p:cNvSpPr>
            <a:spLocks noGrp="1"/>
          </p:cNvSpPr>
          <p:nvPr>
            <p:ph type="sldNum" sz="quarter" idx="10"/>
          </p:nvPr>
        </p:nvSpPr>
        <p:spPr/>
        <p:txBody>
          <a:bodyPr/>
          <a:lstStyle/>
          <a:p>
            <a:fld id="{49C04F3A-82BD-4011-AADB-1F79FD7DF4BC}" type="slidenum">
              <a:rPr lang="en-GB" smtClean="0"/>
              <a:pPr/>
              <a:t>‹#›</a:t>
            </a:fld>
            <a:endParaRPr lang="en-GB" dirty="0"/>
          </a:p>
        </p:txBody>
      </p:sp>
      <p:pic>
        <p:nvPicPr>
          <p:cNvPr id="11" name="Picture 2" descr="Asking questions | TeachingEnglish | British Council | BBC">
            <a:extLst>
              <a:ext uri="{FF2B5EF4-FFF2-40B4-BE49-F238E27FC236}">
                <a16:creationId xmlns:a16="http://schemas.microsoft.com/office/drawing/2014/main" xmlns="" id="{4847C7E7-B06A-4BDA-9B87-24735A9E213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0" y="2225616"/>
            <a:ext cx="4572000" cy="2794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734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319841"/>
            <a:ext cx="1971675" cy="4857122"/>
          </a:xfrm>
          <a:prstGeom prst="rect">
            <a:avLst/>
          </a:prstGeom>
        </p:spPr>
        <p:txBody>
          <a:bodyPr vert="eaVert"/>
          <a:lstStyle>
            <a:lvl1pPr>
              <a:defRPr baseline="0">
                <a:latin typeface="Calibri" panose="020F050202020403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628650" y="1319841"/>
            <a:ext cx="5800725" cy="4857121"/>
          </a:xfrm>
        </p:spPr>
        <p:txBody>
          <a:bodyPr vert="eaVert"/>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xmlns="" id="{B9F9D650-1009-46ED-8222-4EE43ED1429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11">
            <a:extLst>
              <a:ext uri="{FF2B5EF4-FFF2-40B4-BE49-F238E27FC236}">
                <a16:creationId xmlns:a16="http://schemas.microsoft.com/office/drawing/2014/main" xmlns="" id="{5C16D1AC-E422-4575-9A0B-452840BC04C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4272525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xmlns="" id="{D9BE315B-93AB-4182-A682-D2D6C37D4D23}"/>
              </a:ext>
            </a:extLst>
          </p:cNvPr>
          <p:cNvSpPr/>
          <p:nvPr userDrawn="1"/>
        </p:nvSpPr>
        <p:spPr>
          <a:xfrm>
            <a:off x="0" y="-26988"/>
            <a:ext cx="9144000"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pic>
        <p:nvPicPr>
          <p:cNvPr id="8" name="Picture 4">
            <a:extLst>
              <a:ext uri="{FF2B5EF4-FFF2-40B4-BE49-F238E27FC236}">
                <a16:creationId xmlns:a16="http://schemas.microsoft.com/office/drawing/2014/main" xmlns="" id="{4840FB52-8F74-4C62-BC14-146E37352582}"/>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99" y="-22225"/>
            <a:ext cx="1322388" cy="1074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a16="http://schemas.microsoft.com/office/drawing/2014/main" xmlns="" id="{AD8571B3-F2B3-4C41-8AB6-8D4158A1697F}"/>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a:defRPr/>
            </a:pPr>
            <a:endParaRPr lang="en-GB"/>
          </a:p>
        </p:txBody>
      </p:sp>
      <p:sp>
        <p:nvSpPr>
          <p:cNvPr id="10" name="Slide Number Placeholder 4">
            <a:extLst>
              <a:ext uri="{FF2B5EF4-FFF2-40B4-BE49-F238E27FC236}">
                <a16:creationId xmlns:a16="http://schemas.microsoft.com/office/drawing/2014/main" xmlns="" id="{EBA4F7ED-64F8-4CD2-BB1C-C9028DADE63E}"/>
              </a:ext>
            </a:extLst>
          </p:cNvPr>
          <p:cNvSpPr>
            <a:spLocks noGrp="1"/>
          </p:cNvSpPr>
          <p:nvPr>
            <p:ph type="sldNum" sz="quarter" idx="4"/>
          </p:nvPr>
        </p:nvSpPr>
        <p:spPr>
          <a:xfrm>
            <a:off x="7086600" y="6588125"/>
            <a:ext cx="2057400" cy="285810"/>
          </a:xfrm>
          <a:prstGeom prst="rect">
            <a:avLst/>
          </a:prstGeom>
        </p:spPr>
        <p:txBody>
          <a:bodyPr/>
          <a:lstStyle>
            <a:lvl1pPr algn="r">
              <a:defRPr sz="900" b="1" baseline="0">
                <a:solidFill>
                  <a:schemeClr val="bg1"/>
                </a:solidFill>
                <a:latin typeface="Verdana" panose="020B0604030504040204" pitchFamily="34" charset="0"/>
                <a:ea typeface="Verdana" panose="020B0604030504040204" pitchFamily="34" charset="0"/>
              </a:defRPr>
            </a:lvl1pPr>
          </a:lstStyle>
          <a:p>
            <a:fld id="{49C04F3A-82BD-4011-AADB-1F79FD7DF4BC}" type="slidenum">
              <a:rPr lang="en-GB" smtClean="0"/>
              <a:pPr/>
              <a:t>‹#›</a:t>
            </a:fld>
            <a:endParaRPr lang="en-GB" dirty="0"/>
          </a:p>
        </p:txBody>
      </p:sp>
      <p:sp>
        <p:nvSpPr>
          <p:cNvPr id="11" name="Rectangle 11">
            <a:extLst>
              <a:ext uri="{FF2B5EF4-FFF2-40B4-BE49-F238E27FC236}">
                <a16:creationId xmlns:a16="http://schemas.microsoft.com/office/drawing/2014/main" xmlns="" id="{C0713AAC-84AF-4971-8FCB-8CABFE853DD0}"/>
              </a:ext>
            </a:extLst>
          </p:cNvPr>
          <p:cNvSpPr>
            <a:spLocks noChangeArrowheads="1"/>
          </p:cNvSpPr>
          <p:nvPr userDrawn="1"/>
        </p:nvSpPr>
        <p:spPr bwMode="auto">
          <a:xfrm>
            <a:off x="-60382" y="6596936"/>
            <a:ext cx="321765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en-US" sz="900" b="1" i="0" baseline="0" dirty="0">
                <a:solidFill>
                  <a:srgbClr val="FFFFFF"/>
                </a:solidFill>
                <a:latin typeface="Verdana" panose="020B0604030504040204" pitchFamily="34" charset="0"/>
                <a:ea typeface="Verdana" panose="020B0604030504040204" pitchFamily="34" charset="0"/>
              </a:rPr>
              <a:t>www.coe.int/cybercrime			</a:t>
            </a:r>
          </a:p>
        </p:txBody>
      </p:sp>
    </p:spTree>
    <p:extLst>
      <p:ext uri="{BB962C8B-B14F-4D97-AF65-F5344CB8AC3E}">
        <p14:creationId xmlns:p14="http://schemas.microsoft.com/office/powerpoint/2010/main" val="2679540493"/>
      </p:ext>
    </p:extLst>
  </p:cSld>
  <p:clrMap bg1="lt1" tx1="dk1" bg2="lt2" tx2="dk2" accent1="accent1" accent2="accent2" accent3="accent3" accent4="accent4" accent5="accent5" accent6="accent6" hlink="hlink" folHlink="folHlink"/>
  <p:sldLayoutIdLst>
    <p:sldLayoutId id="2147483676" r:id="rId1"/>
    <p:sldLayoutId id="2147483662" r:id="rId2"/>
    <p:sldLayoutId id="2147483672" r:id="rId3"/>
    <p:sldLayoutId id="2147483663" r:id="rId4"/>
    <p:sldLayoutId id="2147483664" r:id="rId5"/>
    <p:sldLayoutId id="2147483665" r:id="rId6"/>
    <p:sldLayoutId id="2147483666" r:id="rId7"/>
    <p:sldLayoutId id="2147483677" r:id="rId8"/>
    <p:sldLayoutId id="2147483671" r:id="rId9"/>
    <p:sldLayoutId id="2147483678" r:id="rId10"/>
    <p:sldLayoutId id="214748367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matteo.lucchetti@coe.int" TargetMode="Externa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1.xml"/><Relationship Id="rId1" Type="http://schemas.openxmlformats.org/officeDocument/2006/relationships/themeOverride" Target="../theme/themeOverride1.xml"/><Relationship Id="rId4" Type="http://schemas.openxmlformats.org/officeDocument/2006/relationships/image" Target="../media/image8.jpe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1.xml"/><Relationship Id="rId1" Type="http://schemas.openxmlformats.org/officeDocument/2006/relationships/themeOverride" Target="../theme/themeOverride2.xml"/><Relationship Id="rId4" Type="http://schemas.openxmlformats.org/officeDocument/2006/relationships/image" Target="../media/image8.jpeg"/></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34355" y="2228592"/>
            <a:ext cx="8750206" cy="3662541"/>
          </a:xfrm>
          <a:prstGeom prst="rect">
            <a:avLst/>
          </a:prstGeom>
          <a:ln>
            <a:noFill/>
          </a:ln>
        </p:spPr>
        <p:txBody>
          <a:bodyPr wrap="square">
            <a:spAutoFit/>
          </a:bodyPr>
          <a:lstStyle/>
          <a:p>
            <a:pPr algn="ctr">
              <a:defRPr/>
            </a:pPr>
            <a:r>
              <a:rPr lang="sq-AL" dirty="1" sz="3600" b="1">
                <a:ea typeface="MS PGothic" panose="020B0600070205080204" pitchFamily="34" charset="-128"/>
              </a:rPr>
              <a:t>Seanca 3.x</a:t>
            </a:r>
            <a:r>
              <a:rPr lang="sq-AL" dirty="1" sz="3600" b="1">
                <a:ea typeface="MS PGothic" panose="020B0600070205080204" pitchFamily="34" charset="-128"/>
              </a:rPr>
              <a:t> </a:t>
            </a:r>
          </a:p>
          <a:p>
            <a:pPr algn="ctr">
              <a:defRPr/>
            </a:pPr>
            <a:r>
              <a:rPr lang="sq-AL" dirty="1" sz="3600" b="1">
                <a:ea typeface="MS PGothic" panose="020B0600070205080204" pitchFamily="34" charset="-128"/>
              </a:rPr>
              <a:t>Ndërtimi i aftësive për krimet kibernetike</a:t>
            </a:r>
          </a:p>
          <a:p>
            <a:pPr marL="0" indent="0" algn="ctr">
              <a:buFont typeface="Arial" charset="0"/>
              <a:buNone/>
              <a:defRPr/>
            </a:pPr>
            <a:endParaRPr lang="en-GB" sz="1200" b="1" dirty="0">
              <a:ea typeface="MS PGothic" panose="020B0600070205080204" pitchFamily="34" charset="-128"/>
            </a:endParaRPr>
          </a:p>
          <a:p>
            <a:pPr marL="0" indent="0" algn="ctr">
              <a:buFont typeface="Arial" charset="0"/>
              <a:buNone/>
              <a:defRPr/>
            </a:pPr>
            <a:endParaRPr lang="en-GB" sz="1200" b="1" dirty="0">
              <a:ea typeface="MS PGothic" panose="020B0600070205080204" pitchFamily="34" charset="-128"/>
            </a:endParaRPr>
          </a:p>
          <a:p>
            <a:pPr marL="0" indent="0" algn="ctr">
              <a:buFont typeface="Arial" charset="0"/>
              <a:buNone/>
              <a:defRPr/>
            </a:pPr>
            <a:endParaRPr lang="en-GB" sz="1200" b="1" dirty="0">
              <a:ea typeface="MS PGothic" panose="020B0600070205080204" pitchFamily="34" charset="-128"/>
            </a:endParaRPr>
          </a:p>
          <a:p>
            <a:pPr algn="ctr">
              <a:spcBef>
                <a:spcPct val="0"/>
              </a:spcBef>
            </a:pPr>
            <a:r>
              <a:rPr lang="sq-AL" dirty="1" b="1"/>
              <a:t>Xxxxx XXXXXXXX</a:t>
            </a:r>
          </a:p>
          <a:p>
            <a:pPr algn="ctr">
              <a:spcBef>
                <a:spcPct val="0"/>
              </a:spcBef>
            </a:pPr>
            <a:endParaRPr lang="en-GB" altLang="en-US" sz="800" dirty="0"/>
          </a:p>
          <a:p>
            <a:pPr algn="ctr">
              <a:spcBef>
                <a:spcPct val="0"/>
              </a:spcBef>
            </a:pPr>
            <a:r>
              <a:rPr lang="sq-AL" dirty="1" sz="1400" i="1"/>
              <a:t>Këshilli i Evropës</a:t>
            </a:r>
          </a:p>
          <a:p>
            <a:pPr algn="ctr">
              <a:spcBef>
                <a:spcPct val="0"/>
              </a:spcBef>
            </a:pPr>
            <a:endParaRPr lang="en-GB" altLang="en-US" sz="1400" b="1" dirty="0">
              <a:solidFill>
                <a:srgbClr val="2F618F"/>
              </a:solidFill>
              <a:hlinkClick r:id="rId2"/>
            </a:endParaRPr>
          </a:p>
          <a:p>
            <a:pPr algn="ctr">
              <a:spcBef>
                <a:spcPct val="0"/>
              </a:spcBef>
            </a:pPr>
            <a:r>
              <a:rPr lang="sq-AL" dirty="1" sz="1200" b="1">
                <a:solidFill>
                  <a:srgbClr val="2F618F"/>
                </a:solidFill>
              </a:rPr>
              <a:t>email</a:t>
            </a:r>
          </a:p>
          <a:p>
            <a:pPr algn="ctr">
              <a:spcBef>
                <a:spcPct val="0"/>
              </a:spcBef>
            </a:pPr>
            <a:endParaRPr lang="en-GB" altLang="en-US" sz="1400" b="1" dirty="0"/>
          </a:p>
          <a:p>
            <a:pPr algn="ctr">
              <a:spcBef>
                <a:spcPct val="0"/>
              </a:spcBef>
            </a:pPr>
            <a:endParaRPr lang="en-GB" altLang="en-US" sz="1400" b="1" dirty="0"/>
          </a:p>
          <a:p>
            <a:pPr algn="ctr">
              <a:spcBef>
                <a:spcPct val="0"/>
              </a:spcBef>
            </a:pPr>
            <a:endParaRPr lang="en-GB" altLang="en-US" sz="1400" b="1" dirty="0"/>
          </a:p>
          <a:p>
            <a:pPr algn="ctr">
              <a:spcBef>
                <a:spcPct val="0"/>
              </a:spcBef>
            </a:pPr>
            <a:r>
              <a:rPr lang="sq-AL" dirty="1" sz="1600" b="1"/>
              <a:t>DD Muaji VVVV</a:t>
            </a:r>
          </a:p>
        </p:txBody>
      </p:sp>
      <p:sp>
        <p:nvSpPr>
          <p:cNvPr id="20" name="TextBox 13">
            <a:extLst>
              <a:ext uri="{FF2B5EF4-FFF2-40B4-BE49-F238E27FC236}">
                <a16:creationId xmlns:a16="http://schemas.microsoft.com/office/drawing/2014/main" xmlns=""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a16="http://schemas.microsoft.com/office/drawing/2014/main" xmlns="" id="{5F39A16C-F9D3-2A4D-98FE-6E0DFED1E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a:extLst>
              <a:ext uri="{FF2B5EF4-FFF2-40B4-BE49-F238E27FC236}">
                <a16:creationId xmlns:a16="http://schemas.microsoft.com/office/drawing/2014/main" xmlns="" id="{29075054-C764-4888-9887-6C6C44EF71CA}"/>
              </a:ext>
            </a:extLst>
          </p:cNvPr>
          <p:cNvSpPr>
            <a:spLocks noChangeArrowheads="1"/>
          </p:cNvSpPr>
          <p:nvPr/>
        </p:nvSpPr>
        <p:spPr bwMode="auto">
          <a:xfrm>
            <a:off x="365125" y="1177588"/>
            <a:ext cx="85994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tabLst>
                <a:tab pos="2066925" algn="l"/>
              </a:tabLst>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tabLst>
                <a:tab pos="2066925" algn="l"/>
              </a:tabLst>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tabLst>
                <a:tab pos="2066925" algn="l"/>
              </a:tabLst>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9pPr>
          </a:lstStyle>
          <a:p>
            <a:pPr algn="ctr">
              <a:spcBef>
                <a:spcPct val="0"/>
              </a:spcBef>
              <a:buNone/>
            </a:pPr>
            <a:r>
              <a:rPr lang="sq-AL" dirty="1" sz="2400" b="1">
                <a:latin typeface="+mn-lt"/>
              </a:rPr>
              <a:t>Trajnim hyrës për krimin kibernetik për gjyqtarë dhe prokurorë</a:t>
            </a:r>
          </a:p>
        </p:txBody>
      </p:sp>
      <p:sp>
        <p:nvSpPr>
          <p:cNvPr id="17" name="Slide Number Placeholder 1">
            <a:extLst>
              <a:ext uri="{FF2B5EF4-FFF2-40B4-BE49-F238E27FC236}">
                <a16:creationId xmlns:a16="http://schemas.microsoft.com/office/drawing/2014/main" xmlns="" id="{6D84966C-22BC-4590-97F4-6937886B25E6}"/>
              </a:ext>
            </a:extLst>
          </p:cNvPr>
          <p:cNvSpPr>
            <a:spLocks noGrp="1"/>
          </p:cNvSpPr>
          <p:nvPr>
            <p:ph type="sldNum" sz="quarter" idx="12"/>
          </p:nvPr>
        </p:nvSpPr>
        <p:spPr>
          <a:xfrm>
            <a:off x="7086600" y="6588125"/>
            <a:ext cx="2057400" cy="285810"/>
          </a:xfrm>
        </p:spPr>
        <p:txBody>
          <a:bodyPr/>
          <a:lstStyle/>
          <a:p>
            <a:fld id="{B517EF97-6CC0-48A9-BC0E-433EC7B55211}" type="slidenum">
              <a:rPr lang="en-GB" smtClean="0"/>
              <a:pPr/>
              <a:t>1</a:t>
            </a:fld>
          </a:p>
        </p:txBody>
      </p:sp>
    </p:spTree>
    <p:extLst>
      <p:ext uri="{BB962C8B-B14F-4D97-AF65-F5344CB8AC3E}">
        <p14:creationId xmlns:p14="http://schemas.microsoft.com/office/powerpoint/2010/main" val="642328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Kush jam unë?</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sq-AL" dirty="1" i="1"/>
              <a:t>Pas disa pyetjeve pak a shumë të zakonshme të cilat paraqiten si një kuiz i shkurtër në kanalin e Lojërave, së bashku me një pagesë të vogël të tarifës së pjesëmarrjes, personat që aspirojnë çmimin po marrin informacione se ai ose ajo ka fituar çmimin dhe se për qëllimin e pretendimit duhet të paraqiten të dhënat personale.</a:t>
            </a:r>
            <a:r>
              <a:rPr lang="sq-AL" dirty="1" i="1"/>
              <a:t> </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Në vend të thirrjes së numrit të telefonit ose dërgimit të emailit në Departamentin e Fituesit të Çmimit të Brand, procedura thjeshtësohet në atë mënyrë që vetëm një fotografi e përparme dhe e pasme e letërnjoftimit personal ose pasaportës së fituesit të çmimit, me të do të jetë e mjaftueshme për identifikimin pozitiv dhe kërkimin e çmimit, për sa kohë që të gjitha detajet e identifikimit personal shihen qartë dhe fytyra e personit që e mban atë dhe fotografia në dokument janë e njëjtë dhe e njohur qartë.</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Çmimet janë të shtrenjta, pyetjet janë të lehta, të gjithë fitojnë, qindra dhe mijëra po dërgojnë me gëzim fotografi të tyre duke mbajtur letërnjoftime personale pa asnjë pyetje.</a:t>
            </a:r>
          </a:p>
          <a:p>
            <a:endParaRPr lang="en-US" dirty="0"/>
          </a:p>
        </p:txBody>
      </p:sp>
      <p:sp>
        <p:nvSpPr>
          <p:cNvPr id="19" name="Slide Number Placeholder 1">
            <a:extLst>
              <a:ext uri="{FF2B5EF4-FFF2-40B4-BE49-F238E27FC236}">
                <a16:creationId xmlns:a16="http://schemas.microsoft.com/office/drawing/2014/main" xmlns="" id="{93F621E1-9ACD-4124-9918-27EDD9426654}"/>
              </a:ext>
            </a:extLst>
          </p:cNvPr>
          <p:cNvSpPr>
            <a:spLocks noGrp="1"/>
          </p:cNvSpPr>
          <p:nvPr>
            <p:ph type="sldNum" sz="quarter" idx="10"/>
          </p:nvPr>
        </p:nvSpPr>
        <p:spPr/>
        <p:txBody>
          <a:bodyPr/>
          <a:lstStyle/>
          <a:p>
            <a:fld id="{B517EF97-6CC0-48A9-BC0E-433EC7B55211}" type="slidenum">
              <a:rPr lang="en-GB" smtClean="0"/>
              <a:pPr/>
              <a:t>10</a:t>
            </a:fld>
          </a:p>
        </p:txBody>
      </p:sp>
    </p:spTree>
    <p:extLst>
      <p:ext uri="{BB962C8B-B14F-4D97-AF65-F5344CB8AC3E}">
        <p14:creationId xmlns:p14="http://schemas.microsoft.com/office/powerpoint/2010/main" val="37534064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Kush jam unë?</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sq-AL" dirty="1" i="1"/>
              <a:t>Sidoqoftë, diçka nuk po funksionon si duhet.</a:t>
            </a:r>
            <a:r>
              <a:rPr lang="sq-AL" dirty="1" i="1"/>
              <a:t> </a:t>
            </a:r>
            <a:r>
              <a:rPr lang="sq-AL" dirty="1" i="1"/>
              <a:t>Fituesit e çmimeve të lumtur edhe pse bëjnë gjithçka sipas udhëzimeve nuk kontaktohen nga Departamenti i Fitimit të Çmimit të Brand dhe as nuk marrin çmime me postë të rregullt.</a:t>
            </a:r>
            <a:r>
              <a:rPr lang="sq-AL" dirty="1" i="1"/>
              <a:t> </a:t>
            </a:r>
            <a:r>
              <a:rPr lang="sq-AL" dirty="1" i="1"/>
              <a:t>Ditët po kalojnë dhe pyetjet po ngrihen.</a:t>
            </a:r>
            <a:r>
              <a:rPr lang="sq-AL" dirty="1" i="1"/>
              <a:t> </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Disa nga fituesit e çmimeve kanë filluar të shqetësohen për ndarjen e të dhënave të tyre personale dhe ata fillojnë të kontrollojnë llogaritë e tyre bankare dhe të tjera financiare.</a:t>
            </a:r>
            <a:r>
              <a:rPr lang="sq-AL" dirty="1" i="1"/>
              <a:t> </a:t>
            </a:r>
            <a:r>
              <a:rPr lang="sq-AL" dirty="1" i="1"/>
              <a:t>Sidoqoftë, duket se gjithçka është në rregull: asnjë cent nuk është vjedhur ose transferuar padrejtësisht.</a:t>
            </a:r>
            <a:r>
              <a:rPr lang="sq-AL" dirty="1" i="1"/>
              <a:t> </a:t>
            </a:r>
            <a:r>
              <a:rPr lang="sq-AL" dirty="1" i="1"/>
              <a:t>Ata fillojnë të kontrollojnë shërbime tjera që po përdorin dhe të gjitha duket se janë mirë.</a:t>
            </a:r>
            <a:r>
              <a:rPr lang="sq-AL" dirty="1" i="1"/>
              <a:t> </a:t>
            </a:r>
            <a:r>
              <a:rPr lang="sq-AL" dirty="1" i="1"/>
              <a:t>Asgjë nuk është ndryshuar.</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Situata fillon të krijojë zhgënjim.</a:t>
            </a:r>
            <a:r>
              <a:rPr lang="sq-AL" dirty="1" i="1"/>
              <a:t> </a:t>
            </a:r>
            <a:r>
              <a:rPr lang="sq-AL" dirty="1" i="1"/>
              <a:t>Asgjë nuk është vjedhur ose nuk merret dhe çmimet nuk dorëzohen.</a:t>
            </a:r>
            <a:r>
              <a:rPr lang="sq-AL" dirty="1" i="1"/>
              <a:t> </a:t>
            </a:r>
            <a:r>
              <a:rPr lang="sq-AL" dirty="1" i="1"/>
              <a:t>Çfarë mund të jetë ndoshta e gabuar?</a:t>
            </a:r>
            <a:r>
              <a:rPr lang="sq-AL" dirty="1" i="1"/>
              <a:t> </a:t>
            </a:r>
            <a:r>
              <a:rPr lang="sq-AL" dirty="1" i="1"/>
              <a:t>Për ta zbuluar këtë, fituesit e çmimeve kanë filluar të telefonojnë në selinë e Brands të cilat janë të gjitha me bazë në vend dhe të pyesin se çfarë po ndodh?</a:t>
            </a:r>
          </a:p>
          <a:p>
            <a:pPr marL="0" indent="0">
              <a:buNone/>
            </a:pPr>
            <a:endParaRPr lang="en-US" dirty="0"/>
          </a:p>
        </p:txBody>
      </p:sp>
      <p:sp>
        <p:nvSpPr>
          <p:cNvPr id="19" name="Slide Number Placeholder 1">
            <a:extLst>
              <a:ext uri="{FF2B5EF4-FFF2-40B4-BE49-F238E27FC236}">
                <a16:creationId xmlns:a16="http://schemas.microsoft.com/office/drawing/2014/main" xmlns="" id="{93F621E1-9ACD-4124-9918-27EDD9426654}"/>
              </a:ext>
            </a:extLst>
          </p:cNvPr>
          <p:cNvSpPr>
            <a:spLocks noGrp="1"/>
          </p:cNvSpPr>
          <p:nvPr>
            <p:ph type="sldNum" sz="quarter" idx="10"/>
          </p:nvPr>
        </p:nvSpPr>
        <p:spPr/>
        <p:txBody>
          <a:bodyPr/>
          <a:lstStyle/>
          <a:p>
            <a:fld id="{B517EF97-6CC0-48A9-BC0E-433EC7B55211}" type="slidenum">
              <a:rPr lang="en-GB" smtClean="0"/>
              <a:pPr/>
              <a:t>11</a:t>
            </a:fld>
          </a:p>
        </p:txBody>
      </p:sp>
    </p:spTree>
    <p:extLst>
      <p:ext uri="{BB962C8B-B14F-4D97-AF65-F5344CB8AC3E}">
        <p14:creationId xmlns:p14="http://schemas.microsoft.com/office/powerpoint/2010/main" val="26358563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Kush jam unë?</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sq-AL" dirty="1" i="1"/>
              <a:t>Shërbimet e marrëdhënieve me klientët e Brands po marrin thirrjet dhe ata u përgjigjen menjëherë fituesve të çmimeve: më falni, për momentin në nuk po organizojmë ndonjë lojë fituese të çmimeve.</a:t>
            </a:r>
            <a:r>
              <a:rPr lang="sq-AL" dirty="1" i="1"/>
              <a:t> </a:t>
            </a:r>
            <a:r>
              <a:rPr lang="sq-AL" dirty="1" i="1"/>
              <a:t>Gjithashtu, kur një lojë e tillë organizohet, ajo bëhet në përputhje me Ligjin përkatës të Vendit A që rregullon lojërat e fatit, i cili garanton mbrojtjen e të dhënave personale, çka do të thotë që Brand kurrë nuk do të kërkojë shfaqjen publike të letërnjoftimeve personale.</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Fituesit e çmimeve kanë filluar të kuptojnë se ata janë mashtruar në një farë mënyre por nuk është e qartë se si dhe pse.</a:t>
            </a:r>
            <a:r>
              <a:rPr lang="sq-AL" dirty="1" i="1"/>
              <a:t> </a:t>
            </a:r>
            <a:r>
              <a:rPr lang="sq-AL" dirty="1" i="1"/>
              <a:t>Të gjitha llogaritë bankare dhe të tjera janë të pandryshuara dhe asgjë nuk mungon.</a:t>
            </a:r>
            <a:r>
              <a:rPr lang="sq-AL" dirty="1" i="1"/>
              <a:t> </a:t>
            </a:r>
            <a:r>
              <a:rPr lang="sq-AL" dirty="1" i="1"/>
              <a:t>Deri më tani, duket se janë mbledhur vetëm të dhëna personale dhe asgjë më shumë.</a:t>
            </a:r>
            <a:r>
              <a:rPr lang="sq-AL" dirty="1" i="1"/>
              <a:t> </a:t>
            </a:r>
            <a:r>
              <a:rPr lang="sq-AL" dirty="1" i="1"/>
              <a:t>Megjithatë, "fituesit e çmimeve" janë të zemëruar sepse nuk kanë marrë çmime dhe dikush ka të dhënat e tyre personale, ose edhe më keq, fotografitë e dokumenteve të tyre personale.</a:t>
            </a:r>
            <a:r>
              <a:rPr lang="sq-AL" dirty="1" i="1"/>
              <a:t> </a:t>
            </a:r>
            <a:r>
              <a:rPr lang="sq-AL" dirty="1" i="1"/>
              <a:t>Ata duan përgjigje dhe mediat kanë filluar t'i kushtojnë vëmendje.</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Policia fillon hetimin e saj paraprak.</a:t>
            </a:r>
          </a:p>
          <a:p>
            <a:endParaRPr lang="en-US" dirty="0"/>
          </a:p>
        </p:txBody>
      </p:sp>
      <p:sp>
        <p:nvSpPr>
          <p:cNvPr id="19" name="Slide Number Placeholder 1">
            <a:extLst>
              <a:ext uri="{FF2B5EF4-FFF2-40B4-BE49-F238E27FC236}">
                <a16:creationId xmlns:a16="http://schemas.microsoft.com/office/drawing/2014/main" xmlns="" id="{93F621E1-9ACD-4124-9918-27EDD9426654}"/>
              </a:ext>
            </a:extLst>
          </p:cNvPr>
          <p:cNvSpPr>
            <a:spLocks noGrp="1"/>
          </p:cNvSpPr>
          <p:nvPr>
            <p:ph type="sldNum" sz="quarter" idx="10"/>
          </p:nvPr>
        </p:nvSpPr>
        <p:spPr/>
        <p:txBody>
          <a:bodyPr/>
          <a:lstStyle/>
          <a:p>
            <a:fld id="{B517EF97-6CC0-48A9-BC0E-433EC7B55211}" type="slidenum">
              <a:rPr lang="en-GB" smtClean="0"/>
              <a:pPr/>
              <a:t>12</a:t>
            </a:fld>
          </a:p>
        </p:txBody>
      </p:sp>
    </p:spTree>
    <p:extLst>
      <p:ext uri="{BB962C8B-B14F-4D97-AF65-F5344CB8AC3E}">
        <p14:creationId xmlns:p14="http://schemas.microsoft.com/office/powerpoint/2010/main" val="30189763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Ndiqni të dhënat</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sq-AL" dirty="1" i="1"/>
              <a:t>Policia e kupton që tani mijëra qytetarë të Vendit A kanë marrë pjesë në ndonjë version të lojës fituese të çmimeve.</a:t>
            </a:r>
            <a:r>
              <a:rPr lang="sq-AL" dirty="1" i="1"/>
              <a:t> </a:t>
            </a:r>
            <a:r>
              <a:rPr lang="sq-AL" dirty="1" i="1"/>
              <a:t>Markat (Brand) janë të ndryshme, vendase ose të huaja, por të gjitha bazohen në një vend në një farë mënyre.</a:t>
            </a:r>
            <a:r>
              <a:rPr lang="sq-AL" dirty="1" i="1"/>
              <a:t> </a:t>
            </a:r>
            <a:r>
              <a:rPr lang="sq-AL" dirty="1" i="1"/>
              <a:t>Llogaritë bankare dhe të tjera financiare ose të pasurisë kontrollohen dhe në të vërtetë asgjë nuk mungon.</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Rrjetet e Mediave Sociale janë si vendase ashtu edhe ndërkombëtare sa i përket hostit.</a:t>
            </a:r>
            <a:r>
              <a:rPr lang="sq-AL" dirty="1" i="1"/>
              <a:t> </a:t>
            </a:r>
            <a:r>
              <a:rPr lang="sq-AL" dirty="1" i="1"/>
              <a:t>Duket se nuk ka asnjë rregull në lidhje me të, përveç se ato duhet të jenë të njohura.</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Kërkesa është dërguar në Rrjete me disa pyetje dhe kërkesa veprimi.</a:t>
            </a:r>
            <a:r>
              <a:rPr lang="sq-AL" dirty="1" i="1"/>
              <a:t> </a:t>
            </a:r>
            <a:r>
              <a:rPr lang="sq-AL" dirty="1" i="1"/>
              <a:t>Rezultatet kanë filluar të merren nga policia dhe të dhënat e para janë duke dalë.</a:t>
            </a:r>
            <a:r>
              <a:rPr lang="sq-AL" dirty="1" i="1"/>
              <a:t> </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Ofruesit e Shërbimeve të Internetit tani janë përfshirë në hetim dhe veprime të caktuara të policisë po japin rezultate.</a:t>
            </a:r>
            <a:r>
              <a:rPr lang="sq-AL" dirty="1" i="1"/>
              <a:t> </a:t>
            </a:r>
            <a:r>
              <a:rPr lang="sq-AL" dirty="1" i="1"/>
              <a:t>Identifikohen të dyshuarit e parë.</a:t>
            </a:r>
          </a:p>
          <a:p>
            <a:endParaRPr lang="en-US" dirty="0"/>
          </a:p>
        </p:txBody>
      </p:sp>
      <p:sp>
        <p:nvSpPr>
          <p:cNvPr id="19" name="Slide Number Placeholder 1">
            <a:extLst>
              <a:ext uri="{FF2B5EF4-FFF2-40B4-BE49-F238E27FC236}">
                <a16:creationId xmlns:a16="http://schemas.microsoft.com/office/drawing/2014/main" xmlns="" id="{93F621E1-9ACD-4124-9918-27EDD9426654}"/>
              </a:ext>
            </a:extLst>
          </p:cNvPr>
          <p:cNvSpPr>
            <a:spLocks noGrp="1"/>
          </p:cNvSpPr>
          <p:nvPr>
            <p:ph type="sldNum" sz="quarter" idx="10"/>
          </p:nvPr>
        </p:nvSpPr>
        <p:spPr/>
        <p:txBody>
          <a:bodyPr/>
          <a:lstStyle/>
          <a:p>
            <a:fld id="{B517EF97-6CC0-48A9-BC0E-433EC7B55211}" type="slidenum">
              <a:rPr lang="en-GB" smtClean="0"/>
              <a:pPr/>
              <a:t>13</a:t>
            </a:fld>
          </a:p>
        </p:txBody>
      </p:sp>
    </p:spTree>
    <p:extLst>
      <p:ext uri="{BB962C8B-B14F-4D97-AF65-F5344CB8AC3E}">
        <p14:creationId xmlns:p14="http://schemas.microsoft.com/office/powerpoint/2010/main" val="18036799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Ndiqni të dhënat</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sq-AL" dirty="1" i="1"/>
              <a:t>Masa të caktuara procedurale dhe urdhra nga Prokuroria dhe Gjykata janë marrë dhe janë në lëvizje.</a:t>
            </a:r>
            <a:r>
              <a:rPr lang="sq-AL" dirty="1" i="1"/>
              <a:t> </a:t>
            </a:r>
            <a:r>
              <a:rPr lang="sq-AL" dirty="1" i="1"/>
              <a:t>Provat në formë të rregullt ose elektronike kanë filluar të merren.</a:t>
            </a:r>
            <a:r>
              <a:rPr lang="sq-AL" dirty="1" i="1"/>
              <a:t> </a:t>
            </a:r>
            <a:r>
              <a:rPr lang="sq-AL" dirty="1" i="1"/>
              <a:t>Dyshimi i arsyeshëm se krimi është kryer është vërtetuar.</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Dëshmitë dhe marrjet në pyetje tregojnë se grupi i njerëzve që nuk janë domosdoshmërisht të lidhur po postojnë informacione në lidhje me lojërat fituese të çmimeve në kanalet origjinale ose të rreme të mediave sociale të Markave (Brand).</a:t>
            </a:r>
            <a:r>
              <a:rPr lang="sq-AL" dirty="1" i="1"/>
              <a:t> </a:t>
            </a:r>
            <a:r>
              <a:rPr lang="sq-AL" dirty="1" i="1"/>
              <a:t>Qasja në kanalet origjinale bëhet e mundur nga marrja e jashtëligjshme e kredencialeve të regjistrimit.</a:t>
            </a:r>
            <a:r>
              <a:rPr lang="sq-AL" dirty="1" i="1"/>
              <a:t> </a:t>
            </a:r>
            <a:r>
              <a:rPr lang="sq-AL" dirty="1" i="1"/>
              <a:t>Nëse kanalet janë të falsifikuara, përdoren kopjet e etiketimit origjinal të Markës.</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Të dhënat personale të fituara në mënyrë mashtruese janë në fakt një mall.</a:t>
            </a:r>
            <a:r>
              <a:rPr lang="sq-AL" dirty="1" i="1"/>
              <a:t> </a:t>
            </a:r>
            <a:r>
              <a:rPr lang="sq-AL" dirty="1" i="1"/>
              <a:t>Ajo iu shitet personave në dark-market - Tregun e Errët të organizuar në Vendin A, të cilët paguajnë nga 15 deri në 50 Euro për fotografi, në varësi të cilësisë.</a:t>
            </a:r>
            <a:r>
              <a:rPr lang="sq-AL" dirty="1" i="1"/>
              <a:t> </a:t>
            </a:r>
            <a:r>
              <a:rPr lang="sq-AL" dirty="1" i="1"/>
              <a:t>Paratë transferohen herë në llogari bankare, herë në kriptovalutë.</a:t>
            </a:r>
          </a:p>
          <a:p>
            <a:pPr marL="0" indent="0">
              <a:buNone/>
            </a:pPr>
            <a:endParaRPr lang="en-US" dirty="0"/>
          </a:p>
        </p:txBody>
      </p:sp>
      <p:sp>
        <p:nvSpPr>
          <p:cNvPr id="19" name="Slide Number Placeholder 1">
            <a:extLst>
              <a:ext uri="{FF2B5EF4-FFF2-40B4-BE49-F238E27FC236}">
                <a16:creationId xmlns:a16="http://schemas.microsoft.com/office/drawing/2014/main" xmlns="" id="{93F621E1-9ACD-4124-9918-27EDD9426654}"/>
              </a:ext>
            </a:extLst>
          </p:cNvPr>
          <p:cNvSpPr>
            <a:spLocks noGrp="1"/>
          </p:cNvSpPr>
          <p:nvPr>
            <p:ph type="sldNum" sz="quarter" idx="10"/>
          </p:nvPr>
        </p:nvSpPr>
        <p:spPr/>
        <p:txBody>
          <a:bodyPr/>
          <a:lstStyle/>
          <a:p>
            <a:fld id="{B517EF97-6CC0-48A9-BC0E-433EC7B55211}" type="slidenum">
              <a:rPr lang="en-GB" smtClean="0"/>
              <a:pPr/>
              <a:t>14</a:t>
            </a:fld>
          </a:p>
        </p:txBody>
      </p:sp>
    </p:spTree>
    <p:extLst>
      <p:ext uri="{BB962C8B-B14F-4D97-AF65-F5344CB8AC3E}">
        <p14:creationId xmlns:p14="http://schemas.microsoft.com/office/powerpoint/2010/main" val="9954520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Ndiq paratë</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sq-AL" dirty="1" i="1"/>
              <a:t>Të dhëna shtesë janë mbledhur.</a:t>
            </a:r>
            <a:r>
              <a:rPr lang="sq-AL" dirty="1" i="1"/>
              <a:t> </a:t>
            </a:r>
            <a:r>
              <a:rPr lang="sq-AL" dirty="1" i="1"/>
              <a:t>Të dyshuarit e tjerë në zinxhir identifikohen dhe masat dhe veprimet shtesë janë ndërmarrë nën urdhrat e Prokurorisë ose Gjykatës.</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Veprimet dhe masat e provave po japin rezultate.</a:t>
            </a:r>
            <a:r>
              <a:rPr lang="sq-AL" dirty="1" i="1"/>
              <a:t> </a:t>
            </a:r>
            <a:r>
              <a:rPr lang="sq-AL" dirty="1" i="1"/>
              <a:t>Provat elektronike dhe marrja në pyetje tregon se informacioni i të dhënave personale të blera në Dark - Market përdoret në të vërtetë për hapjen e llogarive të pagesave me kompaninë e pagesave on-line që gjendet në Vendin B, e cila mbështet bashkëpunimin vullnetar.</a:t>
            </a:r>
            <a:r>
              <a:rPr lang="sq-AL" dirty="1" i="1"/>
              <a:t> </a:t>
            </a:r>
            <a:r>
              <a:rPr lang="sq-AL" dirty="1" i="1"/>
              <a:t>Llogaritë e pagesave hapen në emrin e personit të cilit i është përdorur karta e identitetit dhe fotografia.</a:t>
            </a:r>
            <a:r>
              <a:rPr lang="sq-AL" dirty="1" i="1"/>
              <a:t> </a:t>
            </a:r>
            <a:r>
              <a:rPr lang="sq-AL" dirty="1" i="1"/>
              <a:t>Fotografia është një nga kushtet për hapjen e llogarisë.</a:t>
            </a:r>
            <a:r>
              <a:rPr lang="sq-AL" dirty="1" i="1"/>
              <a:t> </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Hetimi i mëtejshëm tregon se llogaritë e hapura rishtas janë brenda 24/48 orësh duke marrë depozita prej 1000 EUR secila e paguar në kriptovalutë.</a:t>
            </a:r>
            <a:r>
              <a:rPr lang="sq-AL" dirty="1" i="1"/>
              <a:t> </a:t>
            </a:r>
            <a:r>
              <a:rPr lang="sq-AL" dirty="1" i="1"/>
              <a:t>Meqenëse përdoren qindra ose mijëra llogari, ka filluar të bëhet e qartë se para të konsiderueshme janë në lëvizje.</a:t>
            </a:r>
            <a:r>
              <a:rPr lang="sq-AL" dirty="1" i="1"/>
              <a:t> </a:t>
            </a:r>
          </a:p>
          <a:p>
            <a:pPr marL="0" indent="0">
              <a:buNone/>
            </a:pPr>
            <a:endParaRPr lang="en-US" dirty="0"/>
          </a:p>
        </p:txBody>
      </p:sp>
      <p:sp>
        <p:nvSpPr>
          <p:cNvPr id="19" name="Slide Number Placeholder 1">
            <a:extLst>
              <a:ext uri="{FF2B5EF4-FFF2-40B4-BE49-F238E27FC236}">
                <a16:creationId xmlns:a16="http://schemas.microsoft.com/office/drawing/2014/main" xmlns="" id="{93F621E1-9ACD-4124-9918-27EDD9426654}"/>
              </a:ext>
            </a:extLst>
          </p:cNvPr>
          <p:cNvSpPr>
            <a:spLocks noGrp="1"/>
          </p:cNvSpPr>
          <p:nvPr>
            <p:ph type="sldNum" sz="quarter" idx="10"/>
          </p:nvPr>
        </p:nvSpPr>
        <p:spPr/>
        <p:txBody>
          <a:bodyPr/>
          <a:lstStyle/>
          <a:p>
            <a:fld id="{B517EF97-6CC0-48A9-BC0E-433EC7B55211}" type="slidenum">
              <a:rPr lang="en-GB" smtClean="0"/>
              <a:pPr/>
              <a:t>15</a:t>
            </a:fld>
          </a:p>
        </p:txBody>
      </p:sp>
    </p:spTree>
    <p:extLst>
      <p:ext uri="{BB962C8B-B14F-4D97-AF65-F5344CB8AC3E}">
        <p14:creationId xmlns:p14="http://schemas.microsoft.com/office/powerpoint/2010/main" val="37763938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Ndiq paratë</a:t>
            </a:r>
          </a:p>
        </p:txBody>
      </p:sp>
      <p:sp>
        <p:nvSpPr>
          <p:cNvPr id="2" name="Content Placeholder 1"/>
          <p:cNvSpPr>
            <a:spLocks noGrp="1"/>
          </p:cNvSpPr>
          <p:nvPr>
            <p:ph idx="1"/>
          </p:nvPr>
        </p:nvSpPr>
        <p:spPr>
          <a:xfrm>
            <a:off x="628650" y="1247242"/>
            <a:ext cx="7886700" cy="5153558"/>
          </a:xfrm>
        </p:spPr>
        <p:txBody>
          <a:bodyPr>
            <a:normAutofit fontScale="92500" lnSpcReduction="10000"/>
          </a:bodyPr>
          <a:lstStyle/>
          <a:p>
            <a:pPr algn="just">
              <a:buFont typeface="Wingdings" panose="05000000000000000000" pitchFamily="2" charset="2"/>
              <a:buChar char="Ø"/>
            </a:pPr>
            <a:r>
              <a:rPr lang="sq-AL" dirty="1" sz="2200" i="1"/>
              <a:t>Hetimi i mëtejshëm tregon se llogaritë e pagesave on-line në Vendin B kanë lidhje me llogaritë e Vendit C me kompani bastesh on-line, e cila nuk miraton bashkëpunimin vullnetar.</a:t>
            </a:r>
            <a:r>
              <a:rPr lang="sq-AL" dirty="1" sz="2200" i="1"/>
              <a:t> </a:t>
            </a:r>
            <a:r>
              <a:rPr lang="sq-AL" dirty="1" sz="2200" i="1"/>
              <a:t>Duket se të njëjtët emra dhe të njëjtat dokumente identifikuese personale përdoren për hapjen e llogarive të basteve on-line në Vendin C.</a:t>
            </a:r>
          </a:p>
          <a:p>
            <a:pPr algn="just">
              <a:buFont typeface="Wingdings" panose="05000000000000000000" pitchFamily="2" charset="2"/>
              <a:buChar char="Ø"/>
            </a:pPr>
            <a:endParaRPr lang="en-GB" altLang="ja-JP" sz="2200" i="1" dirty="0"/>
          </a:p>
          <a:p>
            <a:pPr algn="just">
              <a:buFont typeface="Wingdings" panose="05000000000000000000" pitchFamily="2" charset="2"/>
              <a:buChar char="Ø"/>
            </a:pPr>
            <a:r>
              <a:rPr lang="sq-AL" dirty="1" sz="2200" i="1"/>
              <a:t>Veprime shtesë të hetimit tregojnë se shumë shpejt pas parapagimit fillestar të 1000 Eurove për llogarinë në Vendin B është transferuar në llogarinë e basteve në Vendin C. Rrjedha e parave neto është e plotë, që do të thotë se asgjë nuk mbetet në vendin B dhe të gjitha paratë transferohen në Vendin C.</a:t>
            </a:r>
          </a:p>
          <a:p>
            <a:pPr algn="just">
              <a:buFont typeface="Wingdings" panose="05000000000000000000" pitchFamily="2" charset="2"/>
              <a:buChar char="Ø"/>
            </a:pPr>
            <a:endParaRPr lang="en-GB" altLang="ja-JP" sz="2200" i="1" dirty="0"/>
          </a:p>
          <a:p>
            <a:pPr algn="just">
              <a:buFont typeface="Wingdings" panose="05000000000000000000" pitchFamily="2" charset="2"/>
              <a:buChar char="Ø"/>
            </a:pPr>
            <a:r>
              <a:rPr lang="sq-AL" dirty="1" sz="2200" i="1"/>
              <a:t>Pjesa tjetër e veprimeve të hetimit zhvillohet dhe rezultatet tregojnë se paratë vërtet janë paguar në llogaritë në Vendin C, por jo për shumë kohë.</a:t>
            </a:r>
            <a:r>
              <a:rPr lang="sq-AL" dirty="1" sz="2200" i="1"/>
              <a:t> </a:t>
            </a:r>
            <a:r>
              <a:rPr lang="sq-AL" dirty="1" sz="2200" i="1"/>
              <a:t>Brenda 24 deri në 48 orë ato përsëri transferohen në llogaritë nga të cilat është bërë pagesa fillestare.</a:t>
            </a:r>
            <a:r>
              <a:rPr lang="sq-AL" dirty="1" sz="2200" i="1"/>
              <a:t> </a:t>
            </a:r>
            <a:r>
              <a:rPr lang="sq-AL" dirty="1" sz="2200" i="1"/>
              <a:t>Pas transferimit, llogaritë në kompaninë e basteve on-line mbyllen dhe fshihen përgjithmonë.</a:t>
            </a:r>
          </a:p>
          <a:p>
            <a:endParaRPr lang="en-US" dirty="0"/>
          </a:p>
        </p:txBody>
      </p:sp>
      <p:sp>
        <p:nvSpPr>
          <p:cNvPr id="19" name="Slide Number Placeholder 1">
            <a:extLst>
              <a:ext uri="{FF2B5EF4-FFF2-40B4-BE49-F238E27FC236}">
                <a16:creationId xmlns:a16="http://schemas.microsoft.com/office/drawing/2014/main" xmlns="" id="{93F621E1-9ACD-4124-9918-27EDD9426654}"/>
              </a:ext>
            </a:extLst>
          </p:cNvPr>
          <p:cNvSpPr>
            <a:spLocks noGrp="1"/>
          </p:cNvSpPr>
          <p:nvPr>
            <p:ph type="sldNum" sz="quarter" idx="10"/>
          </p:nvPr>
        </p:nvSpPr>
        <p:spPr/>
        <p:txBody>
          <a:bodyPr/>
          <a:lstStyle/>
          <a:p>
            <a:fld id="{B517EF97-6CC0-48A9-BC0E-433EC7B55211}" type="slidenum">
              <a:rPr lang="en-GB" smtClean="0"/>
              <a:pPr/>
              <a:t>16</a:t>
            </a:fld>
          </a:p>
        </p:txBody>
      </p:sp>
    </p:spTree>
    <p:extLst>
      <p:ext uri="{BB962C8B-B14F-4D97-AF65-F5344CB8AC3E}">
        <p14:creationId xmlns:p14="http://schemas.microsoft.com/office/powerpoint/2010/main" val="15172396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Ndiq udhëheqësin</a:t>
            </a:r>
          </a:p>
        </p:txBody>
      </p:sp>
      <p:sp>
        <p:nvSpPr>
          <p:cNvPr id="2" name="Content Placeholder 1"/>
          <p:cNvSpPr>
            <a:spLocks noGrp="1"/>
          </p:cNvSpPr>
          <p:nvPr>
            <p:ph idx="1"/>
          </p:nvPr>
        </p:nvSpPr>
        <p:spPr>
          <a:xfrm>
            <a:off x="628650" y="1247242"/>
            <a:ext cx="7886700" cy="5153558"/>
          </a:xfrm>
        </p:spPr>
        <p:txBody>
          <a:bodyPr>
            <a:normAutofit fontScale="70000" lnSpcReduction="20000"/>
          </a:bodyPr>
          <a:lstStyle/>
          <a:p>
            <a:pPr algn="just">
              <a:buFont typeface="Wingdings" panose="05000000000000000000" pitchFamily="2" charset="2"/>
              <a:buChar char="Ø"/>
            </a:pPr>
            <a:r>
              <a:rPr lang="sq-AL" dirty="1" i="1"/>
              <a:t>Hetimi tani kthehet te Vendi B dhe llogaritë me kompaninë e pagesave on-line.</a:t>
            </a:r>
            <a:r>
              <a:rPr lang="sq-AL" dirty="1" i="1"/>
              <a:t> </a:t>
            </a:r>
            <a:r>
              <a:rPr lang="sq-AL" dirty="1" i="1"/>
              <a:t>Të gjitha llogaritë nga të cilat janë bërë pagesat fillestare dhe të cilat ishin bosh tani kanë përsëri 1000 Euro në to nën emrat e njerëzve "fitues të çmimit" nga Vendi A.</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Analiza e mëtejshme e provave tregon se brenda një periudhe të shkurtër kohe bëhen transaksione ndërmjet llogarive të pagesave on-line dhe, kësaj here, llogaritë bankare të individëve në Vendin A. Transferimi është i plotë dhe të gjitha 1000 Euro transferohen.</a:t>
            </a:r>
            <a:r>
              <a:rPr lang="sq-AL" dirty="1" i="1"/>
              <a:t> </a:t>
            </a:r>
            <a:r>
              <a:rPr lang="sq-AL" dirty="1" i="1"/>
              <a:t>Pasi të jetë bërë transferimi, llogaritë mbyllen dhe fshihen në platformën e Vendit B.</a:t>
            </a:r>
            <a:r>
              <a:rPr lang="sq-AL" dirty="1" i="1"/>
              <a:t> </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sq-AL" dirty="1" i="1"/>
              <a:t>Policia e Vendit A vazhdon hetimet.</a:t>
            </a:r>
            <a:r>
              <a:rPr lang="sq-AL" dirty="1" i="1"/>
              <a:t> </a:t>
            </a:r>
            <a:r>
              <a:rPr lang="sq-AL" dirty="1" i="1"/>
              <a:t>Janë mbledhur informacione dhe prova shtesë dhe ato tregojnë se ka një numër të caktuar individësh në Vendin A që marrin pagesa nga Vendi B. Duket se ekziston një farë niveli i koordinimit që prej tyre pasi që në të njëjtën ditë ata ose po vizitojnë bankat ose duke përdorur ATM për tërheqjen e parave të shumave pothuajse identike.</a:t>
            </a:r>
          </a:p>
          <a:p>
            <a:endParaRPr lang="en-US" dirty="0"/>
          </a:p>
        </p:txBody>
      </p:sp>
      <p:sp>
        <p:nvSpPr>
          <p:cNvPr id="19" name="Slide Number Placeholder 1">
            <a:extLst>
              <a:ext uri="{FF2B5EF4-FFF2-40B4-BE49-F238E27FC236}">
                <a16:creationId xmlns:a16="http://schemas.microsoft.com/office/drawing/2014/main" xmlns="" id="{93F621E1-9ACD-4124-9918-27EDD9426654}"/>
              </a:ext>
            </a:extLst>
          </p:cNvPr>
          <p:cNvSpPr>
            <a:spLocks noGrp="1"/>
          </p:cNvSpPr>
          <p:nvPr>
            <p:ph type="sldNum" sz="quarter" idx="10"/>
          </p:nvPr>
        </p:nvSpPr>
        <p:spPr/>
        <p:txBody>
          <a:bodyPr/>
          <a:lstStyle/>
          <a:p>
            <a:fld id="{B517EF97-6CC0-48A9-BC0E-433EC7B55211}" type="slidenum">
              <a:rPr lang="en-GB" smtClean="0"/>
              <a:pPr/>
              <a:t>17</a:t>
            </a:fld>
          </a:p>
        </p:txBody>
      </p:sp>
    </p:spTree>
    <p:extLst>
      <p:ext uri="{BB962C8B-B14F-4D97-AF65-F5344CB8AC3E}">
        <p14:creationId xmlns:p14="http://schemas.microsoft.com/office/powerpoint/2010/main" val="23334758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Ndiq udhëheqësin</a:t>
            </a:r>
          </a:p>
        </p:txBody>
      </p:sp>
      <p:sp>
        <p:nvSpPr>
          <p:cNvPr id="2" name="Content Placeholder 1"/>
          <p:cNvSpPr>
            <a:spLocks noGrp="1"/>
          </p:cNvSpPr>
          <p:nvPr>
            <p:ph idx="1"/>
          </p:nvPr>
        </p:nvSpPr>
        <p:spPr>
          <a:xfrm>
            <a:off x="628650" y="1247242"/>
            <a:ext cx="7886700" cy="5153558"/>
          </a:xfrm>
        </p:spPr>
        <p:txBody>
          <a:bodyPr>
            <a:normAutofit fontScale="92500" lnSpcReduction="10000"/>
          </a:bodyPr>
          <a:lstStyle/>
          <a:p>
            <a:pPr algn="just">
              <a:buFont typeface="Wingdings" panose="05000000000000000000" pitchFamily="2" charset="2"/>
              <a:buChar char="Ø"/>
            </a:pPr>
            <a:r>
              <a:rPr lang="sq-AL" dirty="1" sz="2200" i="1"/>
              <a:t>Ajo që duket interesante është se në disa llogari jo të gjitha paratë janë tërhequr dhe se rreth 5 deri në 10% po qëndrojnë.</a:t>
            </a:r>
            <a:r>
              <a:rPr lang="sq-AL" dirty="1" sz="2200" i="1"/>
              <a:t> </a:t>
            </a:r>
            <a:r>
              <a:rPr lang="sq-AL" dirty="1" sz="2200" i="1"/>
              <a:t>Sidoqoftë, komunikimi ndërmjet individëve vazhdon në një farë mënyre pasi që ky lloj veprimi vijon derisa të tërhiqen të gjitha paratë ose të mbetet një përqindje e caktuar.</a:t>
            </a:r>
          </a:p>
          <a:p>
            <a:pPr algn="just">
              <a:buFont typeface="Wingdings" panose="05000000000000000000" pitchFamily="2" charset="2"/>
              <a:buChar char="Ø"/>
            </a:pPr>
            <a:endParaRPr lang="en-GB" altLang="ja-JP" sz="2200" i="1" dirty="0"/>
          </a:p>
          <a:p>
            <a:pPr algn="just">
              <a:buFont typeface="Wingdings" panose="05000000000000000000" pitchFamily="2" charset="2"/>
              <a:buChar char="Ø"/>
            </a:pPr>
            <a:r>
              <a:rPr lang="sq-AL" dirty="1" sz="2200" i="1"/>
              <a:t>Policia vazhdon me hetimet.</a:t>
            </a:r>
            <a:r>
              <a:rPr lang="sq-AL" dirty="1" sz="2200" i="1"/>
              <a:t> </a:t>
            </a:r>
            <a:r>
              <a:rPr lang="sq-AL" dirty="1" sz="2200" i="1"/>
              <a:t>Janë marrë urdhra shtesë të Prokurorisë dhe Gjykatës dhe caktohet Dita e Aksionit.</a:t>
            </a:r>
            <a:r>
              <a:rPr lang="sq-AL" dirty="1" sz="2200" i="1"/>
              <a:t> </a:t>
            </a:r>
            <a:r>
              <a:rPr lang="sq-AL" dirty="1" sz="2200" i="1"/>
              <a:t>Gjatë aksionit në terren arrestohen një numër i individëve dhe merren prova elektronike dhe të rregullta.</a:t>
            </a:r>
            <a:r>
              <a:rPr lang="sq-AL" dirty="1" sz="2200" i="1"/>
              <a:t> </a:t>
            </a:r>
            <a:r>
              <a:rPr lang="sq-AL" dirty="1" sz="2200" i="1"/>
              <a:t>Duket se jo shumë nga paratë janë sekuestruar.</a:t>
            </a:r>
            <a:r>
              <a:rPr lang="sq-AL" dirty="1" sz="2200" i="1"/>
              <a:t> </a:t>
            </a:r>
            <a:r>
              <a:rPr lang="sq-AL" dirty="1" sz="2200" i="1"/>
              <a:t>Regjistrat e marrjes në pyetje tregojnë se të dyshuarit po përdorin mediat sociale dhe shërbimet VOIP për të kontaktuar një person nga Shteti E, i cili duket të jetë shtetas i Vendit A.</a:t>
            </a:r>
            <a:r>
              <a:rPr lang="sq-AL" dirty="1" sz="2200" i="1"/>
              <a:t> </a:t>
            </a:r>
          </a:p>
          <a:p>
            <a:pPr algn="just">
              <a:buFont typeface="Wingdings" panose="05000000000000000000" pitchFamily="2" charset="2"/>
              <a:buChar char="Ø"/>
            </a:pPr>
            <a:endParaRPr lang="en-GB" altLang="ja-JP" sz="2200" i="1" dirty="0"/>
          </a:p>
          <a:p>
            <a:pPr algn="just">
              <a:buFont typeface="Wingdings" panose="05000000000000000000" pitchFamily="2" charset="2"/>
              <a:buChar char="Ø"/>
            </a:pPr>
            <a:r>
              <a:rPr lang="sq-AL" dirty="1" sz="2200" i="1"/>
              <a:t>Disa nga mesazhet tregojnë se të dyshuarit po presin t'i dorëzojnë para në dorë atij personi ose kur të arrijnë në Vendin A ose kur ata të udhëtojnë në Vendin E, i cili është fqinjë dhe Rrjeti 24/7 është i angazhuar.</a:t>
            </a:r>
          </a:p>
          <a:p>
            <a:endParaRPr lang="en-US" dirty="0"/>
          </a:p>
        </p:txBody>
      </p:sp>
      <p:sp>
        <p:nvSpPr>
          <p:cNvPr id="19" name="Slide Number Placeholder 1">
            <a:extLst>
              <a:ext uri="{FF2B5EF4-FFF2-40B4-BE49-F238E27FC236}">
                <a16:creationId xmlns:a16="http://schemas.microsoft.com/office/drawing/2014/main" xmlns="" id="{93F621E1-9ACD-4124-9918-27EDD9426654}"/>
              </a:ext>
            </a:extLst>
          </p:cNvPr>
          <p:cNvSpPr>
            <a:spLocks noGrp="1"/>
          </p:cNvSpPr>
          <p:nvPr>
            <p:ph type="sldNum" sz="quarter" idx="10"/>
          </p:nvPr>
        </p:nvSpPr>
        <p:spPr/>
        <p:txBody>
          <a:bodyPr/>
          <a:lstStyle/>
          <a:p>
            <a:fld id="{B517EF97-6CC0-48A9-BC0E-433EC7B55211}" type="slidenum">
              <a:rPr lang="en-GB" smtClean="0"/>
              <a:pPr/>
              <a:t>18</a:t>
            </a:fld>
          </a:p>
        </p:txBody>
      </p:sp>
    </p:spTree>
    <p:extLst>
      <p:ext uri="{BB962C8B-B14F-4D97-AF65-F5344CB8AC3E}">
        <p14:creationId xmlns:p14="http://schemas.microsoft.com/office/powerpoint/2010/main" val="5102610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Ndërtimi i aftësive për krimet kibernetike</a:t>
            </a:r>
          </a:p>
        </p:txBody>
      </p:sp>
      <p:sp>
        <p:nvSpPr>
          <p:cNvPr id="12" name="Slide Number Placeholder 1">
            <a:extLst>
              <a:ext uri="{FF2B5EF4-FFF2-40B4-BE49-F238E27FC236}">
                <a16:creationId xmlns:a16="http://schemas.microsoft.com/office/drawing/2014/main" xmlns="" id="{5845ED87-4604-4B0E-B2FC-DA8406E3AE4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19</a:t>
            </a:fld>
          </a:p>
        </p:txBody>
      </p:sp>
      <p:sp>
        <p:nvSpPr>
          <p:cNvPr id="3" name="Rectangle 2"/>
          <p:cNvSpPr/>
          <p:nvPr/>
        </p:nvSpPr>
        <p:spPr>
          <a:xfrm>
            <a:off x="595423" y="3913633"/>
            <a:ext cx="4572000" cy="1323439"/>
          </a:xfrm>
          <a:prstGeom prst="rect">
            <a:avLst/>
          </a:prstGeom>
        </p:spPr>
        <p:txBody>
          <a:bodyPr>
            <a:spAutoFit/>
          </a:bodyPr>
          <a:lstStyle/>
          <a:p>
            <a:r>
              <a:rPr lang="sq-AL" dirty="1" sz="4000" b="1">
                <a:latin typeface="+mj-lt"/>
              </a:rPr>
              <a:t>Pjesa e Tretë</a:t>
            </a:r>
            <a:br>
              <a:rPr lang="sq-AL" dirty="1" sz="4000" b="1">
                <a:latin typeface="+mj-lt"/>
              </a:rPr>
            </a:br>
            <a:r>
              <a:rPr lang="sq-AL" dirty="1" sz="4000" b="1">
                <a:latin typeface="+mj-lt"/>
              </a:rPr>
              <a:t>Puna në grupe</a:t>
            </a:r>
          </a:p>
        </p:txBody>
      </p:sp>
    </p:spTree>
    <p:extLst>
      <p:ext uri="{BB962C8B-B14F-4D97-AF65-F5344CB8AC3E}">
        <p14:creationId xmlns:p14="http://schemas.microsoft.com/office/powerpoint/2010/main" val="2320500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2</a:t>
            </a:fld>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9350" y="106467"/>
            <a:ext cx="773465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solidFill>
                  <a:schemeClr val="bg1"/>
                </a:solidFill>
                <a:latin typeface="Verdana" charset="0"/>
                <a:cs typeface="Verdana" charset="0"/>
              </a:rPr>
              <a:t>Agjenda</a:t>
            </a:r>
          </a:p>
        </p:txBody>
      </p:sp>
      <p:sp>
        <p:nvSpPr>
          <p:cNvPr id="6" name="Rectangle 5">
            <a:extLst>
              <a:ext uri="{FF2B5EF4-FFF2-40B4-BE49-F238E27FC236}">
                <a16:creationId xmlns:a16="http://schemas.microsoft.com/office/drawing/2014/main" xmlns="" id="{EA3FFC4F-A0C7-6241-A6A3-D4D1CB58E595}"/>
              </a:ext>
            </a:extLst>
          </p:cNvPr>
          <p:cNvSpPr/>
          <p:nvPr/>
        </p:nvSpPr>
        <p:spPr>
          <a:xfrm>
            <a:off x="4450456" y="1043731"/>
            <a:ext cx="4572000" cy="584775"/>
          </a:xfrm>
          <a:prstGeom prst="rect">
            <a:avLst/>
          </a:prstGeom>
        </p:spPr>
        <p:txBody>
          <a:bodyPr>
            <a:spAutoFit/>
          </a:bodyPr>
          <a:lstStyle/>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endParaRPr lang="en-US" sz="2000" i="1" dirty="0"/>
          </a:p>
        </p:txBody>
      </p:sp>
      <p:sp>
        <p:nvSpPr>
          <p:cNvPr id="7" name="Rectangle 6">
            <a:extLst>
              <a:ext uri="{FF2B5EF4-FFF2-40B4-BE49-F238E27FC236}">
                <a16:creationId xmlns:a16="http://schemas.microsoft.com/office/drawing/2014/main" xmlns="" id="{7FA81925-418B-D44C-9255-2AEBBFBC0ADA}"/>
              </a:ext>
            </a:extLst>
          </p:cNvPr>
          <p:cNvSpPr/>
          <p:nvPr/>
        </p:nvSpPr>
        <p:spPr>
          <a:xfrm>
            <a:off x="336287" y="1781632"/>
            <a:ext cx="3791244" cy="3884140"/>
          </a:xfrm>
          <a:prstGeom prst="rect">
            <a:avLst/>
          </a:prstGeom>
        </p:spPr>
        <p:txBody>
          <a:bodyPr wrap="square">
            <a:spAutoFit/>
          </a:bodyPr>
          <a:lstStyle/>
          <a:p>
            <a:pPr marL="342900" indent="-342900" eaLnBrk="1" hangingPunct="1">
              <a:lnSpc>
                <a:spcPct val="80000"/>
              </a:lnSpc>
              <a:buFont typeface="Wingdings" pitchFamily="2" charset="2"/>
              <a:buChar char="Ø"/>
            </a:pPr>
            <a:r>
              <a:rPr lang="sq-AL" dirty="1" sz="2200" b="1"/>
              <a:t>Pjesa e Parë</a:t>
            </a:r>
          </a:p>
          <a:p>
            <a:pPr marL="342900" indent="-342900" eaLnBrk="1" hangingPunct="1">
              <a:lnSpc>
                <a:spcPct val="80000"/>
              </a:lnSpc>
              <a:buFont typeface="Wingdings" pitchFamily="2" charset="2"/>
              <a:buChar char="ü"/>
            </a:pPr>
            <a:r>
              <a:rPr lang="sq-AL" dirty="1" sz="2200" i="1"/>
              <a:t>Hyrje</a:t>
            </a:r>
          </a:p>
          <a:p>
            <a:pPr marL="0" indent="0" eaLnBrk="1" hangingPunct="1">
              <a:lnSpc>
                <a:spcPct val="80000"/>
              </a:lnSpc>
              <a:buNone/>
            </a:pPr>
            <a:endParaRPr lang="en-GB" sz="2200" dirty="0"/>
          </a:p>
          <a:p>
            <a:pPr marL="342900" indent="-342900" eaLnBrk="1" hangingPunct="1">
              <a:lnSpc>
                <a:spcPct val="80000"/>
              </a:lnSpc>
              <a:buFont typeface="Wingdings" pitchFamily="2" charset="2"/>
              <a:buChar char="Ø"/>
            </a:pPr>
            <a:r>
              <a:rPr lang="sq-AL" dirty="1" sz="2200" b="1"/>
              <a:t>Pjesa e Dytë</a:t>
            </a:r>
          </a:p>
          <a:p>
            <a:pPr marL="342900" indent="-342900" eaLnBrk="1" hangingPunct="1">
              <a:lnSpc>
                <a:spcPct val="80000"/>
              </a:lnSpc>
              <a:buFont typeface="Wingdings" pitchFamily="2" charset="2"/>
              <a:buChar char="ü"/>
            </a:pPr>
            <a:r>
              <a:rPr lang="sq-AL" dirty="1" sz="2200" i="1"/>
              <a:t>Përmbledhje një rasti studimor</a:t>
            </a:r>
          </a:p>
          <a:p>
            <a:pPr marL="0" indent="0" eaLnBrk="1" hangingPunct="1">
              <a:lnSpc>
                <a:spcPct val="80000"/>
              </a:lnSpc>
              <a:buNone/>
            </a:pPr>
            <a:endParaRPr lang="en-GB" sz="2200" dirty="0"/>
          </a:p>
          <a:p>
            <a:pPr marL="342900" indent="-342900" eaLnBrk="1" hangingPunct="1">
              <a:lnSpc>
                <a:spcPct val="80000"/>
              </a:lnSpc>
              <a:buFont typeface="Wingdings" pitchFamily="2" charset="2"/>
              <a:buChar char="Ø"/>
            </a:pPr>
            <a:r>
              <a:rPr lang="sq-AL" dirty="1" sz="2200" b="1"/>
              <a:t>Pjesa e Tretë</a:t>
            </a:r>
          </a:p>
          <a:p>
            <a:pPr marL="342900" indent="-342900">
              <a:lnSpc>
                <a:spcPct val="80000"/>
              </a:lnSpc>
              <a:buFont typeface="Wingdings" pitchFamily="2" charset="2"/>
              <a:buChar char="ü"/>
            </a:pPr>
            <a:r>
              <a:rPr lang="sq-AL" dirty="1" sz="2200" i="1">
                <a:ea typeface="ＭＳ Ｐゴシック" charset="0"/>
                <a:cs typeface="ＭＳ Ｐゴシック" charset="0"/>
              </a:rPr>
              <a:t>Puna në grupe</a:t>
            </a:r>
          </a:p>
          <a:p>
            <a:pPr marL="342900" indent="-342900">
              <a:lnSpc>
                <a:spcPct val="80000"/>
              </a:lnSpc>
              <a:buFont typeface="Wingdings" pitchFamily="2" charset="2"/>
              <a:buChar char="ü"/>
            </a:pPr>
            <a:endParaRPr lang="en-GB" sz="2200" i="1" dirty="0">
              <a:ea typeface="ＭＳ Ｐゴシック" charset="0"/>
            </a:endParaRPr>
          </a:p>
          <a:p>
            <a:pPr marL="342900" indent="-342900" eaLnBrk="1" hangingPunct="1">
              <a:lnSpc>
                <a:spcPct val="80000"/>
              </a:lnSpc>
              <a:buFont typeface="Wingdings" pitchFamily="2" charset="2"/>
              <a:buChar char="Ø"/>
            </a:pPr>
            <a:r>
              <a:rPr lang="sq-AL" dirty="1" sz="2200" b="1"/>
              <a:t>Pjesa e Katërt</a:t>
            </a:r>
          </a:p>
          <a:p>
            <a:pPr marL="342900" indent="-342900">
              <a:lnSpc>
                <a:spcPct val="80000"/>
              </a:lnSpc>
              <a:buFont typeface="Wingdings" pitchFamily="2" charset="2"/>
              <a:buChar char="ü"/>
            </a:pPr>
            <a:r>
              <a:rPr lang="sq-AL" dirty="1" sz="2200" i="1"/>
              <a:t>Raport grupor</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Ø"/>
            </a:pPr>
            <a:r>
              <a:rPr lang="sq-AL" dirty="1" sz="2200" b="1"/>
              <a:t>Pjesa e Pestë</a:t>
            </a:r>
          </a:p>
          <a:p>
            <a:pPr marL="342900" indent="-342900">
              <a:lnSpc>
                <a:spcPct val="80000"/>
              </a:lnSpc>
              <a:buFont typeface="Wingdings" pitchFamily="2" charset="2"/>
              <a:buChar char="ü"/>
            </a:pPr>
            <a:r>
              <a:rPr lang="sq-AL" dirty="1" sz="2200" i="1"/>
              <a:t>Konkluzione</a:t>
            </a:r>
          </a:p>
        </p:txBody>
      </p:sp>
      <p:pic>
        <p:nvPicPr>
          <p:cNvPr id="8" name="Picture 7">
            <a:extLst>
              <a:ext uri="{FF2B5EF4-FFF2-40B4-BE49-F238E27FC236}">
                <a16:creationId xmlns:a16="http://schemas.microsoft.com/office/drawing/2014/main" xmlns="" id="{F1C6340C-3120-7B4F-8C6E-D20141E89477}"/>
              </a:ext>
            </a:extLst>
          </p:cNvPr>
          <p:cNvPicPr>
            <a:picLocks noChangeAspect="1"/>
          </p:cNvPicPr>
          <p:nvPr/>
        </p:nvPicPr>
        <p:blipFill>
          <a:blip r:embed="rId3"/>
          <a:stretch>
            <a:fillRect/>
          </a:stretch>
        </p:blipFill>
        <p:spPr>
          <a:xfrm>
            <a:off x="5063857" y="2607361"/>
            <a:ext cx="3345197" cy="2221992"/>
          </a:xfrm>
          <a:prstGeom prst="rect">
            <a:avLst/>
          </a:prstGeom>
        </p:spPr>
      </p:pic>
    </p:spTree>
    <p:extLst>
      <p:ext uri="{BB962C8B-B14F-4D97-AF65-F5344CB8AC3E}">
        <p14:creationId xmlns:p14="http://schemas.microsoft.com/office/powerpoint/2010/main" val="22972558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Rast studimor</a:t>
            </a:r>
          </a:p>
        </p:txBody>
      </p:sp>
      <p:sp>
        <p:nvSpPr>
          <p:cNvPr id="16" name="Slide Number Placeholder 1">
            <a:extLst>
              <a:ext uri="{FF2B5EF4-FFF2-40B4-BE49-F238E27FC236}">
                <a16:creationId xmlns:a16="http://schemas.microsoft.com/office/drawing/2014/main"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20</a:t>
            </a:fld>
          </a:p>
        </p:txBody>
      </p:sp>
      <p:sp>
        <p:nvSpPr>
          <p:cNvPr id="8" name="Rectangle 7">
            <a:extLst>
              <a:ext uri="{FF2B5EF4-FFF2-40B4-BE49-F238E27FC236}">
                <a16:creationId xmlns:a16="http://schemas.microsoft.com/office/drawing/2014/main" xmlns="" id="{7FA81925-418B-D44C-9255-2AEBBFBC0ADA}"/>
              </a:ext>
            </a:extLst>
          </p:cNvPr>
          <p:cNvSpPr/>
          <p:nvPr/>
        </p:nvSpPr>
        <p:spPr>
          <a:xfrm>
            <a:off x="255210" y="1260380"/>
            <a:ext cx="4572000" cy="4939814"/>
          </a:xfrm>
          <a:prstGeom prst="rect">
            <a:avLst/>
          </a:prstGeom>
        </p:spPr>
        <p:txBody>
          <a:bodyPr>
            <a:spAutoFit/>
          </a:bodyPr>
          <a:lstStyle/>
          <a:p>
            <a:pPr marL="342900" indent="-342900" algn="just">
              <a:buFont typeface="Wingdings" pitchFamily="2" charset="2"/>
              <a:buChar char="Ø"/>
            </a:pPr>
            <a:r>
              <a:rPr lang="sq-AL" dirty="1" sz="2800" b="1">
                <a:solidFill>
                  <a:srgbClr val="FF0000"/>
                </a:solidFill>
              </a:rPr>
              <a:t>Ndarja e detyrave:</a:t>
            </a:r>
          </a:p>
          <a:p>
            <a:pPr marL="342900" indent="-342900" algn="just">
              <a:buFont typeface="Wingdings" pitchFamily="2" charset="2"/>
              <a:buChar char="Ø"/>
            </a:pPr>
            <a:endParaRPr lang="en-GB" sz="2050" b="1" dirty="0"/>
          </a:p>
          <a:p>
            <a:pPr marL="342900" indent="-342900" algn="just">
              <a:buFont typeface="Wingdings" pitchFamily="2" charset="2"/>
              <a:buChar char="Ø"/>
            </a:pPr>
            <a:r>
              <a:rPr lang="sq-AL" dirty="1" b="1" sz="2050"/>
              <a:t>Grupi 1 </a:t>
            </a:r>
            <a:r>
              <a:rPr lang="sq-AL" dirty="1" sz="2050"/>
              <a:t>do të analizojë slajdet </a:t>
            </a:r>
            <a:r>
              <a:rPr lang="sq-AL" dirty="1" b="1" sz="2050">
                <a:solidFill>
                  <a:srgbClr val="FF0000"/>
                </a:solidFill>
              </a:rPr>
              <a:t>“Kush jam unë?”</a:t>
            </a:r>
            <a:r>
              <a:rPr lang="sq-AL" dirty="1" b="1" sz="2050"/>
              <a:t> </a:t>
            </a:r>
          </a:p>
          <a:p>
            <a:pPr marL="342900" indent="-342900" algn="just">
              <a:buFont typeface="Wingdings" pitchFamily="2" charset="2"/>
              <a:buChar char="Ø"/>
            </a:pPr>
            <a:r>
              <a:rPr lang="sq-AL" dirty="1" b="1" sz="2050"/>
              <a:t>Grupi 2 </a:t>
            </a:r>
            <a:r>
              <a:rPr lang="sq-AL" dirty="1" sz="2050"/>
              <a:t>do të analizojë slajdet </a:t>
            </a:r>
            <a:r>
              <a:rPr lang="sq-AL" dirty="1" b="1" sz="2050">
                <a:solidFill>
                  <a:srgbClr val="FF0000"/>
                </a:solidFill>
              </a:rPr>
              <a:t>“Ndiq të dhënat”</a:t>
            </a:r>
          </a:p>
          <a:p>
            <a:pPr marL="342900" indent="-342900" algn="just">
              <a:buFont typeface="Wingdings" pitchFamily="2" charset="2"/>
              <a:buChar char="Ø"/>
            </a:pPr>
            <a:r>
              <a:rPr lang="sq-AL" dirty="1" b="1" sz="2050"/>
              <a:t>Grupi 3 </a:t>
            </a:r>
            <a:r>
              <a:rPr lang="sq-AL" dirty="1" sz="2050"/>
              <a:t>do të analizojë slajdet </a:t>
            </a:r>
            <a:r>
              <a:rPr lang="sq-AL" dirty="1" b="1" sz="2050">
                <a:solidFill>
                  <a:srgbClr val="FF0000"/>
                </a:solidFill>
              </a:rPr>
              <a:t>“Ndiq paratë”</a:t>
            </a:r>
          </a:p>
          <a:p>
            <a:pPr marL="342900" indent="-342900" algn="just">
              <a:buFont typeface="Wingdings" pitchFamily="2" charset="2"/>
              <a:buChar char="Ø"/>
            </a:pPr>
            <a:r>
              <a:rPr lang="sq-AL" dirty="1" b="1" sz="2050"/>
              <a:t>Grupi 4 </a:t>
            </a:r>
            <a:r>
              <a:rPr lang="sq-AL" dirty="1" sz="2050"/>
              <a:t>do të analizojë slajdet </a:t>
            </a:r>
            <a:r>
              <a:rPr lang="sq-AL" dirty="1" b="1" sz="2050">
                <a:solidFill>
                  <a:srgbClr val="FF0000"/>
                </a:solidFill>
              </a:rPr>
              <a:t>“Ndiq udhëheqësin”</a:t>
            </a:r>
          </a:p>
          <a:p>
            <a:pPr marL="342900" indent="-342900" algn="just">
              <a:buFont typeface="Wingdings" pitchFamily="2" charset="2"/>
              <a:buChar char="Ø"/>
            </a:pPr>
            <a:r>
              <a:rPr lang="sq-AL" dirty="1" sz="2050"/>
              <a:t>40+ minuta për analizën dhe përgatitjen raportit në lidhje me rastin</a:t>
            </a:r>
          </a:p>
          <a:p>
            <a:pPr marL="342900" indent="-342900" algn="just">
              <a:buFont typeface="Wingdings" pitchFamily="2" charset="2"/>
              <a:buChar char="Ø"/>
            </a:pPr>
            <a:r>
              <a:rPr lang="sq-AL" dirty="1" sz="2050"/>
              <a:t>10-15 minuta për prezantimin e konkluzioneve të grupit nga raportuesi i grupit ose nga i gjithë grupi</a:t>
            </a:r>
          </a:p>
        </p:txBody>
      </p:sp>
      <p:pic>
        <p:nvPicPr>
          <p:cNvPr id="9" name="Picture 8">
            <a:extLst>
              <a:ext uri="{FF2B5EF4-FFF2-40B4-BE49-F238E27FC236}">
                <a16:creationId xmlns:a16="http://schemas.microsoft.com/office/drawing/2014/main" xmlns="" id="{1039E094-4EB0-B34C-AC8A-850BF9448A2D}"/>
              </a:ext>
            </a:extLst>
          </p:cNvPr>
          <p:cNvPicPr>
            <a:picLocks noChangeAspect="1"/>
          </p:cNvPicPr>
          <p:nvPr/>
        </p:nvPicPr>
        <p:blipFill>
          <a:blip r:embed="rId3"/>
          <a:stretch>
            <a:fillRect/>
          </a:stretch>
        </p:blipFill>
        <p:spPr>
          <a:xfrm>
            <a:off x="5182654" y="2877133"/>
            <a:ext cx="3961346" cy="1598043"/>
          </a:xfrm>
          <a:prstGeom prst="rect">
            <a:avLst/>
          </a:prstGeom>
        </p:spPr>
      </p:pic>
    </p:spTree>
    <p:extLst>
      <p:ext uri="{BB962C8B-B14F-4D97-AF65-F5344CB8AC3E}">
        <p14:creationId xmlns:p14="http://schemas.microsoft.com/office/powerpoint/2010/main" val="22130946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sq-AL" dirty="1" sz="3200">
                <a:latin typeface="Verdana" panose="020B0604030504040204" pitchFamily="34" charset="0"/>
                <a:ea typeface="Verdana" panose="020B0604030504040204" pitchFamily="34" charset="0"/>
              </a:rPr>
              <a:t>Rast studimor</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21</a:t>
            </a:fld>
          </a:p>
        </p:txBody>
      </p:sp>
      <p:sp>
        <p:nvSpPr>
          <p:cNvPr id="7" name="Rectangle 6">
            <a:extLst>
              <a:ext uri="{FF2B5EF4-FFF2-40B4-BE49-F238E27FC236}">
                <a16:creationId xmlns:a16="http://schemas.microsoft.com/office/drawing/2014/main" xmlns="" id="{7FA81925-418B-D44C-9255-2AEBBFBC0ADA}"/>
              </a:ext>
            </a:extLst>
          </p:cNvPr>
          <p:cNvSpPr/>
          <p:nvPr/>
        </p:nvSpPr>
        <p:spPr>
          <a:xfrm>
            <a:off x="297412" y="1309818"/>
            <a:ext cx="5125193" cy="4708981"/>
          </a:xfrm>
          <a:prstGeom prst="rect">
            <a:avLst/>
          </a:prstGeom>
        </p:spPr>
        <p:txBody>
          <a:bodyPr wrap="square">
            <a:spAutoFit/>
          </a:bodyPr>
          <a:lstStyle/>
          <a:p>
            <a:pPr marL="342900" indent="-342900" algn="just">
              <a:buFont typeface="Wingdings" pitchFamily="2" charset="2"/>
              <a:buChar char="Ø"/>
            </a:pPr>
            <a:r>
              <a:rPr lang="sq-AL" dirty="1" sz="2800" b="1">
                <a:solidFill>
                  <a:srgbClr val="FF0000"/>
                </a:solidFill>
              </a:rPr>
              <a:t>Çështjet kryesore:</a:t>
            </a:r>
          </a:p>
          <a:p>
            <a:pPr marL="342900" indent="-342900" algn="just">
              <a:buFont typeface="Wingdings" pitchFamily="2" charset="2"/>
              <a:buChar char="Ø"/>
            </a:pPr>
            <a:endParaRPr lang="en-GB" sz="2050" b="1" dirty="0"/>
          </a:p>
          <a:p>
            <a:pPr marL="342900" indent="-342900">
              <a:buFont typeface="Arial" panose="020B0604020202020204" pitchFamily="34" charset="0"/>
              <a:buChar char="•"/>
            </a:pPr>
            <a:r>
              <a:rPr lang="sq-AL" dirty="1" sz="2000" i="1"/>
              <a:t>fillimi dhe krijimi i skemës</a:t>
            </a:r>
          </a:p>
          <a:p>
            <a:pPr marL="342900" indent="-342900">
              <a:buFont typeface="Arial" panose="020B0604020202020204" pitchFamily="34" charset="0"/>
              <a:buChar char="•"/>
            </a:pPr>
            <a:r>
              <a:rPr lang="sq-AL" dirty="1" sz="2000" i="1"/>
              <a:t>provat elektronike</a:t>
            </a:r>
          </a:p>
          <a:p>
            <a:pPr marL="342900" indent="-342900">
              <a:buFont typeface="Arial" panose="020B0604020202020204" pitchFamily="34" charset="0"/>
              <a:buChar char="•"/>
            </a:pPr>
            <a:r>
              <a:rPr lang="sq-AL" dirty="1" sz="2000" i="1"/>
              <a:t>bashkëpunimi publiko-privat</a:t>
            </a:r>
          </a:p>
          <a:p>
            <a:pPr marL="342900" indent="-342900">
              <a:buFont typeface="Arial" panose="020B0604020202020204" pitchFamily="34" charset="0"/>
              <a:buChar char="•"/>
            </a:pPr>
            <a:r>
              <a:rPr lang="sq-AL" dirty="1" sz="2000" i="1"/>
              <a:t>kompanitë e pagesave dhe basteve</a:t>
            </a:r>
          </a:p>
          <a:p>
            <a:pPr marL="342900" indent="-342900">
              <a:buFont typeface="Arial" panose="020B0604020202020204" pitchFamily="34" charset="0"/>
              <a:buChar char="•"/>
            </a:pPr>
            <a:r>
              <a:rPr lang="sq-AL" dirty="1" sz="2000" i="1"/>
              <a:t>ofruesit e shërbimit të internetit</a:t>
            </a:r>
          </a:p>
          <a:p>
            <a:pPr marL="342900" indent="-342900">
              <a:buFont typeface="Arial" panose="020B0604020202020204" pitchFamily="34" charset="0"/>
              <a:buChar char="•"/>
            </a:pPr>
            <a:r>
              <a:rPr lang="sq-AL" dirty="1" sz="2000" i="1"/>
              <a:t>llogaritë e parave</a:t>
            </a:r>
          </a:p>
          <a:p>
            <a:pPr marL="342900" indent="-342900">
              <a:buFont typeface="Arial" panose="020B0604020202020204" pitchFamily="34" charset="0"/>
              <a:buChar char="•"/>
            </a:pPr>
            <a:r>
              <a:rPr lang="sq-AL" dirty="1" sz="2000" i="1"/>
              <a:t>qarkullimi i parave</a:t>
            </a:r>
          </a:p>
          <a:p>
            <a:pPr marL="342900" indent="-342900">
              <a:buFont typeface="Arial" panose="020B0604020202020204" pitchFamily="34" charset="0"/>
              <a:buChar char="•"/>
            </a:pPr>
            <a:r>
              <a:rPr lang="sq-AL" dirty="1" sz="2000" i="1"/>
              <a:t>komunikimi ndërmjet kryesve</a:t>
            </a:r>
          </a:p>
          <a:p>
            <a:pPr marL="342900" indent="-342900">
              <a:buFont typeface="Arial" panose="020B0604020202020204" pitchFamily="34" charset="0"/>
              <a:buChar char="•"/>
            </a:pPr>
            <a:r>
              <a:rPr lang="sq-AL" dirty="1" sz="2000" i="1"/>
              <a:t>korniza ligjore</a:t>
            </a:r>
          </a:p>
          <a:p>
            <a:pPr marL="342900" indent="-342900">
              <a:buFont typeface="Arial" panose="020B0604020202020204" pitchFamily="34" charset="0"/>
              <a:buChar char="•"/>
            </a:pPr>
            <a:r>
              <a:rPr lang="sq-AL" dirty="1" sz="2000" i="1"/>
              <a:t>juridiksioni</a:t>
            </a:r>
          </a:p>
          <a:p>
            <a:pPr marL="342900" indent="-342900">
              <a:buFont typeface="Arial" panose="020B0604020202020204" pitchFamily="34" charset="0"/>
              <a:buChar char="•"/>
            </a:pPr>
            <a:r>
              <a:rPr lang="sq-AL" dirty="1" sz="2000" i="1"/>
              <a:t>bashkëpunimi i brendshëm dhe ndërkombëtar</a:t>
            </a:r>
          </a:p>
          <a:p>
            <a:pPr marL="342900" indent="-342900" algn="just">
              <a:buFont typeface="Wingdings" pitchFamily="2" charset="2"/>
              <a:buChar char="Ø"/>
            </a:pPr>
            <a:endParaRPr lang="en-GB" sz="2050" b="1" dirty="0"/>
          </a:p>
        </p:txBody>
      </p:sp>
      <p:pic>
        <p:nvPicPr>
          <p:cNvPr id="10" name="Picture 9">
            <a:extLst>
              <a:ext uri="{FF2B5EF4-FFF2-40B4-BE49-F238E27FC236}">
                <a16:creationId xmlns:a16="http://schemas.microsoft.com/office/drawing/2014/main" xmlns="" id="{1039E094-4EB0-B34C-AC8A-850BF9448A2D}"/>
              </a:ext>
            </a:extLst>
          </p:cNvPr>
          <p:cNvPicPr>
            <a:picLocks noChangeAspect="1"/>
          </p:cNvPicPr>
          <p:nvPr/>
        </p:nvPicPr>
        <p:blipFill>
          <a:blip r:embed="rId3"/>
          <a:stretch>
            <a:fillRect/>
          </a:stretch>
        </p:blipFill>
        <p:spPr>
          <a:xfrm>
            <a:off x="5518298" y="2877133"/>
            <a:ext cx="3625702" cy="1598043"/>
          </a:xfrm>
          <a:prstGeom prst="rect">
            <a:avLst/>
          </a:prstGeom>
        </p:spPr>
      </p:pic>
    </p:spTree>
    <p:extLst>
      <p:ext uri="{BB962C8B-B14F-4D97-AF65-F5344CB8AC3E}">
        <p14:creationId xmlns:p14="http://schemas.microsoft.com/office/powerpoint/2010/main" val="36025969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sq-AL" dirty="1" sz="3200">
                <a:latin typeface="Verdana" panose="020B0604030504040204" pitchFamily="34" charset="0"/>
                <a:ea typeface="Verdana" panose="020B0604030504040204" pitchFamily="34" charset="0"/>
              </a:rPr>
              <a:t>Rast studimor</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22</a:t>
            </a:fld>
          </a:p>
        </p:txBody>
      </p:sp>
      <p:sp>
        <p:nvSpPr>
          <p:cNvPr id="9" name="Rectangle 8">
            <a:extLst>
              <a:ext uri="{FF2B5EF4-FFF2-40B4-BE49-F238E27FC236}">
                <a16:creationId xmlns:a16="http://schemas.microsoft.com/office/drawing/2014/main" xmlns="" id="{7FA81925-418B-D44C-9255-2AEBBFBC0ADA}"/>
              </a:ext>
            </a:extLst>
          </p:cNvPr>
          <p:cNvSpPr/>
          <p:nvPr/>
        </p:nvSpPr>
        <p:spPr>
          <a:xfrm>
            <a:off x="253712" y="1428689"/>
            <a:ext cx="5317748" cy="4308872"/>
          </a:xfrm>
          <a:prstGeom prst="rect">
            <a:avLst/>
          </a:prstGeom>
        </p:spPr>
        <p:txBody>
          <a:bodyPr wrap="square">
            <a:spAutoFit/>
          </a:bodyPr>
          <a:lstStyle/>
          <a:p>
            <a:pPr marL="342900" indent="-342900" algn="just">
              <a:buFont typeface="Wingdings" pitchFamily="2" charset="2"/>
              <a:buChar char="Ø"/>
            </a:pPr>
            <a:r>
              <a:rPr lang="sq-AL" dirty="1" sz="2800" b="1">
                <a:solidFill>
                  <a:srgbClr val="FF0000"/>
                </a:solidFill>
              </a:rPr>
              <a:t>Pyetjet kryesore:</a:t>
            </a:r>
          </a:p>
          <a:p>
            <a:pPr marL="342900" indent="-342900" algn="just">
              <a:buFont typeface="Wingdings" pitchFamily="2" charset="2"/>
              <a:buChar char="Ø"/>
            </a:pPr>
            <a:endParaRPr lang="en-GB" sz="2050" b="1" dirty="0"/>
          </a:p>
          <a:p>
            <a:pPr marL="342900" indent="-342900">
              <a:buFont typeface="Arial" panose="020B0604020202020204" pitchFamily="34" charset="0"/>
              <a:buChar char="•"/>
            </a:pPr>
            <a:r>
              <a:rPr lang="sq-AL" dirty="1" sz="2000" i="1"/>
              <a:t>Cilat nene të së drejtës penale materiale të Konventës së Krimit Kibernetik mund të zbatohen dhe pse?</a:t>
            </a:r>
          </a:p>
          <a:p>
            <a:pPr marL="342900" indent="-342900">
              <a:buFont typeface="Arial" panose="020B0604020202020204" pitchFamily="34" charset="0"/>
              <a:buChar char="•"/>
            </a:pPr>
            <a:r>
              <a:rPr lang="sq-AL" dirty="1" sz="2000" i="1"/>
              <a:t>Cilat nene të ligjit të procedurës penale të Konventës së Krimit Kibernetik mund të zbatohen dhe pse?</a:t>
            </a:r>
          </a:p>
          <a:p>
            <a:pPr marL="342900" indent="-342900">
              <a:buFont typeface="Arial" panose="020B0604020202020204" pitchFamily="34" charset="0"/>
              <a:buChar char="•"/>
            </a:pPr>
            <a:r>
              <a:rPr lang="sq-AL" dirty="1" sz="2000" i="1"/>
              <a:t>Cilat nene të bashkëpunimit ndërkombëtar të Konventës së Krimit Kibernetik mund të zbatohen dhe pse?</a:t>
            </a:r>
          </a:p>
          <a:p>
            <a:pPr marL="342900" indent="-342900">
              <a:buFont typeface="Arial" panose="020B0604020202020204" pitchFamily="34" charset="0"/>
              <a:buChar char="•"/>
            </a:pPr>
            <a:r>
              <a:rPr lang="sq-AL" dirty="1" sz="2000" i="1"/>
              <a:t>Cilat janë konkludimet kryesore të rastit?</a:t>
            </a:r>
          </a:p>
          <a:p>
            <a:pPr marL="342900" indent="-342900">
              <a:buFont typeface="Arial" panose="020B0604020202020204" pitchFamily="34" charset="0"/>
              <a:buChar char="•"/>
            </a:pPr>
            <a:r>
              <a:rPr lang="sq-AL" dirty="1" sz="2000" i="1"/>
              <a:t>A është gati të paraqitet në Gjykatë?</a:t>
            </a:r>
          </a:p>
        </p:txBody>
      </p:sp>
      <p:pic>
        <p:nvPicPr>
          <p:cNvPr id="11" name="Picture 10">
            <a:extLst>
              <a:ext uri="{FF2B5EF4-FFF2-40B4-BE49-F238E27FC236}">
                <a16:creationId xmlns:a16="http://schemas.microsoft.com/office/drawing/2014/main" xmlns="" id="{1039E094-4EB0-B34C-AC8A-850BF9448A2D}"/>
              </a:ext>
            </a:extLst>
          </p:cNvPr>
          <p:cNvPicPr>
            <a:picLocks noChangeAspect="1"/>
          </p:cNvPicPr>
          <p:nvPr/>
        </p:nvPicPr>
        <p:blipFill>
          <a:blip r:embed="rId3"/>
          <a:stretch>
            <a:fillRect/>
          </a:stretch>
        </p:blipFill>
        <p:spPr>
          <a:xfrm>
            <a:off x="5571460" y="2877133"/>
            <a:ext cx="3572540" cy="1598043"/>
          </a:xfrm>
          <a:prstGeom prst="rect">
            <a:avLst/>
          </a:prstGeom>
        </p:spPr>
      </p:pic>
    </p:spTree>
    <p:extLst>
      <p:ext uri="{BB962C8B-B14F-4D97-AF65-F5344CB8AC3E}">
        <p14:creationId xmlns:p14="http://schemas.microsoft.com/office/powerpoint/2010/main" val="40275326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sq-AL" dirty="1" sz="3200">
                <a:latin typeface="Verdana" panose="020B0604030504040204" pitchFamily="34" charset="0"/>
                <a:ea typeface="Verdana" panose="020B0604030504040204" pitchFamily="34" charset="0"/>
              </a:rPr>
              <a:t>Rast studimor</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23</a:t>
            </a:fld>
          </a:p>
        </p:txBody>
      </p:sp>
      <p:pic>
        <p:nvPicPr>
          <p:cNvPr id="11" name="Picture 10">
            <a:extLst>
              <a:ext uri="{FF2B5EF4-FFF2-40B4-BE49-F238E27FC236}">
                <a16:creationId xmlns:a16="http://schemas.microsoft.com/office/drawing/2014/main" xmlns="" id="{1039E094-4EB0-B34C-AC8A-850BF9448A2D}"/>
              </a:ext>
            </a:extLst>
          </p:cNvPr>
          <p:cNvPicPr>
            <a:picLocks noChangeAspect="1"/>
          </p:cNvPicPr>
          <p:nvPr/>
        </p:nvPicPr>
        <p:blipFill>
          <a:blip r:embed="rId3"/>
          <a:stretch>
            <a:fillRect/>
          </a:stretch>
        </p:blipFill>
        <p:spPr>
          <a:xfrm>
            <a:off x="5603358" y="2877133"/>
            <a:ext cx="3540642" cy="1598043"/>
          </a:xfrm>
          <a:prstGeom prst="rect">
            <a:avLst/>
          </a:prstGeom>
        </p:spPr>
      </p:pic>
      <p:sp>
        <p:nvSpPr>
          <p:cNvPr id="7" name="Rectangle 6">
            <a:extLst>
              <a:ext uri="{FF2B5EF4-FFF2-40B4-BE49-F238E27FC236}">
                <a16:creationId xmlns:a16="http://schemas.microsoft.com/office/drawing/2014/main" xmlns="" id="{7FA81925-418B-D44C-9255-2AEBBFBC0ADA}"/>
              </a:ext>
            </a:extLst>
          </p:cNvPr>
          <p:cNvSpPr/>
          <p:nvPr/>
        </p:nvSpPr>
        <p:spPr>
          <a:xfrm>
            <a:off x="317508" y="1170300"/>
            <a:ext cx="5285850" cy="5193729"/>
          </a:xfrm>
          <a:prstGeom prst="rect">
            <a:avLst/>
          </a:prstGeom>
        </p:spPr>
        <p:txBody>
          <a:bodyPr wrap="square">
            <a:spAutoFit/>
          </a:bodyPr>
          <a:lstStyle/>
          <a:p>
            <a:pPr marL="342900" indent="-342900" algn="just">
              <a:buFont typeface="Wingdings" pitchFamily="2" charset="2"/>
              <a:buChar char="Ø"/>
            </a:pPr>
            <a:r>
              <a:rPr lang="sq-AL" dirty="1" sz="2400" b="1">
                <a:solidFill>
                  <a:srgbClr val="FF0000"/>
                </a:solidFill>
              </a:rPr>
              <a:t>Pyetjet specifike për Grupin 1:</a:t>
            </a:r>
          </a:p>
          <a:p>
            <a:pPr marL="342900" indent="-342900" algn="just">
              <a:buFont typeface="Wingdings" pitchFamily="2" charset="2"/>
              <a:buChar char="Ø"/>
            </a:pPr>
            <a:endParaRPr lang="en-GB" sz="2050" b="1" dirty="0"/>
          </a:p>
          <a:p>
            <a:pPr marL="342900" indent="-342900">
              <a:buFont typeface="Arial" panose="020B0604020202020204" pitchFamily="34" charset="0"/>
              <a:buChar char="•"/>
            </a:pPr>
            <a:r>
              <a:rPr lang="sq-AL" dirty="1" sz="2000" i="1"/>
              <a:t>si të merren informacione/prova në lidhje me përmbajtjen dhe origjinalitetin e lojës fituese të çmimeve?</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sq-AL" dirty="1" sz="2000" i="1"/>
              <a:t>si të merrni informacion/prova në lidhje me administrimin e lojës?</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sq-AL" dirty="1" sz="2000" i="1"/>
              <a:t>si të kontrollohet nëse dëmi u është shkaktuar viktimave apo jo?</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sq-AL" dirty="1" sz="2000" i="1"/>
              <a:t>cili mund të jetë kualifikimi i mundshëm fillestar i veprës penale?</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sq-AL" dirty="1" sz="2000" i="1"/>
              <a:t>cilët duhet të jenë hapat në vijim?</a:t>
            </a:r>
          </a:p>
        </p:txBody>
      </p:sp>
    </p:spTree>
    <p:extLst>
      <p:ext uri="{BB962C8B-B14F-4D97-AF65-F5344CB8AC3E}">
        <p14:creationId xmlns:p14="http://schemas.microsoft.com/office/powerpoint/2010/main" val="211913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sq-AL" dirty="1" sz="3200">
                <a:latin typeface="Verdana" panose="020B0604030504040204" pitchFamily="34" charset="0"/>
                <a:ea typeface="Verdana" panose="020B0604030504040204" pitchFamily="34" charset="0"/>
              </a:rPr>
              <a:t>Rast studimor</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24</a:t>
            </a:fld>
          </a:p>
        </p:txBody>
      </p:sp>
      <p:pic>
        <p:nvPicPr>
          <p:cNvPr id="11" name="Picture 10">
            <a:extLst>
              <a:ext uri="{FF2B5EF4-FFF2-40B4-BE49-F238E27FC236}">
                <a16:creationId xmlns:a16="http://schemas.microsoft.com/office/drawing/2014/main" xmlns="" id="{1039E094-4EB0-B34C-AC8A-850BF9448A2D}"/>
              </a:ext>
            </a:extLst>
          </p:cNvPr>
          <p:cNvPicPr>
            <a:picLocks noChangeAspect="1"/>
          </p:cNvPicPr>
          <p:nvPr/>
        </p:nvPicPr>
        <p:blipFill>
          <a:blip r:embed="rId3"/>
          <a:stretch>
            <a:fillRect/>
          </a:stretch>
        </p:blipFill>
        <p:spPr>
          <a:xfrm>
            <a:off x="6198780" y="2887766"/>
            <a:ext cx="2945219" cy="1598043"/>
          </a:xfrm>
          <a:prstGeom prst="rect">
            <a:avLst/>
          </a:prstGeom>
        </p:spPr>
      </p:pic>
      <p:sp>
        <p:nvSpPr>
          <p:cNvPr id="8" name="Rectangle 7">
            <a:extLst>
              <a:ext uri="{FF2B5EF4-FFF2-40B4-BE49-F238E27FC236}">
                <a16:creationId xmlns:a16="http://schemas.microsoft.com/office/drawing/2014/main" xmlns="" id="{7FA81925-418B-D44C-9255-2AEBBFBC0ADA}"/>
              </a:ext>
            </a:extLst>
          </p:cNvPr>
          <p:cNvSpPr/>
          <p:nvPr/>
        </p:nvSpPr>
        <p:spPr>
          <a:xfrm>
            <a:off x="130982" y="748769"/>
            <a:ext cx="6163492" cy="5724644"/>
          </a:xfrm>
          <a:prstGeom prst="rect">
            <a:avLst/>
          </a:prstGeom>
        </p:spPr>
        <p:txBody>
          <a:bodyPr wrap="square">
            <a:spAutoFit/>
          </a:bodyPr>
          <a:lstStyle/>
          <a:p>
            <a:pPr marL="342900" indent="-342900" algn="just">
              <a:buFont typeface="Wingdings" pitchFamily="2" charset="2"/>
              <a:buChar char="Ø"/>
            </a:pPr>
            <a:endParaRPr lang="en-GB" sz="2400" b="1" dirty="0" smtClean="0">
              <a:solidFill>
                <a:srgbClr val="FF0000"/>
              </a:solidFill>
            </a:endParaRPr>
          </a:p>
          <a:p>
            <a:pPr marL="342900" indent="-342900" algn="just">
              <a:buFont typeface="Wingdings" pitchFamily="2" charset="2"/>
              <a:buChar char="Ø"/>
            </a:pPr>
            <a:r>
              <a:rPr lang="sq-AL" dirty="1" sz="2400" b="1">
                <a:solidFill>
                  <a:srgbClr val="FF0000"/>
                </a:solidFill>
              </a:rPr>
              <a:t>Pyetjet specifike për Grupin 2:</a:t>
            </a:r>
          </a:p>
          <a:p>
            <a:pPr marL="342900" indent="-342900" algn="just">
              <a:buFont typeface="Wingdings" pitchFamily="2" charset="2"/>
              <a:buChar char="Ø"/>
            </a:pPr>
            <a:endParaRPr lang="en-GB" b="1" dirty="0"/>
          </a:p>
          <a:p>
            <a:pPr marL="342900" indent="-342900">
              <a:buFont typeface="Arial" panose="020B0604020202020204" pitchFamily="34" charset="0"/>
              <a:buChar char="•"/>
            </a:pPr>
            <a:r>
              <a:rPr lang="sq-AL" dirty="1" sz="2000" i="1"/>
              <a:t>çfarë lloj kërkesash duhet t'u dërgohen ISP-ve?</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sq-AL" dirty="1" sz="2000" i="1"/>
              <a:t>çfarë lloj provash elektronike do të kërkohen?</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sq-AL" dirty="1" sz="2000" i="1"/>
              <a:t>si do të identifikohen të dyshuarit fillestarë?</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sq-AL" dirty="1" sz="2000" i="1"/>
              <a:t>cilat veprime shtesë të hetimit do të ndërmerren?</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sq-AL" dirty="1" sz="2000" i="1"/>
              <a:t>regjistrimi i kredencialeve të blerjes/marrjes?</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sq-AL" dirty="1" sz="2000" i="1"/>
              <a:t>si do të konfirmohen transaksionet financiare?</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sq-AL" dirty="1" sz="2000" i="1"/>
              <a:t>çfarë duhet të jetë një kualifikim shtesë i veprës penale?</a:t>
            </a:r>
          </a:p>
        </p:txBody>
      </p:sp>
    </p:spTree>
    <p:extLst>
      <p:ext uri="{BB962C8B-B14F-4D97-AF65-F5344CB8AC3E}">
        <p14:creationId xmlns:p14="http://schemas.microsoft.com/office/powerpoint/2010/main" val="22825154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sq-AL" dirty="1" sz="3200">
                <a:latin typeface="Verdana" panose="020B0604030504040204" pitchFamily="34" charset="0"/>
                <a:ea typeface="Verdana" panose="020B0604030504040204" pitchFamily="34" charset="0"/>
              </a:rPr>
              <a:t>Rast studimor</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25</a:t>
            </a:fld>
          </a:p>
        </p:txBody>
      </p:sp>
      <p:pic>
        <p:nvPicPr>
          <p:cNvPr id="11" name="Picture 10">
            <a:extLst>
              <a:ext uri="{FF2B5EF4-FFF2-40B4-BE49-F238E27FC236}">
                <a16:creationId xmlns:a16="http://schemas.microsoft.com/office/drawing/2014/main" xmlns="" id="{1039E094-4EB0-B34C-AC8A-850BF9448A2D}"/>
              </a:ext>
            </a:extLst>
          </p:cNvPr>
          <p:cNvPicPr>
            <a:picLocks noChangeAspect="1"/>
          </p:cNvPicPr>
          <p:nvPr/>
        </p:nvPicPr>
        <p:blipFill>
          <a:blip r:embed="rId4"/>
          <a:stretch>
            <a:fillRect/>
          </a:stretch>
        </p:blipFill>
        <p:spPr>
          <a:xfrm>
            <a:off x="5879804" y="2887766"/>
            <a:ext cx="3264195" cy="1598043"/>
          </a:xfrm>
          <a:prstGeom prst="rect">
            <a:avLst/>
          </a:prstGeom>
        </p:spPr>
      </p:pic>
      <p:sp>
        <p:nvSpPr>
          <p:cNvPr id="8" name="Rectangle 7">
            <a:extLst>
              <a:ext uri="{FF2B5EF4-FFF2-40B4-BE49-F238E27FC236}">
                <a16:creationId xmlns:a16="http://schemas.microsoft.com/office/drawing/2014/main" xmlns="" id="{7FA81925-418B-D44C-9255-2AEBBFBC0ADA}"/>
              </a:ext>
            </a:extLst>
          </p:cNvPr>
          <p:cNvSpPr/>
          <p:nvPr/>
        </p:nvSpPr>
        <p:spPr>
          <a:xfrm>
            <a:off x="103620" y="937235"/>
            <a:ext cx="6052630" cy="5632311"/>
          </a:xfrm>
          <a:prstGeom prst="rect">
            <a:avLst/>
          </a:prstGeom>
        </p:spPr>
        <p:txBody>
          <a:bodyPr wrap="square">
            <a:spAutoFit/>
          </a:bodyPr>
          <a:lstStyle/>
          <a:p>
            <a:pPr algn="just"/>
            <a:endParaRPr lang="en-GB" b="1" dirty="0"/>
          </a:p>
          <a:p>
            <a:pPr marL="342900" indent="-342900" algn="just">
              <a:buFont typeface="Wingdings" pitchFamily="2" charset="2"/>
              <a:buChar char="Ø"/>
            </a:pPr>
            <a:r>
              <a:rPr lang="sq-AL" dirty="1" sz="2400" b="1">
                <a:solidFill>
                  <a:srgbClr val="FF0000"/>
                </a:solidFill>
              </a:rPr>
              <a:t>Pyetjet specifike për Grupin 3:</a:t>
            </a:r>
          </a:p>
          <a:p>
            <a:pPr marL="342900" indent="-342900" algn="just">
              <a:buFont typeface="Wingdings" pitchFamily="2" charset="2"/>
              <a:buChar char="Ø"/>
            </a:pPr>
            <a:endParaRPr lang="en-GB" b="1" dirty="0"/>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çfarë lloj dëshmie elektronike do të tregojë ekzistencën e llogarive në Vendin B?</a:t>
            </a:r>
          </a:p>
          <a:p>
            <a:pPr lvl="0" fontAlgn="base">
              <a:spcBef>
                <a:spcPct val="0"/>
              </a:spcBef>
              <a:spcAft>
                <a:spcPct val="0"/>
              </a:spcAft>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a ka vend për bashkëpunim publik-privat dhe si?</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çfarë veprimesh do të kërkohen nga Vendi B dhe si?</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çfarë duhet të bëhet me informacionin në lidhje me llogaritë në Vendin C?</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çfarë veprimesh do të kërkohen nga Vendi C dhe si?</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çfarë veprimesh do të kërkohen nga Vendi A?</a:t>
            </a:r>
          </a:p>
        </p:txBody>
      </p:sp>
    </p:spTree>
    <p:extLst>
      <p:ext uri="{BB962C8B-B14F-4D97-AF65-F5344CB8AC3E}">
        <p14:creationId xmlns:p14="http://schemas.microsoft.com/office/powerpoint/2010/main" val="295024067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sq-AL" dirty="1" sz="3200">
                <a:latin typeface="Verdana" panose="020B0604030504040204" pitchFamily="34" charset="0"/>
                <a:ea typeface="Verdana" panose="020B0604030504040204" pitchFamily="34" charset="0"/>
              </a:rPr>
              <a:t>Rast studimor</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26</a:t>
            </a:fld>
          </a:p>
        </p:txBody>
      </p:sp>
      <p:pic>
        <p:nvPicPr>
          <p:cNvPr id="11" name="Picture 10">
            <a:extLst>
              <a:ext uri="{FF2B5EF4-FFF2-40B4-BE49-F238E27FC236}">
                <a16:creationId xmlns:a16="http://schemas.microsoft.com/office/drawing/2014/main" xmlns="" id="{1039E094-4EB0-B34C-AC8A-850BF9448A2D}"/>
              </a:ext>
            </a:extLst>
          </p:cNvPr>
          <p:cNvPicPr>
            <a:picLocks noChangeAspect="1"/>
          </p:cNvPicPr>
          <p:nvPr/>
        </p:nvPicPr>
        <p:blipFill>
          <a:blip r:embed="rId4"/>
          <a:stretch>
            <a:fillRect/>
          </a:stretch>
        </p:blipFill>
        <p:spPr>
          <a:xfrm>
            <a:off x="5677786" y="2887766"/>
            <a:ext cx="3466214" cy="1598043"/>
          </a:xfrm>
          <a:prstGeom prst="rect">
            <a:avLst/>
          </a:prstGeom>
        </p:spPr>
      </p:pic>
      <p:sp>
        <p:nvSpPr>
          <p:cNvPr id="8" name="Rectangle 7">
            <a:extLst>
              <a:ext uri="{FF2B5EF4-FFF2-40B4-BE49-F238E27FC236}">
                <a16:creationId xmlns:a16="http://schemas.microsoft.com/office/drawing/2014/main" xmlns="" id="{7FA81925-418B-D44C-9255-2AEBBFBC0ADA}"/>
              </a:ext>
            </a:extLst>
          </p:cNvPr>
          <p:cNvSpPr/>
          <p:nvPr/>
        </p:nvSpPr>
        <p:spPr>
          <a:xfrm>
            <a:off x="130982" y="855242"/>
            <a:ext cx="5546804" cy="5663089"/>
          </a:xfrm>
          <a:prstGeom prst="rect">
            <a:avLst/>
          </a:prstGeom>
        </p:spPr>
        <p:txBody>
          <a:bodyPr wrap="square">
            <a:spAutoFit/>
          </a:bodyPr>
          <a:lstStyle/>
          <a:p>
            <a:pPr algn="just"/>
            <a:endParaRPr lang="en-GB" b="1" dirty="0"/>
          </a:p>
          <a:p>
            <a:pPr marL="342900" lvl="0" indent="-342900" algn="just" fontAlgn="base">
              <a:spcBef>
                <a:spcPct val="0"/>
              </a:spcBef>
              <a:spcAft>
                <a:spcPct val="0"/>
              </a:spcAft>
              <a:buFont typeface="Wingdings" pitchFamily="2" charset="2"/>
              <a:buChar char="Ø"/>
            </a:pPr>
            <a:r>
              <a:rPr lang="sq-AL" dirty="1" sz="2400" b="1">
                <a:solidFill>
                  <a:srgbClr val="FF0000"/>
                </a:solidFill>
                <a:ea typeface="ＭＳ Ｐゴシック" pitchFamily="34" charset="-128"/>
              </a:rPr>
              <a:t>Pyetjet specifike për Grupin 4:</a:t>
            </a:r>
          </a:p>
          <a:p>
            <a:pPr marL="342900" lvl="0" indent="-342900" algn="just" fontAlgn="base">
              <a:spcBef>
                <a:spcPct val="0"/>
              </a:spcBef>
              <a:spcAft>
                <a:spcPct val="0"/>
              </a:spcAft>
              <a:buFont typeface="Wingdings" pitchFamily="2" charset="2"/>
              <a:buChar char="Ø"/>
            </a:pPr>
            <a:endParaRPr lang="en-GB" sz="2000" b="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çfarë lloj provash elektronike do të kërkohen tani nga Vendi B?</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a ka vend për bashkëpunim publik-privat përsëri dhe si?</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çfarë drejtimi do të marrë tani hetimi në Vendin A?</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çfarë veprimesh do të ndërmerren në Vendin A dhe si?</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mediat sociale dhe VOIP si dëshmi?</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sq-AL" dirty="1" sz="2000" i="1">
                <a:solidFill>
                  <a:prstClr val="black"/>
                </a:solidFill>
                <a:ea typeface="ＭＳ Ｐゴシック" pitchFamily="34" charset="-128"/>
              </a:rPr>
              <a:t>çfarë veprimesh do të kërkohen nga Vendi E?</a:t>
            </a:r>
          </a:p>
        </p:txBody>
      </p:sp>
    </p:spTree>
    <p:extLst>
      <p:ext uri="{BB962C8B-B14F-4D97-AF65-F5344CB8AC3E}">
        <p14:creationId xmlns:p14="http://schemas.microsoft.com/office/powerpoint/2010/main" val="292275984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27</a:t>
            </a:fld>
          </a:p>
        </p:txBody>
      </p:sp>
      <p:sp>
        <p:nvSpPr>
          <p:cNvPr id="4" name="Text Placeholder 3"/>
          <p:cNvSpPr>
            <a:spLocks noGrp="1"/>
          </p:cNvSpPr>
          <p:nvPr>
            <p:ph type="body" sz="quarter" idx="11"/>
          </p:nvPr>
        </p:nvSpPr>
        <p:spPr/>
        <p:txBody>
          <a:bodyPr/>
          <a:lstStyle/>
          <a:p>
            <a:r>
              <a:rPr lang="sq-AL" dirty="1">
                <a:latin typeface="Verdana" panose="020B0604030504040204" pitchFamily="34" charset="0"/>
                <a:ea typeface="Verdana" panose="020B0604030504040204" pitchFamily="34" charset="0"/>
              </a:rPr>
              <a:t>Rast studimor</a:t>
            </a:r>
          </a:p>
        </p:txBody>
      </p:sp>
      <p:pic>
        <p:nvPicPr>
          <p:cNvPr id="3" name="Picture 2">
            <a:extLst>
              <a:ext uri="{FF2B5EF4-FFF2-40B4-BE49-F238E27FC236}">
                <a16:creationId xmlns:a16="http://schemas.microsoft.com/office/drawing/2014/main" xmlns=""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239683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28</a:t>
            </a:fld>
          </a:p>
        </p:txBody>
      </p:sp>
      <p:sp>
        <p:nvSpPr>
          <p:cNvPr id="4" name="Text Placeholder 3"/>
          <p:cNvSpPr>
            <a:spLocks noGrp="1"/>
          </p:cNvSpPr>
          <p:nvPr>
            <p:ph type="body" sz="quarter" idx="11"/>
          </p:nvPr>
        </p:nvSpPr>
        <p:spPr/>
        <p:txBody>
          <a:bodyPr/>
          <a:lstStyle/>
          <a:p>
            <a:r>
              <a:rPr lang="sq-AL" dirty="1">
                <a:latin typeface="Verdana" panose="020B0604030504040204" pitchFamily="34" charset="0"/>
                <a:ea typeface="Verdana" panose="020B0604030504040204" pitchFamily="34" charset="0"/>
              </a:rPr>
              <a:t>Rast studimor</a:t>
            </a:r>
          </a:p>
        </p:txBody>
      </p:sp>
      <p:pic>
        <p:nvPicPr>
          <p:cNvPr id="5" name="Picture 4">
            <a:extLst>
              <a:ext uri="{FF2B5EF4-FFF2-40B4-BE49-F238E27FC236}">
                <a16:creationId xmlns:a16="http://schemas.microsoft.com/office/drawing/2014/main" xmlns="" id="{0F1DC6F3-4C07-9848-B296-763385A163DE}"/>
              </a:ext>
            </a:extLst>
          </p:cNvPr>
          <p:cNvPicPr>
            <a:picLocks noChangeAspect="1"/>
          </p:cNvPicPr>
          <p:nvPr/>
        </p:nvPicPr>
        <p:blipFill>
          <a:blip r:embed="rId2"/>
          <a:stretch>
            <a:fillRect/>
          </a:stretch>
        </p:blipFill>
        <p:spPr>
          <a:xfrm>
            <a:off x="2160563" y="2424234"/>
            <a:ext cx="4822874" cy="2009531"/>
          </a:xfrm>
          <a:prstGeom prst="rect">
            <a:avLst/>
          </a:prstGeom>
        </p:spPr>
      </p:pic>
    </p:spTree>
    <p:extLst>
      <p:ext uri="{BB962C8B-B14F-4D97-AF65-F5344CB8AC3E}">
        <p14:creationId xmlns:p14="http://schemas.microsoft.com/office/powerpoint/2010/main" val="31706355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0E1F2CE5-82EE-4D86-A1BA-A62E2F853B8E}" type="slidenum">
              <a:rPr lang="en-US" smtClean="0"/>
              <a:pPr>
                <a:defRPr/>
              </a:pPr>
              <a:t>29</a:t>
            </a:fld>
          </a:p>
        </p:txBody>
      </p:sp>
      <p:sp>
        <p:nvSpPr>
          <p:cNvPr id="11" name="Text Placeholder 3"/>
          <p:cNvSpPr>
            <a:spLocks noGrp="1"/>
          </p:cNvSpPr>
          <p:nvPr>
            <p:ph type="body" sz="quarter" idx="11"/>
          </p:nvPr>
        </p:nvSpPr>
        <p:spPr>
          <a:xfrm>
            <a:off x="2811463" y="0"/>
            <a:ext cx="6332537" cy="1035050"/>
          </a:xfrm>
        </p:spPr>
        <p:txBody>
          <a:bodyPr/>
          <a:lstStyle/>
          <a:p>
            <a:r>
              <a:rPr lang="sq-AL" dirty="1">
                <a:latin typeface="Verdana" panose="020B0604030504040204" pitchFamily="34" charset="0"/>
                <a:ea typeface="Verdana" panose="020B0604030504040204" pitchFamily="34" charset="0"/>
              </a:rPr>
              <a:t>Rast studimor</a:t>
            </a:r>
          </a:p>
        </p:txBody>
      </p:sp>
      <p:sp>
        <p:nvSpPr>
          <p:cNvPr id="13" name="Rectangle 12"/>
          <p:cNvSpPr/>
          <p:nvPr/>
        </p:nvSpPr>
        <p:spPr>
          <a:xfrm>
            <a:off x="595423" y="3913633"/>
            <a:ext cx="4572000" cy="1323439"/>
          </a:xfrm>
          <a:prstGeom prst="rect">
            <a:avLst/>
          </a:prstGeom>
        </p:spPr>
        <p:txBody>
          <a:bodyPr>
            <a:spAutoFit/>
          </a:bodyPr>
          <a:lstStyle/>
          <a:p>
            <a:r>
              <a:rPr lang="sq-AL" dirty="1" sz="4000" b="1">
                <a:latin typeface="+mj-lt"/>
              </a:rPr>
              <a:t>Pjesa e Katërt</a:t>
            </a:r>
            <a:br>
              <a:rPr lang="sq-AL" dirty="1" sz="4000" b="1">
                <a:latin typeface="+mj-lt"/>
              </a:rPr>
            </a:br>
            <a:r>
              <a:rPr lang="sq-AL" dirty="1" sz="4000" b="1">
                <a:latin typeface="+mj-lt"/>
              </a:rPr>
              <a:t>Raport grupor</a:t>
            </a:r>
          </a:p>
        </p:txBody>
      </p:sp>
    </p:spTree>
    <p:extLst>
      <p:ext uri="{BB962C8B-B14F-4D97-AF65-F5344CB8AC3E}">
        <p14:creationId xmlns:p14="http://schemas.microsoft.com/office/powerpoint/2010/main" val="1146445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3</a:t>
            </a:fld>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2080" y="82052"/>
            <a:ext cx="77419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Objektivat e seancës</a:t>
            </a:r>
          </a:p>
        </p:txBody>
      </p:sp>
      <p:sp>
        <p:nvSpPr>
          <p:cNvPr id="5" name="Rectangle 4">
            <a:extLst>
              <a:ext uri="{FF2B5EF4-FFF2-40B4-BE49-F238E27FC236}">
                <a16:creationId xmlns:a16="http://schemas.microsoft.com/office/drawing/2014/main" xmlns="" id="{7FA81925-418B-D44C-9255-2AEBBFBC0ADA}"/>
              </a:ext>
            </a:extLst>
          </p:cNvPr>
          <p:cNvSpPr/>
          <p:nvPr/>
        </p:nvSpPr>
        <p:spPr>
          <a:xfrm>
            <a:off x="106706" y="1327587"/>
            <a:ext cx="5842990" cy="3637919"/>
          </a:xfrm>
          <a:prstGeom prst="rect">
            <a:avLst/>
          </a:prstGeom>
        </p:spPr>
        <p:txBody>
          <a:bodyPr wrap="square">
            <a:spAutoFit/>
          </a:bodyPr>
          <a:lstStyle/>
          <a:p>
            <a:pPr marL="342900" indent="-342900">
              <a:lnSpc>
                <a:spcPct val="80000"/>
              </a:lnSpc>
              <a:buFont typeface="Arial" panose="020B0604020202020204" pitchFamily="34" charset="0"/>
              <a:buChar char="•"/>
            </a:pPr>
            <a:endParaRPr lang="en-US" sz="2400" dirty="0" smtClean="0"/>
          </a:p>
          <a:p>
            <a:pPr marL="342900" indent="-342900">
              <a:lnSpc>
                <a:spcPct val="80000"/>
              </a:lnSpc>
              <a:buFont typeface="Arial" panose="020B0604020202020204" pitchFamily="34" charset="0"/>
              <a:buChar char="•"/>
            </a:pPr>
            <a:r>
              <a:rPr lang="sq-AL" dirty="1" sz="2400"/>
              <a:t>Të analizohet përmbledhja e studimit të rastit në mjedisin e punës në grup</a:t>
            </a:r>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sq-AL" dirty="1" sz="2400"/>
              <a:t>Të zbatohen njohuritë e marra gjatë Trajnimit Themelor Gjyqësor mbi Krimin Kibernetik në rastin studimor</a:t>
            </a:r>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sq-AL" dirty="1" sz="2400"/>
              <a:t>Të raportohet në lidhje me konkluzionet e studimit të rastit</a:t>
            </a:r>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sq-AL" dirty="1" sz="2400"/>
              <a:t>Për të kuptuar cilët duhet të jenë hapat e ardhshëm në drejtim të ndërtimit të aftësive</a:t>
            </a:r>
          </a:p>
        </p:txBody>
      </p:sp>
      <p:pic>
        <p:nvPicPr>
          <p:cNvPr id="7" name="Picture 6">
            <a:extLst>
              <a:ext uri="{FF2B5EF4-FFF2-40B4-BE49-F238E27FC236}">
                <a16:creationId xmlns:a16="http://schemas.microsoft.com/office/drawing/2014/main" xmlns="" id="{EF3A38F1-629E-D64F-8FB1-A26347BAB099}"/>
              </a:ext>
            </a:extLst>
          </p:cNvPr>
          <p:cNvPicPr>
            <a:picLocks noChangeAspect="1"/>
          </p:cNvPicPr>
          <p:nvPr/>
        </p:nvPicPr>
        <p:blipFill>
          <a:blip r:embed="rId3"/>
          <a:stretch>
            <a:fillRect/>
          </a:stretch>
        </p:blipFill>
        <p:spPr>
          <a:xfrm>
            <a:off x="6228977" y="2430730"/>
            <a:ext cx="2808317" cy="2150117"/>
          </a:xfrm>
          <a:prstGeom prst="rect">
            <a:avLst/>
          </a:prstGeom>
        </p:spPr>
      </p:pic>
    </p:spTree>
    <p:extLst>
      <p:ext uri="{BB962C8B-B14F-4D97-AF65-F5344CB8AC3E}">
        <p14:creationId xmlns:p14="http://schemas.microsoft.com/office/powerpoint/2010/main" val="13014096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93093" y="2893974"/>
            <a:ext cx="7886700" cy="1500187"/>
          </a:xfrm>
        </p:spPr>
        <p:txBody>
          <a:bodyPr/>
          <a:lstStyle/>
          <a:p>
            <a:pPr lvl="0" algn="ctr" defTabSz="457200" fontAlgn="base">
              <a:lnSpc>
                <a:spcPct val="80000"/>
              </a:lnSpc>
              <a:spcAft>
                <a:spcPct val="0"/>
              </a:spcAft>
            </a:pPr>
            <a:br>
              <a:rPr lang="sq-AL" dirty="1" sz="3200" cap="none">
                <a:solidFill>
                  <a:prstClr val="black"/>
                </a:solidFill>
                <a:latin typeface="Arial" pitchFamily="34" charset="0"/>
                <a:ea typeface="ＭＳ Ｐゴシック" pitchFamily="34" charset="-128"/>
                <a:cs typeface="+mn-cs"/>
              </a:rPr>
            </a:br>
          </a:p>
        </p:txBody>
      </p:sp>
      <p:sp>
        <p:nvSpPr>
          <p:cNvPr id="2" name="Slide Number Placeholder 1"/>
          <p:cNvSpPr>
            <a:spLocks noGrp="1"/>
          </p:cNvSpPr>
          <p:nvPr>
            <p:ph type="sldNum" sz="quarter" idx="10"/>
          </p:nvPr>
        </p:nvSpPr>
        <p:spPr/>
        <p:txBody>
          <a:bodyPr/>
          <a:lstStyle/>
          <a:p>
            <a:pPr>
              <a:defRPr/>
            </a:pPr>
            <a:fld id="{0E1F2CE5-82EE-4D86-A1BA-A62E2F853B8E}" type="slidenum">
              <a:rPr lang="en-US" smtClean="0"/>
              <a:pPr>
                <a:defRPr/>
              </a:pPr>
              <a:t>30</a:t>
            </a:fld>
          </a:p>
        </p:txBody>
      </p:sp>
      <p:sp>
        <p:nvSpPr>
          <p:cNvPr id="11" name="Text Placeholder 3"/>
          <p:cNvSpPr>
            <a:spLocks noGrp="1"/>
          </p:cNvSpPr>
          <p:nvPr>
            <p:ph type="body" sz="quarter" idx="11"/>
          </p:nvPr>
        </p:nvSpPr>
        <p:spPr>
          <a:xfrm>
            <a:off x="2811463" y="0"/>
            <a:ext cx="6332537" cy="1035050"/>
          </a:xfrm>
        </p:spPr>
        <p:txBody>
          <a:bodyPr/>
          <a:lstStyle/>
          <a:p>
            <a:r>
              <a:rPr lang="sq-AL" dirty="1">
                <a:latin typeface="Verdana" panose="020B0604030504040204" pitchFamily="34" charset="0"/>
                <a:ea typeface="Verdana" panose="020B0604030504040204" pitchFamily="34" charset="0"/>
              </a:rPr>
              <a:t>Rast studimor</a:t>
            </a:r>
          </a:p>
        </p:txBody>
      </p:sp>
      <p:graphicFrame>
        <p:nvGraphicFramePr>
          <p:cNvPr id="5" name="Diagram 4">
            <a:extLst>
              <a:ext uri="{FF2B5EF4-FFF2-40B4-BE49-F238E27FC236}">
                <a16:creationId xmlns:a16="http://schemas.microsoft.com/office/drawing/2014/main" xmlns="" id="{8DC8448A-50C6-47D4-949D-D903CF333351}"/>
              </a:ext>
            </a:extLst>
          </p:cNvPr>
          <p:cNvGraphicFramePr/>
          <p:nvPr>
            <p:extLst>
              <p:ext uri="{D42A27DB-BD31-4B8C-83A1-F6EECF244321}">
                <p14:modId xmlns:p14="http://schemas.microsoft.com/office/powerpoint/2010/main" val="2624858654"/>
              </p:ext>
            </p:extLst>
          </p:nvPr>
        </p:nvGraphicFramePr>
        <p:xfrm>
          <a:off x="1071981" y="1208690"/>
          <a:ext cx="7000037" cy="50449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51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
                                            <p:graphicEl>
                                              <a:dgm id="{25FF0AF6-0F9B-4564-8F59-531EF8B4C838}"/>
                                            </p:graphicEl>
                                          </p:spTgt>
                                        </p:tgtEl>
                                        <p:attrNameLst>
                                          <p:attrName>style.visibility</p:attrName>
                                        </p:attrNameLst>
                                      </p:cBhvr>
                                      <p:to>
                                        <p:strVal val="visible"/>
                                      </p:to>
                                    </p:set>
                                    <p:anim calcmode="lin" valueType="num">
                                      <p:cBhvr additive="base">
                                        <p:cTn id="7" dur="500" fill="hold"/>
                                        <p:tgtEl>
                                          <p:spTgt spid="5">
                                            <p:graphicEl>
                                              <a:dgm id="{25FF0AF6-0F9B-4564-8F59-531EF8B4C838}"/>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25FF0AF6-0F9B-4564-8F59-531EF8B4C838}"/>
                                            </p:graphic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5">
                                            <p:graphicEl>
                                              <a:dgm id="{7E3EBF11-45EA-455A-A4AB-6FD193E2F19E}"/>
                                            </p:graphicEl>
                                          </p:spTgt>
                                        </p:tgtEl>
                                        <p:attrNameLst>
                                          <p:attrName>style.visibility</p:attrName>
                                        </p:attrNameLst>
                                      </p:cBhvr>
                                      <p:to>
                                        <p:strVal val="visible"/>
                                      </p:to>
                                    </p:set>
                                    <p:anim calcmode="lin" valueType="num">
                                      <p:cBhvr additive="base">
                                        <p:cTn id="13" dur="500" fill="hold"/>
                                        <p:tgtEl>
                                          <p:spTgt spid="5">
                                            <p:graphicEl>
                                              <a:dgm id="{7E3EBF11-45EA-455A-A4AB-6FD193E2F19E}"/>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7E3EBF11-45EA-455A-A4AB-6FD193E2F19E}"/>
                                            </p:graphicEl>
                                          </p:spTgt>
                                        </p:tgtEl>
                                        <p:attrNameLst>
                                          <p:attrName>ppt_y</p:attrName>
                                        </p:attrNameLst>
                                      </p:cBhvr>
                                      <p:tavLst>
                                        <p:tav tm="0">
                                          <p:val>
                                            <p:strVal val="0-#ppt_h/2"/>
                                          </p:val>
                                        </p:tav>
                                        <p:tav tm="100000">
                                          <p:val>
                                            <p:strVal val="#ppt_y"/>
                                          </p:val>
                                        </p:tav>
                                      </p:tavLst>
                                    </p:anim>
                                  </p:childTnLst>
                                </p:cTn>
                              </p:par>
                              <p:par>
                                <p:cTn id="15" presetID="2" presetClass="entr" presetSubtype="1" fill="hold" grpId="0" nodeType="withEffect">
                                  <p:stCondLst>
                                    <p:cond delay="0"/>
                                  </p:stCondLst>
                                  <p:childTnLst>
                                    <p:set>
                                      <p:cBhvr>
                                        <p:cTn id="16" dur="1" fill="hold">
                                          <p:stCondLst>
                                            <p:cond delay="0"/>
                                          </p:stCondLst>
                                        </p:cTn>
                                        <p:tgtEl>
                                          <p:spTgt spid="5">
                                            <p:graphicEl>
                                              <a:dgm id="{2EB2D00E-EF3D-4380-852E-C53664D906D5}"/>
                                            </p:graphicEl>
                                          </p:spTgt>
                                        </p:tgtEl>
                                        <p:attrNameLst>
                                          <p:attrName>style.visibility</p:attrName>
                                        </p:attrNameLst>
                                      </p:cBhvr>
                                      <p:to>
                                        <p:strVal val="visible"/>
                                      </p:to>
                                    </p:set>
                                    <p:anim calcmode="lin" valueType="num">
                                      <p:cBhvr additive="base">
                                        <p:cTn id="17" dur="500" fill="hold"/>
                                        <p:tgtEl>
                                          <p:spTgt spid="5">
                                            <p:graphicEl>
                                              <a:dgm id="{2EB2D00E-EF3D-4380-852E-C53664D906D5}"/>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2EB2D00E-EF3D-4380-852E-C53664D906D5}"/>
                                            </p:graphicEl>
                                          </p:spTgt>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5">
                                            <p:graphicEl>
                                              <a:dgm id="{FC7770C3-5526-458A-BC2A-94CDDCCA40D9}"/>
                                            </p:graphicEl>
                                          </p:spTgt>
                                        </p:tgtEl>
                                        <p:attrNameLst>
                                          <p:attrName>style.visibility</p:attrName>
                                        </p:attrNameLst>
                                      </p:cBhvr>
                                      <p:to>
                                        <p:strVal val="visible"/>
                                      </p:to>
                                    </p:set>
                                    <p:anim calcmode="lin" valueType="num">
                                      <p:cBhvr additive="base">
                                        <p:cTn id="23" dur="500" fill="hold"/>
                                        <p:tgtEl>
                                          <p:spTgt spid="5">
                                            <p:graphicEl>
                                              <a:dgm id="{FC7770C3-5526-458A-BC2A-94CDDCCA40D9}"/>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FC7770C3-5526-458A-BC2A-94CDDCCA40D9}"/>
                                            </p:graphicEl>
                                          </p:spTgt>
                                        </p:tgtEl>
                                        <p:attrNameLst>
                                          <p:attrName>ppt_y</p:attrName>
                                        </p:attrNameLst>
                                      </p:cBhvr>
                                      <p:tavLst>
                                        <p:tav tm="0">
                                          <p:val>
                                            <p:strVal val="0-#ppt_h/2"/>
                                          </p:val>
                                        </p:tav>
                                        <p:tav tm="100000">
                                          <p:val>
                                            <p:strVal val="#ppt_y"/>
                                          </p:val>
                                        </p:tav>
                                      </p:tavLst>
                                    </p:anim>
                                  </p:childTnLst>
                                </p:cTn>
                              </p:par>
                              <p:par>
                                <p:cTn id="25" presetID="2" presetClass="entr" presetSubtype="1" fill="hold" grpId="0" nodeType="withEffect">
                                  <p:stCondLst>
                                    <p:cond delay="0"/>
                                  </p:stCondLst>
                                  <p:childTnLst>
                                    <p:set>
                                      <p:cBhvr>
                                        <p:cTn id="26" dur="1" fill="hold">
                                          <p:stCondLst>
                                            <p:cond delay="0"/>
                                          </p:stCondLst>
                                        </p:cTn>
                                        <p:tgtEl>
                                          <p:spTgt spid="5">
                                            <p:graphicEl>
                                              <a:dgm id="{4876D40E-5D08-40AA-9799-D741009083C6}"/>
                                            </p:graphicEl>
                                          </p:spTgt>
                                        </p:tgtEl>
                                        <p:attrNameLst>
                                          <p:attrName>style.visibility</p:attrName>
                                        </p:attrNameLst>
                                      </p:cBhvr>
                                      <p:to>
                                        <p:strVal val="visible"/>
                                      </p:to>
                                    </p:set>
                                    <p:anim calcmode="lin" valueType="num">
                                      <p:cBhvr additive="base">
                                        <p:cTn id="27" dur="500" fill="hold"/>
                                        <p:tgtEl>
                                          <p:spTgt spid="5">
                                            <p:graphicEl>
                                              <a:dgm id="{4876D40E-5D08-40AA-9799-D741009083C6}"/>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4876D40E-5D08-40AA-9799-D741009083C6}"/>
                                            </p:graphicEl>
                                          </p:spTgt>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1" fill="hold" grpId="0" nodeType="clickEffect">
                                  <p:stCondLst>
                                    <p:cond delay="0"/>
                                  </p:stCondLst>
                                  <p:childTnLst>
                                    <p:set>
                                      <p:cBhvr>
                                        <p:cTn id="32" dur="1" fill="hold">
                                          <p:stCondLst>
                                            <p:cond delay="0"/>
                                          </p:stCondLst>
                                        </p:cTn>
                                        <p:tgtEl>
                                          <p:spTgt spid="5">
                                            <p:graphicEl>
                                              <a:dgm id="{71815630-E4B9-4B38-9C0D-BA9E18304406}"/>
                                            </p:graphicEl>
                                          </p:spTgt>
                                        </p:tgtEl>
                                        <p:attrNameLst>
                                          <p:attrName>style.visibility</p:attrName>
                                        </p:attrNameLst>
                                      </p:cBhvr>
                                      <p:to>
                                        <p:strVal val="visible"/>
                                      </p:to>
                                    </p:set>
                                    <p:anim calcmode="lin" valueType="num">
                                      <p:cBhvr additive="base">
                                        <p:cTn id="33" dur="500" fill="hold"/>
                                        <p:tgtEl>
                                          <p:spTgt spid="5">
                                            <p:graphicEl>
                                              <a:dgm id="{71815630-E4B9-4B38-9C0D-BA9E18304406}"/>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71815630-E4B9-4B38-9C0D-BA9E18304406}"/>
                                            </p:graphicEl>
                                          </p:spTgt>
                                        </p:tgtEl>
                                        <p:attrNameLst>
                                          <p:attrName>ppt_y</p:attrName>
                                        </p:attrNameLst>
                                      </p:cBhvr>
                                      <p:tavLst>
                                        <p:tav tm="0">
                                          <p:val>
                                            <p:strVal val="0-#ppt_h/2"/>
                                          </p:val>
                                        </p:tav>
                                        <p:tav tm="100000">
                                          <p:val>
                                            <p:strVal val="#ppt_y"/>
                                          </p:val>
                                        </p:tav>
                                      </p:tavLst>
                                    </p:anim>
                                  </p:childTnLst>
                                </p:cTn>
                              </p:par>
                              <p:par>
                                <p:cTn id="35" presetID="2" presetClass="entr" presetSubtype="1" fill="hold" grpId="0" nodeType="withEffect">
                                  <p:stCondLst>
                                    <p:cond delay="0"/>
                                  </p:stCondLst>
                                  <p:childTnLst>
                                    <p:set>
                                      <p:cBhvr>
                                        <p:cTn id="36" dur="1" fill="hold">
                                          <p:stCondLst>
                                            <p:cond delay="0"/>
                                          </p:stCondLst>
                                        </p:cTn>
                                        <p:tgtEl>
                                          <p:spTgt spid="5">
                                            <p:graphicEl>
                                              <a:dgm id="{3D5F3141-0B64-40AD-8ED1-62F8414D55B7}"/>
                                            </p:graphicEl>
                                          </p:spTgt>
                                        </p:tgtEl>
                                        <p:attrNameLst>
                                          <p:attrName>style.visibility</p:attrName>
                                        </p:attrNameLst>
                                      </p:cBhvr>
                                      <p:to>
                                        <p:strVal val="visible"/>
                                      </p:to>
                                    </p:set>
                                    <p:anim calcmode="lin" valueType="num">
                                      <p:cBhvr additive="base">
                                        <p:cTn id="37" dur="500" fill="hold"/>
                                        <p:tgtEl>
                                          <p:spTgt spid="5">
                                            <p:graphicEl>
                                              <a:dgm id="{3D5F3141-0B64-40AD-8ED1-62F8414D55B7}"/>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3D5F3141-0B64-40AD-8ED1-62F8414D55B7}"/>
                                            </p:graphic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31</a:t>
            </a:fld>
          </a:p>
        </p:txBody>
      </p:sp>
      <p:sp>
        <p:nvSpPr>
          <p:cNvPr id="4" name="Text Placeholder 3"/>
          <p:cNvSpPr>
            <a:spLocks noGrp="1"/>
          </p:cNvSpPr>
          <p:nvPr>
            <p:ph type="body" sz="quarter" idx="11"/>
          </p:nvPr>
        </p:nvSpPr>
        <p:spPr/>
        <p:txBody>
          <a:bodyPr/>
          <a:lstStyle/>
          <a:p>
            <a:r>
              <a:rPr lang="sq-AL" dirty="1">
                <a:latin typeface="Verdana" panose="020B0604030504040204" pitchFamily="34" charset="0"/>
                <a:ea typeface="Verdana" panose="020B0604030504040204" pitchFamily="34" charset="0"/>
              </a:rPr>
              <a:t>Rast studimor</a:t>
            </a:r>
          </a:p>
        </p:txBody>
      </p:sp>
      <p:pic>
        <p:nvPicPr>
          <p:cNvPr id="3" name="Picture 2">
            <a:extLst>
              <a:ext uri="{FF2B5EF4-FFF2-40B4-BE49-F238E27FC236}">
                <a16:creationId xmlns:a16="http://schemas.microsoft.com/office/drawing/2014/main" xmlns=""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8853212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49C04F3A-82BD-4011-AADB-1F79FD7DF4BC}" type="slidenum">
              <a:rPr lang="en-GB" smtClean="0"/>
              <a:pPr/>
              <a:t>32</a:t>
            </a:fld>
          </a:p>
        </p:txBody>
      </p:sp>
      <p:sp>
        <p:nvSpPr>
          <p:cNvPr id="6" name="Text Placeholder 5"/>
          <p:cNvSpPr>
            <a:spLocks noGrp="1"/>
          </p:cNvSpPr>
          <p:nvPr>
            <p:ph type="body" sz="quarter" idx="11"/>
          </p:nvPr>
        </p:nvSpPr>
        <p:spPr/>
        <p:txBody>
          <a:bodyPr>
            <a:normAutofit lnSpcReduction="10000"/>
          </a:bodyPr>
          <a:lstStyle/>
          <a:p>
            <a:endParaRPr lang="en-US" dirty="0" smtClean="0"/>
          </a:p>
          <a:p>
            <a:r>
              <a:rPr lang="sq-AL" dirty="1">
                <a:latin typeface="Verdana" panose="020B0604030504040204" pitchFamily="34" charset="0"/>
                <a:ea typeface="Verdana" panose="020B0604030504040204" pitchFamily="34" charset="0"/>
              </a:rPr>
              <a:t>Ndërtimi i aftësive në krime kibernetike</a:t>
            </a:r>
          </a:p>
          <a:p>
            <a:endParaRPr lang="en-US" dirty="0"/>
          </a:p>
        </p:txBody>
      </p:sp>
      <p:sp>
        <p:nvSpPr>
          <p:cNvPr id="9" name="Rectangle 8"/>
          <p:cNvSpPr/>
          <p:nvPr/>
        </p:nvSpPr>
        <p:spPr>
          <a:xfrm>
            <a:off x="595423" y="3913633"/>
            <a:ext cx="4572000" cy="1323439"/>
          </a:xfrm>
          <a:prstGeom prst="rect">
            <a:avLst/>
          </a:prstGeom>
        </p:spPr>
        <p:txBody>
          <a:bodyPr>
            <a:spAutoFit/>
          </a:bodyPr>
          <a:lstStyle/>
          <a:p>
            <a:r>
              <a:rPr lang="sq-AL" dirty="1" sz="4000" b="1">
                <a:latin typeface="+mj-lt"/>
              </a:rPr>
              <a:t>Pjesa e Pestë</a:t>
            </a:r>
            <a:br>
              <a:rPr lang="sq-AL" dirty="1" sz="4000" b="1">
                <a:latin typeface="+mj-lt"/>
              </a:rPr>
            </a:br>
            <a:r>
              <a:rPr lang="sq-AL" dirty="1" sz="4000" b="1">
                <a:latin typeface="+mj-lt"/>
              </a:rPr>
              <a:t>Konkluzione</a:t>
            </a:r>
          </a:p>
        </p:txBody>
      </p:sp>
    </p:spTree>
    <p:extLst>
      <p:ext uri="{BB962C8B-B14F-4D97-AF65-F5344CB8AC3E}">
        <p14:creationId xmlns:p14="http://schemas.microsoft.com/office/powerpoint/2010/main" val="7898125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9C04F3A-82BD-4011-AADB-1F79FD7DF4BC}" type="slidenum">
              <a:rPr lang="en-GB" smtClean="0"/>
              <a:pPr/>
              <a:t>33</a:t>
            </a:fld>
          </a:p>
        </p:txBody>
      </p:sp>
      <p:sp>
        <p:nvSpPr>
          <p:cNvPr id="5" name="Text Placeholder 4"/>
          <p:cNvSpPr>
            <a:spLocks noGrp="1"/>
          </p:cNvSpPr>
          <p:nvPr>
            <p:ph type="body" sz="quarter" idx="11"/>
          </p:nvPr>
        </p:nvSpPr>
        <p:spPr/>
        <p:txBody>
          <a:bodyPr>
            <a:normAutofit lnSpcReduction="10000"/>
          </a:bodyPr>
          <a:lstStyle/>
          <a:p>
            <a:endParaRPr lang="en-GB" b="1" dirty="0" smtClean="0">
              <a:ea typeface="ＭＳ Ｐゴシック" pitchFamily="34" charset="-128"/>
            </a:endParaRPr>
          </a:p>
          <a:p>
            <a:r>
              <a:rPr lang="sq-AL" dirty="1">
                <a:latin typeface="Verdana" panose="020B0604030504040204" pitchFamily="34" charset="0"/>
                <a:ea typeface="Verdana" panose="020B0604030504040204" pitchFamily="34" charset="0"/>
              </a:rPr>
              <a:t>Objektivat e seancës</a:t>
            </a:r>
          </a:p>
          <a:p>
            <a:endParaRPr lang="en-US" dirty="0"/>
          </a:p>
        </p:txBody>
      </p:sp>
      <p:sp>
        <p:nvSpPr>
          <p:cNvPr id="6" name="Rectangle 5">
            <a:extLst>
              <a:ext uri="{FF2B5EF4-FFF2-40B4-BE49-F238E27FC236}">
                <a16:creationId xmlns:a16="http://schemas.microsoft.com/office/drawing/2014/main" xmlns="" id="{7FA81925-418B-D44C-9255-2AEBBFBC0ADA}"/>
              </a:ext>
            </a:extLst>
          </p:cNvPr>
          <p:cNvSpPr/>
          <p:nvPr/>
        </p:nvSpPr>
        <p:spPr>
          <a:xfrm>
            <a:off x="253218" y="1781632"/>
            <a:ext cx="4677508" cy="3613297"/>
          </a:xfrm>
          <a:prstGeom prst="rect">
            <a:avLst/>
          </a:prstGeom>
        </p:spPr>
        <p:txBody>
          <a:bodyPr wrap="square">
            <a:spAutoFit/>
          </a:bodyPr>
          <a:lstStyle/>
          <a:p>
            <a:pPr marL="342900" indent="-342900">
              <a:lnSpc>
                <a:spcPct val="80000"/>
              </a:lnSpc>
              <a:buFont typeface="Wingdings" pitchFamily="2" charset="2"/>
              <a:buChar char="ü"/>
            </a:pPr>
            <a:r>
              <a:rPr lang="sq-AL" dirty="1" sz="2200" i="1"/>
              <a:t>Të analizohet përmbledhja e studimit të rastit në mjedisin e punës në grup</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sq-AL" dirty="1" sz="2200" i="1"/>
              <a:t>Të zbatohen njohuritë e marra gjatë Trajnimit Themelor Gjyqësor mbi Krimin Kibernetik në rastin studimor</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sq-AL" dirty="1" sz="2200" i="1"/>
              <a:t>Të raportohet në lidhje me konkluzionet e studimit të rastit</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sq-AL" dirty="1" sz="2200" i="1"/>
              <a:t>Të kuptohet cilat janë boshllëqet që ekzistojnë ende dhe çfarë duhet të bëhet për këtë</a:t>
            </a:r>
          </a:p>
        </p:txBody>
      </p:sp>
      <p:pic>
        <p:nvPicPr>
          <p:cNvPr id="7" name="Picture 6">
            <a:extLst>
              <a:ext uri="{FF2B5EF4-FFF2-40B4-BE49-F238E27FC236}">
                <a16:creationId xmlns:a16="http://schemas.microsoft.com/office/drawing/2014/main" xmlns="" id="{51CBA50E-27D5-5243-9A0C-152F38DBF9E2}"/>
              </a:ext>
            </a:extLst>
          </p:cNvPr>
          <p:cNvPicPr>
            <a:picLocks noChangeAspect="1"/>
          </p:cNvPicPr>
          <p:nvPr/>
        </p:nvPicPr>
        <p:blipFill>
          <a:blip r:embed="rId3"/>
          <a:stretch>
            <a:fillRect/>
          </a:stretch>
        </p:blipFill>
        <p:spPr>
          <a:xfrm>
            <a:off x="5969131" y="2600972"/>
            <a:ext cx="2808317" cy="2150117"/>
          </a:xfrm>
          <a:prstGeom prst="rect">
            <a:avLst/>
          </a:prstGeom>
        </p:spPr>
      </p:pic>
    </p:spTree>
    <p:extLst>
      <p:ext uri="{BB962C8B-B14F-4D97-AF65-F5344CB8AC3E}">
        <p14:creationId xmlns:p14="http://schemas.microsoft.com/office/powerpoint/2010/main" val="23871623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34</a:t>
            </a:fld>
          </a:p>
        </p:txBody>
      </p:sp>
      <p:sp>
        <p:nvSpPr>
          <p:cNvPr id="4" name="Text Placeholder 3"/>
          <p:cNvSpPr>
            <a:spLocks noGrp="1"/>
          </p:cNvSpPr>
          <p:nvPr>
            <p:ph type="body" sz="quarter" idx="11"/>
          </p:nvPr>
        </p:nvSpPr>
        <p:spPr/>
        <p:txBody>
          <a:bodyPr/>
          <a:lstStyle/>
          <a:p>
            <a:r>
              <a:rPr lang="sq-AL" dirty="1">
                <a:latin typeface="Verdana" panose="020B0604030504040204" pitchFamily="34" charset="0"/>
                <a:ea typeface="Verdana" panose="020B0604030504040204" pitchFamily="34" charset="0"/>
              </a:rPr>
              <a:t>Ndërtimi i aftësive në krime kibernetike</a:t>
            </a:r>
          </a:p>
        </p:txBody>
      </p:sp>
      <p:pic>
        <p:nvPicPr>
          <p:cNvPr id="3" name="Picture 2">
            <a:extLst>
              <a:ext uri="{FF2B5EF4-FFF2-40B4-BE49-F238E27FC236}">
                <a16:creationId xmlns:a16="http://schemas.microsoft.com/office/drawing/2014/main" xmlns=""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3733389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590093"/>
            <a:ext cx="2133600" cy="267907"/>
          </a:xfrm>
        </p:spPr>
        <p:txBody>
          <a:bodyPr/>
          <a:lstStyle/>
          <a:p>
            <a:fld id="{B517EF97-6CC0-48A9-BC0E-433EC7B55211}" type="slidenum">
              <a:rPr lang="en-GB" smtClean="0"/>
              <a:pPr/>
              <a:t>4</a:t>
            </a:fld>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sq-AL" dirty="1" sz="3200">
                <a:latin typeface="Verdana" panose="020B0604030504040204" pitchFamily="34" charset="0"/>
                <a:ea typeface="Verdana" panose="020B0604030504040204" pitchFamily="34" charset="0"/>
                <a:cs typeface="ＭＳ Ｐゴシック" charset="0"/>
              </a:rPr>
              <a:t>Ndërtimi i aftësive në krime kibernetike</a:t>
            </a:r>
          </a:p>
        </p:txBody>
      </p:sp>
      <p:sp>
        <p:nvSpPr>
          <p:cNvPr id="5" name="Rectangle 4">
            <a:extLst>
              <a:ext uri="{FF2B5EF4-FFF2-40B4-BE49-F238E27FC236}">
                <a16:creationId xmlns:a16="http://schemas.microsoft.com/office/drawing/2014/main" xmlns="" id="{7FA81925-418B-D44C-9255-2AEBBFBC0ADA}"/>
              </a:ext>
            </a:extLst>
          </p:cNvPr>
          <p:cNvSpPr/>
          <p:nvPr/>
        </p:nvSpPr>
        <p:spPr>
          <a:xfrm>
            <a:off x="469146" y="4115732"/>
            <a:ext cx="8933934" cy="1089529"/>
          </a:xfrm>
          <a:prstGeom prst="rect">
            <a:avLst/>
          </a:prstGeom>
        </p:spPr>
        <p:txBody>
          <a:bodyPr wrap="square">
            <a:spAutoFit/>
          </a:bodyPr>
          <a:lstStyle/>
          <a:p>
            <a:pPr>
              <a:lnSpc>
                <a:spcPct val="80000"/>
              </a:lnSpc>
            </a:pPr>
            <a:r>
              <a:rPr lang="sq-AL" dirty="1" sz="4000" b="1">
                <a:latin typeface="+mj-lt"/>
                <a:ea typeface="+mj-ea"/>
                <a:cs typeface="+mj-cs"/>
              </a:rPr>
              <a:t>Pjesa e Parë</a:t>
            </a:r>
            <a:br>
              <a:rPr lang="sq-AL" dirty="1" sz="4000" b="1">
                <a:latin typeface="+mj-lt"/>
                <a:ea typeface="+mj-ea"/>
                <a:cs typeface="+mj-cs"/>
              </a:rPr>
            </a:br>
            <a:r>
              <a:rPr lang="sq-AL" dirty="1" sz="4000" b="1">
                <a:latin typeface="+mj-lt"/>
                <a:ea typeface="+mj-ea"/>
                <a:cs typeface="+mj-cs"/>
              </a:rPr>
              <a:t>Hyrje</a:t>
            </a:r>
          </a:p>
        </p:txBody>
      </p:sp>
    </p:spTree>
    <p:extLst>
      <p:ext uri="{BB962C8B-B14F-4D97-AF65-F5344CB8AC3E}">
        <p14:creationId xmlns:p14="http://schemas.microsoft.com/office/powerpoint/2010/main" val="2745530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987296" y="95343"/>
            <a:ext cx="7156704"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Hyrje</a:t>
            </a:r>
          </a:p>
        </p:txBody>
      </p:sp>
      <p:sp>
        <p:nvSpPr>
          <p:cNvPr id="12" name="Slide Number Placeholder 1">
            <a:extLst>
              <a:ext uri="{FF2B5EF4-FFF2-40B4-BE49-F238E27FC236}">
                <a16:creationId xmlns:a16="http://schemas.microsoft.com/office/drawing/2014/main" xmlns="" id="{1E04AAF5-6949-481F-9B8D-6413519025D3}"/>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5</a:t>
            </a:fld>
          </a:p>
        </p:txBody>
      </p:sp>
      <p:sp>
        <p:nvSpPr>
          <p:cNvPr id="7" name="Rectangle 6">
            <a:extLst>
              <a:ext uri="{FF2B5EF4-FFF2-40B4-BE49-F238E27FC236}">
                <a16:creationId xmlns:a16="http://schemas.microsoft.com/office/drawing/2014/main" xmlns="" id="{7FA81925-418B-D44C-9255-2AEBBFBC0ADA}"/>
              </a:ext>
            </a:extLst>
          </p:cNvPr>
          <p:cNvSpPr/>
          <p:nvPr/>
        </p:nvSpPr>
        <p:spPr>
          <a:xfrm>
            <a:off x="110912" y="1419447"/>
            <a:ext cx="4572000" cy="4832092"/>
          </a:xfrm>
          <a:prstGeom prst="rect">
            <a:avLst/>
          </a:prstGeom>
        </p:spPr>
        <p:txBody>
          <a:bodyPr>
            <a:spAutoFit/>
          </a:bodyPr>
          <a:lstStyle/>
          <a:p>
            <a:pPr marL="342900" indent="-342900">
              <a:buFont typeface="Wingdings" pitchFamily="2" charset="2"/>
              <a:buChar char="Ø"/>
            </a:pPr>
            <a:r>
              <a:rPr lang="sq-AL" dirty="1" sz="2200" b="1"/>
              <a:t>Deri më tani ne jemi njohur me:</a:t>
            </a:r>
          </a:p>
          <a:p>
            <a:pPr marL="342900" indent="-342900">
              <a:buFont typeface="Wingdings" pitchFamily="2" charset="2"/>
              <a:buChar char="ü"/>
            </a:pPr>
            <a:r>
              <a:rPr lang="sq-AL" dirty="1" sz="2200" i="1"/>
              <a:t>Bazat e internetit</a:t>
            </a:r>
          </a:p>
          <a:p>
            <a:pPr marL="342900" indent="-342900">
              <a:buFont typeface="Wingdings" pitchFamily="2" charset="2"/>
              <a:buChar char="ü"/>
            </a:pPr>
            <a:r>
              <a:rPr lang="sq-AL" dirty="1" sz="2200" i="1"/>
              <a:t>Bazat e krimit kibernetik</a:t>
            </a:r>
          </a:p>
          <a:p>
            <a:pPr marL="342900" indent="-342900">
              <a:buFont typeface="Wingdings" pitchFamily="2" charset="2"/>
              <a:buChar char="ü"/>
            </a:pPr>
            <a:r>
              <a:rPr lang="sq-AL" dirty="1" sz="2200" i="1"/>
              <a:t>Bazat e provave elektronike</a:t>
            </a:r>
          </a:p>
          <a:p>
            <a:endParaRPr lang="en-GB" sz="2200" b="1" dirty="0"/>
          </a:p>
          <a:p>
            <a:pPr marL="342900" indent="-342900">
              <a:buFont typeface="Wingdings" pitchFamily="2" charset="2"/>
              <a:buChar char="Ø"/>
            </a:pPr>
            <a:r>
              <a:rPr lang="sq-AL" dirty="1" sz="2200" b="1"/>
              <a:t>Kemi mësuar për krimin kibernetik:</a:t>
            </a:r>
          </a:p>
          <a:p>
            <a:pPr marL="342900" indent="-342900">
              <a:buFont typeface="Wingdings" pitchFamily="2" charset="2"/>
              <a:buChar char="ü"/>
            </a:pPr>
            <a:r>
              <a:rPr lang="sq-AL" dirty="1" sz="2200" i="1"/>
              <a:t>E drejta materiale</a:t>
            </a:r>
          </a:p>
          <a:p>
            <a:pPr marL="342900" indent="-342900">
              <a:buFont typeface="Wingdings" pitchFamily="2" charset="2"/>
              <a:buChar char="ü"/>
            </a:pPr>
            <a:r>
              <a:rPr lang="sq-AL" dirty="1" sz="2200" i="1"/>
              <a:t>Ligji procedural</a:t>
            </a:r>
          </a:p>
          <a:p>
            <a:pPr marL="342900" indent="-342900">
              <a:buFont typeface="Wingdings" pitchFamily="2" charset="2"/>
              <a:buChar char="ü"/>
            </a:pPr>
            <a:r>
              <a:rPr lang="sq-AL" dirty="1" sz="2200" i="1"/>
              <a:t>Ligji për NJN dhe bazat e praktikës</a:t>
            </a:r>
          </a:p>
          <a:p>
            <a:pPr marL="342900" indent="-342900">
              <a:buFont typeface="Wingdings" pitchFamily="2" charset="2"/>
              <a:buChar char="ü"/>
            </a:pPr>
            <a:endParaRPr lang="en-GB" sz="2200" i="1" dirty="0"/>
          </a:p>
          <a:p>
            <a:pPr marL="342900" indent="-342900">
              <a:buFont typeface="Wingdings" pitchFamily="2" charset="2"/>
              <a:buChar char="Ø"/>
            </a:pPr>
            <a:r>
              <a:rPr lang="sq-AL" dirty="1" b="1" sz="2200"/>
              <a:t>Kemi kuptuar</a:t>
            </a:r>
            <a:r>
              <a:rPr lang="sq-AL" dirty="1" sz="2200"/>
              <a:t>:</a:t>
            </a:r>
          </a:p>
          <a:p>
            <a:pPr marL="342900" indent="-342900">
              <a:buFont typeface="Wingdings" pitchFamily="2" charset="2"/>
              <a:buChar char="Ø"/>
            </a:pPr>
            <a:r>
              <a:rPr lang="sq-AL" dirty="1" sz="2200" i="1"/>
              <a:t>Parimet e hetimit të krimit kibernetik</a:t>
            </a:r>
          </a:p>
          <a:p>
            <a:pPr marL="342900" indent="-342900">
              <a:buFont typeface="Wingdings" pitchFamily="2" charset="2"/>
              <a:buChar char="Ø"/>
            </a:pPr>
            <a:r>
              <a:rPr lang="sq-AL" dirty="1" sz="2200" i="1"/>
              <a:t>Mundësitë e ligjit të brendshëm</a:t>
            </a:r>
          </a:p>
        </p:txBody>
      </p:sp>
      <p:pic>
        <p:nvPicPr>
          <p:cNvPr id="9" name="Picture 8">
            <a:extLst>
              <a:ext uri="{FF2B5EF4-FFF2-40B4-BE49-F238E27FC236}">
                <a16:creationId xmlns:a16="http://schemas.microsoft.com/office/drawing/2014/main" xmlns="" id="{0335DF00-542D-424E-9B11-3FE1D686EC66}"/>
              </a:ext>
            </a:extLst>
          </p:cNvPr>
          <p:cNvPicPr>
            <a:picLocks noChangeAspect="1"/>
          </p:cNvPicPr>
          <p:nvPr/>
        </p:nvPicPr>
        <p:blipFill>
          <a:blip r:embed="rId3"/>
          <a:stretch>
            <a:fillRect/>
          </a:stretch>
        </p:blipFill>
        <p:spPr>
          <a:xfrm>
            <a:off x="4820783" y="2725995"/>
            <a:ext cx="4165070" cy="1900071"/>
          </a:xfrm>
          <a:prstGeom prst="rect">
            <a:avLst/>
          </a:prstGeom>
        </p:spPr>
      </p:pic>
    </p:spTree>
    <p:extLst>
      <p:ext uri="{BB962C8B-B14F-4D97-AF65-F5344CB8AC3E}">
        <p14:creationId xmlns:p14="http://schemas.microsoft.com/office/powerpoint/2010/main" val="406692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633728" y="25932"/>
            <a:ext cx="7510272"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Autoritetet e krimit kibernetik</a:t>
            </a:r>
          </a:p>
        </p:txBody>
      </p:sp>
      <p:sp>
        <p:nvSpPr>
          <p:cNvPr id="12" name="Slide Number Placeholder 1">
            <a:extLst>
              <a:ext uri="{FF2B5EF4-FFF2-40B4-BE49-F238E27FC236}">
                <a16:creationId xmlns:a16="http://schemas.microsoft.com/office/drawing/2014/main" xmlns="" id="{AAAF0C46-B4B2-49D7-9529-AD237A6BD290}"/>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6</a:t>
            </a:fld>
          </a:p>
        </p:txBody>
      </p:sp>
      <p:sp>
        <p:nvSpPr>
          <p:cNvPr id="7" name="Rectangle 6">
            <a:extLst>
              <a:ext uri="{FF2B5EF4-FFF2-40B4-BE49-F238E27FC236}">
                <a16:creationId xmlns:a16="http://schemas.microsoft.com/office/drawing/2014/main" xmlns="" id="{7FA81925-418B-D44C-9255-2AEBBFBC0ADA}"/>
              </a:ext>
            </a:extLst>
          </p:cNvPr>
          <p:cNvSpPr/>
          <p:nvPr/>
        </p:nvSpPr>
        <p:spPr>
          <a:xfrm>
            <a:off x="176500" y="1559558"/>
            <a:ext cx="4572000" cy="4508927"/>
          </a:xfrm>
          <a:prstGeom prst="rect">
            <a:avLst/>
          </a:prstGeom>
        </p:spPr>
        <p:txBody>
          <a:bodyPr>
            <a:spAutoFit/>
          </a:bodyPr>
          <a:lstStyle/>
          <a:p>
            <a:pPr algn="just"/>
            <a:r>
              <a:rPr lang="sq-AL" dirty="1" sz="2050">
                <a:solidFill>
                  <a:srgbClr val="FF0000"/>
                </a:solidFill>
              </a:rPr>
              <a:t>Tani do të zbatojmë gjithë atë njohuri të mrekullueshme të re!</a:t>
            </a:r>
          </a:p>
          <a:p>
            <a:pPr algn="just"/>
            <a:endParaRPr lang="en-GB" sz="2050" dirty="0">
              <a:solidFill>
                <a:srgbClr val="FF0000"/>
              </a:solidFill>
            </a:endParaRPr>
          </a:p>
          <a:p>
            <a:pPr marL="342900" indent="-342900" algn="just">
              <a:buFont typeface="Wingdings" pitchFamily="2" charset="2"/>
              <a:buChar char="Ø"/>
            </a:pPr>
            <a:r>
              <a:rPr lang="sq-AL" dirty="1" sz="2050"/>
              <a:t>Ne duhet të ndahemi në grupe pune prej 4 deri në 5 pjesëmarrës</a:t>
            </a:r>
          </a:p>
          <a:p>
            <a:pPr marL="342900" indent="-342900" algn="just">
              <a:buFont typeface="Wingdings" pitchFamily="2" charset="2"/>
              <a:buChar char="Ø"/>
            </a:pPr>
            <a:r>
              <a:rPr lang="sq-AL" dirty="1" sz="2050"/>
              <a:t>Pjesëmarrësit duhet të bashkohen me grupet e tyre</a:t>
            </a:r>
          </a:p>
          <a:p>
            <a:pPr marL="342900" indent="-342900" algn="just">
              <a:buFont typeface="Wingdings" pitchFamily="2" charset="2"/>
              <a:buChar char="Ø"/>
            </a:pPr>
            <a:r>
              <a:rPr lang="sq-AL" dirty="1" sz="2050"/>
              <a:t>Studimi i rastit në tërësi ose pjesërisht do t'i dorëzohet secilit grup</a:t>
            </a:r>
          </a:p>
          <a:p>
            <a:pPr marL="342900" indent="-342900" algn="just">
              <a:buFont typeface="Wingdings" pitchFamily="2" charset="2"/>
              <a:buChar char="Ø"/>
            </a:pPr>
            <a:r>
              <a:rPr lang="sq-AL" dirty="1" sz="2050"/>
              <a:t>40+ minuta për analizën dhe përgatitjen e raportit në lidhje me rastin</a:t>
            </a:r>
          </a:p>
          <a:p>
            <a:pPr marL="342900" indent="-342900" algn="just">
              <a:buFont typeface="Wingdings" pitchFamily="2" charset="2"/>
              <a:buChar char="Ø"/>
            </a:pPr>
            <a:r>
              <a:rPr lang="sq-AL" dirty="1" sz="2050"/>
              <a:t>10-15 minuta për prezantimin e konkluzioneve të grupit nga raportuesi i grupit ose nga i gjithë grupi</a:t>
            </a:r>
          </a:p>
        </p:txBody>
      </p:sp>
      <p:pic>
        <p:nvPicPr>
          <p:cNvPr id="8" name="Picture 7">
            <a:extLst>
              <a:ext uri="{FF2B5EF4-FFF2-40B4-BE49-F238E27FC236}">
                <a16:creationId xmlns:a16="http://schemas.microsoft.com/office/drawing/2014/main" xmlns="" id="{1039E094-4EB0-B34C-AC8A-850BF9448A2D}"/>
              </a:ext>
            </a:extLst>
          </p:cNvPr>
          <p:cNvPicPr>
            <a:picLocks noChangeAspect="1"/>
          </p:cNvPicPr>
          <p:nvPr/>
        </p:nvPicPr>
        <p:blipFill>
          <a:blip r:embed="rId3"/>
          <a:stretch>
            <a:fillRect/>
          </a:stretch>
        </p:blipFill>
        <p:spPr>
          <a:xfrm>
            <a:off x="5182654" y="2877133"/>
            <a:ext cx="3738062" cy="1598043"/>
          </a:xfrm>
          <a:prstGeom prst="rect">
            <a:avLst/>
          </a:prstGeom>
        </p:spPr>
      </p:pic>
    </p:spTree>
    <p:extLst>
      <p:ext uri="{BB962C8B-B14F-4D97-AF65-F5344CB8AC3E}">
        <p14:creationId xmlns:p14="http://schemas.microsoft.com/office/powerpoint/2010/main" val="2611132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04416" y="79626"/>
            <a:ext cx="7339584"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Hyrje</a:t>
            </a:r>
          </a:p>
        </p:txBody>
      </p:sp>
      <p:sp>
        <p:nvSpPr>
          <p:cNvPr id="12" name="Slide Number Placeholder 1">
            <a:extLst>
              <a:ext uri="{FF2B5EF4-FFF2-40B4-BE49-F238E27FC236}">
                <a16:creationId xmlns:a16="http://schemas.microsoft.com/office/drawing/2014/main" xmlns="" id="{E49A8BC6-ED03-446D-B47E-70B3DC2694C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7</a:t>
            </a:fld>
          </a:p>
        </p:txBody>
      </p:sp>
      <p:pic>
        <p:nvPicPr>
          <p:cNvPr id="7" name="Picture 6">
            <a:extLst>
              <a:ext uri="{FF2B5EF4-FFF2-40B4-BE49-F238E27FC236}">
                <a16:creationId xmlns:a16="http://schemas.microsoft.com/office/drawing/2014/main" xmlns="" id="{9BD740DA-813B-CE40-8F0D-DCE7A7E8F321}"/>
              </a:ext>
            </a:extLst>
          </p:cNvPr>
          <p:cNvPicPr>
            <a:picLocks noChangeAspect="1"/>
          </p:cNvPicPr>
          <p:nvPr/>
        </p:nvPicPr>
        <p:blipFill>
          <a:blip r:embed="rId3"/>
          <a:stretch>
            <a:fillRect/>
          </a:stretch>
        </p:blipFill>
        <p:spPr>
          <a:xfrm>
            <a:off x="1325960" y="1968698"/>
            <a:ext cx="6492079" cy="3414665"/>
          </a:xfrm>
          <a:prstGeom prst="rect">
            <a:avLst/>
          </a:prstGeom>
        </p:spPr>
      </p:pic>
    </p:spTree>
    <p:extLst>
      <p:ext uri="{BB962C8B-B14F-4D97-AF65-F5344CB8AC3E}">
        <p14:creationId xmlns:p14="http://schemas.microsoft.com/office/powerpoint/2010/main" val="2316026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Ndërtimi i aftësive për krimet kibernetike</a:t>
            </a:r>
          </a:p>
        </p:txBody>
      </p:sp>
      <p:sp>
        <p:nvSpPr>
          <p:cNvPr id="12" name="Slide Number Placeholder 1">
            <a:extLst>
              <a:ext uri="{FF2B5EF4-FFF2-40B4-BE49-F238E27FC236}">
                <a16:creationId xmlns:a16="http://schemas.microsoft.com/office/drawing/2014/main" xmlns="" id="{5845ED87-4604-4B0E-B2FC-DA8406E3AE4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8</a:t>
            </a:fld>
          </a:p>
        </p:txBody>
      </p:sp>
      <p:sp>
        <p:nvSpPr>
          <p:cNvPr id="3" name="Rectangle 2"/>
          <p:cNvSpPr/>
          <p:nvPr/>
        </p:nvSpPr>
        <p:spPr>
          <a:xfrm>
            <a:off x="595423" y="3913633"/>
            <a:ext cx="4572000" cy="1323439"/>
          </a:xfrm>
          <a:prstGeom prst="rect">
            <a:avLst/>
          </a:prstGeom>
        </p:spPr>
        <p:txBody>
          <a:bodyPr>
            <a:spAutoFit/>
          </a:bodyPr>
          <a:lstStyle/>
          <a:p>
            <a:r>
              <a:rPr lang="sq-AL" dirty="1" sz="4000" b="1">
                <a:latin typeface="+mj-lt"/>
              </a:rPr>
              <a:t>Pjesa e Dytë</a:t>
            </a:r>
            <a:br>
              <a:rPr lang="sq-AL" dirty="1" sz="4000" b="1">
                <a:latin typeface="+mj-lt"/>
              </a:rPr>
            </a:br>
            <a:r>
              <a:rPr lang="sq-AL" dirty="1" sz="4000" b="1">
                <a:latin typeface="+mj-lt"/>
              </a:rPr>
              <a:t>Rast studimor</a:t>
            </a:r>
          </a:p>
        </p:txBody>
      </p:sp>
    </p:spTree>
    <p:extLst>
      <p:ext uri="{BB962C8B-B14F-4D97-AF65-F5344CB8AC3E}">
        <p14:creationId xmlns:p14="http://schemas.microsoft.com/office/powerpoint/2010/main" val="1744978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a:latin typeface="Verdana" panose="020B0604030504040204" pitchFamily="34" charset="0"/>
                <a:ea typeface="Verdana" panose="020B0604030504040204" pitchFamily="34" charset="0"/>
              </a:rPr>
              <a:t>Kush jam unë?</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sq-AL" dirty="1" i="1"/>
              <a:t>Shërbimi policor i Vendit A filloi të merrte ankesa të shumta nga qytetarët për raste të çuditshme të lojërave fituese të çmimeve të organizuara në rrjetet e mediave sociale nga marka të njohura nga fusha të ndryshme tregtare.</a:t>
            </a:r>
          </a:p>
          <a:p>
            <a:pPr algn="just">
              <a:buFont typeface="Wingdings" panose="05000000000000000000" pitchFamily="2" charset="2"/>
              <a:buChar char="Ø"/>
            </a:pPr>
            <a:endParaRPr lang="en-US" i="1" dirty="0"/>
          </a:p>
          <a:p>
            <a:pPr algn="just">
              <a:buFont typeface="Wingdings" panose="05000000000000000000" pitchFamily="2" charset="2"/>
              <a:buChar char="Ø"/>
            </a:pPr>
            <a:r>
              <a:rPr lang="sq-AL" dirty="1" i="1"/>
              <a:t>Fitimet e çmimeve janë të ndryshme dhe joshëse, duke filluar nga kuponat e zbritjes në treg e deri tek telefonat mobil anije ose kompjuterët e shtrenjtë.</a:t>
            </a:r>
            <a:r>
              <a:rPr lang="sq-AL" dirty="1" i="1"/>
              <a:t> </a:t>
            </a:r>
          </a:p>
          <a:p>
            <a:pPr algn="just">
              <a:buFont typeface="Wingdings" panose="05000000000000000000" pitchFamily="2" charset="2"/>
              <a:buChar char="Ø"/>
            </a:pPr>
            <a:endParaRPr lang="en-US" i="1" dirty="0"/>
          </a:p>
          <a:p>
            <a:pPr algn="just">
              <a:buFont typeface="Wingdings" panose="05000000000000000000" pitchFamily="2" charset="2"/>
              <a:buChar char="Ø"/>
            </a:pPr>
            <a:r>
              <a:rPr lang="sq-AL" dirty="1" i="1"/>
              <a:t>Lojërat organizohen në rrjetet e mediave sociale në mënyrën që në kanalet e njohura të përgjithshme të komunikimit ekipet e marketingut të markave po postojnë njoftime për lojërat dhe fitimet e çmimeve duke ftuar të gjithë njerëzit që janë të interesuar të marrin pjesë duke klikuar në lidhjen që hap kanalin e mediave sociale kushtuar lojës.</a:t>
            </a:r>
            <a:r>
              <a:rPr lang="sq-AL" dirty="1" i="1"/>
              <a:t> </a:t>
            </a:r>
          </a:p>
          <a:p>
            <a:pPr algn="just">
              <a:buFont typeface="Wingdings" panose="05000000000000000000" pitchFamily="2" charset="2"/>
              <a:buChar char="Ø"/>
            </a:pPr>
            <a:endParaRPr lang="en-US" i="1" dirty="0"/>
          </a:p>
          <a:p>
            <a:pPr algn="just">
              <a:buFont typeface="Wingdings" panose="05000000000000000000" pitchFamily="2" charset="2"/>
              <a:buChar char="Ø"/>
            </a:pPr>
            <a:r>
              <a:rPr lang="sq-AL" dirty="1" i="1"/>
              <a:t>Qindra dhe madje mijëra njerëz janë tërhequr dhe ata po ndjekin lidhjen dhe po fillojnë të marrin pjesë në lojë.</a:t>
            </a:r>
          </a:p>
          <a:p>
            <a:endParaRPr lang="en-US" dirty="0"/>
          </a:p>
        </p:txBody>
      </p:sp>
      <p:sp>
        <p:nvSpPr>
          <p:cNvPr id="19" name="Slide Number Placeholder 1">
            <a:extLst>
              <a:ext uri="{FF2B5EF4-FFF2-40B4-BE49-F238E27FC236}">
                <a16:creationId xmlns:a16="http://schemas.microsoft.com/office/drawing/2014/main" xmlns="" id="{93F621E1-9ACD-4124-9918-27EDD9426654}"/>
              </a:ext>
            </a:extLst>
          </p:cNvPr>
          <p:cNvSpPr>
            <a:spLocks noGrp="1"/>
          </p:cNvSpPr>
          <p:nvPr>
            <p:ph type="sldNum" sz="quarter" idx="10"/>
          </p:nvPr>
        </p:nvSpPr>
        <p:spPr/>
        <p:txBody>
          <a:bodyPr/>
          <a:lstStyle/>
          <a:p>
            <a:fld id="{B517EF97-6CC0-48A9-BC0E-433EC7B55211}" type="slidenum">
              <a:rPr lang="en-GB" smtClean="0"/>
              <a:pPr/>
              <a:t>9</a:t>
            </a:fld>
          </a:p>
        </p:txBody>
      </p:sp>
    </p:spTree>
    <p:extLst>
      <p:ext uri="{BB962C8B-B14F-4D97-AF65-F5344CB8AC3E}">
        <p14:creationId xmlns:p14="http://schemas.microsoft.com/office/powerpoint/2010/main" val="32670912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1136</TotalTime>
  <Words>3868</Words>
  <Application>Microsoft Office PowerPoint</Application>
  <PresentationFormat>On-screen Show (4:3)</PresentationFormat>
  <Paragraphs>378</Paragraphs>
  <Slides>34</Slides>
  <Notes>29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34</vt:i4>
      </vt:variant>
    </vt:vector>
  </HeadingPairs>
  <TitlesOfParts>
    <vt:vector size="45" baseType="lpstr">
      <vt:lpstr>MS PGothic</vt:lpstr>
      <vt:lpstr>MS PGothic</vt:lpstr>
      <vt:lpstr>游ゴシック</vt:lpstr>
      <vt:lpstr>Arial</vt:lpstr>
      <vt:lpstr>Arial Narrow</vt:lpstr>
      <vt:lpstr>Calibri</vt:lpstr>
      <vt:lpstr>Calibri (heading)</vt:lpstr>
      <vt:lpstr>Calibri Light</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Catalina</dc:creator>
  <cp:lastModifiedBy>Windows User</cp:lastModifiedBy>
  <cp:revision>176</cp:revision>
  <dcterms:created xsi:type="dcterms:W3CDTF">2020-10-07T11:36:01Z</dcterms:created>
  <dcterms:modified xsi:type="dcterms:W3CDTF">2020-10-13T16:28:03Z</dcterms:modified>
</cp:coreProperties>
</file>