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256" r:id="rId2"/>
    <p:sldId id="284" r:id="rId3"/>
    <p:sldId id="296" r:id="rId4"/>
    <p:sldId id="379" r:id="rId5"/>
    <p:sldId id="380" r:id="rId6"/>
    <p:sldId id="349" r:id="rId7"/>
    <p:sldId id="356" r:id="rId8"/>
    <p:sldId id="382" r:id="rId9"/>
    <p:sldId id="346" r:id="rId10"/>
    <p:sldId id="350" r:id="rId11"/>
    <p:sldId id="381" r:id="rId12"/>
    <p:sldId id="372" r:id="rId13"/>
    <p:sldId id="352" r:id="rId14"/>
    <p:sldId id="353" r:id="rId15"/>
    <p:sldId id="357" r:id="rId16"/>
    <p:sldId id="383" r:id="rId17"/>
    <p:sldId id="355" r:id="rId18"/>
    <p:sldId id="384" r:id="rId19"/>
    <p:sldId id="376" r:id="rId20"/>
    <p:sldId id="377" r:id="rId21"/>
    <p:sldId id="361" r:id="rId22"/>
    <p:sldId id="378" r:id="rId23"/>
    <p:sldId id="385" r:id="rId24"/>
    <p:sldId id="386" r:id="rId25"/>
    <p:sldId id="387" r:id="rId26"/>
    <p:sldId id="388" r:id="rId27"/>
    <p:sldId id="389" r:id="rId28"/>
    <p:sldId id="390" r:id="rId29"/>
    <p:sldId id="391" r:id="rId30"/>
    <p:sldId id="316" r:id="rId31"/>
  </p:sldIdLst>
  <p:sldSz cx="9144000" cy="6858000" type="screen4x3"/>
  <p:notesSz cx="9874250" cy="67246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618F"/>
    <a:srgbClr val="81ADD5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1522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4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DDF9914-7E20-4B22-86FE-562737460B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313" cy="336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E1B786-15F9-4F01-A412-387C0B01AEF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592763" y="0"/>
            <a:ext cx="4279900" cy="3365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047C1E0-7F11-480E-A2E5-BC01AD24A41C}" type="datetimeFigureOut">
              <a:rPr lang="en-US" altLang="en-US"/>
              <a:pPr/>
              <a:t>11/10/2023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196F8C-4346-415F-8E25-0864B3EFF1C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386513"/>
            <a:ext cx="4278313" cy="336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B1370B-DD45-4930-84AE-6ECEB13F0D0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592763" y="6386513"/>
            <a:ext cx="4279900" cy="3365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04033C0-ABAF-47A1-B36F-496039A5AB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8412940-2AB9-4271-A266-F6C134B3D90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313" cy="336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AD67A6-4FB6-4A71-AE04-E4AC1307573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592763" y="0"/>
            <a:ext cx="4279900" cy="3365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2A6D938-4101-4DB1-B49B-97F7A106F28F}" type="datetimeFigureOut">
              <a:rPr lang="en-US" altLang="en-US"/>
              <a:pPr/>
              <a:t>11/10/2023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C15A517-77B7-476F-83E5-69F4F4A77CA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255963" y="504825"/>
            <a:ext cx="3362325" cy="25209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98C461B-CF88-4BD7-B436-3F0014E8E4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87425" y="3194050"/>
            <a:ext cx="7899400" cy="3025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/>
              <a:t>Click to edit Master text styles</a:t>
            </a:r>
          </a:p>
          <a:p>
            <a:pPr lvl="1"/>
            <a:r>
              <a:rPr lang="it-IT" noProof="0"/>
              <a:t>Second level</a:t>
            </a:r>
          </a:p>
          <a:p>
            <a:pPr lvl="2"/>
            <a:r>
              <a:rPr lang="it-IT" noProof="0"/>
              <a:t>Third level</a:t>
            </a:r>
          </a:p>
          <a:p>
            <a:pPr lvl="3"/>
            <a:r>
              <a:rPr lang="it-IT" noProof="0"/>
              <a:t>Fourth level</a:t>
            </a:r>
          </a:p>
          <a:p>
            <a:pPr lvl="4"/>
            <a:r>
              <a:rPr lang="it-IT" noProof="0"/>
              <a:t>Fifth level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784CAA-1F41-4999-89BD-1CC1781E504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386513"/>
            <a:ext cx="4278313" cy="336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FF8B59-CF77-42E2-81E6-849B8E88F1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592763" y="6386513"/>
            <a:ext cx="4279900" cy="3365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2D02735-8038-44FB-BF42-720F5436993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>
            <a:extLst>
              <a:ext uri="{FF2B5EF4-FFF2-40B4-BE49-F238E27FC236}">
                <a16:creationId xmlns:a16="http://schemas.microsoft.com/office/drawing/2014/main" id="{35B493F8-B933-43F3-8E2B-1114229DDB8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>
            <a:extLst>
              <a:ext uri="{FF2B5EF4-FFF2-40B4-BE49-F238E27FC236}">
                <a16:creationId xmlns:a16="http://schemas.microsoft.com/office/drawing/2014/main" id="{9EC206D9-2E20-4828-A6A7-48356446546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9459" name="Slide Number Placeholder 3">
            <a:extLst>
              <a:ext uri="{FF2B5EF4-FFF2-40B4-BE49-F238E27FC236}">
                <a16:creationId xmlns:a16="http://schemas.microsoft.com/office/drawing/2014/main" id="{A444567B-1B0C-4482-B013-F4EFF43C23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691F755D-607C-41B1-B61C-EA2B1411EC84}" type="slidenum">
              <a:rPr lang="en-US" altLang="en-US" sz="1200"/>
              <a:pPr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>
            <a:extLst>
              <a:ext uri="{FF2B5EF4-FFF2-40B4-BE49-F238E27FC236}">
                <a16:creationId xmlns:a16="http://schemas.microsoft.com/office/drawing/2014/main" id="{F7C32858-20B6-4B1A-A9C9-9B4B7E3D3D9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0" name="Notes Placeholder 2">
            <a:extLst>
              <a:ext uri="{FF2B5EF4-FFF2-40B4-BE49-F238E27FC236}">
                <a16:creationId xmlns:a16="http://schemas.microsoft.com/office/drawing/2014/main" id="{C6172D71-F295-47FF-BD17-E5C1ACB997B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7891" name="Slide Number Placeholder 3">
            <a:extLst>
              <a:ext uri="{FF2B5EF4-FFF2-40B4-BE49-F238E27FC236}">
                <a16:creationId xmlns:a16="http://schemas.microsoft.com/office/drawing/2014/main" id="{34E5E77E-CC1E-48F3-9D81-30F1570619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C2C3E646-8C19-4638-A5FE-E7999DF4B6BE}" type="slidenum">
              <a:rPr lang="en-US" altLang="en-US" sz="1200"/>
              <a:pPr/>
              <a:t>13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>
            <a:extLst>
              <a:ext uri="{FF2B5EF4-FFF2-40B4-BE49-F238E27FC236}">
                <a16:creationId xmlns:a16="http://schemas.microsoft.com/office/drawing/2014/main" id="{878BB0E2-2D18-4FB6-A3BF-CB25946CE32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8" name="Notes Placeholder 2">
            <a:extLst>
              <a:ext uri="{FF2B5EF4-FFF2-40B4-BE49-F238E27FC236}">
                <a16:creationId xmlns:a16="http://schemas.microsoft.com/office/drawing/2014/main" id="{C8EC0E53-9762-43DA-BBA0-B3727EA25B8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buFontTx/>
              <a:buAutoNum type="arabicPeriod"/>
            </a:pPr>
            <a:endParaRPr lang="en-US" altLang="en-US"/>
          </a:p>
        </p:txBody>
      </p:sp>
      <p:sp>
        <p:nvSpPr>
          <p:cNvPr id="39939" name="Slide Number Placeholder 3">
            <a:extLst>
              <a:ext uri="{FF2B5EF4-FFF2-40B4-BE49-F238E27FC236}">
                <a16:creationId xmlns:a16="http://schemas.microsoft.com/office/drawing/2014/main" id="{FF0CBA6B-1BC8-4EA6-9510-DEF09D809A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02B8C614-211D-4053-97ED-CED19AF9E644}" type="slidenum">
              <a:rPr lang="en-US" altLang="en-US" sz="1200"/>
              <a:pPr/>
              <a:t>14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>
            <a:extLst>
              <a:ext uri="{FF2B5EF4-FFF2-40B4-BE49-F238E27FC236}">
                <a16:creationId xmlns:a16="http://schemas.microsoft.com/office/drawing/2014/main" id="{11F456FF-E98D-4F21-B9AA-A3B3F61E02A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6" name="Notes Placeholder 2">
            <a:extLst>
              <a:ext uri="{FF2B5EF4-FFF2-40B4-BE49-F238E27FC236}">
                <a16:creationId xmlns:a16="http://schemas.microsoft.com/office/drawing/2014/main" id="{8088486B-B808-4E04-BC37-DDCE4CF5D1D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1987" name="Slide Number Placeholder 3">
            <a:extLst>
              <a:ext uri="{FF2B5EF4-FFF2-40B4-BE49-F238E27FC236}">
                <a16:creationId xmlns:a16="http://schemas.microsoft.com/office/drawing/2014/main" id="{741D820E-C419-43E1-A936-C64499A4DD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0E6F63D2-7E41-49B1-973D-6FF4C00830B2}" type="slidenum">
              <a:rPr lang="en-US" altLang="en-US" sz="1200"/>
              <a:pPr/>
              <a:t>15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>
            <a:extLst>
              <a:ext uri="{FF2B5EF4-FFF2-40B4-BE49-F238E27FC236}">
                <a16:creationId xmlns:a16="http://schemas.microsoft.com/office/drawing/2014/main" id="{22F895AC-6502-49B7-9318-C066972246F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4" name="Notes Placeholder 2">
            <a:extLst>
              <a:ext uri="{FF2B5EF4-FFF2-40B4-BE49-F238E27FC236}">
                <a16:creationId xmlns:a16="http://schemas.microsoft.com/office/drawing/2014/main" id="{428C36CF-2E3F-496E-948A-1D9D73FC0A4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4035" name="Slide Number Placeholder 3">
            <a:extLst>
              <a:ext uri="{FF2B5EF4-FFF2-40B4-BE49-F238E27FC236}">
                <a16:creationId xmlns:a16="http://schemas.microsoft.com/office/drawing/2014/main" id="{085F8E08-9A50-49FA-8DC9-93581F802F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C91A3F13-CE2A-4F09-892A-C174337D1769}" type="slidenum">
              <a:rPr lang="en-US" altLang="en-US" sz="1200"/>
              <a:pPr/>
              <a:t>16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>
            <a:extLst>
              <a:ext uri="{FF2B5EF4-FFF2-40B4-BE49-F238E27FC236}">
                <a16:creationId xmlns:a16="http://schemas.microsoft.com/office/drawing/2014/main" id="{6D8BAA17-6ACE-4C9E-9EAB-EC8424AAD75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2" name="Notes Placeholder 2">
            <a:extLst>
              <a:ext uri="{FF2B5EF4-FFF2-40B4-BE49-F238E27FC236}">
                <a16:creationId xmlns:a16="http://schemas.microsoft.com/office/drawing/2014/main" id="{59856304-8185-4EA0-B625-CEF5545D374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6083" name="Slide Number Placeholder 3">
            <a:extLst>
              <a:ext uri="{FF2B5EF4-FFF2-40B4-BE49-F238E27FC236}">
                <a16:creationId xmlns:a16="http://schemas.microsoft.com/office/drawing/2014/main" id="{A54E65A9-5ECB-42FE-9941-3D80C02F62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FFE1DEDB-7B1C-4C84-99E1-8C04E20A1ECD}" type="slidenum">
              <a:rPr lang="en-US" altLang="en-US" sz="1200"/>
              <a:pPr/>
              <a:t>17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>
            <a:extLst>
              <a:ext uri="{FF2B5EF4-FFF2-40B4-BE49-F238E27FC236}">
                <a16:creationId xmlns:a16="http://schemas.microsoft.com/office/drawing/2014/main" id="{9A20C165-25FF-4442-901A-5F09E18E770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8" name="Notes Placeholder 2">
            <a:extLst>
              <a:ext uri="{FF2B5EF4-FFF2-40B4-BE49-F238E27FC236}">
                <a16:creationId xmlns:a16="http://schemas.microsoft.com/office/drawing/2014/main" id="{FF768642-7729-4E9F-BAE2-B7358B5BFAE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buFontTx/>
              <a:buAutoNum type="arabicPeriod"/>
            </a:pPr>
            <a:endParaRPr lang="en-US" altLang="en-US"/>
          </a:p>
        </p:txBody>
      </p:sp>
      <p:sp>
        <p:nvSpPr>
          <p:cNvPr id="50179" name="Slide Number Placeholder 3">
            <a:extLst>
              <a:ext uri="{FF2B5EF4-FFF2-40B4-BE49-F238E27FC236}">
                <a16:creationId xmlns:a16="http://schemas.microsoft.com/office/drawing/2014/main" id="{7CC30D20-C2AC-41DC-AFFA-35C2648F94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99593C29-61F3-43CA-AEB4-CBFE4D0E5CF0}" type="slidenum">
              <a:rPr lang="en-US" altLang="en-US" sz="1200"/>
              <a:pPr/>
              <a:t>20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>
            <a:extLst>
              <a:ext uri="{FF2B5EF4-FFF2-40B4-BE49-F238E27FC236}">
                <a16:creationId xmlns:a16="http://schemas.microsoft.com/office/drawing/2014/main" id="{B14E68FF-CFD9-4D28-82D3-9D0DEA5916F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6" name="Notes Placeholder 2">
            <a:extLst>
              <a:ext uri="{FF2B5EF4-FFF2-40B4-BE49-F238E27FC236}">
                <a16:creationId xmlns:a16="http://schemas.microsoft.com/office/drawing/2014/main" id="{875020F1-AA0A-4B0F-9039-274D52B50F2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2227" name="Slide Number Placeholder 3">
            <a:extLst>
              <a:ext uri="{FF2B5EF4-FFF2-40B4-BE49-F238E27FC236}">
                <a16:creationId xmlns:a16="http://schemas.microsoft.com/office/drawing/2014/main" id="{3F033311-D348-4FE3-9699-61B614342C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6681D011-F84C-4BA8-A457-1E89575F6605}" type="slidenum">
              <a:rPr lang="en-US" altLang="en-US" sz="1200"/>
              <a:pPr/>
              <a:t>21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>
            <a:extLst>
              <a:ext uri="{FF2B5EF4-FFF2-40B4-BE49-F238E27FC236}">
                <a16:creationId xmlns:a16="http://schemas.microsoft.com/office/drawing/2014/main" id="{F1F867E5-A3E5-4193-ABD4-3D68614D370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4" name="Notes Placeholder 2">
            <a:extLst>
              <a:ext uri="{FF2B5EF4-FFF2-40B4-BE49-F238E27FC236}">
                <a16:creationId xmlns:a16="http://schemas.microsoft.com/office/drawing/2014/main" id="{E47A53B7-4AB1-4881-996F-07708E8682C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4275" name="Slide Number Placeholder 3">
            <a:extLst>
              <a:ext uri="{FF2B5EF4-FFF2-40B4-BE49-F238E27FC236}">
                <a16:creationId xmlns:a16="http://schemas.microsoft.com/office/drawing/2014/main" id="{3CD6DA35-49B7-46CF-9F14-FDC5BCBD20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77A182C8-A1C8-440E-ADBA-52C7FBF65D00}" type="slidenum">
              <a:rPr lang="en-US" altLang="en-US" sz="1200"/>
              <a:pPr/>
              <a:t>22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>
            <a:extLst>
              <a:ext uri="{FF2B5EF4-FFF2-40B4-BE49-F238E27FC236}">
                <a16:creationId xmlns:a16="http://schemas.microsoft.com/office/drawing/2014/main" id="{8C1CE0AF-54E0-4C6B-A215-384CA1DC223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2" name="Notes Placeholder 2">
            <a:extLst>
              <a:ext uri="{FF2B5EF4-FFF2-40B4-BE49-F238E27FC236}">
                <a16:creationId xmlns:a16="http://schemas.microsoft.com/office/drawing/2014/main" id="{23F5C5ED-60BB-4270-93CC-F95556AE432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6323" name="Slide Number Placeholder 3">
            <a:extLst>
              <a:ext uri="{FF2B5EF4-FFF2-40B4-BE49-F238E27FC236}">
                <a16:creationId xmlns:a16="http://schemas.microsoft.com/office/drawing/2014/main" id="{1D01FE27-8D73-430A-B175-0FB43CBC49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F9F3C8E0-8007-4F72-ABE1-EB64826EC8BA}" type="slidenum">
              <a:rPr lang="en-US" altLang="en-US" sz="1200"/>
              <a:pPr/>
              <a:t>23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>
            <a:extLst>
              <a:ext uri="{FF2B5EF4-FFF2-40B4-BE49-F238E27FC236}">
                <a16:creationId xmlns:a16="http://schemas.microsoft.com/office/drawing/2014/main" id="{E3D2D3BB-1555-4BDF-B20F-C20454C3593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0" name="Notes Placeholder 2">
            <a:extLst>
              <a:ext uri="{FF2B5EF4-FFF2-40B4-BE49-F238E27FC236}">
                <a16:creationId xmlns:a16="http://schemas.microsoft.com/office/drawing/2014/main" id="{27F4D73D-71DE-4040-A9FC-4760D94875F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8371" name="Slide Number Placeholder 3">
            <a:extLst>
              <a:ext uri="{FF2B5EF4-FFF2-40B4-BE49-F238E27FC236}">
                <a16:creationId xmlns:a16="http://schemas.microsoft.com/office/drawing/2014/main" id="{A4ADC41C-8FEF-4A83-B5F1-656664190F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AE07F5C3-3F14-4DBA-A889-3F29967FABEF}" type="slidenum">
              <a:rPr lang="en-US" altLang="en-US" sz="1200"/>
              <a:pPr/>
              <a:t>24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>
            <a:extLst>
              <a:ext uri="{FF2B5EF4-FFF2-40B4-BE49-F238E27FC236}">
                <a16:creationId xmlns:a16="http://schemas.microsoft.com/office/drawing/2014/main" id="{A38483A5-E171-4213-9D5A-59F4FFCEFAB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Notes Placeholder 2">
            <a:extLst>
              <a:ext uri="{FF2B5EF4-FFF2-40B4-BE49-F238E27FC236}">
                <a16:creationId xmlns:a16="http://schemas.microsoft.com/office/drawing/2014/main" id="{46234D8D-B945-40B6-8317-1DAACA40ED9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1507" name="Slide Number Placeholder 3">
            <a:extLst>
              <a:ext uri="{FF2B5EF4-FFF2-40B4-BE49-F238E27FC236}">
                <a16:creationId xmlns:a16="http://schemas.microsoft.com/office/drawing/2014/main" id="{4257B50D-D586-487C-A0D3-5EA6244CC9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205ACD44-65B8-4296-9DD6-EADA03015B00}" type="slidenum">
              <a:rPr lang="en-US" altLang="en-US" sz="1200"/>
              <a:pPr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>
            <a:extLst>
              <a:ext uri="{FF2B5EF4-FFF2-40B4-BE49-F238E27FC236}">
                <a16:creationId xmlns:a16="http://schemas.microsoft.com/office/drawing/2014/main" id="{4E541444-B39A-48A9-A5C5-9F817D8F9B9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2" name="Notes Placeholder 2">
            <a:extLst>
              <a:ext uri="{FF2B5EF4-FFF2-40B4-BE49-F238E27FC236}">
                <a16:creationId xmlns:a16="http://schemas.microsoft.com/office/drawing/2014/main" id="{326A43C7-2A61-44F9-AD6E-ECB62F24EB4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buFontTx/>
              <a:buAutoNum type="arabicPeriod"/>
            </a:pPr>
            <a:endParaRPr lang="en-US" altLang="en-US"/>
          </a:p>
        </p:txBody>
      </p:sp>
      <p:sp>
        <p:nvSpPr>
          <p:cNvPr id="61443" name="Slide Number Placeholder 3">
            <a:extLst>
              <a:ext uri="{FF2B5EF4-FFF2-40B4-BE49-F238E27FC236}">
                <a16:creationId xmlns:a16="http://schemas.microsoft.com/office/drawing/2014/main" id="{08B0A467-DC65-45F1-ACE6-12CEAC111B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BEBE81A8-941B-4C48-908A-36F61FF8E9B8}" type="slidenum">
              <a:rPr lang="en-US" altLang="en-US" sz="1200"/>
              <a:pPr/>
              <a:t>26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>
            <a:extLst>
              <a:ext uri="{FF2B5EF4-FFF2-40B4-BE49-F238E27FC236}">
                <a16:creationId xmlns:a16="http://schemas.microsoft.com/office/drawing/2014/main" id="{2FBDB5BA-D819-4551-95A9-6ACB09C0677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0" name="Notes Placeholder 2">
            <a:extLst>
              <a:ext uri="{FF2B5EF4-FFF2-40B4-BE49-F238E27FC236}">
                <a16:creationId xmlns:a16="http://schemas.microsoft.com/office/drawing/2014/main" id="{C3F43420-C039-4A5F-AB0C-DD1C53FCFCF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3491" name="Slide Number Placeholder 3">
            <a:extLst>
              <a:ext uri="{FF2B5EF4-FFF2-40B4-BE49-F238E27FC236}">
                <a16:creationId xmlns:a16="http://schemas.microsoft.com/office/drawing/2014/main" id="{4C421B8B-EBC2-489C-B75E-1A495EED50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19001302-DC96-4F52-9F87-867901C683B9}" type="slidenum">
              <a:rPr lang="en-US" altLang="en-US" sz="1200"/>
              <a:pPr/>
              <a:t>27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>
            <a:extLst>
              <a:ext uri="{FF2B5EF4-FFF2-40B4-BE49-F238E27FC236}">
                <a16:creationId xmlns:a16="http://schemas.microsoft.com/office/drawing/2014/main" id="{96BE174D-B83E-4CDF-93FE-2C29A5EEEDE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8" name="Notes Placeholder 2">
            <a:extLst>
              <a:ext uri="{FF2B5EF4-FFF2-40B4-BE49-F238E27FC236}">
                <a16:creationId xmlns:a16="http://schemas.microsoft.com/office/drawing/2014/main" id="{3BAF287F-5900-433A-956C-998BEAFB503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5539" name="Slide Number Placeholder 3">
            <a:extLst>
              <a:ext uri="{FF2B5EF4-FFF2-40B4-BE49-F238E27FC236}">
                <a16:creationId xmlns:a16="http://schemas.microsoft.com/office/drawing/2014/main" id="{38365E8F-57A2-4CCF-BA89-0A11351CD4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C94F592E-7732-4DFE-84FF-5D27A3135610}" type="slidenum">
              <a:rPr lang="en-US" altLang="en-US" sz="1200"/>
              <a:pPr/>
              <a:t>28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>
            <a:extLst>
              <a:ext uri="{FF2B5EF4-FFF2-40B4-BE49-F238E27FC236}">
                <a16:creationId xmlns:a16="http://schemas.microsoft.com/office/drawing/2014/main" id="{707897D5-9885-4CED-9B5A-D8593ADA167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0" name="Notes Placeholder 2">
            <a:extLst>
              <a:ext uri="{FF2B5EF4-FFF2-40B4-BE49-F238E27FC236}">
                <a16:creationId xmlns:a16="http://schemas.microsoft.com/office/drawing/2014/main" id="{2F047B65-C571-496D-B024-8649CAAEAF1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8611" name="Slide Number Placeholder 3">
            <a:extLst>
              <a:ext uri="{FF2B5EF4-FFF2-40B4-BE49-F238E27FC236}">
                <a16:creationId xmlns:a16="http://schemas.microsoft.com/office/drawing/2014/main" id="{A07AA9D5-84A1-40F3-AEAB-96EFEE35C1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A95DA438-A33C-4F15-9A4A-8622D05D2E24}" type="slidenum">
              <a:rPr lang="en-US" altLang="en-US" sz="1200"/>
              <a:pPr/>
              <a:t>30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>
            <a:extLst>
              <a:ext uri="{FF2B5EF4-FFF2-40B4-BE49-F238E27FC236}">
                <a16:creationId xmlns:a16="http://schemas.microsoft.com/office/drawing/2014/main" id="{73070C7E-6946-4C1B-B02F-F1FD10FBB28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Notes Placeholder 2">
            <a:extLst>
              <a:ext uri="{FF2B5EF4-FFF2-40B4-BE49-F238E27FC236}">
                <a16:creationId xmlns:a16="http://schemas.microsoft.com/office/drawing/2014/main" id="{C6C4C153-ED35-43BD-9465-9305E43C3DB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buFontTx/>
              <a:buAutoNum type="arabicPeriod"/>
            </a:pPr>
            <a:endParaRPr lang="en-US" altLang="en-US"/>
          </a:p>
        </p:txBody>
      </p:sp>
      <p:sp>
        <p:nvSpPr>
          <p:cNvPr id="23555" name="Slide Number Placeholder 3">
            <a:extLst>
              <a:ext uri="{FF2B5EF4-FFF2-40B4-BE49-F238E27FC236}">
                <a16:creationId xmlns:a16="http://schemas.microsoft.com/office/drawing/2014/main" id="{36BBBD11-4ECD-46E5-A929-C7F45BBF7B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073D2012-3F9C-426B-BE5E-EAB36A54BC9E}" type="slidenum">
              <a:rPr lang="en-US" altLang="en-US" sz="1200"/>
              <a:pPr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4148543F-65D1-4EB7-88FF-DF3ECDA5F5C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C11755A7-E909-4F28-95AE-D0E3A80845F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AC1D0A1E-B427-41F6-9AF3-1EABAFA1FE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60F0E499-BC86-4459-BB8A-4F7EC7DCB2DF}" type="slidenum">
              <a:rPr lang="en-US" altLang="en-US" sz="1200"/>
              <a:pPr/>
              <a:t>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>
            <a:extLst>
              <a:ext uri="{FF2B5EF4-FFF2-40B4-BE49-F238E27FC236}">
                <a16:creationId xmlns:a16="http://schemas.microsoft.com/office/drawing/2014/main" id="{F578B93E-C5AE-4813-AEC7-53201B54906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0" name="Notes Placeholder 2">
            <a:extLst>
              <a:ext uri="{FF2B5EF4-FFF2-40B4-BE49-F238E27FC236}">
                <a16:creationId xmlns:a16="http://schemas.microsoft.com/office/drawing/2014/main" id="{3673A0DE-1C90-46B1-9291-473AA1169F8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7651" name="Slide Number Placeholder 3">
            <a:extLst>
              <a:ext uri="{FF2B5EF4-FFF2-40B4-BE49-F238E27FC236}">
                <a16:creationId xmlns:a16="http://schemas.microsoft.com/office/drawing/2014/main" id="{CCC87E9F-1A7B-43CD-BA69-C476F9B503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F803C31A-81EA-4333-8783-DF958FD85CE5}" type="slidenum">
              <a:rPr lang="en-US" altLang="en-US" sz="1200"/>
              <a:pPr/>
              <a:t>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>
            <a:extLst>
              <a:ext uri="{FF2B5EF4-FFF2-40B4-BE49-F238E27FC236}">
                <a16:creationId xmlns:a16="http://schemas.microsoft.com/office/drawing/2014/main" id="{F3316196-176B-4D0B-9318-88AF1D08699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8" name="Notes Placeholder 2">
            <a:extLst>
              <a:ext uri="{FF2B5EF4-FFF2-40B4-BE49-F238E27FC236}">
                <a16:creationId xmlns:a16="http://schemas.microsoft.com/office/drawing/2014/main" id="{CD70A0A3-8925-4D20-9668-567B7D63EFA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9699" name="Slide Number Placeholder 3">
            <a:extLst>
              <a:ext uri="{FF2B5EF4-FFF2-40B4-BE49-F238E27FC236}">
                <a16:creationId xmlns:a16="http://schemas.microsoft.com/office/drawing/2014/main" id="{6F1DCF93-C685-41CC-9AE1-60ED053AA0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B6F1FA21-28BC-4EDE-B343-88B774A85283}" type="slidenum">
              <a:rPr lang="en-US" altLang="en-US" sz="1200"/>
              <a:pPr/>
              <a:t>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>
            <a:extLst>
              <a:ext uri="{FF2B5EF4-FFF2-40B4-BE49-F238E27FC236}">
                <a16:creationId xmlns:a16="http://schemas.microsoft.com/office/drawing/2014/main" id="{C00C66B9-B66B-4C15-B714-52329DB5225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>
            <a:extLst>
              <a:ext uri="{FF2B5EF4-FFF2-40B4-BE49-F238E27FC236}">
                <a16:creationId xmlns:a16="http://schemas.microsoft.com/office/drawing/2014/main" id="{03BC3FDD-8CEF-4C94-91D3-C7C5EA86391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1747" name="Slide Number Placeholder 3">
            <a:extLst>
              <a:ext uri="{FF2B5EF4-FFF2-40B4-BE49-F238E27FC236}">
                <a16:creationId xmlns:a16="http://schemas.microsoft.com/office/drawing/2014/main" id="{22A302D4-08C0-4AF0-87D9-F6D4817FE8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29B107FD-B417-4CBB-B4F7-BF74F67EC0C0}" type="slidenum">
              <a:rPr lang="en-US" altLang="en-US" sz="1200"/>
              <a:pPr/>
              <a:t>10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>
            <a:extLst>
              <a:ext uri="{FF2B5EF4-FFF2-40B4-BE49-F238E27FC236}">
                <a16:creationId xmlns:a16="http://schemas.microsoft.com/office/drawing/2014/main" id="{2386E7D3-C302-4D67-925A-B88C0318D2B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>
            <a:extLst>
              <a:ext uri="{FF2B5EF4-FFF2-40B4-BE49-F238E27FC236}">
                <a16:creationId xmlns:a16="http://schemas.microsoft.com/office/drawing/2014/main" id="{96DA499F-D416-45A4-B11F-4FC9CDA0A82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25AF7F1F-4532-4618-9BAB-044986EE34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0F2FDDAD-5E5F-4192-8DB3-01C9CD6FABE8}" type="slidenum">
              <a:rPr lang="en-US" altLang="en-US" sz="1200"/>
              <a:pPr/>
              <a:t>11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>
            <a:extLst>
              <a:ext uri="{FF2B5EF4-FFF2-40B4-BE49-F238E27FC236}">
                <a16:creationId xmlns:a16="http://schemas.microsoft.com/office/drawing/2014/main" id="{D271F9B9-49B5-4990-83F0-0135342C3C5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2" name="Notes Placeholder 2">
            <a:extLst>
              <a:ext uri="{FF2B5EF4-FFF2-40B4-BE49-F238E27FC236}">
                <a16:creationId xmlns:a16="http://schemas.microsoft.com/office/drawing/2014/main" id="{8A14DC09-DD6D-4816-8E84-224D5C13734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5843" name="Slide Number Placeholder 3">
            <a:extLst>
              <a:ext uri="{FF2B5EF4-FFF2-40B4-BE49-F238E27FC236}">
                <a16:creationId xmlns:a16="http://schemas.microsoft.com/office/drawing/2014/main" id="{E6818243-F880-4116-9291-72FF2982AF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E4C5D6D9-BFF6-43F6-8B99-0530C4DF702D}" type="slidenum">
              <a:rPr lang="en-US" altLang="en-US" sz="1200"/>
              <a:pPr/>
              <a:t>12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630" y="2735035"/>
            <a:ext cx="6229350" cy="1820636"/>
          </a:xfrm>
        </p:spPr>
        <p:txBody>
          <a:bodyPr anchor="b">
            <a:normAutofit/>
          </a:bodyPr>
          <a:lstStyle>
            <a:lvl1pPr algn="ctr">
              <a:defRPr sz="3500" b="1">
                <a:solidFill>
                  <a:srgbClr val="005E8E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630" y="5216979"/>
            <a:ext cx="3077934" cy="791936"/>
          </a:xfrm>
        </p:spPr>
        <p:txBody>
          <a:bodyPr>
            <a:normAutofit/>
          </a:bodyPr>
          <a:lstStyle>
            <a:lvl1pPr marL="0" indent="0" algn="ctr">
              <a:buNone/>
              <a:defRPr sz="2000" b="1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762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045028"/>
            <a:ext cx="2949178" cy="1507671"/>
          </a:xfrm>
        </p:spPr>
        <p:txBody>
          <a:bodyPr anchor="b"/>
          <a:lstStyle>
            <a:lvl1pPr>
              <a:defRPr sz="3200" b="1">
                <a:solidFill>
                  <a:srgbClr val="005E8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045028"/>
            <a:ext cx="4629150" cy="5119008"/>
          </a:xfrm>
        </p:spPr>
        <p:txBody>
          <a:bodyPr anchor="t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612570"/>
            <a:ext cx="2949178" cy="355146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8F266D1-F593-4AB2-BCAF-8AD561AC20E4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46264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63499"/>
            <a:ext cx="7886700" cy="112667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5E8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179863"/>
            <a:ext cx="7886700" cy="3997099"/>
          </a:xfrm>
        </p:spPr>
        <p:txBody>
          <a:bodyPr vert="eaVert"/>
          <a:lstStyle>
            <a:lvl1pPr>
              <a:defRPr sz="2400"/>
            </a:lvl1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7EA9C4C-AC6A-490B-A902-7E48F5BEA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3300" y="6356351"/>
            <a:ext cx="20574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F1C5F8DE-4AA5-447C-B3FF-76AAAA02136A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89069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111623"/>
            <a:ext cx="1971675" cy="5065339"/>
          </a:xfrm>
        </p:spPr>
        <p:txBody>
          <a:bodyPr vert="eaVert">
            <a:normAutofit/>
          </a:bodyPr>
          <a:lstStyle>
            <a:lvl1pPr>
              <a:defRPr sz="4000">
                <a:solidFill>
                  <a:srgbClr val="005E8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111623"/>
            <a:ext cx="5800725" cy="5065340"/>
          </a:xfrm>
        </p:spPr>
        <p:txBody>
          <a:bodyPr vert="eaVert"/>
          <a:lstStyle>
            <a:lvl1pPr>
              <a:defRPr sz="2400"/>
            </a:lvl1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C09C25C-8921-4FF5-B354-D78C972E2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3300" y="6356351"/>
            <a:ext cx="20574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0CB6B21F-2A36-41AD-BD7D-D07543A67310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56493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845480"/>
          </a:xfrm>
        </p:spPr>
        <p:txBody>
          <a:bodyPr anchor="b">
            <a:normAutofit/>
          </a:bodyPr>
          <a:lstStyle>
            <a:lvl1pPr algn="ctr">
              <a:defRPr sz="4500" b="1">
                <a:solidFill>
                  <a:srgbClr val="005E8E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261756"/>
            <a:ext cx="6858000" cy="996043"/>
          </a:xfrm>
        </p:spPr>
        <p:txBody>
          <a:bodyPr/>
          <a:lstStyle>
            <a:lvl1pPr marL="0" indent="0" algn="ctr">
              <a:buNone/>
              <a:defRPr sz="2400" b="1" i="1">
                <a:solidFill>
                  <a:srgbClr val="005E8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A38B994-6D08-4BA4-AE2D-186DFD1EE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3300" y="6356351"/>
            <a:ext cx="20574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6CE47573-3518-40FB-8415-3BA53A599362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28327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64303"/>
            <a:ext cx="7886700" cy="1009652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5E8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53343"/>
            <a:ext cx="7886700" cy="3923620"/>
          </a:xfrm>
        </p:spPr>
        <p:txBody>
          <a:bodyPr/>
          <a:lstStyle>
            <a:lvl1pPr>
              <a:defRPr sz="2400" b="0"/>
            </a:lvl1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6356351"/>
            <a:ext cx="20574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93221336-0714-4CC8-83C0-6640F5F2CBBD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51142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1257579"/>
          </a:xfrm>
        </p:spPr>
        <p:txBody>
          <a:bodyPr anchor="b">
            <a:normAutofit/>
          </a:bodyPr>
          <a:lstStyle>
            <a:lvl1pPr>
              <a:defRPr sz="4500" b="1">
                <a:solidFill>
                  <a:srgbClr val="005E8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110754"/>
            <a:ext cx="7886700" cy="2978898"/>
          </a:xfrm>
          <a:solidFill>
            <a:srgbClr val="005E8E"/>
          </a:solidFill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8AE3919-D0EC-4ACD-A757-9B1CCECAD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3300" y="6356351"/>
            <a:ext cx="20574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395CD364-3DDE-4C24-9B6D-4272A4EF9E14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19670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11624"/>
            <a:ext cx="7886700" cy="898606"/>
          </a:xfrm>
          <a:custGeom>
            <a:avLst/>
            <a:gdLst>
              <a:gd name="connsiteX0" fmla="*/ 0 w 7886700"/>
              <a:gd name="connsiteY0" fmla="*/ 0 h 898606"/>
              <a:gd name="connsiteX1" fmla="*/ 578358 w 7886700"/>
              <a:gd name="connsiteY1" fmla="*/ 0 h 898606"/>
              <a:gd name="connsiteX2" fmla="*/ 1314450 w 7886700"/>
              <a:gd name="connsiteY2" fmla="*/ 0 h 898606"/>
              <a:gd name="connsiteX3" fmla="*/ 1813941 w 7886700"/>
              <a:gd name="connsiteY3" fmla="*/ 0 h 898606"/>
              <a:gd name="connsiteX4" fmla="*/ 2471166 w 7886700"/>
              <a:gd name="connsiteY4" fmla="*/ 0 h 898606"/>
              <a:gd name="connsiteX5" fmla="*/ 2891790 w 7886700"/>
              <a:gd name="connsiteY5" fmla="*/ 0 h 898606"/>
              <a:gd name="connsiteX6" fmla="*/ 3706749 w 7886700"/>
              <a:gd name="connsiteY6" fmla="*/ 0 h 898606"/>
              <a:gd name="connsiteX7" fmla="*/ 4127373 w 7886700"/>
              <a:gd name="connsiteY7" fmla="*/ 0 h 898606"/>
              <a:gd name="connsiteX8" fmla="*/ 4626864 w 7886700"/>
              <a:gd name="connsiteY8" fmla="*/ 0 h 898606"/>
              <a:gd name="connsiteX9" fmla="*/ 5284089 w 7886700"/>
              <a:gd name="connsiteY9" fmla="*/ 0 h 898606"/>
              <a:gd name="connsiteX10" fmla="*/ 6020181 w 7886700"/>
              <a:gd name="connsiteY10" fmla="*/ 0 h 898606"/>
              <a:gd name="connsiteX11" fmla="*/ 6598539 w 7886700"/>
              <a:gd name="connsiteY11" fmla="*/ 0 h 898606"/>
              <a:gd name="connsiteX12" fmla="*/ 7098030 w 7886700"/>
              <a:gd name="connsiteY12" fmla="*/ 0 h 898606"/>
              <a:gd name="connsiteX13" fmla="*/ 7886700 w 7886700"/>
              <a:gd name="connsiteY13" fmla="*/ 0 h 898606"/>
              <a:gd name="connsiteX14" fmla="*/ 7886700 w 7886700"/>
              <a:gd name="connsiteY14" fmla="*/ 449303 h 898606"/>
              <a:gd name="connsiteX15" fmla="*/ 7886700 w 7886700"/>
              <a:gd name="connsiteY15" fmla="*/ 898606 h 898606"/>
              <a:gd name="connsiteX16" fmla="*/ 7150608 w 7886700"/>
              <a:gd name="connsiteY16" fmla="*/ 898606 h 898606"/>
              <a:gd name="connsiteX17" fmla="*/ 6651117 w 7886700"/>
              <a:gd name="connsiteY17" fmla="*/ 898606 h 898606"/>
              <a:gd name="connsiteX18" fmla="*/ 6072759 w 7886700"/>
              <a:gd name="connsiteY18" fmla="*/ 898606 h 898606"/>
              <a:gd name="connsiteX19" fmla="*/ 5415534 w 7886700"/>
              <a:gd name="connsiteY19" fmla="*/ 898606 h 898606"/>
              <a:gd name="connsiteX20" fmla="*/ 4994910 w 7886700"/>
              <a:gd name="connsiteY20" fmla="*/ 898606 h 898606"/>
              <a:gd name="connsiteX21" fmla="*/ 4337685 w 7886700"/>
              <a:gd name="connsiteY21" fmla="*/ 898606 h 898606"/>
              <a:gd name="connsiteX22" fmla="*/ 3680460 w 7886700"/>
              <a:gd name="connsiteY22" fmla="*/ 898606 h 898606"/>
              <a:gd name="connsiteX23" fmla="*/ 3180969 w 7886700"/>
              <a:gd name="connsiteY23" fmla="*/ 898606 h 898606"/>
              <a:gd name="connsiteX24" fmla="*/ 2760345 w 7886700"/>
              <a:gd name="connsiteY24" fmla="*/ 898606 h 898606"/>
              <a:gd name="connsiteX25" fmla="*/ 2181987 w 7886700"/>
              <a:gd name="connsiteY25" fmla="*/ 898606 h 898606"/>
              <a:gd name="connsiteX26" fmla="*/ 1367028 w 7886700"/>
              <a:gd name="connsiteY26" fmla="*/ 898606 h 898606"/>
              <a:gd name="connsiteX27" fmla="*/ 788670 w 7886700"/>
              <a:gd name="connsiteY27" fmla="*/ 898606 h 898606"/>
              <a:gd name="connsiteX28" fmla="*/ 0 w 7886700"/>
              <a:gd name="connsiteY28" fmla="*/ 898606 h 898606"/>
              <a:gd name="connsiteX29" fmla="*/ 0 w 7886700"/>
              <a:gd name="connsiteY29" fmla="*/ 440317 h 898606"/>
              <a:gd name="connsiteX30" fmla="*/ 0 w 7886700"/>
              <a:gd name="connsiteY30" fmla="*/ 0 h 89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886700" h="898606" fill="none" extrusionOk="0">
                <a:moveTo>
                  <a:pt x="0" y="0"/>
                </a:moveTo>
                <a:cubicBezTo>
                  <a:pt x="195292" y="-21074"/>
                  <a:pt x="336224" y="12306"/>
                  <a:pt x="578358" y="0"/>
                </a:cubicBezTo>
                <a:cubicBezTo>
                  <a:pt x="820492" y="-12306"/>
                  <a:pt x="1021439" y="-3393"/>
                  <a:pt x="1314450" y="0"/>
                </a:cubicBezTo>
                <a:cubicBezTo>
                  <a:pt x="1607461" y="3393"/>
                  <a:pt x="1664131" y="10189"/>
                  <a:pt x="1813941" y="0"/>
                </a:cubicBezTo>
                <a:cubicBezTo>
                  <a:pt x="1963751" y="-10189"/>
                  <a:pt x="2181052" y="8295"/>
                  <a:pt x="2471166" y="0"/>
                </a:cubicBezTo>
                <a:cubicBezTo>
                  <a:pt x="2761280" y="-8295"/>
                  <a:pt x="2742339" y="-8290"/>
                  <a:pt x="2891790" y="0"/>
                </a:cubicBezTo>
                <a:cubicBezTo>
                  <a:pt x="3041241" y="8290"/>
                  <a:pt x="3426953" y="31820"/>
                  <a:pt x="3706749" y="0"/>
                </a:cubicBezTo>
                <a:cubicBezTo>
                  <a:pt x="3986545" y="-31820"/>
                  <a:pt x="3929874" y="-485"/>
                  <a:pt x="4127373" y="0"/>
                </a:cubicBezTo>
                <a:cubicBezTo>
                  <a:pt x="4324872" y="485"/>
                  <a:pt x="4497687" y="-2027"/>
                  <a:pt x="4626864" y="0"/>
                </a:cubicBezTo>
                <a:cubicBezTo>
                  <a:pt x="4756041" y="2027"/>
                  <a:pt x="5009808" y="-13914"/>
                  <a:pt x="5284089" y="0"/>
                </a:cubicBezTo>
                <a:cubicBezTo>
                  <a:pt x="5558370" y="13914"/>
                  <a:pt x="5682373" y="-15850"/>
                  <a:pt x="6020181" y="0"/>
                </a:cubicBezTo>
                <a:cubicBezTo>
                  <a:pt x="6357989" y="15850"/>
                  <a:pt x="6326190" y="6280"/>
                  <a:pt x="6598539" y="0"/>
                </a:cubicBezTo>
                <a:cubicBezTo>
                  <a:pt x="6870888" y="-6280"/>
                  <a:pt x="6920085" y="-2213"/>
                  <a:pt x="7098030" y="0"/>
                </a:cubicBezTo>
                <a:cubicBezTo>
                  <a:pt x="7275975" y="2213"/>
                  <a:pt x="7521648" y="29230"/>
                  <a:pt x="7886700" y="0"/>
                </a:cubicBezTo>
                <a:cubicBezTo>
                  <a:pt x="7884721" y="108245"/>
                  <a:pt x="7898948" y="338295"/>
                  <a:pt x="7886700" y="449303"/>
                </a:cubicBezTo>
                <a:cubicBezTo>
                  <a:pt x="7874452" y="560311"/>
                  <a:pt x="7866198" y="726180"/>
                  <a:pt x="7886700" y="898606"/>
                </a:cubicBezTo>
                <a:cubicBezTo>
                  <a:pt x="7678853" y="874656"/>
                  <a:pt x="7460024" y="887112"/>
                  <a:pt x="7150608" y="898606"/>
                </a:cubicBezTo>
                <a:cubicBezTo>
                  <a:pt x="6841192" y="910100"/>
                  <a:pt x="6825168" y="907546"/>
                  <a:pt x="6651117" y="898606"/>
                </a:cubicBezTo>
                <a:cubicBezTo>
                  <a:pt x="6477066" y="889666"/>
                  <a:pt x="6338245" y="897915"/>
                  <a:pt x="6072759" y="898606"/>
                </a:cubicBezTo>
                <a:cubicBezTo>
                  <a:pt x="5807273" y="899297"/>
                  <a:pt x="5675761" y="870279"/>
                  <a:pt x="5415534" y="898606"/>
                </a:cubicBezTo>
                <a:cubicBezTo>
                  <a:pt x="5155307" y="926933"/>
                  <a:pt x="5176474" y="877755"/>
                  <a:pt x="4994910" y="898606"/>
                </a:cubicBezTo>
                <a:cubicBezTo>
                  <a:pt x="4813346" y="919457"/>
                  <a:pt x="4501069" y="884830"/>
                  <a:pt x="4337685" y="898606"/>
                </a:cubicBezTo>
                <a:cubicBezTo>
                  <a:pt x="4174301" y="912382"/>
                  <a:pt x="3931716" y="884060"/>
                  <a:pt x="3680460" y="898606"/>
                </a:cubicBezTo>
                <a:cubicBezTo>
                  <a:pt x="3429205" y="913152"/>
                  <a:pt x="3338025" y="903618"/>
                  <a:pt x="3180969" y="898606"/>
                </a:cubicBezTo>
                <a:cubicBezTo>
                  <a:pt x="3023913" y="893594"/>
                  <a:pt x="2936236" y="907549"/>
                  <a:pt x="2760345" y="898606"/>
                </a:cubicBezTo>
                <a:cubicBezTo>
                  <a:pt x="2584454" y="889663"/>
                  <a:pt x="2356790" y="891915"/>
                  <a:pt x="2181987" y="898606"/>
                </a:cubicBezTo>
                <a:cubicBezTo>
                  <a:pt x="2007184" y="905297"/>
                  <a:pt x="1562870" y="863112"/>
                  <a:pt x="1367028" y="898606"/>
                </a:cubicBezTo>
                <a:cubicBezTo>
                  <a:pt x="1171186" y="934100"/>
                  <a:pt x="1069898" y="902727"/>
                  <a:pt x="788670" y="898606"/>
                </a:cubicBezTo>
                <a:cubicBezTo>
                  <a:pt x="507442" y="894485"/>
                  <a:pt x="223432" y="865317"/>
                  <a:pt x="0" y="898606"/>
                </a:cubicBezTo>
                <a:cubicBezTo>
                  <a:pt x="22844" y="752400"/>
                  <a:pt x="-9782" y="627885"/>
                  <a:pt x="0" y="440317"/>
                </a:cubicBezTo>
                <a:cubicBezTo>
                  <a:pt x="9782" y="252749"/>
                  <a:pt x="-3553" y="147521"/>
                  <a:pt x="0" y="0"/>
                </a:cubicBezTo>
                <a:close/>
              </a:path>
              <a:path w="7886700" h="898606" stroke="0" extrusionOk="0">
                <a:moveTo>
                  <a:pt x="0" y="0"/>
                </a:moveTo>
                <a:cubicBezTo>
                  <a:pt x="122704" y="14500"/>
                  <a:pt x="317424" y="3930"/>
                  <a:pt x="499491" y="0"/>
                </a:cubicBezTo>
                <a:cubicBezTo>
                  <a:pt x="681558" y="-3930"/>
                  <a:pt x="919994" y="31237"/>
                  <a:pt x="1314450" y="0"/>
                </a:cubicBezTo>
                <a:cubicBezTo>
                  <a:pt x="1708906" y="-31237"/>
                  <a:pt x="1647307" y="14438"/>
                  <a:pt x="1735074" y="0"/>
                </a:cubicBezTo>
                <a:cubicBezTo>
                  <a:pt x="1822841" y="-14438"/>
                  <a:pt x="2274496" y="6385"/>
                  <a:pt x="2550033" y="0"/>
                </a:cubicBezTo>
                <a:cubicBezTo>
                  <a:pt x="2825570" y="-6385"/>
                  <a:pt x="2990687" y="8444"/>
                  <a:pt x="3286125" y="0"/>
                </a:cubicBezTo>
                <a:cubicBezTo>
                  <a:pt x="3581563" y="-8444"/>
                  <a:pt x="3668821" y="21012"/>
                  <a:pt x="3785616" y="0"/>
                </a:cubicBezTo>
                <a:cubicBezTo>
                  <a:pt x="3902411" y="-21012"/>
                  <a:pt x="4194431" y="-25005"/>
                  <a:pt x="4363974" y="0"/>
                </a:cubicBezTo>
                <a:cubicBezTo>
                  <a:pt x="4533517" y="25005"/>
                  <a:pt x="4742928" y="-7804"/>
                  <a:pt x="4863465" y="0"/>
                </a:cubicBezTo>
                <a:cubicBezTo>
                  <a:pt x="4984002" y="7804"/>
                  <a:pt x="5316896" y="15003"/>
                  <a:pt x="5520690" y="0"/>
                </a:cubicBezTo>
                <a:cubicBezTo>
                  <a:pt x="5724485" y="-15003"/>
                  <a:pt x="5971797" y="7127"/>
                  <a:pt x="6335649" y="0"/>
                </a:cubicBezTo>
                <a:cubicBezTo>
                  <a:pt x="6699501" y="-7127"/>
                  <a:pt x="6649666" y="-6972"/>
                  <a:pt x="6756273" y="0"/>
                </a:cubicBezTo>
                <a:cubicBezTo>
                  <a:pt x="6862880" y="6972"/>
                  <a:pt x="7550410" y="-48378"/>
                  <a:pt x="7886700" y="0"/>
                </a:cubicBezTo>
                <a:cubicBezTo>
                  <a:pt x="7882019" y="111801"/>
                  <a:pt x="7876831" y="271665"/>
                  <a:pt x="7886700" y="422345"/>
                </a:cubicBezTo>
                <a:cubicBezTo>
                  <a:pt x="7896569" y="573026"/>
                  <a:pt x="7907020" y="694044"/>
                  <a:pt x="7886700" y="898606"/>
                </a:cubicBezTo>
                <a:cubicBezTo>
                  <a:pt x="7747996" y="930222"/>
                  <a:pt x="7472638" y="868425"/>
                  <a:pt x="7229475" y="898606"/>
                </a:cubicBezTo>
                <a:cubicBezTo>
                  <a:pt x="6986313" y="928787"/>
                  <a:pt x="6878421" y="880582"/>
                  <a:pt x="6572250" y="898606"/>
                </a:cubicBezTo>
                <a:cubicBezTo>
                  <a:pt x="6266079" y="916630"/>
                  <a:pt x="6274525" y="892700"/>
                  <a:pt x="6151626" y="898606"/>
                </a:cubicBezTo>
                <a:cubicBezTo>
                  <a:pt x="6028727" y="904512"/>
                  <a:pt x="5873470" y="891715"/>
                  <a:pt x="5652135" y="898606"/>
                </a:cubicBezTo>
                <a:cubicBezTo>
                  <a:pt x="5430800" y="905497"/>
                  <a:pt x="5370996" y="882266"/>
                  <a:pt x="5152644" y="898606"/>
                </a:cubicBezTo>
                <a:cubicBezTo>
                  <a:pt x="4934292" y="914946"/>
                  <a:pt x="4789638" y="923991"/>
                  <a:pt x="4574286" y="898606"/>
                </a:cubicBezTo>
                <a:cubicBezTo>
                  <a:pt x="4358934" y="873221"/>
                  <a:pt x="4277605" y="915043"/>
                  <a:pt x="4153662" y="898606"/>
                </a:cubicBezTo>
                <a:cubicBezTo>
                  <a:pt x="4029719" y="882169"/>
                  <a:pt x="3761634" y="913647"/>
                  <a:pt x="3575304" y="898606"/>
                </a:cubicBezTo>
                <a:cubicBezTo>
                  <a:pt x="3388974" y="883565"/>
                  <a:pt x="2977800" y="938274"/>
                  <a:pt x="2760345" y="898606"/>
                </a:cubicBezTo>
                <a:cubicBezTo>
                  <a:pt x="2542890" y="858938"/>
                  <a:pt x="2283708" y="876132"/>
                  <a:pt x="2103120" y="898606"/>
                </a:cubicBezTo>
                <a:cubicBezTo>
                  <a:pt x="1922533" y="921080"/>
                  <a:pt x="1782115" y="876537"/>
                  <a:pt x="1524762" y="898606"/>
                </a:cubicBezTo>
                <a:cubicBezTo>
                  <a:pt x="1267409" y="920675"/>
                  <a:pt x="1295275" y="906150"/>
                  <a:pt x="1104138" y="898606"/>
                </a:cubicBezTo>
                <a:cubicBezTo>
                  <a:pt x="913001" y="891062"/>
                  <a:pt x="367820" y="865925"/>
                  <a:pt x="0" y="898606"/>
                </a:cubicBezTo>
                <a:cubicBezTo>
                  <a:pt x="8530" y="790428"/>
                  <a:pt x="-19458" y="589111"/>
                  <a:pt x="0" y="476261"/>
                </a:cubicBezTo>
                <a:cubicBezTo>
                  <a:pt x="19458" y="363412"/>
                  <a:pt x="-7196" y="134630"/>
                  <a:pt x="0" y="0"/>
                </a:cubicBezTo>
                <a:close/>
              </a:path>
            </a:pathLst>
          </a:custGeom>
          <a:ln w="38100">
            <a:solidFill>
              <a:srgbClr val="005E8E"/>
            </a:solidFill>
            <a:extLst>
              <a:ext uri="{C807C97D-BFC1-408E-A445-0C87EB9F89A2}">
                <ask:lineSketchStyleProps xmlns:ask="http://schemas.microsoft.com/office/drawing/2018/sketchyshapes" sd="971909512">
                  <ask:type>
                    <ask:lineSketchFreehand/>
                  </ask:type>
                </ask:lineSketchStyleProps>
              </a:ext>
            </a:extLst>
          </a:ln>
        </p:spPr>
        <p:txBody>
          <a:bodyPr>
            <a:normAutofit/>
          </a:bodyPr>
          <a:lstStyle>
            <a:lvl1pPr>
              <a:defRPr sz="4000" b="1">
                <a:solidFill>
                  <a:srgbClr val="005E8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114549"/>
            <a:ext cx="3886200" cy="4062413"/>
          </a:xfrm>
        </p:spPr>
        <p:txBody>
          <a:bodyPr/>
          <a:lstStyle>
            <a:lvl1pPr>
              <a:defRPr sz="2400"/>
            </a:lvl1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114549"/>
            <a:ext cx="3886200" cy="4062414"/>
          </a:xfrm>
        </p:spPr>
        <p:txBody>
          <a:bodyPr/>
          <a:lstStyle>
            <a:lvl1pPr>
              <a:defRPr sz="2400"/>
            </a:lvl1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8427B9-7570-4D50-9A1B-571BB5D3B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3300" y="6356351"/>
            <a:ext cx="20574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2D92C7F7-AFB6-4389-8819-954E78526EBA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67291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44221"/>
            <a:ext cx="7886700" cy="1022352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5E8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7459" y="1966573"/>
            <a:ext cx="3868340" cy="823912"/>
          </a:xfrm>
          <a:solidFill>
            <a:srgbClr val="005E8E"/>
          </a:solidFill>
        </p:spPr>
        <p:txBody>
          <a:bodyPr anchor="b"/>
          <a:lstStyle>
            <a:lvl1pPr marL="0" indent="0">
              <a:buNone/>
              <a:defRPr sz="2400" b="1" i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873829"/>
            <a:ext cx="3868340" cy="3315834"/>
          </a:xfrm>
        </p:spPr>
        <p:txBody>
          <a:bodyPr/>
          <a:lstStyle>
            <a:lvl1pPr>
              <a:lnSpc>
                <a:spcPct val="100000"/>
              </a:lnSpc>
              <a:defRPr sz="2400"/>
            </a:lvl1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7959" y="1966573"/>
            <a:ext cx="3887391" cy="823912"/>
          </a:xfrm>
          <a:solidFill>
            <a:srgbClr val="005E8E"/>
          </a:solidFill>
        </p:spPr>
        <p:txBody>
          <a:bodyPr anchor="b"/>
          <a:lstStyle>
            <a:lvl1pPr marL="0" indent="0">
              <a:buNone/>
              <a:defRPr sz="2400" b="1" i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873827"/>
            <a:ext cx="3887391" cy="3315835"/>
          </a:xfrm>
        </p:spPr>
        <p:txBody>
          <a:bodyPr/>
          <a:lstStyle>
            <a:lvl1pPr>
              <a:defRPr sz="2400"/>
            </a:lvl1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5768BDF-CF8C-4E6A-B64D-4BAED37CF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3300" y="6356351"/>
            <a:ext cx="20574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9FE9DB6B-E03D-4914-B9CA-6E685D5ABF85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4312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01941"/>
            <a:ext cx="7886700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5E8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9BEDAF7-EDB4-4016-918B-530B329B1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3300" y="6356351"/>
            <a:ext cx="20574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4C91AFE2-A3C7-4E40-AF2C-07582286E8D9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66051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7CAF8D5-8C09-46D3-AF32-2EB2FE3A7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3300" y="6356351"/>
            <a:ext cx="20574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08B7653A-19C7-436A-8F8D-2189DAE6234C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46902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459" y="1048871"/>
            <a:ext cx="2949178" cy="1375922"/>
          </a:xfrm>
        </p:spPr>
        <p:txBody>
          <a:bodyPr anchor="b"/>
          <a:lstStyle>
            <a:lvl1pPr>
              <a:defRPr sz="3200" b="1">
                <a:solidFill>
                  <a:srgbClr val="005E8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048871"/>
            <a:ext cx="4629150" cy="50906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582471"/>
            <a:ext cx="2949178" cy="355707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9B1BD2-9498-4D9E-A752-27AD44912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3300" y="6356351"/>
            <a:ext cx="20574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580EE7C4-D731-40D2-8088-E7770B64EE0D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16045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045142"/>
            <a:ext cx="7886700" cy="10776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212521"/>
            <a:ext cx="7886700" cy="39644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324CDE4-C7C6-433A-8DD4-DA42A69909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43300" y="6356351"/>
            <a:ext cx="20574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6CE47573-3518-40FB-8415-3BA53A599362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288866-F013-4D87-BEC2-DE21D676D600}"/>
              </a:ext>
            </a:extLst>
          </p:cNvPr>
          <p:cNvSpPr/>
          <p:nvPr userDrawn="1"/>
        </p:nvSpPr>
        <p:spPr>
          <a:xfrm>
            <a:off x="-36513" y="-26988"/>
            <a:ext cx="9180513" cy="1079501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23385B6C-3EB1-4F38-8613-79054E644DE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22225"/>
            <a:ext cx="132238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3">
            <a:extLst>
              <a:ext uri="{FF2B5EF4-FFF2-40B4-BE49-F238E27FC236}">
                <a16:creationId xmlns:a16="http://schemas.microsoft.com/office/drawing/2014/main" id="{884FBFCD-29CC-4ED4-B807-24ABB663DB8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58888" y="-33338"/>
            <a:ext cx="3817937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GB" b="1" dirty="0" err="1">
                <a:solidFill>
                  <a:schemeClr val="bg1"/>
                </a:solidFill>
                <a:latin typeface="Arial Narrow" charset="0"/>
              </a:rPr>
              <a:t>iPROCEEDS</a:t>
            </a:r>
            <a:r>
              <a:rPr lang="en-GB" b="1" dirty="0">
                <a:solidFill>
                  <a:schemeClr val="bg1"/>
                </a:solidFill>
                <a:latin typeface="Arial Narrow" charset="0"/>
              </a:rPr>
              <a:t> </a:t>
            </a:r>
          </a:p>
          <a:p>
            <a:pPr eaLnBrk="1" hangingPunct="1">
              <a:defRPr/>
            </a:pPr>
            <a:r>
              <a:rPr lang="en-GB" sz="1400" b="1" dirty="0">
                <a:solidFill>
                  <a:schemeClr val="bg1"/>
                </a:solidFill>
              </a:rPr>
              <a:t>Project on targeting crime proceeds on the Internet in South-eastern Europe and Turkey</a:t>
            </a:r>
            <a:endParaRPr lang="en-US" sz="1400" dirty="0">
              <a:solidFill>
                <a:schemeClr val="bg1"/>
              </a:solidFill>
            </a:endParaRPr>
          </a:p>
          <a:p>
            <a:pPr eaLnBrk="1" hangingPunct="1">
              <a:defRPr/>
            </a:pPr>
            <a:endParaRPr lang="en-GB" sz="1600" b="1" dirty="0">
              <a:solidFill>
                <a:schemeClr val="bg1"/>
              </a:solidFill>
              <a:latin typeface="Arial Narrow" charset="0"/>
            </a:endParaRPr>
          </a:p>
        </p:txBody>
      </p:sp>
      <p:pic>
        <p:nvPicPr>
          <p:cNvPr id="9" name="Picture 8" descr="http://www.coe.int/documents/16695/995226/Funded+EU%2BCOE+-+Implemented+COE+dark+background.png/643b8f9d-517b-4fad-82f4-488bde2625b0?t=1375371137000?t=1375371137000">
            <a:extLst>
              <a:ext uri="{FF2B5EF4-FFF2-40B4-BE49-F238E27FC236}">
                <a16:creationId xmlns:a16="http://schemas.microsoft.com/office/drawing/2014/main" id="{32A1CF0C-69A7-4468-AF53-92C94B48CC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88913"/>
            <a:ext cx="408781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2231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05E8E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freepngimg.com/png/55630-gaming-free-photo-png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>
            <a:extLst>
              <a:ext uri="{FF2B5EF4-FFF2-40B4-BE49-F238E27FC236}">
                <a16:creationId xmlns:a16="http://schemas.microsoft.com/office/drawing/2014/main" id="{5D55F482-588C-4C58-9BE9-F8D7AFF2A1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en-GB">
              <a:latin typeface="Calibri" charset="0"/>
              <a:ea typeface="ＭＳ Ｐゴシック" charset="0"/>
            </a:endParaRPr>
          </a:p>
        </p:txBody>
      </p:sp>
      <p:sp>
        <p:nvSpPr>
          <p:cNvPr id="15369" name="Subtitle 3">
            <a:extLst>
              <a:ext uri="{FF2B5EF4-FFF2-40B4-BE49-F238E27FC236}">
                <a16:creationId xmlns:a16="http://schemas.microsoft.com/office/drawing/2014/main" id="{D3BD37C7-2719-4F39-819F-3993F3CF10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en-US" dirty="0">
                <a:solidFill>
                  <a:srgbClr val="2F618F"/>
                </a:solidFill>
              </a:rPr>
              <a:t>Session 1.4.2/Hour 3</a:t>
            </a:r>
          </a:p>
          <a:p>
            <a:r>
              <a:rPr lang="en-US" altLang="en-US" dirty="0">
                <a:solidFill>
                  <a:srgbClr val="2F618F"/>
                </a:solidFill>
              </a:rPr>
              <a:t>Online Criminal Money Flow Typologies</a:t>
            </a:r>
          </a:p>
        </p:txBody>
      </p:sp>
      <p:sp>
        <p:nvSpPr>
          <p:cNvPr id="11" name="TextBox 13">
            <a:extLst>
              <a:ext uri="{FF2B5EF4-FFF2-40B4-BE49-F238E27FC236}">
                <a16:creationId xmlns:a16="http://schemas.microsoft.com/office/drawing/2014/main" id="{78E75221-8B54-4A9A-9B1B-19FBD04536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630" y="1362635"/>
            <a:ext cx="3817937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iPROCEEDS</a:t>
            </a:r>
            <a:r>
              <a:rPr lang="en-GB" altLang="en-US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b="1" dirty="0">
                <a:solidFill>
                  <a:schemeClr val="bg1"/>
                </a:solidFill>
              </a:rPr>
              <a:t>Project on targeting crime proceeds on the Internet in South-eastern Europe and Turkey</a:t>
            </a:r>
            <a:endParaRPr lang="en-US" altLang="en-US" sz="14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D957B57-FE6F-49E9-9085-B157A3BB9943}"/>
              </a:ext>
            </a:extLst>
          </p:cNvPr>
          <p:cNvSpPr txBox="1">
            <a:spLocks/>
          </p:cNvSpPr>
          <p:nvPr/>
        </p:nvSpPr>
        <p:spPr>
          <a:xfrm>
            <a:off x="130630" y="2810435"/>
            <a:ext cx="6149146" cy="17481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rgbClr val="005E8E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dirty="0"/>
              <a:t>Introductory Training on Cybercrime, Electronic Evidence and Online Crime Proceeds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04FD0E37-5169-4B98-B6C7-3D4A58EAB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Shell Companies</a:t>
            </a:r>
          </a:p>
        </p:txBody>
      </p:sp>
      <p:sp>
        <p:nvSpPr>
          <p:cNvPr id="30722" name="Content Placeholder 2">
            <a:extLst>
              <a:ext uri="{FF2B5EF4-FFF2-40B4-BE49-F238E27FC236}">
                <a16:creationId xmlns:a16="http://schemas.microsoft.com/office/drawing/2014/main" id="{092A0088-4A35-46CE-B5E6-2DBCADCF0C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Shell companies are already well understood to be a money laundering technique. </a:t>
            </a:r>
          </a:p>
          <a:p>
            <a:r>
              <a:rPr lang="en-US" altLang="en-US"/>
              <a:t>This laundering technique is also used in the online world, primarily in an attempt to make transactions look more legitimate.</a:t>
            </a:r>
          </a:p>
          <a:p>
            <a:r>
              <a:rPr lang="en-US" altLang="en-US"/>
              <a:t>Amounts of funds transferred to shell companies tend to be larger than amounts transferred to/by individual mules.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26CCD648-5CE0-4340-99B5-DDDFF773E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Recap: Shell Companies</a:t>
            </a:r>
          </a:p>
        </p:txBody>
      </p:sp>
      <p:sp>
        <p:nvSpPr>
          <p:cNvPr id="32770" name="Content Placeholder 2">
            <a:extLst>
              <a:ext uri="{FF2B5EF4-FFF2-40B4-BE49-F238E27FC236}">
                <a16:creationId xmlns:a16="http://schemas.microsoft.com/office/drawing/2014/main" id="{81DE7E12-D467-4F9D-A208-35881F9A42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3000"/>
              <a:t>Shell companies are companies with no business activity, assets or liabilities, created solely for the purpose of holding bank accounts.</a:t>
            </a:r>
          </a:p>
          <a:p>
            <a:pPr>
              <a:lnSpc>
                <a:spcPct val="90000"/>
              </a:lnSpc>
            </a:pPr>
            <a:r>
              <a:rPr lang="en-US" altLang="en-US" sz="3000"/>
              <a:t>Shell companies (or their bank accounts) are often located in foreign jurisdictions to the location of the predicate offence.</a:t>
            </a:r>
          </a:p>
          <a:p>
            <a:pPr>
              <a:lnSpc>
                <a:spcPct val="90000"/>
              </a:lnSpc>
            </a:pPr>
            <a:r>
              <a:rPr lang="en-US" altLang="en-US" sz="3000"/>
              <a:t>Shell companies give a façade of legitimacy to the transfer from the payer’s bank.</a:t>
            </a:r>
          </a:p>
          <a:p>
            <a:pPr>
              <a:lnSpc>
                <a:spcPct val="90000"/>
              </a:lnSpc>
            </a:pPr>
            <a:endParaRPr lang="en-US" altLang="en-US" sz="3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578EBD3B-CA57-408C-8DFE-0923992C9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/>
              <a:t>Shell Companies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B322FCF5-8121-455B-B58A-4CAC147794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endParaRPr lang="en-US" dirty="0">
              <a:ea typeface="MS PGothic" charset="0"/>
            </a:endParaRPr>
          </a:p>
          <a:p>
            <a:pPr>
              <a:buFont typeface="Arial" charset="0"/>
              <a:buChar char="•"/>
              <a:defRPr/>
            </a:pPr>
            <a:endParaRPr lang="en-US" dirty="0">
              <a:ea typeface="MS PGothic" charset="0"/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en-US" dirty="0">
                <a:ea typeface="MS PGothic" charset="0"/>
              </a:rPr>
              <a:t>DISCUSSION: 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en-US" i="1" dirty="0">
                <a:ea typeface="MS PGothic" charset="0"/>
              </a:rPr>
              <a:t>What additional challenges arise when shell companies are used for online crime proceeds?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6BF9E8E2-625F-4749-9E8E-84F1E7119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Shell Company Typology (Example)</a:t>
            </a:r>
          </a:p>
        </p:txBody>
      </p:sp>
      <p:sp>
        <p:nvSpPr>
          <p:cNvPr id="36866" name="Content Placeholder 2">
            <a:extLst>
              <a:ext uri="{FF2B5EF4-FFF2-40B4-BE49-F238E27FC236}">
                <a16:creationId xmlns:a16="http://schemas.microsoft.com/office/drawing/2014/main" id="{44052686-7CA6-48CB-872E-B7C8FE7C21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Criminal creates a shell company.</a:t>
            </a:r>
          </a:p>
          <a:p>
            <a:r>
              <a:rPr lang="en-US" altLang="en-US"/>
              <a:t>Criminal opens a bank account in the name of the shell company in a foreign jurisdiction.</a:t>
            </a:r>
          </a:p>
          <a:p>
            <a:r>
              <a:rPr lang="en-US" altLang="en-US"/>
              <a:t>Criminal conducts fraudulent activity and transfers funds from victim accounts into the bank account of the shell company.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>
            <a:extLst>
              <a:ext uri="{FF2B5EF4-FFF2-40B4-BE49-F238E27FC236}">
                <a16:creationId xmlns:a16="http://schemas.microsoft.com/office/drawing/2014/main" id="{18DA912B-7057-42D8-9299-BDF6ABF2D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 dirty="0"/>
              <a:t>Identification of use of Shell Companies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77AB6F31-BBFC-473A-BE42-91E1AD9D35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endParaRPr lang="en-US" dirty="0">
              <a:ea typeface="MS PGothic" charset="0"/>
            </a:endParaRPr>
          </a:p>
          <a:p>
            <a:pPr>
              <a:buFont typeface="Arial" charset="0"/>
              <a:buChar char="•"/>
              <a:defRPr/>
            </a:pPr>
            <a:endParaRPr lang="en-US" dirty="0">
              <a:ea typeface="MS PGothic" charset="0"/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en-US" dirty="0">
                <a:ea typeface="MS PGothic" charset="0"/>
              </a:rPr>
              <a:t>DISCUSSION: 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en-US" i="1" dirty="0">
                <a:ea typeface="MS PGothic" charset="0"/>
              </a:rPr>
              <a:t>What sources of evidence can be used to indicate the use of shell companies?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>
            <a:extLst>
              <a:ext uri="{FF2B5EF4-FFF2-40B4-BE49-F238E27FC236}">
                <a16:creationId xmlns:a16="http://schemas.microsoft.com/office/drawing/2014/main" id="{BDDDC401-A06F-415D-A760-2519FC234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 dirty="0"/>
              <a:t>Identification of use of Shell Companies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25770E3F-A535-4844-8F3F-99C474A467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endParaRPr lang="en-US" dirty="0">
              <a:ea typeface="MS PGothic" charset="0"/>
            </a:endParaRPr>
          </a:p>
          <a:p>
            <a:pPr>
              <a:buFont typeface="Arial" charset="0"/>
              <a:buChar char="•"/>
              <a:defRPr/>
            </a:pPr>
            <a:endParaRPr lang="en-US" dirty="0">
              <a:ea typeface="MS PGothic" charset="0"/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en-US" dirty="0">
                <a:ea typeface="MS PGothic" charset="0"/>
              </a:rPr>
              <a:t>DISCUSSION: 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en-US" i="1" dirty="0">
                <a:ea typeface="MS PGothic" charset="0"/>
              </a:rPr>
              <a:t>What procedural powers are available/relevant to the identification/use of shell companies?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>
            <a:extLst>
              <a:ext uri="{FF2B5EF4-FFF2-40B4-BE49-F238E27FC236}">
                <a16:creationId xmlns:a16="http://schemas.microsoft.com/office/drawing/2014/main" id="{ABC09D7F-02AC-48FD-B6B1-A57761433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 dirty="0"/>
              <a:t>Freezing, Seizing and Confiscation of funds from Shell Companies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B63F5D7A-6793-41AF-B6DB-D012FDE7FE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endParaRPr lang="en-US" dirty="0">
              <a:ea typeface="MS PGothic" charset="0"/>
            </a:endParaRPr>
          </a:p>
          <a:p>
            <a:pPr>
              <a:buFont typeface="Arial" charset="0"/>
              <a:buChar char="•"/>
              <a:defRPr/>
            </a:pPr>
            <a:endParaRPr lang="en-US" dirty="0">
              <a:ea typeface="MS PGothic" charset="0"/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en-US" dirty="0">
                <a:ea typeface="MS PGothic" charset="0"/>
              </a:rPr>
              <a:t>DISCUSSION: 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en-US" i="1" dirty="0">
                <a:ea typeface="MS PGothic" charset="0"/>
              </a:rPr>
              <a:t>What procedural powers are available/relevant to the freezing, seizing and confiscation of funds held by shell companies?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2B83B3F-A6A1-43BE-985D-5B85A3C42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The Top 5 Prepaid Card Scams to Watch Out For in 2023">
            <a:extLst>
              <a:ext uri="{FF2B5EF4-FFF2-40B4-BE49-F238E27FC236}">
                <a16:creationId xmlns:a16="http://schemas.microsoft.com/office/drawing/2014/main" id="{585614FE-A745-42B2-87FC-F8D992B27A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7" r="21173"/>
          <a:stretch/>
        </p:blipFill>
        <p:spPr bwMode="auto">
          <a:xfrm>
            <a:off x="0" y="1025755"/>
            <a:ext cx="9144000" cy="533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F93A754F-BDD9-42E8-A546-78E772BF801B}"/>
              </a:ext>
            </a:extLst>
          </p:cNvPr>
          <p:cNvSpPr txBox="1">
            <a:spLocks/>
          </p:cNvSpPr>
          <p:nvPr/>
        </p:nvSpPr>
        <p:spPr>
          <a:xfrm>
            <a:off x="1115616" y="-19050"/>
            <a:ext cx="7886700" cy="10448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5E8E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n-US">
                <a:solidFill>
                  <a:schemeClr val="bg1"/>
                </a:solidFill>
              </a:rPr>
              <a:t>Prepaid cards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>
            <a:extLst>
              <a:ext uri="{FF2B5EF4-FFF2-40B4-BE49-F238E27FC236}">
                <a16:creationId xmlns:a16="http://schemas.microsoft.com/office/drawing/2014/main" id="{CB2B65FC-85AD-497C-AC82-E6BA8A0F6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Prepaid Cards</a:t>
            </a:r>
          </a:p>
        </p:txBody>
      </p:sp>
      <p:sp>
        <p:nvSpPr>
          <p:cNvPr id="20482" name="Content Placeholder 2">
            <a:extLst>
              <a:ext uri="{FF2B5EF4-FFF2-40B4-BE49-F238E27FC236}">
                <a16:creationId xmlns:a16="http://schemas.microsoft.com/office/drawing/2014/main" id="{3CAD27D8-60C8-4993-A154-750FE5B3C1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>
                <a:ea typeface="MS PGothic" charset="0"/>
              </a:rPr>
              <a:t>Allow value to be pre-associated with a payment card. 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ea typeface="MS PGothic" charset="0"/>
              </a:rPr>
              <a:t>Two types: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>
                <a:ea typeface="MS PGothic" charset="0"/>
              </a:rPr>
              <a:t>Closed prepaid cards: can only be used in a particular company or store (e.g. gift cards) and can be bought and used anonymously.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>
                <a:ea typeface="MS PGothic" charset="0"/>
              </a:rPr>
              <a:t>Open prepaid cards: issued by a bank, credit card or other financial institution. Can be used just like any other payment card.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ea typeface="MS PGothic" charset="0"/>
              </a:rPr>
              <a:t>The same typology applies to mobile phone top-up credit and pre-paid mobile phones.</a:t>
            </a:r>
          </a:p>
          <a:p>
            <a:pPr lvl="1">
              <a:buFont typeface="Arial" charset="0"/>
              <a:buChar char="–"/>
              <a:defRPr/>
            </a:pPr>
            <a:endParaRPr lang="en-US" dirty="0">
              <a:ea typeface="MS PGothic" charset="0"/>
            </a:endParaRPr>
          </a:p>
          <a:p>
            <a:pPr lvl="1">
              <a:buFont typeface="Arial" charset="0"/>
              <a:buChar char="–"/>
              <a:defRPr/>
            </a:pPr>
            <a:endParaRPr lang="en-US" dirty="0">
              <a:ea typeface="MS PGothic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>
            <a:extLst>
              <a:ext uri="{FF2B5EF4-FFF2-40B4-BE49-F238E27FC236}">
                <a16:creationId xmlns:a16="http://schemas.microsoft.com/office/drawing/2014/main" id="{2210945D-C330-447E-9B43-684BD5598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Prepaid Card Typology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F582662-3A33-43C4-81F5-EB91C69838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>
                <a:ea typeface="MS PGothic" charset="0"/>
              </a:rPr>
              <a:t>Criminals obtain funds, e.g. through banking malware. 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ea typeface="MS PGothic" charset="0"/>
              </a:rPr>
              <a:t>Funds are transferred to a money mule.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ea typeface="MS PGothic" charset="0"/>
              </a:rPr>
              <a:t>The mule withdraws cash and uses the cash to purchase prepaid cards.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ea typeface="MS PGothic" charset="0"/>
              </a:rPr>
              <a:t>The cards are then used or sold. When sold, the cards are usually sold for less than face value.</a:t>
            </a:r>
          </a:p>
          <a:p>
            <a:pPr lvl="1">
              <a:buFont typeface="Arial" charset="0"/>
              <a:buChar char="–"/>
              <a:defRPr/>
            </a:pPr>
            <a:endParaRPr lang="en-US" dirty="0">
              <a:ea typeface="MS PGothic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E939C15C-9B91-4B37-84E6-637FCC288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Session Objectives</a:t>
            </a:r>
          </a:p>
        </p:txBody>
      </p:sp>
      <p:sp>
        <p:nvSpPr>
          <p:cNvPr id="16386" name="Content Placeholder 2">
            <a:extLst>
              <a:ext uri="{FF2B5EF4-FFF2-40B4-BE49-F238E27FC236}">
                <a16:creationId xmlns:a16="http://schemas.microsoft.com/office/drawing/2014/main" id="{2493CA80-9311-4B50-8B12-5F59FF7DD1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Explain the criminal money flow typologies of the use of:</a:t>
            </a:r>
          </a:p>
          <a:p>
            <a:pPr lvl="1"/>
            <a:r>
              <a:rPr lang="en-US" altLang="en-US"/>
              <a:t>Purchase through the Internet</a:t>
            </a:r>
          </a:p>
          <a:p>
            <a:pPr lvl="1"/>
            <a:r>
              <a:rPr lang="en-US" altLang="en-US"/>
              <a:t>Shell Companies</a:t>
            </a:r>
          </a:p>
          <a:p>
            <a:pPr lvl="1"/>
            <a:r>
              <a:rPr lang="en-US" altLang="en-US"/>
              <a:t>Prepaid Cards</a:t>
            </a:r>
          </a:p>
          <a:p>
            <a:pPr lvl="1"/>
            <a:r>
              <a:rPr lang="en-US" altLang="en-US"/>
              <a:t>Online gaming and online trading platforms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>
            <a:extLst>
              <a:ext uri="{FF2B5EF4-FFF2-40B4-BE49-F238E27FC236}">
                <a16:creationId xmlns:a16="http://schemas.microsoft.com/office/drawing/2014/main" id="{EDDCDCB4-581D-4EB6-A7D5-1D5D8BC11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 dirty="0"/>
              <a:t>Identification of use of Prepaid Cards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24B88CFF-BE3E-4255-8691-699217824B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endParaRPr lang="en-US" dirty="0">
              <a:ea typeface="MS PGothic" charset="0"/>
            </a:endParaRPr>
          </a:p>
          <a:p>
            <a:pPr>
              <a:buFont typeface="Arial" charset="0"/>
              <a:buChar char="•"/>
              <a:defRPr/>
            </a:pPr>
            <a:endParaRPr lang="en-US" dirty="0">
              <a:ea typeface="MS PGothic" charset="0"/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en-US" dirty="0">
                <a:ea typeface="MS PGothic" charset="0"/>
              </a:rPr>
              <a:t>DISCUSSION: 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en-US" i="1" dirty="0">
                <a:ea typeface="MS PGothic" charset="0"/>
              </a:rPr>
              <a:t>What sources of evidence can be used to indicate the use of Prepaid Cards?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>
            <a:extLst>
              <a:ext uri="{FF2B5EF4-FFF2-40B4-BE49-F238E27FC236}">
                <a16:creationId xmlns:a16="http://schemas.microsoft.com/office/drawing/2014/main" id="{32F3D160-CBF6-4ADF-8F59-75FB39C38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/>
              <a:t>Identification of use of Prepaid Cards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F9088CAE-255C-4A10-A02B-652E8D8FF8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endParaRPr lang="en-US" dirty="0">
              <a:ea typeface="MS PGothic" charset="0"/>
            </a:endParaRPr>
          </a:p>
          <a:p>
            <a:pPr>
              <a:buFont typeface="Arial" charset="0"/>
              <a:buChar char="•"/>
              <a:defRPr/>
            </a:pPr>
            <a:endParaRPr lang="en-US" dirty="0">
              <a:ea typeface="MS PGothic" charset="0"/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en-US" dirty="0">
                <a:ea typeface="MS PGothic" charset="0"/>
              </a:rPr>
              <a:t>DISCUSSION: 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en-US" i="1" dirty="0">
                <a:ea typeface="MS PGothic" charset="0"/>
              </a:rPr>
              <a:t>What procedural powers are available/relevant to the identification/use of prepaid cards?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>
            <a:extLst>
              <a:ext uri="{FF2B5EF4-FFF2-40B4-BE49-F238E27FC236}">
                <a16:creationId xmlns:a16="http://schemas.microsoft.com/office/drawing/2014/main" id="{42FA5248-F69E-40E2-A68C-9C1F6FFE7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 dirty="0"/>
              <a:t>Freezing, Seizing and Confiscation of Prepaid Cards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F546E6A9-0836-4752-803B-8ABF970713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endParaRPr lang="en-US" dirty="0">
              <a:ea typeface="MS PGothic" charset="0"/>
            </a:endParaRPr>
          </a:p>
          <a:p>
            <a:pPr>
              <a:buFont typeface="Arial" charset="0"/>
              <a:buChar char="•"/>
              <a:defRPr/>
            </a:pPr>
            <a:endParaRPr lang="en-US" dirty="0">
              <a:ea typeface="MS PGothic" charset="0"/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en-US" dirty="0">
                <a:ea typeface="MS PGothic" charset="0"/>
              </a:rPr>
              <a:t>DISCUSSION: 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en-US" i="1" dirty="0">
                <a:ea typeface="MS PGothic" charset="0"/>
              </a:rPr>
              <a:t>What procedural powers are available/relevant to the freezing, seizing and confiscation of prepaid cards?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artoon of hands holding a game controller&#10;&#10;Description automatically generated">
            <a:extLst>
              <a:ext uri="{FF2B5EF4-FFF2-40B4-BE49-F238E27FC236}">
                <a16:creationId xmlns:a16="http://schemas.microsoft.com/office/drawing/2014/main" id="{FD013214-32E8-416E-9C82-DBD72B8F81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28650" y="1340768"/>
            <a:ext cx="8187645" cy="5061220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42F379EC-93E2-4909-A010-335ADB2C9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1"/>
            <a:ext cx="7886700" cy="908720"/>
          </a:xfrm>
        </p:spPr>
        <p:txBody>
          <a:bodyPr/>
          <a:lstStyle/>
          <a:p>
            <a:pPr algn="r">
              <a:defRPr/>
            </a:pPr>
            <a:r>
              <a:rPr lang="en-US" dirty="0">
                <a:solidFill>
                  <a:schemeClr val="bg1"/>
                </a:solidFill>
              </a:rPr>
              <a:t>Online gaming platforms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>
            <a:extLst>
              <a:ext uri="{FF2B5EF4-FFF2-40B4-BE49-F238E27FC236}">
                <a16:creationId xmlns:a16="http://schemas.microsoft.com/office/drawing/2014/main" id="{AB7852B0-7115-44A9-B481-0A1A49B94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Online Gaming Platforms</a:t>
            </a:r>
          </a:p>
        </p:txBody>
      </p:sp>
      <p:sp>
        <p:nvSpPr>
          <p:cNvPr id="57346" name="Content Placeholder 2">
            <a:extLst>
              <a:ext uri="{FF2B5EF4-FFF2-40B4-BE49-F238E27FC236}">
                <a16:creationId xmlns:a16="http://schemas.microsoft.com/office/drawing/2014/main" id="{1096147F-EBBD-421A-92AD-7C7B572BF4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Allow gambling of various types online. </a:t>
            </a:r>
          </a:p>
          <a:p>
            <a:r>
              <a:rPr lang="en-US" altLang="en-US" dirty="0"/>
              <a:t>Typically funds are cashed in/cashed out via traditional banking sector (e.g. funds transfer, credit/debit card, etc.).</a:t>
            </a:r>
          </a:p>
          <a:p>
            <a:r>
              <a:rPr lang="en-US" altLang="en-US" dirty="0"/>
              <a:t>Inconsistent legal status and regulation of online gambling.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>
            <a:extLst>
              <a:ext uri="{FF2B5EF4-FFF2-40B4-BE49-F238E27FC236}">
                <a16:creationId xmlns:a16="http://schemas.microsoft.com/office/drawing/2014/main" id="{AB2731D8-3407-4263-9577-510CD421A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Online Gambling Typology (Example)</a:t>
            </a:r>
          </a:p>
        </p:txBody>
      </p:sp>
      <p:sp>
        <p:nvSpPr>
          <p:cNvPr id="59394" name="Content Placeholder 2">
            <a:extLst>
              <a:ext uri="{FF2B5EF4-FFF2-40B4-BE49-F238E27FC236}">
                <a16:creationId xmlns:a16="http://schemas.microsoft.com/office/drawing/2014/main" id="{76732527-D2EB-4922-8C7E-19DC0CCCDD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80000"/>
              </a:lnSpc>
            </a:pPr>
            <a:r>
              <a:rPr lang="en-US" altLang="en-US" sz="2200"/>
              <a:t>Criminals and associates have multiple stolen credit cards to monetise.</a:t>
            </a:r>
          </a:p>
          <a:p>
            <a:pPr>
              <a:lnSpc>
                <a:spcPct val="80000"/>
              </a:lnSpc>
            </a:pPr>
            <a:r>
              <a:rPr lang="en-US" altLang="en-US" sz="2200"/>
              <a:t>Criminal holds a prepaid card (or other card where laundered funds are to be placed) and associates hold stolen credit cards.</a:t>
            </a:r>
          </a:p>
          <a:p>
            <a:pPr>
              <a:lnSpc>
                <a:spcPct val="80000"/>
              </a:lnSpc>
            </a:pPr>
            <a:r>
              <a:rPr lang="en-US" altLang="en-US" sz="2200"/>
              <a:t>Criminal and associates log on to gambling platform and transfer funds to their gambling accounts.</a:t>
            </a:r>
          </a:p>
          <a:p>
            <a:pPr>
              <a:lnSpc>
                <a:spcPct val="80000"/>
              </a:lnSpc>
            </a:pPr>
            <a:r>
              <a:rPr lang="en-US" altLang="en-US" sz="2200"/>
              <a:t>Criminal and associates enter (for example) a poker room together.</a:t>
            </a:r>
          </a:p>
          <a:p>
            <a:pPr>
              <a:lnSpc>
                <a:spcPct val="80000"/>
              </a:lnSpc>
            </a:pPr>
            <a:r>
              <a:rPr lang="en-US" altLang="en-US" sz="2200"/>
              <a:t>Associates deliberately lose to criminal.</a:t>
            </a:r>
          </a:p>
          <a:p>
            <a:pPr>
              <a:lnSpc>
                <a:spcPct val="80000"/>
              </a:lnSpc>
            </a:pPr>
            <a:r>
              <a:rPr lang="en-US" altLang="en-US" sz="2200"/>
              <a:t>Winnings are transferred to criminal’s online gambling account.</a:t>
            </a:r>
          </a:p>
          <a:p>
            <a:pPr>
              <a:lnSpc>
                <a:spcPct val="80000"/>
              </a:lnSpc>
            </a:pPr>
            <a:r>
              <a:rPr lang="en-US" altLang="en-US" sz="2200"/>
              <a:t>Criminal transfers funds to the payment card in their possession, which is then used or sold.</a:t>
            </a:r>
          </a:p>
          <a:p>
            <a:pPr lvl="1">
              <a:lnSpc>
                <a:spcPct val="80000"/>
              </a:lnSpc>
            </a:pPr>
            <a:endParaRPr lang="en-US" altLang="en-US" sz="20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>
            <a:extLst>
              <a:ext uri="{FF2B5EF4-FFF2-40B4-BE49-F238E27FC236}">
                <a16:creationId xmlns:a16="http://schemas.microsoft.com/office/drawing/2014/main" id="{ACD48270-00D6-4B19-B18F-7B9CA33F1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 dirty="0"/>
              <a:t>Identification of use of Online Gambling Platforms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499AC664-09E7-4F8B-9FDF-E624535A5F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endParaRPr lang="en-US" dirty="0">
              <a:ea typeface="MS PGothic" charset="0"/>
            </a:endParaRPr>
          </a:p>
          <a:p>
            <a:pPr>
              <a:buFont typeface="Arial" charset="0"/>
              <a:buChar char="•"/>
              <a:defRPr/>
            </a:pPr>
            <a:endParaRPr lang="en-US" dirty="0">
              <a:ea typeface="MS PGothic" charset="0"/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en-US" dirty="0">
                <a:ea typeface="MS PGothic" charset="0"/>
              </a:rPr>
              <a:t>DISCUSSION: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en-US" i="1" dirty="0">
                <a:ea typeface="MS PGothic" charset="0"/>
              </a:rPr>
              <a:t>What sources of evidence can be used to indicate the use of online gambling platforms?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>
            <a:extLst>
              <a:ext uri="{FF2B5EF4-FFF2-40B4-BE49-F238E27FC236}">
                <a16:creationId xmlns:a16="http://schemas.microsoft.com/office/drawing/2014/main" id="{EADB9704-7668-4F17-BA2C-6FCBCE392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 dirty="0"/>
              <a:t>Identification of use of Online Gambling Platforms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27E9295C-9853-46D2-A13F-00B235CE66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endParaRPr lang="en-US" dirty="0">
              <a:ea typeface="MS PGothic" charset="0"/>
            </a:endParaRPr>
          </a:p>
          <a:p>
            <a:pPr>
              <a:buFont typeface="Arial" charset="0"/>
              <a:buChar char="•"/>
              <a:defRPr/>
            </a:pPr>
            <a:endParaRPr lang="en-US" dirty="0">
              <a:ea typeface="MS PGothic" charset="0"/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en-US" dirty="0">
                <a:ea typeface="MS PGothic" charset="0"/>
              </a:rPr>
              <a:t>DISCUSSION: 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en-US" i="1" dirty="0">
                <a:ea typeface="MS PGothic" charset="0"/>
              </a:rPr>
              <a:t>What procedural powers are available/relevant to the identification/use of online gambling platforms?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>
            <a:extLst>
              <a:ext uri="{FF2B5EF4-FFF2-40B4-BE49-F238E27FC236}">
                <a16:creationId xmlns:a16="http://schemas.microsoft.com/office/drawing/2014/main" id="{6EC3B242-AEDC-4CFA-B4C4-F516B2C17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 dirty="0"/>
              <a:t>Freezing, Seizing and Confiscation of Funds from Online Gambling Platforms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EB3BBC55-F94A-414B-B243-DF2CCB56B7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endParaRPr lang="en-US" dirty="0">
              <a:ea typeface="MS PGothic" charset="0"/>
            </a:endParaRPr>
          </a:p>
          <a:p>
            <a:pPr>
              <a:buFont typeface="Arial" charset="0"/>
              <a:buChar char="•"/>
              <a:defRPr/>
            </a:pPr>
            <a:endParaRPr lang="en-US" dirty="0">
              <a:ea typeface="MS PGothic" charset="0"/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en-US" dirty="0">
                <a:ea typeface="MS PGothic" charset="0"/>
              </a:rPr>
              <a:t>DISCUSSION: 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en-US" i="1" dirty="0">
                <a:ea typeface="MS PGothic" charset="0"/>
              </a:rPr>
              <a:t>What procedural powers are available/relevant to the freezing, seizing and confiscation of funds from online gambling platforms?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>
            <a:extLst>
              <a:ext uri="{FF2B5EF4-FFF2-40B4-BE49-F238E27FC236}">
                <a16:creationId xmlns:a16="http://schemas.microsoft.com/office/drawing/2014/main" id="{3B25196A-3938-4534-9D8B-0C413CFC2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Summary</a:t>
            </a:r>
          </a:p>
        </p:txBody>
      </p:sp>
      <p:sp>
        <p:nvSpPr>
          <p:cNvPr id="66562" name="Content Placeholder 2">
            <a:extLst>
              <a:ext uri="{FF2B5EF4-FFF2-40B4-BE49-F238E27FC236}">
                <a16:creationId xmlns:a16="http://schemas.microsoft.com/office/drawing/2014/main" id="{325A3380-2316-43CA-8F74-3A10B96572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Explain the criminal money flow typologies of the use of:</a:t>
            </a:r>
          </a:p>
          <a:p>
            <a:pPr lvl="1"/>
            <a:r>
              <a:rPr lang="en-US" altLang="en-US"/>
              <a:t>Purchase through the Internet</a:t>
            </a:r>
          </a:p>
          <a:p>
            <a:pPr lvl="1"/>
            <a:r>
              <a:rPr lang="en-US" altLang="en-US"/>
              <a:t>Shell Companies</a:t>
            </a:r>
          </a:p>
          <a:p>
            <a:pPr lvl="1"/>
            <a:r>
              <a:rPr lang="en-US" altLang="en-US"/>
              <a:t>Prepaid Cards</a:t>
            </a:r>
          </a:p>
          <a:p>
            <a:pPr lvl="1"/>
            <a:r>
              <a:rPr lang="en-US" altLang="en-US"/>
              <a:t>Online gaming and online trading platforms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nline Shopping Security: Best Practices for Businesses">
            <a:extLst>
              <a:ext uri="{FF2B5EF4-FFF2-40B4-BE49-F238E27FC236}">
                <a16:creationId xmlns:a16="http://schemas.microsoft.com/office/drawing/2014/main" id="{4FDD4912-213C-4C5E-B2E9-37781AC5FD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5" r="6540"/>
          <a:stretch/>
        </p:blipFill>
        <p:spPr bwMode="auto">
          <a:xfrm>
            <a:off x="0" y="1052736"/>
            <a:ext cx="9144000" cy="5347185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FA62F093-BEB7-4103-A67C-B163B57EC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-204703"/>
            <a:ext cx="7886700" cy="1325563"/>
          </a:xfrm>
        </p:spPr>
        <p:txBody>
          <a:bodyPr>
            <a:normAutofit/>
          </a:bodyPr>
          <a:lstStyle/>
          <a:p>
            <a:pPr algn="r">
              <a:defRPr/>
            </a:pPr>
            <a:r>
              <a:rPr lang="en-US" dirty="0">
                <a:solidFill>
                  <a:schemeClr val="bg1"/>
                </a:solidFill>
              </a:rPr>
              <a:t>Purchase through the Internet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Questions outline">
            <a:extLst>
              <a:ext uri="{FF2B5EF4-FFF2-40B4-BE49-F238E27FC236}">
                <a16:creationId xmlns:a16="http://schemas.microsoft.com/office/drawing/2014/main" id="{CA09AF16-BA02-4E73-AC24-9AD8E99200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45492" y="2073955"/>
            <a:ext cx="4053015" cy="4053015"/>
          </a:xfrm>
          <a:prstGeom prst="rect">
            <a:avLst/>
          </a:prstGeom>
        </p:spPr>
      </p:pic>
      <p:sp>
        <p:nvSpPr>
          <p:cNvPr id="5" name="Title 50">
            <a:extLst>
              <a:ext uri="{FF2B5EF4-FFF2-40B4-BE49-F238E27FC236}">
                <a16:creationId xmlns:a16="http://schemas.microsoft.com/office/drawing/2014/main" id="{E6D32A30-1DCA-4D51-A4FC-9ABA9D56FB7F}"/>
              </a:ext>
            </a:extLst>
          </p:cNvPr>
          <p:cNvSpPr txBox="1">
            <a:spLocks/>
          </p:cNvSpPr>
          <p:nvPr/>
        </p:nvSpPr>
        <p:spPr>
          <a:xfrm>
            <a:off x="628650" y="1064303"/>
            <a:ext cx="7886700" cy="10096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5E8E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Questions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2ADCAD85-91F8-462D-ABF0-6211BB183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 dirty="0"/>
              <a:t>Purchases through the Internet?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B9F29AC1-C66A-48F0-A26E-31626454EF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endParaRPr lang="en-US" dirty="0">
              <a:ea typeface="MS PGothic" charset="0"/>
            </a:endParaRPr>
          </a:p>
          <a:p>
            <a:pPr>
              <a:buFont typeface="Arial" charset="0"/>
              <a:buChar char="•"/>
              <a:defRPr/>
            </a:pPr>
            <a:endParaRPr lang="en-US" dirty="0">
              <a:ea typeface="MS PGothic" charset="0"/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en-US" dirty="0">
                <a:ea typeface="MS PGothic" charset="0"/>
              </a:rPr>
              <a:t>DISCUSSION: 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en-US" i="1" dirty="0">
                <a:ea typeface="MS PGothic" charset="0"/>
              </a:rPr>
              <a:t>What do </a:t>
            </a:r>
            <a:r>
              <a:rPr lang="en-US" b="1" i="1" dirty="0">
                <a:ea typeface="MS PGothic" charset="0"/>
              </a:rPr>
              <a:t>YOU</a:t>
            </a:r>
            <a:r>
              <a:rPr lang="en-US" i="1" dirty="0">
                <a:ea typeface="MS PGothic" charset="0"/>
              </a:rPr>
              <a:t> think?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7BE2002E-07B7-4F79-A0FF-392ECC285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Internet Purchase Typology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48B03-C76E-45B2-B7B7-6A3B8ECE2F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/>
              <a:t>Criminal acquires access to compromised card data or banking credentials.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Criminal purchases goods (e.g. airline ticket) using compromised credentials.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Criminal lists airline tickets for sale on online auction site.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Someone wins the auction and sends payment to the criminal.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Criminal sends airline tickets to winner of auction.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5CFABD7C-D388-4B6C-B9F2-FD7505BB8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/>
              <a:t>Internet Purchases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AFE5E17C-2003-4106-85B4-FE33906D71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endParaRPr lang="en-US" dirty="0">
              <a:ea typeface="MS PGothic" charset="0"/>
            </a:endParaRPr>
          </a:p>
          <a:p>
            <a:pPr>
              <a:buFont typeface="Arial" charset="0"/>
              <a:buChar char="•"/>
              <a:defRPr/>
            </a:pPr>
            <a:endParaRPr lang="en-US" dirty="0">
              <a:ea typeface="MS PGothic" charset="0"/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en-US" dirty="0">
                <a:ea typeface="MS PGothic" charset="0"/>
              </a:rPr>
              <a:t>DISCUSSION: 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en-US" i="1" dirty="0">
                <a:ea typeface="MS PGothic" charset="0"/>
              </a:rPr>
              <a:t>What sources of evidence can be used to indicate the use of Internet purchases?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2838D52E-9036-4182-9F0A-A462211B5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 dirty="0"/>
              <a:t>Identification of Internet Purchases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A785E6D6-2F2D-4D8E-AB35-9450FC58E4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endParaRPr lang="en-US" dirty="0">
              <a:ea typeface="MS PGothic" charset="0"/>
            </a:endParaRPr>
          </a:p>
          <a:p>
            <a:pPr>
              <a:buFont typeface="Arial" charset="0"/>
              <a:buChar char="•"/>
              <a:defRPr/>
            </a:pPr>
            <a:endParaRPr lang="en-US" dirty="0">
              <a:ea typeface="MS PGothic" charset="0"/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en-US" dirty="0">
                <a:ea typeface="MS PGothic" charset="0"/>
              </a:rPr>
              <a:t>DISCUSSION: 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en-US" i="1" dirty="0">
                <a:ea typeface="MS PGothic" charset="0"/>
              </a:rPr>
              <a:t>What procedural powers are available/relevant to the identification/activity of Internet purchases?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FC85DF82-06E9-4C6F-9535-C49530F50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 dirty="0"/>
              <a:t>Freezing, Seizing and Confiscation of Internet Purchases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2779BB0C-5B67-465A-8F11-542AE0AC2B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endParaRPr lang="en-US" dirty="0">
              <a:ea typeface="MS PGothic" charset="0"/>
            </a:endParaRPr>
          </a:p>
          <a:p>
            <a:pPr>
              <a:buFont typeface="Arial" charset="0"/>
              <a:buChar char="•"/>
              <a:defRPr/>
            </a:pPr>
            <a:endParaRPr lang="en-US" dirty="0">
              <a:ea typeface="MS PGothic" charset="0"/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en-US" dirty="0">
                <a:ea typeface="MS PGothic" charset="0"/>
              </a:rPr>
              <a:t>DISCUSSION: 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en-US" i="1" dirty="0">
                <a:ea typeface="MS PGothic" charset="0"/>
              </a:rPr>
              <a:t>What procedural powers are available/relevant to the freezing, seizing and confiscation of Internet Purchases?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ow to Set Up a Shell Company - The New York Times">
            <a:extLst>
              <a:ext uri="{FF2B5EF4-FFF2-40B4-BE49-F238E27FC236}">
                <a16:creationId xmlns:a16="http://schemas.microsoft.com/office/drawing/2014/main" id="{04314AAB-2910-420C-82C7-035A705FA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9566"/>
            <a:ext cx="9144000" cy="532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B7D3C89A-76F1-4000-85AB-A78983C7A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01941"/>
            <a:ext cx="7886700" cy="1325563"/>
          </a:xfrm>
        </p:spPr>
        <p:txBody>
          <a:bodyPr/>
          <a:lstStyle/>
          <a:p>
            <a:pPr algn="r"/>
            <a:r>
              <a:rPr lang="en-US" dirty="0"/>
              <a:t>Shell companies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PT_theme_v7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Helvetic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theme_v7" id="{8CEAEF11-8DD7-42E4-8B50-E070E61E085B}" vid="{180C96AB-83AB-43A3-9AD5-620A1EA018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PPT_theme_v7</Template>
  <TotalTime>55791</TotalTime>
  <Words>983</Words>
  <Application>Microsoft Office PowerPoint</Application>
  <PresentationFormat>On-screen Show (4:3)</PresentationFormat>
  <Paragraphs>157</Paragraphs>
  <Slides>30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Arial Narrow</vt:lpstr>
      <vt:lpstr>Calibri</vt:lpstr>
      <vt:lpstr>Georgia</vt:lpstr>
      <vt:lpstr>Helvetica</vt:lpstr>
      <vt:lpstr>PPT_theme_v7</vt:lpstr>
      <vt:lpstr>PowerPoint Presentation</vt:lpstr>
      <vt:lpstr>Session Objectives</vt:lpstr>
      <vt:lpstr>Purchase through the Internet</vt:lpstr>
      <vt:lpstr>Purchases through the Internet?</vt:lpstr>
      <vt:lpstr>Internet Purchase Typology </vt:lpstr>
      <vt:lpstr>Internet Purchases</vt:lpstr>
      <vt:lpstr>Identification of Internet Purchases</vt:lpstr>
      <vt:lpstr>Freezing, Seizing and Confiscation of Internet Purchases</vt:lpstr>
      <vt:lpstr>Shell companies</vt:lpstr>
      <vt:lpstr>Shell Companies</vt:lpstr>
      <vt:lpstr>Recap: Shell Companies</vt:lpstr>
      <vt:lpstr>Shell Companies</vt:lpstr>
      <vt:lpstr>Shell Company Typology (Example)</vt:lpstr>
      <vt:lpstr>Identification of use of Shell Companies</vt:lpstr>
      <vt:lpstr>Identification of use of Shell Companies</vt:lpstr>
      <vt:lpstr>Freezing, Seizing and Confiscation of funds from Shell Companies</vt:lpstr>
      <vt:lpstr>PowerPoint Presentation</vt:lpstr>
      <vt:lpstr>Prepaid Cards</vt:lpstr>
      <vt:lpstr>Prepaid Card Typology</vt:lpstr>
      <vt:lpstr>Identification of use of Prepaid Cards</vt:lpstr>
      <vt:lpstr>Identification of use of Prepaid Cards</vt:lpstr>
      <vt:lpstr>Freezing, Seizing and Confiscation of Prepaid Cards</vt:lpstr>
      <vt:lpstr>Online gaming platforms</vt:lpstr>
      <vt:lpstr>Online Gaming Platforms</vt:lpstr>
      <vt:lpstr>Online Gambling Typology (Example)</vt:lpstr>
      <vt:lpstr>Identification of use of Online Gambling Platforms</vt:lpstr>
      <vt:lpstr>Identification of use of Online Gambling Platforms</vt:lpstr>
      <vt:lpstr>Freezing, Seizing and Confiscation of Funds from Online Gambling Platforms</vt:lpstr>
      <vt:lpstr>Summary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</dc:creator>
  <cp:lastModifiedBy>Hortensia Pasalau</cp:lastModifiedBy>
  <cp:revision>355</cp:revision>
  <cp:lastPrinted>2016-05-18T07:38:13Z</cp:lastPrinted>
  <dcterms:created xsi:type="dcterms:W3CDTF">2013-06-24T06:40:18Z</dcterms:created>
  <dcterms:modified xsi:type="dcterms:W3CDTF">2023-11-10T10:32:30Z</dcterms:modified>
</cp:coreProperties>
</file>