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7"/>
  </p:notesMasterIdLst>
  <p:sldIdLst>
    <p:sldId id="355" r:id="rId2"/>
    <p:sldId id="567" r:id="rId3"/>
    <p:sldId id="568" r:id="rId4"/>
    <p:sldId id="569" r:id="rId5"/>
    <p:sldId id="570" r:id="rId6"/>
    <p:sldId id="747" r:id="rId7"/>
    <p:sldId id="748" r:id="rId8"/>
    <p:sldId id="749" r:id="rId9"/>
    <p:sldId id="750" r:id="rId10"/>
    <p:sldId id="791" r:id="rId11"/>
    <p:sldId id="751" r:id="rId12"/>
    <p:sldId id="263" r:id="rId13"/>
    <p:sldId id="587" r:id="rId14"/>
    <p:sldId id="787" r:id="rId15"/>
    <p:sldId id="588" r:id="rId16"/>
    <p:sldId id="766" r:id="rId17"/>
    <p:sldId id="753" r:id="rId18"/>
    <p:sldId id="754" r:id="rId19"/>
    <p:sldId id="767" r:id="rId20"/>
    <p:sldId id="792" r:id="rId21"/>
    <p:sldId id="782" r:id="rId22"/>
    <p:sldId id="590" r:id="rId23"/>
    <p:sldId id="757" r:id="rId24"/>
    <p:sldId id="758" r:id="rId25"/>
    <p:sldId id="759" r:id="rId26"/>
    <p:sldId id="760" r:id="rId27"/>
    <p:sldId id="761" r:id="rId28"/>
    <p:sldId id="783" r:id="rId29"/>
    <p:sldId id="752" r:id="rId30"/>
    <p:sldId id="788" r:id="rId31"/>
    <p:sldId id="793" r:id="rId32"/>
    <p:sldId id="789" r:id="rId33"/>
    <p:sldId id="616" r:id="rId34"/>
    <p:sldId id="790" r:id="rId35"/>
    <p:sldId id="786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355"/>
          </p14:sldIdLst>
        </p14:section>
        <p14:section name="Introduction" id="{DEED0A68-EF9C-4733-ADAA-766A859E58BB}">
          <p14:sldIdLst>
            <p14:sldId id="567"/>
            <p14:sldId id="568"/>
          </p14:sldIdLst>
        </p14:section>
        <p14:section name="Section 1" id="{1F767E79-2A4A-4837-8114-C2475E36F49A}">
          <p14:sldIdLst>
            <p14:sldId id="569"/>
            <p14:sldId id="570"/>
            <p14:sldId id="747"/>
            <p14:sldId id="748"/>
            <p14:sldId id="749"/>
            <p14:sldId id="750"/>
            <p14:sldId id="791"/>
            <p14:sldId id="751"/>
            <p14:sldId id="263"/>
          </p14:sldIdLst>
        </p14:section>
        <p14:section name="Section 2" id="{892BF753-DF49-4689-9CE1-D4C545F1375F}">
          <p14:sldIdLst>
            <p14:sldId id="587"/>
            <p14:sldId id="787"/>
            <p14:sldId id="588"/>
            <p14:sldId id="766"/>
            <p14:sldId id="753"/>
            <p14:sldId id="754"/>
            <p14:sldId id="767"/>
            <p14:sldId id="792"/>
            <p14:sldId id="782"/>
          </p14:sldIdLst>
        </p14:section>
        <p14:section name="Section 3" id="{5AFCBE4C-7AC2-4AB5-A2A2-EA953BE29FEB}">
          <p14:sldIdLst>
            <p14:sldId id="590"/>
            <p14:sldId id="757"/>
            <p14:sldId id="758"/>
            <p14:sldId id="759"/>
            <p14:sldId id="760"/>
            <p14:sldId id="761"/>
            <p14:sldId id="783"/>
          </p14:sldIdLst>
        </p14:section>
        <p14:section name="Section 4" id="{42AB9B2C-602D-4C4D-9B15-02487831F694}">
          <p14:sldIdLst>
            <p14:sldId id="752"/>
            <p14:sldId id="788"/>
            <p14:sldId id="793"/>
            <p14:sldId id="789"/>
          </p14:sldIdLst>
        </p14:section>
        <p14:section name="Section 5" id="{67F623D0-C5EF-430D-958D-01C4D44E7904}">
          <p14:sldIdLst>
            <p14:sldId id="616"/>
            <p14:sldId id="790"/>
            <p14:sldId id="786"/>
          </p14:sldIdLst>
        </p14:section>
        <p14:section name="Conclusions" id="{AD901706-933A-4282-831D-2F305081F9D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DREA Andrei-Stefan" initials="CA" lastIdx="15" clrIdx="0">
    <p:extLst>
      <p:ext uri="{19B8F6BF-5375-455C-9EA6-DF929625EA0E}">
        <p15:presenceInfo xmlns:p15="http://schemas.microsoft.com/office/powerpoint/2012/main" userId="S::Andrei-Stefan.CANDREA@coe.int::076b47cf-5c95-4213-8990-00bd8775d9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6B8"/>
    <a:srgbClr val="2F618F"/>
    <a:srgbClr val="4B6A90"/>
    <a:srgbClr val="91BE9E"/>
    <a:srgbClr val="0E3D8A"/>
    <a:srgbClr val="0E4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037" autoAdjust="0"/>
  </p:normalViewPr>
  <p:slideViewPr>
    <p:cSldViewPr snapToGrid="0">
      <p:cViewPr varScale="1">
        <p:scale>
          <a:sx n="59" d="100"/>
          <a:sy n="59" d="100"/>
        </p:scale>
        <p:origin x="16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8:28:31.043" idx="9">
    <p:pos x="2242" y="851"/>
    <p:text>Inititally: 'do we have them?' a bit too rough to my opinion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8:30:24.153" idx="10">
    <p:pos x="3840" y="-8"/>
    <p:text>Initially: do we have them?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8:49:35.821" idx="11">
    <p:pos x="4892" y="330"/>
    <p:text>Initially: Competencies?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8:49:51.730" idx="12">
    <p:pos x="4570" y="330"/>
    <p:text>Initially: Capacities?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8:52:12.988" idx="13">
    <p:pos x="4004" y="-5"/>
    <p:text>Initially: Cooperation?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3T11:16:20.039" idx="14">
    <p:pos x="2746" y="1555"/>
    <p:text>Too much text, I would make 2 slides</p:text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օրակարգը</a:t>
            </a:r>
            <a:r>
              <a:rPr lang="en-US" baseline="0" dirty="0" smtClean="0">
                <a:latin typeface="Sylfaen" panose="010A0502050306030303" pitchFamily="18" charset="0"/>
              </a:rPr>
              <a:t>: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տրամադրել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մեկական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օրինակ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89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տպավորություններ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այնդքան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ցածր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ուրիշների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պահելաձևը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դանդաղ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կորստյան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60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 և նյութատեխնիկական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 իրավունքի և քաղաքացիական իրավունքի երկրների միջև որոշակի տարբերությունների մասին: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98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Նախորդ</a:t>
            </a:r>
            <a:r>
              <a:rPr lang="en-US" baseline="0" dirty="0" smtClean="0"/>
              <a:t> </a:t>
            </a:r>
            <a:r>
              <a:rPr lang="hy-AM" baseline="0" dirty="0" smtClean="0"/>
              <a:t>սահիկի 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շարունակությունը</a:t>
            </a:r>
            <a:r>
              <a:rPr lang="en-US" baseline="0" dirty="0" smtClean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0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Հետզհետե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ղեկավարում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83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միջնորդություն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փաստարկները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հերթապահող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նախագահող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91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գերիշխում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կայացրած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օրենսդիրների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ապավինել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մեկնաբանեն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շեշտը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ապավինում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ապավինում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շեշտը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նախադեպերի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օրենսգրքի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օրենսգրքերի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պատժամիջոցները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օրենսդիրները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գիտնականները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օրենսգրքերը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պատժամիջոցներ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17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594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դաշտը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համահունչ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92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սլայդում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44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.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2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թիրախները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ներկայացնել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թե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ինչ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ակնկալվում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ձեռք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բերել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ավարտին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algn="just"/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81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11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</a:rPr>
              <a:t>Ընդգծվել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վիճակագրական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</a:rPr>
              <a:t>հանցավոր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արարքները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304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56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թիրախները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ներկայացնել</a:t>
            </a:r>
            <a:r>
              <a:rPr lang="en-US" baseline="0" dirty="0" smtClean="0">
                <a:latin typeface="Sylfaen" panose="010A0502050306030303" pitchFamily="18" charset="0"/>
              </a:rPr>
              <a:t>, </a:t>
            </a:r>
            <a:r>
              <a:rPr lang="en-US" baseline="0" dirty="0" err="1" smtClean="0">
                <a:latin typeface="Sylfaen" panose="010A0502050306030303" pitchFamily="18" charset="0"/>
              </a:rPr>
              <a:t>թե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ինչ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ակնկալվում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ձեռք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բերել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ավարտին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81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 սահիկը ներկայացնում է ցանկացած երկր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 վերաբերող հարցերի ցուցակ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մասնակցել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պատասխանների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տրամադրմանը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72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հետազոտություն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ինքնաքննություն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առաջնորդի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հուսանք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Նորմատիվային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75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պայքարող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մանրամասները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՞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ո՞րն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օրենսդրությունը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որքա՞ն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հագեցած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աշխատակազմով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արդյո՞ք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հրավիրել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81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ինտրոսպեկտիվ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32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ճնշող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49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62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հարցադրումներ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հորիզոնական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ուղղահայաց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ճնշումը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ձգտում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կներկայացնեն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6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85A80-396C-432A-AED1-BB91A46A9726}" type="datetime1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C3DF9-EB27-4BC5-A9AA-9B5C3DCB3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4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9A50-A670-4F3D-AEBB-FB493323224A}" type="datetime1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2CE5-82EE-4D86-A1BA-A62E2F853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BA4F7ED-64F8-4CD2-BB1C-C9028DADE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 algn="r">
              <a:defRPr sz="9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matteo.lucchetti@coe.int" TargetMode="Externa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4355" y="2228592"/>
            <a:ext cx="8750206" cy="473975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Դասընթաց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3.x </a:t>
            </a:r>
          </a:p>
          <a:p>
            <a:pPr algn="ctr">
              <a:defRPr/>
            </a:pPr>
            <a:r>
              <a:rPr lang="hy-AM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Կիբերհանցագործությունների քննության </a:t>
            </a:r>
            <a:r>
              <a:rPr lang="en-GB" sz="3600" b="1" dirty="0" err="1">
                <a:latin typeface="Sylfaen" panose="010A0502050306030303" pitchFamily="18" charset="0"/>
                <a:ea typeface="MS PGothic" panose="020B0600070205080204" pitchFamily="34" charset="-128"/>
              </a:rPr>
              <a:t>ընդհանուր</a:t>
            </a:r>
            <a:r>
              <a:rPr lang="en-GB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>
                <a:latin typeface="Sylfaen" panose="010A0502050306030303" pitchFamily="18" charset="0"/>
                <a:ea typeface="MS PGothic" panose="020B0600070205080204" pitchFamily="34" charset="-128"/>
              </a:rPr>
              <a:t>պատկերացումը</a:t>
            </a:r>
            <a:r>
              <a:rPr lang="hy-AM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․</a:t>
            </a:r>
            <a:endParaRPr lang="hy-AM" sz="36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algn="ctr">
              <a:defRPr/>
            </a:pPr>
            <a:r>
              <a:rPr lang="hy-AM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ներպետական և միջազգային փորձառություն</a:t>
            </a:r>
            <a:endParaRPr lang="en-US" sz="36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0" indent="0" algn="ctr">
              <a:buFont typeface="Arial" charset="0"/>
              <a:buNone/>
              <a:defRPr/>
            </a:pPr>
            <a:endParaRPr lang="en-GB" sz="12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algn="ctr">
              <a:spcBef>
                <a:spcPct val="0"/>
              </a:spcBef>
            </a:pPr>
            <a:r>
              <a:rPr lang="en-GB" altLang="en-US" b="1" dirty="0" err="1">
                <a:latin typeface="Sylfaen" panose="010A0502050306030303" pitchFamily="18" charset="0"/>
              </a:rPr>
              <a:t>Xxxxx</a:t>
            </a:r>
            <a:r>
              <a:rPr lang="en-GB" altLang="en-US" b="1" dirty="0">
                <a:latin typeface="Sylfaen" panose="010A0502050306030303" pitchFamily="18" charset="0"/>
              </a:rPr>
              <a:t> XXXXXXXX</a:t>
            </a:r>
          </a:p>
          <a:p>
            <a:pPr algn="ctr">
              <a:spcBef>
                <a:spcPct val="0"/>
              </a:spcBef>
            </a:pPr>
            <a:endParaRPr lang="en-GB" altLang="en-US" sz="800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14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400" i="1" dirty="0" err="1" smtClean="0">
                <a:latin typeface="Sylfaen" panose="010A0502050306030303" pitchFamily="18" charset="0"/>
              </a:rPr>
              <a:t>Խորհուրդ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endParaRPr lang="en-GB" altLang="en-US" sz="1400" i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solidFill>
                <a:srgbClr val="2F618F"/>
              </a:solidFill>
              <a:latin typeface="Sylfaen" panose="010A0502050306030303" pitchFamily="18" charset="0"/>
              <a:hlinkClick r:id="rId2"/>
            </a:endParaRPr>
          </a:p>
          <a:p>
            <a:pPr algn="ctr">
              <a:spcBef>
                <a:spcPct val="0"/>
              </a:spcBef>
            </a:pPr>
            <a:r>
              <a:rPr lang="hy-AM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GB" altLang="en-US" sz="1200" b="1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փոստ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 </a:t>
            </a: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1600" b="1" dirty="0" err="1" smtClean="0">
                <a:latin typeface="Sylfaen" panose="010A0502050306030303" pitchFamily="18" charset="0"/>
              </a:rPr>
              <a:t>Օր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E9D04F56-8666-F64D-B157-6DE9DDF12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836" y="-11113"/>
            <a:ext cx="3817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400" dirty="0">
              <a:solidFill>
                <a:schemeClr val="bg1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600" b="1" dirty="0">
              <a:solidFill>
                <a:schemeClr val="bg1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</p:txBody>
      </p:sp>
      <p:pic>
        <p:nvPicPr>
          <p:cNvPr id="21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5F39A16C-F9D3-2A4D-98FE-6E0DFED1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8" y="211138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9075054-C764-4888-9887-6C6C44EF7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altLang="en-US" sz="1600" b="1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1600" b="1" dirty="0">
                <a:latin typeface="Sylfaen" panose="010A0502050306030303" pitchFamily="18" charset="0"/>
              </a:rPr>
              <a:t> և </a:t>
            </a:r>
            <a:r>
              <a:rPr lang="hy-AM" altLang="en-US" sz="1600" b="1" dirty="0" smtClean="0">
                <a:latin typeface="Sylfaen" panose="010A0502050306030303" pitchFamily="18" charset="0"/>
              </a:rPr>
              <a:t>էլեկտրոնային ձևով ապացույցների </a:t>
            </a:r>
            <a:r>
              <a:rPr lang="en-US" altLang="en-US" sz="1600" b="1" dirty="0" err="1" smtClean="0">
                <a:latin typeface="Sylfaen" panose="010A0502050306030303" pitchFamily="18" charset="0"/>
              </a:rPr>
              <a:t>վերաբերյալ</a:t>
            </a:r>
            <a:r>
              <a:rPr lang="en-US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դատական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sz="1600" b="1" dirty="0">
                <a:latin typeface="Sylfaen" panose="010A0502050306030303" pitchFamily="18" charset="0"/>
              </a:rPr>
              <a:t> </a:t>
            </a:r>
            <a:r>
              <a:rPr lang="en-US" altLang="en-US" sz="1600" b="1" dirty="0" err="1">
                <a:latin typeface="Sylfaen" panose="010A0502050306030303" pitchFamily="18" charset="0"/>
              </a:rPr>
              <a:t>դասընթաց</a:t>
            </a:r>
            <a:endParaRPr lang="en-US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D84966C-22BC-4590-97F4-6937886B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</p:spPr>
        <p:txBody>
          <a:bodyPr/>
          <a:lstStyle/>
          <a:p>
            <a:fld id="{B517EF97-6CC0-48A9-BC0E-433EC7B55211}" type="slidenum">
              <a:rPr lang="en-GB" smtClean="0">
                <a:latin typeface="Sylfaen" panose="010A0502050306030303" pitchFamily="18" charset="0"/>
              </a:rPr>
              <a:pPr/>
              <a:t>1</a:t>
            </a:fld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28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2977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հարթությունը</a:t>
            </a:r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156966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Ձեր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երկրում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դուք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ունե՞ք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դեմ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պայքարող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մասնագիտացված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մարմիններ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բոլոր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մակարդակներում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</a:p>
          <a:p>
            <a:pPr algn="ctr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88963" y="3368466"/>
            <a:ext cx="8030032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ԱՅՈ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ՈՉ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2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44658" y="1166842"/>
            <a:ext cx="5324622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err="1" smtClean="0">
                <a:latin typeface="Sylfaen" panose="010A0502050306030303" pitchFamily="18" charset="0"/>
              </a:rPr>
              <a:t>Իրավական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համակարգը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>
                <a:latin typeface="Sylfaen" panose="010A0502050306030303" pitchFamily="18" charset="0"/>
              </a:rPr>
              <a:t>և </a:t>
            </a:r>
            <a:r>
              <a:rPr lang="hy-AM" sz="2200" b="1" dirty="0" smtClean="0">
                <a:latin typeface="Sylfaen" panose="010A0502050306030303" pitchFamily="18" charset="0"/>
              </a:rPr>
              <a:t>հիերարխիա</a:t>
            </a:r>
            <a:r>
              <a:rPr lang="en-US" sz="2200" b="1" dirty="0" smtClean="0">
                <a:latin typeface="Sylfaen" panose="010A0502050306030303" pitchFamily="18" charset="0"/>
              </a:rPr>
              <a:t>ն </a:t>
            </a:r>
            <a:r>
              <a:rPr lang="en-US" sz="2200" b="1" dirty="0" err="1" smtClean="0">
                <a:latin typeface="Sylfaen" panose="010A0502050306030303" pitchFamily="18" charset="0"/>
              </a:rPr>
              <a:t>նրանց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թույլատրում</a:t>
            </a:r>
            <a:r>
              <a:rPr lang="en-US" sz="2200" b="1" dirty="0" smtClean="0">
                <a:latin typeface="Sylfaen" panose="010A0502050306030303" pitchFamily="18" charset="0"/>
              </a:rPr>
              <a:t> է.</a:t>
            </a:r>
            <a:r>
              <a:rPr lang="hy-AM" sz="2200" b="1" dirty="0" smtClean="0">
                <a:latin typeface="Sylfaen" panose="010A0502050306030303" pitchFamily="18" charset="0"/>
              </a:rPr>
              <a:t> </a:t>
            </a:r>
            <a:endParaRPr lang="en-US" sz="2200" b="1" dirty="0" smtClean="0">
              <a:latin typeface="Sylfaen" panose="010A0502050306030303" pitchFamily="18" charset="0"/>
            </a:endParaRPr>
          </a:p>
          <a:p>
            <a:endParaRPr lang="en-GB" sz="2200" b="1" dirty="0">
              <a:latin typeface="Sylfaen" panose="010A0502050306030303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‐"/>
            </a:pPr>
            <a:r>
              <a:rPr lang="en-GB" sz="2200" dirty="0" err="1">
                <a:latin typeface="Sylfaen" panose="010A0502050306030303" pitchFamily="18" charset="0"/>
              </a:rPr>
              <a:t>Իրավական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համակարգը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հիերարխիա</a:t>
            </a:r>
            <a:r>
              <a:rPr lang="en-US" sz="2200" dirty="0">
                <a:latin typeface="Sylfaen" panose="010A0502050306030303" pitchFamily="18" charset="0"/>
              </a:rPr>
              <a:t>ն </a:t>
            </a:r>
            <a:r>
              <a:rPr lang="en-US" sz="2200" dirty="0" err="1">
                <a:latin typeface="Sylfaen" panose="010A0502050306030303" pitchFamily="18" charset="0"/>
              </a:rPr>
              <a:t>նրանց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հնարավորություն</a:t>
            </a:r>
            <a:r>
              <a:rPr lang="en-US" sz="2200" dirty="0">
                <a:latin typeface="Sylfaen" panose="010A0502050306030303" pitchFamily="18" charset="0"/>
              </a:rPr>
              <a:t> է </a:t>
            </a:r>
            <a:r>
              <a:rPr lang="en-US" sz="2200" dirty="0" err="1">
                <a:latin typeface="Sylfaen" panose="010A0502050306030303" pitchFamily="18" charset="0"/>
              </a:rPr>
              <a:t>ընձեռում</a:t>
            </a:r>
            <a:r>
              <a:rPr lang="en-US" sz="2200" dirty="0">
                <a:latin typeface="Sylfaen" panose="010A0502050306030303" pitchFamily="18" charset="0"/>
              </a:rPr>
              <a:t>. </a:t>
            </a:r>
          </a:p>
          <a:p>
            <a:pPr marL="342900" lvl="0" indent="-342900" algn="just">
              <a:buFont typeface="Calibri" panose="020F0502020204030204" pitchFamily="34" charset="0"/>
              <a:buChar char="‐"/>
            </a:pPr>
            <a:r>
              <a:rPr lang="en-GB" sz="2200" dirty="0" err="1">
                <a:latin typeface="Sylfaen" panose="010A0502050306030303" pitchFamily="18" charset="0"/>
              </a:rPr>
              <a:t>Արդյունավետորեն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հաղորդակցվե՞լու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համագործակցե՞լու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ներպետական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մակարդակում</a:t>
            </a:r>
            <a:r>
              <a:rPr lang="en-GB" sz="2200" dirty="0">
                <a:latin typeface="Sylfaen" panose="010A0502050306030303" pitchFamily="18" charset="0"/>
              </a:rPr>
              <a:t>:</a:t>
            </a:r>
            <a:endParaRPr lang="en-US" sz="2200" dirty="0">
              <a:latin typeface="Sylfaen" panose="010A0502050306030303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‐"/>
            </a:pPr>
            <a:r>
              <a:rPr lang="en-GB" sz="2200" dirty="0" err="1">
                <a:latin typeface="Sylfaen" panose="010A0502050306030303" pitchFamily="18" charset="0"/>
              </a:rPr>
              <a:t>Արդյունավետորեն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հաղորդակցվե՞լու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համագործակցե՞լու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միջազգային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մակարդակում</a:t>
            </a:r>
            <a:r>
              <a:rPr lang="en-GB" sz="2200" dirty="0">
                <a:latin typeface="Sylfaen" panose="010A0502050306030303" pitchFamily="18" charset="0"/>
              </a:rPr>
              <a:t>: </a:t>
            </a:r>
            <a:endParaRPr lang="en-US" sz="2200" dirty="0">
              <a:latin typeface="Sylfaen" panose="010A0502050306030303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‐"/>
            </a:pPr>
            <a:r>
              <a:rPr lang="en-GB" sz="2200" dirty="0" err="1">
                <a:latin typeface="Sylfaen" panose="010A0502050306030303" pitchFamily="18" charset="0"/>
              </a:rPr>
              <a:t>Հաղորդակցե՞լու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համագործակցե՞լու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միջազգային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մարմինների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հետ</a:t>
            </a:r>
            <a:r>
              <a:rPr lang="en-GB" sz="2200" dirty="0">
                <a:latin typeface="Sylfaen" panose="010A0502050306030303" pitchFamily="18" charset="0"/>
              </a:rPr>
              <a:t>?</a:t>
            </a:r>
            <a:endParaRPr lang="en-US" sz="2200" dirty="0">
              <a:latin typeface="Sylfaen" panose="010A0502050306030303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‐"/>
            </a:pPr>
            <a:r>
              <a:rPr lang="en-US" sz="2200" dirty="0" err="1">
                <a:latin typeface="Sylfaen" panose="010A0502050306030303" pitchFamily="18" charset="0"/>
              </a:rPr>
              <a:t>Ունենալու</a:t>
            </a:r>
            <a:r>
              <a:rPr lang="en-US" sz="2200" dirty="0">
                <a:latin typeface="Sylfaen" panose="010A0502050306030303" pitchFamily="18" charset="0"/>
              </a:rPr>
              <a:t>՞ </a:t>
            </a:r>
            <a:r>
              <a:rPr lang="en-US" sz="2200" dirty="0" err="1">
                <a:latin typeface="Sylfaen" panose="010A0502050306030303" pitchFamily="18" charset="0"/>
              </a:rPr>
              <a:t>բավարար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ռեսուրսներ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միջազգային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դեմ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համատեղ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ուղղված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գործողություններին</a:t>
            </a:r>
            <a:r>
              <a:rPr lang="en-US" sz="2200" dirty="0">
                <a:latin typeface="Sylfaen" panose="010A0502050306030303" pitchFamily="18" charset="0"/>
              </a:rPr>
              <a:t> և </a:t>
            </a:r>
            <a:r>
              <a:rPr lang="en-US" sz="2200" dirty="0" err="1">
                <a:latin typeface="Sylfaen" panose="010A0502050306030303" pitchFamily="18" charset="0"/>
              </a:rPr>
              <a:t>գործերին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արդյունավետորեն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մասնակցելու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342900" indent="-342900" algn="just">
              <a:buFont typeface="Calibri" panose="020F0502020204030204" pitchFamily="34" charset="0"/>
              <a:buChar char="‐"/>
            </a:pPr>
            <a:endParaRPr lang="en-GB" sz="2200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F10898-D63B-6842-B8C1-D88044CAD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068" y="2936033"/>
            <a:ext cx="3729699" cy="170757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B79ACE-7D7E-4245-98AF-4CC314A291FB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Համագործակցություն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07D3C2B-9334-476F-B338-FF871817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094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815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116222"/>
            <a:ext cx="8525021" cy="128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hy-AM" sz="3200" b="1" dirty="0">
                <a:latin typeface="Sylfaen" panose="010A0502050306030303" pitchFamily="18" charset="0"/>
              </a:rPr>
              <a:t>Կիբերհանցագործությունների դեմ պայքարի իրավասու մարմիններ</a:t>
            </a:r>
            <a:endParaRPr lang="en-GB" sz="3200" b="1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US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C9F440E-2696-4F5C-AE32-3ADBCBC53F9D}"/>
              </a:ext>
            </a:extLst>
          </p:cNvPr>
          <p:cNvSpPr txBox="1">
            <a:spLocks/>
          </p:cNvSpPr>
          <p:nvPr/>
        </p:nvSpPr>
        <p:spPr>
          <a:xfrm>
            <a:off x="309489" y="3461657"/>
            <a:ext cx="8132382" cy="6545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Կիբերհանցագործությունների քննության </a:t>
            </a: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  </a:t>
            </a: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նկարագիրը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22AB7F6E-25AD-4FA2-A70B-6EF98C3F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C2BF37-A48F-4EB2-97FF-059F74D9A439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hy-AM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ե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րկրորդ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 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9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0" y="1170352"/>
            <a:ext cx="4572000" cy="68018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 smtClean="0">
                <a:latin typeface="Sylfaen" panose="010A0502050306030303" pitchFamily="18" charset="0"/>
              </a:rPr>
              <a:t>Կանոն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թիվ</a:t>
            </a:r>
            <a:r>
              <a:rPr lang="en-US" sz="2000" b="1" dirty="0" smtClean="0">
                <a:latin typeface="Sylfaen" panose="010A0502050306030303" pitchFamily="18" charset="0"/>
              </a:rPr>
              <a:t> 1</a:t>
            </a:r>
            <a:r>
              <a:rPr lang="en-US" sz="2000" b="1" dirty="0">
                <a:latin typeface="Sylfaen" panose="010A0502050306030303" pitchFamily="18" charset="0"/>
              </a:rPr>
              <a:t>: 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ԱՐԱԳ ԱՐՁԱԳԱՆՔ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hy-AM" dirty="0" smtClean="0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րավասու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մարմինները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պատրաստ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արագ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արձագանքի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en-US" sz="2000" b="1" dirty="0">
              <a:latin typeface="Sylfaen" panose="010A0502050306030303" pitchFamily="18" charset="0"/>
            </a:endParaRPr>
          </a:p>
          <a:p>
            <a:pPr algn="just">
              <a:defRPr/>
            </a:pPr>
            <a:r>
              <a:rPr lang="en-US" sz="2000" b="1" dirty="0" err="1">
                <a:latin typeface="Sylfaen" panose="010A0502050306030303" pitchFamily="18" charset="0"/>
              </a:rPr>
              <a:t>Կանոն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թիվ</a:t>
            </a:r>
            <a:r>
              <a:rPr lang="en-US" sz="2000" b="1" dirty="0">
                <a:latin typeface="Sylfaen" panose="010A0502050306030303" pitchFamily="18" charset="0"/>
              </a:rPr>
              <a:t> 2: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ՄՇՏԱԿԱՆ ՀԱՂՈՐԴԱԿՑՈՒԹՅՈՒՆ 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hy-AM" dirty="0" smtClean="0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րավապահ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մարմինները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դատախազությունը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դատական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համակարգը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այլ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գործակալություններ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մասնակիցները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մշտապես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հաղորդակցվում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համագործակցում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>
              <a:defRPr/>
            </a:pPr>
            <a:r>
              <a:rPr lang="en-US" sz="2000" b="1" dirty="0" err="1">
                <a:latin typeface="Sylfaen" panose="010A0502050306030303" pitchFamily="18" charset="0"/>
              </a:rPr>
              <a:t>Կանոն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թիվ</a:t>
            </a:r>
            <a:r>
              <a:rPr lang="en-US" sz="2000" b="1" dirty="0">
                <a:latin typeface="Sylfaen" panose="010A0502050306030303" pitchFamily="18" charset="0"/>
              </a:rPr>
              <a:t> 3: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ԱՊԱՑՈՒՅՑՆԵՐԸ ԼԻՈՎԻՆ ԱՊԱՀՈՎԱԳՐՎՈՒՄ ԵՎ </a:t>
            </a:r>
            <a:r>
              <a:rPr lang="en-US" sz="2000" b="1" dirty="0">
                <a:solidFill>
                  <a:srgbClr val="C00000"/>
                </a:solidFill>
                <a:latin typeface="Sylfaen" panose="010A0502050306030303" pitchFamily="18" charset="0"/>
              </a:rPr>
              <a:t>ՀԱՎԱՔՎՈՒՄ ԵՆ</a:t>
            </a:r>
            <a:endParaRPr lang="en-US" sz="2000" b="1" dirty="0" smtClean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algn="just">
              <a:defRPr/>
            </a:pPr>
            <a:r>
              <a:rPr lang="en-US" sz="2000" b="1" dirty="0">
                <a:solidFill>
                  <a:srgbClr val="C00000"/>
                </a:solidFill>
                <a:latin typeface="Sylfaen" panose="010A0502050306030303" pitchFamily="18" charset="0"/>
              </a:rPr>
              <a:t>	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բոլոր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 </a:t>
            </a:r>
            <a:r>
              <a:rPr lang="en-US" dirty="0" err="1" smtClean="0">
                <a:latin typeface="Sylfaen" panose="010A0502050306030303" pitchFamily="18" charset="0"/>
              </a:rPr>
              <a:t>ապացույցները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հայտնաբերվում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համապատասխանորեն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հավաքվում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endParaRPr lang="en-US" dirty="0">
              <a:latin typeface="Sylfaen" panose="010A0502050306030303" pitchFamily="18" charset="0"/>
            </a:endParaRPr>
          </a:p>
          <a:p>
            <a:pPr algn="just">
              <a:defRPr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6D94C-E963-2548-B312-315B2A8ACCD5}"/>
              </a:ext>
            </a:extLst>
          </p:cNvPr>
          <p:cNvSpPr/>
          <p:nvPr/>
        </p:nvSpPr>
        <p:spPr>
          <a:xfrm>
            <a:off x="4572000" y="1259975"/>
            <a:ext cx="4572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Sylfaen" panose="010A0502050306030303" pitchFamily="18" charset="0"/>
              </a:rPr>
              <a:t>Կանոն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թիվ</a:t>
            </a:r>
            <a:r>
              <a:rPr lang="en-US" sz="2000" b="1" dirty="0">
                <a:latin typeface="Sylfaen" panose="010A0502050306030303" pitchFamily="18" charset="0"/>
              </a:rPr>
              <a:t> 4: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ՄԱՍՆԱԳԻՏԱՑՎԱԾ ԹՎԱՅԻՆ ԴԱՏԱԿԱՆ ՀԱՍՏԱՏՈՒԹՅՈՒՆՆԵՐ </a:t>
            </a:r>
            <a:r>
              <a:rPr lang="en-US" sz="2000" b="1" dirty="0">
                <a:solidFill>
                  <a:srgbClr val="C00000"/>
                </a:solidFill>
                <a:latin typeface="Sylfaen" panose="010A0502050306030303" pitchFamily="18" charset="0"/>
              </a:rPr>
              <a:t>ԿԱՄ </a:t>
            </a: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ՀԱՍԱՆԵԼԻ ՓՈՐՁԱԳԵՏՆԵՐ </a:t>
            </a:r>
            <a:r>
              <a:rPr lang="en-US" dirty="0" err="1" smtClean="0">
                <a:latin typeface="Sylfaen" panose="010A0502050306030303" pitchFamily="18" charset="0"/>
              </a:rPr>
              <a:t>հավաքված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ապացույցները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կարող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արագ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կերպով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վերլուծվել</a:t>
            </a:r>
            <a:endParaRPr lang="en-US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n-US" sz="2000" b="1" dirty="0">
              <a:latin typeface="Sylfaen" panose="010A0502050306030303" pitchFamily="18" charset="0"/>
            </a:endParaRPr>
          </a:p>
          <a:p>
            <a:pPr algn="just">
              <a:defRPr/>
            </a:pPr>
            <a:r>
              <a:rPr lang="en-US" sz="2000" b="1" dirty="0" err="1">
                <a:latin typeface="Sylfaen" panose="010A0502050306030303" pitchFamily="18" charset="0"/>
              </a:rPr>
              <a:t>Կանոն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թիվ</a:t>
            </a:r>
            <a:r>
              <a:rPr lang="en-US" sz="2000" b="1" dirty="0">
                <a:latin typeface="Sylfaen" panose="010A0502050306030303" pitchFamily="18" charset="0"/>
              </a:rPr>
              <a:t> 5: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ՎԿԱՆԵՐԸ ՀԱՐՑԱՔՆՆՎՈՒՄ ԵՆ ԱՆՄԻՋԱՊԵՍ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Անմիջապես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հնարավորության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դեպքում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վկաները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հարցաքննվում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իրավասու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մարմնի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կողմից</a:t>
            </a:r>
            <a:endParaRPr lang="en-US" sz="2000" b="1" dirty="0">
              <a:latin typeface="Sylfaen" panose="010A0502050306030303" pitchFamily="18" charset="0"/>
            </a:endParaRPr>
          </a:p>
          <a:p>
            <a:pPr algn="just">
              <a:defRPr/>
            </a:pPr>
            <a:r>
              <a:rPr lang="en-US" sz="2000" b="1" dirty="0" err="1">
                <a:latin typeface="Sylfaen" panose="010A0502050306030303" pitchFamily="18" charset="0"/>
              </a:rPr>
              <a:t>Կանոն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թիվ</a:t>
            </a:r>
            <a:r>
              <a:rPr lang="en-US" sz="2000" b="1" dirty="0">
                <a:latin typeface="Sylfaen" panose="010A0502050306030303" pitchFamily="18" charset="0"/>
              </a:rPr>
              <a:t> 6: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ԲՈԼՈՐ ԳՈՐԾՈՂՈՒԹՅՈՒՆՆԵՐԸ ՇՏԱՊ ԵՆ 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AC3AA1-C70D-44F9-A442-BF2317E18ABC}"/>
              </a:ext>
            </a:extLst>
          </p:cNvPr>
          <p:cNvSpPr/>
          <p:nvPr/>
        </p:nvSpPr>
        <p:spPr>
          <a:xfrm>
            <a:off x="2197009" y="105903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գաղափարները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15279D68-C23D-4A79-911D-5DB2F300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972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78131" y="1133393"/>
            <a:ext cx="58491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FF0000"/>
                </a:solidFill>
              </a:rPr>
              <a:t>ԻՐԱՎԱՊԱՀ ՄԱՐՄԻՆՆԵՐ</a:t>
            </a:r>
            <a:endParaRPr lang="en-US" sz="1400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b="1" dirty="0" err="1" smtClean="0"/>
              <a:t>Կազմել</a:t>
            </a:r>
            <a:r>
              <a:rPr lang="en-US" b="1" dirty="0" smtClean="0"/>
              <a:t> </a:t>
            </a:r>
            <a:r>
              <a:rPr lang="en-US" b="1" dirty="0" err="1"/>
              <a:t>ծրագրեր</a:t>
            </a:r>
            <a:r>
              <a:rPr lang="en-US" dirty="0"/>
              <a:t> </a:t>
            </a:r>
            <a:r>
              <a:rPr lang="en-US" dirty="0" err="1"/>
              <a:t>ոլորտի</a:t>
            </a:r>
            <a:r>
              <a:rPr lang="en-US" dirty="0"/>
              <a:t> </a:t>
            </a:r>
            <a:r>
              <a:rPr lang="en-US" dirty="0" err="1"/>
              <a:t>շահագործման</a:t>
            </a:r>
            <a:r>
              <a:rPr lang="en-US" dirty="0"/>
              <a:t> </a:t>
            </a:r>
            <a:r>
              <a:rPr lang="en-US" dirty="0" err="1"/>
              <a:t>վերաբերյալ</a:t>
            </a:r>
            <a:r>
              <a:rPr lang="en-US" dirty="0"/>
              <a:t>, </a:t>
            </a:r>
            <a:r>
              <a:rPr lang="en-US" dirty="0" err="1"/>
              <a:t>ներառյալ</a:t>
            </a:r>
            <a:r>
              <a:rPr lang="en-US" dirty="0"/>
              <a:t>՝ </a:t>
            </a:r>
            <a:r>
              <a:rPr lang="en-US" dirty="0" err="1"/>
              <a:t>բոլոր</a:t>
            </a:r>
            <a:r>
              <a:rPr lang="en-US" dirty="0"/>
              <a:t> </a:t>
            </a:r>
            <a:r>
              <a:rPr lang="en-US" dirty="0" err="1"/>
              <a:t>անհրաժեշտ</a:t>
            </a:r>
            <a:r>
              <a:rPr lang="en-US" dirty="0"/>
              <a:t> </a:t>
            </a:r>
            <a:r>
              <a:rPr lang="en-US" dirty="0" err="1"/>
              <a:t>տեխնիկական</a:t>
            </a:r>
            <a:r>
              <a:rPr lang="en-US" dirty="0"/>
              <a:t> և </a:t>
            </a:r>
            <a:r>
              <a:rPr lang="en-US" dirty="0" err="1"/>
              <a:t>թվային</a:t>
            </a:r>
            <a:r>
              <a:rPr lang="en-US" dirty="0"/>
              <a:t> </a:t>
            </a:r>
            <a:r>
              <a:rPr lang="en-US" dirty="0" err="1"/>
              <a:t>դատական</a:t>
            </a:r>
            <a:r>
              <a:rPr lang="en-US" dirty="0"/>
              <a:t> </a:t>
            </a:r>
            <a:r>
              <a:rPr lang="en-US" dirty="0" err="1"/>
              <a:t>հետազոտությունները</a:t>
            </a:r>
            <a:r>
              <a:rPr lang="en-US" dirty="0"/>
              <a:t> և </a:t>
            </a:r>
            <a:r>
              <a:rPr lang="en-US" dirty="0" err="1"/>
              <a:t>նախապատրաստական</a:t>
            </a:r>
            <a:r>
              <a:rPr lang="en-US" dirty="0"/>
              <a:t> ​​</a:t>
            </a:r>
            <a:r>
              <a:rPr lang="en-US" dirty="0" err="1"/>
              <a:t>աշխատանքները</a:t>
            </a:r>
            <a:r>
              <a:rPr lang="en-US" dirty="0" smtClean="0"/>
              <a:t>,</a:t>
            </a:r>
          </a:p>
          <a:p>
            <a:endParaRPr lang="en-US" sz="1200" dirty="0"/>
          </a:p>
          <a:p>
            <a:r>
              <a:rPr lang="en-US" b="1" dirty="0" err="1"/>
              <a:t>ծանուցում</a:t>
            </a:r>
            <a:r>
              <a:rPr lang="en-US" b="1" dirty="0"/>
              <a:t> է</a:t>
            </a:r>
            <a:r>
              <a:rPr lang="en-US" dirty="0"/>
              <a:t> </a:t>
            </a:r>
            <a:r>
              <a:rPr lang="en-US" b="1" dirty="0" err="1"/>
              <a:t>իրավասու</a:t>
            </a:r>
            <a:r>
              <a:rPr lang="en-US" b="1" dirty="0"/>
              <a:t> </a:t>
            </a:r>
            <a:r>
              <a:rPr lang="en-US" b="1" dirty="0" err="1"/>
              <a:t>մարմնին</a:t>
            </a:r>
            <a:r>
              <a:rPr lang="en-US" dirty="0"/>
              <a:t> (</a:t>
            </a:r>
            <a:r>
              <a:rPr lang="en-US" dirty="0" err="1"/>
              <a:t>հրամանատարին</a:t>
            </a:r>
            <a:r>
              <a:rPr lang="en-US" dirty="0"/>
              <a:t>, </a:t>
            </a:r>
            <a:r>
              <a:rPr lang="en-US" dirty="0" err="1"/>
              <a:t>դատախազին</a:t>
            </a:r>
            <a:r>
              <a:rPr lang="en-US" dirty="0"/>
              <a:t>, </a:t>
            </a:r>
            <a:r>
              <a:rPr lang="en-US" dirty="0" err="1" smtClean="0"/>
              <a:t>հետաքննիչ</a:t>
            </a:r>
            <a:r>
              <a:rPr lang="en-US" dirty="0" smtClean="0"/>
              <a:t> </a:t>
            </a:r>
            <a:r>
              <a:rPr lang="en-US" dirty="0" err="1"/>
              <a:t>դատավորին</a:t>
            </a:r>
            <a:r>
              <a:rPr lang="en-US" dirty="0"/>
              <a:t>) </a:t>
            </a:r>
            <a:r>
              <a:rPr lang="en-US" dirty="0" err="1"/>
              <a:t>ձեռնարկվելիք</a:t>
            </a:r>
            <a:r>
              <a:rPr lang="en-US" dirty="0"/>
              <a:t> </a:t>
            </a:r>
            <a:r>
              <a:rPr lang="en-US" dirty="0" err="1"/>
              <a:t>գործողությունների</a:t>
            </a:r>
            <a:r>
              <a:rPr lang="en-US" dirty="0"/>
              <a:t> և </a:t>
            </a:r>
            <a:r>
              <a:rPr lang="en-US" dirty="0" err="1"/>
              <a:t>դրանց</a:t>
            </a:r>
            <a:r>
              <a:rPr lang="en-US" dirty="0"/>
              <a:t> </a:t>
            </a:r>
            <a:r>
              <a:rPr lang="en-US" dirty="0" err="1"/>
              <a:t>իրավական</a:t>
            </a:r>
            <a:r>
              <a:rPr lang="en-US" dirty="0"/>
              <a:t> </a:t>
            </a:r>
            <a:r>
              <a:rPr lang="en-US" dirty="0" err="1"/>
              <a:t>հիմքերի</a:t>
            </a:r>
            <a:r>
              <a:rPr lang="en-US" dirty="0"/>
              <a:t> </a:t>
            </a:r>
            <a:r>
              <a:rPr lang="en-US" dirty="0" err="1"/>
              <a:t>մասին</a:t>
            </a:r>
            <a:r>
              <a:rPr lang="en-US" dirty="0" smtClean="0"/>
              <a:t>,</a:t>
            </a:r>
          </a:p>
          <a:p>
            <a:endParaRPr lang="en-US" sz="1200" dirty="0"/>
          </a:p>
          <a:p>
            <a:r>
              <a:rPr lang="en-US" b="1" dirty="0" err="1"/>
              <a:t>դատական</a:t>
            </a:r>
            <a:r>
              <a:rPr lang="en-US" b="1" dirty="0"/>
              <a:t> ​​</a:t>
            </a:r>
            <a:r>
              <a:rPr lang="en-US" b="1" dirty="0" err="1"/>
              <a:t>համակարգից</a:t>
            </a:r>
            <a:r>
              <a:rPr lang="en-US" b="1" dirty="0"/>
              <a:t> </a:t>
            </a:r>
            <a:r>
              <a:rPr lang="en-US" b="1" dirty="0" err="1"/>
              <a:t>կախված</a:t>
            </a:r>
            <a:r>
              <a:rPr lang="en-US" dirty="0"/>
              <a:t>` </a:t>
            </a:r>
            <a:r>
              <a:rPr lang="en-US" dirty="0" err="1"/>
              <a:t>անխոչընդոտ</a:t>
            </a:r>
            <a:r>
              <a:rPr lang="en-US" dirty="0"/>
              <a:t> </a:t>
            </a:r>
            <a:r>
              <a:rPr lang="en-US" dirty="0" err="1"/>
              <a:t>դատավարություն</a:t>
            </a:r>
            <a:r>
              <a:rPr lang="en-US" dirty="0"/>
              <a:t> </a:t>
            </a:r>
            <a:r>
              <a:rPr lang="en-US" dirty="0" err="1"/>
              <a:t>կամ</a:t>
            </a:r>
            <a:r>
              <a:rPr lang="en-US" dirty="0"/>
              <a:t> </a:t>
            </a:r>
            <a:r>
              <a:rPr lang="en-US" dirty="0" err="1"/>
              <a:t>հետաքննություն</a:t>
            </a:r>
            <a:r>
              <a:rPr lang="en-US" dirty="0"/>
              <a:t> </a:t>
            </a:r>
            <a:r>
              <a:rPr lang="en-US" dirty="0" err="1"/>
              <a:t>անցկացնելու</a:t>
            </a:r>
            <a:r>
              <a:rPr lang="en-US" dirty="0"/>
              <a:t> </a:t>
            </a:r>
            <a:r>
              <a:rPr lang="en-US" dirty="0" err="1"/>
              <a:t>համար</a:t>
            </a:r>
            <a:r>
              <a:rPr lang="en-US" dirty="0"/>
              <a:t> </a:t>
            </a:r>
            <a:r>
              <a:rPr lang="en-US" b="1" dirty="0" err="1"/>
              <a:t>դատախազությանը</a:t>
            </a:r>
            <a:r>
              <a:rPr lang="en-US" b="1" dirty="0"/>
              <a:t> </a:t>
            </a:r>
            <a:r>
              <a:rPr lang="en-US" b="1" dirty="0" err="1"/>
              <a:t>կամ</a:t>
            </a:r>
            <a:r>
              <a:rPr lang="en-US" b="1" dirty="0"/>
              <a:t> </a:t>
            </a:r>
            <a:r>
              <a:rPr lang="en-US" b="1" dirty="0" err="1"/>
              <a:t>դատարանին</a:t>
            </a:r>
            <a:r>
              <a:rPr lang="en-US" dirty="0"/>
              <a:t> </a:t>
            </a:r>
            <a:r>
              <a:rPr lang="en-US" b="1" dirty="0" err="1"/>
              <a:t>անհրաժեշտ</a:t>
            </a:r>
            <a:r>
              <a:rPr lang="en-US" b="1" dirty="0"/>
              <a:t> </a:t>
            </a:r>
            <a:r>
              <a:rPr lang="en-US" b="1" dirty="0" err="1"/>
              <a:t>ընթացակարգային</a:t>
            </a:r>
            <a:r>
              <a:rPr lang="en-US" b="1" dirty="0"/>
              <a:t> </a:t>
            </a:r>
            <a:r>
              <a:rPr lang="en-US" b="1" dirty="0" err="1"/>
              <a:t>գործիքներ</a:t>
            </a:r>
            <a:r>
              <a:rPr lang="en-US" dirty="0"/>
              <a:t> </a:t>
            </a:r>
            <a:r>
              <a:rPr lang="en-US" b="1" dirty="0" err="1"/>
              <a:t>ապահովելու</a:t>
            </a:r>
            <a:r>
              <a:rPr lang="en-US" b="1" dirty="0"/>
              <a:t> </a:t>
            </a:r>
            <a:r>
              <a:rPr lang="en-US" b="1" dirty="0" err="1"/>
              <a:t>համար</a:t>
            </a:r>
            <a:r>
              <a:rPr lang="en-US" b="1" dirty="0"/>
              <a:t> </a:t>
            </a:r>
            <a:r>
              <a:rPr lang="en-US" b="1" dirty="0" err="1"/>
              <a:t>ներկայացնել</a:t>
            </a:r>
            <a:r>
              <a:rPr lang="en-US" dirty="0"/>
              <a:t> </a:t>
            </a:r>
            <a:r>
              <a:rPr lang="en-US" dirty="0" err="1"/>
              <a:t>նախաձեռնության</a:t>
            </a:r>
            <a:r>
              <a:rPr lang="en-US" dirty="0"/>
              <a:t> </a:t>
            </a:r>
            <a:r>
              <a:rPr lang="en-US" dirty="0" err="1"/>
              <a:t>կամ</a:t>
            </a:r>
            <a:r>
              <a:rPr lang="en-US" dirty="0"/>
              <a:t> </a:t>
            </a:r>
            <a:r>
              <a:rPr lang="en-US" dirty="0" err="1"/>
              <a:t>առաջարկի</a:t>
            </a:r>
            <a:r>
              <a:rPr lang="en-US" dirty="0"/>
              <a:t> </a:t>
            </a:r>
            <a:r>
              <a:rPr lang="en-US" dirty="0" err="1"/>
              <a:t>կամ</a:t>
            </a:r>
            <a:r>
              <a:rPr lang="en-US" dirty="0"/>
              <a:t> </a:t>
            </a:r>
            <a:r>
              <a:rPr lang="en-US" dirty="0" err="1"/>
              <a:t>հարցման</a:t>
            </a:r>
            <a:r>
              <a:rPr lang="en-US" dirty="0"/>
              <a:t> </a:t>
            </a:r>
            <a:r>
              <a:rPr lang="en-US" dirty="0" err="1"/>
              <a:t>համարժեքը</a:t>
            </a:r>
            <a:r>
              <a:rPr lang="en-US" dirty="0"/>
              <a:t>:</a:t>
            </a:r>
            <a:endParaRPr lang="en-US" sz="1200" dirty="0"/>
          </a:p>
          <a:p>
            <a:r>
              <a:rPr lang="en-US" b="1" dirty="0"/>
              <a:t> </a:t>
            </a:r>
            <a:endParaRPr lang="en-US" sz="1200" dirty="0"/>
          </a:p>
          <a:p>
            <a:r>
              <a:rPr lang="en-US" dirty="0"/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52C8B-C576-ED43-BFC7-733BBFEAE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704" y="2504076"/>
            <a:ext cx="3528744" cy="234391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947D0C-1F7B-4FB9-97BA-D771DF20F58E}"/>
              </a:ext>
            </a:extLst>
          </p:cNvPr>
          <p:cNvSpPr/>
          <p:nvPr/>
        </p:nvSpPr>
        <p:spPr>
          <a:xfrm>
            <a:off x="2197009" y="105903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հետաքննության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հասկացությունները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2C0D14AF-428C-4F23-9B54-8CFF3C59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9657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93518" y="1133393"/>
            <a:ext cx="4572000" cy="70480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ԻՐԱՎԱՊԱՀ ՄԱՐՄԻՆՆԵՐ 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en-US" b="1" dirty="0" err="1" smtClean="0">
                <a:latin typeface="Sylfaen" panose="010A0502050306030303" pitchFamily="18" charset="0"/>
              </a:rPr>
              <a:t>կարգադրություններ</a:t>
            </a:r>
            <a:r>
              <a:rPr lang="en-US" b="1" dirty="0" smtClean="0">
                <a:latin typeface="Sylfaen" panose="010A0502050306030303" pitchFamily="18" charset="0"/>
              </a:rPr>
              <a:t>/</a:t>
            </a:r>
            <a:r>
              <a:rPr lang="en-US" b="1" dirty="0" err="1" smtClean="0">
                <a:latin typeface="Sylfaen" panose="010A0502050306030303" pitchFamily="18" charset="0"/>
              </a:rPr>
              <a:t>հրամանագրեր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անհրաժեշտ</a:t>
            </a:r>
            <a:r>
              <a:rPr lang="en-US" b="1" dirty="0" smtClean="0">
                <a:latin typeface="Sylfaen" panose="010A0502050306030303" pitchFamily="18" charset="0"/>
              </a:rPr>
              <a:t> է </a:t>
            </a:r>
            <a:r>
              <a:rPr lang="en-US" b="1" dirty="0" err="1" smtClean="0">
                <a:latin typeface="Sylfaen" panose="010A0502050306030303" pitchFamily="18" charset="0"/>
              </a:rPr>
              <a:t>գործից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կախված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պետք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ձեռնարկելու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բոլոր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անհրաժեշտ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ապացուցողական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գործողությունները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US" dirty="0" err="1" smtClean="0">
                <a:latin typeface="Sylfaen" panose="010A0502050306030303" pitchFamily="18" charset="0"/>
              </a:rPr>
              <a:t>օրինակ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տվյալների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պահպանում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տվյալների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ստեղծում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որոնում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առգրավվում</a:t>
            </a:r>
            <a:r>
              <a:rPr lang="en-US" dirty="0" smtClean="0">
                <a:latin typeface="Sylfaen" panose="010A0502050306030303" pitchFamily="18" charset="0"/>
              </a:rPr>
              <a:t>,  </a:t>
            </a:r>
            <a:r>
              <a:rPr lang="en-US" dirty="0" err="1" smtClean="0">
                <a:latin typeface="Sylfaen" panose="010A0502050306030303" pitchFamily="18" charset="0"/>
              </a:rPr>
              <a:t>ձերբակալություն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հարցաքնություն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գործի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լսումներ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դատական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փորձաքննության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ներգրավվում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այլն</a:t>
            </a:r>
            <a:r>
              <a:rPr lang="en-US" dirty="0" smtClean="0">
                <a:latin typeface="Sylfaen" panose="010A0502050306030303" pitchFamily="18" charset="0"/>
              </a:rPr>
              <a:t>),</a:t>
            </a:r>
            <a:endParaRPr lang="en-US" dirty="0">
              <a:latin typeface="Sylfaen" panose="010A0502050306030303" pitchFamily="18" charset="0"/>
            </a:endParaRPr>
          </a:p>
          <a:p>
            <a:pPr lvl="1" algn="just"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hy-AM" dirty="0" smtClean="0">
                <a:latin typeface="Sylfaen" panose="010A0502050306030303" pitchFamily="18" charset="0"/>
              </a:rPr>
              <a:t>անհրաժեշտ </a:t>
            </a:r>
            <a:r>
              <a:rPr lang="en-US" b="1" dirty="0" err="1">
                <a:latin typeface="Sylfaen" panose="010A0502050306030303" pitchFamily="18" charset="0"/>
              </a:rPr>
              <a:t>կարգադրություններ</a:t>
            </a:r>
            <a:r>
              <a:rPr lang="en-US" b="1" dirty="0">
                <a:latin typeface="Sylfaen" panose="010A0502050306030303" pitchFamily="18" charset="0"/>
              </a:rPr>
              <a:t>/</a:t>
            </a:r>
            <a:r>
              <a:rPr lang="en-US" b="1" dirty="0" err="1">
                <a:latin typeface="Sylfaen" panose="010A0502050306030303" pitchFamily="18" charset="0"/>
              </a:rPr>
              <a:t>հրամանագրեր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hy-AM" b="1" dirty="0">
                <a:latin typeface="Sylfaen" panose="010A0502050306030303" pitchFamily="18" charset="0"/>
              </a:rPr>
              <a:t>ստանալուց հետո արագ </a:t>
            </a:r>
            <a:r>
              <a:rPr lang="en-US" b="1" dirty="0" err="1">
                <a:latin typeface="Sylfaen" panose="010A0502050306030303" pitchFamily="18" charset="0"/>
              </a:rPr>
              <a:t>միջոցառումներ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 smtClean="0">
                <a:latin typeface="Sylfaen" panose="010A0502050306030303" pitchFamily="18" charset="0"/>
              </a:rPr>
              <a:t>ձեռնարկում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hy-AM" dirty="0">
                <a:latin typeface="Sylfaen" panose="010A0502050306030303" pitchFamily="18" charset="0"/>
              </a:rPr>
              <a:t>օրենքի</a:t>
            </a:r>
            <a:r>
              <a:rPr lang="en-US" dirty="0">
                <a:latin typeface="Sylfaen" panose="010A0502050306030303" pitchFamily="18" charset="0"/>
              </a:rPr>
              <a:t>ն և </a:t>
            </a:r>
            <a:r>
              <a:rPr lang="en-US" dirty="0" err="1">
                <a:latin typeface="Sylfaen" panose="010A0502050306030303" pitchFamily="18" charset="0"/>
              </a:rPr>
              <a:t>դատավարությանը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համապատասխան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</a:p>
          <a:p>
            <a:pPr lvl="1" algn="just"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կ</a:t>
            </a:r>
            <a:r>
              <a:rPr lang="en-US" b="1" dirty="0" err="1" smtClean="0">
                <a:latin typeface="Sylfaen" panose="010A0502050306030303" pitchFamily="18" charset="0"/>
              </a:rPr>
              <a:t>արգադրություններին</a:t>
            </a:r>
            <a:r>
              <a:rPr lang="en-US" b="1" dirty="0" smtClean="0">
                <a:latin typeface="Sylfaen" panose="010A0502050306030303" pitchFamily="18" charset="0"/>
              </a:rPr>
              <a:t>/</a:t>
            </a:r>
            <a:r>
              <a:rPr lang="en-US" b="1" dirty="0" err="1" smtClean="0">
                <a:latin typeface="Sylfaen" panose="010A0502050306030303" pitchFamily="18" charset="0"/>
              </a:rPr>
              <a:t>հրամանագրերի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համապատասխան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ապահովագրում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անձանց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իրերը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hy-AM" b="1" dirty="0" smtClean="0">
                <a:latin typeface="Sylfaen" panose="010A0502050306030303" pitchFamily="18" charset="0"/>
              </a:rPr>
              <a:t>էլեկտրոնային ձևով ապացույց</a:t>
            </a:r>
            <a:r>
              <a:rPr lang="en-US" b="1" dirty="0" err="1" smtClean="0">
                <a:latin typeface="Sylfaen" panose="010A0502050306030303" pitchFamily="18" charset="0"/>
              </a:rPr>
              <a:t>ները</a:t>
            </a:r>
            <a:r>
              <a:rPr lang="en-US" b="1" dirty="0" smtClean="0">
                <a:latin typeface="Sylfaen" panose="010A0502050306030303" pitchFamily="18" charset="0"/>
              </a:rPr>
              <a:t>,</a:t>
            </a:r>
          </a:p>
          <a:p>
            <a:pPr lvl="1" algn="just"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lvl="1" algn="just"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Արդյունքների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տեղեկացնում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համապատասխան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մարմիններին</a:t>
            </a:r>
            <a:r>
              <a:rPr lang="en-US" b="1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52C8B-C576-ED43-BFC7-733BBFEAE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704" y="2504076"/>
            <a:ext cx="3528744" cy="234391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F490F2-216D-4B52-9C31-450F52FAA3FB}"/>
              </a:ext>
            </a:extLst>
          </p:cNvPr>
          <p:cNvSpPr/>
          <p:nvPr/>
        </p:nvSpPr>
        <p:spPr>
          <a:xfrm>
            <a:off x="2197009" y="105903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հետաքննության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հասկացությունները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C39DDF39-C87B-4C05-8030-B29D1383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488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35082" y="1133393"/>
            <a:ext cx="4572000" cy="707886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ՔՐԵԱԿԱՆ ՀԵՏԱՊՆԴՈՒՄԸ.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Իրավապահ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մարմինների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կողմից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ստանում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ծանուցումներ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հիմնավոր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կասկածի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կասկած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որը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համարժեք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կատարվել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Անմիջապես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ուղղորդում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գործը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վարող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դատախազներին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հետաքննության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r>
              <a:rPr lang="en-US" dirty="0" err="1">
                <a:latin typeface="Sylfaen" panose="010A0502050306030303" pitchFamily="18" charset="0"/>
              </a:rPr>
              <a:t>Տարբեր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միջոցառումների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արձակում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կարգադրություններ</a:t>
            </a:r>
            <a:r>
              <a:rPr lang="en-US" b="1" dirty="0">
                <a:latin typeface="Sylfaen" panose="010A0502050306030303" pitchFamily="18" charset="0"/>
              </a:rPr>
              <a:t>/</a:t>
            </a:r>
            <a:r>
              <a:rPr lang="en-US" b="1" dirty="0" err="1">
                <a:latin typeface="Sylfaen" panose="010A0502050306030303" pitchFamily="18" charset="0"/>
              </a:rPr>
              <a:t>հրամանագրեր</a:t>
            </a:r>
            <a:r>
              <a:rPr lang="en-US" b="1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արագ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արձագանքել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ոստիկանության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ձեռնարկած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գործողությունների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զարգացմանը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կայացնել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որոշումներ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անհրաժեշտ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ընթացակարգային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գործողությունների</a:t>
            </a:r>
            <a:r>
              <a:rPr lang="en-US" dirty="0">
                <a:latin typeface="Sylfaen" panose="010A0502050306030303" pitchFamily="18" charset="0"/>
              </a:rPr>
              <a:t> և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անհրաժեշտության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դեպքում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դատական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կարգով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ներգրավվել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լրացուցիչ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ռեսուրսներ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ինչպիսիք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թվային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փորձագետներին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DC859-B616-D84E-850D-C521BEFF3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365" y="2628913"/>
            <a:ext cx="3178419" cy="218957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8C559A-333E-4ABB-9509-A615A019DD72}"/>
              </a:ext>
            </a:extLst>
          </p:cNvPr>
          <p:cNvSpPr/>
          <p:nvPr/>
        </p:nvSpPr>
        <p:spPr>
          <a:xfrm>
            <a:off x="2194560" y="275125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հետաքննության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հասկացությունները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72AF0CA7-4AF2-41E6-9BF1-70F6E115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089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09304" y="1133393"/>
            <a:ext cx="4572000" cy="80868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ԴԱՏԱՐԱՆ/ՀԵՏԱՔՆՆԻՉ ԴԱՏԱՎՈՐ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>
              <a:defRPr/>
            </a:pPr>
            <a:endParaRPr lang="en-US" sz="1950" b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կապի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մեջ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լինել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իրավասու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իրավապահ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դատախազության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վարույթի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անհապաղ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արձագանքել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իրավասու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ներկայացված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փաստաթղթերի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վերաբերյալ</a:t>
            </a:r>
            <a:r>
              <a:rPr lang="en-US" b="1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անհապաղ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ներգրավել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լրացուցիչ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մարդկային</a:t>
            </a:r>
            <a:r>
              <a:rPr lang="en-US" sz="2800" dirty="0">
                <a:latin typeface="Sylfaen" panose="010A0502050306030303" pitchFamily="18" charset="0"/>
              </a:rPr>
              <a:t> </a:t>
            </a:r>
            <a:r>
              <a:rPr lang="en-US" b="1" dirty="0">
                <a:latin typeface="Sylfaen" panose="010A0502050306030303" pitchFamily="18" charset="0"/>
              </a:rPr>
              <a:t>և </a:t>
            </a:r>
            <a:r>
              <a:rPr lang="en-US" b="1" dirty="0" err="1">
                <a:latin typeface="Sylfaen" panose="010A0502050306030303" pitchFamily="18" charset="0"/>
              </a:rPr>
              <a:t>տեխնիկական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ռեսուրսներ`</a:t>
            </a:r>
            <a:r>
              <a:rPr lang="en-US" dirty="0" err="1">
                <a:latin typeface="Sylfaen" panose="010A0502050306030303" pitchFamily="18" charset="0"/>
              </a:rPr>
              <a:t>ընթացակարգային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գործողությունները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անհապաղ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որոշումներ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կայացնել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իրավապահ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մարմինների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դատախազության</a:t>
            </a:r>
            <a:r>
              <a:rPr lang="en-US" dirty="0">
                <a:latin typeface="Sylfaen" panose="010A0502050306030303" pitchFamily="18" charset="0"/>
              </a:rPr>
              <a:t>/ </a:t>
            </a:r>
            <a:r>
              <a:rPr lang="en-US" dirty="0" err="1">
                <a:latin typeface="Sylfaen" panose="010A0502050306030303" pitchFamily="18" charset="0"/>
              </a:rPr>
              <a:t>պաշտպանական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ներկայացրած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փաստաթղթերի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հիման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վրա</a:t>
            </a:r>
            <a:r>
              <a:rPr lang="en-US" b="1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>
                <a:latin typeface="Sylfaen" panose="010A0502050306030303" pitchFamily="18" charset="0"/>
              </a:rPr>
              <a:t> 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ձեռնարկելու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լրացուցիչ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միջոցառումներ</a:t>
            </a:r>
            <a:r>
              <a:rPr lang="en-US" b="1" dirty="0">
                <a:latin typeface="Sylfaen" panose="010A0502050306030303" pitchFamily="18" charset="0"/>
              </a:rPr>
              <a:t>  </a:t>
            </a:r>
            <a:r>
              <a:rPr lang="en-US" b="1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քրեական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դատավարությունն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ապահովելու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երաշխավորելու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84001-3B67-8F45-805B-54023F809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191" y="2583502"/>
            <a:ext cx="3289593" cy="2185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E2428D-D627-49F3-9D25-A7558BBC90C0}"/>
              </a:ext>
            </a:extLst>
          </p:cNvPr>
          <p:cNvSpPr/>
          <p:nvPr/>
        </p:nvSpPr>
        <p:spPr>
          <a:xfrm>
            <a:off x="2197009" y="105903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հետաքննության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հասկացությունները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3372974E-0051-4660-8523-54B7D8DF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35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138373"/>
            <a:ext cx="4572000" cy="76636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ՀԻՄՆԱԿԱՆ</a:t>
            </a:r>
            <a:r>
              <a:rPr lang="hy-AM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ԻՐԱՎՈՒՆՔԻ – ՔԱՂԱՔԱՑԻԱԿԱՆ ԻՐԱՎՈՒՆՔԻ ՏԱՐԲԵՐՈՒԹՅՈՒՆՆԵՐԸ. </a:t>
            </a:r>
            <a:endParaRPr lang="en-US" sz="20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r>
              <a:rPr lang="en-US" b="1" dirty="0">
                <a:latin typeface="Sylfaen" panose="010A0502050306030303" pitchFamily="18" charset="0"/>
              </a:rPr>
              <a:t> 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hy-AM" b="1" dirty="0" smtClean="0">
                <a:latin typeface="Sylfaen" panose="010A0502050306030303" pitchFamily="18" charset="0"/>
              </a:rPr>
              <a:t>հիմնական 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իրավունքի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շատ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երկրներ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լիազորել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իրավապահ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մարմիններին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վարելու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անկախ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հետաքննություն</a:t>
            </a:r>
            <a:r>
              <a:rPr lang="en-US" b="1" dirty="0">
                <a:latin typeface="Sylfaen" panose="010A0502050306030303" pitchFamily="18" charset="0"/>
              </a:rPr>
              <a:t> - </a:t>
            </a:r>
            <a:r>
              <a:rPr lang="en-US" dirty="0" err="1">
                <a:latin typeface="Sylfaen" panose="010A0502050306030303" pitchFamily="18" charset="0"/>
              </a:rPr>
              <a:t>դատախազությունը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դատարանը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անմիջականորեն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ներգրավված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չեն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Քաղաքացիական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իրավունքի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շատ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երկրներ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չեն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թույլատրում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իրավապահ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մարմիններին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վարելու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հետաքննություն-նրանք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վարույթը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իրականացնում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դատախազության-դատարանի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որոշումների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հիման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վրա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Հիբրիդ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համակարգի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գոյությունը</a:t>
            </a:r>
            <a:r>
              <a:rPr lang="en-US" b="1" dirty="0">
                <a:latin typeface="Sylfaen" panose="010A0502050306030303" pitchFamily="18" charset="0"/>
              </a:rPr>
              <a:t>- </a:t>
            </a:r>
            <a:r>
              <a:rPr lang="en-US" dirty="0" err="1">
                <a:latin typeface="Sylfaen" panose="010A0502050306030303" pitchFamily="18" charset="0"/>
              </a:rPr>
              <a:t>իրավապահ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մարմինների-դատախազության-դատարանի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հարաբերությունների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ազգային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տարբեր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համադրություններ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r>
              <a:rPr lang="en-US" b="1" dirty="0" err="1">
                <a:latin typeface="Sylfaen" panose="010A0502050306030303" pitchFamily="18" charset="0"/>
              </a:rPr>
              <a:t>Դեռևս</a:t>
            </a:r>
            <a:r>
              <a:rPr lang="en-US" b="1" dirty="0">
                <a:latin typeface="Sylfaen" panose="010A0502050306030303" pitchFamily="18" charset="0"/>
              </a:rPr>
              <a:t>-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ընդունելիությունը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նույնն</a:t>
            </a:r>
            <a:r>
              <a:rPr lang="en-US" b="1" dirty="0">
                <a:latin typeface="Sylfaen" panose="010A0502050306030303" pitchFamily="18" charset="0"/>
              </a:rPr>
              <a:t> է և </a:t>
            </a:r>
            <a:r>
              <a:rPr lang="en-US" b="1" dirty="0" err="1">
                <a:latin typeface="Sylfaen" panose="010A0502050306030303" pitchFamily="18" charset="0"/>
              </a:rPr>
              <a:t>գործը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պատրաստ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դատարանի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երբ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բավարարվի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մեղադրական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եզրակացության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ներկայացման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շեմը</a:t>
            </a:r>
            <a:r>
              <a:rPr lang="en-US" b="1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b="1" dirty="0">
                <a:latin typeface="Sylfaen" panose="010A0502050306030303" pitchFamily="18" charset="0"/>
              </a:rPr>
              <a:t> 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84001-3B67-8F45-805B-54023F809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191" y="2583502"/>
            <a:ext cx="3289593" cy="21850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996AE5-CB57-4CBD-A903-CCF6BE4B1FF4}"/>
              </a:ext>
            </a:extLst>
          </p:cNvPr>
          <p:cNvSpPr/>
          <p:nvPr/>
        </p:nvSpPr>
        <p:spPr>
          <a:xfrm>
            <a:off x="2197009" y="105903"/>
            <a:ext cx="69494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հետաքննության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հիմնական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հասկացությունները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435A30A7-50B3-4075-8DD4-AB01E2A0C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611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9350" y="106467"/>
            <a:ext cx="773465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</a:t>
            </a:r>
            <a:r>
              <a:rPr lang="en-US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ընթացի</a:t>
            </a:r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բովանդակություն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518376" y="1413419"/>
            <a:ext cx="8369591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hy-AM" sz="2800" dirty="0" smtClean="0">
                <a:latin typeface="Sylfaen" panose="010A0502050306030303" pitchFamily="18" charset="0"/>
              </a:rPr>
              <a:t>Կիբերհանցագործությունների </a:t>
            </a:r>
            <a:r>
              <a:rPr lang="hy-AM" sz="2800" dirty="0">
                <a:latin typeface="Sylfaen" panose="010A0502050306030303" pitchFamily="18" charset="0"/>
              </a:rPr>
              <a:t>դեմ պայքարի  իրավասու </a:t>
            </a:r>
            <a:r>
              <a:rPr lang="hy-AM" sz="2800" dirty="0" smtClean="0">
                <a:latin typeface="Sylfaen" panose="010A0502050306030303" pitchFamily="18" charset="0"/>
              </a:rPr>
              <a:t>մարմիններ</a:t>
            </a:r>
            <a:endParaRPr lang="en-US" sz="2800" dirty="0" smtClean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GB" sz="2800" dirty="0" smtClean="0">
              <a:latin typeface="Sylfaen" panose="010A0502050306030303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hy-AM" sz="2800" dirty="0" smtClean="0">
                <a:latin typeface="Sylfaen" panose="010A0502050306030303" pitchFamily="18" charset="0"/>
              </a:rPr>
              <a:t>Կիբերհանցագործությունների </a:t>
            </a:r>
            <a:r>
              <a:rPr lang="hy-AM" sz="2800" dirty="0">
                <a:latin typeface="Sylfaen" panose="010A0502050306030303" pitchFamily="18" charset="0"/>
              </a:rPr>
              <a:t>քննության հիմնական </a:t>
            </a:r>
            <a:r>
              <a:rPr lang="hy-AM" sz="2800" dirty="0" smtClean="0">
                <a:latin typeface="Sylfaen" panose="010A0502050306030303" pitchFamily="18" charset="0"/>
              </a:rPr>
              <a:t>հասկացություններ</a:t>
            </a:r>
            <a:endParaRPr lang="en-US" sz="2800" dirty="0" smtClean="0">
              <a:latin typeface="Sylfaen" panose="010A0502050306030303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US" sz="2800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800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Որոշ</a:t>
            </a:r>
            <a:r>
              <a:rPr lang="en-US" sz="2800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մ</a:t>
            </a:r>
            <a:r>
              <a:rPr lang="hy-AM" sz="2800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իջազգային </a:t>
            </a:r>
            <a:r>
              <a:rPr lang="hy-AM" sz="2800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փորձառություն</a:t>
            </a:r>
            <a:endParaRPr lang="en-GB" sz="2800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sz="2800" dirty="0">
              <a:latin typeface="Sylfaen" panose="010A0502050306030303" pitchFamily="18" charset="0"/>
              <a:ea typeface="ＭＳ Ｐゴシック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sz="2800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Ներպետական</a:t>
            </a:r>
            <a:r>
              <a:rPr lang="en-GB" sz="2800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փորձառություն</a:t>
            </a:r>
            <a:endParaRPr lang="en-GB" sz="2800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sz="2800" dirty="0">
              <a:latin typeface="Sylfaen" panose="010A0502050306030303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hy-AM" sz="2800" dirty="0">
                <a:latin typeface="Sylfaen" panose="010A0502050306030303" pitchFamily="18" charset="0"/>
              </a:rPr>
              <a:t>Ամփոփում</a:t>
            </a:r>
            <a:endParaRPr lang="en-GB" sz="2800" b="1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3FFC4F-A0C7-6241-A6A3-D4D1CB58E595}"/>
              </a:ext>
            </a:extLst>
          </p:cNvPr>
          <p:cNvSpPr/>
          <p:nvPr/>
        </p:nvSpPr>
        <p:spPr>
          <a:xfrm>
            <a:off x="4450456" y="10437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297255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2977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156966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Կիբերհանցագործությունների հետաքննությունը կարող է իրականացվել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ողջամիտ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ժամկետում ՝ առանց </a:t>
            </a:r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շտապողականության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  <a:endParaRPr lang="hy-AM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  <a:p>
            <a:pPr algn="ctr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657669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Բ է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3013501"/>
            <a:ext cx="8030032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Սխալ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92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787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446164"/>
            <a:ext cx="8525021" cy="897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Միջազգային</a:t>
            </a:r>
            <a:r>
              <a:rPr lang="en-US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փորձառությունից</a:t>
            </a:r>
            <a:r>
              <a:rPr lang="en-US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Սերբիա</a:t>
            </a:r>
            <a:r>
              <a:rPr lang="en-US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(</a:t>
            </a:r>
            <a:r>
              <a:rPr lang="en-US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Կոնվենցիայի</a:t>
            </a:r>
            <a:r>
              <a:rPr lang="en-US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կողմ</a:t>
            </a:r>
            <a:r>
              <a:rPr lang="en-US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)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ABE127-4C17-4CB2-85A7-DC9633FA0EAE}"/>
              </a:ext>
            </a:extLst>
          </p:cNvPr>
          <p:cNvSpPr txBox="1">
            <a:spLocks/>
          </p:cNvSpPr>
          <p:nvPr/>
        </p:nvSpPr>
        <p:spPr>
          <a:xfrm>
            <a:off x="304800" y="3754399"/>
            <a:ext cx="7772400" cy="3499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Կիբերհանցագործությունների քննության </a:t>
            </a: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  </a:t>
            </a: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նկարագիրը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00C5E45B-7371-422B-BD7B-D2C32A48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2642C6-F595-4A8F-8FFF-B8FEB6714A53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hy-AM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երրորդ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84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115294"/>
            <a:ext cx="4572000" cy="8402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 err="1">
                <a:latin typeface="Sylfaen" panose="010A0502050306030303" pitchFamily="18" charset="0"/>
              </a:rPr>
              <a:t>Սերբական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իրավական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դաշտ</a:t>
            </a:r>
            <a:r>
              <a:rPr lang="en-US" b="1" dirty="0">
                <a:latin typeface="Sylfaen" panose="010A0502050306030303" pitchFamily="18" charset="0"/>
              </a:rPr>
              <a:t>ը.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դեմ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պայքարի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պետական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կառավարման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մարմինների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կազմության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իրավասությունների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օրենք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հաստատման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օրենք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լրացուցիչ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արձանագրության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հաստատման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օրենք</a:t>
            </a:r>
            <a:r>
              <a:rPr lang="en-GB" dirty="0">
                <a:latin typeface="Sylfaen" panose="010A0502050306030303" pitchFamily="18" charset="0"/>
              </a:rPr>
              <a:t>՝ </a:t>
            </a:r>
            <a:r>
              <a:rPr lang="en-US" dirty="0">
                <a:latin typeface="Sylfaen" panose="010A0502050306030303" pitchFamily="18" charset="0"/>
              </a:rPr>
              <a:t> </a:t>
            </a:r>
            <a:r>
              <a:rPr lang="en-US" dirty="0" err="1">
                <a:latin typeface="Sylfaen" panose="010A0502050306030303" pitchFamily="18" charset="0"/>
              </a:rPr>
              <a:t>համակարգչային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ռասիստական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քսենոֆոբիական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բնույթի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արարքների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քրեականացման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Եվրոպայի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Խորհրդի</a:t>
            </a:r>
            <a:r>
              <a:rPr lang="en-GB" dirty="0">
                <a:latin typeface="Sylfaen" panose="010A0502050306030303" pitchFamily="18" charset="0"/>
              </a:rPr>
              <a:t> «</a:t>
            </a:r>
            <a:r>
              <a:rPr lang="en-GB" dirty="0" err="1">
                <a:latin typeface="Sylfaen" panose="010A0502050306030303" pitchFamily="18" charset="0"/>
              </a:rPr>
              <a:t>Սեռական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շահագործումից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սեռական</a:t>
            </a:r>
            <a:r>
              <a:rPr lang="en-GB" dirty="0">
                <a:latin typeface="Sylfaen" panose="010A0502050306030303" pitchFamily="18" charset="0"/>
              </a:rPr>
              <a:t> </a:t>
            </a:r>
            <a:r>
              <a:rPr lang="en-GB" dirty="0" err="1">
                <a:latin typeface="Sylfaen" panose="010A0502050306030303" pitchFamily="18" charset="0"/>
              </a:rPr>
              <a:t>չարաշահումից</a:t>
            </a:r>
            <a:r>
              <a:rPr lang="en-GB" dirty="0">
                <a:latin typeface="Sylfaen" panose="010A0502050306030303" pitchFamily="18" charset="0"/>
              </a:rPr>
              <a:t> </a:t>
            </a:r>
            <a:r>
              <a:rPr lang="en-US" dirty="0" err="1">
                <a:latin typeface="Sylfaen" panose="010A0502050306030303" pitchFamily="18" charset="0"/>
              </a:rPr>
              <a:t>երեխաներին</a:t>
            </a:r>
            <a:r>
              <a:rPr lang="en-US" dirty="0">
                <a:latin typeface="Sylfaen" panose="010A0502050306030303" pitchFamily="18" charset="0"/>
              </a:rPr>
              <a:t> </a:t>
            </a:r>
            <a:r>
              <a:rPr lang="en-US" dirty="0" err="1">
                <a:latin typeface="Sylfaen" panose="010A0502050306030303" pitchFamily="18" charset="0"/>
              </a:rPr>
              <a:t>պաշտպանելու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օրենքի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Վավերացման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օրենք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Քրեական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օրենսգիրք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Քրեական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դատավարության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օրենսգիրք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գործերով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փոխադարձ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օրենք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1715F-37D8-114B-8A1C-06F403579EED}"/>
              </a:ext>
            </a:extLst>
          </p:cNvPr>
          <p:cNvSpPr/>
          <p:nvPr/>
        </p:nvSpPr>
        <p:spPr>
          <a:xfrm>
            <a:off x="4660522" y="1222333"/>
            <a:ext cx="4572000" cy="89562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օրենք</a:t>
            </a:r>
            <a:r>
              <a:rPr lang="en-US" dirty="0">
                <a:latin typeface="Sylfaen" panose="010A0502050306030303" pitchFamily="18" charset="0"/>
              </a:rPr>
              <a:t>,</a:t>
            </a: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US" dirty="0" err="1">
                <a:latin typeface="Sylfaen" panose="010A0502050306030303" pitchFamily="18" charset="0"/>
              </a:rPr>
              <a:t>Հանցագործության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իրավաբանական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պատասխանատվության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օրենք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US" dirty="0" err="1">
                <a:latin typeface="Sylfaen" panose="010A0502050306030303" pitchFamily="18" charset="0"/>
              </a:rPr>
              <a:t>Մտավոր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սեփականության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իրավունքի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արդյունավետ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պաշտպանության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հատուկ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իրավասությունների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օրենք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Տեղեկատվական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անվտանգության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օրենք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GB" dirty="0">
                <a:latin typeface="Sylfaen" panose="010A0502050306030303" pitchFamily="18" charset="0"/>
              </a:rPr>
              <a:t>2019-2023թթ.-ի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բարձր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տեխնոլոգիական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հանցագործության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դեմ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պայքարի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ռազմավարություն</a:t>
            </a:r>
            <a:r>
              <a:rPr lang="en-GB" dirty="0">
                <a:latin typeface="Sylfaen" panose="010A0502050306030303" pitchFamily="18" charset="0"/>
              </a:rPr>
              <a:t>,  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Սերբիայի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Հանրապետությունում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մինչև</a:t>
            </a:r>
            <a:r>
              <a:rPr lang="en-GB" dirty="0">
                <a:latin typeface="Sylfaen" panose="010A0502050306030303" pitchFamily="18" charset="0"/>
              </a:rPr>
              <a:t> 2020թ.-ը </a:t>
            </a:r>
            <a:r>
              <a:rPr lang="en-GB" dirty="0" err="1">
                <a:latin typeface="Sylfaen" panose="010A0502050306030303" pitchFamily="18" charset="0"/>
              </a:rPr>
              <a:t>տեղեկատվական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հասարակության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զարգացման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ռազմավարություն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en-GB" dirty="0" err="1">
                <a:latin typeface="Sylfaen" panose="010A0502050306030303" pitchFamily="18" charset="0"/>
              </a:rPr>
              <a:t>Սերբիայի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Հանրապետությունում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հանրային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անվտանգության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գնահատման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ռազմավարություն</a:t>
            </a:r>
            <a:r>
              <a:rPr lang="en-GB" dirty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ծառայությունների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մատուցման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այլ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փոխանցվող տվյալների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և </a:t>
            </a:r>
            <a:r>
              <a:rPr lang="en-GB" dirty="0" err="1">
                <a:latin typeface="Sylfaen" panose="010A0502050306030303" pitchFamily="18" charset="0"/>
              </a:rPr>
              <a:t>հաստատման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բովանդակության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պայմանների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կանոնակարգում</a:t>
            </a:r>
            <a:r>
              <a:rPr lang="en-GB" dirty="0">
                <a:latin typeface="Sylfaen" panose="010A0502050306030303" pitchFamily="18" charset="0"/>
              </a:rPr>
              <a:t>,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Calibri" panose="020F0502020204030204" pitchFamily="34" charset="0"/>
              <a:buChar char="‐"/>
            </a:pP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ձայնային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փոխանցումների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ծառայությունների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մատուցման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հաստատման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բովանդակության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պայմանների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կանոնակարգում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61B065-4480-46D3-83C4-C9A2DF99BC54}"/>
              </a:ext>
            </a:extLst>
          </p:cNvPr>
          <p:cNvSpPr/>
          <p:nvPr/>
        </p:nvSpPr>
        <p:spPr>
          <a:xfrm>
            <a:off x="2145792" y="86491"/>
            <a:ext cx="69982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փորձառությունից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5D5C3919-4B1C-453B-A40C-1DA6BBB8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661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247018" y="1171192"/>
            <a:ext cx="4961796" cy="545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latin typeface="Sylfaen" panose="010A0502050306030303" pitchFamily="18" charset="0"/>
              </a:rPr>
              <a:t>Սերբիական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մասնագիտացված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դեմ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պայքարի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մարմիններ</a:t>
            </a:r>
            <a:endParaRPr lang="en-US" sz="2200" b="1" dirty="0" smtClean="0">
              <a:latin typeface="Sylfaen" panose="010A0502050306030303" pitchFamily="18" charset="0"/>
            </a:endParaRPr>
          </a:p>
          <a:p>
            <a:pPr>
              <a:lnSpc>
                <a:spcPct val="90000"/>
              </a:lnSpc>
            </a:pPr>
            <a:endParaRPr lang="en-US" b="1" i="1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en-GB" b="1" dirty="0" smtClean="0">
                <a:latin typeface="Sylfaen" panose="010A0502050306030303" pitchFamily="18" charset="0"/>
              </a:rPr>
              <a:t>- </a:t>
            </a:r>
            <a:r>
              <a:rPr lang="en-GB" b="1" dirty="0" err="1" smtClean="0">
                <a:latin typeface="Sylfaen" panose="010A0502050306030303" pitchFamily="18" charset="0"/>
              </a:rPr>
              <a:t>Բարձր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տեխնոլոգիական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հանցագործության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դեմ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պայքարի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պետական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կառավարման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մարմինների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իրավասությունների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կազմության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մասին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օրենք</a:t>
            </a:r>
            <a:endParaRPr lang="en-US" b="1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90000"/>
              </a:lnSpc>
            </a:pPr>
            <a:r>
              <a:rPr lang="en-US" b="1" dirty="0" smtClean="0">
                <a:latin typeface="Sylfaen" panose="010A0502050306030303" pitchFamily="18" charset="0"/>
              </a:rPr>
              <a:t>- </a:t>
            </a:r>
            <a:r>
              <a:rPr lang="en-US" b="1" dirty="0" err="1" smtClean="0">
                <a:latin typeface="Sylfaen" panose="010A0502050306030303" pitchFamily="18" charset="0"/>
              </a:rPr>
              <a:t>Սերբիայում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բարձր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տեխնոլոգիական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հանցագործության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դեմ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պայքարի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հատուկ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դատախազական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գրասենյակ</a:t>
            </a:r>
            <a:endParaRPr lang="en-US" b="1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90000"/>
              </a:lnSpc>
            </a:pPr>
            <a:r>
              <a:rPr lang="en-US" b="1" dirty="0" smtClean="0">
                <a:latin typeface="Sylfaen" panose="010A0502050306030303" pitchFamily="18" charset="0"/>
              </a:rPr>
              <a:t>- </a:t>
            </a:r>
            <a:r>
              <a:rPr lang="en-US" b="1" dirty="0" err="1" smtClean="0">
                <a:latin typeface="Sylfaen" panose="010A0502050306030303" pitchFamily="18" charset="0"/>
              </a:rPr>
              <a:t>Ներքին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գործերի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նախարարություն</a:t>
            </a:r>
            <a:r>
              <a:rPr lang="en-US" b="1" dirty="0">
                <a:latin typeface="Sylfaen" panose="010A0502050306030303" pitchFamily="18" charset="0"/>
              </a:rPr>
              <a:t> – </a:t>
            </a:r>
            <a:r>
              <a:rPr lang="en-GB" b="1" dirty="0" err="1">
                <a:latin typeface="Sylfaen" panose="010A0502050306030303" pitchFamily="18" charset="0"/>
              </a:rPr>
              <a:t>Բարձր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տեխնոլոգիական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հանցագործության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դեմ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պայքարի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բաժանմունք</a:t>
            </a:r>
            <a:endParaRPr lang="en-US" b="1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90000"/>
              </a:lnSpc>
            </a:pPr>
            <a:r>
              <a:rPr lang="en-US" b="1" dirty="0" smtClean="0">
                <a:latin typeface="Sylfaen" panose="010A0502050306030303" pitchFamily="18" charset="0"/>
              </a:rPr>
              <a:t>- </a:t>
            </a:r>
            <a:r>
              <a:rPr lang="en-US" b="1" dirty="0" err="1" smtClean="0">
                <a:latin typeface="Sylfaen" panose="010A0502050306030303" pitchFamily="18" charset="0"/>
              </a:rPr>
              <a:t>Բելգրադում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Բարձր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դատարան</a:t>
            </a:r>
            <a:r>
              <a:rPr lang="en-US" b="1" dirty="0">
                <a:latin typeface="Sylfaen" panose="010A0502050306030303" pitchFamily="18" charset="0"/>
              </a:rPr>
              <a:t>– </a:t>
            </a:r>
            <a:r>
              <a:rPr lang="en-GB" b="1" dirty="0" err="1">
                <a:latin typeface="Sylfaen" panose="010A0502050306030303" pitchFamily="18" charset="0"/>
              </a:rPr>
              <a:t>Բարձր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տեխնոլոգիական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հանցագործության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դեմ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պայքարի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հատուկ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բաժանմունք</a:t>
            </a:r>
            <a:endParaRPr lang="en-US" b="1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90000"/>
              </a:lnSpc>
            </a:pPr>
            <a:r>
              <a:rPr lang="en-US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- </a:t>
            </a:r>
            <a:r>
              <a:rPr lang="en-US" sz="22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Ազգային</a:t>
            </a:r>
            <a:r>
              <a:rPr lang="en-US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լայն</a:t>
            </a:r>
            <a:r>
              <a:rPr lang="en-US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օրենսդրություն</a:t>
            </a:r>
            <a:endParaRPr lang="en-US" sz="22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90000"/>
              </a:lnSpc>
            </a:pPr>
            <a:r>
              <a:rPr lang="en-US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- 24/7 </a:t>
            </a:r>
            <a:r>
              <a:rPr lang="en-US" sz="22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հաղորդակցման</a:t>
            </a:r>
            <a:r>
              <a:rPr lang="en-US" sz="22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կետեր</a:t>
            </a:r>
            <a:endParaRPr lang="en-US" sz="22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>
              <a:lnSpc>
                <a:spcPct val="90000"/>
              </a:lnSpc>
              <a:buFont typeface="Calibri" panose="020F0502020204030204" pitchFamily="34" charset="0"/>
              <a:buChar char="‐"/>
            </a:pPr>
            <a:endParaRPr lang="en-US" b="1" dirty="0">
              <a:latin typeface="Sylfaen" panose="010A0502050306030303" pitchFamily="18" charset="0"/>
            </a:endParaRP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BC739C73-B47D-6E40-BCEF-2ED6B3453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93" y="2659537"/>
            <a:ext cx="3024336" cy="214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C016E3-F709-4F24-B6BC-6233B551D78C}"/>
              </a:ext>
            </a:extLst>
          </p:cNvPr>
          <p:cNvSpPr/>
          <p:nvPr/>
        </p:nvSpPr>
        <p:spPr>
          <a:xfrm>
            <a:off x="2145792" y="86491"/>
            <a:ext cx="69982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փորձառությունից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5669B7C1-DDFC-443C-97AD-B20715C8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928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94569"/>
            <a:ext cx="4572000" cy="698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Sylfaen" panose="010A0502050306030303" pitchFamily="18" charset="0"/>
              </a:rPr>
              <a:t>Նյութական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իրավունքը</a:t>
            </a:r>
            <a:r>
              <a:rPr lang="en-US" sz="2000" b="1" dirty="0" smtClean="0">
                <a:latin typeface="Sylfaen" panose="010A0502050306030303" pitchFamily="18" charset="0"/>
              </a:rPr>
              <a:t>. </a:t>
            </a: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dirty="0">
              <a:latin typeface="Sylfaen" panose="010A0502050306030303" pitchFamily="18" charset="0"/>
            </a:endParaRPr>
          </a:p>
          <a:p>
            <a:r>
              <a:rPr lang="en-US" dirty="0" err="1">
                <a:latin typeface="Sylfaen" panose="010A0502050306030303" pitchFamily="18" charset="0"/>
              </a:rPr>
              <a:t>Սերբիայի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Հանրապետության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օրենսգրքով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սահմանված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համակարգչային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տվյալների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անվտանգության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դեմ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քրեական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հանցագործություններ</a:t>
            </a:r>
            <a:r>
              <a:rPr lang="en-US" dirty="0" smtClean="0">
                <a:latin typeface="Sylfaen" panose="010A0502050306030303" pitchFamily="18" charset="0"/>
              </a:rPr>
              <a:t>,</a:t>
            </a:r>
            <a:endParaRPr lang="en-US" sz="1200" dirty="0">
              <a:latin typeface="Sylfaen" panose="010A0502050306030303" pitchFamily="18" charset="0"/>
            </a:endParaRPr>
          </a:p>
          <a:p>
            <a:endParaRPr lang="en-US" sz="1200" dirty="0" smtClean="0">
              <a:latin typeface="Sylfaen" panose="010A0502050306030303" pitchFamily="18" charset="0"/>
            </a:endParaRPr>
          </a:p>
          <a:p>
            <a:r>
              <a:rPr lang="en-US" b="1" dirty="0" err="1" smtClean="0">
                <a:latin typeface="Sylfaen" panose="010A0502050306030303" pitchFamily="18" charset="0"/>
              </a:rPr>
              <a:t>Մտավոր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սեփականության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գույքի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առևտրի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արդյունաբերության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իրավական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փոխանցման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դեմ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ուղղված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քրեական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հանցագործություններ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որոնք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կատարվել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օգտագործելով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որպես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կատարելու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օբյեկտ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գործիք</a:t>
            </a:r>
            <a:r>
              <a:rPr lang="en-US" dirty="0" smtClean="0">
                <a:latin typeface="Sylfaen" panose="010A0502050306030303" pitchFamily="18" charset="0"/>
              </a:rPr>
              <a:t> ՝ </a:t>
            </a:r>
            <a:r>
              <a:rPr lang="en-US" dirty="0" err="1" smtClean="0">
                <a:latin typeface="Sylfaen" panose="010A0502050306030303" pitchFamily="18" charset="0"/>
              </a:rPr>
              <a:t>համակարգիչներ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ցանցեր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տվյալներ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ներառյալ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դրանց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արտադրանքը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շոշափելի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էլեկտրոնային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ձևով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հեղինակային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իրավունքով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պաշտպանված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շարք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աշխատանքներ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դրանց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քանակը</a:t>
            </a:r>
            <a:r>
              <a:rPr lang="en-US" dirty="0" smtClean="0">
                <a:latin typeface="Sylfaen" panose="010A0502050306030303" pitchFamily="18" charset="0"/>
              </a:rPr>
              <a:t> 2000-ից </a:t>
            </a:r>
            <a:r>
              <a:rPr lang="en-US" dirty="0" err="1" smtClean="0">
                <a:latin typeface="Sylfaen" panose="010A0502050306030303" pitchFamily="18" charset="0"/>
              </a:rPr>
              <a:t>ավելի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իրական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վնասի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չափը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կազմում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ավելի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քան</a:t>
            </a:r>
            <a:r>
              <a:rPr lang="en-US" dirty="0" smtClean="0">
                <a:latin typeface="Sylfaen" panose="010A0502050306030303" pitchFamily="18" charset="0"/>
              </a:rPr>
              <a:t> 1.000.000,00 </a:t>
            </a:r>
            <a:r>
              <a:rPr lang="en-US" dirty="0" err="1" smtClean="0">
                <a:latin typeface="Sylfaen" panose="010A0502050306030303" pitchFamily="18" charset="0"/>
              </a:rPr>
              <a:t>դինար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US" dirty="0" err="1" smtClean="0">
                <a:latin typeface="Sylfaen" panose="010A0502050306030303" pitchFamily="18" charset="0"/>
              </a:rPr>
              <a:t>մոտ</a:t>
            </a:r>
            <a:r>
              <a:rPr lang="en-US" dirty="0" smtClean="0">
                <a:latin typeface="Sylfaen" panose="010A0502050306030303" pitchFamily="18" charset="0"/>
              </a:rPr>
              <a:t> 10.000 </a:t>
            </a:r>
            <a:r>
              <a:rPr lang="en-US" dirty="0" err="1" smtClean="0">
                <a:latin typeface="Sylfaen" panose="010A0502050306030303" pitchFamily="18" charset="0"/>
              </a:rPr>
              <a:t>եվրո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14.000 ԱՄՆ </a:t>
            </a:r>
            <a:r>
              <a:rPr lang="en-US" dirty="0" err="1" smtClean="0">
                <a:latin typeface="Sylfaen" panose="010A0502050306030303" pitchFamily="18" charset="0"/>
              </a:rPr>
              <a:t>դոլար</a:t>
            </a:r>
            <a:r>
              <a:rPr lang="en-US" dirty="0" smtClean="0">
                <a:latin typeface="Sylfaen" panose="010A0502050306030303" pitchFamily="18" charset="0"/>
              </a:rPr>
              <a:t>),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1715F-37D8-114B-8A1C-06F403579EED}"/>
              </a:ext>
            </a:extLst>
          </p:cNvPr>
          <p:cNvSpPr/>
          <p:nvPr/>
        </p:nvSpPr>
        <p:spPr>
          <a:xfrm>
            <a:off x="4572000" y="153850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latin typeface="Sylfaen" panose="010A0502050306030303" pitchFamily="18" charset="0"/>
              </a:rPr>
              <a:t>Մարդու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քաղաքացու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ազատության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>
                <a:latin typeface="Sylfaen" panose="010A0502050306030303" pitchFamily="18" charset="0"/>
              </a:rPr>
              <a:t>և </a:t>
            </a:r>
            <a:r>
              <a:rPr lang="en-US" b="1" dirty="0" err="1" smtClean="0">
                <a:latin typeface="Sylfaen" panose="010A0502050306030303" pitchFamily="18" charset="0"/>
              </a:rPr>
              <a:t>իրավունքների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գենդերային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ազատությունների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հասարակական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կարգի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խաղաղության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սահմանադրական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համակարգի</a:t>
            </a:r>
            <a:r>
              <a:rPr lang="en-US" b="1" dirty="0">
                <a:latin typeface="Sylfaen" panose="010A0502050306030303" pitchFamily="18" charset="0"/>
              </a:rPr>
              <a:t> և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անվտանգության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դեմ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ուղղված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քրեական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հանցագործություններ</a:t>
            </a:r>
            <a:r>
              <a:rPr lang="en-US" b="1" dirty="0">
                <a:latin typeface="Sylfaen" panose="010A0502050306030303" pitchFamily="18" charset="0"/>
              </a:rPr>
              <a:t>,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օգտագործված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գործիքների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պատճառով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համարվել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կիբերհանցագործություն</a:t>
            </a:r>
            <a:r>
              <a:rPr lang="en-US" dirty="0">
                <a:latin typeface="Sylfaen" panose="010A0502050306030303" pitchFamily="18" charset="0"/>
              </a:rPr>
              <a:t>: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0DB3E5-7DC9-4D20-8BEA-A6AE50E0CA90}"/>
              </a:ext>
            </a:extLst>
          </p:cNvPr>
          <p:cNvSpPr/>
          <p:nvPr/>
        </p:nvSpPr>
        <p:spPr>
          <a:xfrm>
            <a:off x="2145792" y="86491"/>
            <a:ext cx="69982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փորձառությունից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4F045DA-01A2-44B1-89AD-7D69CB22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272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57CE092-810E-F442-BEE8-9F4472337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931001"/>
              </p:ext>
            </p:extLst>
          </p:nvPr>
        </p:nvGraphicFramePr>
        <p:xfrm>
          <a:off x="350442" y="1528015"/>
          <a:ext cx="8443113" cy="5203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1545">
                  <a:extLst>
                    <a:ext uri="{9D8B030D-6E8A-4147-A177-3AD203B41FA5}">
                      <a16:colId xmlns:a16="http://schemas.microsoft.com/office/drawing/2014/main" val="521900256"/>
                    </a:ext>
                  </a:extLst>
                </a:gridCol>
                <a:gridCol w="1405427">
                  <a:extLst>
                    <a:ext uri="{9D8B030D-6E8A-4147-A177-3AD203B41FA5}">
                      <a16:colId xmlns:a16="http://schemas.microsoft.com/office/drawing/2014/main" val="1932740328"/>
                    </a:ext>
                  </a:extLst>
                </a:gridCol>
                <a:gridCol w="1420043">
                  <a:extLst>
                    <a:ext uri="{9D8B030D-6E8A-4147-A177-3AD203B41FA5}">
                      <a16:colId xmlns:a16="http://schemas.microsoft.com/office/drawing/2014/main" val="2130989019"/>
                    </a:ext>
                  </a:extLst>
                </a:gridCol>
                <a:gridCol w="1040186">
                  <a:extLst>
                    <a:ext uri="{9D8B030D-6E8A-4147-A177-3AD203B41FA5}">
                      <a16:colId xmlns:a16="http://schemas.microsoft.com/office/drawing/2014/main" val="3155338217"/>
                    </a:ext>
                  </a:extLst>
                </a:gridCol>
                <a:gridCol w="1931362">
                  <a:extLst>
                    <a:ext uri="{9D8B030D-6E8A-4147-A177-3AD203B41FA5}">
                      <a16:colId xmlns:a16="http://schemas.microsoft.com/office/drawing/2014/main" val="1851680803"/>
                    </a:ext>
                  </a:extLst>
                </a:gridCol>
                <a:gridCol w="1674550">
                  <a:extLst>
                    <a:ext uri="{9D8B030D-6E8A-4147-A177-3AD203B41FA5}">
                      <a16:colId xmlns:a16="http://schemas.microsoft.com/office/drawing/2014/main" val="2428747307"/>
                    </a:ext>
                  </a:extLst>
                </a:gridCol>
              </a:tblGrid>
              <a:tr h="218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Տոկոսի</a:t>
                      </a:r>
                      <a:r>
                        <a:rPr lang="en-GB" sz="1500" b="1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փոփոխություն</a:t>
                      </a:r>
                      <a:r>
                        <a:rPr lang="en-GB" sz="1500" b="1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 anchor="ctr"/>
                </a:tc>
                <a:extLst>
                  <a:ext uri="{0D108BD9-81ED-4DB2-BD59-A6C34878D82A}">
                    <a16:rowId xmlns:a16="http://schemas.microsoft.com/office/drawing/2014/main" val="686915019"/>
                  </a:ext>
                </a:extLst>
              </a:tr>
              <a:tr h="4308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y-AM" sz="1500" b="1" dirty="0" smtClean="0">
                          <a:effectLst/>
                          <a:latin typeface="Sylfaen" panose="010A0502050306030303" pitchFamily="18" charset="0"/>
                        </a:rPr>
                        <a:t>Հ</a:t>
                      </a: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այտնի</a:t>
                      </a:r>
                      <a:r>
                        <a:rPr lang="en-GB" sz="1500" b="1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հանցագործներ</a:t>
                      </a:r>
                      <a:r>
                        <a:rPr lang="en-GB" sz="1500" b="1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y-AM" sz="1500" b="1" dirty="0" smtClean="0">
                          <a:effectLst/>
                          <a:latin typeface="Sylfaen" panose="010A0502050306030303" pitchFamily="18" charset="0"/>
                        </a:rPr>
                        <a:t>Ա</a:t>
                      </a: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նհայտ</a:t>
                      </a:r>
                      <a:r>
                        <a:rPr lang="en-GB" sz="1500" b="1" baseline="0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en-GB" sz="1500" b="1" baseline="0" dirty="0" err="1" smtClean="0">
                          <a:effectLst/>
                          <a:latin typeface="Sylfaen" panose="010A0502050306030303" pitchFamily="18" charset="0"/>
                        </a:rPr>
                        <a:t>հանցագործներ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err="1" smtClean="0"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Միջոցառումներ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500" b="1" dirty="0">
                        <a:effectLst/>
                        <a:latin typeface="Sylfaen" panose="010A0502050306030303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 err="1" smtClean="0">
                          <a:effectLst/>
                          <a:latin typeface="Sylfaen" panose="010A0502050306030303" pitchFamily="18" charset="0"/>
                        </a:rPr>
                        <a:t>Գործերի</a:t>
                      </a:r>
                      <a:r>
                        <a:rPr lang="en-GB" sz="1500" b="1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hy-AM" sz="1500" b="1" dirty="0" smtClean="0">
                          <a:effectLst/>
                          <a:latin typeface="Sylfaen" panose="010A0502050306030303" pitchFamily="18" charset="0"/>
                        </a:rPr>
                        <a:t>հիմնական </a:t>
                      </a:r>
                      <a:r>
                        <a:rPr lang="en-GB" sz="1500" b="1" baseline="0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en-GB" sz="1500" b="1" baseline="0" dirty="0" err="1" smtClean="0">
                          <a:effectLst/>
                          <a:latin typeface="Sylfaen" panose="010A0502050306030303" pitchFamily="18" charset="0"/>
                        </a:rPr>
                        <a:t>քանակը</a:t>
                      </a:r>
                      <a:r>
                        <a:rPr lang="en-GB" sz="1500" b="1" baseline="0" dirty="0" smtClean="0"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027251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555996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2006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19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19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1929646753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2007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75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11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68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154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+710,53%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2000179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2008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110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60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184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+19,48%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369200216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2009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91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42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114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247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+34,24%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1395899619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2010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116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Sylfaen" panose="010A0502050306030303" pitchFamily="18" charset="0"/>
                        </a:rPr>
                        <a:t>13</a:t>
                      </a:r>
                      <a:endParaRPr lang="en-US" sz="15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443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572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+131,58%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3605786941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2011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130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28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502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660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+15,38%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856193860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2012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Sylfaen" panose="010A0502050306030303" pitchFamily="18" charset="0"/>
                        </a:rPr>
                        <a:t>114</a:t>
                      </a:r>
                      <a:endParaRPr lang="en-US" sz="15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65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609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788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+19,39%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297533818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2013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160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243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558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961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+21,95%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1572343064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2014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294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352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770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1416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+48,07%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3179969046"/>
                  </a:ext>
                </a:extLst>
              </a:tr>
              <a:tr h="21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2015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198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570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1306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2074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+45,74%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1096356066"/>
                  </a:ext>
                </a:extLst>
              </a:tr>
              <a:tr h="3342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2016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240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580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1237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2057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-0,82%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775860703"/>
                  </a:ext>
                </a:extLst>
              </a:tr>
              <a:tr h="3342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2017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213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945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1213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2371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+15,26%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921055562"/>
                  </a:ext>
                </a:extLst>
              </a:tr>
              <a:tr h="3342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effectLst/>
                          <a:latin typeface="Sylfaen" panose="010A0502050306030303" pitchFamily="18" charset="0"/>
                        </a:rPr>
                        <a:t>2018</a:t>
                      </a:r>
                      <a:endParaRPr lang="en-US" sz="1500" b="1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322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1306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1394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Sylfaen" panose="010A0502050306030303" pitchFamily="18" charset="0"/>
                        </a:rPr>
                        <a:t>3022</a:t>
                      </a:r>
                      <a:endParaRPr lang="en-US" sz="15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Sylfaen" panose="010A0502050306030303" pitchFamily="18" charset="0"/>
                        </a:rPr>
                        <a:t>+27,46%</a:t>
                      </a:r>
                      <a:endParaRPr lang="en-US" sz="1500" b="1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714234863"/>
                  </a:ext>
                </a:extLst>
              </a:tr>
              <a:tr h="3342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2019</a:t>
                      </a:r>
                      <a:endParaRPr lang="en-US" sz="1500" b="1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320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1409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2079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3808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</a:rPr>
                        <a:t>+23,42%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1406338166"/>
                  </a:ext>
                </a:extLst>
              </a:tr>
              <a:tr h="3342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Total</a:t>
                      </a:r>
                      <a:endParaRPr lang="en-US" sz="1500" b="1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2402</a:t>
                      </a:r>
                      <a:endParaRPr lang="en-US" sz="1500" b="1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5578</a:t>
                      </a:r>
                      <a:endParaRPr lang="en-US" sz="1500" b="1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10353</a:t>
                      </a:r>
                      <a:endParaRPr lang="en-US" sz="1500" b="1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18303</a:t>
                      </a:r>
                      <a:endParaRPr lang="en-US" sz="1500" b="1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solidFill>
                            <a:srgbClr val="FF0000"/>
                          </a:solidFill>
                          <a:effectLst/>
                          <a:latin typeface="Sylfaen" panose="010A0502050306030303" pitchFamily="18" charset="0"/>
                        </a:rPr>
                        <a:t>+ 1111,68%</a:t>
                      </a:r>
                      <a:endParaRPr lang="en-US" sz="1500" b="1" dirty="0">
                        <a:solidFill>
                          <a:srgbClr val="FF000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90" marR="56990" marT="7915" marB="0"/>
                </a:tc>
                <a:extLst>
                  <a:ext uri="{0D108BD9-81ED-4DB2-BD59-A6C34878D82A}">
                    <a16:rowId xmlns:a16="http://schemas.microsoft.com/office/drawing/2014/main" val="767984445"/>
                  </a:ext>
                </a:extLst>
              </a:tr>
            </a:tbl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C8C9B4F2-5ECC-744F-B5CF-CACB59199E76}"/>
              </a:ext>
            </a:extLst>
          </p:cNvPr>
          <p:cNvSpPr txBox="1">
            <a:spLocks/>
          </p:cNvSpPr>
          <p:nvPr/>
        </p:nvSpPr>
        <p:spPr>
          <a:xfrm>
            <a:off x="1924726" y="1027493"/>
            <a:ext cx="5478779" cy="37761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Հատուկ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դատախազության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տարեկան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վիճակագրություն</a:t>
            </a:r>
            <a:endParaRPr lang="sr-Latn-RS" sz="2000" b="1" dirty="0"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AC3B46-040C-43AB-B4CA-ADBDB5EBFD2D}"/>
              </a:ext>
            </a:extLst>
          </p:cNvPr>
          <p:cNvSpPr/>
          <p:nvPr/>
        </p:nvSpPr>
        <p:spPr>
          <a:xfrm>
            <a:off x="2145792" y="86491"/>
            <a:ext cx="69982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փորձառությունից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E93966FB-F426-43B7-A443-65BABF4E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438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94569"/>
            <a:ext cx="494067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400" b="1" dirty="0" smtClean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գերակշռող</a:t>
            </a:r>
            <a:r>
              <a:rPr lang="en-US" sz="2400" b="1" dirty="0"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latin typeface="Sylfaen" panose="010A0502050306030303" pitchFamily="18" charset="0"/>
              </a:rPr>
              <a:t>ձևերը</a:t>
            </a:r>
            <a:r>
              <a:rPr lang="en-US" sz="2400" b="1" dirty="0">
                <a:latin typeface="Sylfaen" panose="010A0502050306030303" pitchFamily="18" charset="0"/>
              </a:rPr>
              <a:t> .</a:t>
            </a:r>
          </a:p>
          <a:p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dirty="0" smtClean="0">
                <a:latin typeface="Sylfaen" panose="010A0502050306030303" pitchFamily="18" charset="0"/>
              </a:rPr>
              <a:t>2014 </a:t>
            </a:r>
            <a:r>
              <a:rPr lang="en-US" dirty="0" err="1">
                <a:latin typeface="Sylfaen" panose="010A0502050306030303" pitchFamily="18" charset="0"/>
              </a:rPr>
              <a:t>թվականից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մինչև</a:t>
            </a:r>
            <a:r>
              <a:rPr lang="en-US" dirty="0">
                <a:latin typeface="Sylfaen" panose="010A0502050306030303" pitchFamily="18" charset="0"/>
              </a:rPr>
              <a:t> 2018 </a:t>
            </a:r>
            <a:r>
              <a:rPr lang="en-US" dirty="0" err="1">
                <a:latin typeface="Sylfaen" panose="010A0502050306030303" pitchFamily="18" charset="0"/>
              </a:rPr>
              <a:t>թվականն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ընկած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ժամանակահատվածում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հաղորդված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հայտնի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թվաքանակի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համաձայն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b="1" dirty="0" err="1">
                <a:latin typeface="Sylfaen" panose="010A0502050306030303" pitchFamily="18" charset="0"/>
              </a:rPr>
              <a:t>բարձր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տեխնոլոգիաների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միջոցով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առավել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հաճախակի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կատարված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հանցագործություններն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en-GB" sz="2000" b="1" dirty="0">
              <a:latin typeface="Sylfaen" panose="010A0502050306030303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GB" b="1" dirty="0" err="1" smtClean="0">
                <a:latin typeface="Sylfaen" panose="010A0502050306030303" pitchFamily="18" charset="0"/>
              </a:rPr>
              <a:t>քրեական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օրենսգրքի</a:t>
            </a:r>
            <a:r>
              <a:rPr lang="en-GB" b="1" dirty="0">
                <a:latin typeface="Sylfaen" panose="010A0502050306030303" pitchFamily="18" charset="0"/>
              </a:rPr>
              <a:t> 138-րդ </a:t>
            </a:r>
            <a:r>
              <a:rPr lang="en-GB" b="1" dirty="0" err="1">
                <a:latin typeface="Sylfaen" panose="010A0502050306030303" pitchFamily="18" charset="0"/>
              </a:rPr>
              <a:t>հոդվածով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սահմանված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անվտանգության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</a:rPr>
              <a:t>վտանգումը</a:t>
            </a:r>
            <a:r>
              <a:rPr lang="en-GB" b="1" dirty="0" smtClean="0">
                <a:latin typeface="Sylfaen" panose="010A0502050306030303" pitchFamily="18" charset="0"/>
              </a:rPr>
              <a:t>,</a:t>
            </a:r>
          </a:p>
          <a:p>
            <a:pPr marL="742950" lvl="1" indent="-285750">
              <a:buFontTx/>
              <a:buChar char="-"/>
            </a:pPr>
            <a:endParaRPr lang="en-GB" b="1" dirty="0" smtClean="0">
              <a:latin typeface="Sylfaen" panose="010A0502050306030303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GB" b="1" dirty="0" err="1" smtClean="0">
                <a:latin typeface="Sylfaen" panose="010A0502050306030303" pitchFamily="18" charset="0"/>
              </a:rPr>
              <a:t>քրեական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օրենսգրքի</a:t>
            </a:r>
            <a:r>
              <a:rPr lang="en-GB" b="1" dirty="0">
                <a:latin typeface="Sylfaen" panose="010A0502050306030303" pitchFamily="18" charset="0"/>
              </a:rPr>
              <a:t> 185-րդ </a:t>
            </a:r>
            <a:r>
              <a:rPr lang="en-GB" b="1" dirty="0" err="1">
                <a:latin typeface="Sylfaen" panose="010A0502050306030303" pitchFamily="18" charset="0"/>
              </a:rPr>
              <a:t>հոդվածով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սահմանված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պոռնոգրաֆիկ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նյութի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անչափահաս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պոռնոգրաֆիայի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ցուցադրում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ձեռքբերում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 smtClean="0">
                <a:latin typeface="Sylfaen" panose="010A0502050306030303" pitchFamily="18" charset="0"/>
              </a:rPr>
              <a:t>տիրապետում</a:t>
            </a:r>
            <a:r>
              <a:rPr lang="en-US" sz="1200" b="1" dirty="0" smtClean="0">
                <a:latin typeface="Sylfaen" panose="010A0502050306030303" pitchFamily="18" charset="0"/>
              </a:rPr>
              <a:t>,</a:t>
            </a:r>
          </a:p>
          <a:p>
            <a:pPr marL="742950" lvl="1" indent="-285750">
              <a:buFontTx/>
              <a:buChar char="-"/>
            </a:pPr>
            <a:endParaRPr lang="en-US" sz="1200" b="1" dirty="0" smtClean="0">
              <a:latin typeface="Sylfaen" panose="010A0502050306030303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GB" b="1" dirty="0" err="1" smtClean="0">
                <a:latin typeface="Sylfaen" panose="010A0502050306030303" pitchFamily="18" charset="0"/>
              </a:rPr>
              <a:t>քրեական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օրենսգրքի</a:t>
            </a:r>
            <a:r>
              <a:rPr lang="en-GB" b="1" dirty="0">
                <a:latin typeface="Sylfaen" panose="010A0502050306030303" pitchFamily="18" charset="0"/>
              </a:rPr>
              <a:t> 208-րդ </a:t>
            </a:r>
            <a:r>
              <a:rPr lang="en-GB" b="1" dirty="0" err="1">
                <a:latin typeface="Sylfaen" panose="010A0502050306030303" pitchFamily="18" charset="0"/>
              </a:rPr>
              <a:t>հոդվածով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սահմանված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խարդախությունը</a:t>
            </a:r>
            <a:endParaRPr lang="en-US" sz="1200" dirty="0">
              <a:latin typeface="Sylfaen" panose="010A0502050306030303" pitchFamily="18" charset="0"/>
            </a:endParaRPr>
          </a:p>
          <a:p>
            <a:r>
              <a:rPr lang="en-US" b="1" dirty="0">
                <a:latin typeface="Sylfaen" panose="010A0502050306030303" pitchFamily="18" charset="0"/>
              </a:rPr>
              <a:t> </a:t>
            </a:r>
            <a:endParaRPr lang="en-US" sz="1200" dirty="0">
              <a:latin typeface="Sylfaen" panose="010A0502050306030303" pitchFamily="18" charset="0"/>
            </a:endParaRPr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C83D5202-D8DF-D340-BBFB-C1A9FC962F0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522" y="1448970"/>
            <a:ext cx="4407278" cy="39600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2301448-7728-4BB4-8521-8C4FB5809C84}"/>
              </a:ext>
            </a:extLst>
          </p:cNvPr>
          <p:cNvSpPr/>
          <p:nvPr/>
        </p:nvSpPr>
        <p:spPr>
          <a:xfrm>
            <a:off x="2145792" y="86491"/>
            <a:ext cx="69982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փորձառությունից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A0CD22BA-465D-4D83-A1AE-0D350E40C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9522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071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156754"/>
            <a:ext cx="8525021" cy="50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Ներպետական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փորձառություն</a:t>
            </a:r>
            <a:endParaRPr lang="en-GB" sz="3200" b="1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E8DC93E-3AF5-48B0-A439-9C9523ABE00C}"/>
              </a:ext>
            </a:extLst>
          </p:cNvPr>
          <p:cNvSpPr txBox="1">
            <a:spLocks/>
          </p:cNvSpPr>
          <p:nvPr/>
        </p:nvSpPr>
        <p:spPr>
          <a:xfrm>
            <a:off x="309488" y="3575957"/>
            <a:ext cx="8328325" cy="5807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Կիբերհանցագործությունների քննության </a:t>
            </a: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  </a:t>
            </a: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նկարագիրը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A271922-A3BA-4963-9FBD-AA7A36BC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C55953-C1D9-41D8-83CC-88FE952062F2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hy-AM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չ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որրորդ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0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2080" y="82052"/>
            <a:ext cx="77419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06706" y="1327587"/>
            <a:ext cx="5842990" cy="6014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y-AM" sz="2400" dirty="0" smtClean="0">
                <a:latin typeface="Sylfaen" panose="010A0502050306030303" pitchFamily="18" charset="0"/>
              </a:rPr>
              <a:t>Հասկանալ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իրավական համակարգը և կիբերհանցագործությունների դեմ պայքարող և դրանք քննող մարմինների գործնականում կառուցվածքը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Sylfaen" panose="010A0502050306030303" pitchFamily="18" charset="0"/>
              </a:rPr>
              <a:t>Վերանայել</a:t>
            </a:r>
            <a:r>
              <a:rPr lang="hy-AM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և հասկանալ կիբերհանցագործությունների քննության հիմնական հասկացությունները և ընդգրկված մարմինների </a:t>
            </a:r>
            <a:r>
              <a:rPr lang="hy-AM" sz="2400" dirty="0" smtClean="0">
                <a:latin typeface="Sylfaen" panose="010A0502050306030303" pitchFamily="18" charset="0"/>
              </a:rPr>
              <a:t>դերը</a:t>
            </a:r>
            <a:endParaRPr lang="en-US" sz="2400" dirty="0" smtClean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US" sz="2400" dirty="0" smtClean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Sylfaen" panose="010A0502050306030303" pitchFamily="18" charset="0"/>
              </a:rPr>
              <a:t>Ծանոթանալ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կիբերհանցագործությունների քննության և մասնագիտացված մարմինների կառուցվածքի </a:t>
            </a:r>
            <a:r>
              <a:rPr lang="en-US" sz="2400" dirty="0" err="1">
                <a:latin typeface="Sylfaen" panose="010A0502050306030303" pitchFamily="18" charset="0"/>
              </a:rPr>
              <a:t>որոշակի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միջազգային փորձ</a:t>
            </a:r>
            <a:r>
              <a:rPr lang="en-US" sz="2400" dirty="0" err="1">
                <a:latin typeface="Sylfaen" panose="010A0502050306030303" pitchFamily="18" charset="0"/>
              </a:rPr>
              <a:t>առությանը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Ծանոթանալ այս հարցի վերաբերյալ ներպետական փորձառությանը</a:t>
            </a:r>
            <a:endParaRPr lang="en-US" sz="2400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A38F1-629E-D64F-8FB1-A26347BA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977" y="2430730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09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62CBDF-0503-4B6A-AB47-E429D51FA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C84118-0E87-4799-BF3D-9AF135590FCE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Ներպետական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փորձառություն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58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2977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461665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Հարցերը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տեղադրեք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այստեղ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88963" y="5644130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Տեղադրեք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2828835"/>
            <a:ext cx="8030032" cy="1200329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Տեղադրեք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տարբերակ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Տեղադրեք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տարբերակ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Տեղադրեք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տարբերակ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89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037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90" y="4156754"/>
            <a:ext cx="8525021" cy="50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</a:rPr>
              <a:t>Ամփոփում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E62ED27-6515-43BC-964E-5A11EEDF3631}"/>
              </a:ext>
            </a:extLst>
          </p:cNvPr>
          <p:cNvSpPr txBox="1">
            <a:spLocks/>
          </p:cNvSpPr>
          <p:nvPr/>
        </p:nvSpPr>
        <p:spPr>
          <a:xfrm>
            <a:off x="309490" y="3543300"/>
            <a:ext cx="8377310" cy="6134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Կիբերհանցագործությունների քննության </a:t>
            </a: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  </a:t>
            </a: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նկարագիրը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8D1100-463D-47ED-9471-5769898F0B9B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Հինգերորդ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E295D31-09B2-4DA4-BE7C-7577B0AF6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</p:spPr>
        <p:txBody>
          <a:bodyPr/>
          <a:lstStyle/>
          <a:p>
            <a:pPr>
              <a:defRPr/>
            </a:pPr>
            <a:fld id="{0E1F2CE5-82EE-4D86-A1BA-A62E2F853B8E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91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2080" y="82052"/>
            <a:ext cx="77419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106706" y="1327587"/>
            <a:ext cx="5842990" cy="6014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Հասկանալ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իրավական համակարգը և կիբերհանցագործությունների դեմ պայքարող և դրանք քննող մարմինների գործնականում կառուցվածքը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Sylfaen" panose="010A0502050306030303" pitchFamily="18" charset="0"/>
              </a:rPr>
              <a:t>Վերանայել</a:t>
            </a:r>
            <a:r>
              <a:rPr lang="hy-AM" sz="2400" dirty="0">
                <a:latin typeface="Sylfaen" panose="010A0502050306030303" pitchFamily="18" charset="0"/>
              </a:rPr>
              <a:t> և հասկանալ կիբերհանցագործությունների քննության հիմնական հասկացությունները և ընդգրկված մարմինների դերը</a:t>
            </a:r>
            <a:endParaRPr lang="en-US" sz="2400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Sylfaen" panose="010A0502050306030303" pitchFamily="18" charset="0"/>
              </a:rPr>
              <a:t>Ծանոթանալ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կիբերհանցագործությունների քննության և մասնագիտացված մարմինների կառուցվածքի </a:t>
            </a:r>
            <a:r>
              <a:rPr lang="en-US" sz="2400" dirty="0" err="1">
                <a:latin typeface="Sylfaen" panose="010A0502050306030303" pitchFamily="18" charset="0"/>
              </a:rPr>
              <a:t>որոշակի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միջազգային փորձ</a:t>
            </a:r>
            <a:r>
              <a:rPr lang="en-US" sz="2400" dirty="0" err="1">
                <a:latin typeface="Sylfaen" panose="010A0502050306030303" pitchFamily="18" charset="0"/>
              </a:rPr>
              <a:t>առությանը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Ծանոթանալ այս հարցի վերաբերյալ ներպետական փորձառությանը</a:t>
            </a:r>
            <a:endParaRPr lang="en-US" sz="2400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A38F1-629E-D64F-8FB1-A26347BA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977" y="2430730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92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646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առաջին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469146" y="4115732"/>
            <a:ext cx="893393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hy-AM" sz="4000" b="1" dirty="0">
                <a:latin typeface="Sylfaen" panose="010A0502050306030303" pitchFamily="18" charset="0"/>
                <a:ea typeface="+mj-ea"/>
                <a:cs typeface="+mj-cs"/>
              </a:rPr>
              <a:t>Կիբերհանցագործությունների դեմ պայքարի իրավասու </a:t>
            </a:r>
            <a:r>
              <a:rPr lang="hy-AM" sz="4000" b="1" dirty="0" smtClean="0">
                <a:latin typeface="Sylfaen" panose="010A0502050306030303" pitchFamily="18" charset="0"/>
                <a:ea typeface="+mj-ea"/>
                <a:cs typeface="+mj-cs"/>
              </a:rPr>
              <a:t>մարմիններ</a:t>
            </a:r>
            <a:endParaRPr lang="en-GB" sz="4000" b="1" dirty="0">
              <a:latin typeface="Sylfaen" panose="010A0502050306030303" pitchFamily="18" charset="0"/>
              <a:ea typeface="+mj-ea"/>
              <a:cs typeface="+mj-cs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52496FD-2590-461B-B606-089876CCC4C3}"/>
              </a:ext>
            </a:extLst>
          </p:cNvPr>
          <p:cNvSpPr txBox="1">
            <a:spLocks/>
          </p:cNvSpPr>
          <p:nvPr/>
        </p:nvSpPr>
        <p:spPr>
          <a:xfrm>
            <a:off x="469146" y="3412671"/>
            <a:ext cx="8282968" cy="7030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US" sz="2000" dirty="0" smtClean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Կիբերհանցագործությունների </a:t>
            </a:r>
            <a:r>
              <a:rPr lang="hy-AM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քննության </a:t>
            </a:r>
            <a:r>
              <a:rPr lang="hy-AM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  նկարագիրը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3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987296" y="95343"/>
            <a:ext cx="715670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y-AM" sz="3200" dirty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 դեմ պայքարի իրավասու մարմիններ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8724" y="1258779"/>
            <a:ext cx="4572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Հարց </a:t>
            </a:r>
            <a:r>
              <a:rPr lang="en-GB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1</a:t>
            </a:r>
            <a:r>
              <a:rPr lang="en-GB" sz="2200" b="1" dirty="0">
                <a:latin typeface="Sylfaen" panose="010A0502050306030303" pitchFamily="18" charset="0"/>
              </a:rPr>
              <a:t>: </a:t>
            </a:r>
            <a:r>
              <a:rPr lang="hy-AM" sz="2200" b="1" dirty="0">
                <a:latin typeface="Sylfaen" panose="010A0502050306030303" pitchFamily="18" charset="0"/>
              </a:rPr>
              <a:t>Արդյո՞ք ձեր պետությունում առկա են կիբերհանագործությունների  դեմ պայքարի </a:t>
            </a:r>
            <a:r>
              <a:rPr lang="hy-AM" sz="2200" b="1" dirty="0" smtClean="0">
                <a:latin typeface="Sylfaen" panose="010A0502050306030303" pitchFamily="18" charset="0"/>
              </a:rPr>
              <a:t>մարմիններ</a:t>
            </a:r>
            <a:r>
              <a:rPr lang="en-US" sz="2200" b="1" dirty="0" smtClean="0">
                <a:latin typeface="Sylfaen" panose="010A0502050306030303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2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Հարց</a:t>
            </a:r>
            <a:r>
              <a:rPr lang="en-GB" sz="22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2</a:t>
            </a:r>
            <a:r>
              <a:rPr lang="hy-AM" sz="2200" b="1" dirty="0">
                <a:latin typeface="Sylfaen" panose="010A0502050306030303" pitchFamily="18" charset="0"/>
              </a:rPr>
              <a:t>։ </a:t>
            </a:r>
            <a:r>
              <a:rPr lang="en-US" sz="2200" b="1" dirty="0" err="1" smtClean="0">
                <a:latin typeface="Sylfaen" panose="010A0502050306030303" pitchFamily="18" charset="0"/>
              </a:rPr>
              <a:t>Արդյո՞ք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այդ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մարմինները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մասնագիտացված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են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քննության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գործերով</a:t>
            </a:r>
            <a:r>
              <a:rPr lang="en-US" sz="2200" b="1" dirty="0" smtClean="0">
                <a:latin typeface="Sylfaen" panose="010A0502050306030303" pitchFamily="18" charset="0"/>
              </a:rPr>
              <a:t>, </a:t>
            </a:r>
            <a:r>
              <a:rPr lang="en-US" sz="2200" b="1" dirty="0" err="1" smtClean="0">
                <a:latin typeface="Sylfaen" panose="010A0502050306030303" pitchFamily="18" charset="0"/>
              </a:rPr>
              <a:t>թե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ոչ</a:t>
            </a:r>
            <a:r>
              <a:rPr lang="en-US" sz="2200" b="1" dirty="0" smtClean="0">
                <a:latin typeface="Sylfaen" panose="010A0502050306030303" pitchFamily="18" charset="0"/>
              </a:rPr>
              <a:t>: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2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Հարց</a:t>
            </a:r>
            <a:r>
              <a:rPr lang="en-GB" sz="22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3</a:t>
            </a:r>
            <a:r>
              <a:rPr lang="en-GB" sz="2200" b="1" dirty="0">
                <a:latin typeface="Sylfaen" panose="010A0502050306030303" pitchFamily="18" charset="0"/>
              </a:rPr>
              <a:t>:</a:t>
            </a:r>
            <a:r>
              <a:rPr lang="hy-AM" sz="2200" b="1" dirty="0">
                <a:latin typeface="Sylfaen" panose="010A0502050306030303" pitchFamily="18" charset="0"/>
              </a:rPr>
              <a:t>Որո՞նք են </a:t>
            </a:r>
            <a:r>
              <a:rPr lang="en-US" sz="2200" b="1" dirty="0" err="1" smtClean="0">
                <a:latin typeface="Sylfaen" panose="010A0502050306030303" pitchFamily="18" charset="0"/>
              </a:rPr>
              <a:t>իրենց</a:t>
            </a:r>
            <a:r>
              <a:rPr lang="hy-AM" sz="2200" b="1" dirty="0" smtClean="0">
                <a:latin typeface="Sylfaen" panose="010A0502050306030303" pitchFamily="18" charset="0"/>
              </a:rPr>
              <a:t> </a:t>
            </a:r>
            <a:r>
              <a:rPr lang="hy-AM" sz="2200" b="1" dirty="0">
                <a:latin typeface="Sylfaen" panose="010A0502050306030303" pitchFamily="18" charset="0"/>
              </a:rPr>
              <a:t>կարողությունները /իրավասությունները/։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Հարց</a:t>
            </a:r>
            <a:r>
              <a:rPr lang="en-GB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 4</a:t>
            </a:r>
            <a:r>
              <a:rPr lang="hy-AM" sz="2200" b="1" dirty="0">
                <a:latin typeface="Sylfaen" panose="010A0502050306030303" pitchFamily="18" charset="0"/>
              </a:rPr>
              <a:t>։ Որո՞նք են </a:t>
            </a:r>
            <a:r>
              <a:rPr lang="en-US" sz="2200" b="1" dirty="0" err="1" smtClean="0">
                <a:latin typeface="Sylfaen" panose="010A0502050306030303" pitchFamily="18" charset="0"/>
              </a:rPr>
              <a:t>իրենց</a:t>
            </a:r>
            <a:r>
              <a:rPr lang="hy-AM" sz="2200" b="1" dirty="0" smtClean="0">
                <a:latin typeface="Sylfaen" panose="010A0502050306030303" pitchFamily="18" charset="0"/>
              </a:rPr>
              <a:t> </a:t>
            </a:r>
            <a:r>
              <a:rPr lang="hy-AM" sz="2200" b="1" dirty="0">
                <a:latin typeface="Sylfaen" panose="010A0502050306030303" pitchFamily="18" charset="0"/>
              </a:rPr>
              <a:t>լիազորությունները։</a:t>
            </a:r>
            <a:endParaRPr lang="en-GB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Հարց</a:t>
            </a:r>
            <a:r>
              <a:rPr lang="en-GB" sz="2200" b="1" dirty="0">
                <a:solidFill>
                  <a:srgbClr val="C00000"/>
                </a:solidFill>
                <a:latin typeface="Sylfaen" panose="010A0502050306030303" pitchFamily="18" charset="0"/>
              </a:rPr>
              <a:t> 5</a:t>
            </a:r>
            <a:r>
              <a:rPr lang="en-GB" sz="2200" b="1" dirty="0">
                <a:latin typeface="Sylfaen" panose="010A0502050306030303" pitchFamily="18" charset="0"/>
              </a:rPr>
              <a:t>:</a:t>
            </a:r>
            <a:r>
              <a:rPr lang="hy-AM" sz="2200" b="1" dirty="0">
                <a:latin typeface="Sylfaen" panose="010A0502050306030303" pitchFamily="18" charset="0"/>
              </a:rPr>
              <a:t>Ինչպե՞ս են </a:t>
            </a:r>
            <a:r>
              <a:rPr lang="en-US" sz="2200" b="1" dirty="0" smtClean="0">
                <a:latin typeface="Sylfaen" panose="010A0502050306030303" pitchFamily="18" charset="0"/>
              </a:rPr>
              <a:t>ն</a:t>
            </a:r>
            <a:r>
              <a:rPr lang="hy-AM" sz="2200" b="1" dirty="0" smtClean="0">
                <a:latin typeface="Sylfaen" panose="010A0502050306030303" pitchFamily="18" charset="0"/>
              </a:rPr>
              <a:t>րանք </a:t>
            </a:r>
            <a:r>
              <a:rPr lang="hy-AM" sz="2200" b="1" dirty="0">
                <a:latin typeface="Sylfaen" panose="010A0502050306030303" pitchFamily="18" charset="0"/>
              </a:rPr>
              <a:t>համագործակցում։</a:t>
            </a:r>
            <a:endParaRPr lang="en-GB" sz="2200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6ED6E4-F5CE-A74A-B50F-CFB3B9C60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931" y="2496296"/>
            <a:ext cx="3640345" cy="2357058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1E04AAF5-6949-481F-9B8D-64135190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9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633728" y="129674"/>
            <a:ext cx="7510272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y-AM" sz="3200" dirty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 դեմ պայքարի իրավասու մարմիններ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6210" y="1351508"/>
            <a:ext cx="646939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b="1" dirty="0" err="1" smtClean="0">
                <a:latin typeface="Sylfaen" panose="010A0502050306030303" pitchFamily="18" charset="0"/>
              </a:rPr>
              <a:t>Ժամանակակից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>
                <a:latin typeface="Sylfaen" panose="010A0502050306030303" pitchFamily="18" charset="0"/>
              </a:rPr>
              <a:t>իրավական</a:t>
            </a:r>
            <a:r>
              <a:rPr lang="en-GB" sz="2200" b="1" dirty="0">
                <a:latin typeface="Sylfaen" panose="010A0502050306030303" pitchFamily="18" charset="0"/>
              </a:rPr>
              <a:t> </a:t>
            </a:r>
            <a:r>
              <a:rPr lang="en-GB" sz="2200" b="1" dirty="0" err="1">
                <a:latin typeface="Sylfaen" panose="010A0502050306030303" pitchFamily="18" charset="0"/>
              </a:rPr>
              <a:t>դաշտը</a:t>
            </a:r>
            <a:r>
              <a:rPr lang="en-GB" sz="2200" b="1" dirty="0" smtClean="0">
                <a:latin typeface="Sylfaen" panose="010A0502050306030303" pitchFamily="18" charset="0"/>
              </a:rPr>
              <a:t>.</a:t>
            </a:r>
          </a:p>
          <a:p>
            <a:pPr lvl="0"/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endParaRPr lang="en-US" sz="2200" b="1" dirty="0">
              <a:latin typeface="Sylfaen" panose="010A0502050306030303" pitchFamily="18" charset="0"/>
            </a:endParaRPr>
          </a:p>
          <a:p>
            <a:pPr lvl="0"/>
            <a:r>
              <a:rPr lang="en-GB" sz="2200" dirty="0" smtClean="0">
                <a:latin typeface="Sylfaen" panose="010A0502050306030303" pitchFamily="18" charset="0"/>
              </a:rPr>
              <a:t>- </a:t>
            </a:r>
            <a:r>
              <a:rPr lang="en-GB" sz="2200" dirty="0" err="1" smtClean="0">
                <a:latin typeface="Sylfaen" panose="010A0502050306030303" pitchFamily="18" charset="0"/>
              </a:rPr>
              <a:t>Արդյո՞ք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այն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ճանաչում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թույլատրում</a:t>
            </a:r>
            <a:r>
              <a:rPr lang="en-GB" sz="2200" dirty="0">
                <a:latin typeface="Sylfaen" panose="010A0502050306030303" pitchFamily="18" charset="0"/>
              </a:rPr>
              <a:t> է </a:t>
            </a:r>
            <a:r>
              <a:rPr lang="en-GB" sz="22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դեմ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պայքարող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մարմինների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գոյությունը</a:t>
            </a:r>
            <a:r>
              <a:rPr lang="en-GB" sz="2200" dirty="0">
                <a:latin typeface="Sylfaen" panose="010A0502050306030303" pitchFamily="18" charset="0"/>
              </a:rPr>
              <a:t>:</a:t>
            </a:r>
            <a:endParaRPr lang="en-US" sz="2200" dirty="0">
              <a:latin typeface="Sylfaen" panose="010A0502050306030303" pitchFamily="18" charset="0"/>
            </a:endParaRPr>
          </a:p>
          <a:p>
            <a:pPr lvl="0"/>
            <a:r>
              <a:rPr lang="en-GB" sz="2200" dirty="0" smtClean="0">
                <a:latin typeface="Sylfaen" panose="010A0502050306030303" pitchFamily="18" charset="0"/>
              </a:rPr>
              <a:t>- </a:t>
            </a:r>
            <a:r>
              <a:rPr lang="en-GB" sz="2200" dirty="0" err="1" smtClean="0">
                <a:latin typeface="Sylfaen" panose="010A0502050306030303" pitchFamily="18" charset="0"/>
              </a:rPr>
              <a:t>Ո՞րն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>
                <a:latin typeface="Sylfaen" panose="010A0502050306030303" pitchFamily="18" charset="0"/>
              </a:rPr>
              <a:t>է </a:t>
            </a:r>
            <a:r>
              <a:rPr lang="en-GB" sz="2200" dirty="0" err="1">
                <a:latin typeface="Sylfaen" panose="010A0502050306030303" pitchFamily="18" charset="0"/>
              </a:rPr>
              <a:t>կարգավորման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նորմատիվ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մակարդակը</a:t>
            </a:r>
            <a:r>
              <a:rPr lang="en-GB" sz="2200" dirty="0">
                <a:latin typeface="Sylfaen" panose="010A0502050306030303" pitchFamily="18" charset="0"/>
              </a:rPr>
              <a:t>:</a:t>
            </a:r>
            <a:endParaRPr lang="en-US" sz="2200" dirty="0">
              <a:latin typeface="Sylfaen" panose="010A0502050306030303" pitchFamily="18" charset="0"/>
            </a:endParaRPr>
          </a:p>
          <a:p>
            <a:pPr lvl="0"/>
            <a:r>
              <a:rPr lang="en-GB" sz="2200" dirty="0" smtClean="0">
                <a:latin typeface="Sylfaen" panose="010A0502050306030303" pitchFamily="18" charset="0"/>
              </a:rPr>
              <a:t>- </a:t>
            </a:r>
            <a:r>
              <a:rPr lang="en-GB" sz="2200" dirty="0" err="1" smtClean="0">
                <a:latin typeface="Sylfaen" panose="010A0502050306030303" pitchFamily="18" charset="0"/>
              </a:rPr>
              <a:t>Որքա՞ն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լավ</a:t>
            </a:r>
            <a:r>
              <a:rPr lang="en-GB" sz="2200" dirty="0">
                <a:latin typeface="Sylfaen" panose="010A0502050306030303" pitchFamily="18" charset="0"/>
              </a:rPr>
              <a:t> է </a:t>
            </a:r>
            <a:r>
              <a:rPr lang="en-GB" sz="2200" dirty="0" err="1">
                <a:latin typeface="Sylfaen" panose="010A0502050306030303" pitchFamily="18" charset="0"/>
              </a:rPr>
              <a:t>այն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ծանոթ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իրավապահ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մարմիններին</a:t>
            </a:r>
            <a:r>
              <a:rPr lang="en-GB" sz="2200" dirty="0">
                <a:latin typeface="Sylfaen" panose="010A0502050306030303" pitchFamily="18" charset="0"/>
              </a:rPr>
              <a:t>, </a:t>
            </a:r>
            <a:r>
              <a:rPr lang="en-GB" sz="2200" dirty="0" err="1">
                <a:latin typeface="Sylfaen" panose="010A0502050306030303" pitchFamily="18" charset="0"/>
              </a:rPr>
              <a:t>դատախազությանը</a:t>
            </a:r>
            <a:r>
              <a:rPr lang="en-GB" sz="2200" dirty="0">
                <a:latin typeface="Sylfaen" panose="010A0502050306030303" pitchFamily="18" charset="0"/>
              </a:rPr>
              <a:t>, </a:t>
            </a:r>
            <a:r>
              <a:rPr lang="en-GB" sz="2200" dirty="0" err="1">
                <a:latin typeface="Sylfaen" panose="010A0502050306030303" pitchFamily="18" charset="0"/>
              </a:rPr>
              <a:t>դատարաններիը</a:t>
            </a:r>
            <a:r>
              <a:rPr lang="en-GB" sz="2200" dirty="0">
                <a:latin typeface="Sylfaen" panose="010A0502050306030303" pitchFamily="18" charset="0"/>
              </a:rPr>
              <a:t>, </a:t>
            </a:r>
            <a:r>
              <a:rPr lang="en-GB" sz="2200" dirty="0" err="1">
                <a:latin typeface="Sylfaen" panose="010A0502050306030303" pitchFamily="18" charset="0"/>
              </a:rPr>
              <a:t>պաշտպանությանը</a:t>
            </a:r>
            <a:r>
              <a:rPr lang="en-GB" sz="2200" dirty="0">
                <a:latin typeface="Sylfaen" panose="010A0502050306030303" pitchFamily="18" charset="0"/>
              </a:rPr>
              <a:t> և </a:t>
            </a:r>
            <a:r>
              <a:rPr lang="en-GB" sz="2200" dirty="0" err="1">
                <a:latin typeface="Sylfaen" panose="010A0502050306030303" pitchFamily="18" charset="0"/>
              </a:rPr>
              <a:t>այլ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քրեական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դատավարության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մասնակիցներին</a:t>
            </a:r>
            <a:r>
              <a:rPr lang="en-GB" sz="2200" dirty="0">
                <a:latin typeface="Sylfaen" panose="010A0502050306030303" pitchFamily="18" charset="0"/>
              </a:rPr>
              <a:t>:</a:t>
            </a:r>
            <a:endParaRPr lang="en-US" sz="2200" dirty="0">
              <a:latin typeface="Sylfaen" panose="010A0502050306030303" pitchFamily="18" charset="0"/>
            </a:endParaRPr>
          </a:p>
          <a:p>
            <a:pPr lvl="0"/>
            <a:r>
              <a:rPr lang="en-GB" sz="2200" dirty="0" smtClean="0">
                <a:latin typeface="Sylfaen" panose="010A0502050306030303" pitchFamily="18" charset="0"/>
              </a:rPr>
              <a:t>- </a:t>
            </a:r>
            <a:r>
              <a:rPr lang="en-GB" sz="2200" dirty="0" err="1" smtClean="0">
                <a:latin typeface="Sylfaen" panose="010A0502050306030303" pitchFamily="18" charset="0"/>
              </a:rPr>
              <a:t>Որո՞նք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են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նրանց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իրավասությունները</a:t>
            </a:r>
            <a:r>
              <a:rPr lang="en-GB" sz="2200" dirty="0">
                <a:latin typeface="Sylfaen" panose="010A0502050306030303" pitchFamily="18" charset="0"/>
              </a:rPr>
              <a:t>: </a:t>
            </a:r>
            <a:endParaRPr lang="en-US" sz="2200" dirty="0">
              <a:latin typeface="Sylfaen" panose="010A0502050306030303" pitchFamily="18" charset="0"/>
            </a:endParaRPr>
          </a:p>
          <a:p>
            <a:pPr lvl="0"/>
            <a:r>
              <a:rPr lang="en-GB" sz="2200" dirty="0" err="1">
                <a:latin typeface="Sylfaen" panose="010A0502050306030303" pitchFamily="18" charset="0"/>
              </a:rPr>
              <a:t>Ո՞րն</a:t>
            </a:r>
            <a:r>
              <a:rPr lang="en-GB" sz="2200" dirty="0">
                <a:latin typeface="Sylfaen" panose="010A0502050306030303" pitchFamily="18" charset="0"/>
              </a:rPr>
              <a:t> է </a:t>
            </a:r>
            <a:r>
              <a:rPr lang="en-GB" sz="2200" dirty="0" err="1">
                <a:latin typeface="Sylfaen" panose="010A0502050306030303" pitchFamily="18" charset="0"/>
              </a:rPr>
              <a:t>նրանց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տարածումը</a:t>
            </a:r>
            <a:endParaRPr lang="en-US" sz="22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 smtClean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C5E393-1615-8B4E-B367-E167BE5E4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445" y="2719540"/>
            <a:ext cx="4520555" cy="2190083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AAAF0C46-B4B2-49D7-9529-AD237A6BD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132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04416" y="117482"/>
            <a:ext cx="733958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Մասնագիտացված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թե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հիմնական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38448" y="1229258"/>
            <a:ext cx="438499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b="1" dirty="0" err="1">
                <a:latin typeface="Sylfaen" panose="010A0502050306030303" pitchFamily="18" charset="0"/>
              </a:rPr>
              <a:t>Ժամանակակից</a:t>
            </a:r>
            <a:r>
              <a:rPr lang="en-GB" sz="2200" b="1" dirty="0">
                <a:latin typeface="Sylfaen" panose="010A0502050306030303" pitchFamily="18" charset="0"/>
              </a:rPr>
              <a:t> </a:t>
            </a:r>
            <a:r>
              <a:rPr lang="en-GB" sz="2200" b="1" dirty="0" err="1">
                <a:latin typeface="Sylfaen" panose="010A0502050306030303" pitchFamily="18" charset="0"/>
              </a:rPr>
              <a:t>իրավական</a:t>
            </a:r>
            <a:r>
              <a:rPr lang="en-GB" sz="2200" b="1" dirty="0">
                <a:latin typeface="Sylfaen" panose="010A0502050306030303" pitchFamily="18" charset="0"/>
              </a:rPr>
              <a:t> </a:t>
            </a:r>
            <a:r>
              <a:rPr lang="en-GB" sz="2200" b="1" dirty="0" err="1">
                <a:latin typeface="Sylfaen" panose="010A0502050306030303" pitchFamily="18" charset="0"/>
              </a:rPr>
              <a:t>դաշտը</a:t>
            </a:r>
            <a:r>
              <a:rPr lang="en-GB" sz="2200" b="1" dirty="0">
                <a:latin typeface="Sylfaen" panose="010A0502050306030303" pitchFamily="18" charset="0"/>
              </a:rPr>
              <a:t>. </a:t>
            </a:r>
            <a:endParaRPr lang="en-US" sz="2200" b="1" dirty="0">
              <a:latin typeface="Sylfaen" panose="010A0502050306030303" pitchFamily="18" charset="0"/>
            </a:endParaRPr>
          </a:p>
          <a:p>
            <a:endParaRPr lang="en-GB" sz="2200" b="1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Եթե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մասնագիտացված</a:t>
            </a:r>
            <a:r>
              <a:rPr lang="en-GB" dirty="0">
                <a:latin typeface="Sylfaen" panose="010A0502050306030303" pitchFamily="18" charset="0"/>
              </a:rPr>
              <a:t> է, </a:t>
            </a:r>
            <a:r>
              <a:rPr lang="en-GB" dirty="0" err="1">
                <a:latin typeface="Sylfaen" panose="010A0502050306030303" pitchFamily="18" charset="0"/>
              </a:rPr>
              <a:t>ո՞րն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իրավական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դաշտը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Ո՞րն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է </a:t>
            </a:r>
            <a:r>
              <a:rPr lang="en-GB" dirty="0" err="1">
                <a:latin typeface="Sylfaen" panose="010A0502050306030303" pitchFamily="18" charset="0"/>
              </a:rPr>
              <a:t>կարգավորման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նորմատիվ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մակարդակը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Որո՞նք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իրավասությունները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Ինչպե՞ս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կազմակերպվում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Որքա՞ն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լավ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ծանոթ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այլ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իրավապահ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մարմինների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դատախազության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դատարանների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այլոց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հետ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Ինչպե՞ս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կապ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հաստատել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հետ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Որքա՞ն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լավ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վերապատրաստված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Որո՞նք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փորձառության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մակարդակը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 algn="just">
              <a:buFont typeface="Calibri" panose="020F0502020204030204" pitchFamily="34" charset="0"/>
              <a:buChar char="‐"/>
            </a:pPr>
            <a:endParaRPr lang="en-GB" sz="2200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C5E393-1615-8B4E-B367-E167BE5E4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445" y="2719540"/>
            <a:ext cx="4520555" cy="2190083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49A8BC6-ED03-446D-B47E-70B3DC26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602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279904" y="67957"/>
            <a:ext cx="6864096" cy="131536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դեմ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պայքարող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մարմիններ</a:t>
            </a:r>
            <a:endParaRPr lang="en-GB" sz="32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Իրավասություններ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36274" y="1044000"/>
            <a:ext cx="4572000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b="1" dirty="0" err="1">
                <a:latin typeface="Sylfaen" panose="010A0502050306030303" pitchFamily="18" charset="0"/>
              </a:rPr>
              <a:t>Օրենսդիրները</a:t>
            </a:r>
            <a:r>
              <a:rPr lang="en-GB" sz="2200" b="1" dirty="0">
                <a:latin typeface="Sylfaen" panose="010A0502050306030303" pitchFamily="18" charset="0"/>
              </a:rPr>
              <a:t>/</a:t>
            </a:r>
            <a:r>
              <a:rPr lang="en-GB" sz="2200" b="1" dirty="0" err="1">
                <a:latin typeface="Sylfaen" panose="010A0502050306030303" pitchFamily="18" charset="0"/>
              </a:rPr>
              <a:t>Կառավարությունը</a:t>
            </a:r>
            <a:r>
              <a:rPr lang="en-GB" sz="2200" b="1" dirty="0">
                <a:latin typeface="Sylfaen" panose="010A0502050306030303" pitchFamily="18" charset="0"/>
              </a:rPr>
              <a:t> </a:t>
            </a:r>
            <a:r>
              <a:rPr lang="en-GB" sz="2200" b="1" dirty="0" err="1">
                <a:latin typeface="Sylfaen" panose="010A0502050306030303" pitchFamily="18" charset="0"/>
              </a:rPr>
              <a:t>նրանց</a:t>
            </a:r>
            <a:r>
              <a:rPr lang="en-GB" sz="2200" b="1" dirty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լիազորել</a:t>
            </a:r>
            <a:r>
              <a:rPr lang="en-GB" sz="2200" b="1" dirty="0" smtClean="0">
                <a:latin typeface="Sylfaen" panose="010A0502050306030303" pitchFamily="18" charset="0"/>
              </a:rPr>
              <a:t> է.  </a:t>
            </a:r>
            <a:endParaRPr lang="en-US" sz="2200" b="1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հատուկ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նյութական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իրավունք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հատուկ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դատավարական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ընթացակարգ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իրավունքներ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հատուկ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փոխադարձ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օգնության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լիազորություններ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հատուկ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կազմակերպչական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ձևեր</a:t>
            </a:r>
            <a:r>
              <a:rPr lang="en-GB" dirty="0">
                <a:latin typeface="Sylfaen" panose="010A0502050306030303" pitchFamily="18" charset="0"/>
              </a:rPr>
              <a:t> (</a:t>
            </a:r>
            <a:r>
              <a:rPr lang="en-GB" dirty="0" err="1">
                <a:latin typeface="Sylfaen" panose="010A0502050306030303" pitchFamily="18" charset="0"/>
              </a:rPr>
              <a:t>բաժանմունքներ</a:t>
            </a:r>
            <a:r>
              <a:rPr lang="en-GB" dirty="0">
                <a:latin typeface="Sylfaen" panose="010A0502050306030303" pitchFamily="18" charset="0"/>
              </a:rPr>
              <a:t>) և </a:t>
            </a:r>
            <a:r>
              <a:rPr lang="en-GB" dirty="0" err="1">
                <a:latin typeface="Sylfaen" panose="010A0502050306030303" pitchFamily="18" charset="0"/>
              </a:rPr>
              <a:t>աստիճանակարգություն</a:t>
            </a:r>
            <a:r>
              <a:rPr lang="en-GB" dirty="0">
                <a:latin typeface="Sylfaen" panose="010A0502050306030303" pitchFamily="18" charset="0"/>
              </a:rPr>
              <a:t>/</a:t>
            </a:r>
            <a:r>
              <a:rPr lang="en-GB" dirty="0" err="1">
                <a:latin typeface="Sylfaen" panose="010A0502050306030303" pitchFamily="18" charset="0"/>
              </a:rPr>
              <a:t>պատասխանատվություն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հատուկ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սարքավորումներ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աշխատատարածքներ</a:t>
            </a:r>
            <a:r>
              <a:rPr lang="en-GB" dirty="0">
                <a:latin typeface="Sylfaen" panose="010A0502050306030303" pitchFamily="18" charset="0"/>
              </a:rPr>
              <a:t>: 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մասնագիտացված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վերապատրաստում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smtClean="0">
                <a:latin typeface="Sylfaen" panose="010A0502050306030303" pitchFamily="18" charset="0"/>
              </a:rPr>
              <a:t>- </a:t>
            </a:r>
            <a:r>
              <a:rPr lang="en-GB" dirty="0" err="1" smtClean="0">
                <a:latin typeface="Sylfaen" panose="010A0502050306030303" pitchFamily="18" charset="0"/>
              </a:rPr>
              <a:t>ունենալու</a:t>
            </a:r>
            <a:r>
              <a:rPr lang="en-GB" dirty="0">
                <a:latin typeface="Sylfaen" panose="010A0502050306030303" pitchFamily="18" charset="0"/>
              </a:rPr>
              <a:t>՞ </a:t>
            </a:r>
            <a:r>
              <a:rPr lang="en-GB" dirty="0" err="1">
                <a:latin typeface="Sylfaen" panose="010A0502050306030303" pitchFamily="18" charset="0"/>
              </a:rPr>
              <a:t>բավարար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բյուջե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իրենց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գործունեության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: 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39A65-15A5-884C-8138-1382F4E07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287" y="2660419"/>
            <a:ext cx="3797439" cy="2126566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5845ED87-4604-4B0E-B2FC-DA8406E3A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97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36273" y="1046041"/>
            <a:ext cx="501028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b="1" dirty="0" err="1" smtClean="0">
                <a:latin typeface="Sylfaen" panose="010A0502050306030303" pitchFamily="18" charset="0"/>
              </a:rPr>
              <a:t>Կազմակերպչական</a:t>
            </a:r>
            <a:r>
              <a:rPr lang="en-GB" sz="2400" b="1" dirty="0" smtClean="0"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latin typeface="Sylfaen" panose="010A0502050306030303" pitchFamily="18" charset="0"/>
              </a:rPr>
              <a:t>հմտություն</a:t>
            </a:r>
            <a:r>
              <a:rPr lang="en-GB" b="1" dirty="0" smtClean="0">
                <a:latin typeface="Sylfaen" panose="010A0502050306030303" pitchFamily="18" charset="0"/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US" dirty="0" smtClean="0">
                <a:latin typeface="Sylfaen" panose="010A0502050306030303" pitchFamily="18" charset="0"/>
              </a:rPr>
              <a:t>- </a:t>
            </a:r>
            <a:r>
              <a:rPr lang="en-US" dirty="0" err="1" smtClean="0">
                <a:latin typeface="Sylfaen" panose="010A0502050306030303" pitchFamily="18" charset="0"/>
              </a:rPr>
              <a:t>Արդյո՞ք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իրավապահ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մարմինները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բավարար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թվաքականի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ծառայողներով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օժանդակ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անձնակազմով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մարդկային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տեխնիկական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ռեսուրսներով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lvl="0"/>
            <a:r>
              <a:rPr lang="en-US" dirty="0" smtClean="0">
                <a:latin typeface="Sylfaen" panose="010A0502050306030303" pitchFamily="18" charset="0"/>
              </a:rPr>
              <a:t>- </a:t>
            </a:r>
            <a:r>
              <a:rPr lang="en-US" dirty="0" err="1" smtClean="0">
                <a:latin typeface="Sylfaen" panose="010A0502050306030303" pitchFamily="18" charset="0"/>
              </a:rPr>
              <a:t>Արդյո՞ք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դատախազությունն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ապահովված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բավարար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դատախազներով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խորհրդատուներով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օժանդակողներով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ռեսուրսներով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lvl="0"/>
            <a:r>
              <a:rPr lang="en-US" dirty="0" smtClean="0">
                <a:latin typeface="Sylfaen" panose="010A0502050306030303" pitchFamily="18" charset="0"/>
              </a:rPr>
              <a:t>- </a:t>
            </a:r>
            <a:r>
              <a:rPr lang="en-US" dirty="0" err="1" smtClean="0">
                <a:latin typeface="Sylfaen" panose="010A0502050306030303" pitchFamily="18" charset="0"/>
              </a:rPr>
              <a:t>Արդյո՞ք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ապահովված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բավարար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դատավորներներով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օգնականներով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ռեսուրսներով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lvl="0"/>
            <a:r>
              <a:rPr lang="en-US" dirty="0" smtClean="0">
                <a:latin typeface="Sylfaen" panose="010A0502050306030303" pitchFamily="18" charset="0"/>
              </a:rPr>
              <a:t>- </a:t>
            </a:r>
            <a:r>
              <a:rPr lang="en-US" dirty="0" err="1" smtClean="0">
                <a:latin typeface="Sylfaen" panose="010A0502050306030303" pitchFamily="18" charset="0"/>
              </a:rPr>
              <a:t>Արդյո՞ք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պատրաստ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իրավասու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պետությունը</a:t>
            </a:r>
            <a:r>
              <a:rPr lang="en-GB" dirty="0">
                <a:latin typeface="Sylfaen" panose="010A0502050306030303" pitchFamily="18" charset="0"/>
              </a:rPr>
              <a:t>/</a:t>
            </a:r>
            <a:r>
              <a:rPr lang="en-GB" dirty="0" err="1">
                <a:latin typeface="Sylfaen" panose="010A0502050306030303" pitchFamily="18" charset="0"/>
              </a:rPr>
              <a:t>կառավարությունը</a:t>
            </a:r>
            <a:r>
              <a:rPr lang="en-GB" dirty="0">
                <a:latin typeface="Sylfaen" panose="010A0502050306030303" pitchFamily="18" charset="0"/>
              </a:rPr>
              <a:t>/ </a:t>
            </a:r>
            <a:r>
              <a:rPr lang="en-GB" dirty="0" err="1">
                <a:latin typeface="Sylfaen" panose="010A0502050306030303" pitchFamily="18" charset="0"/>
              </a:rPr>
              <a:t>դատական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իշխանությունը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վերահսկող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մարմինը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աջակցել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նրանց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գործունեությունը</a:t>
            </a:r>
            <a:r>
              <a:rPr lang="en-GB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C88ADE-144A-BF42-8C7B-E4CC0F23E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561" y="2726536"/>
            <a:ext cx="3797439" cy="21265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AB647F1-1DB2-4F02-8864-DC4AD13AD00C}"/>
              </a:ext>
            </a:extLst>
          </p:cNvPr>
          <p:cNvSpPr/>
          <p:nvPr/>
        </p:nvSpPr>
        <p:spPr>
          <a:xfrm>
            <a:off x="2279904" y="67958"/>
            <a:ext cx="686409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դեմ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պայքարող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մարմիններ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Իրավասություններ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93F621E1-9ACD-4124-9918-27EDD9426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091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1565</TotalTime>
  <Words>2574</Words>
  <Application>Microsoft Office PowerPoint</Application>
  <PresentationFormat>On-screen Show (4:3)</PresentationFormat>
  <Paragraphs>455</Paragraphs>
  <Slides>35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ＭＳ Ｐゴシック</vt:lpstr>
      <vt:lpstr>ＭＳ Ｐゴシック</vt:lpstr>
      <vt:lpstr>Arial</vt:lpstr>
      <vt:lpstr>Calibri</vt:lpstr>
      <vt:lpstr>Calibri (heading)</vt:lpstr>
      <vt:lpstr>Calibri Light</vt:lpstr>
      <vt:lpstr>Sylfaen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295</cp:revision>
  <dcterms:created xsi:type="dcterms:W3CDTF">2020-10-07T11:36:01Z</dcterms:created>
  <dcterms:modified xsi:type="dcterms:W3CDTF">2021-05-17T06:24:03Z</dcterms:modified>
</cp:coreProperties>
</file>