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 id="2147483733" r:id="rId5"/>
    <p:sldMasterId id="2147483745" r:id="rId6"/>
    <p:sldMasterId id="2147483757" r:id="rId7"/>
    <p:sldMasterId id="2147483769" r:id="rId8"/>
    <p:sldMasterId id="2147483781" r:id="rId9"/>
  </p:sldMasterIdLst>
  <p:notesMasterIdLst>
    <p:notesMasterId r:id="rId108"/>
  </p:notesMasterIdLst>
  <p:sldIdLst>
    <p:sldId id="260" r:id="rId10"/>
    <p:sldId id="264" r:id="rId11"/>
    <p:sldId id="265" r:id="rId12"/>
    <p:sldId id="266" r:id="rId13"/>
    <p:sldId id="267" r:id="rId14"/>
    <p:sldId id="270" r:id="rId15"/>
    <p:sldId id="271" r:id="rId16"/>
    <p:sldId id="272" r:id="rId17"/>
    <p:sldId id="275" r:id="rId18"/>
    <p:sldId id="277" r:id="rId19"/>
    <p:sldId id="278" r:id="rId20"/>
    <p:sldId id="263" r:id="rId21"/>
    <p:sldId id="281" r:id="rId22"/>
    <p:sldId id="282" r:id="rId23"/>
    <p:sldId id="283" r:id="rId24"/>
    <p:sldId id="285" r:id="rId25"/>
    <p:sldId id="286" r:id="rId26"/>
    <p:sldId id="690" r:id="rId27"/>
    <p:sldId id="287" r:id="rId28"/>
    <p:sldId id="288" r:id="rId29"/>
    <p:sldId id="289" r:id="rId30"/>
    <p:sldId id="291" r:id="rId31"/>
    <p:sldId id="292" r:id="rId32"/>
    <p:sldId id="293" r:id="rId33"/>
    <p:sldId id="294" r:id="rId34"/>
    <p:sldId id="295" r:id="rId35"/>
    <p:sldId id="296" r:id="rId36"/>
    <p:sldId id="303" r:id="rId37"/>
    <p:sldId id="297" r:id="rId38"/>
    <p:sldId id="298" r:id="rId39"/>
    <p:sldId id="299" r:id="rId40"/>
    <p:sldId id="300" r:id="rId41"/>
    <p:sldId id="301" r:id="rId42"/>
    <p:sldId id="302"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691" r:id="rId75"/>
    <p:sldId id="335" r:id="rId76"/>
    <p:sldId id="662" r:id="rId77"/>
    <p:sldId id="661" r:id="rId78"/>
    <p:sldId id="663" r:id="rId79"/>
    <p:sldId id="664" r:id="rId80"/>
    <p:sldId id="665" r:id="rId81"/>
    <p:sldId id="666" r:id="rId82"/>
    <p:sldId id="668" r:id="rId83"/>
    <p:sldId id="667" r:id="rId84"/>
    <p:sldId id="669" r:id="rId85"/>
    <p:sldId id="670" r:id="rId86"/>
    <p:sldId id="672" r:id="rId87"/>
    <p:sldId id="671" r:id="rId88"/>
    <p:sldId id="673" r:id="rId89"/>
    <p:sldId id="674" r:id="rId90"/>
    <p:sldId id="675" r:id="rId91"/>
    <p:sldId id="677" r:id="rId92"/>
    <p:sldId id="679" r:id="rId93"/>
    <p:sldId id="678" r:id="rId94"/>
    <p:sldId id="681" r:id="rId95"/>
    <p:sldId id="682" r:id="rId96"/>
    <p:sldId id="680" r:id="rId97"/>
    <p:sldId id="683" r:id="rId98"/>
    <p:sldId id="684" r:id="rId99"/>
    <p:sldId id="685" r:id="rId100"/>
    <p:sldId id="688" r:id="rId101"/>
    <p:sldId id="686" r:id="rId102"/>
    <p:sldId id="687" r:id="rId103"/>
    <p:sldId id="692" r:id="rId104"/>
    <p:sldId id="689" r:id="rId105"/>
    <p:sldId id="643" r:id="rId106"/>
    <p:sldId id="455" r:id="rId10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270"/>
            <p14:sldId id="271"/>
            <p14:sldId id="272"/>
            <p14:sldId id="275"/>
            <p14:sldId id="277"/>
            <p14:sldId id="278"/>
            <p14:sldId id="263"/>
          </p14:sldIdLst>
        </p14:section>
        <p14:section name="Section 2" id="{A68F2295-F5DD-4D3C-80C5-77D5AA65452C}">
          <p14:sldIdLst>
            <p14:sldId id="281"/>
            <p14:sldId id="282"/>
            <p14:sldId id="283"/>
            <p14:sldId id="285"/>
            <p14:sldId id="286"/>
            <p14:sldId id="690"/>
            <p14:sldId id="287"/>
          </p14:sldIdLst>
        </p14:section>
        <p14:section name="Section 3" id="{673DF75A-3E5C-4689-AE73-C41ECC6043E5}">
          <p14:sldIdLst>
            <p14:sldId id="288"/>
            <p14:sldId id="289"/>
            <p14:sldId id="291"/>
            <p14:sldId id="292"/>
            <p14:sldId id="293"/>
            <p14:sldId id="294"/>
            <p14:sldId id="295"/>
            <p14:sldId id="296"/>
            <p14:sldId id="303"/>
            <p14:sldId id="297"/>
          </p14:sldIdLst>
        </p14:section>
        <p14:section name="Section 4" id="{A5B4F166-AACF-4FE8-9927-AC414B406968}">
          <p14:sldIdLst>
            <p14:sldId id="298"/>
            <p14:sldId id="299"/>
            <p14:sldId id="300"/>
            <p14:sldId id="301"/>
            <p14:sldId id="302"/>
            <p14:sldId id="304"/>
            <p14:sldId id="305"/>
            <p14:sldId id="306"/>
            <p14:sldId id="307"/>
            <p14:sldId id="308"/>
            <p14:sldId id="309"/>
            <p14:sldId id="310"/>
            <p14:sldId id="311"/>
            <p14:sldId id="312"/>
            <p14:sldId id="313"/>
            <p14:sldId id="314"/>
            <p14:sldId id="315"/>
            <p14:sldId id="316"/>
          </p14:sldIdLst>
        </p14:section>
        <p14:section name="Section 5" id="{2707FE8D-373D-4D33-8D1C-2772420E3F50}">
          <p14:sldIdLst>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691"/>
            <p14:sldId id="335"/>
            <p14:sldId id="662"/>
            <p14:sldId id="661"/>
            <p14:sldId id="663"/>
            <p14:sldId id="664"/>
            <p14:sldId id="665"/>
            <p14:sldId id="666"/>
            <p14:sldId id="668"/>
            <p14:sldId id="667"/>
            <p14:sldId id="669"/>
            <p14:sldId id="670"/>
            <p14:sldId id="672"/>
            <p14:sldId id="671"/>
            <p14:sldId id="673"/>
            <p14:sldId id="674"/>
            <p14:sldId id="675"/>
            <p14:sldId id="677"/>
            <p14:sldId id="679"/>
            <p14:sldId id="678"/>
            <p14:sldId id="681"/>
            <p14:sldId id="682"/>
            <p14:sldId id="680"/>
            <p14:sldId id="683"/>
            <p14:sldId id="684"/>
            <p14:sldId id="685"/>
            <p14:sldId id="688"/>
            <p14:sldId id="686"/>
            <p14:sldId id="687"/>
            <p14:sldId id="692"/>
            <p14:sldId id="689"/>
          </p14:sldIdLst>
        </p14:section>
        <p14:section name="Conclusions" id="{AD901706-933A-4282-831D-2F305081F9D7}">
          <p14:sldIdLst>
            <p14:sldId id="643"/>
            <p14:sldId id="4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 id="2" name="DUTA Elena" initials="DE" lastIdx="9"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73366" autoAdjust="0"/>
  </p:normalViewPr>
  <p:slideViewPr>
    <p:cSldViewPr snapToGrid="0">
      <p:cViewPr varScale="1">
        <p:scale>
          <a:sx n="94" d="100"/>
          <a:sy n="94" d="100"/>
        </p:scale>
        <p:origin x="2046" y="84"/>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theme" Target="theme/theme1.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tableStyles" Target="tableStyle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notesMaster" Target="notesMasters/notesMaster1.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slide" Target="slides/slide97.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commentAuthors" Target="commentAuthors.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presProps" Target="presProps.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unodc.org/unodc/en/cybercrime/global-programme-cybercrime.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s://ec.europa.eu/home-affairs/what-we-do/policies/organized-crime-and-human-trafficking/e-evidence_en" TargetMode="External"/><Relationship Id="rId3" Type="http://schemas.openxmlformats.org/officeDocument/2006/relationships/hyperlink" Target="https://ec.europa.eu/home-affairs/what-we-do/policies/cybercrime_en" TargetMode="External"/><Relationship Id="rId7" Type="http://schemas.openxmlformats.org/officeDocument/2006/relationships/hyperlink" Target="http://eur-lex.europa.eu/LexUriServ/LexUriServ.do?uri=OJ:L:2013:218:0008:0014:EN:PDF" TargetMode="External"/><Relationship Id="rId12" Type="http://schemas.openxmlformats.org/officeDocument/2006/relationships/hyperlink" Target="https://gac.icann.org/working-group/gac-public-safety-working-group-pswg"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eur-lex.europa.eu/legal-content/EN/TXT/?qid=1486726102713&amp;uri=CELEX:52016DC0872" TargetMode="External"/><Relationship Id="rId11" Type="http://schemas.openxmlformats.org/officeDocument/2006/relationships/hyperlink" Target="https://ec.europa.eu/home-affairs/what-we-do/policies/organized-crime-and-human-trafficking/global-alliance-against-child-abuse_en" TargetMode="External"/><Relationship Id="rId5" Type="http://schemas.openxmlformats.org/officeDocument/2006/relationships/hyperlink" Target="http://eur-lex.europa.eu/legal-content/EN/TXT/?qid=1486726102713&amp;uri=CELEX:52016DC0871" TargetMode="External"/><Relationship Id="rId10" Type="http://schemas.openxmlformats.org/officeDocument/2006/relationships/hyperlink" Target="https://www.europol.europa.eu/about-europol/european-cybercrime-centre-ec3" TargetMode="External"/><Relationship Id="rId4" Type="http://schemas.openxmlformats.org/officeDocument/2006/relationships/hyperlink" Target="http://eur-lex.europa.eu/legal-content/EN/TXT/?uri=CELEX:32011L0093" TargetMode="External"/><Relationship Id="rId9" Type="http://schemas.openxmlformats.org/officeDocument/2006/relationships/hyperlink" Target="https://eur-lex.europa.eu/legal-content/EN/TXT/?uri=uriserv:OJ.L_.2019.123.01.0018.01.ENG"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conventions.coe.int/Treaty/Commun/QueVoulezVous.asp?NT=185&amp;CM=8&amp;DF=&amp;CL=ENG"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www.coe.int/tcy"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combattingcybercrime.org/#toolkit"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www.combattingcybercrime.org/#library" TargetMode="External"/><Relationship Id="rId4" Type="http://schemas.openxmlformats.org/officeDocument/2006/relationships/hyperlink" Target="http://www.combattingcybercrime.org/#assessment"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8" Type="http://schemas.openxmlformats.org/officeDocument/2006/relationships/hyperlink" Target="https://en.wikipedia.org/wiki/Web_server" TargetMode="External"/><Relationship Id="rId13" Type="http://schemas.openxmlformats.org/officeDocument/2006/relationships/hyperlink" Target="https://en.wikipedia.org/wiki/Denial-of-service_attack#cite_note-2"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Denial-of-service_attack#cite_note-1" TargetMode="External"/><Relationship Id="rId12" Type="http://schemas.openxmlformats.org/officeDocument/2006/relationships/hyperlink" Target="https://en.wikipedia.org/wiki/Blackmail" TargetMode="External"/><Relationship Id="rId17" Type="http://schemas.openxmlformats.org/officeDocument/2006/relationships/hyperlink" Target="https://en.wikipedia.org/wiki/Denial-of-service_attack#cite_note-5" TargetMode="External"/><Relationship Id="rId2" Type="http://schemas.openxmlformats.org/officeDocument/2006/relationships/slide" Target="../slides/slide55.xml"/><Relationship Id="rId16" Type="http://schemas.openxmlformats.org/officeDocument/2006/relationships/hyperlink" Target="https://en.wikipedia.org/wiki/Activism" TargetMode="External"/><Relationship Id="rId1" Type="http://schemas.openxmlformats.org/officeDocument/2006/relationships/notesMaster" Target="../notesMasters/notesMaster1.xml"/><Relationship Id="rId6" Type="http://schemas.openxmlformats.org/officeDocument/2006/relationships/hyperlink" Target="https://en.wikipedia.org/wiki/Internet" TargetMode="External"/><Relationship Id="rId11" Type="http://schemas.openxmlformats.org/officeDocument/2006/relationships/hyperlink" Target="https://en.wikipedia.org/wiki/Revenge" TargetMode="External"/><Relationship Id="rId5" Type="http://schemas.openxmlformats.org/officeDocument/2006/relationships/hyperlink" Target="https://en.wikipedia.org/wiki/Network_service" TargetMode="External"/><Relationship Id="rId15" Type="http://schemas.openxmlformats.org/officeDocument/2006/relationships/hyperlink" Target="https://en.wikipedia.org/wiki/Denial-of-service_attack#cite_note-4" TargetMode="External"/><Relationship Id="rId10" Type="http://schemas.openxmlformats.org/officeDocument/2006/relationships/hyperlink" Target="https://en.wikipedia.org/wiki/Payment_gateway"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Credit_card" TargetMode="External"/><Relationship Id="rId14" Type="http://schemas.openxmlformats.org/officeDocument/2006/relationships/hyperlink" Target="https://en.wikipedia.org/wiki/Denial-of-service_attack#cite_note-3" TargetMode="External"/></Relationships>
</file>

<file path=ppt/notesSlides/_rels/notesSlide53.xml.rels><?xml version="1.0" encoding="UTF-8" standalone="yes"?>
<Relationships xmlns="http://schemas.openxmlformats.org/package/2006/relationships"><Relationship Id="rId8" Type="http://schemas.openxmlformats.org/officeDocument/2006/relationships/hyperlink" Target="https://en.wikipedia.org/wiki/Web_server" TargetMode="External"/><Relationship Id="rId13" Type="http://schemas.openxmlformats.org/officeDocument/2006/relationships/hyperlink" Target="https://en.wikipedia.org/wiki/Denial-of-service_attack#cite_note-2"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Denial-of-service_attack#cite_note-1" TargetMode="External"/><Relationship Id="rId12" Type="http://schemas.openxmlformats.org/officeDocument/2006/relationships/hyperlink" Target="https://en.wikipedia.org/wiki/Blackmail" TargetMode="External"/><Relationship Id="rId17" Type="http://schemas.openxmlformats.org/officeDocument/2006/relationships/hyperlink" Target="https://en.wikipedia.org/wiki/Denial-of-service_attack#cite_note-5" TargetMode="External"/><Relationship Id="rId2" Type="http://schemas.openxmlformats.org/officeDocument/2006/relationships/slide" Target="../slides/slide56.xml"/><Relationship Id="rId16" Type="http://schemas.openxmlformats.org/officeDocument/2006/relationships/hyperlink" Target="https://en.wikipedia.org/wiki/Activism" TargetMode="External"/><Relationship Id="rId1" Type="http://schemas.openxmlformats.org/officeDocument/2006/relationships/notesMaster" Target="../notesMasters/notesMaster1.xml"/><Relationship Id="rId6" Type="http://schemas.openxmlformats.org/officeDocument/2006/relationships/hyperlink" Target="https://en.wikipedia.org/wiki/Internet" TargetMode="External"/><Relationship Id="rId11" Type="http://schemas.openxmlformats.org/officeDocument/2006/relationships/hyperlink" Target="https://en.wikipedia.org/wiki/Revenge" TargetMode="External"/><Relationship Id="rId5" Type="http://schemas.openxmlformats.org/officeDocument/2006/relationships/hyperlink" Target="https://en.wikipedia.org/wiki/Network_service" TargetMode="External"/><Relationship Id="rId15" Type="http://schemas.openxmlformats.org/officeDocument/2006/relationships/hyperlink" Target="https://en.wikipedia.org/wiki/Denial-of-service_attack#cite_note-4" TargetMode="External"/><Relationship Id="rId10" Type="http://schemas.openxmlformats.org/officeDocument/2006/relationships/hyperlink" Target="https://en.wikipedia.org/wiki/Payment_gateway"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Credit_card" TargetMode="External"/><Relationship Id="rId14" Type="http://schemas.openxmlformats.org/officeDocument/2006/relationships/hyperlink" Target="https://en.wikipedia.org/wiki/Denial-of-service_attack#cite_note-3"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community.norton.com/en/blogs/norton-protection-blog/what-are-malicious-websites-and-drive-downloads"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community.norton.com/en/blogs/norton-protection-blog/what-social-engineering"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washingtonpost.com/world/national-security/stuxnet-was-work-of-us-and-israeli-experts-officials-say/2012/06/01/gJQAlnEy6U_story.html?utm_term=.fdd6cf609400"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www.investopedia.com/news/nsa-worked-track-down-bitcoin-users-snowden-papers-reveal/"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sessiyanın müddəti 90 dəqiqədir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a:t>
            </a:fld>
            <a:endParaRPr lang="az"/>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buFont typeface="Arial" panose="020B0604020202020204" pitchFamily="34" charset="0"/>
              <a:buNone/>
            </a:pPr>
            <a:r>
              <a:rPr lang="az" b="0" i="0" u="none" baseline="0"/>
              <a:t>* Daha sonra izah edilir</a:t>
            </a:r>
          </a:p>
          <a:p>
            <a:pPr marL="0" indent="0" algn="l" rtl="0">
              <a:buFont typeface="Arial" panose="020B0604020202020204" pitchFamily="34" charset="0"/>
              <a:buNone/>
            </a:pPr>
            <a:r>
              <a:rPr lang="az" b="0" i="0" u="none" baseline="0"/>
              <a:t>Kibercinayətkarlıq hər yerdə </a:t>
            </a:r>
            <a:r>
              <a:rPr lang="az" b="0" i="1" u="none" baseline="0"/>
              <a:t>haker hücumu</a:t>
            </a:r>
            <a:r>
              <a:rPr lang="az" b="0" i="0" u="none" baseline="0"/>
              <a:t> və ya </a:t>
            </a:r>
            <a:r>
              <a:rPr lang="az" b="0" i="1" u="none" baseline="0"/>
              <a:t>zərərli proqramlar</a:t>
            </a:r>
            <a:r>
              <a:rPr lang="az" b="0" i="0" u="none" baseline="0"/>
              <a:t>ın (əsasən virus və ya qurdlar) yayılması və </a:t>
            </a:r>
            <a:r>
              <a:rPr lang="az" b="0" i="1" u="none" baseline="0"/>
              <a:t>KİV</a:t>
            </a:r>
            <a:r>
              <a:rPr lang="az" b="0" i="0" u="none" baseline="0"/>
              <a:t>-də populyar kompüter hücumları (</a:t>
            </a:r>
            <a:r>
              <a:rPr lang="az" b="0" i="1" u="none" baseline="0"/>
              <a:t>DoS</a:t>
            </a:r>
            <a:r>
              <a:rPr lang="az" b="0" i="0" u="none" baseline="0"/>
              <a:t> və ya </a:t>
            </a:r>
            <a:r>
              <a:rPr lang="az" b="0" i="1" u="none" baseline="0"/>
              <a:t>DDoS</a:t>
            </a:r>
            <a:r>
              <a:rPr lang="az" b="0" i="0" u="none" baseline="0"/>
              <a:t>) ilə eyniləşdirilir. Lakin bu gün adi vətəndaşlar da şəbəkələrdə əksəriyyəti mənfəət əldə etmək məqsədilə törədilən başqa çoxsaylı cinayət əməllərinin olduğundan xəbərdardırlar (başqa sözlə, adi dələduzluq halları və kompüter dələduzluqları mövcuddur). Eyni zamanda kibermühit və kiber-ekosisitemdən istifadənin geniş yayılmış cinayətlərin törədilməsi və onlara yardım üçün böyük imkanlar açdığı hər kəsə məlumdur.</a:t>
            </a:r>
          </a:p>
          <a:p>
            <a:endParaRPr lang="az" altLang="en-US" dirty="0"/>
          </a:p>
          <a:p>
            <a:pPr algn="l" rtl="0"/>
            <a:r>
              <a:rPr lang="az" b="0" i="0" u="none" baseline="0"/>
              <a:t>Biznes e-poçtunun sındırılması (daha sonra izah ediləcək) - Hücumçu saxtalaşdırılmış e-məktub göndərərək, hədəf və ya hədəfləri aldadıb hücumçunun hesabına vəsait göndərməyə sövq etmək üçün korporativ şəbəkədə kiminsə kimliyindən istifadə edir.</a:t>
            </a:r>
          </a:p>
          <a:p>
            <a:endParaRPr lang="az" altLang="en-US" dirty="0"/>
          </a:p>
          <a:p>
            <a:pPr algn="l" rtl="0"/>
            <a:r>
              <a:rPr lang="az" b="0" i="0" u="none" baseline="0"/>
              <a:t>Fidyə tələb edən proqram ("ransomware" - daha sonra izah ediləcək) – kompüterdəki məzmunu şifrləyən və şifrlənmiş verilənlərin bərpası üçün fidyə ödənilməsini tələb edən xüsusi zərərli kod.</a:t>
            </a:r>
            <a:endParaRPr lang="az" altLang="en-US" dirty="0"/>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10</a:t>
            </a:fld>
            <a:endParaRPr lang="az" altLang="en-US"/>
          </a:p>
        </p:txBody>
      </p:sp>
    </p:spTree>
    <p:extLst>
      <p:ext uri="{BB962C8B-B14F-4D97-AF65-F5344CB8AC3E}">
        <p14:creationId xmlns:p14="http://schemas.microsoft.com/office/powerpoint/2010/main" val="1808441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Kibertəhlükəsizlik sahəsində kibercinayətkarlıqla üst-üstə düşən, yeni meydana gələb tendensiyalar nəticəsində kobermühitin mürəkkəbliyi daha da artır. Bu iki dünyanı bir-birindən ayrı saxlamaq vacibdir, lakin eyni zamanda başa düşmək lazımdır ki, bəzi kibertəhlükəsizlik problemləri sonda özünü kibercinayət formasında göstərə bilər.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11</a:t>
            </a:fld>
            <a:endParaRPr lang="az" altLang="en-US"/>
          </a:p>
        </p:txBody>
      </p:sp>
    </p:spTree>
    <p:extLst>
      <p:ext uri="{BB962C8B-B14F-4D97-AF65-F5344CB8AC3E}">
        <p14:creationId xmlns:p14="http://schemas.microsoft.com/office/powerpoint/2010/main" val="2904465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12</a:t>
            </a:fld>
            <a:endParaRPr lang="az"/>
          </a:p>
        </p:txBody>
      </p:sp>
    </p:spTree>
    <p:extLst>
      <p:ext uri="{BB962C8B-B14F-4D97-AF65-F5344CB8AC3E}">
        <p14:creationId xmlns:p14="http://schemas.microsoft.com/office/powerpoint/2010/main" val="2423915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p:txBody>
      </p:sp>
      <p:sp>
        <p:nvSpPr>
          <p:cNvPr id="4" name="Slide Number Placeholder 3"/>
          <p:cNvSpPr>
            <a:spLocks noGrp="1"/>
          </p:cNvSpPr>
          <p:nvPr>
            <p:ph type="sldNum" sz="quarter" idx="5"/>
          </p:nvPr>
        </p:nvSpPr>
        <p:spPr/>
        <p:txBody>
          <a:bodyPr/>
          <a:lstStyle/>
          <a:p>
            <a:pPr algn="l" rtl="0"/>
            <a:fld id="{C517488A-2FD4-4187-AAA7-AE40009BFB6A}" type="slidenum">
              <a:rPr>
                <a:solidFill>
                  <a:prstClr val="black"/>
                </a:solidFill>
              </a:rPr>
              <a:pPr/>
              <a:t>13</a:t>
            </a:fld>
            <a:endParaRPr lang="az" altLang="en-US">
              <a:solidFill>
                <a:prstClr val="black"/>
              </a:solidFill>
            </a:endParaRPr>
          </a:p>
        </p:txBody>
      </p:sp>
    </p:spTree>
    <p:extLst>
      <p:ext uri="{BB962C8B-B14F-4D97-AF65-F5344CB8AC3E}">
        <p14:creationId xmlns:p14="http://schemas.microsoft.com/office/powerpoint/2010/main" val="1810790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ct val="90000"/>
              </a:lnSpc>
              <a:buFont typeface="Arial" panose="020B0604020202020204" pitchFamily="34" charset="0"/>
              <a:buNone/>
            </a:pPr>
            <a:r>
              <a:rPr lang="az" sz="1200" b="1" i="0" u="none" baseline="0"/>
              <a:t>Əvvəlcədən texnologiyadan cinayət məqsədilə istifadənin təsvir edilməsi üçün çoxsaylı terminlərdən istifadə olunduğunu izah etmək, </a:t>
            </a:r>
            <a:r>
              <a:rPr lang="az" sz="1200" b="0" i="0" u="none" baseline="0"/>
              <a:t>oxucuya qısa izahatla yardım etmək məqsədəuyğun olardı.  </a:t>
            </a:r>
          </a:p>
          <a:p>
            <a:pPr marL="0" indent="0" algn="just" rtl="0">
              <a:lnSpc>
                <a:spcPct val="90000"/>
              </a:lnSpc>
              <a:buFont typeface="Arial" panose="020B0604020202020204" pitchFamily="34" charset="0"/>
              <a:buNone/>
            </a:pPr>
            <a:r>
              <a:rPr lang="az" sz="1200" b="1" i="0" u="none" baseline="0"/>
              <a:t>“Kompüter cinayəti”, “yüksək texnologiya vasitəsilə cinayət”, “İT cinayəti” və “kibercinayətkarlıq” </a:t>
            </a:r>
            <a:r>
              <a:rPr lang="az" sz="1200" b="0" i="0" u="none" baseline="0"/>
              <a:t>terminləri tez-tez qarışdırılıq, çaşqınlıq yaradır və səhv başa düşülür. </a:t>
            </a:r>
          </a:p>
          <a:p>
            <a:pPr marL="0" indent="0" algn="just" rtl="0">
              <a:lnSpc>
                <a:spcPct val="90000"/>
              </a:lnSpc>
              <a:buFont typeface="Arial" panose="020B0604020202020204" pitchFamily="34" charset="0"/>
              <a:buNone/>
            </a:pPr>
            <a:r>
              <a:rPr lang="az" sz="1200" b="1" i="0" u="none" baseline="0"/>
              <a:t>Cinayətkarlar tərəfindən kompüterlərdən və başqa qurğulardan istifadəni</a:t>
            </a:r>
            <a:r>
              <a:rPr lang="az" sz="1200" b="0" i="0" u="none" baseline="0"/>
              <a:t>, eləcə də bərpa edilə bilən verilənlərin polis müstəntiqi üçün əhəmiyyətini aşağıdakı kimi xırdalamaq olar: </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14</a:t>
            </a:fld>
            <a:endParaRPr lang="az" altLang="en-US"/>
          </a:p>
        </p:txBody>
      </p:sp>
    </p:spTree>
    <p:extLst>
      <p:ext uri="{BB962C8B-B14F-4D97-AF65-F5344CB8AC3E}">
        <p14:creationId xmlns:p14="http://schemas.microsoft.com/office/powerpoint/2010/main" val="4221796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buFont typeface="Arial" panose="020B0604020202020204" pitchFamily="34" charset="0"/>
              <a:buNone/>
            </a:pPr>
            <a:r>
              <a:rPr lang="az" b="1" i="0" u="none" baseline="0"/>
              <a:t>Texnologiya qurban qismində</a:t>
            </a:r>
            <a:r>
              <a:rPr lang="az" b="0" i="0" u="none" baseline="0"/>
              <a:t> </a:t>
            </a:r>
          </a:p>
          <a:p>
            <a:pPr algn="just" rtl="0">
              <a:buFont typeface="Arial" panose="020B0604020202020204" pitchFamily="34" charset="0"/>
              <a:buNone/>
            </a:pPr>
            <a:r>
              <a:rPr lang="az" b="0" i="0" u="none" baseline="0"/>
              <a:t>Texnologiya cinayətin hədəfi kimi - </a:t>
            </a:r>
            <a:r>
              <a:rPr lang="az" b="1" i="0" u="none" baseline="0"/>
              <a:t>ənənəvi olaraq əsas "kompüter cinayəti" hesab olunur</a:t>
            </a:r>
            <a:r>
              <a:rPr lang="az" b="0" i="0" u="none" baseline="0"/>
              <a:t> və haker hücumu, xidmətdən imtina hücumları və virusların yayılmasını əhatə edir.</a:t>
            </a:r>
          </a:p>
          <a:p>
            <a:pPr algn="just" rtl="0">
              <a:buFont typeface="Arial" panose="020B0604020202020204" pitchFamily="34" charset="0"/>
              <a:buNone/>
            </a:pPr>
            <a:r>
              <a:rPr lang="az" b="0" i="0" u="none" baseline="0"/>
              <a:t>Texnologiya cinayətə yardımçıdır:</a:t>
            </a:r>
          </a:p>
          <a:p>
            <a:pPr algn="just" rtl="0">
              <a:buFont typeface="Arial" panose="020B0604020202020204" pitchFamily="34" charset="0"/>
              <a:buNone/>
            </a:pPr>
            <a:r>
              <a:rPr lang="az" b="0" i="0" u="none" baseline="0"/>
              <a:t> – </a:t>
            </a:r>
            <a:r>
              <a:rPr lang="az" b="1" i="0" u="none" baseline="0"/>
              <a:t>kompüter və başqa cihazların ənənəvi cinayətlərin törədilməsinə yardım məqsədilə istifadə edildiyi yerdir</a:t>
            </a:r>
            <a:r>
              <a:rPr lang="az" b="0" i="0" u="none" baseline="0"/>
              <a:t>, məsələn, saxta sənədlərin hazırlanması, ölüm təhdidlərinin göndərilməsi və ya uşaqlara münasibətdə seksual xarakterli hərəkətlərin təsvirləri kimi qeyri-qanuni materialların yaradılması və yayılması. </a:t>
            </a:r>
          </a:p>
          <a:p>
            <a:pPr algn="just" rtl="0">
              <a:buFont typeface="Arial" panose="020B0604020202020204" pitchFamily="34" charset="0"/>
              <a:buNone/>
            </a:pPr>
            <a:r>
              <a:rPr lang="az" b="0" i="0" u="none" baseline="0"/>
              <a:t>Texnologiya kommunikasiya aləti kimi:</a:t>
            </a:r>
          </a:p>
          <a:p>
            <a:pPr algn="just" rtl="0">
              <a:buFont typeface="Arial" panose="020B0604020202020204" pitchFamily="34" charset="0"/>
              <a:buNone/>
            </a:pPr>
            <a:r>
              <a:rPr lang="az" b="0" i="0" u="none" baseline="0"/>
              <a:t> – </a:t>
            </a:r>
            <a:r>
              <a:rPr lang="az" b="1" i="0" u="none" baseline="0"/>
              <a:t>cinayətkarlar bir-birləri ilə ünsiyyət üçün texnologiyadan istifadə edir</a:t>
            </a:r>
            <a:r>
              <a:rPr lang="az" b="0" i="0" u="none" baseline="0"/>
              <a:t>, beləliklə, məsələn, şifrləmə texnologiyasından istifadə etməklə, aşkarlanmaq ehtimallarını azaldırlar.  </a:t>
            </a:r>
          </a:p>
          <a:p>
            <a:pPr algn="just" rtl="0">
              <a:buFont typeface="Arial" panose="020B0604020202020204" pitchFamily="34" charset="0"/>
              <a:buNone/>
            </a:pPr>
            <a:r>
              <a:rPr lang="az" b="0" i="0" u="none" baseline="0"/>
              <a:t>Texnologiya yaddaş daşıyıcısı kimi:</a:t>
            </a:r>
          </a:p>
          <a:p>
            <a:pPr algn="just" rtl="0">
              <a:buFont typeface="Arial" panose="020B0604020202020204" pitchFamily="34" charset="0"/>
              <a:buNone/>
            </a:pPr>
            <a:r>
              <a:rPr lang="az" b="0" i="0" u="none" baseline="0"/>
              <a:t> – </a:t>
            </a:r>
            <a:r>
              <a:rPr lang="az" b="1" i="0" u="none" baseline="0"/>
              <a:t>məlumatların</a:t>
            </a:r>
            <a:r>
              <a:rPr lang="az" b="0" i="0" u="none" baseline="0"/>
              <a:t> digər kateqoriyalardan birində </a:t>
            </a:r>
            <a:r>
              <a:rPr lang="az" b="1" i="0" u="none" baseline="0"/>
              <a:t>istifadə olunan qurğularda bilərək və ya bilmədən saxlanmasını</a:t>
            </a:r>
            <a:r>
              <a:rPr lang="az" b="0" i="0" u="none" baseline="0"/>
              <a:t> nəzərdə tutur və adətən qurbanların, şahidlərin və ya şübhəlilərin kompüter sistemlərində saxlanan verilənləri əhatə edir.</a:t>
            </a:r>
          </a:p>
          <a:p>
            <a:pPr algn="just" rtl="0">
              <a:buFont typeface="Arial" panose="020B0604020202020204" pitchFamily="34" charset="0"/>
              <a:buNone/>
            </a:pPr>
            <a:r>
              <a:rPr lang="az" b="0" i="0" u="none" baseline="0"/>
              <a:t>Texnologiya cinayətin şahidi kimi:</a:t>
            </a:r>
          </a:p>
          <a:p>
            <a:pPr algn="just" rtl="0">
              <a:buFont typeface="Arial" panose="020B0604020202020204" pitchFamily="34" charset="0"/>
              <a:buNone/>
            </a:pPr>
            <a:r>
              <a:rPr lang="az" b="0" i="0" u="none" baseline="0"/>
              <a:t> – </a:t>
            </a:r>
            <a:r>
              <a:rPr lang="az" b="1" i="0" u="none" baseline="0"/>
              <a:t>İT qurğularda saxlanan sübutlardan </a:t>
            </a:r>
            <a:r>
              <a:rPr lang="az" b="0" i="0" u="none" baseline="0"/>
              <a:t>zahirən əlaqəsiz olan </a:t>
            </a:r>
            <a:r>
              <a:rPr lang="az" b="1" i="0" u="none" baseline="0"/>
              <a:t>sübutların dəstəkləməsi üçün istifadə edilməsi</a:t>
            </a:r>
            <a:r>
              <a:rPr lang="az" b="0" i="0" u="none" baseline="0"/>
              <a:t> halında rast gəlinir, məsələn şübhəli tərəfindən təqdim edilən alibinin və ya şahidin iddiasının sübuta yetirilməsi və ya rədd edilməsi üçün</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15</a:t>
            </a:fld>
            <a:endParaRPr lang="az" altLang="en-US"/>
          </a:p>
        </p:txBody>
      </p:sp>
    </p:spTree>
    <p:extLst>
      <p:ext uri="{BB962C8B-B14F-4D97-AF65-F5344CB8AC3E}">
        <p14:creationId xmlns:p14="http://schemas.microsoft.com/office/powerpoint/2010/main" val="3439856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az" b="0" i="0" u="none" baseline="0">
                <a:ea typeface="ＭＳ Ｐゴシック" pitchFamily="34" charset="-128"/>
              </a:rPr>
              <a:t>Lakin, sosioloji nöqteyi-nəzərdən kibermühitdə törədilən cinayətlər artıq vacib və avtonom reallıqdır.  Bütün Avropa ölkələrində, eləcə də qalan ölkələrin çoxunda polis səviyyəsində xüsusi istintaq bölmələri, həmçinin bəzi xüsusi prokurorluq xidmətləri mövcuddur. Beynəlxalq ictimai təşkilatlar və özəl şirkətlər kommunikasiya şəbəkələri vasitəsilə və ya bu şəbəkələr daxilində törədilən qeyri-qanuni və zərərli hərəkətlərin nəticələrinə görə getdikcə daha çox narahat olurlar.  </a:t>
            </a:r>
            <a:endParaRPr lang="az" dirty="0">
              <a:ea typeface="ＭＳ Ｐゴシック" pitchFamily="34" charset="-128"/>
            </a:endParaRP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16</a:t>
            </a:fld>
            <a:endParaRPr lang="az" altLang="en-US"/>
          </a:p>
        </p:txBody>
      </p:sp>
    </p:spTree>
    <p:extLst>
      <p:ext uri="{BB962C8B-B14F-4D97-AF65-F5344CB8AC3E}">
        <p14:creationId xmlns:p14="http://schemas.microsoft.com/office/powerpoint/2010/main" val="1605945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az" b="0" i="0" u="none" baseline="0">
                <a:ea typeface="ＭＳ Ｐゴシック" pitchFamily="34" charset="-128"/>
              </a:rPr>
              <a:t>Kibercinayətkarlığa adətən həm məhdud, həm geniş mənada tərif verilir: normal hallarda bu ifadədən məhdud çərçivədə kompüter və ya şəbəkənin cinayətin mərkəzində dayandığı cinayət fəaliyyətini təsvir etmək üçün istifadə edilir; lakin kibercinayətkarlıq həmçinin hüquqazidd fəaliyyətlərin həyata keçirilməsi üçün kompüter və ya şəbəkələrin istifadə olunduğu başqa ənənəvi cinayətləri ifadə etmək üçün də istifadə edilir.</a:t>
            </a:r>
            <a:endParaRPr lang="az" dirty="0">
              <a:ea typeface="ＭＳ Ｐゴシック" pitchFamily="34" charset="-128"/>
            </a:endParaRP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algn="l" rtl="0"/>
            <a:r>
              <a:rPr lang="az" sz="1800" b="1" i="0" u="none" strike="noStrike" baseline="0">
                <a:solidFill>
                  <a:srgbClr val="7F3F99"/>
                </a:solidFill>
                <a:latin typeface="HelveticaNeue-Bold"/>
              </a:rPr>
              <a:t>2019 Mütəşəkkil Cinayət Təhdidinin Qiymətləndirilməsi (IOCTA) çərçivəsində aşağıdakı tərif qeyd edilmişdir</a:t>
            </a:r>
          </a:p>
          <a:p>
            <a:pPr algn="l" rtl="0"/>
            <a:endParaRPr lang="az" sz="1800" b="1" i="0" u="none" strike="noStrike" baseline="0" dirty="0">
              <a:solidFill>
                <a:srgbClr val="7F3F99"/>
              </a:solidFill>
              <a:latin typeface="HelveticaNeue-Bold"/>
            </a:endParaRPr>
          </a:p>
          <a:p>
            <a:pPr algn="l" rtl="0"/>
            <a:r>
              <a:rPr lang="az" sz="1800" b="1" i="0" u="none" strike="noStrike" baseline="0">
                <a:solidFill>
                  <a:srgbClr val="7F3F99"/>
                </a:solidFill>
                <a:latin typeface="HelveticaNeue-Bold"/>
              </a:rPr>
              <a:t>Kibercinayət:</a:t>
            </a:r>
            <a:r>
              <a:rPr lang="az" sz="1800" b="0" i="0" u="none" strike="noStrike" baseline="0">
                <a:solidFill>
                  <a:srgbClr val="7F3F99"/>
                </a:solidFill>
                <a:latin typeface="HelveticaNeue-Bold"/>
              </a:rPr>
              <a:t> </a:t>
            </a:r>
            <a:r>
              <a:rPr lang="az" sz="1800" b="1" i="0" u="none" strike="noStrike" baseline="0">
                <a:solidFill>
                  <a:srgbClr val="7F3F99"/>
                </a:solidFill>
                <a:latin typeface="HelveticaNeue-Bold"/>
              </a:rPr>
              <a:t>sübutun qiymətləndirilməsi</a:t>
            </a:r>
          </a:p>
          <a:p>
            <a:pPr algn="l" rtl="0"/>
            <a:r>
              <a:rPr lang="az" sz="1800" b="0" i="0" u="none" strike="noStrike" baseline="0">
                <a:solidFill>
                  <a:srgbClr val="7F3F99"/>
                </a:solidFill>
                <a:latin typeface="HelveticaNeue"/>
              </a:rPr>
              <a:t>Araşdırma hesabatı 75</a:t>
            </a:r>
          </a:p>
          <a:p>
            <a:pPr algn="l" rtl="0"/>
            <a:r>
              <a:rPr lang="az" sz="1800" b="0" i="0" u="none" strike="noStrike" baseline="0">
                <a:solidFill>
                  <a:srgbClr val="7F3F99"/>
                </a:solidFill>
                <a:latin typeface="HelveticaNeue"/>
              </a:rPr>
              <a:t>Fəsil 1: Kiber mühitdən asılı cinayətlər</a:t>
            </a:r>
          </a:p>
          <a:p>
            <a:pPr algn="l" rtl="0"/>
            <a:r>
              <a:rPr lang="az" sz="1800" b="0" i="0" u="none" strike="noStrike" baseline="0">
                <a:solidFill>
                  <a:srgbClr val="000000"/>
                </a:solidFill>
                <a:latin typeface="HelveticaNeue"/>
              </a:rPr>
              <a:t>Dr. Mayk Makquayr (Surrey Universiteti) və</a:t>
            </a:r>
          </a:p>
          <a:p>
            <a:pPr algn="l" rtl="0"/>
            <a:r>
              <a:rPr lang="az" sz="1800" b="0" i="0" u="none" strike="noStrike" baseline="0">
                <a:solidFill>
                  <a:srgbClr val="000000"/>
                </a:solidFill>
                <a:latin typeface="HelveticaNeue"/>
              </a:rPr>
              <a:t>Samanta Doulinq (Home Office Science)</a:t>
            </a:r>
          </a:p>
          <a:p>
            <a:pPr algn="l" rtl="0"/>
            <a:r>
              <a:rPr lang="az" sz="1800" b="0" i="0" u="none" strike="noStrike" baseline="0">
                <a:solidFill>
                  <a:srgbClr val="000000"/>
                </a:solidFill>
                <a:latin typeface="HelveticaNeue"/>
              </a:rPr>
              <a:t>Oktyabr 2013</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17</a:t>
            </a:fld>
            <a:endParaRPr lang="az" altLang="en-US"/>
          </a:p>
        </p:txBody>
      </p:sp>
    </p:spTree>
    <p:extLst>
      <p:ext uri="{BB962C8B-B14F-4D97-AF65-F5344CB8AC3E}">
        <p14:creationId xmlns:p14="http://schemas.microsoft.com/office/powerpoint/2010/main" val="85266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18</a:t>
            </a:fld>
            <a:endParaRPr lang="az" altLang="en-US"/>
          </a:p>
        </p:txBody>
      </p:sp>
    </p:spTree>
    <p:extLst>
      <p:ext uri="{BB962C8B-B14F-4D97-AF65-F5344CB8AC3E}">
        <p14:creationId xmlns:p14="http://schemas.microsoft.com/office/powerpoint/2010/main" val="2473686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19</a:t>
            </a:fld>
            <a:endParaRPr lang="az">
              <a:solidFill>
                <a:prstClr val="black"/>
              </a:solidFill>
            </a:endParaRPr>
          </a:p>
        </p:txBody>
      </p:sp>
    </p:spTree>
    <p:extLst>
      <p:ext uri="{BB962C8B-B14F-4D97-AF65-F5344CB8AC3E}">
        <p14:creationId xmlns:p14="http://schemas.microsoft.com/office/powerpoint/2010/main" val="31882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 təbii fəsilələrin təmin edilməsi məqsədilə 5 hissəyə bölünəcək.</a:t>
            </a:r>
          </a:p>
          <a:p>
            <a:pPr algn="l" rtl="0"/>
            <a:r>
              <a:rPr lang="az" b="0" i="0" u="none" baseline="0"/>
              <a:t>İdeya kompüterin nə olduğunu – və ya bənzər xüsusiyyətləri olan internetə qoşula bilən qurğuların nə olduğunu təsvir etməkdən ibarətdir</a:t>
            </a:r>
          </a:p>
          <a:p>
            <a:pPr algn="l" rtl="0"/>
            <a:r>
              <a:rPr lang="az" b="0" i="0" u="none" baseline="0"/>
              <a:t>İnterneti və onun iş prinsipini təsvir etmək</a:t>
            </a:r>
          </a:p>
          <a:p>
            <a:pPr algn="l" rtl="0"/>
            <a:r>
              <a:rPr lang="az" b="0" i="0" u="none" baseline="0"/>
              <a:t>Sonra isə kompüterin internetə necə qoşulduğuna nəzər salmaq</a:t>
            </a:r>
          </a:p>
          <a:p>
            <a:pPr algn="l" rtl="0"/>
            <a:r>
              <a:rPr lang="az" b="0" i="0" u="none" baseline="0"/>
              <a:t>Sonra isə internetin özündə nə olduğuna nəzər salmaq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a:t>
            </a:fld>
            <a:endParaRPr lang="az"/>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10"/>
          </p:nvPr>
        </p:nvSpPr>
        <p:spPr/>
        <p:txBody>
          <a:bodyPr/>
          <a:lstStyle/>
          <a:p>
            <a:pPr algn="l" rtl="0">
              <a:defRPr/>
            </a:pPr>
            <a:fld id="{0A9CA34D-D136-324F-8C5C-F0F921B45548}" type="slidenum">
              <a:rPr/>
              <a:pPr>
                <a:defRPr/>
              </a:pPr>
              <a:t>21</a:t>
            </a:fld>
            <a:endParaRPr lang="az"/>
          </a:p>
        </p:txBody>
      </p:sp>
    </p:spTree>
    <p:extLst>
      <p:ext uri="{BB962C8B-B14F-4D97-AF65-F5344CB8AC3E}">
        <p14:creationId xmlns:p14="http://schemas.microsoft.com/office/powerpoint/2010/main" val="1715201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l" rtl="0" eaLnBrk="1" hangingPunct="1">
              <a:spcBef>
                <a:spcPct val="0"/>
              </a:spcBef>
              <a:buFontTx/>
              <a:buNone/>
            </a:pPr>
            <a:endParaRPr lang="az"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fld id="{AF832C6B-BDA8-DE4D-980B-63A4BC844782}" type="slidenum">
              <a:rPr sz="1200"/>
              <a:pPr/>
              <a:t>22</a:t>
            </a:fld>
            <a:endParaRPr lang="az" sz="1200"/>
          </a:p>
        </p:txBody>
      </p:sp>
    </p:spTree>
    <p:extLst>
      <p:ext uri="{BB962C8B-B14F-4D97-AF65-F5344CB8AC3E}">
        <p14:creationId xmlns:p14="http://schemas.microsoft.com/office/powerpoint/2010/main" val="2754200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l" rtl="0">
              <a:buFontTx/>
              <a:buChar char="•"/>
            </a:pPr>
            <a:r>
              <a:rPr lang="az" sz="1000" b="0" i="0" u="none" baseline="0">
                <a:latin typeface="Calibri" charset="0"/>
              </a:rPr>
              <a:t>Hüquq olmadığı halda tam və ya qismən daxilolma</a:t>
            </a:r>
          </a:p>
          <a:p>
            <a:pPr marL="171450" indent="-171450" algn="l" rtl="0" eaLnBrk="1" hangingPunct="1">
              <a:spcBef>
                <a:spcPct val="0"/>
              </a:spcBef>
              <a:buFontTx/>
              <a:buChar char="•"/>
            </a:pPr>
            <a:r>
              <a:rPr lang="az" sz="1000" b="0" i="0" u="none" baseline="0">
                <a:latin typeface="Calibri" charset="0"/>
              </a:rPr>
              <a:t>Kompüter verilənlərinin kompüter sistemindən, kompüter sisteminə və ya sistem daxilində hamı üçün açıq olmayan, qapalı ötürülməsi</a:t>
            </a:r>
          </a:p>
          <a:p>
            <a:pPr marL="171450" indent="-171450" algn="l" rtl="0" eaLnBrk="1" hangingPunct="1">
              <a:spcBef>
                <a:spcPct val="0"/>
              </a:spcBef>
              <a:buFontTx/>
              <a:buChar char="•"/>
            </a:pPr>
            <a:r>
              <a:rPr lang="az" sz="1000" b="0" i="0" u="none" baseline="0">
                <a:latin typeface="Calibri" charset="0"/>
              </a:rPr>
              <a:t>Kompüter verilənlərinin zədələnməsi, dəyişdirilməsi, silinməsi və ya təcrid edilməsi</a:t>
            </a:r>
          </a:p>
          <a:p>
            <a:pPr marL="171450" indent="-171450" algn="l" rtl="0" eaLnBrk="1" hangingPunct="1">
              <a:spcBef>
                <a:spcPct val="0"/>
              </a:spcBef>
              <a:buFontTx/>
              <a:buChar char="•"/>
            </a:pPr>
            <a:r>
              <a:rPr lang="az" sz="1000" b="0" i="0" u="none" baseline="0">
                <a:latin typeface="Calibri" charset="0"/>
              </a:rPr>
              <a:t>Kompüter verilənlərinin daxil edilməsi, ötürülməsi, zədələnməsi, silinməsi, korlanması, dəyişdirilməsi və ya təcrid edilməsi ilə kompüter sisteminin işinə maneənin yaradılması</a:t>
            </a:r>
          </a:p>
          <a:p>
            <a:pPr marL="171450" indent="-171450" algn="l" rtl="0" eaLnBrk="1" hangingPunct="1">
              <a:spcBef>
                <a:spcPct val="0"/>
              </a:spcBef>
              <a:buFontTx/>
              <a:buChar char="•"/>
            </a:pPr>
            <a:r>
              <a:rPr lang="az" sz="1000" b="0" i="0" u="none" baseline="0">
                <a:latin typeface="Calibri" charset="0"/>
              </a:rPr>
              <a:t>Yuxarıdakıları edən kompüter sistemlərinin istehsalı və onlara sahib olmaq</a:t>
            </a:r>
          </a:p>
          <a:p>
            <a:pPr marL="171450" indent="-171450" algn="l" rtl="0" eaLnBrk="1" hangingPunct="1">
              <a:spcBef>
                <a:spcPct val="0"/>
              </a:spcBef>
              <a:buFontTx/>
              <a:buChar char="•"/>
            </a:pPr>
            <a:r>
              <a:rPr lang="az" sz="1000" b="0" i="0" u="none" baseline="0">
                <a:latin typeface="Calibri" charset="0"/>
              </a:rPr>
              <a:t>Hüquqi məqsədlərlə autentik verilənlər hesab edilməsi və ya istifadə edilməsi məqsədilə autentik olmayan məlumat</a:t>
            </a:r>
            <a:endParaRPr lang="az" dirty="0">
              <a:latin typeface="Calibri" charset="0"/>
            </a:endParaRPr>
          </a:p>
          <a:p>
            <a:pPr marL="171450" indent="-171450" algn="l" rtl="0" eaLnBrk="1" hangingPunct="1">
              <a:spcBef>
                <a:spcPct val="0"/>
              </a:spcBef>
              <a:buFontTx/>
              <a:buChar char="•"/>
            </a:pPr>
            <a:r>
              <a:rPr lang="az" b="0" i="0" u="none" baseline="0">
                <a:latin typeface="Calibri" charset="0"/>
              </a:rPr>
              <a:t>Daxiletmə, iqtisadi qazanc əldə etmək məqsədi daşıyan bəd niyyətlə</a:t>
            </a:r>
          </a:p>
          <a:p>
            <a:pPr marL="171450" indent="-171450" algn="l" rtl="0" eaLnBrk="1" hangingPunct="1">
              <a:spcBef>
                <a:spcPct val="0"/>
              </a:spcBef>
              <a:buFontTx/>
              <a:buChar char="•"/>
            </a:pPr>
            <a:r>
              <a:rPr lang="az" b="0" i="0" u="none" baseline="0">
                <a:latin typeface="Calibri" charset="0"/>
              </a:rPr>
              <a:t>İstehsal, Təklif, Yayım, Satınalma, Sahibolma</a:t>
            </a:r>
          </a:p>
          <a:p>
            <a:pPr marL="171450" indent="-171450" algn="l" rtl="0" eaLnBrk="1" hangingPunct="1">
              <a:spcBef>
                <a:spcPct val="0"/>
              </a:spcBef>
              <a:buFontTx/>
              <a:buChar char="•"/>
            </a:pPr>
            <a:r>
              <a:rPr lang="az" b="0" i="0" u="none" baseline="0">
                <a:latin typeface="Calibri" charset="0"/>
              </a:rPr>
              <a:t>IPR</a:t>
            </a:r>
          </a:p>
          <a:p>
            <a:pPr marL="171450" indent="-171450" algn="l" rtl="0" eaLnBrk="1" hangingPunct="1">
              <a:spcBef>
                <a:spcPct val="0"/>
              </a:spcBef>
              <a:buFontTx/>
              <a:buChar char="•"/>
            </a:pPr>
            <a:endParaRPr lang="az" dirty="0">
              <a:latin typeface="Calibri" charset="0"/>
            </a:endParaRPr>
          </a:p>
          <a:p>
            <a:pPr marL="171450" indent="-171450" algn="l" rtl="0" eaLnBrk="1" hangingPunct="1">
              <a:spcBef>
                <a:spcPct val="0"/>
              </a:spcBef>
              <a:buFontTx/>
              <a:buChar char="•"/>
            </a:pPr>
            <a:r>
              <a:rPr lang="az" b="0" i="0" u="none" baseline="0">
                <a:latin typeface="Calibri" charset="0"/>
              </a:rPr>
              <a:t>Kompüter və trafik verilənlərinin mühafizəsinin operativ təminatı</a:t>
            </a:r>
          </a:p>
          <a:p>
            <a:pPr marL="171450" indent="-171450" algn="l" rtl="0" eaLnBrk="1" hangingPunct="1">
              <a:spcBef>
                <a:spcPct val="0"/>
              </a:spcBef>
              <a:buFontTx/>
              <a:buChar char="•"/>
            </a:pPr>
            <a:r>
              <a:rPr lang="az" b="0" i="0" u="none" baseline="0">
                <a:latin typeface="Calibri" charset="0"/>
              </a:rPr>
              <a:t>Provayderin və məlumatların ötürüldüyü yolun müəyyən edilməsi üçün trafik verilənlərinin qismən açıqlanması</a:t>
            </a:r>
          </a:p>
          <a:p>
            <a:pPr marL="171450" indent="-171450" algn="l" rtl="0" eaLnBrk="1" hangingPunct="1">
              <a:spcBef>
                <a:spcPct val="0"/>
              </a:spcBef>
              <a:buFontTx/>
              <a:buChar char="•"/>
            </a:pPr>
            <a:r>
              <a:rPr lang="az" b="0" i="0" u="none" baseline="0">
                <a:latin typeface="Calibri" charset="0"/>
              </a:rPr>
              <a:t>Şəxslərə (kompüter verilənləri) və xidmət provayderlərinə  (abunəçilər haqqında məlumat) ünvanlanan təqdimetmə göstərişləri</a:t>
            </a:r>
          </a:p>
          <a:p>
            <a:pPr marL="171450" indent="-171450" algn="l" rtl="0" eaLnBrk="1" hangingPunct="1">
              <a:spcBef>
                <a:spcPct val="0"/>
              </a:spcBef>
              <a:buFontTx/>
              <a:buChar char="•"/>
            </a:pPr>
            <a:r>
              <a:rPr lang="az" b="0" i="0" u="none" baseline="0">
                <a:latin typeface="Calibri" charset="0"/>
              </a:rPr>
              <a:t>Kompüter verilənlərinin axtarışı və götürülməsi (kompüter və hər hansı yaddaş daşıyıcısı)</a:t>
            </a:r>
          </a:p>
          <a:p>
            <a:pPr marL="171450" indent="-171450" algn="l" rtl="0" eaLnBrk="1" hangingPunct="1">
              <a:spcBef>
                <a:spcPct val="0"/>
              </a:spcBef>
              <a:buFontTx/>
              <a:buChar char="•"/>
            </a:pPr>
            <a:r>
              <a:rPr lang="az" b="0" i="0" u="none" baseline="0">
                <a:latin typeface="Calibri" charset="0"/>
              </a:rPr>
              <a:t>Trafik verilənlərinin real vaxt rejimində toplanması və kompüter verilənlərinin ələ keçirilməsi</a:t>
            </a:r>
          </a:p>
          <a:p>
            <a:pPr marL="171450" indent="-171450" algn="l" rtl="0" eaLnBrk="1" hangingPunct="1">
              <a:spcBef>
                <a:spcPct val="0"/>
              </a:spcBef>
              <a:buFontTx/>
              <a:buChar char="•"/>
            </a:pPr>
            <a:endParaRPr lang="az" dirty="0">
              <a:latin typeface="Calibri" charset="0"/>
            </a:endParaRPr>
          </a:p>
          <a:p>
            <a:pPr marL="171450" indent="-171450" algn="l" rtl="0" eaLnBrk="1" hangingPunct="1">
              <a:spcBef>
                <a:spcPct val="0"/>
              </a:spcBef>
              <a:buFontTx/>
              <a:buChar char="•"/>
            </a:pPr>
            <a:r>
              <a:rPr lang="az" b="0" i="0" u="none" baseline="0">
                <a:latin typeface="Calibri" charset="0"/>
              </a:rPr>
              <a:t>Ekstradisiyanı şərtləndirən cinayət hesab olunan cinayət əməlləri</a:t>
            </a:r>
          </a:p>
          <a:p>
            <a:pPr marL="171450" indent="-171450" algn="l" rtl="0" eaLnBrk="1" hangingPunct="1">
              <a:spcBef>
                <a:spcPct val="0"/>
              </a:spcBef>
              <a:buFontTx/>
              <a:buChar char="•"/>
            </a:pPr>
            <a:r>
              <a:rPr lang="az" b="0" i="0" u="none" baseline="0">
                <a:latin typeface="Calibri" charset="0"/>
              </a:rPr>
              <a:t>QHY- Tərəflər qarşılıqlı əsasda kompüter sistemləri və verilənləri ilə bağlı olan cinayətlərin istintaqının və ya məhkəmə təhqiqatının aparılması və ya cinayət üzrə sübutların elektron formada toplanması məqsədilə bir-birinə mümkün qədər geniş şəkildə hüquqi yardım göstərirlər.</a:t>
            </a:r>
          </a:p>
          <a:p>
            <a:pPr marL="171450" indent="-171450" algn="l" rtl="0" eaLnBrk="1" hangingPunct="1">
              <a:spcBef>
                <a:spcPct val="0"/>
              </a:spcBef>
              <a:buFontTx/>
              <a:buChar char="•"/>
            </a:pPr>
            <a:r>
              <a:rPr lang="az" b="0" i="0" u="none" baseline="0">
                <a:latin typeface="Calibri" charset="0"/>
              </a:rPr>
              <a:t>Könüllü açıqlama</a:t>
            </a:r>
          </a:p>
          <a:p>
            <a:pPr marL="171450" indent="-171450" algn="l" rtl="0" eaLnBrk="1" hangingPunct="1">
              <a:spcBef>
                <a:spcPct val="0"/>
              </a:spcBef>
              <a:buFontTx/>
              <a:buChar char="•"/>
            </a:pPr>
            <a:r>
              <a:rPr lang="az" b="0" i="0" u="none" baseline="0">
                <a:latin typeface="Calibri" charset="0"/>
              </a:rPr>
              <a:t>Kompüter verilənlərinin operativ mühafizəsi, mühafizə edilə trafik verilənlərinin açıqlanması</a:t>
            </a:r>
          </a:p>
          <a:p>
            <a:pPr marL="171450" indent="-171450" algn="l" rtl="0" eaLnBrk="1" hangingPunct="1">
              <a:spcBef>
                <a:spcPct val="0"/>
              </a:spcBef>
              <a:buFontTx/>
              <a:buChar char="•"/>
            </a:pPr>
            <a:r>
              <a:rPr lang="az" b="0" i="0" u="none" baseline="0">
                <a:latin typeface="Calibri" charset="0"/>
              </a:rPr>
              <a:t>Verilənlərin götürülməsini xahiş etmək üçün QHY, evdən kompüter sistemlərinə daxilolmaya icazə verilmir (Maddə 32)</a:t>
            </a:r>
          </a:p>
          <a:p>
            <a:pPr marL="171450" indent="-171450" algn="l" rtl="0" eaLnBrk="1" hangingPunct="1">
              <a:spcBef>
                <a:spcPct val="0"/>
              </a:spcBef>
              <a:buFontTx/>
              <a:buChar char="•"/>
            </a:pPr>
            <a:r>
              <a:rPr lang="az" b="0" i="0" u="none" baseline="0">
                <a:latin typeface="Calibri" charset="0"/>
              </a:rPr>
              <a:t>24/7 əlaqə mərkəzləri (biri istintaq məqsədləri ilə, 24/7, operativ əməkdaşlıq, sorğuları cavablandırmağa hazırlıq, hazırlıqlı işçi heyəti)</a:t>
            </a:r>
          </a:p>
          <a:p>
            <a:pPr marL="171450" indent="-171450" algn="l" rtl="0" eaLnBrk="1" hangingPunct="1">
              <a:spcBef>
                <a:spcPct val="0"/>
              </a:spcBef>
              <a:buFontTx/>
              <a:buChar char="•"/>
            </a:pPr>
            <a:endParaRPr lang="az" dirty="0">
              <a:latin typeface="Calibri" charset="0"/>
            </a:endParaRPr>
          </a:p>
          <a:p>
            <a:pPr marL="171450" indent="-171450" algn="l" rtl="0" eaLnBrk="1" hangingPunct="1">
              <a:spcBef>
                <a:spcPct val="0"/>
              </a:spcBef>
              <a:buFontTx/>
              <a:buChar char="•"/>
            </a:pPr>
            <a:endParaRPr lang="az"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fld id="{AF832C6B-BDA8-DE4D-980B-63A4BC844782}" type="slidenum">
              <a:rPr sz="1200"/>
              <a:pPr/>
              <a:t>23</a:t>
            </a:fld>
            <a:endParaRPr lang="az" sz="1200"/>
          </a:p>
        </p:txBody>
      </p:sp>
    </p:spTree>
    <p:extLst>
      <p:ext uri="{BB962C8B-B14F-4D97-AF65-F5344CB8AC3E}">
        <p14:creationId xmlns:p14="http://schemas.microsoft.com/office/powerpoint/2010/main" val="417505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20000"/>
              </a:lnSpc>
              <a:spcBef>
                <a:spcPts val="600"/>
              </a:spcBef>
              <a:spcAft>
                <a:spcPts val="600"/>
              </a:spcAft>
              <a:defRPr/>
            </a:pPr>
            <a:r>
              <a:rPr lang="az" b="0" i="0" u="none" baseline="0">
                <a:latin typeface="Verdana"/>
                <a:cs typeface="Verdana"/>
              </a:rPr>
              <a:t>2001-ci ilin noyabr ayında Budapeştdə imzalanmaq üçün açıq elan edilmişdir</a:t>
            </a:r>
          </a:p>
          <a:p>
            <a:pPr algn="l" rtl="0">
              <a:lnSpc>
                <a:spcPct val="120000"/>
              </a:lnSpc>
              <a:spcBef>
                <a:spcPts val="600"/>
              </a:spcBef>
              <a:spcAft>
                <a:spcPts val="600"/>
              </a:spcAft>
              <a:defRPr/>
            </a:pPr>
            <a:r>
              <a:rPr lang="az" b="0" i="0" u="none" baseline="0">
                <a:latin typeface="Verdana"/>
                <a:cs typeface="Verdana"/>
              </a:rPr>
              <a:t>Onu Kibercinayətkarlıq haqqında konvensiya komitəsi (T-CY) izləyir </a:t>
            </a:r>
          </a:p>
          <a:p>
            <a:pPr algn="l" rtl="0">
              <a:lnSpc>
                <a:spcPct val="120000"/>
              </a:lnSpc>
              <a:spcBef>
                <a:spcPts val="600"/>
              </a:spcBef>
              <a:spcAft>
                <a:spcPts val="600"/>
              </a:spcAft>
              <a:defRPr/>
            </a:pPr>
            <a:r>
              <a:rPr lang="az" b="0" i="0" u="none" baseline="0">
                <a:latin typeface="Verdana"/>
                <a:cs typeface="Verdana"/>
              </a:rPr>
              <a:t>Hər hansı Dövlət tərəfindən girişə açıqdır</a:t>
            </a:r>
          </a:p>
          <a:p>
            <a:pPr algn="l" rtl="0">
              <a:lnSpc>
                <a:spcPct val="120000"/>
              </a:lnSpc>
              <a:spcBef>
                <a:spcPts val="600"/>
              </a:spcBef>
              <a:spcAft>
                <a:spcPts val="600"/>
              </a:spcAft>
              <a:defRPr/>
            </a:pPr>
            <a:r>
              <a:rPr lang="az" b="0" i="0" u="none" baseline="0">
                <a:latin typeface="Verdana"/>
                <a:cs typeface="Verdana"/>
              </a:rPr>
              <a:t>Bu günə olan məlumata əsasən, </a:t>
            </a:r>
            <a:r>
              <a:rPr lang="az" b="1" i="0" u="none" baseline="0">
                <a:latin typeface="Verdana"/>
                <a:cs typeface="Verdana"/>
              </a:rPr>
              <a:t>Kibercinayətkarlıq və elektron sübutlar haqqında </a:t>
            </a:r>
            <a:r>
              <a:rPr lang="az" b="0" i="0" u="none" baseline="0">
                <a:latin typeface="Verdana"/>
                <a:cs typeface="Verdana"/>
              </a:rPr>
              <a:t>yeganə</a:t>
            </a:r>
            <a:r>
              <a:rPr lang="az" b="1" i="0" u="none" baseline="0">
                <a:latin typeface="Verdana"/>
                <a:cs typeface="Verdana"/>
              </a:rPr>
              <a:t> beynəlxalq konvensiya</a:t>
            </a:r>
          </a:p>
          <a:p>
            <a:pPr algn="l" rtl="0">
              <a:lnSpc>
                <a:spcPct val="120000"/>
              </a:lnSpc>
              <a:spcBef>
                <a:spcPts val="600"/>
              </a:spcBef>
              <a:spcAft>
                <a:spcPts val="600"/>
              </a:spcAft>
              <a:defRPr/>
            </a:pPr>
            <a:r>
              <a:rPr lang="az" b="0" i="0" u="none" baseline="0">
                <a:latin typeface="Verdana"/>
                <a:cs typeface="Verdana"/>
              </a:rPr>
              <a:t>O, kibercinayətkarlıq əməllərinin yüksək səviyyəli, texnoloji baxımdan neytral təriflərini təmin edir</a:t>
            </a:r>
          </a:p>
          <a:p>
            <a:pPr algn="l" rtl="0">
              <a:lnSpc>
                <a:spcPct val="120000"/>
              </a:lnSpc>
              <a:spcBef>
                <a:spcPts val="600"/>
              </a:spcBef>
              <a:spcAft>
                <a:spcPts val="600"/>
              </a:spcAft>
              <a:defRPr/>
            </a:pPr>
            <a:r>
              <a:rPr lang="az" b="0" i="0" u="none" baseline="0">
                <a:latin typeface="Verdana"/>
                <a:cs typeface="Verdana"/>
              </a:rPr>
              <a:t>O, milli səviyyədə istintaq və cinayət təqibi üçün standart prosedurları müəyyən edir və aidiyyəti tərəflər üzərinə müvafiq öhdəliklər qoyur</a:t>
            </a:r>
          </a:p>
          <a:p>
            <a:pPr algn="l" rtl="0">
              <a:lnSpc>
                <a:spcPct val="120000"/>
              </a:lnSpc>
              <a:spcBef>
                <a:spcPts val="600"/>
              </a:spcBef>
              <a:spcAft>
                <a:spcPts val="600"/>
              </a:spcAft>
              <a:defRPr/>
            </a:pPr>
            <a:r>
              <a:rPr lang="az" b="0" i="0" u="none" baseline="0">
                <a:latin typeface="Verdana"/>
                <a:cs typeface="Verdana"/>
              </a:rPr>
              <a:t>O, beynəlxalq, polis orqanları arasında və məhkəmə orqanları ilə əməkdaşlığa aid prosessual normaları müəyyən edir </a:t>
            </a:r>
          </a:p>
          <a:p>
            <a:pPr algn="l" rtl="0">
              <a:lnSpc>
                <a:spcPct val="120000"/>
              </a:lnSpc>
              <a:spcBef>
                <a:spcPts val="600"/>
              </a:spcBef>
              <a:spcAft>
                <a:spcPts val="600"/>
              </a:spcAft>
              <a:defRPr/>
            </a:pPr>
            <a:r>
              <a:rPr lang="az" b="0" i="0" u="none" baseline="0">
                <a:latin typeface="Verdana"/>
                <a:cs typeface="Verdana"/>
              </a:rPr>
              <a:t>Tövsiyə sənədləri Konvensiya Komitəsi (T-CY) tərəfindən BK müddəalarını yeni təhlükələr və yeni texnoloji paraqdiqmalar konteksində təfsir etmək məqsədilə nəşr edilir. </a:t>
            </a:r>
          </a:p>
          <a:p>
            <a:endParaRPr lang="az" dirty="0"/>
          </a:p>
        </p:txBody>
      </p:sp>
      <p:sp>
        <p:nvSpPr>
          <p:cNvPr id="4" name="Slide Number Placeholder 3"/>
          <p:cNvSpPr>
            <a:spLocks noGrp="1"/>
          </p:cNvSpPr>
          <p:nvPr>
            <p:ph type="sldNum" sz="quarter" idx="10"/>
          </p:nvPr>
        </p:nvSpPr>
        <p:spPr/>
        <p:txBody>
          <a:bodyPr/>
          <a:lstStyle/>
          <a:p>
            <a:pPr algn="l" rtl="0">
              <a:defRPr/>
            </a:pPr>
            <a:fld id="{0A9CA34D-D136-324F-8C5C-F0F921B45548}" type="slidenum">
              <a:rPr/>
              <a:pPr>
                <a:defRPr/>
              </a:pPr>
              <a:t>24</a:t>
            </a:fld>
            <a:endParaRPr lang="az"/>
          </a:p>
        </p:txBody>
      </p:sp>
    </p:spTree>
    <p:extLst>
      <p:ext uri="{BB962C8B-B14F-4D97-AF65-F5344CB8AC3E}">
        <p14:creationId xmlns:p14="http://schemas.microsoft.com/office/powerpoint/2010/main" val="884908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a:p>
        </p:txBody>
      </p:sp>
      <p:sp>
        <p:nvSpPr>
          <p:cNvPr id="4" name="Slide Number Placeholder 3"/>
          <p:cNvSpPr>
            <a:spLocks noGrp="1"/>
          </p:cNvSpPr>
          <p:nvPr>
            <p:ph type="sldNum" sz="quarter" idx="10"/>
          </p:nvPr>
        </p:nvSpPr>
        <p:spPr/>
        <p:txBody>
          <a:bodyPr/>
          <a:lstStyle/>
          <a:p>
            <a:pPr algn="l" rtl="0">
              <a:defRPr/>
            </a:pPr>
            <a:fld id="{0A9CA34D-D136-324F-8C5C-F0F921B45548}" type="slidenum">
              <a:rPr/>
              <a:pPr>
                <a:defRPr/>
              </a:pPr>
              <a:t>26</a:t>
            </a:fld>
            <a:endParaRPr lang="az"/>
          </a:p>
        </p:txBody>
      </p:sp>
    </p:spTree>
    <p:extLst>
      <p:ext uri="{BB962C8B-B14F-4D97-AF65-F5344CB8AC3E}">
        <p14:creationId xmlns:p14="http://schemas.microsoft.com/office/powerpoint/2010/main" val="4156453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a:p>
        </p:txBody>
      </p:sp>
      <p:sp>
        <p:nvSpPr>
          <p:cNvPr id="4" name="Slide Number Placeholder 3"/>
          <p:cNvSpPr>
            <a:spLocks noGrp="1"/>
          </p:cNvSpPr>
          <p:nvPr>
            <p:ph type="sldNum" sz="quarter" idx="10"/>
          </p:nvPr>
        </p:nvSpPr>
        <p:spPr/>
        <p:txBody>
          <a:bodyPr/>
          <a:lstStyle/>
          <a:p>
            <a:pPr algn="l" rtl="0">
              <a:defRPr/>
            </a:pPr>
            <a:fld id="{0A9CA34D-D136-324F-8C5C-F0F921B45548}" type="slidenum">
              <a:rPr/>
              <a:pPr>
                <a:defRPr/>
              </a:pPr>
              <a:t>27</a:t>
            </a:fld>
            <a:endParaRPr lang="az"/>
          </a:p>
        </p:txBody>
      </p:sp>
    </p:spTree>
    <p:extLst>
      <p:ext uri="{BB962C8B-B14F-4D97-AF65-F5344CB8AC3E}">
        <p14:creationId xmlns:p14="http://schemas.microsoft.com/office/powerpoint/2010/main" val="3220314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a:p>
        </p:txBody>
      </p:sp>
      <p:sp>
        <p:nvSpPr>
          <p:cNvPr id="4" name="Slide Number Placeholder 3"/>
          <p:cNvSpPr>
            <a:spLocks noGrp="1"/>
          </p:cNvSpPr>
          <p:nvPr>
            <p:ph type="sldNum" sz="quarter" idx="10"/>
          </p:nvPr>
        </p:nvSpPr>
        <p:spPr/>
        <p:txBody>
          <a:bodyPr/>
          <a:lstStyle/>
          <a:p>
            <a:pPr algn="l" rtl="0">
              <a:defRPr/>
            </a:pPr>
            <a:fld id="{0A9CA34D-D136-324F-8C5C-F0F921B45548}" type="slidenum">
              <a:rPr/>
              <a:pPr>
                <a:defRPr/>
              </a:pPr>
              <a:t>28</a:t>
            </a:fld>
            <a:endParaRPr lang="az"/>
          </a:p>
        </p:txBody>
      </p:sp>
    </p:spTree>
    <p:extLst>
      <p:ext uri="{BB962C8B-B14F-4D97-AF65-F5344CB8AC3E}">
        <p14:creationId xmlns:p14="http://schemas.microsoft.com/office/powerpoint/2010/main" val="377565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29</a:t>
            </a:fld>
            <a:endParaRPr lang="az">
              <a:solidFill>
                <a:prstClr val="black"/>
              </a:solidFill>
            </a:endParaRPr>
          </a:p>
        </p:txBody>
      </p:sp>
    </p:spTree>
    <p:extLst>
      <p:ext uri="{BB962C8B-B14F-4D97-AF65-F5344CB8AC3E}">
        <p14:creationId xmlns:p14="http://schemas.microsoft.com/office/powerpoint/2010/main" val="2488281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31</a:t>
            </a:fld>
            <a:endParaRPr lang="az"/>
          </a:p>
        </p:txBody>
      </p:sp>
    </p:spTree>
    <p:extLst>
      <p:ext uri="{BB962C8B-B14F-4D97-AF65-F5344CB8AC3E}">
        <p14:creationId xmlns:p14="http://schemas.microsoft.com/office/powerpoint/2010/main" val="909338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buFont typeface="Wingdings" panose="05000000000000000000" pitchFamily="2" charset="2"/>
              <a:buNone/>
            </a:pPr>
            <a:r>
              <a:rPr lang="az" sz="1800" b="0" i="0" u="none" baseline="0">
                <a:effectLst/>
                <a:latin typeface="Calibri" panose="020F0502020204030204" pitchFamily="34" charset="0"/>
                <a:ea typeface="Times New Roman" panose="02020603050405020304" pitchFamily="18" charset="0"/>
              </a:rPr>
              <a:t>BMT-nin Kibercinayətkarlıqla mübarizə üzrə hökumətlərarası İşçi Qrupu (IEG) 2010-cu ildə “kibercinayətkarlıq probleminin, Üzv dövlətlərin, beynəlxalq ictimaiyyətin və özəl sektorun ona qarşı cavab tədbirlərinin, eləcə də ölkədaxili qanunvericiliklər, qabaqcıl təcrübələr, texniki yardım və beynəlxalq əməkdaşlıqla bağlı məlumat mübadiləsinin -  kibercinayətkarlığa qarşı mövcud ölkədaxili və beynəlxalq hüquqi və digər cavab tədbirlərini gücləndirilməsi və yenilərinin təklif edilməsi üçün mümkün variantların öyrənilməsi istiqamətində ətraflı araşdırmaq məqsədilə təsis edilmişdir”. Ekspert qrupu 2020-ci ildə beynəlxalq əməkdaşlıq haqqında fəsilləri və qrupun 2018-2021-ci illər üzrə iş planına uyğun olaraq, Kibercanayətkarlıq haqqında ətraflı araşdırmanı müzakirə edəcək. </a:t>
            </a:r>
          </a:p>
          <a:p>
            <a:pPr marL="0" lvl="0" indent="0" algn="l" rtl="0">
              <a:buFont typeface="Wingdings" panose="05000000000000000000" pitchFamily="2" charset="2"/>
              <a:buNone/>
            </a:pPr>
            <a:endParaRPr lang="az" sz="1800" dirty="0">
              <a:effectLst/>
              <a:latin typeface="Calibri" panose="020F0502020204030204" pitchFamily="34" charset="0"/>
              <a:ea typeface="Times New Roman" panose="02020603050405020304" pitchFamily="18" charset="0"/>
            </a:endParaRPr>
          </a:p>
          <a:p>
            <a:pPr marL="0" lvl="0" indent="0" algn="l" rtl="0">
              <a:buFont typeface="Wingdings" panose="05000000000000000000" pitchFamily="2" charset="2"/>
              <a:buNone/>
            </a:pPr>
            <a:r>
              <a:rPr lang="az" sz="1800" b="0" i="0" u="none" baseline="0">
                <a:effectLst/>
                <a:latin typeface="Calibri" panose="020F0502020204030204" pitchFamily="34" charset="0"/>
                <a:ea typeface="Times New Roman" panose="02020603050405020304" pitchFamily="18" charset="0"/>
              </a:rPr>
              <a:t>2019-cu ilin dekabr ayında BMT Baş Assambleyasının A/RES/74/247 saylı qətnaməsi yeni, paralel proses başlatdı. Qətnamə "informasiya və kommunikasiya texnologiyalarından cinayət məqsədilə istifadə edilməsinə qarşı" əhatəli beynəlxalq konvensiyanın hazırlanması məqsədilə bütün regionlardan nümayəndələri özündə birləşdirən, açıq tərkibli xüsusi hökumətlərarası ekspertlər komitəsini təsis edilməsini nəzərdə tutur. Proses 2021-ci ildə başlayacaq.</a:t>
            </a:r>
          </a:p>
          <a:p>
            <a:pPr marL="0" lvl="0" indent="0" algn="l" rtl="0">
              <a:buFont typeface="Wingdings" panose="05000000000000000000" pitchFamily="2" charset="2"/>
              <a:buNone/>
            </a:pPr>
            <a:endParaRPr lang="az" sz="1800" dirty="0">
              <a:effectLst/>
              <a:latin typeface="Calibri" panose="020F0502020204030204" pitchFamily="34" charset="0"/>
              <a:ea typeface="Calibri" panose="020F0502020204030204" pitchFamily="34" charset="0"/>
            </a:endParaRPr>
          </a:p>
          <a:p>
            <a:pPr marL="0" lvl="0" indent="0" algn="l" rtl="0">
              <a:buFont typeface="Wingdings" panose="05000000000000000000" pitchFamily="2" charset="2"/>
              <a:buNone/>
            </a:pPr>
            <a:r>
              <a:rPr lang="az" sz="1800" b="0" i="0" u="none" baseline="0">
                <a:effectLst/>
                <a:latin typeface="Calibri" panose="020F0502020204030204" pitchFamily="34" charset="0"/>
                <a:ea typeface="Times New Roman" panose="02020603050405020304" pitchFamily="18" charset="0"/>
              </a:rPr>
              <a:t>UNODC (BMT‐nin Narkotiklər və Cinayətkarlıqla Mübarizə İdarəsi ) Kibercinayətkarlıqla mübarizə üzrə qlobal proqram: </a:t>
            </a:r>
            <a:r>
              <a:rPr lang="az" sz="1800" b="0" i="0" u="sng" baseline="0">
                <a:solidFill>
                  <a:srgbClr val="0000FF"/>
                </a:solidFill>
                <a:effectLst/>
                <a:latin typeface="Calibri" panose="020F0502020204030204" pitchFamily="34" charset="0"/>
                <a:ea typeface="Times New Roman" panose="02020603050405020304" pitchFamily="18" charset="0"/>
                <a:hlinkClick r:id="rId3"/>
              </a:rPr>
              <a:t>https://www.unodc.org/unodc/en/cybercrime/global-programme-cybercrime.html</a:t>
            </a:r>
            <a:endParaRPr lang="az" sz="1800" u="sng" dirty="0">
              <a:solidFill>
                <a:srgbClr val="0000FF"/>
              </a:solidFill>
              <a:effectLst/>
              <a:latin typeface="Calibri" panose="020F0502020204030204" pitchFamily="34" charset="0"/>
              <a:ea typeface="Times New Roman" panose="02020603050405020304" pitchFamily="18" charset="0"/>
            </a:endParaRPr>
          </a:p>
          <a:p>
            <a:pPr marL="0" lvl="0" indent="0" algn="l" rtl="0">
              <a:buFont typeface="Wingdings" panose="05000000000000000000" pitchFamily="2" charset="2"/>
              <a:buNone/>
            </a:pPr>
            <a:endParaRPr lang="az" sz="1800" u="sng" dirty="0">
              <a:solidFill>
                <a:srgbClr val="0000FF"/>
              </a:solidFill>
              <a:effectLst/>
              <a:latin typeface="Calibri" panose="020F0502020204030204" pitchFamily="34" charset="0"/>
              <a:ea typeface="Times New Roman" panose="02020603050405020304" pitchFamily="18" charset="0"/>
            </a:endParaRPr>
          </a:p>
          <a:p>
            <a:pPr algn="just" rtl="0"/>
            <a:r>
              <a:rPr lang="az" sz="2800" b="0" i="0" u="none" baseline="0">
                <a:solidFill>
                  <a:srgbClr val="212529"/>
                </a:solidFill>
                <a:effectLst/>
                <a:latin typeface="Roboto" panose="02000000000000000000" pitchFamily="2" charset="0"/>
              </a:rPr>
              <a:t>Qlobal proqram Üzv dövlətlərə kibercinayətkarlıqla mübarizə və onun qarşısının alınması yönündə dəstəyin göstərilməsi vasitəsilə inkişaf etməkdə olan ölkələrin müəyyən edilmiş ehtiyaclarına çevik reaksiya göstərmək məqsədilə təsis edilib. 2017-ci ildə Kibercinayətkarlıqla mübarizə proqramının əsas coğrafi təmas nöqtələri Mərkəzi Amerika, Şərqi Afrika, Orta Şərq və Şimali Afrika ölkələri və Sakit Okeanı ölkələridir, başlıca məqsədlər isə aşağıdakılardır:</a:t>
            </a:r>
          </a:p>
          <a:p>
            <a:pPr algn="just" rtl="0">
              <a:buFont typeface="Arial" panose="020B0604020202020204" pitchFamily="34" charset="0"/>
              <a:buChar char="•"/>
            </a:pPr>
            <a:r>
              <a:rPr lang="az" sz="2800" b="0" i="0" u="none" baseline="0">
                <a:solidFill>
                  <a:srgbClr val="212529"/>
                </a:solidFill>
                <a:effectLst/>
                <a:latin typeface="Roboto" panose="02000000000000000000" pitchFamily="2" charset="0"/>
              </a:rPr>
              <a:t>Kibercinayətkarlıq, xüsusilə uşaqlara münasibətdə cinsi istismar və seksual xarakterli hərəkətlər barədə işlərdə istinaq, cinayət təqibi və məhkəmə qərarlarının səmərəlilik və effektivliyinin - günclü insan hüquqları modeli - daxilində gücləndirilməsi;</a:t>
            </a:r>
          </a:p>
          <a:p>
            <a:pPr algn="just" rtl="0">
              <a:buFont typeface="Arial" panose="020B0604020202020204" pitchFamily="34" charset="0"/>
              <a:buChar char="•"/>
            </a:pPr>
            <a:r>
              <a:rPr lang="az" sz="2800" b="0" i="0" u="none" baseline="0">
                <a:solidFill>
                  <a:srgbClr val="212529"/>
                </a:solidFill>
                <a:effectLst/>
                <a:latin typeface="Roboto" panose="02000000000000000000" pitchFamily="2" charset="0"/>
              </a:rPr>
              <a:t>Hökumətin kibercinayətkarlığa qarşı səmərəli, effektiv cavab tədbirləri, o cümlədən ölkə səviyyəsində koordinasiya, verilənlərin toplanması, davamlı cavab tədbirlərinə və daha yüksək çəkindirici təsirə gətirib çıxaran effektiv normativ-hüquqi bzaza;</a:t>
            </a:r>
          </a:p>
          <a:p>
            <a:pPr algn="just" rtl="0">
              <a:buFont typeface="Arial" panose="020B0604020202020204" pitchFamily="34" charset="0"/>
              <a:buChar char="•"/>
            </a:pPr>
            <a:r>
              <a:rPr lang="az" sz="2800" b="0" i="0" u="none" baseline="0">
                <a:solidFill>
                  <a:srgbClr val="212529"/>
                </a:solidFill>
                <a:effectLst/>
                <a:latin typeface="Roboto" panose="02000000000000000000" pitchFamily="2" charset="0"/>
              </a:rPr>
              <a:t>Hökumət, hüquq-mühafizə orqanları və özəl sektor arasında ölkədaxili və beynəlxalq məlumat mübadiləsinin gücləndirilməsi, eyni zamanda kibercinayətkarlıq riskləri haqqında ictimai biliklərin artırılması.</a:t>
            </a:r>
          </a:p>
          <a:p>
            <a:pPr marL="1143000" lvl="2" indent="-228600" algn="l" rtl="0">
              <a:buFont typeface="Wingdings" panose="05000000000000000000" pitchFamily="2" charset="2"/>
              <a:buChar char=""/>
            </a:pPr>
            <a:endParaRPr lang="az"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32</a:t>
            </a:fld>
            <a:endParaRPr lang="az"/>
          </a:p>
        </p:txBody>
      </p:sp>
    </p:spTree>
    <p:extLst>
      <p:ext uri="{BB962C8B-B14F-4D97-AF65-F5344CB8AC3E}">
        <p14:creationId xmlns:p14="http://schemas.microsoft.com/office/powerpoint/2010/main" val="2909368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sz="1200" b="0" i="0" u="none" baseline="0"/>
              <a:t>Məqsəd çox genişdir – çox texniki təsvirlərə yol vermədən məlumatlandırıcı icmal təqdim etmək </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a:t>
            </a:fld>
            <a:endParaRPr lang="az"/>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https://www.un.org/press/en/2000/20001204.ga9842.doc.html</a:t>
            </a:r>
          </a:p>
        </p:txBody>
      </p:sp>
      <p:sp>
        <p:nvSpPr>
          <p:cNvPr id="4" name="Slide Number Placeholder 3"/>
          <p:cNvSpPr>
            <a:spLocks noGrp="1"/>
          </p:cNvSpPr>
          <p:nvPr>
            <p:ph type="sldNum" sz="quarter" idx="5"/>
          </p:nvPr>
        </p:nvSpPr>
        <p:spPr/>
        <p:txBody>
          <a:bodyPr/>
          <a:lstStyle/>
          <a:p>
            <a:pPr algn="l" rtl="0"/>
            <a:fld id="{C517488A-2FD4-4187-AAA7-AE40009BFB6A}" type="slidenum">
              <a:rPr/>
              <a:pPr/>
              <a:t>33</a:t>
            </a:fld>
            <a:endParaRPr lang="az" altLang="en-US"/>
          </a:p>
        </p:txBody>
      </p:sp>
    </p:spTree>
    <p:extLst>
      <p:ext uri="{BB962C8B-B14F-4D97-AF65-F5344CB8AC3E}">
        <p14:creationId xmlns:p14="http://schemas.microsoft.com/office/powerpoint/2010/main" val="571000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solidFill>
                  <a:srgbClr val="000000"/>
                </a:solidFill>
                <a:effectLst/>
                <a:latin typeface="Arial" panose="020B0604020202020204" pitchFamily="34" charset="0"/>
              </a:rPr>
              <a:t>Zərərli domen. Fidyə tələb edən proqram Verilənlərin toplanması üçün zərərli proqram. Botnetlər Kriptosındırıcılar. Qaranlıq internet. Kibercinayət xidmət kimi.</a:t>
            </a:r>
          </a:p>
          <a:p>
            <a:pPr algn="l" rtl="0"/>
            <a:r>
              <a:rPr lang="az" b="0" i="0" u="none" baseline="0">
                <a:solidFill>
                  <a:srgbClr val="000000"/>
                </a:solidFill>
                <a:effectLst/>
                <a:latin typeface="Arial" panose="020B0604020202020204" pitchFamily="34" charset="0"/>
              </a:rPr>
              <a:t>On il əvvəl çox az adama tanış olan söz və ifadələr cinayətkarlar hökumətə, ticarət müəssisələrinə və fərdlərə qarşı kiberhücumlar həyata keçirmək üçün yeni texnologiyalardan istifadə etdikcə gündəlik həyatımızın bir hissəsinə çevrilir. Bu cinayətlər nə fiziki, nə də virtual sərhəd tanımır, ciddi zərərə səbəb olur və bütün dünyada qurbanlara qarşı çox real təhdid təşkil edirlər. </a:t>
            </a:r>
          </a:p>
          <a:p>
            <a:pPr algn="l" rtl="0"/>
            <a:r>
              <a:rPr lang="az" b="0" i="0" u="none" baseline="0">
                <a:solidFill>
                  <a:srgbClr val="000000"/>
                </a:solidFill>
                <a:effectLst/>
                <a:latin typeface="Arial" panose="020B0604020202020204" pitchFamily="34" charset="0"/>
              </a:rPr>
              <a:t>Kobercinayətkarlıq ağlasığmaz sürətlə inkişaf edir, daim yeni tendensiyalar ortaya çıxır.   Kibercinayətkarlar daha çevikləşir, yeni texnologiyaları işıq sürəti ilə istismar edir, hücumlarını yeni metodlardan istifadə etməklə uyğunlaşdırır, bir-birləri ilə əvvəllər görmədiyimiz qədər əməkdaşlıq edirlər. </a:t>
            </a:r>
          </a:p>
          <a:p>
            <a:pPr algn="l" rtl="0"/>
            <a:r>
              <a:rPr lang="az" b="0" i="0" u="none" baseline="0">
                <a:solidFill>
                  <a:srgbClr val="000000"/>
                </a:solidFill>
                <a:effectLst/>
                <a:latin typeface="Arial" panose="020B0604020202020204" pitchFamily="34" charset="0"/>
              </a:rPr>
              <a:t>Mürəkkəb kriminal şəbəkələr mürəkkəb hücumları dəqiqələr içində koordinasiya edərək bütün dünyada fəaliyyət göstərirlər.</a:t>
            </a:r>
          </a:p>
          <a:p>
            <a:pPr algn="l" rtl="0"/>
            <a:r>
              <a:rPr lang="az" b="0" i="0" u="none" baseline="0">
                <a:solidFill>
                  <a:srgbClr val="000000"/>
                </a:solidFill>
                <a:effectLst/>
                <a:latin typeface="Arial" panose="020B0604020202020204" pitchFamily="34" charset="0"/>
              </a:rPr>
              <a:t>Buna görə də polis cinayətkarlar üçün açılan imkanları, eləcə də  kibercinayətkarlıqla mübarizə məqsədilə istifadə üsullarını anlamaq üçün yeni texnologiyalarla ayaqlaşmalıdır.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34</a:t>
            </a:fld>
            <a:endParaRPr lang="az"/>
          </a:p>
        </p:txBody>
      </p:sp>
    </p:spTree>
    <p:extLst>
      <p:ext uri="{BB962C8B-B14F-4D97-AF65-F5344CB8AC3E}">
        <p14:creationId xmlns:p14="http://schemas.microsoft.com/office/powerpoint/2010/main" val="3343901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800" b="0" i="0" u="sng" baseline="0">
                <a:solidFill>
                  <a:srgbClr val="0000FF"/>
                </a:solidFill>
                <a:effectLst/>
                <a:latin typeface="Calibri" panose="020F0502020204030204" pitchFamily="34" charset="0"/>
                <a:ea typeface="Times New Roman" panose="02020603050405020304" pitchFamily="18" charset="0"/>
                <a:hlinkClick r:id="rId3"/>
              </a:rPr>
              <a:t>https://ec.europa.eu/home-affairs/what-we-do/policies/cybercrime_en</a:t>
            </a:r>
            <a:endParaRPr lang="az" b="0" i="0" dirty="0">
              <a:solidFill>
                <a:srgbClr val="333333"/>
              </a:solidFill>
              <a:effectLst/>
              <a:latin typeface="Arial" panose="020B0604020202020204" pitchFamily="34" charset="0"/>
            </a:endParaRPr>
          </a:p>
          <a:p>
            <a:pPr algn="l" rtl="0"/>
            <a:endParaRPr lang="az" b="0" i="0" dirty="0">
              <a:solidFill>
                <a:srgbClr val="333333"/>
              </a:solidFill>
              <a:effectLst/>
              <a:latin typeface="Arial" panose="020B0604020202020204" pitchFamily="34" charset="0"/>
            </a:endParaRPr>
          </a:p>
          <a:p>
            <a:pPr algn="l" rtl="0"/>
            <a:r>
              <a:rPr lang="az" b="0" i="0" u="none" baseline="0">
                <a:solidFill>
                  <a:srgbClr val="333333"/>
                </a:solidFill>
                <a:effectLst/>
                <a:latin typeface="Arial" panose="020B0604020202020204" pitchFamily="34" charset="0"/>
              </a:rPr>
              <a:t>Qanunvericilik - Kibercinayətkarlıq haqqında Aİ qanunun monitorinqi və yenilənməsi</a:t>
            </a:r>
          </a:p>
          <a:p>
            <a:pPr algn="l" rtl="0">
              <a:buFont typeface="Arial" panose="020B0604020202020204" pitchFamily="34" charset="0"/>
              <a:buChar char="•"/>
            </a:pPr>
            <a:r>
              <a:rPr lang="az" b="0" i="0" u="none" baseline="0">
                <a:solidFill>
                  <a:srgbClr val="333333"/>
                </a:solidFill>
                <a:effectLst/>
                <a:latin typeface="Arial" panose="020B0604020202020204" pitchFamily="34" charset="0"/>
              </a:rPr>
              <a:t>2011 – </a:t>
            </a:r>
            <a:r>
              <a:rPr lang="az" b="0" i="0" u="none" strike="noStrike" baseline="0">
                <a:solidFill>
                  <a:srgbClr val="0065A2"/>
                </a:solidFill>
                <a:effectLst/>
                <a:latin typeface="Arial" panose="020B0604020202020204" pitchFamily="34" charset="0"/>
                <a:hlinkClick r:id="rId4"/>
              </a:rPr>
              <a:t>Uşaqlara münasibətdə cinsi istismar və uşaq pornoqrafiyası ilə mübarizə haqqında direktiv</a:t>
            </a:r>
            <a:r>
              <a:rPr lang="az" b="0" i="0" u="none" baseline="0">
                <a:solidFill>
                  <a:srgbClr val="333333"/>
                </a:solidFill>
                <a:effectLst/>
                <a:latin typeface="Arial" panose="020B0604020202020204" pitchFamily="34" charset="0"/>
              </a:rPr>
              <a:t> onlayn mühitdəki qruminq (cinayətkarlar azyaşlıları aldadıb seksual xarakterli hərəkətlərə çəkmək üçün özlərini uşaq kimi göstərirlər) kimi yenilikləri daha yaxşı əhatə edir. 2016-ci ildə Komissiya Üzv dövlətlərin Direktivə riayət məqsədilə həyata keçirdikləri tədbirlər haqqında iki hesabat dərc etdi (</a:t>
            </a:r>
            <a:r>
              <a:rPr lang="az" b="0" i="0" u="none" strike="noStrike" baseline="0">
                <a:solidFill>
                  <a:srgbClr val="0065A2"/>
                </a:solidFill>
                <a:effectLst/>
                <a:latin typeface="Arial" panose="020B0604020202020204" pitchFamily="34" charset="0"/>
                <a:hlinkClick r:id="rId5"/>
              </a:rPr>
              <a:t>hesabatlardan biri diqqəti bütövlükdə Direktiv</a:t>
            </a:r>
            <a:r>
              <a:rPr lang="az" b="0" i="0" u="none" baseline="0">
                <a:solidFill>
                  <a:srgbClr val="333333"/>
                </a:solidFill>
                <a:effectLst/>
                <a:latin typeface="Arial" panose="020B0604020202020204" pitchFamily="34" charset="0"/>
              </a:rPr>
              <a:t>,</a:t>
            </a:r>
            <a:r>
              <a:rPr lang="az" b="0" i="0" u="none" strike="noStrike" baseline="0">
                <a:solidFill>
                  <a:srgbClr val="0065A2"/>
                </a:solidFill>
                <a:effectLst/>
                <a:latin typeface="Arial" panose="020B0604020202020204" pitchFamily="34" charset="0"/>
                <a:hlinkClick r:id="rId6"/>
              </a:rPr>
              <a:t> digəri uşaq pornoqrafiyası ehtiva edən veb-saytlara qarşı görülən tədbirlər üzərində cəmləşdirir</a:t>
            </a:r>
            <a:r>
              <a:rPr lang="az" b="0" i="0" u="none" baseline="0">
                <a:solidFill>
                  <a:srgbClr val="333333"/>
                </a:solidFill>
                <a:effectLst/>
                <a:latin typeface="Arial" panose="020B0604020202020204" pitchFamily="34" charset="0"/>
              </a:rPr>
              <a:t>).</a:t>
            </a:r>
          </a:p>
          <a:p>
            <a:pPr algn="l" rtl="0">
              <a:buFont typeface="Arial" panose="020B0604020202020204" pitchFamily="34" charset="0"/>
              <a:buChar char="•"/>
            </a:pPr>
            <a:r>
              <a:rPr lang="az" b="0" i="0" u="none" baseline="0">
                <a:solidFill>
                  <a:srgbClr val="333333"/>
                </a:solidFill>
                <a:effectLst/>
                <a:latin typeface="Arial" panose="020B0604020202020204" pitchFamily="34" charset="0"/>
              </a:rPr>
              <a:t>2013 – </a:t>
            </a:r>
            <a:r>
              <a:rPr lang="az" b="0" i="0" u="none" strike="noStrike" baseline="0">
                <a:solidFill>
                  <a:srgbClr val="0065A2"/>
                </a:solidFill>
                <a:effectLst/>
                <a:latin typeface="Arial" panose="020B0604020202020204" pitchFamily="34" charset="0"/>
                <a:hlinkClick r:id="rId7"/>
              </a:rPr>
              <a:t>İnformasiya sistemlərinə yönəlmiş hücumlar haqqında direktiv</a:t>
            </a:r>
            <a:r>
              <a:rPr lang="az" b="0" i="0" u="none" strike="noStrike" baseline="0">
                <a:solidFill>
                  <a:srgbClr val="0065A2"/>
                </a:solidFill>
                <a:effectLst/>
                <a:latin typeface="Arial" panose="020B0604020202020204" pitchFamily="34" charset="0"/>
              </a:rPr>
              <a:t>. Üzv Dövlətlərdən kibercinayətkarlıqla mübarizə qanunlarını gücləndirmyi, daha sərt sanksiyalar tətbiq etməyi tələb etməklə, irimiqyası kiberhücumların öhdəsindən gəlmək məqsədi daşıyan </a:t>
            </a:r>
            <a:r>
              <a:rPr lang="az" b="0" i="0" u="none" strike="noStrike" baseline="0">
                <a:solidFill>
                  <a:srgbClr val="999999"/>
                </a:solidFill>
                <a:effectLst/>
                <a:latin typeface="Verdana" panose="020B0604030504040204" pitchFamily="34" charset="0"/>
              </a:rPr>
              <a:t>bu keçidin tərcümələrini axtarın </a:t>
            </a:r>
            <a:r>
              <a:rPr lang="az" b="0" i="0" u="none" strike="noStrike" baseline="0">
                <a:solidFill>
                  <a:srgbClr val="AAAAAA"/>
                </a:solidFill>
                <a:effectLst/>
                <a:latin typeface="Verdana" panose="020B0604030504040204" pitchFamily="34" charset="0"/>
              </a:rPr>
              <a:t>EN</a:t>
            </a:r>
            <a:r>
              <a:rPr lang="az" b="1" i="0" u="none" strike="noStrike" baseline="0">
                <a:solidFill>
                  <a:srgbClr val="CCCCCC"/>
                </a:solidFill>
                <a:effectLst/>
                <a:latin typeface="Verdana" panose="020B0604030504040204" pitchFamily="34" charset="0"/>
              </a:rPr>
              <a:t>•••</a:t>
            </a:r>
            <a:r>
              <a:rPr lang="az" b="0" i="0" u="none" baseline="0">
                <a:solidFill>
                  <a:srgbClr val="333333"/>
                </a:solidFill>
                <a:effectLst/>
                <a:latin typeface="Arial" panose="020B0604020202020204" pitchFamily="34" charset="0"/>
              </a:rPr>
              <a:t>.  2017-ci ildə Komissiya Üzv dövlətlərin bu direktivə riayət üçün zəruri tədbirləri nə dərəcədə yerinə yetirdiklərini qiymətləndirmək üçün hesabat dərc edir.</a:t>
            </a:r>
          </a:p>
          <a:p>
            <a:pPr algn="l" rtl="0">
              <a:buFont typeface="Arial" panose="020B0604020202020204" pitchFamily="34" charset="0"/>
              <a:buChar char="•"/>
            </a:pPr>
            <a:r>
              <a:rPr lang="az" b="0" i="0" u="none" baseline="0">
                <a:solidFill>
                  <a:srgbClr val="333333"/>
                </a:solidFill>
                <a:effectLst/>
                <a:latin typeface="Arial" panose="020B0604020202020204" pitchFamily="34" charset="0"/>
              </a:rPr>
              <a:t>2018 – Komissiya </a:t>
            </a:r>
            <a:r>
              <a:rPr lang="az" b="0" i="0" u="none" strike="noStrike" baseline="0">
                <a:solidFill>
                  <a:srgbClr val="0065A2"/>
                </a:solidFill>
                <a:effectLst/>
                <a:latin typeface="Arial" panose="020B0604020202020204" pitchFamily="34" charset="0"/>
                <a:hlinkClick r:id="rId8"/>
              </a:rPr>
              <a:t>cinayət araşdırmaları çərçivəsində elektron sübutlara sərhədlərarası çıxışı asanlaşdırmaq üçün</a:t>
            </a:r>
            <a:r>
              <a:rPr lang="az" b="0" i="0" u="none" baseline="0">
                <a:solidFill>
                  <a:srgbClr val="333333"/>
                </a:solidFill>
                <a:effectLst/>
                <a:latin typeface="Arial" panose="020B0604020202020204" pitchFamily="34" charset="0"/>
              </a:rPr>
              <a:t> reqlament və direktivin qəbul edilməsini təklif etmişdir.</a:t>
            </a:r>
          </a:p>
          <a:p>
            <a:pPr algn="l" rtl="0">
              <a:buFont typeface="Arial" panose="020B0604020202020204" pitchFamily="34" charset="0"/>
              <a:buChar char="•"/>
            </a:pPr>
            <a:r>
              <a:rPr lang="az" b="0" i="0" u="none" baseline="0">
                <a:solidFill>
                  <a:srgbClr val="333333"/>
                </a:solidFill>
                <a:effectLst/>
                <a:latin typeface="Arial" panose="020B0604020202020204" pitchFamily="34" charset="0"/>
              </a:rPr>
              <a:t>2019 – </a:t>
            </a:r>
            <a:r>
              <a:rPr lang="az" b="0" i="0" u="none" strike="noStrike" baseline="0">
                <a:solidFill>
                  <a:srgbClr val="0065A2"/>
                </a:solidFill>
                <a:effectLst/>
                <a:latin typeface="Arial" panose="020B0604020202020204" pitchFamily="34" charset="0"/>
                <a:hlinkClick r:id="rId9"/>
              </a:rPr>
              <a:t>Nağdsız ödəniş vasitələri haqqında</a:t>
            </a:r>
            <a:r>
              <a:rPr lang="az" b="0" i="0" u="none" baseline="0">
                <a:solidFill>
                  <a:srgbClr val="333333"/>
                </a:solidFill>
                <a:effectLst/>
                <a:latin typeface="Arial" panose="020B0604020202020204" pitchFamily="34" charset="0"/>
              </a:rPr>
              <a:t>, hüquq-mühafizə orqanlarının dələduzluq və nağdsız ödəniş vasitələrinin saxtalaşdırılmasına qarşı tədbirlərinin effektivliyinin artırılması məqsədilə normativ-hüquqi bazanı yeniləyən və beləliklə, operativ əməkdaşlıq qarşısındakı maneələrin qarşısını alan, profilaktika və qurbanlara yardımı təkmilləşdirən yeni direktiv.</a:t>
            </a:r>
          </a:p>
          <a:p>
            <a:endParaRPr lang="az" dirty="0"/>
          </a:p>
          <a:p>
            <a:pPr algn="l" rtl="0"/>
            <a:r>
              <a:rPr lang="az" b="0" i="0" u="none" baseline="0"/>
              <a:t>Koordinasiya - </a:t>
            </a:r>
            <a:r>
              <a:rPr lang="az" b="0" i="0" u="none" baseline="0">
                <a:solidFill>
                  <a:srgbClr val="333333"/>
                </a:solidFill>
                <a:effectLst/>
                <a:latin typeface="Arial" panose="020B0604020202020204" pitchFamily="34" charset="0"/>
              </a:rPr>
              <a:t>Agentliklərə dəstək:</a:t>
            </a:r>
          </a:p>
          <a:p>
            <a:pPr algn="l" rtl="0"/>
            <a:r>
              <a:rPr lang="az" b="0" i="0" u="none" baseline="0">
                <a:solidFill>
                  <a:srgbClr val="333333"/>
                </a:solidFill>
                <a:effectLst/>
                <a:latin typeface="Arial" panose="020B0604020202020204" pitchFamily="34" charset="0"/>
              </a:rPr>
              <a:t>- </a:t>
            </a:r>
            <a:r>
              <a:rPr lang="az" b="0" i="0" u="none" strike="noStrike" baseline="0">
                <a:solidFill>
                  <a:srgbClr val="0065A2"/>
                </a:solidFill>
                <a:effectLst/>
                <a:latin typeface="Arial" panose="020B0604020202020204" pitchFamily="34" charset="0"/>
                <a:hlinkClick r:id="rId10"/>
              </a:rPr>
              <a:t>Avropol yanında Kibercinayətkarlıqla Mübarizə Mərkəzi</a:t>
            </a:r>
            <a:r>
              <a:rPr lang="az" b="0" i="0" u="none" baseline="0">
                <a:solidFill>
                  <a:srgbClr val="333333"/>
                </a:solidFill>
                <a:effectLst/>
                <a:latin typeface="Arial" panose="020B0604020202020204" pitchFamily="34" charset="0"/>
              </a:rPr>
              <a:t> Üzv Dövlətlərdə kibercinayətkarlıq üzrə istintaqların dəstəklənməsi məqsədilə Avropanın kibercinayətkarlıq sahəsindəki bilik və sərtiştəsini bir araya gətirməklə, hüquq-mühafizə və məhkəmə orqanlarına kibercinayətkarlıqla mübarizə sahəsində fəaliyyət göstərən təhiqqatçıarın kollektiv səsini təmsil etməklə, İttifaq daxilində kibercinayətkarlıqla mübarizə mərkəzi kimi çıxış edir.  Komissiya EC3-ün işinin Aİ-nin kibercinayətkarlıqla mübarizə siyasəti ilə uyğunlaşdırılmasını, EC3-ün kifayət qədər resursa malik olmasını təmin edir və onun işini təbliğ edir.</a:t>
            </a:r>
          </a:p>
          <a:p>
            <a:pPr algn="l" rtl="0"/>
            <a:r>
              <a:rPr lang="az" b="0" i="0" u="none" baseline="0">
                <a:solidFill>
                  <a:srgbClr val="333333"/>
                </a:solidFill>
                <a:effectLst/>
                <a:latin typeface="Arial" panose="020B0604020202020204" pitchFamily="34" charset="0"/>
              </a:rPr>
              <a:t>Özəl sektor və dövlət sektoru arasında əməkdaşlıq, məsələn, </a:t>
            </a:r>
            <a:r>
              <a:rPr lang="az" b="0" i="0" u="none" strike="noStrike" baseline="0">
                <a:solidFill>
                  <a:srgbClr val="0065A2"/>
                </a:solidFill>
                <a:effectLst/>
                <a:latin typeface="Arial" panose="020B0604020202020204" pitchFamily="34" charset="0"/>
                <a:hlinkClick r:id="rId11"/>
              </a:rPr>
              <a:t>WePROTECT Qlobal alyansı</a:t>
            </a:r>
            <a:r>
              <a:rPr lang="az" b="0" i="0" u="none" baseline="0">
                <a:solidFill>
                  <a:srgbClr val="333333"/>
                </a:solidFill>
                <a:effectLst/>
                <a:latin typeface="Arial" panose="020B0604020202020204" pitchFamily="34" charset="0"/>
              </a:rPr>
              <a:t> (uşaqlara münasibətdə onlayn seksual xarakterli hərəkətlər).</a:t>
            </a:r>
          </a:p>
          <a:p>
            <a:pPr algn="l" rtl="0"/>
            <a:r>
              <a:rPr lang="az" b="0" i="0" u="none" baseline="0">
                <a:solidFill>
                  <a:srgbClr val="333333"/>
                </a:solidFill>
                <a:effectLst/>
                <a:latin typeface="Arial" panose="020B0604020202020204" pitchFamily="34" charset="0"/>
              </a:rPr>
              <a:t>İnternet idarəçiliyi, məsələn, İnternet Adlarının və Nömrələrin Verilməsi üzrə Assosiasiyanın (ICANN) Məşvərət Komitəsinin  </a:t>
            </a:r>
            <a:r>
              <a:rPr lang="az" b="0" i="0" u="none" strike="noStrike" baseline="0">
                <a:solidFill>
                  <a:srgbClr val="0065A2"/>
                </a:solidFill>
                <a:effectLst/>
                <a:latin typeface="Arial" panose="020B0604020202020204" pitchFamily="34" charset="0"/>
                <a:hlinkClick r:id="rId12"/>
              </a:rPr>
              <a:t>İctimai asayiş üzrə işçi qrupu</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35</a:t>
            </a:fld>
            <a:endParaRPr lang="az"/>
          </a:p>
        </p:txBody>
      </p:sp>
    </p:spTree>
    <p:extLst>
      <p:ext uri="{BB962C8B-B14F-4D97-AF65-F5344CB8AC3E}">
        <p14:creationId xmlns:p14="http://schemas.microsoft.com/office/powerpoint/2010/main" val="14558764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https://www.europol.europa.eu/about-europol/european-cybercrime-centre-ec3</a:t>
            </a:r>
          </a:p>
        </p:txBody>
      </p:sp>
      <p:sp>
        <p:nvSpPr>
          <p:cNvPr id="4" name="Slide Number Placeholder 3"/>
          <p:cNvSpPr>
            <a:spLocks noGrp="1"/>
          </p:cNvSpPr>
          <p:nvPr>
            <p:ph type="sldNum" sz="quarter" idx="5"/>
          </p:nvPr>
        </p:nvSpPr>
        <p:spPr/>
        <p:txBody>
          <a:bodyPr/>
          <a:lstStyle/>
          <a:p>
            <a:pPr algn="l" rtl="0"/>
            <a:fld id="{C517488A-2FD4-4187-AAA7-AE40009BFB6A}" type="slidenum">
              <a:rPr/>
              <a:pPr/>
              <a:t>36</a:t>
            </a:fld>
            <a:endParaRPr lang="az" altLang="en-US"/>
          </a:p>
        </p:txBody>
      </p:sp>
    </p:spTree>
    <p:extLst>
      <p:ext uri="{BB962C8B-B14F-4D97-AF65-F5344CB8AC3E}">
        <p14:creationId xmlns:p14="http://schemas.microsoft.com/office/powerpoint/2010/main" val="36449306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37</a:t>
            </a:fld>
            <a:endParaRPr lang="az"/>
          </a:p>
        </p:txBody>
      </p:sp>
    </p:spTree>
    <p:extLst>
      <p:ext uri="{BB962C8B-B14F-4D97-AF65-F5344CB8AC3E}">
        <p14:creationId xmlns:p14="http://schemas.microsoft.com/office/powerpoint/2010/main" val="4053102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38</a:t>
            </a:fld>
            <a:endParaRPr lang="az"/>
          </a:p>
        </p:txBody>
      </p:sp>
    </p:spTree>
    <p:extLst>
      <p:ext uri="{BB962C8B-B14F-4D97-AF65-F5344CB8AC3E}">
        <p14:creationId xmlns:p14="http://schemas.microsoft.com/office/powerpoint/2010/main" val="2977340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39</a:t>
            </a:fld>
            <a:endParaRPr lang="az"/>
          </a:p>
        </p:txBody>
      </p:sp>
    </p:spTree>
    <p:extLst>
      <p:ext uri="{BB962C8B-B14F-4D97-AF65-F5344CB8AC3E}">
        <p14:creationId xmlns:p14="http://schemas.microsoft.com/office/powerpoint/2010/main" val="1460718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800" b="0" i="0" u="none" baseline="0">
                <a:effectLst/>
                <a:latin typeface="Calibri" panose="020F0502020204030204" pitchFamily="34" charset="0"/>
                <a:ea typeface="Calibri" panose="020F0502020204030204" pitchFamily="34" charset="0"/>
              </a:rPr>
              <a:t>https://www.coe.int/en/web/cybercrime/cybercrime-office-c-proc</a:t>
            </a:r>
            <a:endParaRPr lang="az" b="0" i="0" dirty="0">
              <a:solidFill>
                <a:srgbClr val="161616"/>
              </a:solidFill>
              <a:effectLst/>
              <a:latin typeface="Open Sans" panose="020B0606030504020204" pitchFamily="34" charset="0"/>
            </a:endParaRPr>
          </a:p>
          <a:p>
            <a:pPr algn="l" rtl="0"/>
            <a:endParaRPr lang="az" b="0" i="0" dirty="0">
              <a:solidFill>
                <a:srgbClr val="161616"/>
              </a:solidFill>
              <a:effectLst/>
              <a:latin typeface="Open Sans" panose="020B0606030504020204" pitchFamily="34" charset="0"/>
            </a:endParaRPr>
          </a:p>
          <a:p>
            <a:pPr algn="l" rtl="0"/>
            <a:r>
              <a:rPr lang="az" b="0" i="0" u="none" baseline="0">
                <a:solidFill>
                  <a:srgbClr val="161616"/>
                </a:solidFill>
                <a:effectLst/>
                <a:latin typeface="Open Sans" panose="020B0606030504020204" pitchFamily="34" charset="0"/>
              </a:rPr>
              <a:t> Avropa Şurasının Budapeşt konvensiyası adı ilə tanınan </a:t>
            </a:r>
            <a:r>
              <a:rPr lang="az" b="1" i="0" u="none" baseline="0">
                <a:solidFill>
                  <a:srgbClr val="696969"/>
                </a:solidFill>
                <a:effectLst/>
                <a:latin typeface="Open Sans" panose="020B0606030504020204" pitchFamily="34" charset="0"/>
              </a:rPr>
              <a:t>Kibercinayətkarlıq haqqında konvensiyası</a:t>
            </a:r>
            <a:r>
              <a:rPr lang="az" b="0" i="0" u="none" baseline="0">
                <a:solidFill>
                  <a:srgbClr val="161616"/>
                </a:solidFill>
                <a:effectLst/>
                <a:latin typeface="Open Sans" panose="020B0606030504020204" pitchFamily="34" charset="0"/>
              </a:rPr>
              <a:t> (CETS №185) bu sahədə məcburedici qüvvə malik yeganə beynəlxalq sənəddir. O, kibercinayətkarlığa qarşı əhatəli qanunvericilik hazırlayan hər hansı ölkə üçün bələdçi və bu sazişin tərəfi olan dövlətlər arasında beynəlxalq əməkdaşlıq üçün model rolunu oynayır.</a:t>
            </a:r>
          </a:p>
          <a:p>
            <a:pPr algn="l" rtl="0"/>
            <a:r>
              <a:rPr lang="az" b="0" i="0" u="none" baseline="0">
                <a:solidFill>
                  <a:srgbClr val="161616"/>
                </a:solidFill>
                <a:effectLst/>
                <a:latin typeface="Open Sans" panose="020B0606030504020204" pitchFamily="34" charset="0"/>
              </a:rPr>
              <a:t>Budapeşt Konvensiyası Kompüter sistemləri vasitəsilə törədilən </a:t>
            </a:r>
            <a:r>
              <a:rPr lang="az" b="0" i="0" u="none" baseline="0">
                <a:solidFill>
                  <a:srgbClr val="696969"/>
                </a:solidFill>
                <a:effectLst/>
                <a:latin typeface="Open Sans" panose="020B0606030504020204" pitchFamily="34" charset="0"/>
              </a:rPr>
              <a:t>i</a:t>
            </a:r>
            <a:r>
              <a:rPr lang="az" b="1" i="0" u="none" baseline="0">
                <a:solidFill>
                  <a:srgbClr val="696969"/>
                </a:solidFill>
                <a:effectLst/>
                <a:latin typeface="Open Sans" panose="020B0606030504020204" pitchFamily="34" charset="0"/>
              </a:rPr>
              <a:t>rqçi və ksenofobiya xarakterli əməllərin kriminallaşdırılmasına dair Protokolla</a:t>
            </a:r>
            <a:r>
              <a:rPr lang="az" b="0" i="0" u="none" baseline="0">
                <a:solidFill>
                  <a:srgbClr val="161616"/>
                </a:solidFill>
                <a:effectLst/>
                <a:latin typeface="Open Sans" panose="020B0606030504020204" pitchFamily="34" charset="0"/>
              </a:rPr>
              <a:t> tamamlanmışdır.</a:t>
            </a:r>
          </a:p>
          <a:p>
            <a:pPr algn="l" rtl="0"/>
            <a:endParaRPr lang="az" b="0" i="0" dirty="0">
              <a:solidFill>
                <a:srgbClr val="161616"/>
              </a:solidFill>
              <a:effectLst/>
              <a:latin typeface="Open Sans" panose="020B0606030504020204" pitchFamily="34" charset="0"/>
            </a:endParaRPr>
          </a:p>
          <a:p>
            <a:pPr algn="l" rtl="0"/>
            <a:r>
              <a:rPr lang="az" b="1" i="0" u="none" baseline="0">
                <a:solidFill>
                  <a:srgbClr val="161616"/>
                </a:solidFill>
                <a:effectLst/>
                <a:latin typeface="Open Sans" panose="020B0606030504020204" pitchFamily="34" charset="0"/>
              </a:rPr>
              <a:t>Avropa Şurasının </a:t>
            </a:r>
            <a:r>
              <a:rPr lang="az" b="0" i="0" u="none" baseline="0">
                <a:solidFill>
                  <a:srgbClr val="161616"/>
                </a:solidFill>
                <a:effectLst/>
                <a:latin typeface="Open Sans" panose="020B0606030504020204" pitchFamily="34" charset="0"/>
              </a:rPr>
              <a:t>Rumıniyanın Buxarest şəhərində yerləşən Kibercinayətkarlıq üzrə proqram ofisi (C-PROC) dünya ölkələrinə kibercinayətkarlıq və elektron sübutla bağlı çətinliklərə cavab vermək məqsədilə hüquq sistemlərinin potensialını </a:t>
            </a:r>
            <a:r>
              <a:rPr lang="az" b="0" i="0" u="none" strike="noStrike" baseline="0">
                <a:solidFill>
                  <a:srgbClr val="007BC8"/>
                </a:solidFill>
                <a:effectLst/>
                <a:latin typeface="Open Sans" panose="020B0606030504020204" pitchFamily="34" charset="0"/>
                <a:hlinkClick r:id="rId3"/>
              </a:rPr>
              <a:t>Kibercinayətkarlıqla mübarizə haqqında Budapeşt konvensiyasının</a:t>
            </a:r>
            <a:r>
              <a:rPr lang="az" b="0" i="0" u="none" baseline="0">
                <a:solidFill>
                  <a:srgbClr val="161616"/>
                </a:solidFill>
                <a:effectLst/>
                <a:latin typeface="Open Sans" panose="020B0606030504020204" pitchFamily="34" charset="0"/>
              </a:rPr>
              <a:t> normaları əsasında gücləndirməkdə yardım etmək üçün cavabdehlik daşıyır. Bura aşağıdakılar üçün dəstəyin gösətrilməsi daxildir:</a:t>
            </a:r>
          </a:p>
          <a:p>
            <a:pPr algn="l" rtl="0">
              <a:buFont typeface="Arial" panose="020B0604020202020204" pitchFamily="34" charset="0"/>
              <a:buChar char="•"/>
            </a:pPr>
            <a:r>
              <a:rPr lang="az" b="0" i="0" u="none" baseline="0">
                <a:solidFill>
                  <a:srgbClr val="161616"/>
                </a:solidFill>
                <a:effectLst/>
                <a:latin typeface="Open Sans" panose="020B0606030504020204" pitchFamily="34" charset="0"/>
              </a:rPr>
              <a:t>Kibercinayətkarlıq və elektron sübutlar haqqında qanunvericiliyin qanunun aliliyi (məlumatların qorunması daxil olmaqla) və insan hüquqları normalarına müvafiq qaydada gücləndirilməsi</a:t>
            </a:r>
          </a:p>
          <a:p>
            <a:pPr algn="l" rtl="0">
              <a:buFont typeface="Arial" panose="020B0604020202020204" pitchFamily="34" charset="0"/>
              <a:buChar char="•"/>
            </a:pPr>
            <a:r>
              <a:rPr lang="az" b="0" i="0" u="none" baseline="0">
                <a:solidFill>
                  <a:srgbClr val="161616"/>
                </a:solidFill>
                <a:effectLst/>
                <a:latin typeface="Open Sans" panose="020B0606030504020204" pitchFamily="34" charset="0"/>
              </a:rPr>
              <a:t>Hakimlər, prokurorlar və hüquq-mühafizə orqanlarının əməkdaşları üçün təlim</a:t>
            </a:r>
          </a:p>
          <a:p>
            <a:pPr algn="l" rtl="0">
              <a:buFont typeface="Arial" panose="020B0604020202020204" pitchFamily="34" charset="0"/>
              <a:buChar char="•"/>
            </a:pPr>
            <a:r>
              <a:rPr lang="az" b="0" i="0" u="none" baseline="0">
                <a:solidFill>
                  <a:srgbClr val="161616"/>
                </a:solidFill>
                <a:effectLst/>
                <a:latin typeface="Open Sans" panose="020B0606030504020204" pitchFamily="34" charset="0"/>
              </a:rPr>
              <a:t>İxtisaslaşmış kibercinayətkarlıqla mübarizə və məhkəmə ekspertizası bölmələrinin yaradılması və qurumlararası əməkdaşlığın təkmilləşdirilməsi</a:t>
            </a:r>
          </a:p>
          <a:p>
            <a:pPr algn="l" rtl="0">
              <a:buFont typeface="Arial" panose="020B0604020202020204" pitchFamily="34" charset="0"/>
              <a:buChar char="•"/>
            </a:pPr>
            <a:r>
              <a:rPr lang="az" b="0" i="0" u="none" baseline="0">
                <a:solidFill>
                  <a:srgbClr val="161616"/>
                </a:solidFill>
                <a:effectLst/>
                <a:latin typeface="Open Sans" panose="020B0606030504020204" pitchFamily="34" charset="0"/>
              </a:rPr>
              <a:t>Dövlət/özəl sektor əməkdaşlığının təbliği</a:t>
            </a:r>
          </a:p>
          <a:p>
            <a:pPr algn="l" rtl="0">
              <a:buFont typeface="Arial" panose="020B0604020202020204" pitchFamily="34" charset="0"/>
              <a:buChar char="•"/>
            </a:pPr>
            <a:r>
              <a:rPr lang="az" b="0" i="0" u="none" baseline="0">
                <a:solidFill>
                  <a:srgbClr val="161616"/>
                </a:solidFill>
                <a:effectLst/>
                <a:latin typeface="Open Sans" panose="020B0606030504020204" pitchFamily="34" charset="0"/>
              </a:rPr>
              <a:t>Uşaqların onlayn cinsi zorakılıqdan müdafiəsi</a:t>
            </a:r>
          </a:p>
          <a:p>
            <a:pPr algn="l" rtl="0">
              <a:buFont typeface="Arial" panose="020B0604020202020204" pitchFamily="34" charset="0"/>
              <a:buChar char="•"/>
            </a:pPr>
            <a:r>
              <a:rPr lang="az" b="0" i="0" u="none" baseline="0">
                <a:solidFill>
                  <a:srgbClr val="161616"/>
                </a:solidFill>
                <a:effectLst/>
                <a:latin typeface="Open Sans" panose="020B0606030504020204" pitchFamily="34" charset="0"/>
              </a:rPr>
              <a:t>Beynəlxalq əməkdaşlığın effektivliyinin yüksəldilməsi</a:t>
            </a:r>
          </a:p>
          <a:p>
            <a:pPr algn="l" rtl="0"/>
            <a:r>
              <a:rPr lang="az" b="0" i="0" u="none" baseline="0">
                <a:solidFill>
                  <a:srgbClr val="161616"/>
                </a:solidFill>
                <a:effectLst/>
                <a:latin typeface="Open Sans" panose="020B0606030504020204" pitchFamily="34" charset="0"/>
              </a:rPr>
              <a:t>Kibercinayətkarlıq üzrə Proqram Ofisi özünün potensialın yüksəldilməsi funksiyası ilə İştirakçı tərəflərin Budapeşt konvensiyasının icrasını izləməsinə imkan verən Konvensiya Komitəsinin (</a:t>
            </a:r>
            <a:r>
              <a:rPr lang="az" b="0" i="0" u="none" strike="noStrike" baseline="0">
                <a:solidFill>
                  <a:srgbClr val="007BC8"/>
                </a:solidFill>
                <a:effectLst/>
                <a:latin typeface="Open Sans" panose="020B0606030504020204" pitchFamily="34" charset="0"/>
                <a:hlinkClick r:id="rId4"/>
              </a:rPr>
              <a:t>T-CY</a:t>
            </a:r>
            <a:r>
              <a:rPr lang="az" b="0" i="0" u="none" baseline="0">
                <a:solidFill>
                  <a:srgbClr val="161616"/>
                </a:solidFill>
                <a:effectLst/>
                <a:latin typeface="Open Sans" panose="020B0606030504020204" pitchFamily="34" charset="0"/>
              </a:rPr>
              <a:t>) işini tamamlayır.</a:t>
            </a:r>
          </a:p>
          <a:p>
            <a:pPr algn="l" rtl="0"/>
            <a:endParaRPr lang="az" b="0" i="0" dirty="0">
              <a:solidFill>
                <a:srgbClr val="161616"/>
              </a:solidFill>
              <a:effectLst/>
              <a:latin typeface="Open Sans" panose="020B0606030504020204" pitchFamily="34" charset="0"/>
            </a:endParaRPr>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40</a:t>
            </a:fld>
            <a:endParaRPr lang="az" altLang="en-US"/>
          </a:p>
        </p:txBody>
      </p:sp>
    </p:spTree>
    <p:extLst>
      <p:ext uri="{BB962C8B-B14F-4D97-AF65-F5344CB8AC3E}">
        <p14:creationId xmlns:p14="http://schemas.microsoft.com/office/powerpoint/2010/main" val="4385334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Yüksək texnologiyaların istifadə edildiyi cinayətlər hüquq mühafizə orqanları üçün yeni çətinliklər yaradır </a:t>
            </a:r>
          </a:p>
          <a:p>
            <a:pPr algn="l" rtl="0"/>
            <a:r>
              <a:rPr lang="az" b="0" i="0" u="none" baseline="0"/>
              <a:t>Kompüter şəbəkələri ilə əlaqəli istintaqlarda yüksək texniki savada malik təhqiqatçıların elektron verilənləri saxlamaq və şübhəlilərin yerini müəyyənləşdirmək üçün misilsiz sürətlə  hərəkət etmələri çox vaxt həlledici əhəmiyyət daşıyır</a:t>
            </a:r>
          </a:p>
          <a:p>
            <a:pPr algn="l" rtl="0"/>
            <a:r>
              <a:rPr lang="az" b="0" i="0" u="none" baseline="0"/>
              <a:t>Bu çox vaxt İnternet xidməti provayderlərinə məlumatların mühafziə edilməsi üçün sorğuların verilməsini nəzərdə tutur</a:t>
            </a:r>
          </a:p>
          <a:p>
            <a:pPr algn="l" rtl="0"/>
            <a:r>
              <a:rPr lang="az" b="0" i="0" u="none" baseline="0"/>
              <a:t>Yüksək texnologiyalarla törədilən cinayətlər və terrorçuluq üzrə araşdırmalarda iyirmi dörd saat əməkdaşlıq</a:t>
            </a:r>
          </a:p>
          <a:p>
            <a:endParaRPr lang="az" dirty="0"/>
          </a:p>
          <a:p>
            <a:pPr algn="l" rtl="0"/>
            <a:r>
              <a:rPr lang="az" b="0" i="0" u="none" baseline="0"/>
              <a:t>Əcnəbi iştirakçıdan yardım almağa çalışan hüquq-mühafizə orqanı öz ölkəsindəki 24 saatəlaqə mərkəzi ilə əlaqə saxlaya bilər</a:t>
            </a:r>
          </a:p>
          <a:p>
            <a:pPr algn="l" rtl="0"/>
            <a:r>
              <a:rPr lang="az" b="0" i="0" u="none" baseline="0"/>
              <a:t>Məqsədəuyğun olduqda, əlaqə mərkəzi xarici ölkədəki həmkarı ilə əlaqə saxlayır</a:t>
            </a:r>
          </a:p>
          <a:p>
            <a:endParaRPr lang="az" dirty="0"/>
          </a:p>
          <a:p>
            <a:pPr algn="l" rtl="0"/>
            <a:r>
              <a:rPr lang="az" b="0" i="0" u="none" baseline="0"/>
              <a:t>Üzvlük öhdəliyi - Şəbəkə daxilindəki digər ölkələrin yardım və/və ya məlumat almaq üçün göndərdikləri sorğuları qəbul etmək üçün həftənin 7 günü, günün 24 saatı fəaliyyət göstərən əlaqə mərkəzi.</a:t>
            </a:r>
          </a:p>
          <a:p>
            <a:pPr algn="l" rtl="0"/>
            <a:r>
              <a:rPr lang="az" b="0" i="0" u="none" baseline="0"/>
              <a:t>Rəsmi kompüter cinayətləri bölməsinin yaradılmasını tələb etmir. Bəzi yurisdiksiyalarda əlaqə mərkəzi kibercinayətkarlıqla maraqlanan bir neçə təhqiqatçıdan ibarət olur, digərlərində isə əlaqə mərkəzi rəsmi bölmənin bir hissəsini təşkil edir.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41</a:t>
            </a:fld>
            <a:endParaRPr lang="az" altLang="en-US"/>
          </a:p>
        </p:txBody>
      </p:sp>
    </p:spTree>
    <p:extLst>
      <p:ext uri="{BB962C8B-B14F-4D97-AF65-F5344CB8AC3E}">
        <p14:creationId xmlns:p14="http://schemas.microsoft.com/office/powerpoint/2010/main" val="32050347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Təlimçi təşkilat barədə təsəvvür formalaşdırmaq üçün təqdimatdan əvvəl məkana baş çəkməlidir</a:t>
            </a:r>
          </a:p>
          <a:p>
            <a:endParaRPr lang="az" dirty="0"/>
          </a:p>
          <a:p>
            <a:pPr algn="l" rtl="0"/>
            <a:r>
              <a:rPr lang="az" b="0" i="0" u="none" baseline="0"/>
              <a:t>http://www.oas.org/juridico/english/cyber.htm</a:t>
            </a:r>
          </a:p>
        </p:txBody>
      </p:sp>
      <p:sp>
        <p:nvSpPr>
          <p:cNvPr id="4" name="Slide Number Placeholder 3"/>
          <p:cNvSpPr>
            <a:spLocks noGrp="1"/>
          </p:cNvSpPr>
          <p:nvPr>
            <p:ph type="sldNum" sz="quarter" idx="5"/>
          </p:nvPr>
        </p:nvSpPr>
        <p:spPr/>
        <p:txBody>
          <a:bodyPr/>
          <a:lstStyle/>
          <a:p>
            <a:pPr algn="l" rtl="0"/>
            <a:fld id="{C517488A-2FD4-4187-AAA7-AE40009BFB6A}" type="slidenum">
              <a:rPr/>
              <a:pPr/>
              <a:t>42</a:t>
            </a:fld>
            <a:endParaRPr lang="az" altLang="en-US"/>
          </a:p>
        </p:txBody>
      </p:sp>
    </p:spTree>
    <p:extLst>
      <p:ext uri="{BB962C8B-B14F-4D97-AF65-F5344CB8AC3E}">
        <p14:creationId xmlns:p14="http://schemas.microsoft.com/office/powerpoint/2010/main" val="3542506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Bu sessiya təbii fəsilələrin təmin edilməsi məqsədilə 5 hissəyə bölünəcək.</a:t>
            </a:r>
          </a:p>
          <a:p>
            <a:pPr algn="l" rtl="0"/>
            <a:r>
              <a:rPr lang="az" sz="1200" b="0" i="0" u="none" baseline="0"/>
              <a:t>İdeya kompüterin nə olduğunu – və ya bənzər xüsusiyyətləri olan internetə qoşula bilən qurğuların nə olduğunu təsvir etməkdən ibarətdir</a:t>
            </a:r>
          </a:p>
          <a:p>
            <a:pPr algn="l" rtl="0"/>
            <a:r>
              <a:rPr lang="az" sz="1200" b="0" i="0" u="none" baseline="0"/>
              <a:t>Sonra interneti və onun iş prinsipini təsvir etmək</a:t>
            </a:r>
          </a:p>
          <a:p>
            <a:pPr algn="l" rtl="0"/>
            <a:r>
              <a:rPr lang="az" sz="1200" b="0" i="0" u="none" baseline="0"/>
              <a:t>Sonra isə kompüterin internetə necə qoşulduğuna nəzər salmaq</a:t>
            </a:r>
          </a:p>
          <a:p>
            <a:pPr algn="l" rtl="0"/>
            <a:r>
              <a:rPr lang="az" sz="1200" b="0" i="0" u="none" baseline="0"/>
              <a:t>Sonra isə internetin özündə nə olduğuna nəzər salmaq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4</a:t>
            </a:fld>
            <a:endParaRPr lang="az"/>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Təlimçi təşkilat barədə təsəvvür formalaşdırmaq üçün təqdimatdan əvvəl məkana baş çəkməlidir</a:t>
            </a:r>
          </a:p>
          <a:p>
            <a:endParaRPr lang="az" dirty="0"/>
          </a:p>
          <a:p>
            <a:pPr algn="l" rtl="0"/>
            <a:r>
              <a:rPr lang="az" b="0" i="0" u="none" baseline="0"/>
              <a:t>https://au.int/en/treaties/african-union-convention-cyber-security-and-personal-data-protection</a:t>
            </a:r>
          </a:p>
        </p:txBody>
      </p:sp>
      <p:sp>
        <p:nvSpPr>
          <p:cNvPr id="4" name="Slide Number Placeholder 3"/>
          <p:cNvSpPr>
            <a:spLocks noGrp="1"/>
          </p:cNvSpPr>
          <p:nvPr>
            <p:ph type="sldNum" sz="quarter" idx="5"/>
          </p:nvPr>
        </p:nvSpPr>
        <p:spPr/>
        <p:txBody>
          <a:bodyPr/>
          <a:lstStyle/>
          <a:p>
            <a:pPr algn="l" rtl="0"/>
            <a:fld id="{C517488A-2FD4-4187-AAA7-AE40009BFB6A}" type="slidenum">
              <a:rPr/>
              <a:pPr/>
              <a:t>43</a:t>
            </a:fld>
            <a:endParaRPr lang="az" altLang="en-US"/>
          </a:p>
        </p:txBody>
      </p:sp>
    </p:spTree>
    <p:extLst>
      <p:ext uri="{BB962C8B-B14F-4D97-AF65-F5344CB8AC3E}">
        <p14:creationId xmlns:p14="http://schemas.microsoft.com/office/powerpoint/2010/main" val="1276766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https://thecommonwealth.org/sites/default/files/key_reform_pdfs/P15370_13_ROL_Schemes_Int_Cooperation.pdf</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solidFill>
                  <a:prstClr val="black"/>
                </a:solidFill>
              </a:rPr>
              <a:pPr>
                <a:defRPr/>
              </a:pPr>
              <a:t>44</a:t>
            </a:fld>
            <a:endParaRPr lang="az">
              <a:solidFill>
                <a:prstClr val="black"/>
              </a:solidFill>
            </a:endParaRPr>
          </a:p>
        </p:txBody>
      </p:sp>
    </p:spTree>
    <p:extLst>
      <p:ext uri="{BB962C8B-B14F-4D97-AF65-F5344CB8AC3E}">
        <p14:creationId xmlns:p14="http://schemas.microsoft.com/office/powerpoint/2010/main" val="15165796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2800" b="0" i="0" u="none" baseline="0">
                <a:solidFill>
                  <a:srgbClr val="D8DADD"/>
                </a:solidFill>
                <a:effectLst/>
                <a:latin typeface="Source Sans Pro" panose="020B0503030403020204" pitchFamily="34" charset="0"/>
              </a:rPr>
              <a:t>Buradakı resurslar inkişaf etməkdə olan ölkələrdə siyasətlərin və qanunların qəbul edilməsinə görə məsul şəxslərin, dövlət ittihamçılarının və müstəntiqlərin və vətəndaş cəmiyyətinin kibercinayətkarlıqla mübarizə üçün əlverişli mühitin siyasət aspektləri, hüquqi və məhkəmə aspektləri sahəsində potensialının yüksəldilsməsi üçün nəzərdə tutulur. Bu resurslara daxildir:</a:t>
            </a:r>
          </a:p>
          <a:p>
            <a:pPr algn="l" rtl="0">
              <a:buFont typeface="Arial" panose="020B0604020202020204" pitchFamily="34" charset="0"/>
              <a:buChar char="•"/>
            </a:pPr>
            <a:r>
              <a:rPr lang="az" sz="2800" b="0" i="0" u="none" baseline="0">
                <a:solidFill>
                  <a:srgbClr val="D8DADD"/>
                </a:solidFill>
                <a:effectLst/>
                <a:latin typeface="Source Sans Pro" panose="020B0503030403020204" pitchFamily="34" charset="0"/>
              </a:rPr>
              <a:t>Kibercinayətkarlıqla mübarizədə qabaqcıl beynəlxalq təcrübəni sintez edən  </a:t>
            </a:r>
            <a:r>
              <a:rPr lang="az" sz="2800" b="0" i="0" u="none" strike="noStrike" baseline="0">
                <a:solidFill>
                  <a:srgbClr val="D8DADD"/>
                </a:solidFill>
                <a:effectLst/>
                <a:latin typeface="Source Sans Pro" panose="020B0503030403020204" pitchFamily="34" charset="0"/>
                <a:hlinkClick r:id="rId3"/>
              </a:rPr>
              <a:t>alətlər dəsti</a:t>
            </a:r>
          </a:p>
          <a:p>
            <a:pPr algn="l" rtl="0">
              <a:buFont typeface="Arial" panose="020B0604020202020204" pitchFamily="34" charset="0"/>
              <a:buChar char="•"/>
            </a:pPr>
            <a:r>
              <a:rPr lang="az" sz="2800" b="0" i="0" u="none" baseline="0">
                <a:solidFill>
                  <a:srgbClr val="D8DADD"/>
                </a:solidFill>
                <a:effectLst/>
                <a:latin typeface="Source Sans Pro" panose="020B0503030403020204" pitchFamily="34" charset="0"/>
              </a:rPr>
              <a:t>Ölkələrə kibercinayətkarlıqla mübarizə potensiallarını qiymətləndirmək, potensialın yüksəldilməsi üzər prioritetləri müəyyənləşdirmək imkanı verən </a:t>
            </a:r>
            <a:r>
              <a:rPr lang="az" sz="2800" b="0" i="0" u="none" strike="noStrike" baseline="0">
                <a:solidFill>
                  <a:srgbClr val="D8DADD"/>
                </a:solidFill>
                <a:effectLst/>
                <a:latin typeface="Source Sans Pro" panose="020B0503030403020204" pitchFamily="34" charset="0"/>
                <a:hlinkClick r:id="rId4"/>
              </a:rPr>
              <a:t>Qiymətləndirmə aləti</a:t>
            </a:r>
          </a:p>
          <a:p>
            <a:pPr algn="l" rtl="0">
              <a:buFont typeface="Arial" panose="020B0604020202020204" pitchFamily="34" charset="0"/>
              <a:buChar char="•"/>
            </a:pPr>
            <a:r>
              <a:rPr lang="az" sz="2800" b="0" i="0" u="none" baseline="0">
                <a:solidFill>
                  <a:srgbClr val="D8DADD"/>
                </a:solidFill>
                <a:effectLst/>
                <a:latin typeface="Source Sans Pro" panose="020B0503030403020204" pitchFamily="34" charset="0"/>
              </a:rPr>
              <a:t>Layihədə iştirak edən təşkilatların və başqalarının təmin etdiyi materiallardan ibarət </a:t>
            </a:r>
            <a:r>
              <a:rPr lang="az" sz="2800" b="0" i="0" u="none" strike="noStrike" baseline="0">
                <a:solidFill>
                  <a:srgbClr val="D8DADD"/>
                </a:solidFill>
                <a:effectLst/>
                <a:latin typeface="Source Sans Pro" panose="020B0503030403020204" pitchFamily="34" charset="0"/>
                <a:hlinkClick r:id="rId5"/>
              </a:rPr>
              <a:t>Virtual kitabxana</a:t>
            </a:r>
            <a:r>
              <a:rPr lang="az" sz="2800" b="0" i="0" u="none" baseline="0">
                <a:solidFill>
                  <a:srgbClr val="D8DADD"/>
                </a:solidFill>
                <a:effectLst/>
                <a:latin typeface="Source Sans Pro" panose="020B0503030403020204" pitchFamily="34" charset="0"/>
              </a:rPr>
              <a:t> </a:t>
            </a:r>
          </a:p>
          <a:p>
            <a:pPr marL="0" lvl="0" indent="0" algn="l" rtl="0">
              <a:buFont typeface="Wingdings" panose="05000000000000000000" pitchFamily="2" charset="2"/>
              <a:buNone/>
            </a:pPr>
            <a:endParaRPr lang="az"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45</a:t>
            </a:fld>
            <a:endParaRPr lang="az"/>
          </a:p>
        </p:txBody>
      </p:sp>
    </p:spTree>
    <p:extLst>
      <p:ext uri="{BB962C8B-B14F-4D97-AF65-F5344CB8AC3E}">
        <p14:creationId xmlns:p14="http://schemas.microsoft.com/office/powerpoint/2010/main" val="14599859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2800" b="0" i="0" u="none" baseline="0">
                <a:solidFill>
                  <a:srgbClr val="D8DADD"/>
                </a:solidFill>
                <a:effectLst/>
                <a:latin typeface="Source Sans Pro" panose="020B0503030403020204" pitchFamily="34" charset="0"/>
              </a:rPr>
              <a:t>http://pilonsec.org/strategicplan/cybercrime-pilon</a:t>
            </a:r>
            <a:endParaRPr lang="az"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46</a:t>
            </a:fld>
            <a:endParaRPr lang="az"/>
          </a:p>
        </p:txBody>
      </p:sp>
    </p:spTree>
    <p:extLst>
      <p:ext uri="{BB962C8B-B14F-4D97-AF65-F5344CB8AC3E}">
        <p14:creationId xmlns:p14="http://schemas.microsoft.com/office/powerpoint/2010/main" val="22119473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47</a:t>
            </a:fld>
            <a:endParaRPr lang="az">
              <a:solidFill>
                <a:prstClr val="black"/>
              </a:solidFill>
            </a:endParaRPr>
          </a:p>
        </p:txBody>
      </p:sp>
    </p:spTree>
    <p:extLst>
      <p:ext uri="{BB962C8B-B14F-4D97-AF65-F5344CB8AC3E}">
        <p14:creationId xmlns:p14="http://schemas.microsoft.com/office/powerpoint/2010/main" val="37334943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sessiyanın mövzusu IOCTA (İnternetdə Mütəşəkkil Cinayət Təhdidlərinin Qiymətləndirilməsi) 2019 hesabatına əsaslanır və onun kibercinayətkarlıqların təhlili modellərini izləyir</a:t>
            </a:r>
          </a:p>
          <a:p>
            <a:pPr algn="l" rtl="0"/>
            <a:r>
              <a:rPr lang="az" b="0" i="0" u="none" baseline="0"/>
              <a:t>Təlimçi təqdimatdan əvvəl mükəmməl təsvirlərin daxil olduğu hesabatla tanış olmalıdır, onun bəzi hissələrinə burada və ya qeydlər bölməsində yer verilir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solidFill>
                  <a:prstClr val="black"/>
                </a:solidFill>
              </a:rPr>
              <a:pPr/>
              <a:t>48</a:t>
            </a:fld>
            <a:endParaRPr lang="az" altLang="en-US">
              <a:solidFill>
                <a:prstClr val="black"/>
              </a:solidFill>
            </a:endParaRPr>
          </a:p>
        </p:txBody>
      </p:sp>
    </p:spTree>
    <p:extLst>
      <p:ext uri="{BB962C8B-B14F-4D97-AF65-F5344CB8AC3E}">
        <p14:creationId xmlns:p14="http://schemas.microsoft.com/office/powerpoint/2010/main" val="1653579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solidFill>
                  <a:prstClr val="black"/>
                </a:solidFill>
              </a:rPr>
              <a:pPr/>
              <a:t>49</a:t>
            </a:fld>
            <a:endParaRPr lang="az" altLang="en-US">
              <a:solidFill>
                <a:prstClr val="black"/>
              </a:solidFill>
            </a:endParaRPr>
          </a:p>
        </p:txBody>
      </p:sp>
    </p:spTree>
    <p:extLst>
      <p:ext uri="{BB962C8B-B14F-4D97-AF65-F5344CB8AC3E}">
        <p14:creationId xmlns:p14="http://schemas.microsoft.com/office/powerpoint/2010/main" val="10210575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Fidyə tələb edən proqram (ransomware) hücumları səciyyəvi olaraq troyandan istifadə edilməklə, sistemə, məsələn, şəbəkə xidmətində mövcud boşluq və ya endirilmiş fayl vasitəsilə giriş edilməklə həyata keçirilir. Sonra proqram sistemi hansısa üsulla kilidləyən yükləmə başladır və ya sistemi kilidlədiyini iddia edir (məsələn, saxta antivirus proqramı). </a:t>
            </a:r>
          </a:p>
          <a:p>
            <a:endParaRPr lang="az" altLang="en-US" dirty="0"/>
          </a:p>
          <a:p>
            <a:pPr algn="l" rtl="0"/>
            <a:r>
              <a:rPr lang="az" b="0" i="0" u="none" baseline="0"/>
              <a:t>Yükləmələr guya hüquq-mühafizə orqanı tərəfindən verilən, sistemin pornoqrafiya və ya əqli mülkiyyət hüququnu pozan materiallar kimi qanunsuz fəaliyyətlər üçün istifadə edildiyini iddia edən saxta xəbərdarlıq nümayiş etdirir.</a:t>
            </a:r>
          </a:p>
          <a:p>
            <a:endParaRPr lang="az" altLang="en-US" dirty="0"/>
          </a:p>
          <a:p>
            <a:pPr algn="l" rtl="0"/>
            <a:r>
              <a:rPr lang="az" b="0" i="0" u="none" baseline="0"/>
              <a:t>https://en.wikipedia.org/wiki/Ransomware </a:t>
            </a:r>
          </a:p>
          <a:p>
            <a:endParaRPr lang="az" altLang="en-US" dirty="0"/>
          </a:p>
          <a:p>
            <a:pPr algn="l" rtl="0"/>
            <a:r>
              <a:rPr lang="az" sz="1800" b="1" i="0" u="none" strike="noStrike" baseline="0">
                <a:solidFill>
                  <a:srgbClr val="3D3D5F"/>
                </a:solidFill>
                <a:latin typeface="Roboto-Bold"/>
              </a:rPr>
              <a:t>Fidyə tələb edən proqramlar inkişaf edir və IOCTA 2019 hesabatın əsasən ən ciddi təhlükə olaraq qalır</a:t>
            </a:r>
          </a:p>
          <a:p>
            <a:pPr algn="l" rtl="0"/>
            <a:r>
              <a:rPr lang="az" sz="1800" b="0" i="0" u="none" strike="noStrike" baseline="0">
                <a:solidFill>
                  <a:srgbClr val="3D3D5F"/>
                </a:solidFill>
                <a:latin typeface="Roboto-Light"/>
              </a:rPr>
              <a:t>Özəl sektor hesabatlarının çoxu 2018-ci ildə fidyə tələb edən proqram hücumlarında nəzərəçarpan azalma olduğunu göstərir. Bu, bir sıra amillərlə əlaqələndirilə bilər: potensial qurbanlar arasında məlumatlılığın artması — təhlükənin nəticələrinin yumşaldılması üçün sektorda və hüquq mühafizə orqanları tərəfindən göstərilən təşəbbüslərlə birlikdə (məsələn, NoMoreRansom); istehlakçılar tərəfindən mobil cihazlardan istifadənin artması (belə ki, fidyə tələb edən əksər proqramlar Windows-la işləyən cihazları hədəfə alır) və (əsas metod hesab olunan) eksployt (zərərli kod) dəstlərindən istifadənin azalması.</a:t>
            </a:r>
            <a:endParaRPr lang="az" altLang="en-US" dirty="0"/>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50</a:t>
            </a:fld>
            <a:endParaRPr lang="az" altLang="en-US"/>
          </a:p>
        </p:txBody>
      </p:sp>
    </p:spTree>
    <p:extLst>
      <p:ext uri="{BB962C8B-B14F-4D97-AF65-F5344CB8AC3E}">
        <p14:creationId xmlns:p14="http://schemas.microsoft.com/office/powerpoint/2010/main" val="14513327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Fidyə tələb edən müasir proqramlara nümunə.</a:t>
            </a:r>
          </a:p>
          <a:p>
            <a:endParaRPr lang="az" altLang="en-US" dirty="0"/>
          </a:p>
          <a:p>
            <a:pPr algn="l" rtl="0"/>
            <a:r>
              <a:rPr lang="az" b="1" i="0" u="none" baseline="0"/>
              <a:t>WannaCry fidyə tələb edən proqram hücumu</a:t>
            </a:r>
            <a:r>
              <a:rPr lang="az" b="0" i="0" u="none" baseline="0"/>
              <a:t> </a:t>
            </a:r>
            <a:r>
              <a:rPr lang="az" b="1" i="0" u="none" baseline="0"/>
              <a:t>WannaCry</a:t>
            </a:r>
            <a:r>
              <a:rPr lang="az" b="0" i="0" u="none" baseline="0"/>
              <a:t> kriptohücum proqramı ilə təşkil edilmiş, MS Windows OS əməliyyat sistemli kompüterləri hədəf seçən, verilənləri şifrləyib bitkoinlə fidyə ödənişi tələb edən hücum idi.</a:t>
            </a:r>
          </a:p>
          <a:p>
            <a:pPr algn="l" rtl="0"/>
            <a:r>
              <a:rPr lang="az" b="0" i="0" u="none" baseline="0"/>
              <a:t>Hücum 2017-ci ilin may ayının 12-də cümə günü başlayır</a:t>
            </a:r>
            <a:r>
              <a:rPr lang="az" b="0" i="0" u="none" baseline="30000">
                <a:hlinkClick r:id="rId3"/>
              </a:rPr>
              <a:t>[</a:t>
            </a:r>
            <a:r>
              <a:rPr lang="az" b="0" i="0" u="none" baseline="0"/>
              <a:t> və gün ərzində 150-dən çox ölkədə 230,000-dən çox kompüterin virusa yoluxdurulduğu haqqında məlumat verilir.</a:t>
            </a:r>
            <a:r>
              <a:rPr lang="az" b="0" i="0" u="none" baseline="30000">
                <a:hlinkClick r:id="rId4"/>
              </a:rPr>
              <a:t>]</a:t>
            </a:r>
            <a:r>
              <a:rPr lang="az" b="0" i="0" u="none" baseline="0"/>
              <a:t> Hücum başlayandan qısa müddət sonra "MalwareTech" adlı bloqu idarə edən veb təhlükəsizlik üzrə tədqiqatçı fidyə tələb edən proqramın kodunda tapdığı domen adını qeydiyyatdan keçirməklə effektiv bloklayıcı kəşf edir. Bu, 2017-ci il may ayının 15-də başlayan ilkin kütləvi partlayışın qarşısını effektiv surətlə almaqla infeksiyanın yayılmasını böyük dərəcədə yavaşlatdı, lakin o vaxtdan bəri bloklayıcısı olmayan yeni versiyalar aşkar edilməkdədir.</a:t>
            </a:r>
            <a:r>
              <a:rPr lang="az" b="0" i="0" u="none" baseline="30000"/>
              <a:t> </a:t>
            </a:r>
            <a:r>
              <a:rPr lang="az" b="0" i="0" u="none" baseline="0"/>
              <a:t>Tədqiqatçılar həmçinin müəyyən şərtlər daxilində verilənləri virusa yoluxdurulmuş maşınlardan bərpa etmək üsullarını tapmışlar.</a:t>
            </a:r>
          </a:p>
          <a:p>
            <a:endParaRPr lang="az" altLang="en-US" dirty="0"/>
          </a:p>
          <a:p>
            <a:pPr algn="l" rtl="0"/>
            <a:r>
              <a:rPr lang="az" b="0" i="0" u="none" baseline="0"/>
              <a:t>https://en.wikipedia.org/wiki/WannaCry_ransomware_attack </a:t>
            </a:r>
          </a:p>
          <a:p>
            <a:endParaRPr lang="az" altLang="en-US" dirty="0"/>
          </a:p>
          <a:p>
            <a:pPr algn="l" rtl="0"/>
            <a:r>
              <a:rPr lang="az" b="0" i="0" u="none" baseline="0"/>
              <a:t>Soldakı şəkildə verilənlərini şifrlətmiş istifadəçilərin qarşılaşdığı ekran əks olunur</a:t>
            </a:r>
          </a:p>
          <a:p>
            <a:pPr algn="l" rtl="0"/>
            <a:r>
              <a:rPr lang="az" b="0" i="0" u="none" baseline="0"/>
              <a:t>Sağ tərəfdə bunun nəcitələri ilə bağlı çoxsaylı press relizlərdən biri göstərilir</a:t>
            </a:r>
          </a:p>
          <a:p>
            <a:endParaRPr lang="az" altLang="en-US" dirty="0"/>
          </a:p>
          <a:p>
            <a:pPr algn="l" rtl="0"/>
            <a:r>
              <a:rPr lang="az" b="0" i="0" u="none" baseline="0"/>
              <a:t>300 ABŞ dolları böyük bir məbləğ kimi görünməyə bilər – lakin bu proqramların yaradıcıları və dələduzlar bu kiçik məbləği çox sayda insanın ödəcəyinə və verilənlərin şifrlənməmiş formada qaytarılacağına güvənirlər. Əks halda ödənişin şifrləməni açmadığı haqqında söhbətlər çox sürətlə yayılardı və insanlar ödəniş etməzdilər. Həddən böyük məbləğ istəsən, insanların imkanı çatmaya bilər – odur ki, bu, onların öz məqsədlərinə çatmaq üçün etdikləri güzəşt idi </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51</a:t>
            </a:fld>
            <a:endParaRPr lang="az" altLang="en-US"/>
          </a:p>
        </p:txBody>
      </p:sp>
    </p:spTree>
    <p:extLst>
      <p:ext uri="{BB962C8B-B14F-4D97-AF65-F5344CB8AC3E}">
        <p14:creationId xmlns:p14="http://schemas.microsoft.com/office/powerpoint/2010/main" val="21688653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52</a:t>
            </a:fld>
            <a:endParaRPr lang="az" altLang="en-US"/>
          </a:p>
        </p:txBody>
      </p:sp>
    </p:spTree>
    <p:extLst>
      <p:ext uri="{BB962C8B-B14F-4D97-AF65-F5344CB8AC3E}">
        <p14:creationId xmlns:p14="http://schemas.microsoft.com/office/powerpoint/2010/main" val="277455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sessiyanın məqsədi kibercinayətkarlıqla bağlı məsələləri ümumi perspektivdən və ya tanışlıq formasında təqdim etməkdir.  </a:t>
            </a:r>
            <a:endParaRPr lang="az" altLang="en-US" dirty="0"/>
          </a:p>
          <a:p>
            <a:pPr algn="l" rtl="0"/>
            <a:r>
              <a:rPr lang="az" b="0" i="0" u="none" baseline="0"/>
              <a:t>Bizi narahat etməli olan səbəblər müzakirə edilərkən eyni zamanda kibercinayətkarlıq anlayışı izah ediləcək. Kibercinayətkarlığın əsas təhlükələri, tendensiyaları və alətlərinin bəziləri, eləcə də bu fenomenə qarşı bəzi cavab tədbirlərini müzakirə edəcəyik.  </a:t>
            </a:r>
            <a:endParaRPr lang="az" altLang="en-US" dirty="0"/>
          </a:p>
          <a:p>
            <a:pPr algn="l" rtl="0"/>
            <a:r>
              <a:rPr lang="az" b="0" i="0" u="none" baseline="0"/>
              <a:t>"Kibercinayətkarlıq" ifadəsinin nələri əhatə etdiyinin qısa icmalı təqdim ediləcək. Bundan əlavə, çox saylı qanunvericiliklər və beynəlxalq normalar çərçivəsində kibercinayətkarlığın növləri hesab edilən bəzi anlayışlar müzakirə ediləcək. </a:t>
            </a:r>
            <a:endParaRPr lang="az" altLang="en-US" dirty="0"/>
          </a:p>
          <a:p>
            <a:pPr algn="l" rtl="0"/>
            <a:r>
              <a:rPr lang="az" b="0" i="0" u="none" baseline="0"/>
              <a:t>Müzakirə edilməli olan əsas mövzulardan biri Budapeşt konvensiyası və Avropa İttifaqının müvafiq hüquqi bazasına əsaslanan maddi cinayət hüququ normaları və kibercinayətləri təsvir etmək üçün istifadə edilən bəzi əsas amillərdir. </a:t>
            </a:r>
            <a:endParaRPr lang="az" altLang="en-US" dirty="0"/>
          </a:p>
          <a:p>
            <a:pPr algn="l" rtl="0"/>
            <a:r>
              <a:rPr lang="az" b="0" i="0" u="none" baseline="0"/>
              <a:t>Ölkədaxili qanunvericilik ilə beynəlxalq sənədlər, xüsusilə də Budapeşt konvensiyası arasında uyğunlaşdırmanın zərurətini və üstünlüklərini də vurğulamaq vacibdir.</a:t>
            </a:r>
            <a:endParaRPr lang="az" altLang="en-US" dirty="0"/>
          </a:p>
          <a:p>
            <a:endParaRPr lang="az" dirty="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5</a:t>
            </a:fld>
            <a:endParaRPr lang="az"/>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53</a:t>
            </a:fld>
            <a:endParaRPr lang="az" altLang="en-US"/>
          </a:p>
        </p:txBody>
      </p:sp>
    </p:spTree>
    <p:extLst>
      <p:ext uri="{BB962C8B-B14F-4D97-AF65-F5344CB8AC3E}">
        <p14:creationId xmlns:p14="http://schemas.microsoft.com/office/powerpoint/2010/main" val="33746068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800" b="0" i="0" u="none" strike="noStrike" baseline="0">
                <a:solidFill>
                  <a:srgbClr val="F04B56"/>
                </a:solidFill>
                <a:latin typeface="Roboto-Black"/>
              </a:rPr>
              <a:t>IOCTA 2019 - </a:t>
            </a:r>
            <a:r>
              <a:rPr lang="az" sz="1800" b="0" i="0" u="none" strike="noStrike" baseline="0">
                <a:solidFill>
                  <a:srgbClr val="F04B56"/>
                </a:solidFill>
                <a:latin typeface="Roboto-Regular"/>
              </a:rPr>
              <a:t>Azı altı bir-birindən müstəqil fəaliyət göstərən ayrıca qrupu özündə birləşdirən Magecart cinayətkarlar qrupu təqribən 2015-ci ildən fəaliyyət göstərir. O, 2018-ci ildə bir sıra tanınmış şirkətlər verilənlərin kütləvi sızdırılmasından əziyyət çəkməyə başlayan zaman məşhurlaşdı. Yalnız bir sındırılma 380 000 kredit kartının məlumatlarının ələ keçirilməsi, şirkətin Məlumatların qorunması haqqında qanun çərçivəsində 183 milyon funt sterlinq məbləğində cərimələnməsi ilə nəticələndi.</a:t>
            </a:r>
            <a:endParaRPr lang="az" sz="1800" b="0" i="0" u="none" strike="noStrike" baseline="0" dirty="0">
              <a:solidFill>
                <a:srgbClr val="F04B56"/>
              </a:solidFill>
              <a:latin typeface="Roboto-Regular"/>
            </a:endParaRPr>
          </a:p>
          <a:p>
            <a:pPr algn="l" rtl="0"/>
            <a:endParaRPr lang="az" sz="1800" b="0" i="0" u="none" strike="noStrike" baseline="0" dirty="0">
              <a:solidFill>
                <a:srgbClr val="F04B56"/>
              </a:solidFill>
              <a:latin typeface="Roboto-Regular"/>
            </a:endParaRPr>
          </a:p>
          <a:p>
            <a:pPr algn="l" rtl="0"/>
            <a:r>
              <a:rPr lang="az" sz="1800" b="0" i="0" u="none" strike="noStrike" baseline="0">
                <a:solidFill>
                  <a:srgbClr val="3D3D5F"/>
                </a:solidFill>
                <a:latin typeface="Roboto-Black"/>
              </a:rPr>
              <a:t>Təchizat zənciri hücummarı - </a:t>
            </a:r>
            <a:r>
              <a:rPr lang="az" sz="1800" b="0" i="0" u="none" strike="noStrike" baseline="0">
                <a:solidFill>
                  <a:srgbClr val="3D3D5F"/>
                </a:solidFill>
                <a:latin typeface="Roboto-Regular"/>
              </a:rPr>
              <a:t>Avropolun özəl sektordakı tərəfdaşlarının açıq və artan narahatlığı bundan ibarət idi ki, hücumlar onlara təchizat zənciri vasitəsilə yönəldilirdi, başqa sözlə, şəbəKəyə nüfuz etmək üçün təhlükəsizliyi sındırılmış üçüncü tərəflərdən istifadə edilirdi. Bunlar çox vaxt üçüncü tərəf proqram təminatı və ya avadanlıq təchizatçıları, lakin bəzən həm də başqa biznes xidmətləri olur. İri şirkətlər kənardan çoxsaylı təchizatçılar cəlb edə, onların bəziləri ilə sıx qarşılıqlı fəaliyyət göstərə bilərlər və bu təchizatçıların hər biri özü ilə birlikdə müəyyən risk gətirir. Bu risklər bənzər qaydada daha iri şirkət nisbətən aşağı kibertəhlükəsizlik səviyyəsinə malik daha kiçik şirkəti satın aldıqda da meydana gələ bilər. "Marriot International" işində də belə olmuşdu</a:t>
            </a:r>
            <a:endParaRPr lang="az" sz="1800" b="0" i="0" u="none" strike="noStrike" baseline="0" dirty="0">
              <a:solidFill>
                <a:srgbClr val="3D3D5F"/>
              </a:solidFill>
              <a:latin typeface="Roboto-Regular"/>
            </a:endParaRPr>
          </a:p>
          <a:p>
            <a:pPr algn="l" rtl="0"/>
            <a:endParaRPr lang="az" sz="1800" b="0" i="0" u="none" strike="noStrike" baseline="0" dirty="0">
              <a:solidFill>
                <a:srgbClr val="3D3D5F"/>
              </a:solidFill>
              <a:latin typeface="Roboto-Regular"/>
            </a:endParaRPr>
          </a:p>
          <a:p>
            <a:pPr algn="l" rtl="0"/>
            <a:r>
              <a:rPr lang="az" sz="1800" b="0" i="0" u="none" strike="noStrike" baseline="0">
                <a:solidFill>
                  <a:srgbClr val="F04B56"/>
                </a:solidFill>
                <a:latin typeface="Roboto-Black"/>
              </a:rPr>
              <a:t>"ShadowHammer" əməliyyatı - </a:t>
            </a:r>
            <a:r>
              <a:rPr lang="az" sz="1800" b="0" i="0" u="none" strike="noStrike" baseline="0">
                <a:solidFill>
                  <a:srgbClr val="F04B56"/>
                </a:solidFill>
                <a:latin typeface="Roboto-Regular"/>
              </a:rPr>
              <a:t>2019-cu ilin yanvar ayında "Kaspersky Lab" ASUS məhsullarının istifadəçiləri üçün proqram təminatının yenilənməsi alətlərinin olduğu serverin</a:t>
            </a:r>
          </a:p>
          <a:p>
            <a:pPr algn="l" rtl="0"/>
            <a:r>
              <a:rPr lang="az" sz="1800" b="0" i="0" u="none" strike="noStrike" baseline="0">
                <a:solidFill>
                  <a:srgbClr val="F04B56"/>
                </a:solidFill>
                <a:latin typeface="Roboto-Regular"/>
              </a:rPr>
              <a:t>hücumçular tərəfindən sındırıldığını, təqribən 500 000 Windows maşınının təhlükəsizliyi sındırılmış, hücumçular üçün arxa qapı rolunu oynayan faylı yükədiyini aşkar etmişdi. Zərərli fayl ASUS şirkətinin orijinal proqram yeniləməsi kimi təqdim edilmək məqsədilə onun qanuni rəqəmsal sertifikatları ilə imzalanmışdı. Lakin, zərərli proqram yalnız 600 unikal qurğuda MAC ünvanları əsasında aktivləşdirilmək üçün hazırlanmışdı,</a:t>
            </a:r>
          </a:p>
          <a:p>
            <a:pPr algn="l" rtl="0"/>
            <a:r>
              <a:rPr lang="az" sz="1800" b="0" i="0" u="none" strike="noStrike" baseline="0">
                <a:solidFill>
                  <a:srgbClr val="F04B56"/>
                </a:solidFill>
                <a:latin typeface="Roboto-Regular"/>
              </a:rPr>
              <a:t>yəni təsirə məruz qalmış qurğuların sayının çoxluğuna baxmayaraq, hücumun hədəfi çox dəqiq müəyyən edilmişdi</a:t>
            </a:r>
            <a:r>
              <a:rPr lang="az" sz="1800" b="0" i="0" u="none" strike="noStrike" baseline="0">
                <a:solidFill>
                  <a:srgbClr val="3D3D5F"/>
                </a:solidFill>
                <a:latin typeface="Roboto-Regular"/>
              </a:rPr>
              <a:t>. </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54</a:t>
            </a:fld>
            <a:endParaRPr lang="az" altLang="en-US"/>
          </a:p>
        </p:txBody>
      </p:sp>
    </p:spTree>
    <p:extLst>
      <p:ext uri="{BB962C8B-B14F-4D97-AF65-F5344CB8AC3E}">
        <p14:creationId xmlns:p14="http://schemas.microsoft.com/office/powerpoint/2010/main" val="12727063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strike="noStrike" baseline="0">
                <a:solidFill>
                  <a:srgbClr val="0B0080"/>
                </a:solidFill>
                <a:effectLst/>
                <a:latin typeface="Arial" panose="020B0604020202020204" pitchFamily="34" charset="0"/>
                <a:hlinkClick r:id="rId3" tooltip="Computing"/>
              </a:rPr>
              <a:t>Hesablama sahəsində</a:t>
            </a:r>
            <a:r>
              <a:rPr lang="az" b="0" i="0" u="none" baseline="0">
                <a:solidFill>
                  <a:srgbClr val="202122"/>
                </a:solidFill>
                <a:effectLst/>
                <a:latin typeface="Arial" panose="020B0604020202020204" pitchFamily="34" charset="0"/>
              </a:rPr>
              <a:t> </a:t>
            </a:r>
            <a:r>
              <a:rPr lang="az" b="1" i="0" u="none" baseline="0">
                <a:solidFill>
                  <a:srgbClr val="202122"/>
                </a:solidFill>
                <a:effectLst/>
                <a:latin typeface="Arial" panose="020B0604020202020204" pitchFamily="34" charset="0"/>
              </a:rPr>
              <a:t>xidmətdən imtina hücumu</a:t>
            </a:r>
            <a:r>
              <a:rPr lang="az" b="0" i="0" u="none" baseline="0">
                <a:solidFill>
                  <a:srgbClr val="202122"/>
                </a:solidFill>
                <a:effectLst/>
                <a:latin typeface="Arial" panose="020B0604020202020204" pitchFamily="34" charset="0"/>
              </a:rPr>
              <a:t> (</a:t>
            </a:r>
            <a:r>
              <a:rPr lang="az" b="1" i="0" u="none" baseline="0">
                <a:solidFill>
                  <a:srgbClr val="202122"/>
                </a:solidFill>
                <a:effectLst/>
                <a:latin typeface="Arial" panose="020B0604020202020204" pitchFamily="34" charset="0"/>
              </a:rPr>
              <a:t>DoS hücumu</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4" tooltip="Cyber-attack"/>
              </a:rPr>
              <a:t>kiberhücumdur</a:t>
            </a:r>
            <a:r>
              <a:rPr lang="az" b="0" i="0" u="none" baseline="0">
                <a:solidFill>
                  <a:srgbClr val="202122"/>
                </a:solidFill>
                <a:effectLst/>
                <a:latin typeface="Arial" panose="020B0604020202020204" pitchFamily="34" charset="0"/>
              </a:rPr>
              <a:t>, bu zaman cinayətkar internetə qoşulmuş host kompüterin xidmətlərini  müvəqqəti və ya qeyri-müəyyən müddətə</a:t>
            </a:r>
            <a:r>
              <a:rPr lang="az" b="0" i="0" u="none" strike="noStrike" baseline="0">
                <a:solidFill>
                  <a:srgbClr val="0B0080"/>
                </a:solidFill>
                <a:effectLst/>
                <a:latin typeface="Arial" panose="020B0604020202020204" pitchFamily="34" charset="0"/>
                <a:hlinkClick r:id="rId5" tooltip="Network service"/>
              </a:rPr>
              <a:t> dağıtmaqla  </a:t>
            </a:r>
            <a:r>
              <a:rPr lang="az" b="0" i="0" u="none" baseline="0">
                <a:solidFill>
                  <a:srgbClr val="202122"/>
                </a:solidFill>
                <a:effectLst/>
                <a:latin typeface="Arial" panose="020B0604020202020204" pitchFamily="34" charset="0"/>
              </a:rPr>
              <a:t> maşın və ya şəbəkə resursunun </a:t>
            </a:r>
            <a:r>
              <a:rPr lang="az" b="0" i="0" u="none" strike="noStrike" baseline="0">
                <a:solidFill>
                  <a:srgbClr val="0B0080"/>
                </a:solidFill>
                <a:effectLst/>
                <a:latin typeface="Arial" panose="020B0604020202020204" pitchFamily="34" charset="0"/>
                <a:hlinkClick r:id="rId6" tooltip="Internet"/>
              </a:rPr>
              <a:t> nəzərdə tutulan istifadəçilər üçün əlçatanlığını aradan qaldırmağa çalışır</a:t>
            </a:r>
            <a:r>
              <a:rPr lang="az" b="0" i="0" u="none" baseline="0">
                <a:solidFill>
                  <a:srgbClr val="202122"/>
                </a:solidFill>
                <a:effectLst/>
                <a:latin typeface="Arial" panose="020B0604020202020204" pitchFamily="34" charset="0"/>
              </a:rPr>
              <a:t>. Xidmətdən imtina bir qayda olaraq sistemi həddən artıq yükləmək və beləliklə, bütün həqiqi sorğuların yerinə yetirilməsinin qarşısını almaq üçün hədəflənən maşın və ya resursa sorğuların yağdırılıması ilə həyata keçririlir.</a:t>
            </a:r>
            <a:r>
              <a:rPr lang="az" b="0" i="0" u="none" strike="noStrike" baseline="30000">
                <a:solidFill>
                  <a:srgbClr val="0B0080"/>
                </a:solidFill>
                <a:effectLst/>
                <a:latin typeface="Arial" panose="020B0604020202020204" pitchFamily="34" charset="0"/>
                <a:hlinkClick r:id="rId7"/>
              </a:rPr>
              <a:t>[1]</a:t>
            </a:r>
            <a:endParaRPr lang="az" b="0" i="0" dirty="0">
              <a:solidFill>
                <a:srgbClr val="202122"/>
              </a:solidFill>
              <a:effectLst/>
              <a:latin typeface="Arial" panose="020B0604020202020204" pitchFamily="34" charset="0"/>
            </a:endParaRPr>
          </a:p>
          <a:p>
            <a:pPr algn="l" rtl="0"/>
            <a:r>
              <a:rPr lang="az" b="1" i="0" u="none" baseline="0">
                <a:solidFill>
                  <a:srgbClr val="202122"/>
                </a:solidFill>
                <a:effectLst/>
                <a:latin typeface="Arial" panose="020B0604020202020204" pitchFamily="34" charset="0"/>
              </a:rPr>
              <a:t>Paylanmış xidmətdən imtina hücumunda</a:t>
            </a:r>
            <a:r>
              <a:rPr lang="az" b="0" i="0" u="none" baseline="0">
                <a:solidFill>
                  <a:srgbClr val="202122"/>
                </a:solidFill>
                <a:effectLst/>
                <a:latin typeface="Arial" panose="020B0604020202020204" pitchFamily="34" charset="0"/>
              </a:rPr>
              <a:t> (</a:t>
            </a:r>
            <a:r>
              <a:rPr lang="az" b="1" i="0" u="none" baseline="0">
                <a:solidFill>
                  <a:srgbClr val="202122"/>
                </a:solidFill>
                <a:effectLst/>
                <a:latin typeface="Arial" panose="020B0604020202020204" pitchFamily="34" charset="0"/>
              </a:rPr>
              <a:t>DDoS hücumu</a:t>
            </a:r>
            <a:r>
              <a:rPr lang="az" b="0" i="0" u="none" baseline="0">
                <a:solidFill>
                  <a:srgbClr val="202122"/>
                </a:solidFill>
                <a:effectLst/>
                <a:latin typeface="Arial" panose="020B0604020202020204" pitchFamily="34" charset="0"/>
              </a:rPr>
              <a:t>) qurbanın üstünə yağan trafik çoxsaylı müxtəlif mənbələrdən qaynaqlanır. Bu sadəcə bir mənbəni bloklamaqla hücumu dayandırmağı qeyri-mümkün edir.</a:t>
            </a:r>
          </a:p>
          <a:p>
            <a:pPr algn="l" rtl="0"/>
            <a:r>
              <a:rPr lang="az" b="0" i="0" u="none" baseline="0">
                <a:solidFill>
                  <a:srgbClr val="202122"/>
                </a:solidFill>
                <a:effectLst/>
                <a:latin typeface="Arial" panose="020B0604020202020204" pitchFamily="34" charset="0"/>
              </a:rPr>
              <a:t>DoS və ya DDoS hücumu bir qrup insanın mağazanın giriş qapısında izdiham yaradıb qanuni müştərilərin içəri daxil olmasını çətinləşdirməsinə və bununla da ticarətə maneə olmasına bənzəyir. </a:t>
            </a:r>
          </a:p>
          <a:p>
            <a:pPr algn="l" rtl="0"/>
            <a:r>
              <a:rPr lang="az" b="0" i="0" u="none" baseline="0">
                <a:solidFill>
                  <a:srgbClr val="202122"/>
                </a:solidFill>
                <a:effectLst/>
                <a:latin typeface="Arial" panose="020B0604020202020204" pitchFamily="34" charset="0"/>
              </a:rPr>
              <a:t>DoS hücumu edənlər çox vaxt  </a:t>
            </a:r>
            <a:r>
              <a:rPr lang="az" b="0" i="0" u="none" strike="noStrike" baseline="0">
                <a:solidFill>
                  <a:srgbClr val="0B0080"/>
                </a:solidFill>
                <a:effectLst/>
                <a:latin typeface="Arial" panose="020B0604020202020204" pitchFamily="34" charset="0"/>
                <a:hlinkClick r:id="rId8" tooltip="Web server"/>
              </a:rPr>
              <a:t>bank və ya </a:t>
            </a:r>
            <a:r>
              <a:rPr lang="az" b="0" i="0" u="none" baseline="0">
                <a:solidFill>
                  <a:srgbClr val="202122"/>
                </a:solidFill>
                <a:effectLst/>
                <a:latin typeface="Arial" panose="020B0604020202020204" pitchFamily="34" charset="0"/>
              </a:rPr>
              <a:t> kredit kartı ilə ödəniş sistemi kimi </a:t>
            </a:r>
            <a:r>
              <a:rPr lang="az" b="0" i="0" u="none" strike="noStrike" baseline="0">
                <a:solidFill>
                  <a:srgbClr val="0B0080"/>
                </a:solidFill>
                <a:effectLst/>
                <a:latin typeface="Arial" panose="020B0604020202020204" pitchFamily="34" charset="0"/>
                <a:hlinkClick r:id="rId9" tooltip="Credit card"/>
              </a:rPr>
              <a:t>yüksək profilli veb-serverlərdə</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10" tooltip="Payment gateway"/>
              </a:rPr>
              <a:t>hostinq olunan saytları və xidmətləri hədəfləyirlər</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11" tooltip="Revenge"/>
              </a:rPr>
              <a:t>Qisas</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12" tooltip="Blackmail"/>
              </a:rPr>
              <a:t>şantaj</a:t>
            </a:r>
            <a:r>
              <a:rPr lang="az" b="0" i="0" u="none" strike="noStrike" baseline="30000">
                <a:solidFill>
                  <a:srgbClr val="0B0080"/>
                </a:solidFill>
                <a:effectLst/>
                <a:latin typeface="Arial" panose="020B0604020202020204" pitchFamily="34" charset="0"/>
                <a:hlinkClick r:id="rId13"/>
              </a:rPr>
              <a:t>[2]</a:t>
            </a:r>
            <a:r>
              <a:rPr lang="az" b="0" i="0" u="none" strike="noStrike" baseline="30000">
                <a:solidFill>
                  <a:srgbClr val="0B0080"/>
                </a:solidFill>
                <a:effectLst/>
                <a:latin typeface="Arial" panose="020B0604020202020204" pitchFamily="34" charset="0"/>
                <a:hlinkClick r:id="rId14"/>
              </a:rPr>
              <a:t>[3]</a:t>
            </a:r>
            <a:r>
              <a:rPr lang="az" b="0" i="0" u="none" strike="noStrike" baseline="30000">
                <a:solidFill>
                  <a:srgbClr val="0B0080"/>
                </a:solidFill>
                <a:effectLst/>
                <a:latin typeface="Arial" panose="020B0604020202020204" pitchFamily="34" charset="0"/>
                <a:hlinkClick r:id="rId15"/>
              </a:rPr>
              <a:t>[4]</a:t>
            </a:r>
            <a:r>
              <a:rPr lang="az" b="0" i="0" u="none" baseline="0">
                <a:solidFill>
                  <a:srgbClr val="202122"/>
                </a:solidFill>
                <a:effectLst/>
                <a:latin typeface="Arial" panose="020B0604020202020204" pitchFamily="34" charset="0"/>
              </a:rPr>
              <a:t> və </a:t>
            </a:r>
            <a:r>
              <a:rPr lang="az" b="0" i="0" u="none" strike="noStrike" baseline="0">
                <a:solidFill>
                  <a:srgbClr val="0B0080"/>
                </a:solidFill>
                <a:effectLst/>
                <a:latin typeface="Arial" panose="020B0604020202020204" pitchFamily="34" charset="0"/>
                <a:hlinkClick r:id="rId16" tooltip="Activism"/>
              </a:rPr>
              <a:t>aktivizm</a:t>
            </a:r>
            <a:r>
              <a:rPr lang="az" b="0" i="0" u="none" strike="noStrike" baseline="30000">
                <a:solidFill>
                  <a:srgbClr val="0B0080"/>
                </a:solidFill>
                <a:effectLst/>
                <a:latin typeface="Arial" panose="020B0604020202020204" pitchFamily="34" charset="0"/>
                <a:hlinkClick r:id="rId17"/>
              </a:rPr>
              <a:t>[5]</a:t>
            </a:r>
            <a:r>
              <a:rPr lang="az" b="0" i="0" u="none" baseline="0">
                <a:solidFill>
                  <a:srgbClr val="202122"/>
                </a:solidFill>
                <a:effectLst/>
                <a:latin typeface="Arial" panose="020B0604020202020204" pitchFamily="34" charset="0"/>
              </a:rPr>
              <a:t> belə hücumlarl motivasiya edə bilər.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55</a:t>
            </a:fld>
            <a:endParaRPr lang="az" altLang="en-US"/>
          </a:p>
        </p:txBody>
      </p:sp>
    </p:spTree>
    <p:extLst>
      <p:ext uri="{BB962C8B-B14F-4D97-AF65-F5344CB8AC3E}">
        <p14:creationId xmlns:p14="http://schemas.microsoft.com/office/powerpoint/2010/main" val="24414505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strike="noStrike" baseline="0">
                <a:solidFill>
                  <a:srgbClr val="0B0080"/>
                </a:solidFill>
                <a:effectLst/>
                <a:latin typeface="Arial" panose="020B0604020202020204" pitchFamily="34" charset="0"/>
                <a:hlinkClick r:id="rId3" tooltip="Computing"/>
              </a:rPr>
              <a:t>Hesablama sahəsində</a:t>
            </a:r>
            <a:r>
              <a:rPr lang="az" b="0" i="0" u="none" baseline="0">
                <a:solidFill>
                  <a:srgbClr val="202122"/>
                </a:solidFill>
                <a:effectLst/>
                <a:latin typeface="Arial" panose="020B0604020202020204" pitchFamily="34" charset="0"/>
              </a:rPr>
              <a:t> </a:t>
            </a:r>
            <a:r>
              <a:rPr lang="az" b="1" i="0" u="none" baseline="0">
                <a:solidFill>
                  <a:srgbClr val="202122"/>
                </a:solidFill>
                <a:effectLst/>
                <a:latin typeface="Arial" panose="020B0604020202020204" pitchFamily="34" charset="0"/>
              </a:rPr>
              <a:t>xidmətdən imtina hücumu</a:t>
            </a:r>
            <a:r>
              <a:rPr lang="az" b="0" i="0" u="none" baseline="0">
                <a:solidFill>
                  <a:srgbClr val="202122"/>
                </a:solidFill>
                <a:effectLst/>
                <a:latin typeface="Arial" panose="020B0604020202020204" pitchFamily="34" charset="0"/>
              </a:rPr>
              <a:t> (</a:t>
            </a:r>
            <a:r>
              <a:rPr lang="az" b="1" i="0" u="none" baseline="0">
                <a:solidFill>
                  <a:srgbClr val="202122"/>
                </a:solidFill>
                <a:effectLst/>
                <a:latin typeface="Arial" panose="020B0604020202020204" pitchFamily="34" charset="0"/>
              </a:rPr>
              <a:t>DoS hücumu</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4" tooltip="Cyber-attack"/>
              </a:rPr>
              <a:t>kiberhücumdur</a:t>
            </a:r>
            <a:r>
              <a:rPr lang="az" b="0" i="0" u="none" baseline="0">
                <a:solidFill>
                  <a:srgbClr val="202122"/>
                </a:solidFill>
                <a:effectLst/>
                <a:latin typeface="Arial" panose="020B0604020202020204" pitchFamily="34" charset="0"/>
              </a:rPr>
              <a:t>, bu zaman cinayətkar internetə qoşulmuş host kompüterin xidmətlərini  müvəqqəti və ya qeyri-müəyyən müddətə</a:t>
            </a:r>
            <a:r>
              <a:rPr lang="az" b="0" i="0" u="none" strike="noStrike" baseline="0">
                <a:solidFill>
                  <a:srgbClr val="0B0080"/>
                </a:solidFill>
                <a:effectLst/>
                <a:latin typeface="Arial" panose="020B0604020202020204" pitchFamily="34" charset="0"/>
                <a:hlinkClick r:id="rId5" tooltip="Network service"/>
              </a:rPr>
              <a:t> dağıtmaqla  </a:t>
            </a:r>
            <a:r>
              <a:rPr lang="az" b="0" i="0" u="none" baseline="0">
                <a:solidFill>
                  <a:srgbClr val="202122"/>
                </a:solidFill>
                <a:effectLst/>
                <a:latin typeface="Arial" panose="020B0604020202020204" pitchFamily="34" charset="0"/>
              </a:rPr>
              <a:t> maşın və ya şəbəkə resursunun </a:t>
            </a:r>
            <a:r>
              <a:rPr lang="az" b="0" i="0" u="none" strike="noStrike" baseline="0">
                <a:solidFill>
                  <a:srgbClr val="0B0080"/>
                </a:solidFill>
                <a:effectLst/>
                <a:latin typeface="Arial" panose="020B0604020202020204" pitchFamily="34" charset="0"/>
                <a:hlinkClick r:id="rId6" tooltip="Internet"/>
              </a:rPr>
              <a:t> nəzərdə tutulan istifadəçilər üçün əlçatanlığını aradan qaldırmağa çalışır</a:t>
            </a:r>
            <a:r>
              <a:rPr lang="az" b="0" i="0" u="none" baseline="0">
                <a:solidFill>
                  <a:srgbClr val="202122"/>
                </a:solidFill>
                <a:effectLst/>
                <a:latin typeface="Arial" panose="020B0604020202020204" pitchFamily="34" charset="0"/>
              </a:rPr>
              <a:t>. Xidmətdən imtina bir qayda olaraq sistemi həddən artıq yükləmək və beləliklə, bütün həqiqi sorğuların yerinə yetirilməsinin qarşısını almaq üçün hədəflənən maşın və ya resursa sorğuların yağdırılıması ilə həyata keçririlir.</a:t>
            </a:r>
            <a:r>
              <a:rPr lang="az" b="0" i="0" u="none" strike="noStrike" baseline="30000">
                <a:solidFill>
                  <a:srgbClr val="0B0080"/>
                </a:solidFill>
                <a:effectLst/>
                <a:latin typeface="Arial" panose="020B0604020202020204" pitchFamily="34" charset="0"/>
                <a:hlinkClick r:id="rId7"/>
              </a:rPr>
              <a:t>[1]</a:t>
            </a:r>
            <a:endParaRPr lang="az" b="0" i="0" dirty="0">
              <a:solidFill>
                <a:srgbClr val="202122"/>
              </a:solidFill>
              <a:effectLst/>
              <a:latin typeface="Arial" panose="020B0604020202020204" pitchFamily="34" charset="0"/>
            </a:endParaRPr>
          </a:p>
          <a:p>
            <a:pPr algn="l" rtl="0"/>
            <a:r>
              <a:rPr lang="az" b="1" i="0" u="none" baseline="0">
                <a:solidFill>
                  <a:srgbClr val="202122"/>
                </a:solidFill>
                <a:effectLst/>
                <a:latin typeface="Arial" panose="020B0604020202020204" pitchFamily="34" charset="0"/>
              </a:rPr>
              <a:t>Paylanmış xidmətdən imtina hücumunda</a:t>
            </a:r>
            <a:r>
              <a:rPr lang="az" b="0" i="0" u="none" baseline="0">
                <a:solidFill>
                  <a:srgbClr val="202122"/>
                </a:solidFill>
                <a:effectLst/>
                <a:latin typeface="Arial" panose="020B0604020202020204" pitchFamily="34" charset="0"/>
              </a:rPr>
              <a:t> (</a:t>
            </a:r>
            <a:r>
              <a:rPr lang="az" b="1" i="0" u="none" baseline="0">
                <a:solidFill>
                  <a:srgbClr val="202122"/>
                </a:solidFill>
                <a:effectLst/>
                <a:latin typeface="Arial" panose="020B0604020202020204" pitchFamily="34" charset="0"/>
              </a:rPr>
              <a:t>DDoS hücumu</a:t>
            </a:r>
            <a:r>
              <a:rPr lang="az" b="0" i="0" u="none" baseline="0">
                <a:solidFill>
                  <a:srgbClr val="202122"/>
                </a:solidFill>
                <a:effectLst/>
                <a:latin typeface="Arial" panose="020B0604020202020204" pitchFamily="34" charset="0"/>
              </a:rPr>
              <a:t>) qurbanın üstünə yağan trafik çoxsaylı müxtəlif mənbələrdən qaynaqlanır. Bu sadəcə bir mənbəni bloklamaqla hücumu dayandırmağı qeyri-mümkün edir.</a:t>
            </a:r>
          </a:p>
          <a:p>
            <a:pPr algn="l" rtl="0"/>
            <a:r>
              <a:rPr lang="az" b="0" i="0" u="none" baseline="0">
                <a:solidFill>
                  <a:srgbClr val="202122"/>
                </a:solidFill>
                <a:effectLst/>
                <a:latin typeface="Arial" panose="020B0604020202020204" pitchFamily="34" charset="0"/>
              </a:rPr>
              <a:t>DoS və ya DDoS hücumu bir qrup insanın mağazanın giriş qapısında izdiham yaradıb qanuni müştərilərin içəri daxil olmasını çətinləşdirməsinə və bununla da ticarətə maneə olmasına bənzəyir. </a:t>
            </a:r>
          </a:p>
          <a:p>
            <a:pPr algn="l" rtl="0"/>
            <a:r>
              <a:rPr lang="az" b="0" i="0" u="none" baseline="0">
                <a:solidFill>
                  <a:srgbClr val="202122"/>
                </a:solidFill>
                <a:effectLst/>
                <a:latin typeface="Arial" panose="020B0604020202020204" pitchFamily="34" charset="0"/>
              </a:rPr>
              <a:t>DoS hücumu edənlər çox vaxt  </a:t>
            </a:r>
            <a:r>
              <a:rPr lang="az" b="0" i="0" u="none" strike="noStrike" baseline="0">
                <a:solidFill>
                  <a:srgbClr val="0B0080"/>
                </a:solidFill>
                <a:effectLst/>
                <a:latin typeface="Arial" panose="020B0604020202020204" pitchFamily="34" charset="0"/>
                <a:hlinkClick r:id="rId8" tooltip="Web server"/>
              </a:rPr>
              <a:t>bank və ya </a:t>
            </a:r>
            <a:r>
              <a:rPr lang="az" b="0" i="0" u="none" baseline="0">
                <a:solidFill>
                  <a:srgbClr val="202122"/>
                </a:solidFill>
                <a:effectLst/>
                <a:latin typeface="Arial" panose="020B0604020202020204" pitchFamily="34" charset="0"/>
              </a:rPr>
              <a:t> kredit kartı ilə ödəniş sistemi kimi </a:t>
            </a:r>
            <a:r>
              <a:rPr lang="az" b="0" i="0" u="none" strike="noStrike" baseline="0">
                <a:solidFill>
                  <a:srgbClr val="0B0080"/>
                </a:solidFill>
                <a:effectLst/>
                <a:latin typeface="Arial" panose="020B0604020202020204" pitchFamily="34" charset="0"/>
                <a:hlinkClick r:id="rId9" tooltip="Credit card"/>
              </a:rPr>
              <a:t>yüksək profilli veb-serverlərdə</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10" tooltip="Payment gateway"/>
              </a:rPr>
              <a:t>hostinq olunan saytları və xidmətləri hədəfləyirlər</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11" tooltip="Revenge"/>
              </a:rPr>
              <a:t>Qisas</a:t>
            </a:r>
            <a:r>
              <a:rPr lang="az" b="0" i="0" u="none" baseline="0">
                <a:solidFill>
                  <a:srgbClr val="202122"/>
                </a:solidFill>
                <a:effectLst/>
                <a:latin typeface="Arial" panose="020B0604020202020204" pitchFamily="34" charset="0"/>
              </a:rPr>
              <a:t>, </a:t>
            </a:r>
            <a:r>
              <a:rPr lang="az" b="0" i="0" u="none" strike="noStrike" baseline="0">
                <a:solidFill>
                  <a:srgbClr val="0B0080"/>
                </a:solidFill>
                <a:effectLst/>
                <a:latin typeface="Arial" panose="020B0604020202020204" pitchFamily="34" charset="0"/>
                <a:hlinkClick r:id="rId12" tooltip="Blackmail"/>
              </a:rPr>
              <a:t>şantaj</a:t>
            </a:r>
            <a:r>
              <a:rPr lang="az" b="0" i="0" u="none" strike="noStrike" baseline="30000">
                <a:solidFill>
                  <a:srgbClr val="0B0080"/>
                </a:solidFill>
                <a:effectLst/>
                <a:latin typeface="Arial" panose="020B0604020202020204" pitchFamily="34" charset="0"/>
                <a:hlinkClick r:id="rId13"/>
              </a:rPr>
              <a:t>[2]</a:t>
            </a:r>
            <a:r>
              <a:rPr lang="az" b="0" i="0" u="none" strike="noStrike" baseline="30000">
                <a:solidFill>
                  <a:srgbClr val="0B0080"/>
                </a:solidFill>
                <a:effectLst/>
                <a:latin typeface="Arial" panose="020B0604020202020204" pitchFamily="34" charset="0"/>
                <a:hlinkClick r:id="rId14"/>
              </a:rPr>
              <a:t>[3]</a:t>
            </a:r>
            <a:r>
              <a:rPr lang="az" b="0" i="0" u="none" strike="noStrike" baseline="30000">
                <a:solidFill>
                  <a:srgbClr val="0B0080"/>
                </a:solidFill>
                <a:effectLst/>
                <a:latin typeface="Arial" panose="020B0604020202020204" pitchFamily="34" charset="0"/>
                <a:hlinkClick r:id="rId15"/>
              </a:rPr>
              <a:t>[4]</a:t>
            </a:r>
            <a:r>
              <a:rPr lang="az" b="0" i="0" u="none" baseline="0">
                <a:solidFill>
                  <a:srgbClr val="202122"/>
                </a:solidFill>
                <a:effectLst/>
                <a:latin typeface="Arial" panose="020B0604020202020204" pitchFamily="34" charset="0"/>
              </a:rPr>
              <a:t> və </a:t>
            </a:r>
            <a:r>
              <a:rPr lang="az" b="0" i="0" u="none" strike="noStrike" baseline="0">
                <a:solidFill>
                  <a:srgbClr val="0B0080"/>
                </a:solidFill>
                <a:effectLst/>
                <a:latin typeface="Arial" panose="020B0604020202020204" pitchFamily="34" charset="0"/>
                <a:hlinkClick r:id="rId16" tooltip="Activism"/>
              </a:rPr>
              <a:t>aktivizm</a:t>
            </a:r>
            <a:r>
              <a:rPr lang="az" b="0" i="0" u="none" strike="noStrike" baseline="30000">
                <a:solidFill>
                  <a:srgbClr val="0B0080"/>
                </a:solidFill>
                <a:effectLst/>
                <a:latin typeface="Arial" panose="020B0604020202020204" pitchFamily="34" charset="0"/>
                <a:hlinkClick r:id="rId17"/>
              </a:rPr>
              <a:t>[5]</a:t>
            </a:r>
            <a:r>
              <a:rPr lang="az" b="0" i="0" u="none" baseline="0">
                <a:solidFill>
                  <a:srgbClr val="202122"/>
                </a:solidFill>
                <a:effectLst/>
                <a:latin typeface="Arial" panose="020B0604020202020204" pitchFamily="34" charset="0"/>
              </a:rPr>
              <a:t> belə hücumlarl motivasiya edə bilər.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56</a:t>
            </a:fld>
            <a:endParaRPr lang="az" altLang="en-US"/>
          </a:p>
        </p:txBody>
      </p:sp>
    </p:spTree>
    <p:extLst>
      <p:ext uri="{BB962C8B-B14F-4D97-AF65-F5344CB8AC3E}">
        <p14:creationId xmlns:p14="http://schemas.microsoft.com/office/powerpoint/2010/main" val="28683456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solidFill>
                  <a:srgbClr val="585858"/>
                </a:solidFill>
                <a:effectLst/>
                <a:latin typeface="Arial" panose="020B0604020202020204" pitchFamily="34" charset="0"/>
              </a:rPr>
              <a:t>Botnetlər internetin işçi atlarıdır Onlar veb-saytın işini davam etdirməsi üçün bir sıra təkrarlanan tapşırıqları yerinə yetirən birləşdirilmiş kompüterlərdir. O ən çox retranslyasiya edilən internet çatla istifadə edilir. Belə botnetlər tamamilə qanuni, hətta istifadəçilərin internetdən rahatlıqla istifadə etmələri üçün faydaldırlar.</a:t>
            </a:r>
          </a:p>
          <a:p>
            <a:pPr algn="l" rtl="0"/>
            <a:endParaRPr lang="az" b="0" i="0" dirty="0">
              <a:solidFill>
                <a:srgbClr val="585858"/>
              </a:solidFill>
              <a:effectLst/>
              <a:latin typeface="Arial" panose="020B0604020202020204" pitchFamily="34" charset="0"/>
            </a:endParaRPr>
          </a:p>
          <a:p>
            <a:pPr algn="l" rtl="0"/>
            <a:r>
              <a:rPr lang="az" b="0" i="0" u="none" baseline="0">
                <a:solidFill>
                  <a:srgbClr val="585858"/>
                </a:solidFill>
                <a:effectLst/>
                <a:latin typeface="Arial" panose="020B0604020202020204" pitchFamily="34" charset="0"/>
              </a:rPr>
              <a:t>Qeyri-qanuni və zərərli botnetlərdə nədən ehtiyat etməlisiniz? Bu zaman botnetlər müəyyən zərərli kodlar vasitəsilə maşınınıza çıxış əldə edirlər.  Bəzi hallarda qurğu birbaşa sındırılır, başqa hallarda isə "hörümçək" (İnternetdə dolanaraq istifadə edə biləcəyi təhlükəsizlik boşluqlarını axtaran proqram) adı ilə tanınan proqram sistemi avtomatik olaraq sındırır.</a:t>
            </a:r>
          </a:p>
          <a:p>
            <a:pPr algn="l" rtl="0"/>
            <a:endParaRPr lang="az" b="0" i="0" dirty="0">
              <a:solidFill>
                <a:srgbClr val="585858"/>
              </a:solidFill>
              <a:effectLst/>
              <a:latin typeface="Arial" panose="020B0604020202020204" pitchFamily="34" charset="0"/>
            </a:endParaRPr>
          </a:p>
          <a:p>
            <a:pPr algn="l" rtl="0"/>
            <a:r>
              <a:rPr lang="az" b="0" i="0" u="none" baseline="0">
                <a:solidFill>
                  <a:srgbClr val="585858"/>
                </a:solidFill>
                <a:effectLst/>
                <a:latin typeface="Arial" panose="020B0604020202020204" pitchFamily="34" charset="0"/>
              </a:rPr>
              <a:t>Çox vaxt botnetlər sizin kompüterlərinizi öz torlarına əlavə etməyə çalışırlar. Adətən bu, </a:t>
            </a:r>
            <a:r>
              <a:rPr lang="az" b="0" i="0" u="none" strike="noStrike" baseline="0">
                <a:solidFill>
                  <a:srgbClr val="0089C6"/>
                </a:solidFill>
                <a:effectLst/>
                <a:latin typeface="Arial" panose="020B0604020202020204" pitchFamily="34" charset="0"/>
                <a:hlinkClick r:id="rId3"/>
              </a:rPr>
              <a:t>gizli yüklənmə</a:t>
            </a:r>
            <a:r>
              <a:rPr lang="az" b="0" i="0" u="none" baseline="0">
                <a:solidFill>
                  <a:srgbClr val="585858"/>
                </a:solidFill>
                <a:effectLst/>
                <a:latin typeface="Arial" panose="020B0604020202020204" pitchFamily="34" charset="0"/>
              </a:rPr>
              <a:t> vasitəsilə və ya </a:t>
            </a:r>
            <a:r>
              <a:rPr lang="az" b="0" i="0" u="none" strike="noStrike" baseline="0">
                <a:solidFill>
                  <a:srgbClr val="0089C6"/>
                </a:solidFill>
                <a:effectLst/>
                <a:latin typeface="Arial" panose="020B0604020202020204" pitchFamily="34" charset="0"/>
                <a:hlinkClick r:id="rId4"/>
              </a:rPr>
              <a:t>insanların adladılıb Troya atını kompüterlərinə quraşdırmağa</a:t>
            </a:r>
            <a:r>
              <a:rPr lang="az" b="0" i="0" u="none" baseline="0">
                <a:solidFill>
                  <a:srgbClr val="585858"/>
                </a:solidFill>
                <a:effectLst/>
                <a:latin typeface="Arial" panose="020B0604020202020204" pitchFamily="34" charset="0"/>
              </a:rPr>
              <a:t> sövq edilməsi ilə baş tutur. Proqram təminatı quraşdırıldıqdan sonra botnet baş kompüter ilə əlaqə saxlayır və hər şeyin hazır olduğunu bildirir. İndi kompüteriniz, telefonunuz və ya planşetiniz tamamilə botneti yaradan şəxsin nəzarəti altındadır.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algn="l" rtl="0"/>
            <a:r>
              <a:rPr lang="az" b="0" i="0" u="none" baseline="0">
                <a:solidFill>
                  <a:srgbClr val="585858"/>
                </a:solidFill>
                <a:effectLst/>
                <a:latin typeface="Arial" panose="020B0604020202020204" pitchFamily="34" charset="0"/>
              </a:rPr>
              <a:t>Botnet sahibi kompüterinizə nəzarəti ələ keçirdikdən sonra adətən kompüterinizdən başqa çirkin tapşırıqları yerinə yetirmək üçün istifadə edir. Botnetlərin adətən yerinə yetirdiyi tapşırıqlara daxildir:</a:t>
            </a:r>
          </a:p>
          <a:p>
            <a:pPr algn="l" rtl="0">
              <a:buFont typeface="Arial" panose="020B0604020202020204" pitchFamily="34" charset="0"/>
              <a:buChar char="•"/>
            </a:pPr>
            <a:r>
              <a:rPr lang="az" b="0" i="0" u="none" baseline="0">
                <a:solidFill>
                  <a:srgbClr val="585858"/>
                </a:solidFill>
                <a:effectLst/>
                <a:latin typeface="Arial" panose="020B0604020202020204" pitchFamily="34" charset="0"/>
              </a:rPr>
              <a:t>Veb-saytların bağlanması məqsədilə paylanmış xidmətdən imtina (DDoS) hücumlarına yardım üçün maşınınızın gücündən istifadə.</a:t>
            </a:r>
          </a:p>
          <a:p>
            <a:pPr algn="l" rtl="0">
              <a:buFont typeface="Arial" panose="020B0604020202020204" pitchFamily="34" charset="0"/>
              <a:buChar char="•"/>
            </a:pPr>
            <a:r>
              <a:rPr lang="az" b="0" i="0" u="none" baseline="0">
                <a:solidFill>
                  <a:srgbClr val="585858"/>
                </a:solidFill>
                <a:effectLst/>
                <a:latin typeface="Arial" panose="020B0604020202020204" pitchFamily="34" charset="0"/>
              </a:rPr>
              <a:t>Spam e-məktubun milyonlarla  internet istifadəçisinə göndərilməsi.</a:t>
            </a:r>
          </a:p>
          <a:p>
            <a:pPr algn="l" rtl="0">
              <a:buFont typeface="Arial" panose="020B0604020202020204" pitchFamily="34" charset="0"/>
              <a:buChar char="•"/>
            </a:pPr>
            <a:r>
              <a:rPr lang="az" b="0" i="0" u="none" baseline="0">
                <a:solidFill>
                  <a:srgbClr val="585858"/>
                </a:solidFill>
                <a:effectLst/>
                <a:latin typeface="Arial" panose="020B0604020202020204" pitchFamily="34" charset="0"/>
              </a:rPr>
              <a:t>Maddi qazanc əldə etmək məqsədilə üçüncü tərəfə məxsus veb-saytda saxta internet trafikinin yaradılması.</a:t>
            </a:r>
          </a:p>
          <a:p>
            <a:pPr algn="l" rtl="0">
              <a:buFont typeface="Arial" panose="020B0604020202020204" pitchFamily="34" charset="0"/>
              <a:buChar char="•"/>
            </a:pPr>
            <a:r>
              <a:rPr lang="az" b="0" i="0" u="none" baseline="0">
                <a:solidFill>
                  <a:srgbClr val="585858"/>
                </a:solidFill>
                <a:effectLst/>
                <a:latin typeface="Arial" panose="020B0604020202020204" pitchFamily="34" charset="0"/>
              </a:rPr>
              <a:t>Veb-brauzerinizdəki banner reklamlarının xüsusi olaraq sizə ünvanlanan reklamlarla əvəzlənməsi.</a:t>
            </a:r>
          </a:p>
          <a:p>
            <a:pPr algn="l" rtl="0">
              <a:buFont typeface="Arial" panose="020B0604020202020204" pitchFamily="34" charset="0"/>
              <a:buChar char="•"/>
            </a:pPr>
            <a:r>
              <a:rPr lang="az" b="0" i="0" u="none" baseline="0">
                <a:solidFill>
                  <a:srgbClr val="585858"/>
                </a:solidFill>
                <a:effectLst/>
                <a:latin typeface="Arial" panose="020B0604020202020204" pitchFamily="34" charset="0"/>
              </a:rPr>
              <a:t>Casus proqramları əleyhinə saxta proqram paketi vasitəsilə insanları botnetləri kənarlaşdırmaq məqsədilə ödəniş etməyə sövq etmək üçün yaradılmış öz-özünə açılan reklamlar.</a:t>
            </a:r>
          </a:p>
          <a:p>
            <a:pPr algn="l" rtl="0"/>
            <a:r>
              <a:rPr lang="az" b="0" i="0" u="none" baseline="0">
                <a:solidFill>
                  <a:srgbClr val="585858"/>
                </a:solidFill>
                <a:effectLst/>
                <a:latin typeface="Arial" panose="020B0604020202020204" pitchFamily="34" charset="0"/>
              </a:rPr>
              <a:t>Qısa cavab budur ki, botnet kompüterinizi sındıraraq onu botnetlərin etdiyi əməliyyatları - gündəlik tapşırıqları daha sürətli və daha yaxşı yerinə yetirməyə vadar edir.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57</a:t>
            </a:fld>
            <a:endParaRPr lang="az" altLang="en-US"/>
          </a:p>
        </p:txBody>
      </p:sp>
    </p:spTree>
    <p:extLst>
      <p:ext uri="{BB962C8B-B14F-4D97-AF65-F5344CB8AC3E}">
        <p14:creationId xmlns:p14="http://schemas.microsoft.com/office/powerpoint/2010/main" val="1350128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buFont typeface="Arial" panose="020B0604020202020204" pitchFamily="34" charset="0"/>
              <a:buNone/>
            </a:pPr>
            <a:r>
              <a:rPr lang="az" b="0" i="0" u="none" baseline="0"/>
              <a:t>Qrafik botnetin necə qurulduğunu və komissiya müqabilində məqsədyönlü hücumların edilməsi üçün xidmət kimi necə təmin edildiyini izah edir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0" indent="0" algn="l" rtl="0">
              <a:buFont typeface="Arial" panose="020B0604020202020204" pitchFamily="34" charset="0"/>
              <a:buNone/>
            </a:pPr>
            <a:r>
              <a:rPr lang="az" sz="1200" b="0" i="0" u="none" kern="1200" baseline="0">
                <a:solidFill>
                  <a:schemeClr val="tx1"/>
                </a:solidFill>
                <a:latin typeface="+mn-lt"/>
                <a:ea typeface="MS PGothic" pitchFamily="34" charset="-128"/>
                <a:cs typeface="ＭＳ Ｐゴシック" charset="0"/>
              </a:rPr>
              <a:t>1 Haker zərərli proqramın bir sıra cihazlara daxil edilməsi üçün metod düşünür – belə cihazların sayı minlərlə və milyonlarla ola bilər. İstifadəçilərin bu haqda məlumatı azdır, adətən zəif qorunan və yamaqlı ("patch" tətbiq edilmiş) kompüterlərə hücum edilir</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0" indent="0" algn="l" rtl="0">
              <a:buFont typeface="Arial" panose="020B0604020202020204" pitchFamily="34" charset="0"/>
              <a:buNone/>
            </a:pPr>
            <a:r>
              <a:rPr lang="az" sz="1200" b="0" i="0" u="none" kern="1200" baseline="0">
                <a:solidFill>
                  <a:schemeClr val="tx1"/>
                </a:solidFill>
                <a:latin typeface="+mn-lt"/>
                <a:ea typeface="MS PGothic" pitchFamily="34" charset="-128"/>
                <a:cs typeface="ＭＳ Ｐゴシック" charset="0"/>
              </a:rPr>
              <a:t>2 Bundan sonra o istədiyi vaxt həmin cihazları idarə edə bilir. Bəzi qurğular oflayn rejimə keçə və beləliklə, yararsız ola bilər, lakin əməliyyatın miqyası göstərir ki, 25-50% itirilsə belə, minlərlə qurğu xidmət etməyə davam edir </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0" indent="0" algn="l" rtl="0">
              <a:buFont typeface="Arial" panose="020B0604020202020204" pitchFamily="34" charset="0"/>
              <a:buNone/>
            </a:pPr>
            <a:r>
              <a:rPr lang="az" sz="1200" b="0" i="0" u="none" kern="1200" baseline="0">
                <a:solidFill>
                  <a:schemeClr val="tx1"/>
                </a:solidFill>
                <a:latin typeface="+mn-lt"/>
                <a:ea typeface="MS PGothic" pitchFamily="34" charset="-128"/>
                <a:cs typeface="ＭＳ Ｐゴシック" charset="0"/>
              </a:rPr>
              <a:t>3 Sonda o, son istifadəçiyə tələb irəli sürür, bu, sistemlərinin və ya veb-səhifələrinin 24/7 fəal olmasına ehtiyac duyan bank, şirkət və ya onlayn qumar şirkət ola bilər. Onlar qurbanlarını Botnetdən istifadə etməklə resursu və ya veb-saytı məhv etməklə və beləliklə, sahiblərinin ticarətinə və pul qazanmasına maneə yaratmaqla təhdid edirlər.  Həmçinin bunu etmək onlar üçün müştərilərin etimadının itirilməsi ilə nəticələnərdi.</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0" indent="0" algn="l" rtl="0">
              <a:buFont typeface="Arial" panose="020B0604020202020204" pitchFamily="34" charset="0"/>
              <a:buNone/>
            </a:pPr>
            <a:r>
              <a:rPr lang="az" sz="1200" b="0" i="0" u="none" kern="1200" baseline="0">
                <a:solidFill>
                  <a:schemeClr val="tx1"/>
                </a:solidFill>
                <a:latin typeface="+mn-lt"/>
                <a:ea typeface="MS PGothic" pitchFamily="34" charset="-128"/>
                <a:cs typeface="ＭＳ Ｐゴシック" charset="0"/>
              </a:rPr>
              <a:t>4 İstədiyini əldə edə bilmədikdə o, zombi kompüterlərə müəyyən fəaliyyətlər üçün əmr göndərir – minlərlə spam e-məktub göndərmək, veb-serveri həddən artıq yükləyən və dağıdan sorğular göndərmək kimi.</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0" indent="0" algn="l" rtl="0">
              <a:buFont typeface="Arial" panose="020B0604020202020204" pitchFamily="34" charset="0"/>
              <a:buNone/>
            </a:pPr>
            <a:r>
              <a:rPr lang="az" sz="1200" b="0" i="0" u="none" kern="1200" baseline="0">
                <a:solidFill>
                  <a:schemeClr val="tx1"/>
                </a:solidFill>
                <a:latin typeface="+mn-lt"/>
                <a:ea typeface="MS PGothic" pitchFamily="34" charset="-128"/>
                <a:cs typeface="ＭＳ Ｐゴシック" charset="0"/>
              </a:rPr>
              <a:t>Bəzən onlar faktiki tələb irəli sürməmişdən əvvəl güclərini göstərmək üçün daha az vacib bir zamanda bu addımı atmış olurlar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58</a:t>
            </a:fld>
            <a:endParaRPr lang="az" altLang="en-US"/>
          </a:p>
        </p:txBody>
      </p:sp>
    </p:spTree>
    <p:extLst>
      <p:ext uri="{BB962C8B-B14F-4D97-AF65-F5344CB8AC3E}">
        <p14:creationId xmlns:p14="http://schemas.microsoft.com/office/powerpoint/2010/main" val="4058804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800" b="0" i="0" u="none" strike="noStrike" baseline="0">
                <a:solidFill>
                  <a:srgbClr val="F04B56"/>
                </a:solidFill>
                <a:latin typeface="Roboto-Regular"/>
              </a:rPr>
              <a:t>Bu slayd problemin miqyasını əks etdirir - 2018-ci ildə əvvəllər məlum olmayan gücləndirmə texnikasından istifadə edilməklə bu günə qədərki ən böyük iki DDoS hücumu həyata keçirildi. </a:t>
            </a:r>
          </a:p>
          <a:p>
            <a:pPr algn="l" rtl="0"/>
            <a:r>
              <a:rPr lang="az" sz="1800" b="0" i="0" u="none" strike="noStrike" baseline="0">
                <a:solidFill>
                  <a:srgbClr val="F04B56"/>
                </a:solidFill>
                <a:latin typeface="Roboto-Regular"/>
              </a:rPr>
              <a:t>"Memcache" ixtiyari verilənlərin kiçik parçalarını saxlamaq üçün istifadə edilə bilən açıq mənbə proqramıdır, məqsədi veb-saytlara və proqramlara daha tez yüklənməkdə kömək etməkdir. Sosial şəbəkələr və başqa onlayn resurslar ondan istifadə edirlər – GitHub proqramçıların ən böyük onlayn icmasıdır.</a:t>
            </a:r>
          </a:p>
          <a:p>
            <a:pPr algn="l" rtl="0"/>
            <a:r>
              <a:rPr lang="az" sz="1800" b="0" i="0" u="none" strike="noStrike" baseline="0">
                <a:solidFill>
                  <a:srgbClr val="F04B56"/>
                </a:solidFill>
                <a:latin typeface="Roboto-Regular"/>
              </a:rPr>
              <a:t>Facebook (dünyanın ən böyük şəbəkəsi gün ərzində 500+ Terabayt (2017) – saatda təqribən 21 TB və dəqiqədə təqribən 0.35TB emal edir)</a:t>
            </a:r>
          </a:p>
          <a:p>
            <a:pPr algn="l" rtl="0"/>
            <a:endParaRPr lang="az" sz="1800" b="0" i="0" u="none" strike="noStrike" baseline="0" dirty="0">
              <a:solidFill>
                <a:srgbClr val="F04B56"/>
              </a:solidFill>
              <a:latin typeface="Roboto-Regular"/>
            </a:endParaRPr>
          </a:p>
          <a:p>
            <a:pPr algn="l" rtl="0"/>
            <a:endParaRPr lang="az" sz="1800" b="0" i="0" u="none" strike="noStrike" baseline="0" dirty="0">
              <a:solidFill>
                <a:srgbClr val="F04B56"/>
              </a:solidFill>
              <a:latin typeface="Roboto-Regular"/>
            </a:endParaRPr>
          </a:p>
          <a:p>
            <a:pPr algn="l" rtl="0"/>
            <a:r>
              <a:rPr lang="az" sz="1800" b="0" i="0" u="none" strike="noStrike" baseline="0">
                <a:solidFill>
                  <a:srgbClr val="F04B56"/>
                </a:solidFill>
                <a:latin typeface="Roboto-Regular"/>
              </a:rPr>
              <a:t>DDoS hücumları ciddi nəticələrə səbəb olur, belə ki, onlar bank kimi həlledici əhəmiyyətli infrastruktur hissələri daxil olmaqla, təşkilatları iflic edir, eyni zamanda onları biznesin davamlılığını təmin etmək üçün təsirlərin azaldılması potensiallarını artırmağa vadar edir. Başqa məzmun provayderləri çox vaxt ondan istifadə edirlər.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59</a:t>
            </a:fld>
            <a:endParaRPr lang="az" altLang="en-US"/>
          </a:p>
        </p:txBody>
      </p:sp>
    </p:spTree>
    <p:extLst>
      <p:ext uri="{BB962C8B-B14F-4D97-AF65-F5344CB8AC3E}">
        <p14:creationId xmlns:p14="http://schemas.microsoft.com/office/powerpoint/2010/main" val="26433559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2800" b="0" i="0" u="none" baseline="0">
                <a:solidFill>
                  <a:srgbClr val="000000"/>
                </a:solidFill>
                <a:effectLst/>
                <a:latin typeface="HelveticaNeueETW01-55Rg"/>
              </a:rPr>
              <a:t>Milli infrastruktur - ölkənin funksiya göstərməsi üçün zəruri olan, gündəlik həyatın asılı olduğu obyektlər, sistemlər, yerlər, məlumatlar, insanlar, şəbəkələr və proseslərdir.  Bura həmçinin zəruri xidmətlərin dəstəklənməsi üçün həlledici əhəmiyyət daşımayan, lakin ictimaiyyətə potensial zərəri səbəbindən müdafiəyə ehtiyac duyan bəzi funksiyalar, yerlər və təşkilatlar daxildir (məsələn, mülki nüvə obyektləri və kimyəvi obyektlər).</a:t>
            </a:r>
            <a:endParaRPr lang="az" sz="1800" b="0" i="0" u="none" strike="noStrike" baseline="0" dirty="0">
              <a:solidFill>
                <a:srgbClr val="3D3D5F"/>
              </a:solidFill>
              <a:latin typeface="Roboto-Light"/>
            </a:endParaRPr>
          </a:p>
          <a:p>
            <a:pPr algn="l" rtl="0"/>
            <a:endParaRPr lang="az" sz="1800" b="0" i="0" u="none" strike="noStrike" baseline="0" dirty="0">
              <a:solidFill>
                <a:srgbClr val="3D3D5F"/>
              </a:solidFill>
              <a:latin typeface="Roboto-Light"/>
            </a:endParaRPr>
          </a:p>
          <a:p>
            <a:pPr algn="l" rtl="0"/>
            <a:r>
              <a:rPr lang="az" sz="1800" b="0" i="0" u="none" strike="noStrike" baseline="0">
                <a:solidFill>
                  <a:srgbClr val="3D3D5F"/>
                </a:solidFill>
                <a:latin typeface="Roboto-Light"/>
              </a:rPr>
              <a:t>Təxmin etmək çətin deyil ki, bu hücumlar ilə bu fəslin əvvəllərində qeyd edilən hücum alətləri arasında üst-üstə düşmələr mövcuddur</a:t>
            </a:r>
          </a:p>
          <a:p>
            <a:pPr algn="l" rtl="0"/>
            <a:r>
              <a:rPr lang="az" sz="1800" b="0" i="0" u="none" strike="noStrike" baseline="0">
                <a:solidFill>
                  <a:srgbClr val="3D3D5F"/>
                </a:solidFill>
                <a:latin typeface="Roboto-Light"/>
              </a:rPr>
              <a:t>DDoS və ya kriptovirus, lakin bu hallarda diqqət əsas motivi infrastruktura ziyan verməkdən ibarət olan hücumlar üzərində cəmlənir.</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baseline="0">
                <a:solidFill>
                  <a:srgbClr val="3D3D5F"/>
                </a:solidFill>
                <a:latin typeface="Roboto-Light"/>
              </a:rPr>
              <a:t>Cinayətkarlar tərəfindən bu infastrukturlara qarşı hücumların maddi qazanc məqsədilə törədimə ehtimalı azdır, belə ki, belə hücumlar çoxsaylı hakimiyyət orqanlarının diqqətini cəlb edir və beləliklə, qeyri-proporsional riskə səbəb olur. </a:t>
            </a:r>
          </a:p>
          <a:p>
            <a:pPr algn="l" rtl="0"/>
            <a:r>
              <a:rPr lang="az" sz="1800" b="0" i="0" u="none" strike="noStrike" baseline="0">
                <a:solidFill>
                  <a:srgbClr val="3D3D5F"/>
                </a:solidFill>
                <a:latin typeface="Roboto-Light"/>
              </a:rPr>
              <a:t>Ən çox ehtimal edilən potensial cinayətkarlar sırasına milli dövlətlər, eləcə də diletant hakerlər daxildir. </a:t>
            </a:r>
          </a:p>
          <a:p>
            <a:pPr algn="l" rtl="0"/>
            <a:r>
              <a:rPr lang="az" sz="1800" b="0" i="0" u="none" strike="noStrike" baseline="0">
                <a:solidFill>
                  <a:srgbClr val="3D3D5F"/>
                </a:solidFill>
                <a:latin typeface="Roboto-Light"/>
              </a:rPr>
              <a:t>Cinayətin xidmət kimi əlçatan olması belə hücumçulara potensial baxımından dağıdıcı hücumlar həyata keçirmək imkanı verir.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60</a:t>
            </a:fld>
            <a:endParaRPr lang="az" altLang="en-US"/>
          </a:p>
        </p:txBody>
      </p:sp>
    </p:spTree>
    <p:extLst>
      <p:ext uri="{BB962C8B-B14F-4D97-AF65-F5344CB8AC3E}">
        <p14:creationId xmlns:p14="http://schemas.microsoft.com/office/powerpoint/2010/main" val="41646228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800" b="0" i="0" u="none" strike="noStrike" kern="1200" baseline="0">
                <a:solidFill>
                  <a:srgbClr val="3D3D5F"/>
                </a:solidFill>
                <a:latin typeface="Roboto-Light"/>
                <a:ea typeface="MS PGothic" pitchFamily="34" charset="-128"/>
                <a:cs typeface="ＭＳ Ｐゴシック" charset="0"/>
              </a:rPr>
              <a:t>Bununla məşğul olmaq o demək ola bilər ki, sübut ən axırıncı nəzərə alınan amildir, problemi dayandırmaq üçün müdafiə və nəticələrin yüngülləşdirilməsi daha əvvəl baş tutacaq.</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61</a:t>
            </a:fld>
            <a:endParaRPr lang="az" altLang="en-US"/>
          </a:p>
        </p:txBody>
      </p:sp>
    </p:spTree>
    <p:extLst>
      <p:ext uri="{BB962C8B-B14F-4D97-AF65-F5344CB8AC3E}">
        <p14:creationId xmlns:p14="http://schemas.microsoft.com/office/powerpoint/2010/main" val="35129137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800" b="0" i="0" u="none" strike="noStrike" kern="1200" baseline="0">
                <a:solidFill>
                  <a:srgbClr val="3D3D5F"/>
                </a:solidFill>
                <a:latin typeface="Roboto-Light"/>
                <a:ea typeface="MS PGothic" pitchFamily="34" charset="-128"/>
                <a:cs typeface="ＭＳ Ｐゴシック" charset="0"/>
              </a:rPr>
              <a:t>Bununla məşğul olmaq o demək ola bilər ki, sübut ən axırıncı nəzərə alınan amildir, problemi dayandırmaq üçün müdafiə və nəticələrin yüngülləşdirilməsi daha əvvəl baş tutacaq.</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kern="1200" baseline="0">
                <a:solidFill>
                  <a:srgbClr val="3D3D5F"/>
                </a:solidFill>
                <a:latin typeface="Roboto-Light"/>
                <a:ea typeface="MS PGothic" pitchFamily="34" charset="-128"/>
                <a:cs typeface="ＭＳ Ｐゴシック" charset="0"/>
              </a:rPr>
              <a:t>Sol tərəfdəki slayddakı nümunə potensial olaraq pul qazanmaq üçün deyil, faylları klildləyib açarları atmaqla biznesi çökdürmək üçün nəzərdə tutulan fidyə proqramının hücumudur</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2800" b="0" i="0" u="none" baseline="0">
                <a:solidFill>
                  <a:srgbClr val="778596"/>
                </a:solidFill>
                <a:effectLst/>
                <a:latin typeface="Proxima Nova"/>
              </a:rPr>
              <a:t>Sağdakı nümunə - Stuxnet tarixin ən təkmil zərərli proqram hücumlarından biri idi.</a:t>
            </a:r>
            <a:r>
              <a:rPr lang="az" sz="1800" b="0" i="0" u="none" strike="noStrike" kern="1200" baseline="0">
                <a:solidFill>
                  <a:srgbClr val="3D3D5F"/>
                </a:solidFill>
                <a:effectLst/>
                <a:latin typeface="Roboto-Light"/>
                <a:ea typeface="MS PGothic" pitchFamily="34" charset="-128"/>
              </a:rPr>
              <a:t> </a:t>
            </a:r>
            <a:r>
              <a:rPr lang="az" sz="2800" b="0" i="0" u="none" baseline="0">
                <a:solidFill>
                  <a:srgbClr val="0E0618"/>
                </a:solidFill>
                <a:effectLst/>
                <a:latin typeface="Proxima Nova"/>
              </a:rPr>
              <a:t>Stuxnet proqramlaşdırılan məntiqi kontrollerlərin (PLC-lər) işini pozmaq üçün nəzərdə tutulan kompüter qurdudur. O, ilk dəfə 2010-cu ildə ixtira edilib və qəbul etməsələr də, geniş dairələrdə onun </a:t>
            </a:r>
            <a:r>
              <a:rPr lang="az" sz="2800" b="0" i="0" u="none" kern="1200" baseline="0">
                <a:solidFill>
                  <a:srgbClr val="0E0618"/>
                </a:solidFill>
                <a:effectLst/>
                <a:latin typeface="Proxima Nova"/>
                <a:ea typeface="MS PGothic" pitchFamily="34" charset="-128"/>
              </a:rPr>
              <a:t>ABŞ </a:t>
            </a:r>
            <a:r>
              <a:rPr lang="az" sz="2800" b="0" i="0" u="none" kern="1200" baseline="0">
                <a:solidFill>
                  <a:srgbClr val="0E0618"/>
                </a:solidFill>
                <a:effectLst/>
                <a:latin typeface="Proxima Nova"/>
                <a:ea typeface="MS PGothic" pitchFamily="34" charset="-128"/>
                <a:hlinkClick r:id="rId3">
                  <a:extLst>
                    <a:ext uri="{A12FA001-AC4F-418D-AE19-62706E023703}">
                      <ahyp:hlinkClr xmlns="" xmlns:ahyp="http://schemas.microsoft.com/office/drawing/2018/hyperlinkcolor" val="tx"/>
                    </a:ext>
                  </a:extLst>
                </a:hlinkClick>
              </a:rPr>
              <a:t> və İsrailin birgə cəhdləri ilə yaradıldığına</a:t>
            </a:r>
            <a:r>
              <a:rPr lang="az" sz="2800" b="0" i="0" u="none" kern="1200" baseline="0">
                <a:solidFill>
                  <a:srgbClr val="0E0618"/>
                </a:solidFill>
                <a:effectLst/>
                <a:latin typeface="Proxima Nova"/>
                <a:ea typeface="MS PGothic" pitchFamily="34" charset="-128"/>
              </a:rPr>
              <a:t> inanılır. Qalanları slayddadır.</a:t>
            </a:r>
            <a:endParaRPr lang="az" sz="2800" b="0" i="0" kern="1200" dirty="0">
              <a:solidFill>
                <a:srgbClr val="0E0618"/>
              </a:solidFill>
              <a:effectLst/>
              <a:latin typeface="Proxima Nova"/>
              <a:ea typeface="MS PGothic" pitchFamily="34" charset="-128"/>
              <a:cs typeface="ＭＳ Ｐゴシック" charset="0"/>
            </a:endParaRPr>
          </a:p>
          <a:p>
            <a:pPr algn="l" rtl="0"/>
            <a:endParaRPr lang="az" sz="2800" b="0" i="0" kern="1200" dirty="0">
              <a:solidFill>
                <a:srgbClr val="0E0618"/>
              </a:solidFill>
              <a:effectLst/>
              <a:latin typeface="Proxima Nova"/>
              <a:ea typeface="MS PGothic" pitchFamily="34" charset="-128"/>
              <a:cs typeface="ＭＳ Ｐゴシック" charset="0"/>
            </a:endParaRPr>
          </a:p>
          <a:p>
            <a:pPr algn="l" rtl="0"/>
            <a:r>
              <a:rPr lang="az" sz="1800" b="0" i="0" u="none" strike="noStrike" kern="1200" baseline="0">
                <a:solidFill>
                  <a:srgbClr val="3D3D5F"/>
                </a:solidFill>
                <a:latin typeface="Roboto-Light"/>
                <a:ea typeface="MS PGothic" pitchFamily="34" charset="-128"/>
                <a:cs typeface="ＭＳ Ｐゴシック" charset="0"/>
              </a:rPr>
              <a:t>Milli dövlətlərin digərlərinə hücum etmək ehtimalı olduqca real olaraq qalır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62</a:t>
            </a:fld>
            <a:endParaRPr lang="az" altLang="en-US"/>
          </a:p>
        </p:txBody>
      </p:sp>
    </p:spTree>
    <p:extLst>
      <p:ext uri="{BB962C8B-B14F-4D97-AF65-F5344CB8AC3E}">
        <p14:creationId xmlns:p14="http://schemas.microsoft.com/office/powerpoint/2010/main" val="837363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az" b="0" i="0" u="none" baseline="0"/>
              <a:t>İnformasiya cəmiyyəti informasiyanın yaradılması, yayılması, istifadəsi, inteqrasiyası və manipulyasiyasının əhəmiyyətli iqtisadi, siyasi və mədəni fəaliyyət olduğu cəmiyyətdir. Onun əsas hərəkətverici qüvvələri informasiya partlayışı ilə nəticələnən, iqtisadiyyat, təhsil, səhiyyə, müharibə, hökumət və demokratiya daxil olmaqla, sosial quruluşun bütün aspektlərini köklü surətdə dəyişdirən rəqəmsal informasiya və kommunikasiya texnologiyalarıdır. Bu cür cəmiyyət formasında iştirak üçün vasitələrə malik olan insanlar bəzən rəqəmsal vətəndaşlar adlandırılırlar. Bu, insanların cəmiyyətin yeni mərhələsinə qədər qoyduqlarını ifadə etmək üçün istifadə edilən çoxsaylı yarlıqlardan yalnız biridir. (</a:t>
            </a:r>
            <a:r>
              <a:rPr lang="az" b="0" i="1" u="none" baseline="0"/>
              <a:t>Hilbert, M. (2015). Rəqəmsal texnologiya və sosial dəyişiklik, Beniqer, Ceyms R. (1986) Nəzarət inqilabı: İnformasiya cəmiyyətinin texnoloji və iqtisadi mənbələri).</a:t>
            </a:r>
            <a:endParaRPr lang="az" alt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a:t>
            </a:fld>
            <a:endParaRPr lang="az" altLang="en-US"/>
          </a:p>
        </p:txBody>
      </p:sp>
    </p:spTree>
    <p:extLst>
      <p:ext uri="{BB962C8B-B14F-4D97-AF65-F5344CB8AC3E}">
        <p14:creationId xmlns:p14="http://schemas.microsoft.com/office/powerpoint/2010/main" val="955189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63</a:t>
            </a:fld>
            <a:endParaRPr lang="az" altLang="en-US"/>
          </a:p>
        </p:txBody>
      </p:sp>
    </p:spTree>
    <p:extLst>
      <p:ext uri="{BB962C8B-B14F-4D97-AF65-F5344CB8AC3E}">
        <p14:creationId xmlns:p14="http://schemas.microsoft.com/office/powerpoint/2010/main" val="2985519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Kristal kürədən istifadə!</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latin typeface="+mn-lt"/>
                <a:ea typeface="MS PGothic" pitchFamily="34" charset="-128"/>
                <a:cs typeface="ＭＳ Ｐゴシック" charset="0"/>
              </a:rPr>
              <a:t>IOCTA 2019 əsasında</a:t>
            </a:r>
          </a:p>
          <a:p>
            <a:pPr algn="l" rtl="0"/>
            <a:endParaRPr lang="az"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strike="noStrike" baseline="0">
                <a:solidFill>
                  <a:srgbClr val="3D3D5F"/>
                </a:solidFill>
                <a:latin typeface="Roboto-Light"/>
              </a:rPr>
              <a:t>Hücumların çoxu mövcud </a:t>
            </a:r>
            <a:r>
              <a:rPr lang="az" sz="1200" b="0" i="1" u="none" strike="noStrike" baseline="0">
                <a:solidFill>
                  <a:srgbClr val="3D3D5F"/>
                </a:solidFill>
                <a:latin typeface="Roboto-LightItalic"/>
              </a:rPr>
              <a:t>modi operandi </a:t>
            </a:r>
            <a:r>
              <a:rPr lang="az" sz="1200" b="0" i="0" u="none" strike="noStrike" baseline="0">
                <a:solidFill>
                  <a:srgbClr val="3D3D5F"/>
                </a:solidFill>
                <a:latin typeface="Roboto-Light"/>
              </a:rPr>
              <a:t>qaydasına əsaslanır və bilinən zəifliklərdən faydalanır. Çox vaxt mövcud hücumlar yeni qurbanlara yönəlir, verilən mərkəzlərini və ya rezerv serverləri hədəfə alan fidyə proqramları kimi; mövcud hücum alətləri inkişaf etməyə davam edir, müntəzəm olaraq özünü çoxaldan qurd funksiyalarını əlavə edən troyan proqramları kimi</a:t>
            </a:r>
            <a:r>
              <a:rPr lang="az" sz="1000" b="0" i="0" u="none" kern="1200" baseline="0">
                <a:solidFill>
                  <a:schemeClr val="tx1"/>
                </a:solidFill>
                <a:latin typeface="+mn-lt"/>
                <a:ea typeface="MS PGothic" pitchFamily="34" charset="-128"/>
                <a:cs typeface="ＭＳ Ｐゴシック" charset="0"/>
              </a:rPr>
              <a:t>9</a:t>
            </a:r>
          </a:p>
        </p:txBody>
      </p:sp>
      <p:sp>
        <p:nvSpPr>
          <p:cNvPr id="4" name="Slide Number Placeholder 3"/>
          <p:cNvSpPr>
            <a:spLocks noGrp="1"/>
          </p:cNvSpPr>
          <p:nvPr>
            <p:ph type="sldNum" sz="quarter" idx="5"/>
          </p:nvPr>
        </p:nvSpPr>
        <p:spPr/>
        <p:txBody>
          <a:bodyPr/>
          <a:lstStyle/>
          <a:p>
            <a:pPr algn="l" rtl="0"/>
            <a:fld id="{C517488A-2FD4-4187-AAA7-AE40009BFB6A}" type="slidenum">
              <a:rPr/>
              <a:pPr/>
              <a:t>64</a:t>
            </a:fld>
            <a:endParaRPr lang="az" altLang="en-US"/>
          </a:p>
        </p:txBody>
      </p:sp>
    </p:spTree>
    <p:extLst>
      <p:ext uri="{BB962C8B-B14F-4D97-AF65-F5344CB8AC3E}">
        <p14:creationId xmlns:p14="http://schemas.microsoft.com/office/powerpoint/2010/main" val="4994889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Kristal kürədən istifadə!</a:t>
            </a:r>
          </a:p>
          <a:p>
            <a:pPr algn="l" rtl="0"/>
            <a:r>
              <a:rPr lang="az" sz="1200" b="0" i="0" u="none" kern="1200" baseline="0">
                <a:solidFill>
                  <a:schemeClr val="tx1"/>
                </a:solidFill>
                <a:latin typeface="+mn-lt"/>
                <a:ea typeface="MS PGothic" pitchFamily="34" charset="-128"/>
                <a:cs typeface="ＭＳ Ｐゴシック" charset="0"/>
              </a:rPr>
              <a:t>IOCTA 2019 əsasında</a:t>
            </a:r>
          </a:p>
          <a:p>
            <a:pPr algn="l" rtl="0"/>
            <a:endParaRPr lang="az" sz="1200" kern="1200" dirty="0">
              <a:solidFill>
                <a:schemeClr val="tx1"/>
              </a:solidFill>
              <a:latin typeface="+mn-lt"/>
              <a:ea typeface="MS PGothic" pitchFamily="34" charset="-128"/>
              <a:cs typeface="ＭＳ Ｐゴシック" charset="0"/>
            </a:endParaRPr>
          </a:p>
          <a:p>
            <a:pPr algn="l" rtl="0"/>
            <a:r>
              <a:rPr lang="az" sz="1800" b="0" i="0" u="none" strike="noStrike" kern="1200" baseline="0">
                <a:solidFill>
                  <a:srgbClr val="3D3D5F"/>
                </a:solidFill>
                <a:latin typeface="Roboto-Light"/>
                <a:ea typeface="MS PGothic" pitchFamily="34" charset="-128"/>
              </a:rPr>
              <a:t>Fiat valyuta dövlət tərəfindən buraxılan, qızıl kimi əmtəə ilə dəstəklənməyən vaıyutadır.  Fiat valyuta mərkəzi banka</a:t>
            </a:r>
            <a:r>
              <a:rPr lang="az" b="0" i="0" u="none" baseline="0">
                <a:solidFill>
                  <a:srgbClr val="202124"/>
                </a:solidFill>
                <a:effectLst/>
                <a:latin typeface="arial" panose="020B0604020202020204" pitchFamily="34" charset="0"/>
              </a:rPr>
              <a:t> iqtisadiyyat üzərində daha yüksək nəzarət imkanı verir, çünki </a:t>
            </a:r>
            <a:r>
              <a:rPr lang="az" sz="1800" b="0" i="0" u="none" strike="noStrike" kern="1200" baseline="0">
                <a:solidFill>
                  <a:srgbClr val="3D3D5F"/>
                </a:solidFill>
                <a:latin typeface="Roboto-Light"/>
                <a:ea typeface="MS PGothic" pitchFamily="34" charset="-128"/>
              </a:rPr>
              <a:t> onlar pulun necə buraxıldığına nəzarət edə bilirlər. Müasir kağız valyutaların çoxu fiat valyutalardır</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baseline="0">
                <a:solidFill>
                  <a:srgbClr val="3D3D5F"/>
                </a:solidFill>
                <a:latin typeface="Roboto-Light"/>
              </a:rPr>
              <a:t>2019-cu ilin əvvəllərində İnternet Adlarının və Nömrələrin Verilməsi üzrə Assosiasiya (ICANN) domen adı sistemlərinin (DNS) infrastrukturunun əsas hissələrinə qarşı "davam etməkdə olan və əhəmiyyətli risk" barədə xəbərdarlıq etdi.   Bu xəbərdarlıq verilənləri hərəkət halında görmək, trafikin istiqamətini dəyişmək, hücumçulara konkret veb-saytlarını təqlid etmək imkanı vermək potensialı olan hücumlarla bağlıdır.</a:t>
            </a:r>
          </a:p>
          <a:p>
            <a:pPr algn="l" rtl="0"/>
            <a:r>
              <a:rPr lang="az" sz="1800" b="0" i="0" u="none" strike="noStrike" baseline="0">
                <a:solidFill>
                  <a:srgbClr val="3D3D5F"/>
                </a:solidFill>
                <a:latin typeface="Roboto-Light"/>
              </a:rPr>
              <a:t> DNS infrastrukturuna qarşı yeni hücumların meydana gələcəyi və ya yeni insidentin ortaya çıxacağı gözlənilir.</a:t>
            </a:r>
            <a:endParaRPr lang="az"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65</a:t>
            </a:fld>
            <a:endParaRPr lang="az" altLang="en-US"/>
          </a:p>
        </p:txBody>
      </p:sp>
    </p:spTree>
    <p:extLst>
      <p:ext uri="{BB962C8B-B14F-4D97-AF65-F5344CB8AC3E}">
        <p14:creationId xmlns:p14="http://schemas.microsoft.com/office/powerpoint/2010/main" val="4203399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66</a:t>
            </a:fld>
            <a:endParaRPr lang="az" altLang="en-US"/>
          </a:p>
        </p:txBody>
      </p:sp>
    </p:spTree>
    <p:extLst>
      <p:ext uri="{BB962C8B-B14F-4D97-AF65-F5344CB8AC3E}">
        <p14:creationId xmlns:p14="http://schemas.microsoft.com/office/powerpoint/2010/main" val="29463174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Hakimlər tərəfindən baxılan və prokurorların məşğul olduğu işlərin çoxu uşaqların cinsi istismarı və onlara münasibətdə seksual hərəkətlərə yol verilməsi ilə əlaqəli olur.</a:t>
            </a:r>
          </a:p>
          <a:p>
            <a:endParaRPr lang="az" dirty="0"/>
          </a:p>
          <a:p>
            <a:pPr algn="l" rtl="0"/>
            <a:r>
              <a:rPr lang="az" b="0" i="0" u="none" baseline="0"/>
              <a:t>Bu bölmədə hazırda baş verənlərə və yaxın illərdə orta çıxacağı ehtimal edilən tendensiyalara nəzərə salınacaq.</a:t>
            </a:r>
          </a:p>
        </p:txBody>
      </p:sp>
      <p:sp>
        <p:nvSpPr>
          <p:cNvPr id="4" name="Slide Number Placeholder 3"/>
          <p:cNvSpPr>
            <a:spLocks noGrp="1"/>
          </p:cNvSpPr>
          <p:nvPr>
            <p:ph type="sldNum" sz="quarter" idx="5"/>
          </p:nvPr>
        </p:nvSpPr>
        <p:spPr/>
        <p:txBody>
          <a:bodyPr/>
          <a:lstStyle/>
          <a:p>
            <a:pPr algn="l" rtl="0"/>
            <a:fld id="{C517488A-2FD4-4187-AAA7-AE40009BFB6A}" type="slidenum">
              <a:rPr/>
              <a:pPr/>
              <a:t>67</a:t>
            </a:fld>
            <a:endParaRPr lang="az" altLang="en-US"/>
          </a:p>
        </p:txBody>
      </p:sp>
    </p:spTree>
    <p:extLst>
      <p:ext uri="{BB962C8B-B14F-4D97-AF65-F5344CB8AC3E}">
        <p14:creationId xmlns:p14="http://schemas.microsoft.com/office/powerpoint/2010/main" val="40560671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az"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68</a:t>
            </a:fld>
            <a:endParaRPr lang="az" altLang="en-US"/>
          </a:p>
        </p:txBody>
      </p:sp>
    </p:spTree>
    <p:extLst>
      <p:ext uri="{BB962C8B-B14F-4D97-AF65-F5344CB8AC3E}">
        <p14:creationId xmlns:p14="http://schemas.microsoft.com/office/powerpoint/2010/main" val="10973160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endParaRPr lang="az"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69</a:t>
            </a:fld>
            <a:endParaRPr lang="az" altLang="en-US"/>
          </a:p>
        </p:txBody>
      </p:sp>
    </p:spTree>
    <p:extLst>
      <p:ext uri="{BB962C8B-B14F-4D97-AF65-F5344CB8AC3E}">
        <p14:creationId xmlns:p14="http://schemas.microsoft.com/office/powerpoint/2010/main" val="40057500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FFFFFF"/>
                </a:solidFill>
                <a:latin typeface="Roboto-Light"/>
              </a:rPr>
              <a:t>Bu cinayət fəaliyyətinin </a:t>
            </a:r>
            <a:r>
              <a:rPr lang="az" sz="1800" b="0" i="1" u="none" strike="noStrike" baseline="0">
                <a:solidFill>
                  <a:srgbClr val="FFFFFF"/>
                </a:solidFill>
                <a:latin typeface="Roboto-LightItalic"/>
              </a:rPr>
              <a:t>törədilmə qaydası</a:t>
            </a:r>
            <a:r>
              <a:rPr lang="az" sz="1800" b="0" i="0" u="none" strike="noStrike" baseline="0">
                <a:solidFill>
                  <a:srgbClr val="FFFFFF"/>
                </a:solidFill>
                <a:latin typeface="Roboto-Light"/>
              </a:rPr>
              <a:t>böyük dərəcədə dəyişməz olaraq qalır. Cinayətkarlar bir qayda olaraq açıq internetdən istifadə edirlər, çünki qaranlıq veb ilə müqayisədə burada uşaqlarla əlaqə yaratmaq daha asandır. Onlar potensial qurbanları ilə saxta profillər yaratmaqla, çox vaxt özlərini həmyaşıd kimi göstərməklə, müxtəlif sosial media xidmətləri vasitəsilə əlaqə saxlayırdılar. Bu, Facebook və Instagram-dan onlayn qumar mühitlərinə qədər çoxsaylı müxtəlif platformalarda baş verə bilər. Azyaşlılara bəzən canlı video platformaları vasitəsilə yaxınlaşanlar olur. Etimad yarandıqdan sonra yazışmalar sürətlə WhatsApp və ya Viber kimi şifrlənmiş onlayn mesajlaşma proqramlarına keçirilir. Açıq-saçıq material əvvəl könüllü paylaşılsa da, sonradan cinayətkarlar ondan məcburetmə ilə, eləcə də hədə-qorxu yolu ilə tələb etməklə yeni material əldə etmək üçün istifadə edirlər. Bəzi hallarda şübhəlilər özlərinə qarşı şikayətin verilməsinin qarşısını almaq məqsədilə qurbanlarını təqib edirlər.</a:t>
            </a:r>
          </a:p>
          <a:p>
            <a:pPr algn="l" rtl="0"/>
            <a:endParaRPr lang="az" sz="1800" b="0" i="0" u="none" strike="noStrike" baseline="0" dirty="0">
              <a:solidFill>
                <a:srgbClr val="FFFFFF"/>
              </a:solidFill>
              <a:latin typeface="Roboto-Light"/>
            </a:endParaRPr>
          </a:p>
          <a:p>
            <a:pPr algn="l" rtl="0"/>
            <a:r>
              <a:rPr lang="az" sz="1800" b="0" i="0" u="none" strike="noStrike" baseline="0">
                <a:solidFill>
                  <a:srgbClr val="FFFFFF"/>
                </a:solidFill>
                <a:latin typeface="Roboto-Light"/>
              </a:rPr>
              <a:t>Zərərçəkənlər əsasən yeniyetmə gənclər, həm qız, həm də oğlanlardır. Bəzi cinayətkarlar xüsusilə dostları çox olan profilləri hədəfə alır, bununla uğurlu əlaqə yaratmaq ehtimalını yüksəltdiklərini düşünürlər.</a:t>
            </a:r>
            <a:endParaRPr lang="az"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70</a:t>
            </a:fld>
            <a:endParaRPr lang="az" altLang="en-US"/>
          </a:p>
        </p:txBody>
      </p:sp>
    </p:spTree>
    <p:extLst>
      <p:ext uri="{BB962C8B-B14F-4D97-AF65-F5344CB8AC3E}">
        <p14:creationId xmlns:p14="http://schemas.microsoft.com/office/powerpoint/2010/main" val="25845573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C0A98D"/>
                </a:solidFill>
                <a:latin typeface="Roboto-Medium"/>
              </a:rPr>
              <a:t>2019-cu ilin mart ayında Almaniya məhkəmələrindən biri qaranlıq veb-də "Elysium" adlı uşaqlara qarşı onlayn cinsi istismar platformasını idarə etdiklərinə görə dörd kişini 4-10 il arası həbs cəzasına məhkum edir. Onlar növünün ən böyüklərindən olan, bütün dünyadan 11 min qeydiyyatdan keçmiş istifadəçisi olan forumları qurmuş, idarə etmiş və moderatorluğunu həyata keçirmişlər. Kişilərdən biri həmçinin iki azyaşlı uşağa münasibətdə cinsi istismara yol verdiyinə görə məhkum edilmişdi. Onların heç biri arasında şəxsi tanışlıq yox idi. Forumda UCİ materiallarının çoxsaylı və fərqli kateqoriyaları (ağır  zorakılıq halları və çox kiçik uşaqlar daxil olmaqla) əhatə olunurdu.</a:t>
            </a:r>
          </a:p>
          <a:p>
            <a:pPr algn="l" rtl="0"/>
            <a:endParaRPr lang="az" sz="1800" b="0" i="0" u="none" strike="noStrike" kern="1200" baseline="0" dirty="0">
              <a:solidFill>
                <a:srgbClr val="C0A98D"/>
              </a:solidFill>
              <a:latin typeface="Roboto-Medium"/>
              <a:ea typeface="MS PGothic" pitchFamily="34" charset="-128"/>
              <a:cs typeface="ＭＳ Ｐゴシック" charset="0"/>
            </a:endParaRPr>
          </a:p>
          <a:p>
            <a:pPr algn="l" rtl="0"/>
            <a:r>
              <a:rPr lang="az" sz="1800" b="0" i="0" u="none" strike="noStrike" baseline="0">
                <a:solidFill>
                  <a:srgbClr val="C0A98D"/>
                </a:solidFill>
                <a:latin typeface="Roboto-Medium"/>
              </a:rPr>
              <a:t>İsveçdə bir kişi əsas etibarilə Şimali Amerika və Birləşmiş Krallıqdan olan 15 yaşından kiçik uşaqları kamera və ya veb-kamera qarşısında seksual hərəkətlər etməyə məcbur etdiyinə görə 10 il həbs cəzasına məhkum edilmişdi. O, fiziki olaraq cinayət yerində olmasa da, məhkəmə onu "virtual zorlama" konsepsiyası əsasında birbaşa cinayətkar kimi məhkum etmişdi. İlk dəfə idi ki, onlayn UCİ cinayətkarı birbaşa təcavüzkar kimi məhkum edilirdi.</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71</a:t>
            </a:fld>
            <a:endParaRPr lang="az" altLang="en-US"/>
          </a:p>
        </p:txBody>
      </p:sp>
    </p:spTree>
    <p:extLst>
      <p:ext uri="{BB962C8B-B14F-4D97-AF65-F5344CB8AC3E}">
        <p14:creationId xmlns:p14="http://schemas.microsoft.com/office/powerpoint/2010/main" val="14158546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Könüllü yaradılmış material ilə məcburetmə və ya hədə-qorxu nəticəsində yaranmış material arasında fərqləndirmə aparmaq olae.  Birinci kateqoriyada həmyaşıdları ilə seksual şəkil və ya videolar paylaşan azyaşlıların sayı artmaqdadır. Bu davranışları ilə uşaqlar özlərini müxtəlif səviyyələrdə təhlükələrə, o cümlədən cinayətkarlar tərəfindən onlayn rejimdə hədə-qorxu təhlükəsinə məruz qoyurlar. Bundan əlavə, əksər hallarda şəkillər və ya videolar daha geniş dairədə yayılır, əvvəllər yaşıdlar arasında, sonda isə uşaqlara münasibətdə onlayn cinsi istismara yol verən cinayətkarlar arasında.  Belə hallar sonradan yetkinlik yaşına çatmayan şəxslərin yeni material və ya bacı və qardaşlarının, yaxud dostlarının da daxil olduğu materiallar üçün seksual məcburetmə və hədə-qorxuya məruz qalmasına gətirib çıxara bilər. </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72</a:t>
            </a:fld>
            <a:endParaRPr lang="az" altLang="en-US"/>
          </a:p>
        </p:txBody>
      </p:sp>
    </p:spTree>
    <p:extLst>
      <p:ext uri="{BB962C8B-B14F-4D97-AF65-F5344CB8AC3E}">
        <p14:creationId xmlns:p14="http://schemas.microsoft.com/office/powerpoint/2010/main" val="1512504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solidFill>
                  <a:prstClr val="black"/>
                </a:solidFill>
              </a:rPr>
              <a:pPr/>
              <a:t>7</a:t>
            </a:fld>
            <a:endParaRPr lang="az"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F36F78"/>
                </a:solidFill>
                <a:latin typeface="Roboto-Regular"/>
              </a:rPr>
              <a:t>Yetkinlik yaşına çatmamış şəxslərin seksual hərəkətlərə məcbur edilməsi və onlara hədə-qorxu gəlinməsi maliyyə qazancı məqsədi güdə bilsə də, əksər hallarda məqsəd yeni UCİ materialı əldə etmək olur. Cinayətkarlar çox vaxt qurbanın artıq mövcud olan açıq-saçıq şəkil və ya videolarından istifadə edir, materialları qurbanın tanışları arasında və ya sosial mediada paylaşmaq hədə-qorxusu ilə daha çox material əldə edirlər. Bu şəkil və ya videolar iki mənbədən əlsə edilə bilər: yetkinlik yaşında çatmamış şəxslərin onlayn rejimdə UCİ materialı üçün təhrik edilməsi və ya yetkinlik yaşına çatmamış şəxsin özü tərəfindən yaradılmış açıq-saçıq materialın tapılması və qurbanın kimliyinin müəyyən edilib onunla əlaqə qurulması. </a:t>
            </a:r>
          </a:p>
          <a:p>
            <a:pPr algn="l" rtl="0"/>
            <a:endParaRPr lang="az" sz="1800" b="0" i="0" u="none" strike="noStrike" baseline="0" dirty="0">
              <a:solidFill>
                <a:srgbClr val="F36F78"/>
              </a:solidFill>
              <a:latin typeface="Roboto-Regular"/>
            </a:endParaRPr>
          </a:p>
          <a:p>
            <a:pPr algn="l" rtl="0"/>
            <a:r>
              <a:rPr lang="az" sz="1800" b="0" i="0" u="none" strike="noStrike" baseline="0">
                <a:solidFill>
                  <a:srgbClr val="F36F78"/>
                </a:solidFill>
                <a:latin typeface="Roboto-Regular"/>
              </a:rPr>
              <a:t>Bəzi cinayətkarlar yetkinlik yaşına çatmayan şəxslərə açıq-saçıq şəkillər və mesajlar göndərirlər. Onlar açıq-saçıq şəkillər əldə etməsələr də, məcburetmə məqsədilə söhbətlərin ekran şəkillərindən istifadə edirlər.</a:t>
            </a:r>
          </a:p>
          <a:p>
            <a:pPr algn="l" rtl="0"/>
            <a:r>
              <a:rPr lang="az" sz="1800" b="0" i="0" u="none" strike="noStrike" baseline="0">
                <a:solidFill>
                  <a:srgbClr val="F36F78"/>
                </a:solidFill>
                <a:latin typeface="Roboto-Regular"/>
              </a:rPr>
              <a:t> Yuxarıda qeyd edildiyi kimi, belə məcburetməyə ailə daxilində və ya xaricində başqa uşağın materialının və ya başqa uşaqla materialın hazırlanması daxil ola bilər. Seksual hərəkətlərin ifşası təhdidlərinin çox ciddi nəticələri olur. Bu, qurban üçün ağır travmaya və ya onun özünə qəsd etməsinə gətirib çıxarır. Bu, uşaqların seksual ifşa təhdidləri, eləcə də belə hallarda yardım almağa çalışmaq barədə maarifləndirilməsini həyati əhəmiyyətli zərurətə çevririr.</a:t>
            </a:r>
          </a:p>
          <a:p>
            <a:pPr algn="l" rtl="0"/>
            <a:endParaRPr lang="az" sz="1800" b="0" i="0" u="none" strike="noStrike" kern="1200" baseline="0" dirty="0">
              <a:solidFill>
                <a:srgbClr val="F36F78"/>
              </a:solidFill>
              <a:latin typeface="Roboto-Regular"/>
              <a:ea typeface="MS PGothic" pitchFamily="34" charset="-128"/>
              <a:cs typeface="ＭＳ Ｐゴシック" charset="0"/>
            </a:endParaRPr>
          </a:p>
          <a:p>
            <a:pPr algn="l" rtl="0"/>
            <a:r>
              <a:rPr lang="az" sz="1800" b="0" i="0" u="none" strike="noStrike" baseline="0">
                <a:solidFill>
                  <a:srgbClr val="F36F78"/>
                </a:solidFill>
                <a:latin typeface="Roboto-Regular"/>
              </a:rPr>
              <a:t>Lakin azsaylı hallarda cinayətkarlar onlayn UCİ materialından maliyyə qazancı əldə etməyə çalışırlar. Metodlardan biri UCİ materiallarının olduğu veb-saytlarda legitim "klikə görə ödəniş" reklamları yerləşdirməkdir. Xüsusilə uşaqlara münasibətdə cinsi istismar materialı maskalandıqda, platformanın kliklənmə faizi və hər klikə görə potensial mənfəət artır</a:t>
            </a:r>
          </a:p>
          <a:p>
            <a:pPr algn="l" rtl="0"/>
            <a:endParaRPr lang="az" sz="1800" b="0" i="0" u="none" strike="noStrike" kern="1200" baseline="0" dirty="0">
              <a:solidFill>
                <a:srgbClr val="F36F78"/>
              </a:solidFill>
              <a:latin typeface="Roboto-Regular"/>
              <a:ea typeface="MS PGothic" pitchFamily="34" charset="-128"/>
              <a:cs typeface="ＭＳ Ｐゴシック" charset="0"/>
            </a:endParaRPr>
          </a:p>
          <a:p>
            <a:pPr algn="l" rtl="0"/>
            <a:r>
              <a:rPr lang="az" sz="1800" b="0" i="0" u="none" strike="noStrike" baseline="0">
                <a:solidFill>
                  <a:srgbClr val="F36F78"/>
                </a:solidFill>
                <a:latin typeface="Roboto-Regular"/>
              </a:rPr>
              <a:t>Çoxsaylı üçüncü ölkələrdə internet sürəti get-gedə artdığına görə, cinayətkarlar uşaqların dünyanın o bir ucunda baş verən cinsi istismarını canlı izləyə bilirlər.   Bir çox hallarda cinayətkarlar bu cür UCİ materialları izləmək üçün ödəniş edirlər. Filippin ən çox qurbanın olduğu ölkə olaraq tanınmağa davam edir,</a:t>
            </a:r>
          </a:p>
          <a:p>
            <a:pPr algn="l" rtl="0"/>
            <a:r>
              <a:rPr lang="az" sz="1800" b="0" i="0" u="none" strike="noStrike" baseline="0">
                <a:solidFill>
                  <a:srgbClr val="F36F78"/>
                </a:solidFill>
                <a:latin typeface="Roboto-Regular"/>
              </a:rPr>
              <a:t>baxmayaraq ki, bunun daha çox ölkədə baş verdiyinə dair əlamətlər mövcuddur. Əlaqə müxtəlif üsullarla müəyyən edilir. Bəzi hallarda ilk əlaqə yetkinlik yaşına çatmış şəxsləri üçün kommersiya məqsədli porno veb-saytlarda qurulur, sonra söhbət şifrlənmiş mesajlaşma platformalarında davam edir.</a:t>
            </a:r>
          </a:p>
          <a:p>
            <a:pPr algn="l" rtl="0"/>
            <a:r>
              <a:rPr lang="az" sz="1800" b="0" i="0" u="none" strike="noStrike" baseline="0">
                <a:solidFill>
                  <a:srgbClr val="F36F78"/>
                </a:solidFill>
                <a:latin typeface="Roboto-Regular"/>
              </a:rPr>
              <a:t> Əksər hallarda video konfrans imkanı vasitəsilə uşaqların cinsi istismarı onlayn platformalarda canlı yayımlanır.</a:t>
            </a:r>
          </a:p>
          <a:p>
            <a:pPr algn="l" rtl="0"/>
            <a:r>
              <a:rPr lang="az" sz="1800" b="0" i="0" u="none" strike="noStrike" baseline="0">
                <a:solidFill>
                  <a:srgbClr val="F36F78"/>
                </a:solidFill>
                <a:latin typeface="Roboto-Regular"/>
              </a:rPr>
              <a:t> Çox vaxt cinayətkarlar istismarı real vaxt rejimində təşkil edə və yönləndirə bilirlər. Cinayətkarlar bir qayda olaraq onlayn ödəniş metodları vasitəsilə ödəniş edirlər, lakin kriptivalyutalardan hələ də nadir hallarda istifadə edilir. Bəzi cinayətkarlar istismarda birbaşa iştirak üçün üçüncü ölkələrə səyahət edirlər</a:t>
            </a:r>
            <a:endParaRPr lang="az" sz="1800" b="0" i="0" u="none" strike="noStrike" kern="1200" baseline="0" dirty="0">
              <a:solidFill>
                <a:srgbClr val="F36F78"/>
              </a:solidFill>
              <a:latin typeface="Roboto-Regular"/>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73</a:t>
            </a:fld>
            <a:endParaRPr lang="az" altLang="en-US"/>
          </a:p>
        </p:txBody>
      </p:sp>
    </p:spTree>
    <p:extLst>
      <p:ext uri="{BB962C8B-B14F-4D97-AF65-F5344CB8AC3E}">
        <p14:creationId xmlns:p14="http://schemas.microsoft.com/office/powerpoint/2010/main" val="31915219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F36F78"/>
                </a:solidFill>
                <a:latin typeface="Roboto-Regular"/>
              </a:rPr>
              <a:t>Yetkinlik yaşına çatmamış şəxslərin seksual hərəkətlərə məcbur edilməsi və onlara hədə-qorxu gəlinməsi maliyyə qazancı məqsədi güdə bilsə də, əksər hallarda məqsəd yeni UCİ materialı əldə etmək olur. Cinayətkarlar çox vaxt qurbanın artıq mövcud olan açıq-saçıq şəkil və ya videolarından istifadə edir, materialları qurbanın tanışları arasında və ya sosial mediada paylaşmaq hədə-qorxusu ilə daha çox material əldə edirlər. Bu şəkil və ya videolar iki mənbədən əlsə edilə bilər: yetkinlik yaşında çatmamış şəxslərin onlayn rejimdə UCİ materialı üçün təhrik edilməsi və ya yetkinlik yaşına çatmamış şəxsin özü tərəfindən yaradılmış açıq-saçıq materialın tapılması və qurbanın kimliyinin müəyyən edilib onunla əlaqə qurulması. </a:t>
            </a:r>
          </a:p>
          <a:p>
            <a:pPr algn="l" rtl="0"/>
            <a:endParaRPr lang="az" sz="1800" b="0" i="0" u="none" strike="noStrike" baseline="0" dirty="0">
              <a:solidFill>
                <a:srgbClr val="F36F78"/>
              </a:solidFill>
              <a:latin typeface="Roboto-Regular"/>
            </a:endParaRPr>
          </a:p>
          <a:p>
            <a:pPr algn="l" rtl="0"/>
            <a:r>
              <a:rPr lang="az" sz="1800" b="0" i="0" u="none" strike="noStrike" baseline="0">
                <a:solidFill>
                  <a:srgbClr val="F36F78"/>
                </a:solidFill>
                <a:latin typeface="Roboto-Regular"/>
              </a:rPr>
              <a:t>Bəzi cinayətkarlar yetkinlik yaşına çatmayan şəxslərə açıq-saçıq şəkillər və mesajlar göndərirlər. Onlar açıq-saçıq şəkillər əldə etməsələr də, məcburetmə məqsədilə söhbətlərin ekran şəkillərindən istifadə edirlər. Yuxarıda qeyd edildiyi kimi, belə məcburetməyə ailə daxilində və ya xaricində başqa uşağın materialının və ya başqa uşaqla materialın hazırlanması daxil ola bilər. Seksual hərəkətlərin ifşası təhdidlərinin çox ciddi nəticələri olur. Bu, qurban üçün ağır travmaya və ya onun özünə qəsd etməsinə gətirib çıxarır. Bu, uşaqların seksual ifşa təhdidləri, eləcə də belə hallarda yardım almağa çalışmaq barədə maarifləndirilməsini həyati əhəmiyyətli zərurətə çevririr.</a:t>
            </a:r>
          </a:p>
          <a:p>
            <a:pPr algn="l" rtl="0"/>
            <a:endParaRPr lang="az" sz="1800" b="0" i="0" u="none" strike="noStrike" kern="1200" baseline="0" dirty="0">
              <a:solidFill>
                <a:srgbClr val="F36F78"/>
              </a:solidFill>
              <a:latin typeface="Roboto-Regular"/>
              <a:ea typeface="MS PGothic" pitchFamily="34" charset="-128"/>
              <a:cs typeface="ＭＳ Ｐゴシック" charset="0"/>
            </a:endParaRPr>
          </a:p>
          <a:p>
            <a:pPr algn="l" rtl="0"/>
            <a:r>
              <a:rPr lang="az" sz="1800" b="0" i="0" u="none" strike="noStrike" baseline="0">
                <a:solidFill>
                  <a:srgbClr val="F36F78"/>
                </a:solidFill>
                <a:latin typeface="Roboto-Regular"/>
              </a:rPr>
              <a:t>Lakin azsaylı hallarda cinayətkarlar onlayn UCİ materialından maliyyə qazancı əldə etməyə çalışırlar. Metodlardan biri UCİ materiallarının olduğu veb-saytlarda legitim "klikə görə ödəniş" reklamları yerləşdirməkdir. Xüsusilə uşaqlara münasibətdə cinsi istismar materialı maskalandıqda, platformanın kliklənmə faizi və hər klikə görə potensial mənfəət artır.</a:t>
            </a:r>
          </a:p>
          <a:p>
            <a:pPr algn="l" rtl="0"/>
            <a:endParaRPr lang="az" sz="1800" b="0" i="0" u="none" strike="noStrike" kern="1200" baseline="0" dirty="0">
              <a:solidFill>
                <a:srgbClr val="F36F78"/>
              </a:solidFill>
              <a:latin typeface="Roboto-Regular"/>
              <a:ea typeface="MS PGothic" pitchFamily="34" charset="-128"/>
              <a:cs typeface="ＭＳ Ｐゴシック" charset="0"/>
            </a:endParaRPr>
          </a:p>
          <a:p>
            <a:pPr algn="l" rtl="0"/>
            <a:r>
              <a:rPr lang="az" sz="1800" b="0" i="0" u="none" strike="noStrike" baseline="0">
                <a:solidFill>
                  <a:srgbClr val="F36F78"/>
                </a:solidFill>
                <a:latin typeface="Roboto-Regular"/>
              </a:rPr>
              <a:t>Çoxsaylı üçüncü ölkələrdə internet sürəti get-gedə artdığına görə, cinayətkarlar uşaqların dünyanın o bir ucunda baş verən cinsi istismarını canlı izləyə bilirlər.   Bir çox hallarda cinayətkarlar bu cür UCİ materialları izləmək üçün ödəniş edirlər. Filippin ən çox qurbanın olduğu ölkə olaraq tanınmağa davam edir, baxmayaraq ki, bunun daha çox ölkədə baş verdiyinə dair əlamətlər mövcuddur. Əlaqə müxtəlif üsullarla müəyyən edilir. Bəzi hallarda ilk əlaqə yetkinlik yaşına çatmış şəxsləri üçün kommersiya məqsədli porno veb-saytlarda qurulur, sonra söhbət şifrlənmiş mesajlaşma platformalarında davam edir. Əksər hallarda video konfrans imkanı vasitəsilə uşaqların cinsi istismarı onlayn platformalarda canlı yayımlanır. Çox vaxt cinayətkarlar istismarı real vaxt rejimində təşkil edə və yönləndirə bilirlər. Cinayətkarlar bir qayda olaraq onlayn ödəniş metodları vasitəsilə ödəniş edirlər, lakin kriptivalyutalardan hələ də nadir hallarda istifadə edilir. Bəzi cinayətkarlar istismarda birbaşa iştirak üçün üçüncü ölkələrə səyahət edirlər</a:t>
            </a:r>
            <a:endParaRPr lang="az" sz="1800" b="0" i="0" u="none" strike="noStrike" kern="1200" baseline="0" dirty="0">
              <a:solidFill>
                <a:srgbClr val="F36F78"/>
              </a:solidFill>
              <a:latin typeface="Roboto-Regular"/>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74</a:t>
            </a:fld>
            <a:endParaRPr lang="az" altLang="en-US"/>
          </a:p>
        </p:txBody>
      </p:sp>
    </p:spTree>
    <p:extLst>
      <p:ext uri="{BB962C8B-B14F-4D97-AF65-F5344CB8AC3E}">
        <p14:creationId xmlns:p14="http://schemas.microsoft.com/office/powerpoint/2010/main" val="36993470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Kristal kürədən istifadə!</a:t>
            </a:r>
          </a:p>
          <a:p>
            <a:pPr algn="l" rtl="0"/>
            <a:r>
              <a:rPr lang="az" sz="1200" b="0" i="0" u="none" kern="1200" baseline="0">
                <a:solidFill>
                  <a:schemeClr val="tx1"/>
                </a:solidFill>
                <a:latin typeface="+mn-lt"/>
                <a:ea typeface="MS PGothic" pitchFamily="34" charset="-128"/>
                <a:cs typeface="ＭＳ Ｐゴシック" charset="0"/>
              </a:rPr>
              <a:t>IOCTA 2019 əsasında</a:t>
            </a:r>
          </a:p>
          <a:p>
            <a:pPr algn="l" rtl="0"/>
            <a:endParaRPr lang="az" sz="1200" kern="1200" dirty="0">
              <a:solidFill>
                <a:schemeClr val="tx1"/>
              </a:solidFill>
              <a:latin typeface="+mn-lt"/>
              <a:ea typeface="MS PGothic" pitchFamily="34" charset="-128"/>
              <a:cs typeface="ＭＳ Ｐゴシック" charset="0"/>
            </a:endParaRPr>
          </a:p>
          <a:p>
            <a:pPr algn="l" rtl="0"/>
            <a:r>
              <a:rPr lang="az" sz="1800" b="0" i="0" u="none" strike="noStrike" baseline="0">
                <a:solidFill>
                  <a:srgbClr val="F4F4F4"/>
                </a:solidFill>
                <a:latin typeface="Roboto-Light"/>
              </a:rPr>
              <a:t>Uşaqlara münasibətdə onlayn cinsi istismarla əlaqədar narahatlıqlardan biri də dipfeyk texnologiyasının hazırki inkişafı ola bilər. Dipfeyk texnologiyası şəkil və ya videoları başqa bir video ilə birləşdirən, süni intellektə əsaslanan texnikadır. Artıq onlardan mövcud </a:t>
            </a:r>
          </a:p>
          <a:p>
            <a:pPr algn="l" rtl="0"/>
            <a:r>
              <a:rPr lang="az" sz="1800" b="0" i="0" u="none" strike="noStrike" baseline="0">
                <a:solidFill>
                  <a:srgbClr val="F4F4F4"/>
                </a:solidFill>
                <a:latin typeface="Roboto-Light"/>
              </a:rPr>
              <a:t>pornoqrafiya videolarında məşhurların simalarını yerləşdirmək üçün istifadə edilmişdir. Bu texnologiya nisbətən yeni olsa da, sürətlə təkmilləşir, əlçatanlığı artır, istifadəsi asanlaşır. Çox keçmədən uşaqlara münasibətdə onlayn cinsi istismarı təsvir edən dipfeyk materialları yarana, yeni "fərdiləşdirilmiş" onlayn cinsi istismar materialları nəslinin yaranması ilə nəticələnə bilər. Bunun hüquq-mühafizə orqanları üçün də ciddi nəticələri ola bilər, belə ki, bu, dəlillərin autentikliyi haqqında suallar yarada və istintaqları mürəkkəbləşdirə bilər.</a:t>
            </a:r>
          </a:p>
          <a:p>
            <a:pPr algn="l" rtl="0"/>
            <a:endParaRPr lang="az" sz="1800" b="0" i="0" u="none" strike="noStrike" kern="1200" baseline="0" dirty="0">
              <a:solidFill>
                <a:srgbClr val="F4F4F4"/>
              </a:solidFill>
              <a:latin typeface="Roboto-Light"/>
              <a:ea typeface="MS PGothic" pitchFamily="34" charset="-128"/>
              <a:cs typeface="ＭＳ Ｐゴシック" charset="0"/>
            </a:endParaRPr>
          </a:p>
          <a:p>
            <a:pPr algn="l" rtl="0"/>
            <a:r>
              <a:rPr lang="az" b="0" i="0" u="none" baseline="0">
                <a:solidFill>
                  <a:srgbClr val="000000"/>
                </a:solidFill>
                <a:effectLst/>
                <a:latin typeface="Lyon"/>
              </a:rPr>
              <a:t>Lakin burada təhlükə bundan ibarətdir ki, "texnologiya nə isə həqiqət olmadığı halda insanları ona inanmağa vadar edə bilər"   - kibertəhlükəsizlik və müdafiə üzrə strateq, Yeni Amerika analitik mərkəzində baş elmi işçi Piter Sinqer deyir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75</a:t>
            </a:fld>
            <a:endParaRPr lang="az" altLang="en-US"/>
          </a:p>
        </p:txBody>
      </p:sp>
    </p:spTree>
    <p:extLst>
      <p:ext uri="{BB962C8B-B14F-4D97-AF65-F5344CB8AC3E}">
        <p14:creationId xmlns:p14="http://schemas.microsoft.com/office/powerpoint/2010/main" val="161956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76</a:t>
            </a:fld>
            <a:endParaRPr lang="az" altLang="en-US"/>
          </a:p>
        </p:txBody>
      </p:sp>
    </p:spTree>
    <p:extLst>
      <p:ext uri="{BB962C8B-B14F-4D97-AF65-F5344CB8AC3E}">
        <p14:creationId xmlns:p14="http://schemas.microsoft.com/office/powerpoint/2010/main" val="33399773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Üzv dövlətlər mobil telefon, noutbuk, planşet kimi (yüksək qiymətli) elektron avadanlıqların bir neçə dəfə satın alınmasını qeyd edirlər. Başqa bir Üzv Dövlət son ildə kibercinayətkarlığın bu sahəsində </a:t>
            </a:r>
            <a:r>
              <a:rPr lang="az" sz="1800" b="0" i="1" u="none" strike="noStrike" baseline="0">
                <a:solidFill>
                  <a:srgbClr val="3D3D5F"/>
                </a:solidFill>
                <a:latin typeface="Roboto-LightItalic"/>
              </a:rPr>
              <a:t>cinayət üsullarında</a:t>
            </a:r>
            <a:r>
              <a:rPr lang="az" sz="1800" b="0" i="0" u="none" strike="noStrike" baseline="0">
                <a:solidFill>
                  <a:srgbClr val="3D3D5F"/>
                </a:solidFill>
                <a:latin typeface="Roboto-Light"/>
              </a:rPr>
              <a:t> əsaslı yeniliyin olmadığını xüsusi vurğulayır.  </a:t>
            </a:r>
          </a:p>
          <a:p>
            <a:pPr algn="l" rtl="0"/>
            <a:r>
              <a:rPr lang="az" sz="1800" b="0" i="0" u="none" strike="noStrike" baseline="0">
                <a:solidFill>
                  <a:srgbClr val="3D3D5F"/>
                </a:solidFill>
                <a:latin typeface="Roboto-Light"/>
              </a:rPr>
              <a:t>2018-ci ildə özəl sektorda əsaslı irəliləyiş baş verməmiş olsa da, CNP dələduzluğu turizm (hotellər, maşın icarələri və s.), poçt xidmətləri, hədiyyə kartları və s. kimi başqa sektorlara getdikcə daha çox yönəlir. Hüquq-mühafizə orqanlarına daha az hal barədə məlumat verilmişdir, belə ki, bu sahədə hələ, məsələn, e-ticarətdə olduğu qədər məlumatlılıq mövcud deyil</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kern="1200" baseline="0">
                <a:solidFill>
                  <a:srgbClr val="3D3D5F"/>
                </a:solidFill>
                <a:latin typeface="Roboto-Light"/>
                <a:ea typeface="MS PGothic" pitchFamily="34" charset="-128"/>
                <a:cs typeface="ＭＳ Ｐゴシック" charset="0"/>
              </a:rPr>
              <a:t>Verilənlərin təhlükəsizliyinin pozulması - </a:t>
            </a:r>
            <a:r>
              <a:rPr lang="az" sz="1800" b="0" i="0" u="none" strike="noStrike" baseline="0">
                <a:solidFill>
                  <a:srgbClr val="3D3D5F"/>
                </a:solidFill>
                <a:latin typeface="Roboto-Light"/>
              </a:rPr>
              <a:t> Veb-sayt sahibləri bilməyərək "Amazon Web" səhifələrini yanlış konfiqurasiya etdikdə, cinayətkarlar bu zəiflikləri istismar edə bilirlər </a:t>
            </a:r>
          </a:p>
          <a:p>
            <a:pPr algn="l" rtl="0"/>
            <a:r>
              <a:rPr lang="az" sz="1800" b="0" i="0" u="none" strike="noStrike" baseline="0">
                <a:solidFill>
                  <a:srgbClr val="3D3D5F"/>
                </a:solidFill>
                <a:latin typeface="Roboto-Light"/>
              </a:rPr>
              <a:t>Server (AWS) S3 yaddaş serverləri</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baseline="0">
                <a:solidFill>
                  <a:srgbClr val="3D3D5F"/>
                </a:solidFill>
                <a:latin typeface="Roboto-Light"/>
              </a:rPr>
              <a:t>Çox vaxt CNP dələduzluğu barədə maliyyə nöqteyi-nəzərindən danışsaq da, bu cinayət növü qanunsuz fəaliyyətin başqa növlərini də dəstəkləyir. Nümunələrə qeyri-qanuni immiqrasiyanın, dəqiq desək, insan alverinin dəstəklənməsi daxildir. Cinayətkarlar bunu ələ keçirilmiş kredit kartı məlumatları vasitəsilə təyyarə biletləri alaraq, otellərdə yer sifariş verərək, icarə və s. üsullarla həyata keçirirlər. Onlar bunu saxtalaşdırılmış vəsiqə sənədləri ilə birlikdə CNP dələduzluğu vasitəsilə həyata keçirirlər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77</a:t>
            </a:fld>
            <a:endParaRPr lang="az" altLang="en-US"/>
          </a:p>
        </p:txBody>
      </p:sp>
    </p:spTree>
    <p:extLst>
      <p:ext uri="{BB962C8B-B14F-4D97-AF65-F5344CB8AC3E}">
        <p14:creationId xmlns:p14="http://schemas.microsoft.com/office/powerpoint/2010/main" val="394896162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Üzv dövlətlər mobil telefon, noutbuk, planşet kimi (yüksək qiymətli) elektron avadanlıqların bir neçə dəfə satın alınmasını qeyd edirlər. Başqa bir Üzv Dövlət son ildə kibercinayətkarlığın bu sahəsində </a:t>
            </a:r>
            <a:r>
              <a:rPr lang="az" sz="1800" b="0" i="1" u="none" strike="noStrike" baseline="0">
                <a:solidFill>
                  <a:srgbClr val="3D3D5F"/>
                </a:solidFill>
                <a:latin typeface="Roboto-LightItalic"/>
              </a:rPr>
              <a:t>cinayət üsullarında</a:t>
            </a:r>
            <a:r>
              <a:rPr lang="az" sz="1800" b="0" i="0" u="none" strike="noStrike" baseline="0">
                <a:solidFill>
                  <a:srgbClr val="3D3D5F"/>
                </a:solidFill>
                <a:latin typeface="Roboto-Light"/>
              </a:rPr>
              <a:t> əsaslı yeniliyin olmadığını xüsusi vurğulayır.  </a:t>
            </a:r>
          </a:p>
          <a:p>
            <a:pPr algn="l" rtl="0"/>
            <a:r>
              <a:rPr lang="az" sz="1800" b="0" i="0" u="none" strike="noStrike" baseline="0">
                <a:solidFill>
                  <a:srgbClr val="3D3D5F"/>
                </a:solidFill>
                <a:latin typeface="Roboto-Light"/>
              </a:rPr>
              <a:t>2018-ci ildə özəl sektorda əsaslı irəliləyiş baş verməmiş olsa da, CNP dələduzluğu turizm (hotellər, maşın icarələri və s.), poçt xidmətləri, hədiyyə kartları və s. kimi başqa sektorlara getdikcə daha çox yönəlir. Hüquq-mühafizə orqanlarına daha az hal barədə məlumat verilmişdir, belə ki, bu sahədə hələ, məsələn, e-ticarətdə olduğu qədər məlumatlılıq mövcud deyil</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kern="1200" baseline="0">
                <a:solidFill>
                  <a:srgbClr val="3D3D5F"/>
                </a:solidFill>
                <a:latin typeface="Roboto-Light"/>
                <a:ea typeface="MS PGothic" pitchFamily="34" charset="-128"/>
                <a:cs typeface="ＭＳ Ｐゴシック" charset="0"/>
              </a:rPr>
              <a:t>Verilənlərin təhlükəsizliyinin pozulması - </a:t>
            </a:r>
            <a:r>
              <a:rPr lang="az" sz="1800" b="0" i="0" u="none" strike="noStrike" baseline="0">
                <a:solidFill>
                  <a:srgbClr val="3D3D5F"/>
                </a:solidFill>
                <a:latin typeface="Roboto-Light"/>
              </a:rPr>
              <a:t> Veb-sayt sahibləri bilməyərək "Amazon Web" səhifələrini yanlış konfiqurasiya etdikdə, cinayətkarlar bu zəiflikləri istismar edə bilirlər </a:t>
            </a:r>
          </a:p>
          <a:p>
            <a:pPr algn="l" rtl="0"/>
            <a:r>
              <a:rPr lang="az" sz="1800" b="0" i="0" u="none" strike="noStrike" baseline="0">
                <a:solidFill>
                  <a:srgbClr val="3D3D5F"/>
                </a:solidFill>
                <a:latin typeface="Roboto-Light"/>
              </a:rPr>
              <a:t>Server (AWS) S3 yaddaş serverləri</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baseline="0">
                <a:solidFill>
                  <a:srgbClr val="3D3D5F"/>
                </a:solidFill>
                <a:latin typeface="Roboto-Light"/>
              </a:rPr>
              <a:t>Çox vaxt CNP dələduzluğu barədə maliyyə nöqteyi-nəzərindən danışsaq da, bu cinayət növü qanunsuz fəaliyyətin başqa növlərini də dəstəkləyir. Nümunələrə qeyri-qanuni immiqrasiyanın, dəqiq desək, insan alverinin dəstəklənməsi daxildir. Cinayətkarlar bunu ələ keçirilmiş kredit kartı məlumatları vasitəsilə təyyarə biletləri alaraq, otellərdə yer sifariş verərək, icarə və s. üsullarla həyata keçirirlər. Onlar bunu saxtalaşdırılmış vəsiqə sənədləri ilə birlikdə CNP dələduzluğu vasitəsilə həyata keçirirlər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78</a:t>
            </a:fld>
            <a:endParaRPr lang="az" altLang="en-US"/>
          </a:p>
        </p:txBody>
      </p:sp>
    </p:spTree>
    <p:extLst>
      <p:ext uri="{BB962C8B-B14F-4D97-AF65-F5344CB8AC3E}">
        <p14:creationId xmlns:p14="http://schemas.microsoft.com/office/powerpoint/2010/main" val="18127417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Plastik kartların saxtalaşdırılması sahəsində davam edən təhlükə Avropada bütün ödəniş terminallarında və ATM-lərdə bu cür saxtalaşdırmaya qarşı zəruri müdafiə tədbirlərinin olmaması faktının birbaşa nəticəsidir. Bu, Satış Məntəqələrindəki terminallarda və ATM-lərdə maqnit zolağındakı verilənlərin köçürülməsini mümkün edir və hələ də Avropada ən geniş yayılmış fırıldaq növlərindən hesab olunur. Maqnit zolağı klonlaşdırılmış ödəniş kartlarından sonradan istifadə Avropa ərazisində çətin ki, mümkündür, belə ki sektorda kartlar Europay, MasterCard və Visa (EMV) çip texnologiyası vasitəsilə təhlükəsizləşdirilib. Qlobal səviyyədə, xüsusilə də hələ EMV texnologiyasını tətbiq etməmiş ölkələrdə vəziyyət fərqlidir. Nəticədə bu, Avropa kart emitentlərini narahat edən əsas problem olaraq qalır.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79</a:t>
            </a:fld>
            <a:endParaRPr lang="az" altLang="en-US"/>
          </a:p>
        </p:txBody>
      </p:sp>
    </p:spTree>
    <p:extLst>
      <p:ext uri="{BB962C8B-B14F-4D97-AF65-F5344CB8AC3E}">
        <p14:creationId xmlns:p14="http://schemas.microsoft.com/office/powerpoint/2010/main" val="14031929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ATM-dən nağd vəsaitin çıxarılması ən geniş yayılmış məntiqi ATM hücumudur. Cinayətkarlar cekpottinqi bir və ya iki üsulla həyata keçirirlər Cinayətkar ya ötürücü qurğuya əmrlər göndərir, ya da birbaşa ötürücü qurğuya birləşdirilmiş "qara qutu" avadanlığından istifadə etməklə ATM-i boşaldır. Bu hücumlar yalnız aşağı təhlükəsizlik standartları səbəbindən bu cür hücumlara qarşı həssas olan "köhnə" ATM-lərə münasibətdə gerçəkləşdirilə bilər.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80</a:t>
            </a:fld>
            <a:endParaRPr lang="az" altLang="en-US"/>
          </a:p>
        </p:txBody>
      </p:sp>
    </p:spTree>
    <p:extLst>
      <p:ext uri="{BB962C8B-B14F-4D97-AF65-F5344CB8AC3E}">
        <p14:creationId xmlns:p14="http://schemas.microsoft.com/office/powerpoint/2010/main" val="326468737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Diebold ATM-lərin istehsalçısıdır – onun ATM-lərin istifadəsi üçün nəzərdə tutulan kodu sındırılmış, internetə yol tapmış və oğurluq/dələduzluq məqsədilə istifadə edilmişdi</a:t>
            </a:r>
          </a:p>
          <a:p>
            <a:pPr algn="l" rtl="0"/>
            <a:r>
              <a:rPr lang="az" sz="1200" b="0" i="0" u="none" strike="noStrike" kern="1200" baseline="0">
                <a:solidFill>
                  <a:schemeClr val="tx1"/>
                </a:solidFill>
                <a:latin typeface="+mn-lt"/>
                <a:ea typeface="MS PGothic" pitchFamily="34" charset="-128"/>
                <a:cs typeface="ＭＳ Ｐゴシック" charset="0"/>
              </a:rPr>
              <a:t>WinPot və Cutlet Maker ATM-lərdən vəsaitlərin qeyri-qanuni çıxarılması üçün tərtib edilmiş iki zərərli proqramdır.</a:t>
            </a:r>
          </a:p>
        </p:txBody>
      </p:sp>
      <p:sp>
        <p:nvSpPr>
          <p:cNvPr id="4" name="Slide Number Placeholder 3"/>
          <p:cNvSpPr>
            <a:spLocks noGrp="1"/>
          </p:cNvSpPr>
          <p:nvPr>
            <p:ph type="sldNum" sz="quarter" idx="5"/>
          </p:nvPr>
        </p:nvSpPr>
        <p:spPr/>
        <p:txBody>
          <a:bodyPr/>
          <a:lstStyle/>
          <a:p>
            <a:pPr algn="l" rtl="0"/>
            <a:fld id="{C517488A-2FD4-4187-AAA7-AE40009BFB6A}" type="slidenum">
              <a:rPr/>
              <a:pPr/>
              <a:t>81</a:t>
            </a:fld>
            <a:endParaRPr lang="az" altLang="en-US"/>
          </a:p>
        </p:txBody>
      </p:sp>
    </p:spTree>
    <p:extLst>
      <p:ext uri="{BB962C8B-B14F-4D97-AF65-F5344CB8AC3E}">
        <p14:creationId xmlns:p14="http://schemas.microsoft.com/office/powerpoint/2010/main" val="2586214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ATM-dən nağd vəsaitin çıxarılması ən geniş yayılmış məntiqi ATM hücumudur. Cinayətkarlar cekpottinqi bir və ya iki üsulla həyata keçirirlər Cinayətkar ya ötürücü qurğuya əmrlər göndərir, ya da birbaşa ötürücü qurğuya birləşdirilmiş "qara qutu" avadanlığından istifadə etməklə ATM-i boşaldır. Bu hücumlar yalnız aşağı təhlükəsizlik standartları səbəbindən bu cür hücumlara qarşı həssas olan "köhnə" ATM-lərə münasibətdə gerçəkləşdirilə bilər.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82</a:t>
            </a:fld>
            <a:endParaRPr lang="az" altLang="en-US"/>
          </a:p>
        </p:txBody>
      </p:sp>
    </p:spTree>
    <p:extLst>
      <p:ext uri="{BB962C8B-B14F-4D97-AF65-F5344CB8AC3E}">
        <p14:creationId xmlns:p14="http://schemas.microsoft.com/office/powerpoint/2010/main" val="2647476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10"/>
          </p:nvPr>
        </p:nvSpPr>
        <p:spPr/>
        <p:txBody>
          <a:bodyPr/>
          <a:lstStyle/>
          <a:p>
            <a:pPr algn="l" rtl="0">
              <a:defRPr/>
            </a:pPr>
            <a:fld id="{0A9CA34D-D136-324F-8C5C-F0F921B45548}" type="slidenum">
              <a:rPr>
                <a:solidFill>
                  <a:prstClr val="black"/>
                </a:solidFill>
              </a:rPr>
              <a:pPr>
                <a:defRPr/>
              </a:pPr>
              <a:t>8</a:t>
            </a:fld>
            <a:endParaRPr lang="az">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Aşağıdakı slaydlar qaranlıq veb əlaqədardır. Təlimçi qaranlıq veb-in iş prinsipini və konsepsiyaları nümayəndələrə izah etməkdə azaddır.</a:t>
            </a:r>
          </a:p>
          <a:p>
            <a:endParaRPr lang="az" dirty="0"/>
          </a:p>
          <a:p>
            <a:pPr algn="l" rtl="0"/>
            <a:r>
              <a:rPr lang="az" b="0" i="0" u="none" baseline="0"/>
              <a:t>Mövzu barədə praktiki kitab hazırlamadan ssenari yazmaq çətin ola bilər, buna görə də təlimçinin qaranlıq veb haqqında biliyi kriptovalyutanın, IOCTA hesabatlarına istinadların daxil olduğu beş slaydda əhatə edilən bu mövzunu izah etmək üçün yetərli olmalıdır. </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83</a:t>
            </a:fld>
            <a:endParaRPr lang="az" altLang="en-US"/>
          </a:p>
        </p:txBody>
      </p:sp>
    </p:spTree>
    <p:extLst>
      <p:ext uri="{BB962C8B-B14F-4D97-AF65-F5344CB8AC3E}">
        <p14:creationId xmlns:p14="http://schemas.microsoft.com/office/powerpoint/2010/main" val="23744086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Hər il qaranlıq veb ekosisteminin dəyişkənliyi vurğulanır. Hüquq-mühafizə orqanlarının effektiv və əlaqələndirilmiş fəaliyyətinin intensivləşməsi ilə bu vəziyyət 2019-cu ilin əvvəllərində də davam etmişdir. Səlahiyyətli orqanlar fevral ayında təchizatçılar əleyhinə qlobal tədbirlər həyata keçirirlər və dövrünün ən böyük bazarı hesab olunan "Dream Market" bundan sonra könüllü olaraq bağlanır. </a:t>
            </a:r>
          </a:p>
          <a:p>
            <a:pPr algn="l" rtl="0"/>
            <a:r>
              <a:rPr lang="az" sz="1800" b="0" i="0" u="none" strike="noStrike" baseline="0">
                <a:solidFill>
                  <a:srgbClr val="3D3D5F"/>
                </a:solidFill>
                <a:latin typeface="Roboto-Light"/>
              </a:rPr>
              <a:t>Gərək ki, bu, 4.4-cü bölmədə müzakirə edildiyi kimi, uzunmüddətli və davamlı DDoS hücumuna cavab idi. Hüquq-mühafizə orqanları qalan iki iri qaranlıq veb bazarının - "Wall Street Market and Valhalla", ardınca isə "Bestmixer"-in bağlandığını elan etdikdən qısa müddət sonra</a:t>
            </a:r>
          </a:p>
          <a:p>
            <a:pPr algn="l" rtl="0"/>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84</a:t>
            </a:fld>
            <a:endParaRPr lang="az" altLang="en-US"/>
          </a:p>
        </p:txBody>
      </p:sp>
    </p:spTree>
    <p:extLst>
      <p:ext uri="{BB962C8B-B14F-4D97-AF65-F5344CB8AC3E}">
        <p14:creationId xmlns:p14="http://schemas.microsoft.com/office/powerpoint/2010/main" val="5266819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85</a:t>
            </a:fld>
            <a:endParaRPr lang="az" altLang="en-US"/>
          </a:p>
        </p:txBody>
      </p:sp>
    </p:spTree>
    <p:extLst>
      <p:ext uri="{BB962C8B-B14F-4D97-AF65-F5344CB8AC3E}">
        <p14:creationId xmlns:p14="http://schemas.microsoft.com/office/powerpoint/2010/main" val="36669428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86</a:t>
            </a:fld>
            <a:endParaRPr lang="az" altLang="en-US"/>
          </a:p>
        </p:txBody>
      </p:sp>
    </p:spTree>
    <p:extLst>
      <p:ext uri="{BB962C8B-B14F-4D97-AF65-F5344CB8AC3E}">
        <p14:creationId xmlns:p14="http://schemas.microsoft.com/office/powerpoint/2010/main" val="219760089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b="0" i="0" u="none" baseline="0">
                <a:solidFill>
                  <a:srgbClr val="111111"/>
                </a:solidFill>
                <a:effectLst/>
                <a:latin typeface="SourceSansPro"/>
              </a:rPr>
              <a:t>Şəxsi həyatın toxunulmazlığı virtual aləm üçün çox arzuedilən xüsusiyyət olsa da, özündə böyük kriminal element təhlükəsi də ehtiva edir. Kriptovalyuta operatorları bədniyyətli iştirakçılar tərəfindən həyata keçirilən çoxsaylı haker hücumlarından qorunmalı olurlar Hüquq-mühafizə orqanları və tənzimləyici orqanların daha iri məbləğli əməliyyatlar aparan şəxsləri araşdırmaq ehtimalı daha yüksəkdir. Bitkoin ən populyar seçim olaraq qalsa da, hakimiyyət orqanları tərəfindən </a:t>
            </a:r>
            <a:r>
              <a:rPr lang="az" b="0" i="0" u="sng" baseline="0">
                <a:solidFill>
                  <a:srgbClr val="2C40D0"/>
                </a:solidFill>
                <a:effectLst/>
                <a:latin typeface="SourceSansPro"/>
                <a:hlinkClick r:id="rId3"/>
              </a:rPr>
              <a:t>daim hədəfdə saxlanır</a:t>
            </a:r>
            <a:r>
              <a:rPr lang="az" b="0" i="0" u="none" baseline="0">
                <a:solidFill>
                  <a:srgbClr val="111111"/>
                </a:solidFill>
                <a:effectLst/>
                <a:latin typeface="SourceSansPro"/>
              </a:rPr>
              <a:t>. Onlar Bitkoin əməliyyatlarının izlənməsində xeyli ustalaşıblar və beləliklə, daha gizli kriptovalyutalara keçid üçün güclü stimul yaradıblar.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87</a:t>
            </a:fld>
            <a:endParaRPr lang="az" altLang="en-US"/>
          </a:p>
        </p:txBody>
      </p:sp>
    </p:spTree>
    <p:extLst>
      <p:ext uri="{BB962C8B-B14F-4D97-AF65-F5344CB8AC3E}">
        <p14:creationId xmlns:p14="http://schemas.microsoft.com/office/powerpoint/2010/main" val="34093696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Bazarlar onları idarə edən şəxsləri həbs etmək, cinayət məsuliyyətinə cəlb etmək istəyən hüquq-mühafizə orqanları tərəfindən daimi olaraq hədəfdə saxlanır.</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"Silk Road" bu qara bazarlar arasında ilk dəfə beynəlxalq arenaya çıxanı idi –bazar 2011-ci ildə fəaliyyətə başlamış, iki il sonra (2013) FBI tərəfindən bağlanmışdır. Sayt ən çox narkotik ticarətinə görə tanınırdı. Əsası dəhşətli pirat Roberts (Ross Ulbrixt) tərəfindən qoyulmuşdu. Ulbrixt vaxtından əvvəl azad edilmə istisna edilməklə, ömürlük həbsə məhkum edilmişdi.</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b="0" i="0" u="none" baseline="0">
                <a:solidFill>
                  <a:srgbClr val="202122"/>
                </a:solidFill>
                <a:effectLst/>
                <a:latin typeface="Arial" panose="020B0604020202020204" pitchFamily="34" charset="0"/>
              </a:rPr>
              <a:t>Silk Road işlək olan zaman minlərlə narkotik maddə alverçisi və başqa qanundankənar təchizatçı tərəfindən yüzlərlə kiloqram qeyri-qanuni narkotik vasitə və başqa qanundankənar mal və xidmətləri 100 mindən artıq alıcı arasında yaymaq, bu qeyri-qanuni əməliyyatlardan əldə edilən yüz milyonlarla dolları yumaq üçün istifadə edilmişdir</a:t>
            </a:r>
            <a:r>
              <a:rPr lang="az" sz="1200" b="0" i="0" u="none" strike="noStrike" kern="1200" baseline="0">
                <a:solidFill>
                  <a:schemeClr val="tx1"/>
                </a:solidFill>
                <a:effectLst/>
                <a:latin typeface="+mn-lt"/>
                <a:ea typeface="MS PGothic" pitchFamily="34" charset="-128"/>
              </a:rPr>
              <a:t>.</a:t>
            </a:r>
          </a:p>
          <a:p>
            <a:pPr algn="l" rtl="0"/>
            <a:endParaRPr lang="az" sz="1200" b="0" i="0" u="none" strike="noStrike" kern="1200" baseline="0" dirty="0">
              <a:solidFill>
                <a:schemeClr val="tx1"/>
              </a:solidFill>
              <a:effectLst/>
              <a:latin typeface="+mn-lt"/>
              <a:ea typeface="MS PGothic" pitchFamily="34" charset="-128"/>
              <a:cs typeface="ＭＳ Ｐゴシック" charset="0"/>
            </a:endParaRPr>
          </a:p>
          <a:p>
            <a:pPr algn="l" rtl="0"/>
            <a:r>
              <a:rPr lang="az" sz="1200" b="0" i="0" u="none" strike="noStrike" kern="1200" baseline="0">
                <a:solidFill>
                  <a:schemeClr val="tx1"/>
                </a:solidFill>
                <a:effectLst/>
                <a:latin typeface="+mn-lt"/>
                <a:ea typeface="MS PGothic" pitchFamily="34" charset="-128"/>
                <a:cs typeface="ＭＳ Ｐゴシック" charset="0"/>
              </a:rPr>
              <a:t>"Silk Road 2" və "Silk Road 3" mövcud olmuş, lakin sonradan ya qapadılmış, ya da maliyyə itkisi səbəbindən qapanmışdır. Çoxsaylı bazarlar könüllü olaraq qapanırlar – xüsusilə də ərazilərində hüquq-mühafizə orqanlarının potensial fəaliyyəti haqqında xəbər tutduqda.</a:t>
            </a:r>
          </a:p>
          <a:p>
            <a:pPr algn="l" rtl="0"/>
            <a:endParaRPr lang="az" sz="1200" b="0" i="0" u="none" strike="noStrike" kern="1200" baseline="0" dirty="0">
              <a:solidFill>
                <a:schemeClr val="tx1"/>
              </a:solidFill>
              <a:effectLst/>
              <a:latin typeface="+mn-lt"/>
              <a:ea typeface="MS PGothic" pitchFamily="34" charset="-128"/>
              <a:cs typeface="ＭＳ Ｐゴシック" charset="0"/>
            </a:endParaRPr>
          </a:p>
          <a:p>
            <a:pPr algn="l" rtl="0"/>
            <a:r>
              <a:rPr lang="az" sz="1200" b="0" i="0" u="none" strike="noStrike" kern="1200" baseline="0">
                <a:solidFill>
                  <a:schemeClr val="tx1"/>
                </a:solidFill>
                <a:effectLst/>
                <a:latin typeface="+mn-lt"/>
                <a:ea typeface="MS PGothic" pitchFamily="34" charset="-128"/>
                <a:cs typeface="ＭＳ Ｐゴシック" charset="0"/>
              </a:rPr>
              <a:t>Sağ şəkildə bazarlara qarşı görülən tədbirlər haqqında, bu yaxınlarda dərc edilən hesabat göstərilir. </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88</a:t>
            </a:fld>
            <a:endParaRPr lang="az" altLang="en-US"/>
          </a:p>
        </p:txBody>
      </p:sp>
    </p:spTree>
    <p:extLst>
      <p:ext uri="{BB962C8B-B14F-4D97-AF65-F5344CB8AC3E}">
        <p14:creationId xmlns:p14="http://schemas.microsoft.com/office/powerpoint/2010/main" val="28272047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89</a:t>
            </a:fld>
            <a:endParaRPr lang="az" altLang="en-US"/>
          </a:p>
        </p:txBody>
      </p:sp>
    </p:spTree>
    <p:extLst>
      <p:ext uri="{BB962C8B-B14F-4D97-AF65-F5344CB8AC3E}">
        <p14:creationId xmlns:p14="http://schemas.microsoft.com/office/powerpoint/2010/main" val="6722276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Dövlət quruculuğu layihəsinin itkisi və onlayn təbliğat maşınına qarşı artan düşmən münasibətlə üzləşən islam dövləti onlayn rejimdə aktual qalmaq üçün taktikasını yenidən qurmağa davam edir. 2018-ci ildə hüquq-mühafizə orqanları, sosial media platformaları, o cümlədən Telegram tərəfindən aparılan intensivləşmiş tənqid kampaniyalarına baxmayaraq, qrup hələ də təbliğatını genişləndirmək üçün istifadə etdiyi zəngin müxtəlifliyə sahib onlayn infrastrukturu ilə fəxr edir, KİV və fayl mübadiləsi saytlarında, xüsusilə dağıdıcı fəaliyyət potensialı məhdud olan daha kiçik platformalarda dərc edilməyə davam edir.</a:t>
            </a:r>
          </a:p>
          <a:p>
            <a:pPr algn="l" rtl="0"/>
            <a:endParaRPr lang="az" sz="1800" b="0" i="0" u="none" strike="noStrike" baseline="0">
              <a:solidFill>
                <a:srgbClr val="3D3D5F"/>
              </a:solidFill>
              <a:latin typeface="Roboto-Light"/>
            </a:endParaRP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800" b="0" i="0" u="none" strike="noStrike" baseline="0">
                <a:solidFill>
                  <a:srgbClr val="3D3D5F"/>
                </a:solidFill>
                <a:latin typeface="Roboto-Light"/>
              </a:rPr>
              <a:t> İD yönümlü KİV, o cümlədən </a:t>
            </a:r>
            <a:r>
              <a:rPr lang="az" sz="1800" b="0" i="0" u="none" strike="noStrike" baseline="0">
                <a:solidFill>
                  <a:srgbClr val="3D3D5F"/>
                </a:solidFill>
                <a:latin typeface="Roboto-LightItalic"/>
              </a:rPr>
              <a:t>"</a:t>
            </a:r>
            <a:r>
              <a:rPr lang="az" sz="1800" b="0" i="1" u="none" strike="noStrike" baseline="0">
                <a:solidFill>
                  <a:srgbClr val="3D3D5F"/>
                </a:solidFill>
                <a:latin typeface="Roboto-LightItalic"/>
              </a:rPr>
              <a:t>al-Saqri Corporation for Military Sciences", "Horizons Electronic Foundation"</a:t>
            </a:r>
            <a:r>
              <a:rPr lang="az" sz="1800" b="0" i="0" u="none" strike="noStrike" baseline="0">
                <a:solidFill>
                  <a:srgbClr val="3D3D5F"/>
                </a:solidFill>
                <a:latin typeface="Roboto-Light"/>
              </a:rPr>
              <a:t> və </a:t>
            </a:r>
            <a:r>
              <a:rPr lang="az" sz="1800" b="0" i="1" u="none" strike="noStrike" baseline="0">
                <a:solidFill>
                  <a:srgbClr val="3D3D5F"/>
                </a:solidFill>
                <a:latin typeface="Roboto-LightItalic"/>
              </a:rPr>
              <a:t>"the United Cyber Caliphate"</a:t>
            </a:r>
          </a:p>
          <a:p>
            <a:pPr algn="l" rtl="0"/>
            <a:r>
              <a:rPr lang="az" sz="1800" b="0" i="0" u="none" strike="noStrike" baseline="0">
                <a:solidFill>
                  <a:srgbClr val="3D3D5F"/>
                </a:solidFill>
                <a:latin typeface="Roboto-Light"/>
              </a:rPr>
              <a:t> kibertəhlükəsizlik və operativ təhlükəsizlik barədə təlimatların təmin edilməsində daha məhsuldar iş nümayiş etdirdilər. Təlimatlarda təhlükəsiz brauzerlərin, gizliliyi qoruyan proqramların təklif edilməsindən Tor brauzerinin və mərkəzsizləşdirilməmiş platformaların istifadəsinə qədər müxtəlif təkliflər irəli sürülürdü. Bu qeyri-rəsmi, lakin getdikcə ixtisaslaşan KİV hesabın dayandırılmasından yayınmaq barədə tövsiyələr, o cümlədən İD ilə assosiasiya olunmayan kanal adlarının və profil şəkillərdən istifadə təklifləri irəli sürürdü.</a:t>
            </a:r>
          </a:p>
          <a:p>
            <a:pPr algn="l" rtl="0"/>
            <a:endParaRPr lang="az" sz="1800" b="0" i="0" u="none" strike="noStrike" baseline="0">
              <a:solidFill>
                <a:srgbClr val="3D3D5F"/>
              </a:solidFill>
              <a:latin typeface="Roboto-Light"/>
            </a:endParaRPr>
          </a:p>
          <a:p>
            <a:pPr algn="l" rtl="0"/>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90</a:t>
            </a:fld>
            <a:endParaRPr lang="az" altLang="en-US"/>
          </a:p>
        </p:txBody>
      </p:sp>
    </p:spTree>
    <p:extLst>
      <p:ext uri="{BB962C8B-B14F-4D97-AF65-F5344CB8AC3E}">
        <p14:creationId xmlns:p14="http://schemas.microsoft.com/office/powerpoint/2010/main" val="24162597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b="0" i="0" u="none" baseline="0">
                <a:solidFill>
                  <a:srgbClr val="111111"/>
                </a:solidFill>
                <a:effectLst/>
                <a:latin typeface="SourceSansPro"/>
              </a:rPr>
              <a:t>Bu yaxınlarda baş verən, yüksək rezonans doğuran insidentlərdən biri də çox hissəsi internetdə cərəyan edən Kraystçörç hücumları idi</a:t>
            </a:r>
          </a:p>
          <a:p>
            <a:pPr algn="l" rtl="0"/>
            <a:endParaRPr lang="az" sz="1200" b="0" i="0" u="none" strike="noStrike" kern="1200" baseline="0" dirty="0">
              <a:solidFill>
                <a:srgbClr val="111111"/>
              </a:solidFill>
              <a:effectLst/>
              <a:latin typeface="SourceSansPro"/>
              <a:ea typeface="MS PGothic" pitchFamily="34" charset="-128"/>
              <a:cs typeface="ＭＳ Ｐゴシック" charset="0"/>
            </a:endParaRPr>
          </a:p>
          <a:p>
            <a:pPr algn="l" rtl="0"/>
            <a:r>
              <a:rPr lang="az" sz="1200" b="0" i="0" u="none" strike="noStrike" kern="1200" baseline="0">
                <a:solidFill>
                  <a:srgbClr val="111111"/>
                </a:solidFill>
                <a:effectLst/>
                <a:latin typeface="SourceSansPro"/>
                <a:ea typeface="MS PGothic" pitchFamily="34" charset="-128"/>
                <a:cs typeface="ＭＳ Ｐゴシック" charset="0"/>
              </a:rPr>
              <a:t>Bu, aksiyanı reklam etmək cəhdi olsa da, çoxsaylı terror təşkilatları ardıcıllarına və döyüşçülərinə göndərdikləri mesajları gizlətmək və şifrləmək üçün texnologiyadan istifadə edəcəklər</a:t>
            </a:r>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91</a:t>
            </a:fld>
            <a:endParaRPr lang="az" altLang="en-US"/>
          </a:p>
        </p:txBody>
      </p:sp>
    </p:spTree>
    <p:extLst>
      <p:ext uri="{BB962C8B-B14F-4D97-AF65-F5344CB8AC3E}">
        <p14:creationId xmlns:p14="http://schemas.microsoft.com/office/powerpoint/2010/main" val="164008824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92</a:t>
            </a:fld>
            <a:endParaRPr lang="az" altLang="en-US"/>
          </a:p>
        </p:txBody>
      </p:sp>
    </p:spTree>
    <p:extLst>
      <p:ext uri="{BB962C8B-B14F-4D97-AF65-F5344CB8AC3E}">
        <p14:creationId xmlns:p14="http://schemas.microsoft.com/office/powerpoint/2010/main" val="362853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buFont typeface="Arial" panose="020B0604020202020204" pitchFamily="34" charset="0"/>
              <a:buNone/>
            </a:pPr>
            <a:r>
              <a:rPr lang="az" sz="1200" b="0" i="0" u="none" kern="1200" baseline="0">
                <a:solidFill>
                  <a:schemeClr val="tx1"/>
                </a:solidFill>
                <a:latin typeface="+mn-lt"/>
                <a:ea typeface="MS PGothic" pitchFamily="34" charset="-128"/>
                <a:cs typeface="ＭＳ Ｐゴシック" charset="0"/>
              </a:rPr>
              <a:t>* Növbəti sessiyada bu mövzuya qayıdın</a:t>
            </a: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algn="l" rtl="0"/>
            <a:r>
              <a:rPr lang="az" b="0" i="0" u="none" baseline="0"/>
              <a:t>İnternetin hər yerə yayılması, dünyadakı hər kəs üçün əlçatan olması ilə cinayətlər artır, cinayətkarla yeni qeyri-qanuni fəaliyyətlərin mümkünlüyünü kəşf edirlər. Şəbəkələr vasitəsilə törədilən cinayətlər bütün cinayətlər arasında ən transmilli xarakter daşıyanlardır.</a:t>
            </a:r>
            <a:endParaRPr lang="az" altLang="en-US" dirty="0"/>
          </a:p>
          <a:p>
            <a:pPr algn="l" rtl="0"/>
            <a:r>
              <a:rPr lang="az" b="0" i="0" u="none" baseline="0"/>
              <a:t> </a:t>
            </a:r>
            <a:endParaRPr lang="az" altLang="en-US" dirty="0"/>
          </a:p>
          <a:p>
            <a:pPr algn="l" rtl="0"/>
            <a:r>
              <a:rPr lang="az" b="0" i="0" u="none" baseline="0"/>
              <a:t>Bu, cinayət əməllərini araşdıranlar üçün xüsusi çətinlik yaradır: dərhal mühafizə edilməyən sübutlar dünyanın o biri ucunda yoxa çıxa bilər, hüquq-mühafizə orqanlarının əməkdaşları isə siyasi sərhədlərə hörmət etmək məcburiyyətindədirlər. Bundan əlavə, onlar cinayət istintaqları ilə bağlı beynəlxalq yardım almaq məqsədilə soğru göndərmək üçün hüquqi icraatlara əməl etməli, ictimai kanallardan istifadə etməlidirlər. </a:t>
            </a:r>
          </a:p>
          <a:p>
            <a:endParaRPr lang="az" altLang="en-US" dirty="0"/>
          </a:p>
          <a:p>
            <a:pPr algn="l" rtl="0"/>
            <a:r>
              <a:rPr lang="az" b="0" i="0" u="none" baseline="0"/>
              <a:t>Lakin son illərdə tamamilə aydın olmuşdur ki, kibercinayətkarlıqla əlaqədar məsələlərdə operativ və sürətli qarşılıqlı hüquqi yardım mütləqdir.</a:t>
            </a:r>
            <a:endParaRPr lang="az" altLang="en-US" dirty="0"/>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0" indent="0" algn="l" rtl="0">
              <a:buFont typeface="Arial" panose="020B0604020202020204" pitchFamily="34" charset="0"/>
              <a:buNone/>
            </a:pPr>
            <a:endParaRPr lang="az" sz="1200" kern="1200" dirty="0">
              <a:solidFill>
                <a:schemeClr val="tx1"/>
              </a:solidFill>
              <a:latin typeface="+mn-lt"/>
              <a:ea typeface="MS PGothic" pitchFamily="34" charset="-128"/>
              <a:cs typeface="ＭＳ Ｐゴシック" charset="0"/>
            </a:endParaRPr>
          </a:p>
          <a:p>
            <a:pPr marL="171450" indent="-171450" algn="l" rtl="0">
              <a:buFont typeface="Arial" panose="020B0604020202020204" pitchFamily="34" charset="0"/>
              <a:buChar cha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9</a:t>
            </a:fld>
            <a:endParaRPr lang="az" altLang="en-US"/>
          </a:p>
        </p:txBody>
      </p:sp>
    </p:spTree>
    <p:extLst>
      <p:ext uri="{BB962C8B-B14F-4D97-AF65-F5344CB8AC3E}">
        <p14:creationId xmlns:p14="http://schemas.microsoft.com/office/powerpoint/2010/main" val="361107382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IOCTA 2019</a:t>
            </a:r>
          </a:p>
          <a:p>
            <a:pPr algn="l" rtl="0"/>
            <a:r>
              <a:rPr lang="az" sz="1800" b="0" i="0" u="none" strike="noStrike" baseline="0">
                <a:solidFill>
                  <a:srgbClr val="3B4E61"/>
                </a:solidFill>
                <a:latin typeface="RobotoMono-Regular"/>
              </a:rPr>
              <a:t>Sahələrarası cinayət amilləri çoxsaylı cinayət sahələrinə təsir edən, dəstək və ya töhfə verən, lakin özü mahiyyəti etibarilə mütləq surətdə cinayət təşkil etməyən amillərdir</a:t>
            </a:r>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93</a:t>
            </a:fld>
            <a:endParaRPr lang="az" altLang="en-US"/>
          </a:p>
        </p:txBody>
      </p:sp>
    </p:spTree>
    <p:extLst>
      <p:ext uri="{BB962C8B-B14F-4D97-AF65-F5344CB8AC3E}">
        <p14:creationId xmlns:p14="http://schemas.microsoft.com/office/powerpoint/2010/main" val="336106163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2019-cu il üzrə IOCTA məlumatı</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800" b="0" i="0" u="none" strike="noStrike" baseline="0">
                <a:solidFill>
                  <a:srgbClr val="3D3D5F"/>
                </a:solidFill>
                <a:latin typeface="Roboto-Light"/>
              </a:rPr>
              <a:t>Cinayətkarla fişinqdən əsas etibarilə bankçılıq məlumatlarını, ödəniş kartı verilənlərini və ya başqa hesab qeydiyyat məlumatlarını toplamaq üçün istifadə edirdilər. Cinayətkarlar belə verilənləri ya yeraltı bazarlarda satırlar, ya da onlardan dələduzluq məqsədilə istifadə edirlər.</a:t>
            </a:r>
          </a:p>
          <a:p>
            <a:pPr algn="l" rtl="0"/>
            <a:endParaRPr lang="az" sz="1800" b="0" i="0" u="none" strike="noStrike" kern="1200" baseline="0" dirty="0">
              <a:solidFill>
                <a:srgbClr val="3D3D5F"/>
              </a:solidFill>
              <a:latin typeface="Roboto-Ligh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Maliyyə və kibercinayətlərin bütün aspektlərini dəstəkləmək üçün pul daşıyıcılarından istifadə edilir. Kibercinayətkarlıq və nağdsız ödəniş dələduzluqları ilə əlaqədardır İnsanlar qeyri-qanuni vəsaitləri köçürmək və normal valyuta sistemlərinə çevirərək "təmizləmək" üçün ödəniş edirdilər</a:t>
            </a:r>
          </a:p>
          <a:p>
            <a:pPr algn="l" rtl="0"/>
            <a:endParaRPr lang="az" sz="1200" b="0" i="0" u="none" strike="noStrike" kern="1200" baseline="0" dirty="0">
              <a:solidFill>
                <a:schemeClr val="tx1"/>
              </a:solidFill>
              <a:latin typeface="+mn-lt"/>
              <a:ea typeface="MS PGothic" pitchFamily="34" charset="-128"/>
              <a:cs typeface="ＭＳ Ｐゴシック" charset="0"/>
            </a:endParaRPr>
          </a:p>
          <a:p>
            <a:pPr algn="l" rtl="0"/>
            <a:r>
              <a:rPr lang="az" sz="1200" b="0" i="0" u="none" strike="noStrike" kern="1200" baseline="0">
                <a:solidFill>
                  <a:schemeClr val="tx1"/>
                </a:solidFill>
                <a:latin typeface="+mn-lt"/>
                <a:ea typeface="MS PGothic" pitchFamily="34" charset="-128"/>
                <a:cs typeface="ＭＳ Ｐゴシック" charset="0"/>
              </a:rPr>
              <a:t>Kriptovalyuta – artıq bu bölmədə qeyd edilsə də, əhatəlilik məqsədilə daxil edilir</a:t>
            </a:r>
          </a:p>
        </p:txBody>
      </p:sp>
      <p:sp>
        <p:nvSpPr>
          <p:cNvPr id="4" name="Slide Number Placeholder 3"/>
          <p:cNvSpPr>
            <a:spLocks noGrp="1"/>
          </p:cNvSpPr>
          <p:nvPr>
            <p:ph type="sldNum" sz="quarter" idx="5"/>
          </p:nvPr>
        </p:nvSpPr>
        <p:spPr/>
        <p:txBody>
          <a:bodyPr/>
          <a:lstStyle/>
          <a:p>
            <a:pPr algn="l" rtl="0"/>
            <a:fld id="{C517488A-2FD4-4187-AAA7-AE40009BFB6A}" type="slidenum">
              <a:rPr/>
              <a:pPr/>
              <a:t>94</a:t>
            </a:fld>
            <a:endParaRPr lang="az" altLang="en-US"/>
          </a:p>
        </p:txBody>
      </p:sp>
    </p:spTree>
    <p:extLst>
      <p:ext uri="{BB962C8B-B14F-4D97-AF65-F5344CB8AC3E}">
        <p14:creationId xmlns:p14="http://schemas.microsoft.com/office/powerpoint/2010/main" val="31528673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95</a:t>
            </a:fld>
            <a:endParaRPr lang="az" altLang="en-US"/>
          </a:p>
        </p:txBody>
      </p:sp>
    </p:spTree>
    <p:extLst>
      <p:ext uri="{BB962C8B-B14F-4D97-AF65-F5344CB8AC3E}">
        <p14:creationId xmlns:p14="http://schemas.microsoft.com/office/powerpoint/2010/main" val="3377421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ADFBB1-7B02-4717-AEA4-A0D2A92F6065}"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a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1141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endParaRPr lang="az" sz="3600" dirty="0"/>
          </a:p>
        </p:txBody>
      </p:sp>
    </p:spTree>
    <p:extLst>
      <p:ext uri="{BB962C8B-B14F-4D97-AF65-F5344CB8AC3E}">
        <p14:creationId xmlns:p14="http://schemas.microsoft.com/office/powerpoint/2010/main" val="2385319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1509943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39848736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6623752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21769576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9451414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424880437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36417451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21489725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302224456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768194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30981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9200498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604728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6603197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23413423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47132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3253478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175633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1935665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9963131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30704795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19321159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6505411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4392023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5875413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519155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066419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12493689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4053851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6242640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8915612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41508973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9023471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6196862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8459137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221260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8394990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7642568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5655554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5344532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7821028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40451577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37433736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5181651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9847672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34463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27897582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8222902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6063540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11162774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42735793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363486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6985389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8107543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14475829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155041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6.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7.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9.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4/16/2021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37335254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377657909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306600573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59139588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42084563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6.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46.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57.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3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7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3.xml"/><Relationship Id="rId5" Type="http://schemas.openxmlformats.org/officeDocument/2006/relationships/hyperlink" Target="https://www.unodc.org/unodc/en/cybercrime/global-programme-cybercrime.html" TargetMode="Externa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3.xml"/><Relationship Id="rId5" Type="http://schemas.openxmlformats.org/officeDocument/2006/relationships/hyperlink" Target="https://www.un.org/press/en/2000/20001204.ga9842.doc.html" TargetMode="External"/><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3.xml"/><Relationship Id="rId5" Type="http://schemas.openxmlformats.org/officeDocument/2006/relationships/hyperlink" Target="https://www.interpol.int/en/Crimes/Cybercrime" TargetMode="Externa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3.xml"/><Relationship Id="rId5" Type="http://schemas.openxmlformats.org/officeDocument/2006/relationships/hyperlink" Target="https://ec.europa.eu/home-affairs/what-we-do/policies/cybercrime_en" TargetMode="External"/><Relationship Id="rId4" Type="http://schemas.openxmlformats.org/officeDocument/2006/relationships/image" Target="../media/image19.jpe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73.xml"/><Relationship Id="rId5" Type="http://schemas.openxmlformats.org/officeDocument/2006/relationships/hyperlink" Target="https://www.europol.europa.eu/about-europol/european-cybercrime-centre-ec3" TargetMode="Externa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3.xml"/><Relationship Id="rId5" Type="http://schemas.openxmlformats.org/officeDocument/2006/relationships/hyperlink" Target="http://www.eurojust.europa.eu/pages/home.aspx" TargetMode="Externa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3.xml"/><Relationship Id="rId5" Type="http://schemas.openxmlformats.org/officeDocument/2006/relationships/hyperlink" Target="https://www.ejn-crimjust.europa.eu/ejn/Ejn_Home/EN" TargetMode="External"/><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3.xml"/><Relationship Id="rId5" Type="http://schemas.openxmlformats.org/officeDocument/2006/relationships/hyperlink" Target="https://www.ejn-crimjust.europa.eu/ejn/Ejn_Home/EN" TargetMode="Externa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3.xml"/><Relationship Id="rId5" Type="http://schemas.openxmlformats.org/officeDocument/2006/relationships/hyperlink" Target="https://www.coe.int/en/web/cybercrime/cybercrime-office-c-proc" TargetMode="External"/><Relationship Id="rId4" Type="http://schemas.openxmlformats.org/officeDocument/2006/relationships/image" Target="../media/image24.jpe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3.xml"/><Relationship Id="rId4" Type="http://schemas.openxmlformats.org/officeDocument/2006/relationships/image" Target="../media/image12.jpe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3.xml"/><Relationship Id="rId6" Type="http://schemas.openxmlformats.org/officeDocument/2006/relationships/hyperlink" Target="http://www.oas.org/juridico/english/cyber.htm"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73.xml"/><Relationship Id="rId5" Type="http://schemas.openxmlformats.org/officeDocument/2006/relationships/hyperlink" Target="https://au.int/en/treaties/african-union-convention-cyber-security-and-personal-data-protection" TargetMode="Externa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84.xm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84.xml"/><Relationship Id="rId6" Type="http://schemas.openxmlformats.org/officeDocument/2006/relationships/hyperlink" Target="http://www.combattingcybercrime.org/" TargetMode="External"/><Relationship Id="rId5" Type="http://schemas.openxmlformats.org/officeDocument/2006/relationships/image" Target="../media/image29.png"/><Relationship Id="rId4" Type="http://schemas.openxmlformats.org/officeDocument/2006/relationships/image" Target="../media/image28.jpe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84.xml"/><Relationship Id="rId5" Type="http://schemas.openxmlformats.org/officeDocument/2006/relationships/hyperlink" Target="http://pilonsec.org/strategicplan/cybercrime-pilon" TargetMode="External"/><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9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0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01.xml"/><Relationship Id="rId4" Type="http://schemas.openxmlformats.org/officeDocument/2006/relationships/image" Target="../media/image31.jpe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0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01.xml"/><Relationship Id="rId4" Type="http://schemas.openxmlformats.org/officeDocument/2006/relationships/image" Target="../media/image35.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01.xml"/><Relationship Id="rId4" Type="http://schemas.openxmlformats.org/officeDocument/2006/relationships/image" Target="../media/image36.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10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01.xml"/><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01.xml"/><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0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01.xml"/><Relationship Id="rId4" Type="http://schemas.openxmlformats.org/officeDocument/2006/relationships/image" Target="../media/image41.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0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01.xml"/><Relationship Id="rId4" Type="http://schemas.openxmlformats.org/officeDocument/2006/relationships/image" Target="../media/image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01.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0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01.xml"/><Relationship Id="rId4" Type="http://schemas.openxmlformats.org/officeDocument/2006/relationships/image" Target="../media/image47.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01.xml"/><Relationship Id="rId4" Type="http://schemas.openxmlformats.org/officeDocument/2006/relationships/image" Target="../media/image48.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01.xml"/><Relationship Id="rId4" Type="http://schemas.openxmlformats.org/officeDocument/2006/relationships/image" Target="../media/image48.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05.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0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01.xml"/><Relationship Id="rId5" Type="http://schemas.openxmlformats.org/officeDocument/2006/relationships/image" Target="../media/image51.png"/><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01.xml"/><Relationship Id="rId5" Type="http://schemas.openxmlformats.org/officeDocument/2006/relationships/image" Target="../media/image52.png"/><Relationship Id="rId4" Type="http://schemas.openxmlformats.org/officeDocument/2006/relationships/image" Target="../media/image49.jpe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01.xml"/><Relationship Id="rId4" Type="http://schemas.openxmlformats.org/officeDocument/2006/relationships/image" Target="../media/image48.jpe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02.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01.xml"/><Relationship Id="rId5" Type="http://schemas.openxmlformats.org/officeDocument/2006/relationships/image" Target="../media/image54.png"/><Relationship Id="rId4" Type="http://schemas.openxmlformats.org/officeDocument/2006/relationships/image" Target="../media/image53.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8.xml.rels><?xml version="1.0" encoding="UTF-8" standalone="yes"?>
<Relationships xmlns="http://schemas.openxmlformats.org/package/2006/relationships"><Relationship Id="rId3" Type="http://schemas.openxmlformats.org/officeDocument/2006/relationships/hyperlink" Target="https://www.forbes.com/sites/bernardmarr/2018/05/21/how-much-data-do-we-create-every-day-the-mind-blowing-stats-everyone-should-read/"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7.png"/><Relationship Id="rId2" Type="http://schemas.openxmlformats.org/officeDocument/2006/relationships/notesSlide" Target="../notesSlides/notesSlide78.xml"/><Relationship Id="rId1" Type="http://schemas.openxmlformats.org/officeDocument/2006/relationships/slideLayout" Target="../slideLayouts/slideLayout10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3.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02.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01.xml"/><Relationship Id="rId4" Type="http://schemas.openxmlformats.org/officeDocument/2006/relationships/image" Target="../media/image58.jpe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01.xml"/><Relationship Id="rId5" Type="http://schemas.openxmlformats.org/officeDocument/2006/relationships/image" Target="../media/image59.png"/><Relationship Id="rId4" Type="http://schemas.openxmlformats.org/officeDocument/2006/relationships/image" Target="../media/image58.jpe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01.xml"/><Relationship Id="rId5" Type="http://schemas.openxmlformats.org/officeDocument/2006/relationships/image" Target="../media/image60.png"/><Relationship Id="rId4" Type="http://schemas.openxmlformats.org/officeDocument/2006/relationships/image" Target="../media/image58.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01.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58.jpe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5.jpeg"/><Relationship Id="rId2" Type="http://schemas.openxmlformats.org/officeDocument/2006/relationships/notesSlide" Target="../notesSlides/notesSlide85.xml"/><Relationship Id="rId1" Type="http://schemas.openxmlformats.org/officeDocument/2006/relationships/slideLayout" Target="../slideLayouts/slideLayout101.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58.jpe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0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01.xml"/><Relationship Id="rId4" Type="http://schemas.openxmlformats.org/officeDocument/2006/relationships/image" Target="../media/image66.jpe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01.xml"/><Relationship Id="rId5" Type="http://schemas.openxmlformats.org/officeDocument/2006/relationships/image" Target="../media/image68.png"/><Relationship Id="rId4" Type="http://schemas.openxmlformats.org/officeDocument/2006/relationships/image" Target="../media/image67.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01.xml"/><Relationship Id="rId4" Type="http://schemas.openxmlformats.org/officeDocument/2006/relationships/image" Target="../media/image69.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02.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01.xml"/><Relationship Id="rId4" Type="http://schemas.openxmlformats.org/officeDocument/2006/relationships/image" Target="../media/image66.jpe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0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 xmlns:a16="http://schemas.microsoft.com/office/drawing/2014/main" id="{DBB67D73-B6F5-4B2A-AAA2-032087A05B37}"/>
              </a:ext>
            </a:extLst>
          </p:cNvPr>
          <p:cNvSpPr>
            <a:spLocks noGrp="1"/>
          </p:cNvSpPr>
          <p:nvPr>
            <p:ph sz="quarter" idx="11"/>
          </p:nvPr>
        </p:nvSpPr>
        <p:spPr>
          <a:xfrm>
            <a:off x="448274" y="1251039"/>
            <a:ext cx="8255888" cy="724409"/>
          </a:xfrm>
        </p:spPr>
        <p:txBody>
          <a:bodyPr>
            <a:normAutofit/>
          </a:bodyPr>
          <a:lstStyle/>
          <a:p>
            <a:pPr rtl="0"/>
            <a:r>
              <a:rPr lang="az" sz="1900" b="1" i="0" u="none" baseline="0" dirty="0">
                <a:latin typeface="+mn-lt"/>
              </a:rPr>
              <a:t>Kibercinayətkarlıq və elektron </a:t>
            </a:r>
            <a:r>
              <a:rPr lang="az" sz="1900" b="1" i="0" u="none" baseline="0" dirty="0" smtClean="0">
                <a:latin typeface="+mn-lt"/>
              </a:rPr>
              <a:t>sübutlar</a:t>
            </a:r>
            <a:r>
              <a:rPr lang="az-Latn-AZ" sz="1900">
                <a:latin typeface="+mn-lt"/>
              </a:rPr>
              <a:t> </a:t>
            </a:r>
            <a:r>
              <a:rPr lang="az-Latn-AZ" sz="1900" smtClean="0">
                <a:latin typeface="+mn-lt"/>
              </a:rPr>
              <a:t>üzrə</a:t>
            </a:r>
            <a:r>
              <a:rPr lang="az" sz="1900" b="1" i="0" u="none" baseline="0" smtClean="0">
                <a:latin typeface="+mn-lt"/>
              </a:rPr>
              <a:t> </a:t>
            </a:r>
            <a:r>
              <a:rPr lang="az" sz="1900" b="1" i="0" u="none" baseline="0" dirty="0">
                <a:latin typeface="+mn-lt"/>
              </a:rPr>
              <a:t>tanışlıq kursu</a:t>
            </a:r>
            <a:endParaRPr lang="az" altLang="en-US" sz="1900" i="1" dirty="0">
              <a:latin typeface="+mn-lt"/>
            </a:endParaRPr>
          </a:p>
          <a:p>
            <a:endParaRPr lang="az" dirty="0"/>
          </a:p>
        </p:txBody>
      </p:sp>
      <p:sp>
        <p:nvSpPr>
          <p:cNvPr id="31" name="Text Placeholder 30">
            <a:extLst>
              <a:ext uri="{FF2B5EF4-FFF2-40B4-BE49-F238E27FC236}">
                <a16:creationId xmlns="" xmlns:a16="http://schemas.microsoft.com/office/drawing/2014/main" id="{A3637711-684D-4890-8B1A-C347F5BBB59D}"/>
              </a:ext>
            </a:extLst>
          </p:cNvPr>
          <p:cNvSpPr>
            <a:spLocks noGrp="1"/>
          </p:cNvSpPr>
          <p:nvPr>
            <p:ph type="body" sz="quarter" idx="12"/>
          </p:nvPr>
        </p:nvSpPr>
        <p:spPr/>
        <p:txBody>
          <a:bodyPr>
            <a:normAutofit/>
          </a:bodyPr>
          <a:lstStyle/>
          <a:p>
            <a:pPr rtl="0">
              <a:spcBef>
                <a:spcPct val="0"/>
              </a:spcBef>
            </a:pPr>
            <a:r>
              <a:rPr lang="az" sz="3000" b="1" i="0" u="none" baseline="0" dirty="0">
                <a:latin typeface="+mn-lt"/>
              </a:rPr>
              <a:t>Sessiya 1.5</a:t>
            </a:r>
          </a:p>
          <a:p>
            <a:pPr rtl="0">
              <a:spcBef>
                <a:spcPct val="0"/>
              </a:spcBef>
            </a:pPr>
            <a:r>
              <a:rPr lang="az" sz="3000" b="1" i="0" u="none" baseline="0" dirty="0">
                <a:latin typeface="+mn-lt"/>
              </a:rPr>
              <a:t>Kibercinayətkarlıqla mübarizənin əsasları</a:t>
            </a:r>
          </a:p>
          <a:p>
            <a:pPr rtl="0">
              <a:spcBef>
                <a:spcPct val="0"/>
              </a:spcBef>
            </a:pPr>
            <a:endParaRPr lang="az" altLang="en-US" sz="1100" dirty="0">
              <a:latin typeface="+mn-lt"/>
            </a:endParaRPr>
          </a:p>
          <a:p>
            <a:pPr rtl="0">
              <a:spcBef>
                <a:spcPct val="0"/>
              </a:spcBef>
            </a:pPr>
            <a:endParaRPr lang="az" altLang="en-US" sz="1100" dirty="0">
              <a:latin typeface="+mn-lt"/>
            </a:endParaRPr>
          </a:p>
          <a:p>
            <a:pPr rtl="0">
              <a:spcBef>
                <a:spcPct val="0"/>
              </a:spcBef>
            </a:pPr>
            <a:endParaRPr lang="az" altLang="en-US" sz="1100" dirty="0">
              <a:latin typeface="+mn-lt"/>
            </a:endParaRPr>
          </a:p>
          <a:p>
            <a:pPr rtl="0">
              <a:spcBef>
                <a:spcPct val="0"/>
              </a:spcBef>
            </a:pPr>
            <a:endParaRPr lang="az" altLang="en-US" sz="1400" dirty="0">
              <a:latin typeface="+mn-lt"/>
            </a:endParaRPr>
          </a:p>
          <a:p>
            <a:pPr rtl="0">
              <a:spcBef>
                <a:spcPct val="0"/>
              </a:spcBef>
            </a:pPr>
            <a:r>
              <a:rPr lang="az" sz="1600" b="1" i="0" u="none" baseline="0" dirty="0">
                <a:latin typeface="+mn-lt"/>
              </a:rPr>
              <a:t>Xxxxx XXXXXXXX</a:t>
            </a:r>
          </a:p>
          <a:p>
            <a:pPr rtl="0">
              <a:spcBef>
                <a:spcPct val="0"/>
              </a:spcBef>
            </a:pPr>
            <a:endParaRPr lang="az" altLang="en-US" sz="1600" dirty="0">
              <a:latin typeface="+mn-lt"/>
            </a:endParaRPr>
          </a:p>
          <a:p>
            <a:pPr rtl="0">
              <a:spcBef>
                <a:spcPct val="0"/>
              </a:spcBef>
            </a:pPr>
            <a:r>
              <a:rPr lang="az" sz="1600" b="0" i="1" u="none" baseline="0" dirty="0">
                <a:latin typeface="+mn-lt"/>
              </a:rPr>
              <a:t>Avropa Şurası</a:t>
            </a:r>
          </a:p>
          <a:p>
            <a:pPr rtl="0">
              <a:spcBef>
                <a:spcPct val="0"/>
              </a:spcBef>
            </a:pPr>
            <a:endParaRPr lang="az" altLang="en-US" sz="1600" dirty="0">
              <a:solidFill>
                <a:srgbClr val="2F618F"/>
              </a:solidFill>
              <a:latin typeface="+mn-lt"/>
              <a:hlinkClick r:id="rId3"/>
            </a:endParaRPr>
          </a:p>
          <a:p>
            <a:pPr rtl="0">
              <a:spcBef>
                <a:spcPct val="0"/>
              </a:spcBef>
            </a:pPr>
            <a:r>
              <a:rPr lang="az" sz="1600" b="1" i="0" u="none" baseline="0" dirty="0">
                <a:solidFill>
                  <a:srgbClr val="2F618F"/>
                </a:solidFill>
                <a:latin typeface="+mn-lt"/>
              </a:rPr>
              <a:t>e-poçt</a:t>
            </a:r>
          </a:p>
          <a:p>
            <a:pPr rtl="0">
              <a:spcBef>
                <a:spcPct val="0"/>
              </a:spcBef>
            </a:pPr>
            <a:endParaRPr lang="az" altLang="en-US" sz="1400" dirty="0">
              <a:latin typeface="Verdana" panose="020B0604030504040204" pitchFamily="34" charset="0"/>
            </a:endParaRPr>
          </a:p>
          <a:p>
            <a:pPr rtl="0">
              <a:spcBef>
                <a:spcPct val="0"/>
              </a:spcBef>
            </a:pPr>
            <a:endParaRPr lang="az" altLang="en-US" sz="1400" dirty="0">
              <a:latin typeface="Verdana" panose="020B0604030504040204" pitchFamily="34" charset="0"/>
            </a:endParaRPr>
          </a:p>
          <a:p>
            <a:pPr rtl="0">
              <a:spcBef>
                <a:spcPct val="0"/>
              </a:spcBef>
            </a:pPr>
            <a:endParaRPr lang="az" altLang="en-US" sz="1200" dirty="0">
              <a:latin typeface="Verdana" panose="020B0604030504040204" pitchFamily="34" charset="0"/>
            </a:endParaRPr>
          </a:p>
          <a:p>
            <a:endParaRPr lang="az" dirty="0"/>
          </a:p>
        </p:txBody>
      </p:sp>
      <p:sp>
        <p:nvSpPr>
          <p:cNvPr id="32" name="Text Placeholder 31">
            <a:extLst>
              <a:ext uri="{FF2B5EF4-FFF2-40B4-BE49-F238E27FC236}">
                <a16:creationId xmlns="" xmlns:a16="http://schemas.microsoft.com/office/drawing/2014/main" id="{4E9FDC2C-93EC-4C8A-9ECF-4C1E10889CE9}"/>
              </a:ext>
            </a:extLst>
          </p:cNvPr>
          <p:cNvSpPr>
            <a:spLocks noGrp="1"/>
          </p:cNvSpPr>
          <p:nvPr>
            <p:ph type="body" sz="quarter" idx="13"/>
          </p:nvPr>
        </p:nvSpPr>
        <p:spPr/>
        <p:txBody>
          <a:bodyPr/>
          <a:lstStyle/>
          <a:p>
            <a:pPr rtl="0"/>
            <a:r>
              <a:rPr lang="az" sz="1600" b="1" i="0" u="none" baseline="0">
                <a:latin typeface="+mn-lt"/>
              </a:rPr>
              <a:t>GG Ay İİİİ</a:t>
            </a:r>
          </a:p>
          <a:p>
            <a:endParaRPr lang="az"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Fenomen</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7937" y="1062674"/>
            <a:ext cx="6062390" cy="4958079"/>
          </a:xfrm>
        </p:spPr>
        <p:txBody>
          <a:bodyPr/>
          <a:lstStyle/>
          <a:p>
            <a:pPr marL="0" indent="0" algn="l" rtl="0" eaLnBrk="1" hangingPunct="1">
              <a:buNone/>
            </a:pPr>
            <a:r>
              <a:rPr lang="az" sz="2700" b="0" i="0" u="none" baseline="0" dirty="0"/>
              <a:t>İnsanlar bir qayda olaraq aşağıdakılarla məşğul olduğumuzu düşünürlər:</a:t>
            </a:r>
          </a:p>
          <a:p>
            <a:pPr algn="l" rtl="0" eaLnBrk="1" hangingPunct="1"/>
            <a:r>
              <a:rPr lang="az" sz="2700" b="0" i="0" u="none" baseline="0" dirty="0"/>
              <a:t>Haker hücumları, viruslar, qurdlar, zərərli proqramlar</a:t>
            </a:r>
          </a:p>
          <a:p>
            <a:pPr algn="l" rtl="0" eaLnBrk="1" hangingPunct="1"/>
            <a:r>
              <a:rPr lang="az" sz="2700" b="0" i="0" u="none" baseline="0" dirty="0"/>
              <a:t>DoS, DDoS</a:t>
            </a:r>
          </a:p>
          <a:p>
            <a:pPr marL="0" indent="0" algn="l" rtl="0" eaLnBrk="1" hangingPunct="1">
              <a:buNone/>
            </a:pPr>
            <a:r>
              <a:rPr lang="az" sz="2700" b="0" i="0" u="none" baseline="0" dirty="0"/>
              <a:t>Getdikcə artan "qazanc məqsədli"cinayətlər</a:t>
            </a:r>
          </a:p>
          <a:p>
            <a:pPr algn="l" rtl="0" eaLnBrk="1" hangingPunct="1"/>
            <a:r>
              <a:rPr lang="az" sz="2700" b="0" i="0" u="none" baseline="0" dirty="0"/>
              <a:t>Biznes e-poçtunun sındırılması *</a:t>
            </a:r>
          </a:p>
          <a:p>
            <a:pPr algn="l" rtl="0" eaLnBrk="1" hangingPunct="1"/>
            <a:r>
              <a:rPr lang="az" sz="2700" b="0" i="0" u="none" baseline="0" dirty="0"/>
              <a:t>Fidyə tələb edən proqram *</a:t>
            </a:r>
          </a:p>
          <a:p>
            <a:pPr marL="0" indent="0" algn="l" rtl="0" eaLnBrk="1" hangingPunct="1">
              <a:buNone/>
            </a:pPr>
            <a:r>
              <a:rPr lang="az" sz="2700" b="0" i="0" u="none" baseline="0" dirty="0"/>
              <a:t>Yaxud şəbəkədən istifadə</a:t>
            </a:r>
          </a:p>
          <a:p>
            <a:pPr algn="l" rtl="0" eaLnBrk="1" hangingPunct="1"/>
            <a:r>
              <a:rPr lang="az" sz="2700" b="0" i="0" u="none" baseline="0" dirty="0"/>
              <a:t>Cinayət törətmək və ya </a:t>
            </a:r>
            <a:r>
              <a:rPr lang="az" sz="2700" b="0" i="0" u="none" baseline="0" dirty="0" smtClean="0"/>
              <a:t>vasitəçilik </a:t>
            </a:r>
            <a:r>
              <a:rPr lang="az" sz="2700" b="0" i="0" u="none" baseline="0" dirty="0"/>
              <a:t>etmək</a:t>
            </a:r>
          </a:p>
        </p:txBody>
      </p:sp>
      <p:pic>
        <p:nvPicPr>
          <p:cNvPr id="13" name="Content Placeholder 10" descr="glowing-world-map-background-1280x960.jpg">
            <a:extLst>
              <a:ext uri="{FF2B5EF4-FFF2-40B4-BE49-F238E27FC236}">
                <a16:creationId xmlns="" xmlns:a16="http://schemas.microsoft.com/office/drawing/2014/main"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0327" y="4131299"/>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06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Problemlər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119356"/>
            <a:ext cx="8640960" cy="5040311"/>
          </a:xfrm>
        </p:spPr>
        <p:txBody>
          <a:bodyPr/>
          <a:lstStyle/>
          <a:p>
            <a:pPr marL="0" indent="0" algn="just" rtl="0" eaLnBrk="1" hangingPunct="1">
              <a:buNone/>
            </a:pPr>
            <a:r>
              <a:rPr lang="az" b="1" i="0" u="none" baseline="0" dirty="0"/>
              <a:t>Kibertəhlükəsizlik </a:t>
            </a:r>
            <a:r>
              <a:rPr lang="az" b="0" i="0" u="none" baseline="0" dirty="0"/>
              <a:t>– kibercinayətkarı saxlamağa çalışmaq</a:t>
            </a:r>
          </a:p>
          <a:p>
            <a:pPr marL="0" indent="0" algn="just" rtl="0" eaLnBrk="1" hangingPunct="1">
              <a:buNone/>
            </a:pPr>
            <a:r>
              <a:rPr lang="az" b="1" i="0" u="none" baseline="0" dirty="0"/>
              <a:t>Kibermüharibə</a:t>
            </a:r>
            <a:r>
              <a:rPr lang="az" b="0" i="0" u="none" baseline="0" dirty="0"/>
              <a:t> - beynəxalq silahlanma yarışı hazırda oflayn rejimdən çox onlayn rejimdə davam edir</a:t>
            </a:r>
          </a:p>
        </p:txBody>
      </p:sp>
      <p:pic>
        <p:nvPicPr>
          <p:cNvPr id="13" name="Content Placeholder 10" descr="glowing-world-map-background-1280x960.jpg">
            <a:extLst>
              <a:ext uri="{FF2B5EF4-FFF2-40B4-BE49-F238E27FC236}">
                <a16:creationId xmlns="" xmlns:a16="http://schemas.microsoft.com/office/drawing/2014/main"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 xmlns:a16="http://schemas.microsoft.com/office/drawing/2014/main" id="{B64D8914-222E-486F-9670-4F9C5B04919D}"/>
              </a:ext>
            </a:extLst>
          </p:cNvPr>
          <p:cNvSpPr txBox="1">
            <a:spLocks/>
          </p:cNvSpPr>
          <p:nvPr/>
        </p:nvSpPr>
        <p:spPr bwMode="auto">
          <a:xfrm>
            <a:off x="-201944" y="3580782"/>
            <a:ext cx="5803264" cy="24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l" rtl="0" eaLnBrk="1" hangingPunct="1">
              <a:buFont typeface="Wingdings" panose="05000000000000000000" pitchFamily="2" charset="2"/>
              <a:buChar char="Ø"/>
            </a:pPr>
            <a:r>
              <a:rPr lang="az" sz="3200" b="0" i="0" u="none" baseline="0" dirty="0"/>
              <a:t>Kibermüharibə bir ölkəyə hücum etmək üçün texnologiyadan istifadəni, faktiki müharibə ilə müqayisə edilə bilən zərərin vurulmasını nəzərdə tutur</a:t>
            </a:r>
          </a:p>
          <a:p>
            <a:pPr lvl="1" algn="r" rtl="0" eaLnBrk="1" hangingPunct="1"/>
            <a:r>
              <a:rPr lang="az" sz="1400" b="0" i="0" u="none" baseline="0" dirty="0"/>
              <a:t>Vikipedia</a:t>
            </a:r>
            <a:endParaRPr lang="az" altLang="sr-Latn-RS" sz="1400" dirty="0"/>
          </a:p>
        </p:txBody>
      </p:sp>
    </p:spTree>
    <p:extLst>
      <p:ext uri="{BB962C8B-B14F-4D97-AF65-F5344CB8AC3E}">
        <p14:creationId xmlns:p14="http://schemas.microsoft.com/office/powerpoint/2010/main" val="422376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pPr/>
              <a:t>12</a:t>
            </a:fld>
            <a:endParaRPr lang="az" dirty="0"/>
          </a:p>
        </p:txBody>
      </p:sp>
    </p:spTree>
    <p:extLst>
      <p:ext uri="{BB962C8B-B14F-4D97-AF65-F5344CB8AC3E}">
        <p14:creationId xmlns:p14="http://schemas.microsoft.com/office/powerpoint/2010/main" val="133481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smtClean="0"/>
              <a:t>K</a:t>
            </a:r>
            <a:r>
              <a:rPr lang="az-Latn-AZ" sz="3200" b="1" i="0" u="none" baseline="0" dirty="0" smtClean="0"/>
              <a:t>İ</a:t>
            </a:r>
            <a:r>
              <a:rPr lang="az" sz="3200" b="1" i="0" u="none" baseline="0" dirty="0" smtClean="0"/>
              <a:t>berc</a:t>
            </a:r>
            <a:r>
              <a:rPr lang="az-Latn-AZ" sz="3200" b="1" i="0" u="none" baseline="0" smtClean="0"/>
              <a:t>İ</a:t>
            </a:r>
            <a:r>
              <a:rPr lang="az" sz="3200" b="1" i="0" u="none" baseline="0" smtClean="0"/>
              <a:t>nayət </a:t>
            </a:r>
            <a:r>
              <a:rPr lang="az" sz="3200" b="1" i="0" u="none" baseline="0"/>
              <a:t>nədir?</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pPr algn="l" rtl="0"/>
            <a:r>
              <a:rPr lang="az" b="0" i="0" u="none" baseline="0"/>
              <a:t>Kibercinayətkarlıqla mübarizənin əsasları</a:t>
            </a:r>
          </a:p>
        </p:txBody>
      </p:sp>
      <p:sp>
        <p:nvSpPr>
          <p:cNvPr id="4" name="Rectangle 3">
            <a:extLst>
              <a:ext uri="{FF2B5EF4-FFF2-40B4-BE49-F238E27FC236}">
                <a16:creationId xmlns=""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5" name="Rectangle 4">
            <a:extLst>
              <a:ext uri="{FF2B5EF4-FFF2-40B4-BE49-F238E27FC236}">
                <a16:creationId xmlns=""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6" name="TextBox 7">
            <a:extLst>
              <a:ext uri="{FF2B5EF4-FFF2-40B4-BE49-F238E27FC236}">
                <a16:creationId xmlns=""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Bölmə 2</a:t>
            </a:r>
            <a:endParaRPr lang="az" sz="2000" dirty="0">
              <a:solidFill>
                <a:prstClr val="white"/>
              </a:solidFill>
              <a:latin typeface="Verdana" charset="0"/>
              <a:cs typeface="Verdana" charset="0"/>
            </a:endParaRPr>
          </a:p>
        </p:txBody>
      </p:sp>
      <p:pic>
        <p:nvPicPr>
          <p:cNvPr id="7" name="Picture 4">
            <a:extLst>
              <a:ext uri="{FF2B5EF4-FFF2-40B4-BE49-F238E27FC236}">
                <a16:creationId xmlns="" xmlns:a16="http://schemas.microsoft.com/office/drawing/2014/main"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4528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Kibercinayət nədir?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lgn="l" rtl="0" eaLnBrk="1" hangingPunct="1">
              <a:buNone/>
            </a:pPr>
            <a:r>
              <a:rPr lang="az" b="1" i="0" u="none" baseline="0"/>
              <a:t>Kibercinayət haqqında danışılan zaman istifadə edilən çoxsaylı terminlər mövcud idi:</a:t>
            </a:r>
          </a:p>
          <a:p>
            <a:pPr algn="l" rtl="0" eaLnBrk="1" hangingPunct="1"/>
            <a:r>
              <a:rPr lang="az" b="0" i="0" u="none" baseline="0"/>
              <a:t>Kompüter cinayəti, kibercinayət, yüksək texnologiya vasitəsilə cinayət, internet cinayəti, İT cinayəti, texnologiya cinayət</a:t>
            </a:r>
          </a:p>
          <a:p>
            <a:pPr lvl="1" algn="l" rtl="0" eaLnBrk="1" hangingPunct="1"/>
            <a:r>
              <a:rPr lang="az" b="0" i="0" u="none" baseline="0"/>
              <a:t>sinonim olaraq istifadə edilir</a:t>
            </a:r>
          </a:p>
          <a:p>
            <a:pPr lvl="1" algn="l" rtl="0" eaLnBrk="1" hangingPunct="1"/>
            <a:r>
              <a:rPr lang="az" b="0" i="0" u="none" baseline="0"/>
              <a:t>çaşdırıcı və yanıldıcı!</a:t>
            </a:r>
          </a:p>
          <a:p>
            <a:pPr algn="l" rtl="0" eaLnBrk="1" hangingPunct="1"/>
            <a:r>
              <a:rPr lang="az" b="0" i="0" u="none" baseline="0"/>
              <a:t>Beləliklə, yəqin ki, onlara bölmələrə ayıra bilərik ….</a:t>
            </a:r>
          </a:p>
        </p:txBody>
      </p:sp>
      <p:pic>
        <p:nvPicPr>
          <p:cNvPr id="2050" name="Picture 2" descr="Sony makes cybercrime even more dangerous | Computerworld">
            <a:extLst>
              <a:ext uri="{FF2B5EF4-FFF2-40B4-BE49-F238E27FC236}">
                <a16:creationId xmlns="" xmlns:a16="http://schemas.microsoft.com/office/drawing/2014/main" id="{EDF87724-40F1-4997-8B09-DA2B14465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03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Kibercinayət nədir?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026448"/>
            <a:ext cx="8892480" cy="5535389"/>
          </a:xfrm>
        </p:spPr>
        <p:txBody>
          <a:bodyPr/>
          <a:lstStyle/>
          <a:p>
            <a:pPr algn="l" rtl="0" eaLnBrk="1" hangingPunct="1"/>
            <a:r>
              <a:rPr lang="az" sz="2350" b="1" i="0" u="none" baseline="0" dirty="0">
                <a:solidFill>
                  <a:schemeClr val="accent1">
                    <a:lumMod val="50000"/>
                  </a:schemeClr>
                </a:solidFill>
              </a:rPr>
              <a:t>Texnologiya cinayətin qurbanı kimi </a:t>
            </a:r>
          </a:p>
          <a:p>
            <a:pPr lvl="1" algn="l" rtl="0" eaLnBrk="1" hangingPunct="1">
              <a:buFont typeface="Wingdings" panose="05000000000000000000" pitchFamily="2" charset="2"/>
              <a:buChar char="Ø"/>
            </a:pPr>
            <a:r>
              <a:rPr lang="az" sz="2350" b="0" i="0" u="none" baseline="0" dirty="0"/>
              <a:t>"həqiqi" kompüter cinayəti qismində haker hücumu, DDoS, virus, zərərli proqram</a:t>
            </a:r>
          </a:p>
          <a:p>
            <a:pPr algn="l" rtl="0" eaLnBrk="1" hangingPunct="1"/>
            <a:r>
              <a:rPr lang="az" sz="2350" b="1" i="0" u="none" baseline="0" dirty="0">
                <a:solidFill>
                  <a:schemeClr val="accent1">
                    <a:lumMod val="50000"/>
                  </a:schemeClr>
                </a:solidFill>
              </a:rPr>
              <a:t>Texnologiya cinayətə yardımçı kimi</a:t>
            </a:r>
          </a:p>
          <a:p>
            <a:pPr lvl="1" algn="l" rtl="0" eaLnBrk="1" hangingPunct="1">
              <a:buFont typeface="Wingdings" panose="05000000000000000000" pitchFamily="2" charset="2"/>
              <a:buChar char="Ø"/>
            </a:pPr>
            <a:r>
              <a:rPr lang="az" sz="2350" b="0" i="0" u="none" baseline="0" dirty="0"/>
              <a:t>Saxtalaşdırma, təhdid, şantaj, əxlaqsız şəkil kimi "ənənəvi" cinayətlərin törədilməsinə yardım</a:t>
            </a:r>
          </a:p>
          <a:p>
            <a:pPr algn="l" rtl="0" eaLnBrk="1" hangingPunct="1"/>
            <a:r>
              <a:rPr lang="az" sz="2350" b="1" i="0" u="none" baseline="0" dirty="0">
                <a:solidFill>
                  <a:schemeClr val="accent1">
                    <a:lumMod val="50000"/>
                  </a:schemeClr>
                </a:solidFill>
              </a:rPr>
              <a:t>Texnologiya cinayətdə kommunikasiya aləti kimi:</a:t>
            </a:r>
          </a:p>
          <a:p>
            <a:pPr lvl="1" algn="l" rtl="0" eaLnBrk="1" hangingPunct="1">
              <a:buFont typeface="Wingdings" panose="05000000000000000000" pitchFamily="2" charset="2"/>
              <a:buChar char="Ø"/>
            </a:pPr>
            <a:r>
              <a:rPr lang="az" sz="2350" b="0" i="0" u="none" baseline="0" dirty="0"/>
              <a:t>cinayətkarlar aşkarlanma ehtimalını azaltmaq üçün ünsiyyət qururlar, şifrləmə daxil olmaqla</a:t>
            </a:r>
          </a:p>
          <a:p>
            <a:pPr algn="l" rtl="0" eaLnBrk="1" hangingPunct="1"/>
            <a:r>
              <a:rPr lang="az" sz="2350" b="1" i="0" u="none" baseline="0" dirty="0">
                <a:solidFill>
                  <a:schemeClr val="accent1">
                    <a:lumMod val="50000"/>
                  </a:schemeClr>
                </a:solidFill>
              </a:rPr>
              <a:t>Texnologiya cinayətkarlıq üçün yaddaş daşıyıcısı kimi</a:t>
            </a:r>
          </a:p>
          <a:p>
            <a:pPr lvl="1" algn="l" rtl="0" eaLnBrk="1" hangingPunct="1">
              <a:buFont typeface="Wingdings" panose="05000000000000000000" pitchFamily="2" charset="2"/>
              <a:buChar char="Ø"/>
            </a:pPr>
            <a:r>
              <a:rPr lang="az" sz="2350" b="0" i="0" u="none" baseline="0" dirty="0"/>
              <a:t>İstintaqa yararlı verilənlərin qəsdən/bilməyərək mühafizə ediməsi</a:t>
            </a:r>
          </a:p>
          <a:p>
            <a:pPr algn="l" rtl="0" eaLnBrk="1" hangingPunct="1"/>
            <a:r>
              <a:rPr lang="az" sz="2350" b="1" i="0" u="none" baseline="0" dirty="0">
                <a:solidFill>
                  <a:schemeClr val="accent1">
                    <a:lumMod val="50000"/>
                  </a:schemeClr>
                </a:solidFill>
              </a:rPr>
              <a:t>Texnologiya cinayətin şahidi kimi</a:t>
            </a:r>
          </a:p>
          <a:p>
            <a:pPr lvl="1" algn="l" rtl="0" eaLnBrk="1" hangingPunct="1">
              <a:buFont typeface="Wingdings" panose="05000000000000000000" pitchFamily="2" charset="2"/>
              <a:buChar char="Ø"/>
            </a:pPr>
            <a:r>
              <a:rPr lang="az" sz="2350" b="0" i="0" u="none" baseline="0" dirty="0"/>
              <a:t>Alibi kimi başqa sübutları dəstəkləyən/inkar edən sübutlar</a:t>
            </a:r>
          </a:p>
        </p:txBody>
      </p:sp>
    </p:spTree>
    <p:extLst>
      <p:ext uri="{BB962C8B-B14F-4D97-AF65-F5344CB8AC3E}">
        <p14:creationId xmlns:p14="http://schemas.microsoft.com/office/powerpoint/2010/main" val="12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Polis və prokuratura həyatı</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lgn="just" rtl="0" eaLnBrk="1" hangingPunct="1">
              <a:buNone/>
            </a:pPr>
            <a:r>
              <a:rPr lang="az" b="0" i="0" u="none" baseline="0"/>
              <a:t>Hazıda internet və kompüter cinayəti növləri ilə məşğul olan xüsusi bölmələr/qruplar mövcuddur:</a:t>
            </a:r>
          </a:p>
          <a:p>
            <a:pPr lvl="1" algn="l" rtl="0" eaLnBrk="1" hangingPunct="1"/>
            <a:r>
              <a:rPr lang="az" b="0" i="0" u="none" baseline="0"/>
              <a:t>Yüksək Texnologiyalarla Törədilən Cinayətlərlə Mübarizə Şöbəsi </a:t>
            </a:r>
          </a:p>
          <a:p>
            <a:pPr lvl="1" algn="l" rtl="0" eaLnBrk="1" hangingPunct="1"/>
            <a:r>
              <a:rPr lang="az" b="0" i="0" u="none" baseline="0"/>
              <a:t>Kibercinayətkarlıqla Mübarizə Şöbəsi</a:t>
            </a:r>
          </a:p>
          <a:p>
            <a:pPr lvl="1" algn="l" rtl="0" eaLnBrk="1" hangingPunct="1"/>
            <a:r>
              <a:rPr lang="az" b="0" i="0" u="none" baseline="0"/>
              <a:t>Kompüter-texniki ekspertizası şöbəsi</a:t>
            </a:r>
          </a:p>
          <a:p>
            <a:pPr lvl="1" algn="l" rtl="0" eaLnBrk="1" hangingPunct="1"/>
            <a:r>
              <a:rPr lang="az" b="0" i="0" u="none" baseline="0"/>
              <a:t>Onlayn Pedofiliya Təhqiqatı</a:t>
            </a:r>
          </a:p>
          <a:p>
            <a:pPr lvl="1" algn="l" rtl="0" eaLnBrk="1" hangingPunct="1"/>
            <a:r>
              <a:rPr lang="az" b="0" i="0" u="none" baseline="0"/>
              <a:t>Açıq Mənbə Araşdırmaları</a:t>
            </a:r>
          </a:p>
          <a:p>
            <a:pPr lvl="1" algn="l" rtl="0" eaLnBrk="1" hangingPunct="1"/>
            <a:r>
              <a:rPr lang="az" b="0" i="0" u="none" baseline="0"/>
              <a:t>Gizli onlayn əməliyyatlar</a:t>
            </a:r>
          </a:p>
          <a:p>
            <a:pPr marL="0" indent="0" algn="l" rtl="0" eaLnBrk="1" hangingPunct="1">
              <a:buNone/>
            </a:pPr>
            <a:r>
              <a:rPr lang="az" b="0" i="0" u="none" baseline="0"/>
              <a:t>Sizin ölkənizin öz bölməsi olacaq!</a:t>
            </a:r>
          </a:p>
          <a:p>
            <a:pPr marL="0" indent="0" algn="l" rtl="0" eaLnBrk="1" hangingPunct="1">
              <a:buNone/>
            </a:pPr>
            <a:endParaRPr lang="az" altLang="sr-Latn-RS" dirty="0"/>
          </a:p>
        </p:txBody>
      </p:sp>
      <p:pic>
        <p:nvPicPr>
          <p:cNvPr id="3" name="Picture 2" descr="Sony makes cybercrime even more dangerous | Computerworld">
            <a:extLst>
              <a:ext uri="{FF2B5EF4-FFF2-40B4-BE49-F238E27FC236}">
                <a16:creationId xmlns="" xmlns:a16="http://schemas.microsoft.com/office/drawing/2014/main" id="{F0CF4CD7-7887-4629-BEA0-732969AEDE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455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Nəhayət, tərif haqqında …</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lgn="just" rtl="0">
              <a:buNone/>
            </a:pPr>
            <a:r>
              <a:rPr lang="az" b="1" i="0" u="none" baseline="0">
                <a:solidFill>
                  <a:srgbClr val="0070C0"/>
                </a:solidFill>
              </a:rPr>
              <a:t>Kiber mühitdən asılı cinayət </a:t>
            </a:r>
            <a:r>
              <a:rPr lang="az" b="0" i="0" u="none" baseline="0"/>
              <a:t>- </a:t>
            </a:r>
            <a:r>
              <a:rPr lang="az" sz="2800" b="0" i="0" u="none" baseline="0"/>
              <a:t>Yalnız kompüterlər, kompüter şəbəkələri və ya informasiya-kommunikasiya texnologiyasının (İKT) başqa formaları ilə törədilə bilən hər hansı cinayət</a:t>
            </a:r>
          </a:p>
          <a:p>
            <a:pPr marL="0" indent="0" algn="ctr" rtl="0">
              <a:buNone/>
            </a:pPr>
            <a:r>
              <a:rPr lang="az" sz="1600" b="0" i="0" u="none" baseline="0"/>
              <a:t>                                                     Kibercinayət: Sübutun qiymətləndirilməsi (Makquayr və Doulinq) 2013’</a:t>
            </a:r>
          </a:p>
          <a:p>
            <a:pPr lvl="1" algn="l" rtl="0"/>
            <a:endParaRPr lang="az" sz="2400" dirty="0"/>
          </a:p>
          <a:p>
            <a:pPr lvl="1" algn="l" rtl="0">
              <a:buFont typeface="Wingdings" panose="05000000000000000000" pitchFamily="2" charset="2"/>
              <a:buChar char="Ø"/>
            </a:pPr>
            <a:r>
              <a:rPr lang="az" sz="2400" b="0" i="0" u="none" baseline="0"/>
              <a:t>Belə cinayətlər səciyyəvi olaraq kompüterlərə, şəbəkələrə və ya başqa İKT resursların yönəldilir.</a:t>
            </a:r>
          </a:p>
          <a:p>
            <a:pPr lvl="1" algn="l" rtl="0">
              <a:buFont typeface="Wingdings" panose="05000000000000000000" pitchFamily="2" charset="2"/>
              <a:buChar char="Ø"/>
            </a:pPr>
            <a:r>
              <a:rPr lang="az" sz="2400" b="0" i="0" u="none" baseline="0"/>
              <a:t>Mahiyyət etibarilə, internet olmasaydı, cinayətkarla bu cinayət əməllərini törədə bilməyəcəkdilər.</a:t>
            </a:r>
            <a:endParaRPr lang="az" altLang="sr-Latn-RS" sz="2400" dirty="0"/>
          </a:p>
          <a:p>
            <a:pPr marL="0" indent="0" algn="l" rtl="0" eaLnBrk="1" hangingPunct="1">
              <a:buNone/>
            </a:pPr>
            <a:endParaRPr lang="az" altLang="sr-Latn-RS" dirty="0"/>
          </a:p>
        </p:txBody>
      </p:sp>
      <p:pic>
        <p:nvPicPr>
          <p:cNvPr id="3" name="Picture 2" descr="Sony makes cybercrime even more dangerous | Computerworld">
            <a:extLst>
              <a:ext uri="{FF2B5EF4-FFF2-40B4-BE49-F238E27FC236}">
                <a16:creationId xmlns="" xmlns:a16="http://schemas.microsoft.com/office/drawing/2014/main" id="{56E2FF29-3D95-482D-A98F-140C53399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239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 xmlns:a16="http://schemas.microsoft.com/office/drawing/2014/main"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pic>
        <p:nvPicPr>
          <p:cNvPr id="8" name="Picture 4">
            <a:extLst>
              <a:ext uri="{FF2B5EF4-FFF2-40B4-BE49-F238E27FC236}">
                <a16:creationId xmlns="" xmlns:a16="http://schemas.microsoft.com/office/drawing/2014/main" id="{F0D3AB1B-9A46-4066-B80B-9491DA6F94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 xmlns:a16="http://schemas.microsoft.com/office/drawing/2014/main"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1" name="TextBox 10">
            <a:extLst>
              <a:ext uri="{FF2B5EF4-FFF2-40B4-BE49-F238E27FC236}">
                <a16:creationId xmlns="" xmlns:a16="http://schemas.microsoft.com/office/drawing/2014/main"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Kibercinayətin təsvirinə aşağıdakılardan hansı daxil edilə bilər?</a:t>
            </a:r>
          </a:p>
        </p:txBody>
      </p:sp>
      <p:sp>
        <p:nvSpPr>
          <p:cNvPr id="12" name="TextBox 11">
            <a:extLst>
              <a:ext uri="{FF2B5EF4-FFF2-40B4-BE49-F238E27FC236}">
                <a16:creationId xmlns="" xmlns:a16="http://schemas.microsoft.com/office/drawing/2014/main" id="{E75702A7-7EF5-41B1-83AA-F3F0AACE8FD2}"/>
              </a:ext>
            </a:extLst>
          </p:cNvPr>
          <p:cNvSpPr txBox="1"/>
          <p:nvPr/>
        </p:nvSpPr>
        <p:spPr>
          <a:xfrm>
            <a:off x="588962" y="4141574"/>
            <a:ext cx="8030032" cy="2123658"/>
          </a:xfrm>
          <a:prstGeom prst="rect">
            <a:avLst/>
          </a:prstGeom>
          <a:solidFill>
            <a:schemeClr val="tx1">
              <a:lumMod val="65000"/>
              <a:lumOff val="35000"/>
            </a:schemeClr>
          </a:solidFill>
        </p:spPr>
        <p:txBody>
          <a:bodyPr wrap="square" rtlCol="0">
            <a:spAutoFit/>
          </a:bodyPr>
          <a:lstStyle/>
          <a:p>
            <a:pPr algn="ctr" rtl="0"/>
            <a:r>
              <a:rPr lang="az" sz="2200" b="0" i="0" u="none" baseline="0" dirty="0">
                <a:solidFill>
                  <a:schemeClr val="bg1"/>
                </a:solidFill>
                <a:latin typeface="+mj-lt"/>
              </a:rPr>
              <a:t>Düzgün cavab D-dir</a:t>
            </a:r>
          </a:p>
          <a:p>
            <a:pPr algn="ctr" rtl="0"/>
            <a:endParaRPr lang="az" sz="2200" dirty="0">
              <a:solidFill>
                <a:schemeClr val="bg1"/>
              </a:solidFill>
              <a:latin typeface="+mj-lt"/>
            </a:endParaRPr>
          </a:p>
          <a:p>
            <a:pPr algn="ctr" rtl="0"/>
            <a:r>
              <a:rPr lang="az" sz="2200" b="0" i="0" u="none" baseline="0" dirty="0">
                <a:solidFill>
                  <a:schemeClr val="bg1"/>
                </a:solidFill>
                <a:latin typeface="+mj-lt"/>
              </a:rPr>
              <a:t>Kibercinayətkarlığın dəqiq tərifini tapmaq çətin olsa da, bütün bu təsvirlər kibercinayətkarlığın bir hissəsi kimi istifadə edilə, eyni zamanda cinayətin törədilməsinə və ya cinayətə şahidliyə yardımçı ola bilər.</a:t>
            </a:r>
            <a:endParaRPr lang="az" sz="2200" dirty="0">
              <a:solidFill>
                <a:schemeClr val="bg1"/>
              </a:solidFill>
              <a:latin typeface="+mj-lt"/>
            </a:endParaRPr>
          </a:p>
        </p:txBody>
      </p:sp>
      <p:sp>
        <p:nvSpPr>
          <p:cNvPr id="13" name="TextBox 12">
            <a:extLst>
              <a:ext uri="{FF2B5EF4-FFF2-40B4-BE49-F238E27FC236}">
                <a16:creationId xmlns="" xmlns:a16="http://schemas.microsoft.com/office/drawing/2014/main" id="{30BD4572-BAB1-4568-B64C-2A9116F6F527}"/>
              </a:ext>
            </a:extLst>
          </p:cNvPr>
          <p:cNvSpPr txBox="1"/>
          <p:nvPr/>
        </p:nvSpPr>
        <p:spPr>
          <a:xfrm>
            <a:off x="588962" y="2112978"/>
            <a:ext cx="8030032" cy="1785104"/>
          </a:xfrm>
          <a:prstGeom prst="rect">
            <a:avLst/>
          </a:prstGeom>
          <a:solidFill>
            <a:srgbClr val="F08A34"/>
          </a:solidFill>
        </p:spPr>
        <p:txBody>
          <a:bodyPr wrap="square" rtlCol="0">
            <a:spAutoFit/>
          </a:bodyPr>
          <a:lstStyle/>
          <a:p>
            <a:pPr marL="1371600" lvl="2" indent="-457200" algn="l" rtl="0">
              <a:buAutoNum type="alphaUcPeriod"/>
            </a:pPr>
            <a:r>
              <a:rPr lang="az" sz="2200" b="0" i="0" u="none" baseline="0" dirty="0">
                <a:solidFill>
                  <a:schemeClr val="bg1"/>
                </a:solidFill>
                <a:latin typeface="+mj-lt"/>
              </a:rPr>
              <a:t>Texnologiyada cinayətlə əlaqədar verilənlərin saxlanması</a:t>
            </a:r>
          </a:p>
          <a:p>
            <a:pPr marL="1371600" lvl="2" indent="-457200" algn="l" rtl="0">
              <a:buAutoNum type="alphaUcPeriod"/>
            </a:pPr>
            <a:r>
              <a:rPr lang="az" sz="2200" b="0" i="0" u="none" baseline="0" dirty="0">
                <a:solidFill>
                  <a:schemeClr val="bg1"/>
                </a:solidFill>
                <a:latin typeface="+mj-lt"/>
              </a:rPr>
              <a:t>E-poçt yazışmasının cinayətdə istifadə edilməsi</a:t>
            </a:r>
          </a:p>
          <a:p>
            <a:pPr marL="1371600" lvl="2" indent="-457200" algn="l" rtl="0">
              <a:buAutoNum type="alphaUcPeriod"/>
            </a:pPr>
            <a:r>
              <a:rPr lang="az" sz="2200" b="0" i="0" u="none" baseline="0" dirty="0">
                <a:solidFill>
                  <a:schemeClr val="bg1"/>
                </a:solidFill>
                <a:latin typeface="+mj-lt"/>
              </a:rPr>
              <a:t>Kompüterin başqa bir kompüterin hücumuna məruz qalması</a:t>
            </a:r>
          </a:p>
          <a:p>
            <a:pPr marL="1371600" lvl="2" indent="-457200" algn="l" rtl="0">
              <a:buAutoNum type="alphaUcPeriod"/>
            </a:pPr>
            <a:r>
              <a:rPr lang="az" sz="2200" b="0" i="0" u="none" baseline="0" dirty="0">
                <a:solidFill>
                  <a:schemeClr val="bg1"/>
                </a:solidFill>
                <a:latin typeface="+mj-lt"/>
              </a:rPr>
              <a:t>Yuxarıdakıların hamısı</a:t>
            </a:r>
          </a:p>
        </p:txBody>
      </p:sp>
    </p:spTree>
    <p:extLst>
      <p:ext uri="{BB962C8B-B14F-4D97-AF65-F5344CB8AC3E}">
        <p14:creationId xmlns:p14="http://schemas.microsoft.com/office/powerpoint/2010/main" val="135577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19</a:t>
            </a:fld>
            <a:endParaRPr lang="az" dirty="0">
              <a:solidFill>
                <a:prstClr val="black">
                  <a:tint val="75000"/>
                </a:prstClr>
              </a:solidFill>
            </a:endParaRPr>
          </a:p>
        </p:txBody>
      </p:sp>
    </p:spTree>
    <p:extLst>
      <p:ext uri="{BB962C8B-B14F-4D97-AF65-F5344CB8AC3E}">
        <p14:creationId xmlns:p14="http://schemas.microsoft.com/office/powerpoint/2010/main" val="240216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3CE3C051-7F78-4EAF-8CA3-B9689E461A1C}"/>
              </a:ext>
            </a:extLst>
          </p:cNvPr>
          <p:cNvSpPr>
            <a:spLocks noGrp="1"/>
          </p:cNvSpPr>
          <p:nvPr>
            <p:ph idx="1"/>
          </p:nvPr>
        </p:nvSpPr>
        <p:spPr/>
        <p:txBody>
          <a:bodyPr/>
          <a:lstStyle/>
          <a:p>
            <a:pPr marL="514350" indent="-514350" algn="l" rtl="0">
              <a:lnSpc>
                <a:spcPct val="150000"/>
              </a:lnSpc>
              <a:buFont typeface="+mj-lt"/>
              <a:buAutoNum type="arabicPeriod"/>
            </a:pPr>
            <a:r>
              <a:rPr lang="az" b="0" i="0" u="none" baseline="0">
                <a:ea typeface="Verdana" panose="020B0604030504040204" pitchFamily="34" charset="0"/>
              </a:rPr>
              <a:t>"İnformasiya cəmiyyəti"</a:t>
            </a:r>
          </a:p>
          <a:p>
            <a:pPr marL="514350" indent="-514350" algn="l" rtl="0">
              <a:lnSpc>
                <a:spcPct val="150000"/>
              </a:lnSpc>
              <a:buFont typeface="+mj-lt"/>
              <a:buAutoNum type="arabicPeriod"/>
            </a:pPr>
            <a:r>
              <a:rPr lang="az" b="0" i="0" u="none" baseline="0">
                <a:ea typeface="Verdana" panose="020B0604030504040204" pitchFamily="34" charset="0"/>
              </a:rPr>
              <a:t>Kibercinayət nədir?</a:t>
            </a:r>
          </a:p>
          <a:p>
            <a:pPr marL="514350" indent="-514350" algn="l" rtl="0">
              <a:lnSpc>
                <a:spcPct val="150000"/>
              </a:lnSpc>
              <a:buFont typeface="+mj-lt"/>
              <a:buAutoNum type="arabicPeriod"/>
            </a:pPr>
            <a:r>
              <a:rPr lang="az" b="0" i="0" u="none" baseline="0">
                <a:ea typeface="Verdana" panose="020B0604030504040204" pitchFamily="34" charset="0"/>
              </a:rPr>
              <a:t>Budapeşt Konvensiyası</a:t>
            </a:r>
          </a:p>
          <a:p>
            <a:pPr marL="514350" indent="-514350" algn="l" rtl="0">
              <a:lnSpc>
                <a:spcPct val="150000"/>
              </a:lnSpc>
              <a:buFont typeface="+mj-lt"/>
              <a:buAutoNum type="arabicPeriod"/>
            </a:pPr>
            <a:r>
              <a:rPr lang="az" b="0" i="0" u="none" baseline="0">
                <a:ea typeface="Verdana" panose="020B0604030504040204" pitchFamily="34" charset="0"/>
              </a:rPr>
              <a:t>Kibercinayətkarlıq üzrə beynəlxalq təşkilatlar</a:t>
            </a:r>
          </a:p>
          <a:p>
            <a:pPr marL="514350" indent="-514350" algn="l" rtl="0">
              <a:lnSpc>
                <a:spcPct val="150000"/>
              </a:lnSpc>
              <a:buFont typeface="+mj-lt"/>
              <a:buAutoNum type="arabicPeriod"/>
            </a:pPr>
            <a:r>
              <a:rPr lang="az" b="0" i="0" u="none" baseline="0">
                <a:ea typeface="Verdana" panose="020B0604030504040204" pitchFamily="34" charset="0"/>
              </a:rPr>
              <a:t>Kibercinayət və kazuzlar</a:t>
            </a:r>
          </a:p>
          <a:p>
            <a:pPr marL="0" indent="0" algn="l" rtl="0">
              <a:buNone/>
            </a:pPr>
            <a:endParaRPr lang="az" dirty="0"/>
          </a:p>
        </p:txBody>
      </p:sp>
      <p:sp>
        <p:nvSpPr>
          <p:cNvPr id="3" name="Slide Number Placeholder 2">
            <a:extLst>
              <a:ext uri="{FF2B5EF4-FFF2-40B4-BE49-F238E27FC236}">
                <a16:creationId xmlns="" xmlns:a16="http://schemas.microsoft.com/office/drawing/2014/main" id="{326DEE90-BBA0-4583-ACBF-ECFB113664A1}"/>
              </a:ext>
            </a:extLst>
          </p:cNvPr>
          <p:cNvSpPr>
            <a:spLocks noGrp="1"/>
          </p:cNvSpPr>
          <p:nvPr>
            <p:ph type="sldNum" sz="quarter" idx="10"/>
          </p:nvPr>
        </p:nvSpPr>
        <p:spPr/>
        <p:txBody>
          <a:bodyPr/>
          <a:lstStyle/>
          <a:p>
            <a:pPr algn="r" rtl="0"/>
            <a:fld id="{49C04F3A-82BD-4011-AADB-1F79FD7DF4BC}" type="slidenum">
              <a:rPr/>
              <a:pPr/>
              <a:t>2</a:t>
            </a:fld>
            <a:endParaRPr lang="az" dirty="0"/>
          </a:p>
        </p:txBody>
      </p:sp>
      <p:sp>
        <p:nvSpPr>
          <p:cNvPr id="4" name="Text Placeholder 3">
            <a:extLst>
              <a:ext uri="{FF2B5EF4-FFF2-40B4-BE49-F238E27FC236}">
                <a16:creationId xmlns="" xmlns:a16="http://schemas.microsoft.com/office/drawing/2014/main" id="{B9B1F5F5-B558-4D71-96FB-A9C9C54C9C78}"/>
              </a:ext>
            </a:extLst>
          </p:cNvPr>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məzmunu</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a:latin typeface="+mn-lt"/>
              </a:rPr>
              <a:t>Budapeşt konvensiyası</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pPr algn="l" rtl="0"/>
            <a:r>
              <a:rPr lang="az" b="0" i="0" u="none" baseline="0"/>
              <a:t>Kibercinayətkarlıqla mübarizənin əsasları</a:t>
            </a:r>
          </a:p>
        </p:txBody>
      </p:sp>
      <p:sp>
        <p:nvSpPr>
          <p:cNvPr id="4" name="Rectangle 3">
            <a:extLst>
              <a:ext uri="{FF2B5EF4-FFF2-40B4-BE49-F238E27FC236}">
                <a16:creationId xmlns=""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5" name="Rectangle 4">
            <a:extLst>
              <a:ext uri="{FF2B5EF4-FFF2-40B4-BE49-F238E27FC236}">
                <a16:creationId xmlns=""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6" name="TextBox 7">
            <a:extLst>
              <a:ext uri="{FF2B5EF4-FFF2-40B4-BE49-F238E27FC236}">
                <a16:creationId xmlns=""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Bölmə 3</a:t>
            </a:r>
            <a:endParaRPr lang="az" sz="2000" dirty="0">
              <a:solidFill>
                <a:prstClr val="white"/>
              </a:solidFill>
              <a:latin typeface="Verdana" charset="0"/>
              <a:cs typeface="Verdana" charset="0"/>
            </a:endParaRPr>
          </a:p>
        </p:txBody>
      </p:sp>
      <p:pic>
        <p:nvPicPr>
          <p:cNvPr id="7" name="Picture 4">
            <a:extLst>
              <a:ext uri="{FF2B5EF4-FFF2-40B4-BE49-F238E27FC236}">
                <a16:creationId xmlns="" xmlns:a16="http://schemas.microsoft.com/office/drawing/2014/main"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693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2227"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Avropa Şurası yanaşması</a:t>
            </a:r>
            <a:endParaRPr lang="az" sz="2000" dirty="0">
              <a:solidFill>
                <a:schemeClr val="bg1"/>
              </a:solidFill>
              <a:latin typeface="Verdana" charset="0"/>
              <a:cs typeface="Verdana" charset="0"/>
            </a:endParaRPr>
          </a:p>
        </p:txBody>
      </p:sp>
      <p:sp>
        <p:nvSpPr>
          <p:cNvPr id="12" name="Isosceles Triangle 11"/>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400">
              <a:latin typeface="Verdana"/>
              <a:cs typeface="Verdana"/>
            </a:endParaRPr>
          </a:p>
        </p:txBody>
      </p:sp>
      <p:sp>
        <p:nvSpPr>
          <p:cNvPr id="52230" name="TextBox 12"/>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rtl="0"/>
            <a:r>
              <a:rPr lang="az" sz="1800" b="1" i="0" u="none" baseline="0">
                <a:solidFill>
                  <a:schemeClr val="bg1"/>
                </a:solidFill>
                <a:latin typeface="Verdana" charset="0"/>
                <a:cs typeface="Verdana" charset="0"/>
              </a:rPr>
              <a:t>"Kiber mühitdə sizin və hüquqlarınızın qorunması" </a:t>
            </a:r>
          </a:p>
        </p:txBody>
      </p:sp>
      <p:sp>
        <p:nvSpPr>
          <p:cNvPr id="52231" name="TextBox 13"/>
          <p:cNvSpPr txBox="1">
            <a:spLocks noChangeArrowheads="1"/>
          </p:cNvSpPr>
          <p:nvPr/>
        </p:nvSpPr>
        <p:spPr bwMode="auto">
          <a:xfrm>
            <a:off x="1547813" y="1144588"/>
            <a:ext cx="58324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rtl="0"/>
            <a:r>
              <a:rPr lang="az" sz="2000" b="1" i="0" u="none" baseline="0">
                <a:latin typeface="+mn-lt"/>
                <a:cs typeface="Verdana" charset="0"/>
              </a:rPr>
              <a:t>1. Ortaq standartlar: Kibercinayətkarlıq haqqında Budapeşt Konvensiyası və əlaqədar standartlar</a:t>
            </a:r>
          </a:p>
        </p:txBody>
      </p:sp>
      <p:sp>
        <p:nvSpPr>
          <p:cNvPr id="52232" name="TextBox 15"/>
          <p:cNvSpPr txBox="1">
            <a:spLocks noChangeArrowheads="1"/>
          </p:cNvSpPr>
          <p:nvPr/>
        </p:nvSpPr>
        <p:spPr bwMode="auto">
          <a:xfrm>
            <a:off x="107950" y="4184873"/>
            <a:ext cx="299085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2000" b="1" i="0" u="none" baseline="0">
                <a:latin typeface="+mn-lt"/>
                <a:cs typeface="Verdana" charset="0"/>
              </a:rPr>
              <a:t>2. Nəticələrin izlənməsi və qiymətləndirmələr:</a:t>
            </a:r>
          </a:p>
          <a:p>
            <a:pPr algn="l" rtl="0"/>
            <a:r>
              <a:rPr lang="az" sz="2000" b="1" i="0" u="none" baseline="0">
                <a:latin typeface="+mn-lt"/>
                <a:cs typeface="Verdana" charset="0"/>
              </a:rPr>
              <a:t>Kiber cinayət </a:t>
            </a:r>
          </a:p>
          <a:p>
            <a:pPr algn="l" rtl="0"/>
            <a:r>
              <a:rPr lang="az" sz="2000" b="1" i="0" u="none" baseline="0">
                <a:latin typeface="+mn-lt"/>
                <a:cs typeface="Verdana" charset="0"/>
              </a:rPr>
              <a:t>Konvensiya Komitəsi </a:t>
            </a:r>
          </a:p>
          <a:p>
            <a:pPr algn="l" rtl="0"/>
            <a:r>
              <a:rPr lang="az" sz="2000" b="1" i="0" u="none" baseline="0">
                <a:latin typeface="+mn-lt"/>
                <a:cs typeface="Verdana" charset="0"/>
              </a:rPr>
              <a:t>(T-CY)</a:t>
            </a:r>
          </a:p>
        </p:txBody>
      </p:sp>
      <p:cxnSp>
        <p:nvCxnSpPr>
          <p:cNvPr id="17" name="Straight Arrow Connector 16"/>
          <p:cNvCxnSpPr/>
          <p:nvPr/>
        </p:nvCxnSpPr>
        <p:spPr>
          <a:xfrm flipH="1">
            <a:off x="2310384" y="2039868"/>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46054" y="2039867"/>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236" name="TextBox 19"/>
          <p:cNvSpPr txBox="1">
            <a:spLocks noChangeArrowheads="1"/>
          </p:cNvSpPr>
          <p:nvPr/>
        </p:nvSpPr>
        <p:spPr bwMode="auto">
          <a:xfrm>
            <a:off x="6227763" y="5042608"/>
            <a:ext cx="29527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2000" b="1" i="0" u="none" baseline="0" dirty="0">
                <a:latin typeface="+mn-lt"/>
                <a:cs typeface="Verdana" charset="0"/>
              </a:rPr>
              <a:t>3. Potensialın yüksəldilməsi:</a:t>
            </a:r>
          </a:p>
          <a:p>
            <a:pPr algn="l" rtl="0"/>
            <a:r>
              <a:rPr lang="az" sz="2000" b="1" i="0" u="none" baseline="0" dirty="0">
                <a:latin typeface="+mn-lt"/>
                <a:cs typeface="Verdana" charset="0"/>
              </a:rPr>
              <a:t>C-PROC </a:t>
            </a:r>
            <a:r>
              <a:rPr lang="az" sz="2000" b="0" i="0" u="none" baseline="0" dirty="0">
                <a:latin typeface="+mn-lt"/>
                <a:cs typeface="Verdana" charset="0"/>
                <a:sym typeface="Wingdings 3" charset="0"/>
              </a:rPr>
              <a:t></a:t>
            </a:r>
            <a:endParaRPr lang="az" sz="2000" b="1" dirty="0">
              <a:latin typeface="+mn-lt"/>
              <a:cs typeface="Verdana" charset="0"/>
            </a:endParaRPr>
          </a:p>
          <a:p>
            <a:pPr algn="l" rtl="0"/>
            <a:r>
              <a:rPr lang="az" sz="2000" b="1" i="0" u="none" baseline="0" dirty="0">
                <a:latin typeface="+mn-lt"/>
                <a:cs typeface="Verdana" charset="0"/>
              </a:rPr>
              <a:t>Texniki əməkdaşlıq proqramları</a:t>
            </a:r>
          </a:p>
        </p:txBody>
      </p:sp>
      <p:sp>
        <p:nvSpPr>
          <p:cNvPr id="21" name="Rectangle 2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2238" name="Rectangle 2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p>
        </p:txBody>
      </p:sp>
      <p:pic>
        <p:nvPicPr>
          <p:cNvPr id="20"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660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27" name="Rectangle 2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20485" name="TextBox 15"/>
          <p:cNvSpPr txBox="1">
            <a:spLocks noChangeArrowheads="1"/>
          </p:cNvSpPr>
          <p:nvPr/>
        </p:nvSpPr>
        <p:spPr bwMode="auto">
          <a:xfrm>
            <a:off x="1258888" y="44624"/>
            <a:ext cx="77771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Avropa Şurasının Kibercinayətkarlıq haqqında konvensiyası –  Budapeşt Konvensiyası</a:t>
            </a:r>
          </a:p>
        </p:txBody>
      </p:sp>
      <p:sp>
        <p:nvSpPr>
          <p:cNvPr id="22" name="Rectangle 2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0" name="Rectangle 9"/>
          <p:cNvSpPr/>
          <p:nvPr/>
        </p:nvSpPr>
        <p:spPr>
          <a:xfrm>
            <a:off x="395536" y="1412776"/>
            <a:ext cx="8352928" cy="5078313"/>
          </a:xfrm>
          <a:prstGeom prst="rect">
            <a:avLst/>
          </a:prstGeom>
          <a:ln>
            <a:solidFill>
              <a:srgbClr val="0000FF"/>
            </a:solidFill>
          </a:ln>
        </p:spPr>
        <p:txBody>
          <a:bodyPr wrap="square">
            <a:spAutoFit/>
          </a:bodyPr>
          <a:lstStyle/>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Danışıqlar Avropa Şurası (47 üzv), Kanada, Yapaniya, Cənubi Afrika və ABŞ arasında aparılmışdır</a:t>
            </a:r>
          </a:p>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2001-ci ilin noyabr ayının 23-də Budapeştdə imzalanmaq üçün açıq elan edilmişdir</a:t>
            </a:r>
          </a:p>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Kompüter sistemləri vasitəsilə törədilən irqçi və ksenofobiya xarakterli əməllərin kriminallaşdırılmasına dair Protokol (2003)</a:t>
            </a:r>
          </a:p>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Onu Kibercinayətkarlıq haqqında konvensiya komitəsi (T-CY) izləyir </a:t>
            </a:r>
            <a:r>
              <a:rPr lang="az" b="0" i="0" u="none" baseline="0">
                <a:ea typeface="Verdana" panose="020B0604030504040204" pitchFamily="34" charset="0"/>
                <a:cs typeface="Verdana" panose="020B0604030504040204" pitchFamily="34" charset="0"/>
              </a:rPr>
              <a:t>- tövsiyə sənədi, interpretasiya, monitorinq</a:t>
            </a:r>
          </a:p>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Hər hansı dövlət qoşula bilər – 65 qoşulma/ratifikasiya</a:t>
            </a:r>
          </a:p>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2-ci əlavə protokol hazırda müzakirə edilir</a:t>
            </a:r>
          </a:p>
          <a:p>
            <a:pPr marL="361950" indent="-361950" algn="l" rtl="0">
              <a:lnSpc>
                <a:spcPct val="200000"/>
              </a:lnSpc>
              <a:buFont typeface="Wingdings 3" pitchFamily="18" charset="2"/>
              <a:buChar char="u"/>
            </a:pPr>
            <a:r>
              <a:rPr lang="az" b="1" i="0" u="none" baseline="0">
                <a:ea typeface="Verdana" panose="020B0604030504040204" pitchFamily="34" charset="0"/>
                <a:cs typeface="Verdana" panose="020B0604030504040204" pitchFamily="34" charset="0"/>
              </a:rPr>
              <a:t>Bu günə olan məlumata əsasən, Kibercinayətkarlıq və elektron sübutlar haqqında yeganə beynəlxalq konvensiya</a:t>
            </a:r>
          </a:p>
        </p:txBody>
      </p:sp>
      <p:sp>
        <p:nvSpPr>
          <p:cNvPr id="2" name="Rectangle 1">
            <a:extLst>
              <a:ext uri="{FF2B5EF4-FFF2-40B4-BE49-F238E27FC236}">
                <a16:creationId xmlns="" xmlns:a16="http://schemas.microsoft.com/office/drawing/2014/main" id="{024E913E-613F-4F3F-99EC-CA9CF457A0C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11"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9996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27" name="Rectangle 2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20485" name="TextBox 15"/>
          <p:cNvSpPr txBox="1">
            <a:spLocks noChangeArrowheads="1"/>
          </p:cNvSpPr>
          <p:nvPr/>
        </p:nvSpPr>
        <p:spPr bwMode="auto">
          <a:xfrm>
            <a:off x="1258888" y="179388"/>
            <a:ext cx="77771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Budapeşt Konvensiyası: tətbiq dairəsi</a:t>
            </a:r>
          </a:p>
        </p:txBody>
      </p:sp>
      <p:sp>
        <p:nvSpPr>
          <p:cNvPr id="21" name="Textfeld 4"/>
          <p:cNvSpPr txBox="1"/>
          <p:nvPr/>
        </p:nvSpPr>
        <p:spPr>
          <a:xfrm>
            <a:off x="6394450" y="1364580"/>
            <a:ext cx="2571750" cy="3200876"/>
          </a:xfrm>
          <a:prstGeom prst="rect">
            <a:avLst/>
          </a:prstGeom>
          <a:noFill/>
          <a:ln>
            <a:solidFill>
              <a:schemeClr val="bg1">
                <a:lumMod val="50000"/>
              </a:schemeClr>
            </a:solidFill>
          </a:ln>
        </p:spPr>
        <p:txBody>
          <a:bodyPr>
            <a:spAutoFit/>
          </a:bodyPr>
          <a:lstStyle/>
          <a:p>
            <a:pPr algn="l" rtl="0" fontAlgn="auto">
              <a:spcBef>
                <a:spcPts val="0"/>
              </a:spcBef>
              <a:spcAft>
                <a:spcPts val="0"/>
              </a:spcAft>
              <a:defRPr/>
            </a:pPr>
            <a:r>
              <a:rPr lang="az" sz="2000" b="1" i="0" u="none" baseline="0">
                <a:cs typeface="Verdana"/>
              </a:rPr>
              <a:t>Beynəlxalq Əməkdaşlıq</a:t>
            </a:r>
          </a:p>
          <a:p>
            <a:pPr marL="361950" indent="-361950" algn="l" rtl="0" fontAlgn="auto">
              <a:spcBef>
                <a:spcPts val="0"/>
              </a:spcBef>
              <a:spcAft>
                <a:spcPts val="0"/>
              </a:spcAft>
              <a:buFont typeface="Wingdings" pitchFamily="2" charset="2"/>
              <a:buChar char="§"/>
              <a:defRPr/>
            </a:pPr>
            <a:endParaRPr lang="az" dirty="0">
              <a:cs typeface="Verdana"/>
            </a:endParaRPr>
          </a:p>
          <a:p>
            <a:pPr marL="361950" indent="-361950" algn="l" rtl="0" fontAlgn="auto">
              <a:spcBef>
                <a:spcPts val="0"/>
              </a:spcBef>
              <a:spcAft>
                <a:spcPts val="0"/>
              </a:spcAft>
              <a:buFont typeface="Wingdings" pitchFamily="2" charset="2"/>
              <a:buChar char="§"/>
              <a:defRPr/>
            </a:pPr>
            <a:r>
              <a:rPr lang="az" sz="1600" b="0" i="0" u="none" baseline="0">
                <a:cs typeface="Verdana"/>
              </a:rPr>
              <a:t>Ekstradisiya</a:t>
            </a:r>
          </a:p>
          <a:p>
            <a:pPr marL="361950" indent="-361950" algn="l" rtl="0" fontAlgn="auto">
              <a:spcBef>
                <a:spcPts val="0"/>
              </a:spcBef>
              <a:spcAft>
                <a:spcPts val="0"/>
              </a:spcAft>
              <a:buFont typeface="Wingdings" pitchFamily="2" charset="2"/>
              <a:buChar char="§"/>
              <a:defRPr/>
            </a:pPr>
            <a:r>
              <a:rPr lang="az" sz="1600" b="0" i="0" u="none" baseline="0">
                <a:cs typeface="Verdana"/>
              </a:rPr>
              <a:t>QHY</a:t>
            </a:r>
          </a:p>
          <a:p>
            <a:pPr marL="361950" indent="-361950" algn="l" rtl="0" fontAlgn="auto">
              <a:spcBef>
                <a:spcPts val="0"/>
              </a:spcBef>
              <a:spcAft>
                <a:spcPts val="0"/>
              </a:spcAft>
              <a:buFont typeface="Wingdings" pitchFamily="2" charset="2"/>
              <a:buChar char="§"/>
              <a:defRPr/>
            </a:pPr>
            <a:r>
              <a:rPr lang="az" sz="1600" b="0" i="0" u="none" baseline="0">
                <a:cs typeface="Verdana"/>
              </a:rPr>
              <a:t>Spontan məlumat</a:t>
            </a:r>
          </a:p>
          <a:p>
            <a:pPr marL="361950" indent="-361950" algn="l" rtl="0" fontAlgn="auto">
              <a:spcBef>
                <a:spcPts val="0"/>
              </a:spcBef>
              <a:spcAft>
                <a:spcPts val="0"/>
              </a:spcAft>
              <a:buFont typeface="Wingdings" pitchFamily="2" charset="2"/>
              <a:buChar char="§"/>
              <a:defRPr/>
            </a:pPr>
            <a:r>
              <a:rPr lang="az" sz="1600" b="0" i="0" u="none" baseline="0">
                <a:cs typeface="Verdana"/>
              </a:rPr>
              <a:t>Operativ mühafizə</a:t>
            </a:r>
          </a:p>
          <a:p>
            <a:pPr marL="361950" indent="-361950" algn="l" rtl="0" fontAlgn="auto">
              <a:spcBef>
                <a:spcPts val="0"/>
              </a:spcBef>
              <a:spcAft>
                <a:spcPts val="0"/>
              </a:spcAft>
              <a:buFont typeface="Wingdings" pitchFamily="2" charset="2"/>
              <a:buChar char="§"/>
              <a:defRPr/>
            </a:pPr>
            <a:r>
              <a:rPr lang="az" sz="1600" b="0" i="0" u="none" baseline="0">
                <a:cs typeface="Verdana"/>
              </a:rPr>
              <a:t>Kompüter verilənlərinə çıxış üçün qarşılıqlı hüquqi yardım</a:t>
            </a:r>
          </a:p>
          <a:p>
            <a:pPr marL="361950" indent="-361950" algn="l" rtl="0" fontAlgn="auto">
              <a:spcBef>
                <a:spcPts val="0"/>
              </a:spcBef>
              <a:spcAft>
                <a:spcPts val="0"/>
              </a:spcAft>
              <a:buFont typeface="Wingdings" pitchFamily="2" charset="2"/>
              <a:buChar char="§"/>
              <a:defRPr/>
            </a:pPr>
            <a:r>
              <a:rPr lang="az" sz="1600" b="0" i="0" u="none" baseline="0">
                <a:cs typeface="Verdana"/>
              </a:rPr>
              <a:t>Ələ keçirmə üçün QHY</a:t>
            </a:r>
          </a:p>
          <a:p>
            <a:pPr marL="361950" indent="-361950" algn="l" rtl="0" fontAlgn="auto">
              <a:spcBef>
                <a:spcPts val="0"/>
              </a:spcBef>
              <a:spcAft>
                <a:spcPts val="0"/>
              </a:spcAft>
              <a:buFont typeface="Wingdings" pitchFamily="2" charset="2"/>
              <a:buChar char="§"/>
              <a:defRPr/>
            </a:pPr>
            <a:r>
              <a:rPr lang="az" sz="1600" b="0" i="0" u="none" baseline="0">
                <a:cs typeface="Verdana"/>
              </a:rPr>
              <a:t>24/7 əlaqə mərkəzi</a:t>
            </a:r>
          </a:p>
        </p:txBody>
      </p:sp>
      <p:sp>
        <p:nvSpPr>
          <p:cNvPr id="20489" name="Textfeld 16"/>
          <p:cNvSpPr txBox="1">
            <a:spLocks noChangeArrowheads="1"/>
          </p:cNvSpPr>
          <p:nvPr/>
        </p:nvSpPr>
        <p:spPr bwMode="auto">
          <a:xfrm>
            <a:off x="2894013" y="1340768"/>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sp>
        <p:nvSpPr>
          <p:cNvPr id="20490" name="Textfeld 17"/>
          <p:cNvSpPr txBox="1">
            <a:spLocks noChangeArrowheads="1"/>
          </p:cNvSpPr>
          <p:nvPr/>
        </p:nvSpPr>
        <p:spPr bwMode="auto">
          <a:xfrm>
            <a:off x="5822950" y="1340768"/>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eaLnBrk="1" hangingPunct="1"/>
            <a:r>
              <a:rPr lang="az" sz="4400" b="1" i="0" u="none" baseline="0">
                <a:latin typeface="Verdana" charset="0"/>
                <a:cs typeface="Verdana" charset="0"/>
              </a:rPr>
              <a:t>+</a:t>
            </a:r>
          </a:p>
        </p:txBody>
      </p:sp>
      <p:sp>
        <p:nvSpPr>
          <p:cNvPr id="24" name="Textfeld 18"/>
          <p:cNvSpPr txBox="1"/>
          <p:nvPr/>
        </p:nvSpPr>
        <p:spPr>
          <a:xfrm>
            <a:off x="1600150" y="4869160"/>
            <a:ext cx="1963738" cy="369332"/>
          </a:xfrm>
          <a:prstGeom prst="rect">
            <a:avLst/>
          </a:prstGeom>
          <a:noFill/>
        </p:spPr>
        <p:txBody>
          <a:bodyPr>
            <a:spAutoFit/>
          </a:bodyPr>
          <a:lstStyle/>
          <a:p>
            <a:pPr algn="l" rtl="0" fontAlgn="auto">
              <a:spcBef>
                <a:spcPts val="0"/>
              </a:spcBef>
              <a:spcAft>
                <a:spcPts val="0"/>
              </a:spcAft>
              <a:defRPr/>
            </a:pPr>
            <a:r>
              <a:rPr lang="az" b="1" i="0" u="none" baseline="0">
                <a:solidFill>
                  <a:schemeClr val="tx1">
                    <a:lumMod val="65000"/>
                    <a:lumOff val="35000"/>
                  </a:schemeClr>
                </a:solidFill>
                <a:cs typeface="Verdana"/>
              </a:rPr>
              <a:t>Harmonizasiya</a:t>
            </a:r>
            <a:r>
              <a:rPr lang="az" sz="1600" b="1" i="0" u="none" baseline="0">
                <a:solidFill>
                  <a:schemeClr val="tx1">
                    <a:lumMod val="65000"/>
                    <a:lumOff val="35000"/>
                  </a:schemeClr>
                </a:solidFill>
                <a:latin typeface="Verdana"/>
                <a:cs typeface="Verdana"/>
              </a:rPr>
              <a:t> </a:t>
            </a:r>
          </a:p>
        </p:txBody>
      </p:sp>
      <p:cxnSp>
        <p:nvCxnSpPr>
          <p:cNvPr id="25" name="Form 20"/>
          <p:cNvCxnSpPr/>
          <p:nvPr/>
        </p:nvCxnSpPr>
        <p:spPr>
          <a:xfrm rot="16200000" flipH="1">
            <a:off x="3451761" y="2341747"/>
            <a:ext cx="1063347"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3786664"/>
            <a:ext cx="0" cy="149777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2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p>
        </p:txBody>
      </p:sp>
      <p:sp>
        <p:nvSpPr>
          <p:cNvPr id="20" name="Textfeld 3"/>
          <p:cNvSpPr txBox="1"/>
          <p:nvPr/>
        </p:nvSpPr>
        <p:spPr>
          <a:xfrm>
            <a:off x="3465513" y="1401093"/>
            <a:ext cx="2428875" cy="2893100"/>
          </a:xfrm>
          <a:prstGeom prst="rect">
            <a:avLst/>
          </a:prstGeom>
          <a:solidFill>
            <a:srgbClr val="FFFFFF"/>
          </a:solidFill>
          <a:ln>
            <a:solidFill>
              <a:schemeClr val="bg1">
                <a:lumMod val="50000"/>
              </a:schemeClr>
            </a:solidFill>
          </a:ln>
        </p:spPr>
        <p:txBody>
          <a:bodyPr>
            <a:spAutoFit/>
          </a:bodyPr>
          <a:lstStyle/>
          <a:p>
            <a:pPr algn="l" rtl="0" fontAlgn="auto">
              <a:spcBef>
                <a:spcPts val="0"/>
              </a:spcBef>
              <a:spcAft>
                <a:spcPts val="0"/>
              </a:spcAft>
              <a:defRPr/>
            </a:pPr>
            <a:r>
              <a:rPr lang="az" sz="2000" b="1" i="0" u="none" baseline="0">
                <a:cs typeface="Verdana"/>
              </a:rPr>
              <a:t>Prosessual alətlər</a:t>
            </a:r>
          </a:p>
          <a:p>
            <a:pPr marL="361950" indent="-361950" algn="l" rtl="0" fontAlgn="auto">
              <a:spcBef>
                <a:spcPts val="0"/>
              </a:spcBef>
              <a:spcAft>
                <a:spcPts val="0"/>
              </a:spcAft>
              <a:buFont typeface="Wingdings" pitchFamily="2" charset="2"/>
              <a:buChar char="§"/>
              <a:defRPr/>
            </a:pPr>
            <a:endParaRPr lang="az" dirty="0">
              <a:cs typeface="Verdana"/>
            </a:endParaRPr>
          </a:p>
          <a:p>
            <a:pPr marL="361950" indent="-361950" algn="l" rtl="0" fontAlgn="auto">
              <a:spcBef>
                <a:spcPts val="0"/>
              </a:spcBef>
              <a:spcAft>
                <a:spcPts val="0"/>
              </a:spcAft>
              <a:buFont typeface="Wingdings" pitchFamily="2" charset="2"/>
              <a:buChar char="§"/>
              <a:defRPr/>
            </a:pPr>
            <a:r>
              <a:rPr lang="az" sz="1600" b="0" i="0" u="none" baseline="0">
                <a:cs typeface="Verdana"/>
              </a:rPr>
              <a:t>Operativ mühafizə</a:t>
            </a:r>
          </a:p>
          <a:p>
            <a:pPr marL="361950" indent="-361950" algn="l" rtl="0" fontAlgn="auto">
              <a:spcBef>
                <a:spcPts val="0"/>
              </a:spcBef>
              <a:spcAft>
                <a:spcPts val="0"/>
              </a:spcAft>
              <a:buFont typeface="Wingdings" pitchFamily="2" charset="2"/>
              <a:buChar char="§"/>
              <a:defRPr/>
            </a:pPr>
            <a:r>
              <a:rPr lang="az" sz="1600" b="0" i="0" u="none" baseline="0">
                <a:cs typeface="Verdana"/>
              </a:rPr>
              <a:t>Axrarış və müsadirə</a:t>
            </a:r>
          </a:p>
          <a:p>
            <a:pPr marL="361950" indent="-361950" algn="l" rtl="0" fontAlgn="auto">
              <a:spcBef>
                <a:spcPts val="0"/>
              </a:spcBef>
              <a:spcAft>
                <a:spcPts val="0"/>
              </a:spcAft>
              <a:buFont typeface="Wingdings" pitchFamily="2" charset="2"/>
              <a:buChar char="§"/>
              <a:defRPr/>
            </a:pPr>
            <a:r>
              <a:rPr lang="az" sz="1600" b="0" i="0" u="none" baseline="0">
                <a:cs typeface="Verdana"/>
              </a:rPr>
              <a:t>Təqdimetmə göstərişi</a:t>
            </a:r>
          </a:p>
          <a:p>
            <a:pPr marL="361950" indent="-361950" algn="l" rtl="0" fontAlgn="auto">
              <a:spcBef>
                <a:spcPts val="0"/>
              </a:spcBef>
              <a:spcAft>
                <a:spcPts val="0"/>
              </a:spcAft>
              <a:buFont typeface="Wingdings" pitchFamily="2" charset="2"/>
              <a:buChar char="§"/>
              <a:defRPr/>
            </a:pPr>
            <a:r>
              <a:rPr lang="az" sz="1600" b="0" i="0" u="none" baseline="0">
                <a:cs typeface="Verdana"/>
              </a:rPr>
              <a:t>Kompüter verilənlərinin ələ keçirilməsi</a:t>
            </a:r>
          </a:p>
          <a:p>
            <a:pPr marL="361950" indent="-361950" algn="l" rtl="0" fontAlgn="auto">
              <a:spcBef>
                <a:spcPts val="0"/>
              </a:spcBef>
              <a:spcAft>
                <a:spcPts val="0"/>
              </a:spcAft>
              <a:buFont typeface="Wingdings" pitchFamily="2" charset="2"/>
              <a:buChar char="§"/>
              <a:defRPr/>
            </a:pPr>
            <a:endParaRPr lang="az" sz="1600" dirty="0">
              <a:cs typeface="Verdana"/>
            </a:endParaRPr>
          </a:p>
          <a:p>
            <a:pPr marL="361950" indent="-361950" algn="l" rtl="0" fontAlgn="auto">
              <a:spcBef>
                <a:spcPts val="0"/>
              </a:spcBef>
              <a:spcAft>
                <a:spcPts val="0"/>
              </a:spcAft>
              <a:buFont typeface="Wingdings" pitchFamily="2" charset="2"/>
              <a:buChar char="§"/>
              <a:defRPr/>
            </a:pPr>
            <a:r>
              <a:rPr lang="az" sz="1600" b="1" i="0" u="none" baseline="0">
                <a:cs typeface="Verdana"/>
              </a:rPr>
              <a:t>Şərtlər və zəmanətlər</a:t>
            </a:r>
          </a:p>
        </p:txBody>
      </p:sp>
      <p:sp>
        <p:nvSpPr>
          <p:cNvPr id="19" name="Textfeld 12"/>
          <p:cNvSpPr txBox="1"/>
          <p:nvPr/>
        </p:nvSpPr>
        <p:spPr>
          <a:xfrm>
            <a:off x="179388" y="1412205"/>
            <a:ext cx="2786062" cy="2677656"/>
          </a:xfrm>
          <a:prstGeom prst="rect">
            <a:avLst/>
          </a:prstGeom>
          <a:solidFill>
            <a:schemeClr val="bg1"/>
          </a:solidFill>
          <a:ln>
            <a:solidFill>
              <a:schemeClr val="bg1">
                <a:lumMod val="50000"/>
              </a:schemeClr>
            </a:solidFill>
          </a:ln>
        </p:spPr>
        <p:txBody>
          <a:bodyPr>
            <a:spAutoFit/>
          </a:bodyPr>
          <a:lstStyle/>
          <a:p>
            <a:pPr algn="l" rtl="0" fontAlgn="auto">
              <a:spcBef>
                <a:spcPts val="0"/>
              </a:spcBef>
              <a:spcAft>
                <a:spcPts val="0"/>
              </a:spcAft>
              <a:defRPr/>
            </a:pPr>
            <a:r>
              <a:rPr lang="az" sz="2000" b="1" i="0" u="none" baseline="0">
                <a:cs typeface="Verdana"/>
              </a:rPr>
              <a:t>Kriminal davranış</a:t>
            </a:r>
          </a:p>
          <a:p>
            <a:pPr algn="l" rtl="0" fontAlgn="auto">
              <a:spcBef>
                <a:spcPts val="0"/>
              </a:spcBef>
              <a:spcAft>
                <a:spcPts val="0"/>
              </a:spcAft>
              <a:defRPr/>
            </a:pPr>
            <a:endParaRPr lang="az" sz="2000" b="1" dirty="0">
              <a:cs typeface="Verdana"/>
            </a:endParaRPr>
          </a:p>
          <a:p>
            <a:pPr marL="342900" indent="-342900" algn="l" rtl="0" fontAlgn="auto">
              <a:spcBef>
                <a:spcPts val="0"/>
              </a:spcBef>
              <a:spcAft>
                <a:spcPts val="0"/>
              </a:spcAft>
              <a:buFont typeface="Wingdings" pitchFamily="2" charset="2"/>
              <a:buChar char="§"/>
              <a:defRPr/>
            </a:pPr>
            <a:r>
              <a:rPr lang="az" sz="1600" b="0" i="0" u="none" baseline="0">
                <a:cs typeface="Verdana"/>
              </a:rPr>
              <a:t>Qanunsuz daxil olma</a:t>
            </a:r>
          </a:p>
          <a:p>
            <a:pPr marL="342900" indent="-342900" algn="l" rtl="0" fontAlgn="auto">
              <a:spcBef>
                <a:spcPts val="0"/>
              </a:spcBef>
              <a:spcAft>
                <a:spcPts val="0"/>
              </a:spcAft>
              <a:buFont typeface="Wingdings" pitchFamily="2" charset="2"/>
              <a:buChar char="§"/>
              <a:defRPr/>
            </a:pPr>
            <a:r>
              <a:rPr lang="az" sz="1600" b="0" i="0" u="none" baseline="0">
                <a:cs typeface="Verdana"/>
              </a:rPr>
              <a:t>Qanunsuz ələ keçirmə</a:t>
            </a:r>
          </a:p>
          <a:p>
            <a:pPr marL="342900" indent="-342900" algn="l" rtl="0" fontAlgn="auto">
              <a:spcBef>
                <a:spcPts val="0"/>
              </a:spcBef>
              <a:spcAft>
                <a:spcPts val="0"/>
              </a:spcAft>
              <a:buFont typeface="Wingdings" pitchFamily="2" charset="2"/>
              <a:buChar char="§"/>
              <a:defRPr/>
            </a:pPr>
            <a:r>
              <a:rPr lang="az" sz="1600" b="0" i="0" u="none" baseline="0">
                <a:cs typeface="Verdana"/>
              </a:rPr>
              <a:t>Verilənlərə müdaxilə</a:t>
            </a:r>
          </a:p>
          <a:p>
            <a:pPr marL="342900" indent="-342900" algn="l" rtl="0" fontAlgn="auto">
              <a:spcBef>
                <a:spcPts val="0"/>
              </a:spcBef>
              <a:spcAft>
                <a:spcPts val="0"/>
              </a:spcAft>
              <a:buFont typeface="Wingdings" pitchFamily="2" charset="2"/>
              <a:buChar char="§"/>
              <a:defRPr/>
            </a:pPr>
            <a:r>
              <a:rPr lang="az" sz="1600" b="0" i="0" u="none" baseline="0">
                <a:cs typeface="Verdana"/>
              </a:rPr>
              <a:t>Sistemlərə müdaxilə</a:t>
            </a:r>
          </a:p>
          <a:p>
            <a:pPr marL="342900" indent="-342900" algn="l" rtl="0" fontAlgn="auto">
              <a:spcBef>
                <a:spcPts val="0"/>
              </a:spcBef>
              <a:spcAft>
                <a:spcPts val="0"/>
              </a:spcAft>
              <a:buFont typeface="Wingdings" pitchFamily="2" charset="2"/>
              <a:buChar char="§"/>
              <a:defRPr/>
            </a:pPr>
            <a:r>
              <a:rPr lang="az" sz="1600" b="0" i="0" u="none" baseline="0">
                <a:cs typeface="Verdana"/>
              </a:rPr>
              <a:t>Qurğulardan qanunsuz istifadə</a:t>
            </a:r>
          </a:p>
          <a:p>
            <a:pPr marL="342900" indent="-342900" algn="l" rtl="0" fontAlgn="auto">
              <a:spcBef>
                <a:spcPts val="0"/>
              </a:spcBef>
              <a:spcAft>
                <a:spcPts val="0"/>
              </a:spcAft>
              <a:buFont typeface="Wingdings" pitchFamily="2" charset="2"/>
              <a:buChar char="§"/>
              <a:defRPr/>
            </a:pPr>
            <a:r>
              <a:rPr lang="az" sz="1600" b="0" i="0" u="none" baseline="0">
                <a:cs typeface="Verdana"/>
              </a:rPr>
              <a:t>Dələduzluq və saxtakarlıq</a:t>
            </a:r>
          </a:p>
          <a:p>
            <a:pPr marL="342900" indent="-342900" algn="l" rtl="0" fontAlgn="auto">
              <a:spcBef>
                <a:spcPts val="0"/>
              </a:spcBef>
              <a:spcAft>
                <a:spcPts val="0"/>
              </a:spcAft>
              <a:buFont typeface="Wingdings" pitchFamily="2" charset="2"/>
              <a:buChar char="§"/>
              <a:defRPr/>
            </a:pPr>
            <a:r>
              <a:rPr lang="az" sz="1600" b="0" i="0" u="none" baseline="0">
                <a:cs typeface="Verdana"/>
              </a:rPr>
              <a:t>Uşaq pornoqrafiyası</a:t>
            </a:r>
          </a:p>
          <a:p>
            <a:pPr marL="342900" indent="-342900" algn="l" rtl="0" fontAlgn="auto">
              <a:spcBef>
                <a:spcPts val="0"/>
              </a:spcBef>
              <a:spcAft>
                <a:spcPts val="0"/>
              </a:spcAft>
              <a:buFont typeface="Wingdings" pitchFamily="2" charset="2"/>
              <a:buChar char="§"/>
              <a:defRPr/>
            </a:pPr>
            <a:r>
              <a:rPr lang="az" sz="1600" b="0" i="0" u="none" baseline="0">
                <a:cs typeface="Verdana"/>
              </a:rPr>
              <a:t>ƏMH cinayətləri</a:t>
            </a:r>
          </a:p>
        </p:txBody>
      </p:sp>
      <p:sp>
        <p:nvSpPr>
          <p:cNvPr id="18" name="TextBox 17"/>
          <p:cNvSpPr txBox="1"/>
          <p:nvPr/>
        </p:nvSpPr>
        <p:spPr>
          <a:xfrm>
            <a:off x="3465513" y="5622339"/>
            <a:ext cx="5500688" cy="923330"/>
          </a:xfrm>
          <a:prstGeom prst="rect">
            <a:avLst/>
          </a:prstGeom>
          <a:noFill/>
        </p:spPr>
        <p:txBody>
          <a:bodyPr wrap="square" rtlCol="0">
            <a:spAutoFit/>
          </a:bodyPr>
          <a:lstStyle/>
          <a:p>
            <a:pPr algn="l" rtl="0"/>
            <a:r>
              <a:rPr lang="az" b="1" i="1" u="none" baseline="0">
                <a:solidFill>
                  <a:schemeClr val="tx2"/>
                </a:solidFill>
                <a:ea typeface="Verdana" panose="020B0604030504040204" pitchFamily="34" charset="0"/>
                <a:cs typeface="Verdana" panose="020B0604030504040204" pitchFamily="34" charset="0"/>
              </a:rPr>
              <a:t>Kompüter sistemindəki sübutlarla əlaqəli HƏR HANSI CİNAYƏT ƏMƏLİ ilə bağlı prosessual hüquqlar və beynəlxalq əməkdaşlıq!</a:t>
            </a:r>
          </a:p>
        </p:txBody>
      </p:sp>
      <p:pic>
        <p:nvPicPr>
          <p:cNvPr id="23"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7416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5" name="TextBox 143"/>
          <p:cNvSpPr txBox="1">
            <a:spLocks noChangeArrowheads="1"/>
          </p:cNvSpPr>
          <p:nvPr/>
        </p:nvSpPr>
        <p:spPr bwMode="auto">
          <a:xfrm>
            <a:off x="323850" y="3625850"/>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4800" b="1" i="0" u="none" baseline="0">
                <a:latin typeface="Verdana" charset="0"/>
                <a:cs typeface="Verdana" charset="0"/>
              </a:rPr>
              <a:t>130</a:t>
            </a:r>
            <a:r>
              <a:rPr lang="az" sz="4000" b="1" i="0" u="none" baseline="0">
                <a:latin typeface="Verdana" charset="0"/>
                <a:cs typeface="Verdana" charset="0"/>
              </a:rPr>
              <a:t>+</a:t>
            </a:r>
          </a:p>
        </p:txBody>
      </p:sp>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Budapeşt konvensiyasının əhatə dairəsi</a:t>
            </a:r>
            <a:endParaRPr lang="az" sz="2000" dirty="0">
              <a:solidFill>
                <a:schemeClr val="bg1"/>
              </a:solidFill>
              <a:latin typeface="Verdana" charset="0"/>
              <a:cs typeface="Verdana" charset="0"/>
            </a:endParaRPr>
          </a:p>
        </p:txBody>
      </p:sp>
      <p:sp>
        <p:nvSpPr>
          <p:cNvPr id="11" name="Rectangle 1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grpSp>
        <p:nvGrpSpPr>
          <p:cNvPr id="53255" name="Group 13"/>
          <p:cNvGrpSpPr>
            <a:grpSpLocks/>
          </p:cNvGrpSpPr>
          <p:nvPr/>
        </p:nvGrpSpPr>
        <p:grpSpPr bwMode="auto">
          <a:xfrm>
            <a:off x="395288" y="1184275"/>
            <a:ext cx="8424862" cy="3757613"/>
            <a:chOff x="-30650" y="0"/>
            <a:chExt cx="9372924" cy="4653136"/>
          </a:xfrm>
        </p:grpSpPr>
        <p:pic>
          <p:nvPicPr>
            <p:cNvPr id="53275" name="Picture 14" descr="C:\Users\alexander\Documents\as maps\large-size-blank-world-map.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6" name="Oval 15"/>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7" name="Oval 16"/>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8" name="Oval 17"/>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9" name="Oval 18"/>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0" name="Oval 19"/>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1" name="Oval 20"/>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2" name="Oval 21"/>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3" name="Oval 22"/>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4" name="Oval 23"/>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5" name="Oval 24"/>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6" name="Oval 25"/>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7" name="Oval 26"/>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8" name="Oval 27"/>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9" name="Oval 28"/>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0" name="Oval 29"/>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1" name="Oval 30"/>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2" name="Oval 31"/>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3" name="Oval 32"/>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4" name="Oval 33"/>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5" name="Oval 34"/>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6" name="Oval 35"/>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7" name="Oval 36"/>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8" name="Oval 37"/>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39" name="Oval 38"/>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0" name="Oval 39"/>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1" name="Oval 40"/>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2" name="Oval 41"/>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3" name="Oval 42"/>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4" name="Oval 43"/>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5" name="Oval 44"/>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6" name="Oval 45"/>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7" name="Oval 46"/>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8" name="Oval 47"/>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49" name="Oval 48"/>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0" name="Oval 49"/>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1" name="Oval 50"/>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2" name="Oval 51"/>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3" name="Oval 52"/>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4" name="Oval 53"/>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5" name="Oval 54"/>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6" name="Oval 55"/>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7" name="Oval 56"/>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8" name="Oval 57"/>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9" name="Oval 58"/>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0" name="Oval 59"/>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1" name="Oval 60"/>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2" name="Oval 61"/>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3" name="Oval 62"/>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4" name="Oval 63"/>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5" name="Oval 64"/>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6" name="Oval 65"/>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7" name="Oval 66"/>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8" name="Oval 67"/>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69" name="Oval 68"/>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0" name="Oval 69"/>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1" name="Oval 70"/>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2" name="Oval 71"/>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3" name="Oval 72"/>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4" name="Oval 73"/>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5" name="Oval 74"/>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6" name="Oval 75"/>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7" name="Oval 76"/>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8" name="Oval 77"/>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79" name="Oval 78"/>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0" name="Oval 79"/>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1" name="Oval 80"/>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2" name="Oval 81"/>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3" name="Oval 82"/>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4" name="Oval 83"/>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5" name="Oval 84"/>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6" name="Oval 85"/>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7" name="Oval 86"/>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8" name="Oval 87"/>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89" name="Oval 88"/>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0" name="Oval 89"/>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1" name="Oval 90"/>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2" name="Oval 91"/>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3" name="Oval 92"/>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4" name="Oval 93"/>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5" name="Oval 94"/>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6" name="Oval 95"/>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7" name="Oval 96"/>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8" name="Oval 97"/>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99" name="Oval 98"/>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0" name="Oval 99"/>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1" name="Oval 100"/>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2" name="Oval 101"/>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3" name="Oval 102"/>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4" name="Oval 103"/>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5" name="Oval 104"/>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6" name="Oval 105"/>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7" name="Oval 106"/>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8" name="Oval 107"/>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09" name="Oval 108"/>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0" name="Oval 109"/>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1" name="Oval 110"/>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2" name="Oval 111"/>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3" name="Oval 112"/>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4" name="Oval 113"/>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5" name="Oval 114"/>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6" name="Oval 115"/>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7" name="Oval 116"/>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8" name="Oval 117"/>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19" name="Oval 118"/>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0" name="Oval 119"/>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1" name="Oval 120"/>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2" name="Oval 121"/>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4" name="Oval 123"/>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5" name="Oval 124"/>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6" name="Oval 125"/>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7" name="Oval 126"/>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8" name="Oval 127"/>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29" name="Oval 128"/>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30" name="Oval 129"/>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31" name="Oval 130"/>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32" name="Oval 131"/>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33" name="Oval 132"/>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34" name="Oval 133"/>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grpSp>
      <p:sp>
        <p:nvSpPr>
          <p:cNvPr id="53256" name="TextBox 134"/>
          <p:cNvSpPr txBox="1">
            <a:spLocks noChangeArrowheads="1"/>
          </p:cNvSpPr>
          <p:nvPr/>
        </p:nvSpPr>
        <p:spPr bwMode="auto">
          <a:xfrm>
            <a:off x="179388" y="5067300"/>
            <a:ext cx="2759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800" b="1" i="0" u="none" baseline="0">
                <a:latin typeface="+mn-lt"/>
                <a:cs typeface="Verdana" charset="0"/>
              </a:rPr>
              <a:t>Budapeşt Konvensiyası</a:t>
            </a:r>
          </a:p>
          <a:p>
            <a:pPr algn="l" rtl="0"/>
            <a:r>
              <a:rPr lang="az" sz="1800" b="1" i="0" u="none" baseline="0">
                <a:latin typeface="+mn-lt"/>
                <a:cs typeface="Verdana" charset="0"/>
              </a:rPr>
              <a:t>Ratifikasiya edənlər/qoşulanlar: </a:t>
            </a:r>
            <a:r>
              <a:rPr lang="az" sz="1800" b="1" i="0" u="none" baseline="0">
                <a:solidFill>
                  <a:srgbClr val="FF0000"/>
                </a:solidFill>
                <a:latin typeface="+mn-lt"/>
                <a:cs typeface="Verdana" charset="0"/>
              </a:rPr>
              <a:t>65</a:t>
            </a:r>
          </a:p>
        </p:txBody>
      </p:sp>
      <p:sp>
        <p:nvSpPr>
          <p:cNvPr id="53257" name="TextBox 135"/>
          <p:cNvSpPr txBox="1">
            <a:spLocks noChangeArrowheads="1"/>
          </p:cNvSpPr>
          <p:nvPr/>
        </p:nvSpPr>
        <p:spPr bwMode="auto">
          <a:xfrm>
            <a:off x="179388" y="5785321"/>
            <a:ext cx="2759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800" b="1" i="0" u="none" baseline="0">
                <a:latin typeface="+mn-lt"/>
                <a:cs typeface="Verdana" charset="0"/>
              </a:rPr>
              <a:t>İmza: 3</a:t>
            </a:r>
          </a:p>
        </p:txBody>
      </p:sp>
      <p:sp>
        <p:nvSpPr>
          <p:cNvPr id="53258" name="TextBox 136"/>
          <p:cNvSpPr txBox="1">
            <a:spLocks noChangeArrowheads="1"/>
          </p:cNvSpPr>
          <p:nvPr/>
        </p:nvSpPr>
        <p:spPr bwMode="auto">
          <a:xfrm>
            <a:off x="179388" y="6217567"/>
            <a:ext cx="2759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800" b="1" i="0" u="none" baseline="0">
                <a:latin typeface="+mn-lt"/>
                <a:cs typeface="Verdana" charset="0"/>
              </a:rPr>
              <a:t>Qoşulmağa dəvət edilib:  8</a:t>
            </a:r>
          </a:p>
        </p:txBody>
      </p:sp>
      <p:sp>
        <p:nvSpPr>
          <p:cNvPr id="53259" name="TextBox 137"/>
          <p:cNvSpPr txBox="1">
            <a:spLocks noChangeArrowheads="1"/>
          </p:cNvSpPr>
          <p:nvPr/>
        </p:nvSpPr>
        <p:spPr bwMode="auto">
          <a:xfrm>
            <a:off x="3795713" y="5210175"/>
            <a:ext cx="4981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400" b="1" i="0" u="none" baseline="0">
                <a:latin typeface="Verdana" charset="0"/>
                <a:cs typeface="Verdana" charset="0"/>
              </a:rPr>
              <a:t>Qanunları/qanun layihələri Budapeşt Konvensiyası ilə böyük dərəcədə uyğun gələn başqa Dövlətlər = 20</a:t>
            </a:r>
          </a:p>
        </p:txBody>
      </p:sp>
      <p:sp>
        <p:nvSpPr>
          <p:cNvPr id="139" name="Oval 138"/>
          <p:cNvSpPr/>
          <p:nvPr/>
        </p:nvSpPr>
        <p:spPr>
          <a:xfrm>
            <a:off x="2843213" y="5733256"/>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0" name="Oval 139"/>
          <p:cNvSpPr/>
          <p:nvPr/>
        </p:nvSpPr>
        <p:spPr>
          <a:xfrm>
            <a:off x="2843213" y="5280248"/>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1" name="Oval 140"/>
          <p:cNvSpPr/>
          <p:nvPr/>
        </p:nvSpPr>
        <p:spPr>
          <a:xfrm>
            <a:off x="2843213" y="6164982"/>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2" name="Oval 141"/>
          <p:cNvSpPr/>
          <p:nvPr/>
        </p:nvSpPr>
        <p:spPr>
          <a:xfrm>
            <a:off x="8388350" y="531812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53264" name="TextBox 142"/>
          <p:cNvSpPr txBox="1">
            <a:spLocks noChangeArrowheads="1"/>
          </p:cNvSpPr>
          <p:nvPr/>
        </p:nvSpPr>
        <p:spPr bwMode="auto">
          <a:xfrm>
            <a:off x="3786188" y="5781100"/>
            <a:ext cx="49815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l" rtl="0"/>
            <a:r>
              <a:rPr lang="az" sz="1600" b="1" i="0" u="none" baseline="0">
                <a:latin typeface="+mn-lt"/>
                <a:cs typeface="Verdana" charset="0"/>
              </a:rPr>
              <a:t>Qanunvericiliklərinin inkişaf etdirilməsi üçün Budapeşt Konvensiyasına əsaslanan digər dövlətlər = 45+</a:t>
            </a:r>
          </a:p>
        </p:txBody>
      </p:sp>
      <p:sp>
        <p:nvSpPr>
          <p:cNvPr id="145" name="Oval 144"/>
          <p:cNvSpPr/>
          <p:nvPr/>
        </p:nvSpPr>
        <p:spPr>
          <a:xfrm>
            <a:off x="8388350" y="588645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6" name="Oval 145"/>
          <p:cNvSpPr/>
          <p:nvPr/>
        </p:nvSpPr>
        <p:spPr>
          <a:xfrm>
            <a:off x="1901825" y="286861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7" name="Oval 146"/>
          <p:cNvSpPr/>
          <p:nvPr/>
        </p:nvSpPr>
        <p:spPr>
          <a:xfrm>
            <a:off x="5235575" y="349250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8" name="Oval 147"/>
          <p:cNvSpPr/>
          <p:nvPr/>
        </p:nvSpPr>
        <p:spPr>
          <a:xfrm>
            <a:off x="4070350" y="171926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49" name="Oval 148"/>
          <p:cNvSpPr/>
          <p:nvPr/>
        </p:nvSpPr>
        <p:spPr>
          <a:xfrm>
            <a:off x="4675188" y="204470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0" name="Oval 149"/>
          <p:cNvSpPr/>
          <p:nvPr/>
        </p:nvSpPr>
        <p:spPr>
          <a:xfrm>
            <a:off x="4866952" y="3092450"/>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1" name="Oval 150"/>
          <p:cNvSpPr/>
          <p:nvPr/>
        </p:nvSpPr>
        <p:spPr>
          <a:xfrm>
            <a:off x="6465888" y="263525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3" name="Oval 152"/>
          <p:cNvSpPr/>
          <p:nvPr/>
        </p:nvSpPr>
        <p:spPr>
          <a:xfrm>
            <a:off x="5435600" y="207486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4" name="Oval 153"/>
          <p:cNvSpPr/>
          <p:nvPr/>
        </p:nvSpPr>
        <p:spPr bwMode="auto">
          <a:xfrm>
            <a:off x="3203848" y="2780928"/>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2" name="Oval 151"/>
          <p:cNvSpPr/>
          <p:nvPr/>
        </p:nvSpPr>
        <p:spPr bwMode="auto">
          <a:xfrm>
            <a:off x="1914624" y="3140968"/>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155" name="Oval 154"/>
          <p:cNvSpPr/>
          <p:nvPr/>
        </p:nvSpPr>
        <p:spPr bwMode="auto">
          <a:xfrm>
            <a:off x="4290889" y="3586287"/>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sz="1100">
              <a:latin typeface="Verdana"/>
              <a:cs typeface="Verdana"/>
            </a:endParaRPr>
          </a:p>
        </p:txBody>
      </p:sp>
      <p:sp>
        <p:nvSpPr>
          <p:cNvPr id="2" name="Rectangle 1">
            <a:extLst>
              <a:ext uri="{FF2B5EF4-FFF2-40B4-BE49-F238E27FC236}">
                <a16:creationId xmlns="" xmlns:a16="http://schemas.microsoft.com/office/drawing/2014/main" id="{18D9AB64-66EA-408A-A06E-E9DE2472EA1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156"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6907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6" y="-18466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8" name="TextBox 19">
            <a:extLst>
              <a:ext uri="{FF2B5EF4-FFF2-40B4-BE49-F238E27FC236}">
                <a16:creationId xmlns="" xmlns:a16="http://schemas.microsoft.com/office/drawing/2014/main" id="{7D742FC9-9703-4874-9AF6-932F686F069B}"/>
              </a:ext>
            </a:extLst>
          </p:cNvPr>
          <p:cNvSpPr txBox="1"/>
          <p:nvPr/>
        </p:nvSpPr>
        <p:spPr>
          <a:xfrm>
            <a:off x="467544" y="1484784"/>
            <a:ext cx="5616624" cy="4529445"/>
          </a:xfrm>
          <a:prstGeom prst="rect">
            <a:avLst/>
          </a:prstGeom>
          <a:solidFill>
            <a:srgbClr val="2B5D8F"/>
          </a:solidFill>
          <a:ln>
            <a:solidFill>
              <a:schemeClr val="accent1"/>
            </a:solidFill>
          </a:ln>
        </p:spPr>
        <p:txBody>
          <a:bodyPr wrap="square" rtlCol="0">
            <a:spAutoFit/>
          </a:bodyPr>
          <a:lstStyle/>
          <a:p>
            <a:pPr marL="457200" lvl="0" indent="-457200" algn="l" rtl="0">
              <a:spcAft>
                <a:spcPts val="800"/>
              </a:spcAft>
              <a:buAutoNum type="alphaUcPeriod"/>
            </a:pPr>
            <a:r>
              <a:rPr lang="az" sz="1900" b="1" i="0" u="none" baseline="0" dirty="0">
                <a:solidFill>
                  <a:schemeClr val="bg1"/>
                </a:solidFill>
                <a:ea typeface="Verdana" panose="020B0604030504040204" pitchFamily="34" charset="0"/>
                <a:cs typeface="Verdana" panose="020B0604030504040204" pitchFamily="34" charset="0"/>
              </a:rPr>
              <a:t>Daha səmərəli QHY üçün müddəalar</a:t>
            </a:r>
          </a:p>
          <a:p>
            <a:pPr marL="457200" lvl="0" indent="-457200" algn="l" rtl="0">
              <a:spcAft>
                <a:spcPts val="800"/>
              </a:spcAft>
              <a:buFont typeface="Arial" panose="020B0604020202020204" pitchFamily="34" charset="0"/>
              <a:buChar char="•"/>
            </a:pPr>
            <a:r>
              <a:rPr lang="az" sz="1900" b="1" i="0" u="none" baseline="0" dirty="0">
                <a:solidFill>
                  <a:schemeClr val="bg1"/>
                </a:solidFill>
                <a:ea typeface="Verdana" panose="020B0604030504040204" pitchFamily="34" charset="0"/>
                <a:cs typeface="Verdana" panose="020B0604030504040204" pitchFamily="34" charset="0"/>
              </a:rPr>
              <a:t>Fövqəladə hallarda QHY</a:t>
            </a:r>
          </a:p>
          <a:p>
            <a:pPr marL="457200" lvl="0" indent="-457200" algn="l" rtl="0">
              <a:spcAft>
                <a:spcPts val="800"/>
              </a:spcAft>
              <a:buFont typeface="Arial" panose="020B0604020202020204" pitchFamily="34" charset="0"/>
              <a:buChar char="•"/>
            </a:pPr>
            <a:r>
              <a:rPr lang="az" sz="1900" b="1" i="0" u="none" baseline="0" dirty="0">
                <a:solidFill>
                  <a:schemeClr val="bg1"/>
                </a:solidFill>
                <a:ea typeface="Verdana" panose="020B0604030504040204" pitchFamily="34" charset="0"/>
                <a:cs typeface="Verdana" panose="020B0604030504040204" pitchFamily="34" charset="0"/>
              </a:rPr>
              <a:t>Birgə təhqiqatkar</a:t>
            </a:r>
          </a:p>
          <a:p>
            <a:pPr marL="457200" lvl="0" indent="-457200" algn="l" rtl="0">
              <a:spcAft>
                <a:spcPts val="800"/>
              </a:spcAft>
              <a:buFont typeface="Arial" panose="020B0604020202020204" pitchFamily="34" charset="0"/>
              <a:buChar char="•"/>
            </a:pPr>
            <a:r>
              <a:rPr lang="az" sz="1900" b="1" i="0" u="none" baseline="0" dirty="0">
                <a:solidFill>
                  <a:schemeClr val="bg1"/>
                </a:solidFill>
                <a:ea typeface="Verdana" panose="020B0604030504040204" pitchFamily="34" charset="0"/>
                <a:cs typeface="Verdana" panose="020B0604030504040204" pitchFamily="34" charset="0"/>
              </a:rPr>
              <a:t>Video konfrans</a:t>
            </a:r>
          </a:p>
          <a:p>
            <a:pPr marL="457200" lvl="0" indent="-457200" algn="l" rtl="0">
              <a:spcAft>
                <a:spcPts val="800"/>
              </a:spcAft>
              <a:buFont typeface="Arial" panose="020B0604020202020204" pitchFamily="34" charset="0"/>
              <a:buChar char="•"/>
            </a:pPr>
            <a:r>
              <a:rPr lang="az" sz="1900" b="1" i="0" u="none" baseline="0" dirty="0">
                <a:solidFill>
                  <a:schemeClr val="bg1"/>
                </a:solidFill>
                <a:ea typeface="Verdana" panose="020B0604030504040204" pitchFamily="34" charset="0"/>
                <a:cs typeface="Verdana" panose="020B0604030504040204" pitchFamily="34" charset="0"/>
              </a:rPr>
              <a:t>Sorğuların dili</a:t>
            </a:r>
          </a:p>
          <a:p>
            <a:pPr marL="457200" lvl="0" indent="-457200" algn="l" rtl="0">
              <a:spcAft>
                <a:spcPts val="800"/>
              </a:spcAft>
              <a:buFont typeface="Arial" panose="020B0604020202020204" pitchFamily="34" charset="0"/>
              <a:buChar char="•"/>
            </a:pPr>
            <a:r>
              <a:rPr lang="az" sz="1900" b="1" i="0" u="none" baseline="0" dirty="0">
                <a:solidFill>
                  <a:schemeClr val="bg1"/>
                </a:solidFill>
                <a:ea typeface="Verdana" panose="020B0604030504040204" pitchFamily="34" charset="0"/>
                <a:cs typeface="Verdana" panose="020B0604030504040204" pitchFamily="34" charset="0"/>
              </a:rPr>
              <a:t>və s.</a:t>
            </a:r>
          </a:p>
          <a:p>
            <a:pPr lvl="0" algn="l" rtl="0">
              <a:spcBef>
                <a:spcPts val="600"/>
              </a:spcBef>
              <a:spcAft>
                <a:spcPts val="800"/>
              </a:spcAft>
            </a:pPr>
            <a:r>
              <a:rPr lang="az" sz="1900" b="1" i="0" u="none" baseline="0" dirty="0">
                <a:solidFill>
                  <a:schemeClr val="bg1"/>
                </a:solidFill>
                <a:ea typeface="Verdana" panose="020B0604030504040204" pitchFamily="34" charset="0"/>
                <a:cs typeface="Verdana" panose="020B0604030504040204" pitchFamily="34" charset="0"/>
              </a:rPr>
              <a:t>B. Başqa yurisdiksiyalarda provayderlərlə birbaşa əməkdaşlıq haqqında müddəalar</a:t>
            </a:r>
          </a:p>
          <a:p>
            <a:pPr algn="l" rtl="0">
              <a:spcBef>
                <a:spcPts val="600"/>
              </a:spcBef>
              <a:spcAft>
                <a:spcPts val="800"/>
              </a:spcAft>
            </a:pPr>
            <a:r>
              <a:rPr lang="az" sz="1900" b="1" i="0" u="none" baseline="0" dirty="0">
                <a:solidFill>
                  <a:schemeClr val="bg1"/>
                </a:solidFill>
                <a:ea typeface="Verdana" panose="020B0604030504040204" pitchFamily="34" charset="0"/>
                <a:cs typeface="Verdana" panose="020B0604030504040204" pitchFamily="34" charset="0"/>
              </a:rPr>
              <a:t>C. Axtarışların sərhədlərarası genişlənməsi sahəsində mövcud təcrübələr üçün model və zəmanətlər</a:t>
            </a:r>
          </a:p>
          <a:p>
            <a:pPr algn="l" rtl="0">
              <a:spcBef>
                <a:spcPts val="600"/>
              </a:spcBef>
              <a:spcAft>
                <a:spcPts val="800"/>
              </a:spcAft>
            </a:pPr>
            <a:r>
              <a:rPr lang="az" sz="1900" b="1" i="0" u="none" baseline="0" dirty="0">
                <a:solidFill>
                  <a:schemeClr val="bg1"/>
                </a:solidFill>
                <a:ea typeface="Verdana" panose="020B0604030504040204" pitchFamily="34" charset="0"/>
                <a:cs typeface="Verdana" panose="020B0604030504040204" pitchFamily="34" charset="0"/>
              </a:rPr>
              <a:t>D. Zəmanətlər/verilənlərin qorunması</a:t>
            </a:r>
          </a:p>
        </p:txBody>
      </p:sp>
      <p:sp>
        <p:nvSpPr>
          <p:cNvPr id="19" name="ZoneTexte 11">
            <a:extLst>
              <a:ext uri="{FF2B5EF4-FFF2-40B4-BE49-F238E27FC236}">
                <a16:creationId xmlns="" xmlns:a16="http://schemas.microsoft.com/office/drawing/2014/main" id="{4981128A-14A1-4C8D-B222-9CF59A34FADB}"/>
              </a:ext>
            </a:extLst>
          </p:cNvPr>
          <p:cNvSpPr txBox="1"/>
          <p:nvPr/>
        </p:nvSpPr>
        <p:spPr>
          <a:xfrm>
            <a:off x="6372200" y="2242607"/>
            <a:ext cx="2353305" cy="1938992"/>
          </a:xfrm>
          <a:prstGeom prst="rect">
            <a:avLst/>
          </a:prstGeom>
          <a:noFill/>
          <a:ln>
            <a:solidFill>
              <a:schemeClr val="accent1">
                <a:lumMod val="75000"/>
              </a:schemeClr>
            </a:solidFill>
          </a:ln>
        </p:spPr>
        <p:txBody>
          <a:bodyPr wrap="square" rtlCol="0">
            <a:spAutoFit/>
          </a:bodyPr>
          <a:lstStyle/>
          <a:p>
            <a:pPr algn="l" rtl="0"/>
            <a:r>
              <a:rPr lang="az" sz="2000" b="1" i="0" u="none" baseline="0">
                <a:solidFill>
                  <a:srgbClr val="2B5D8F"/>
                </a:solidFill>
                <a:ea typeface="Verdana" panose="020B0604030504040204" pitchFamily="34" charset="0"/>
                <a:cs typeface="Verdana" panose="020B0604030504040204" pitchFamily="34" charset="0"/>
              </a:rPr>
              <a:t>Səlahiyyət dairəsi 2017-ci ilin iyun ayında təsdiq edilib.</a:t>
            </a:r>
          </a:p>
          <a:p>
            <a:endParaRPr lang="az" sz="2000" b="1" dirty="0">
              <a:solidFill>
                <a:srgbClr val="2B5D8F"/>
              </a:solidFill>
              <a:ea typeface="Verdana" panose="020B0604030504040204" pitchFamily="34" charset="0"/>
              <a:cs typeface="Verdana" panose="020B0604030504040204" pitchFamily="34" charset="0"/>
            </a:endParaRPr>
          </a:p>
          <a:p>
            <a:pPr algn="l" rtl="0"/>
            <a:r>
              <a:rPr lang="az" sz="2000" b="1" i="0" u="none" baseline="0">
                <a:solidFill>
                  <a:srgbClr val="2B5D8F"/>
                </a:solidFill>
                <a:ea typeface="Verdana" panose="020B0604030504040204" pitchFamily="34" charset="0"/>
                <a:cs typeface="Verdana" panose="020B0604030504040204" pitchFamily="34" charset="0"/>
              </a:rPr>
              <a:t>Danışıqlar:  Sentyabr 2017 – Dekabr 2020</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13" name="Rectangle 12"/>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2" name="ZoneTexte 11">
            <a:extLst>
              <a:ext uri="{FF2B5EF4-FFF2-40B4-BE49-F238E27FC236}">
                <a16:creationId xmlns="" xmlns:a16="http://schemas.microsoft.com/office/drawing/2014/main" id="{748608A9-869B-4480-B5BB-CB157CC0721B}"/>
              </a:ext>
            </a:extLst>
          </p:cNvPr>
          <p:cNvSpPr txBox="1"/>
          <p:nvPr/>
        </p:nvSpPr>
        <p:spPr>
          <a:xfrm>
            <a:off x="1064938" y="-24482"/>
            <a:ext cx="80486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az"/>
            </a:defPPr>
            <a:lvl1pPr algn="r">
              <a:defRPr sz="3200">
                <a:solidFill>
                  <a:schemeClr val="bg1"/>
                </a:solidFill>
                <a:latin typeface="Verdana" charset="0"/>
                <a:ea typeface="MS PGothic" charset="0"/>
                <a:cs typeface="Verdana" charset="0"/>
              </a:defRPr>
            </a:lvl1pPr>
            <a:lvl2pPr marL="742950" indent="-285750">
              <a:defRPr sz="2400">
                <a:latin typeface="Calibri" charset="0"/>
                <a:ea typeface="MS PGothic" charset="0"/>
                <a:cs typeface="MS PGothic" charset="0"/>
              </a:defRPr>
            </a:lvl2pPr>
            <a:lvl3pPr marL="1143000" indent="-228600">
              <a:defRPr sz="2400">
                <a:latin typeface="Calibri" charset="0"/>
                <a:ea typeface="MS PGothic" charset="0"/>
                <a:cs typeface="MS PGothic" charset="0"/>
              </a:defRPr>
            </a:lvl3pPr>
            <a:lvl4pPr marL="1600200" indent="-228600">
              <a:defRPr sz="2400">
                <a:latin typeface="Calibri" charset="0"/>
                <a:ea typeface="MS PGothic" charset="0"/>
                <a:cs typeface="MS PGothic" charset="0"/>
              </a:defRPr>
            </a:lvl4pPr>
            <a:lvl5pPr marL="2057400" indent="-228600">
              <a:defRPr sz="2400">
                <a:latin typeface="Calibri" charset="0"/>
                <a:ea typeface="MS PGothic" charset="0"/>
                <a:cs typeface="MS PGothic" charset="0"/>
              </a:defRPr>
            </a:lvl5pPr>
            <a:lvl6pPr marL="2514600" indent="-228600" eaLnBrk="0" fontAlgn="base" hangingPunct="0">
              <a:spcBef>
                <a:spcPct val="0"/>
              </a:spcBef>
              <a:spcAft>
                <a:spcPct val="0"/>
              </a:spcAft>
              <a:defRPr sz="2400">
                <a:latin typeface="Calibri" charset="0"/>
                <a:ea typeface="MS PGothic" charset="0"/>
                <a:cs typeface="MS PGothic" charset="0"/>
              </a:defRPr>
            </a:lvl6pPr>
            <a:lvl7pPr marL="2971800" indent="-228600" eaLnBrk="0" fontAlgn="base" hangingPunct="0">
              <a:spcBef>
                <a:spcPct val="0"/>
              </a:spcBef>
              <a:spcAft>
                <a:spcPct val="0"/>
              </a:spcAft>
              <a:defRPr sz="2400">
                <a:latin typeface="Calibri" charset="0"/>
                <a:ea typeface="MS PGothic" charset="0"/>
                <a:cs typeface="MS PGothic" charset="0"/>
              </a:defRPr>
            </a:lvl7pPr>
            <a:lvl8pPr marL="3429000" indent="-228600" eaLnBrk="0" fontAlgn="base" hangingPunct="0">
              <a:spcBef>
                <a:spcPct val="0"/>
              </a:spcBef>
              <a:spcAft>
                <a:spcPct val="0"/>
              </a:spcAft>
              <a:defRPr sz="2400">
                <a:latin typeface="Calibri" charset="0"/>
                <a:ea typeface="MS PGothic" charset="0"/>
                <a:cs typeface="MS PGothic" charset="0"/>
              </a:defRPr>
            </a:lvl8pPr>
            <a:lvl9pPr marL="3886200" indent="-228600" eaLnBrk="0" fontAlgn="base" hangingPunct="0">
              <a:spcBef>
                <a:spcPct val="0"/>
              </a:spcBef>
              <a:spcAft>
                <a:spcPct val="0"/>
              </a:spcAft>
              <a:defRPr sz="2400">
                <a:latin typeface="Calibri" charset="0"/>
                <a:ea typeface="MS PGothic" charset="0"/>
                <a:cs typeface="MS PGothic" charset="0"/>
              </a:defRPr>
            </a:lvl9pPr>
          </a:lstStyle>
          <a:p>
            <a:pPr algn="r" rtl="0"/>
            <a:r>
              <a:rPr lang="az" b="0" i="0" u="none" baseline="0"/>
              <a:t>Kibercinayətkarlıq haqqında Avropa Konvensiyasının Əlavə Protokolu</a:t>
            </a:r>
          </a:p>
        </p:txBody>
      </p:sp>
      <p:sp>
        <p:nvSpPr>
          <p:cNvPr id="2" name="Rectangle 1">
            <a:extLst>
              <a:ext uri="{FF2B5EF4-FFF2-40B4-BE49-F238E27FC236}">
                <a16:creationId xmlns="" xmlns:a16="http://schemas.microsoft.com/office/drawing/2014/main" id="{C1CC6179-98DB-422D-B262-99F5DF8E03E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15"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3799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Budapeşt konvensiyasına qoşulma</a:t>
            </a:r>
            <a:endParaRPr lang="az" sz="1800" dirty="0">
              <a:solidFill>
                <a:schemeClr val="bg1"/>
              </a:solidFill>
              <a:latin typeface="Verdana" charset="0"/>
              <a:cs typeface="Verdana" charset="0"/>
            </a:endParaRPr>
          </a:p>
        </p:txBody>
      </p:sp>
      <p:sp>
        <p:nvSpPr>
          <p:cNvPr id="9" name="TextBox 8"/>
          <p:cNvSpPr txBox="1"/>
          <p:nvPr/>
        </p:nvSpPr>
        <p:spPr>
          <a:xfrm>
            <a:off x="323529" y="2183373"/>
            <a:ext cx="4248472" cy="3477875"/>
          </a:xfrm>
          <a:prstGeom prst="rect">
            <a:avLst/>
          </a:prstGeom>
          <a:noFill/>
          <a:ln>
            <a:solidFill>
              <a:schemeClr val="accent1"/>
            </a:solidFill>
          </a:ln>
        </p:spPr>
        <p:txBody>
          <a:bodyPr wrap="square" rtlCol="0">
            <a:spAutoFit/>
          </a:bodyPr>
          <a:lstStyle/>
          <a:p>
            <a:pPr algn="l" rtl="0"/>
            <a:r>
              <a:rPr lang="az" sz="2200" b="1" i="0" u="none" baseline="0" dirty="0">
                <a:solidFill>
                  <a:schemeClr val="tx1">
                    <a:lumMod val="75000"/>
                    <a:lumOff val="25000"/>
                  </a:schemeClr>
                </a:solidFill>
                <a:ea typeface="Verdana" panose="020B0604030504040204" pitchFamily="34" charset="0"/>
                <a:cs typeface="Verdana" panose="020B0604030504040204" pitchFamily="34" charset="0"/>
              </a:rPr>
              <a:t>Mərhələ 1: </a:t>
            </a:r>
          </a:p>
          <a:p>
            <a:pPr marL="342900" indent="-342900" algn="l" rtl="0">
              <a:buFont typeface="Wingdings" pitchFamily="2" charset="2"/>
              <a:buChar char="§"/>
            </a:pPr>
            <a:r>
              <a:rPr lang="az" sz="2200" b="1" i="0" u="none" baseline="0" dirty="0">
                <a:solidFill>
                  <a:schemeClr val="tx1">
                    <a:lumMod val="75000"/>
                    <a:lumOff val="25000"/>
                  </a:schemeClr>
                </a:solidFill>
                <a:ea typeface="Verdana" panose="020B0604030504040204" pitchFamily="34" charset="0"/>
                <a:cs typeface="Verdana" panose="020B0604030504040204" pitchFamily="34" charset="0"/>
              </a:rPr>
              <a:t>Qanunvericiliyə malik olan və ya daha üsün mərhələdə olan ölkə</a:t>
            </a:r>
            <a:endParaRPr lang="az" sz="2200" b="1" dirty="0">
              <a:solidFill>
                <a:schemeClr val="tx1">
                  <a:lumMod val="75000"/>
                  <a:lumOff val="25000"/>
                </a:schemeClr>
              </a:solidFill>
              <a:ea typeface="Verdana" panose="020B0604030504040204" pitchFamily="34" charset="0"/>
              <a:cs typeface="Verdana" panose="020B0604030504040204" pitchFamily="34" charset="0"/>
            </a:endParaRPr>
          </a:p>
          <a:p>
            <a:pPr marL="342900" indent="-342900" algn="l" rtl="0">
              <a:buFont typeface="Wingdings" pitchFamily="2" charset="2"/>
              <a:buChar char="§"/>
            </a:pPr>
            <a:r>
              <a:rPr lang="az" sz="2200" b="1" i="0" u="none" baseline="0" dirty="0">
                <a:solidFill>
                  <a:schemeClr val="tx1">
                    <a:lumMod val="75000"/>
                    <a:lumOff val="25000"/>
                  </a:schemeClr>
                </a:solidFill>
                <a:ea typeface="Verdana" panose="020B0604030504040204" pitchFamily="34" charset="0"/>
                <a:cs typeface="Verdana" panose="020B0604030504040204" pitchFamily="34" charset="0"/>
              </a:rPr>
              <a:t>Dövlətin qoşulmaqda maraqlı olduğunu bildirən, AŞ-yə ünvanlanan məktubu</a:t>
            </a:r>
          </a:p>
          <a:p>
            <a:pPr marL="342900" indent="-342900" algn="l" rtl="0">
              <a:buFont typeface="Wingdings" pitchFamily="2" charset="2"/>
              <a:buChar char="§"/>
            </a:pPr>
            <a:r>
              <a:rPr lang="az" sz="2200" b="1" i="0" u="none" baseline="0" dirty="0">
                <a:solidFill>
                  <a:schemeClr val="tx1">
                    <a:lumMod val="75000"/>
                    <a:lumOff val="25000"/>
                  </a:schemeClr>
                </a:solidFill>
                <a:ea typeface="Verdana" panose="020B0604030504040204" pitchFamily="34" charset="0"/>
                <a:cs typeface="Verdana" panose="020B0604030504040204" pitchFamily="34" charset="0"/>
              </a:rPr>
              <a:t>Dəvət etmək qərarı barədə məsləhətləşmələr (AŞ/Tərəflər)</a:t>
            </a:r>
          </a:p>
          <a:p>
            <a:pPr marL="342900" indent="-342900" algn="l" rtl="0">
              <a:buFont typeface="Wingdings" pitchFamily="2" charset="2"/>
              <a:buChar char="§"/>
            </a:pPr>
            <a:r>
              <a:rPr lang="az" sz="2200" b="1" i="0" u="none" baseline="0" dirty="0">
                <a:solidFill>
                  <a:schemeClr val="tx1">
                    <a:lumMod val="75000"/>
                    <a:lumOff val="25000"/>
                  </a:schemeClr>
                </a:solidFill>
                <a:ea typeface="Verdana" panose="020B0604030504040204" pitchFamily="34" charset="0"/>
                <a:cs typeface="Verdana" panose="020B0604030504040204" pitchFamily="34" charset="0"/>
              </a:rPr>
              <a:t>Qoşulmağa dəvət</a:t>
            </a:r>
            <a:endParaRPr lang="az" sz="2200" dirty="0">
              <a:solidFill>
                <a:schemeClr val="tx1">
                  <a:lumMod val="75000"/>
                  <a:lumOff val="25000"/>
                </a:schemeClr>
              </a:solidFill>
              <a:ea typeface="Verdana" panose="020B0604030504040204" pitchFamily="34" charset="0"/>
              <a:cs typeface="Verdana" panose="020B0604030504040204" pitchFamily="34" charset="0"/>
            </a:endParaRPr>
          </a:p>
        </p:txBody>
      </p:sp>
      <p:sp>
        <p:nvSpPr>
          <p:cNvPr id="11" name="Rectangle 10"/>
          <p:cNvSpPr/>
          <p:nvPr/>
        </p:nvSpPr>
        <p:spPr>
          <a:xfrm>
            <a:off x="4788024" y="2183373"/>
            <a:ext cx="3923431" cy="2308324"/>
          </a:xfrm>
          <a:prstGeom prst="rect">
            <a:avLst/>
          </a:prstGeom>
          <a:ln>
            <a:solidFill>
              <a:schemeClr val="accent1"/>
            </a:solidFill>
          </a:ln>
        </p:spPr>
        <p:txBody>
          <a:bodyPr wrap="square">
            <a:spAutoFit/>
          </a:bodyPr>
          <a:lstStyle/>
          <a:p>
            <a:pPr algn="l" rtl="0"/>
            <a:r>
              <a:rPr lang="az" sz="2400" b="1" i="0" u="none" baseline="0">
                <a:solidFill>
                  <a:schemeClr val="tx1">
                    <a:lumMod val="75000"/>
                    <a:lumOff val="25000"/>
                  </a:schemeClr>
                </a:solidFill>
                <a:ea typeface="Verdana" panose="020B0604030504040204" pitchFamily="34" charset="0"/>
                <a:cs typeface="Verdana" panose="020B0604030504040204" pitchFamily="34" charset="0"/>
              </a:rPr>
              <a:t>Mərhələ 2: </a:t>
            </a:r>
          </a:p>
          <a:p>
            <a:pPr marL="342900" indent="-342900" algn="l" rtl="0">
              <a:buFont typeface="Wingdings" pitchFamily="2" charset="2"/>
              <a:buChar char="§"/>
            </a:pPr>
            <a:r>
              <a:rPr lang="az" sz="2400" b="1" i="0" u="none" baseline="0">
                <a:solidFill>
                  <a:schemeClr val="tx1">
                    <a:lumMod val="75000"/>
                    <a:lumOff val="25000"/>
                  </a:schemeClr>
                </a:solidFill>
                <a:ea typeface="Verdana" panose="020B0604030504040204" pitchFamily="34" charset="0"/>
                <a:cs typeface="Verdana" panose="020B0604030504040204" pitchFamily="34" charset="0"/>
              </a:rPr>
              <a:t>Ölkədaxili prosedur (məsələn, Ölkə Parlamentinin qərarı)</a:t>
            </a:r>
          </a:p>
          <a:p>
            <a:pPr marL="342900" indent="-342900" algn="l" rtl="0">
              <a:buFont typeface="Wingdings" pitchFamily="2" charset="2"/>
              <a:buChar char="§"/>
            </a:pPr>
            <a:r>
              <a:rPr lang="az" sz="2400" b="1" i="0" u="none" baseline="0">
                <a:solidFill>
                  <a:schemeClr val="tx1">
                    <a:lumMod val="75000"/>
                    <a:lumOff val="25000"/>
                  </a:schemeClr>
                </a:solidFill>
                <a:ea typeface="Verdana" panose="020B0604030504040204" pitchFamily="34" charset="0"/>
                <a:cs typeface="Verdana" panose="020B0604030504040204" pitchFamily="34" charset="0"/>
              </a:rPr>
              <a:t>Qoşulma alətinin təqdim edilməsi</a:t>
            </a:r>
          </a:p>
        </p:txBody>
      </p:sp>
      <p:sp>
        <p:nvSpPr>
          <p:cNvPr id="12" name="Rectangle 11"/>
          <p:cNvSpPr/>
          <p:nvPr/>
        </p:nvSpPr>
        <p:spPr>
          <a:xfrm>
            <a:off x="339454" y="1376695"/>
            <a:ext cx="5703036" cy="523220"/>
          </a:xfrm>
          <a:prstGeom prst="rect">
            <a:avLst/>
          </a:prstGeom>
        </p:spPr>
        <p:txBody>
          <a:bodyPr wrap="none">
            <a:spAutoFit/>
          </a:bodyPr>
          <a:lstStyle/>
          <a:p>
            <a:pPr algn="l" rtl="0"/>
            <a:r>
              <a:rPr lang="az" sz="2800" b="1" i="0" u="none" baseline="0">
                <a:solidFill>
                  <a:srgbClr val="2F618F"/>
                </a:solidFill>
                <a:ea typeface="Verdana" panose="020B0604030504040204" pitchFamily="34" charset="0"/>
                <a:cs typeface="Verdana" panose="020B0604030504040204" pitchFamily="34" charset="0"/>
              </a:rPr>
              <a:t>Konvensiyaya qoşulma (Maddə 37)</a:t>
            </a:r>
          </a:p>
        </p:txBody>
      </p:sp>
      <p:sp>
        <p:nvSpPr>
          <p:cNvPr id="2" name="Rectangle 1">
            <a:extLst>
              <a:ext uri="{FF2B5EF4-FFF2-40B4-BE49-F238E27FC236}">
                <a16:creationId xmlns="" xmlns:a16="http://schemas.microsoft.com/office/drawing/2014/main" id="{658B7C67-531F-42C3-8B12-8C082CC6287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13"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1197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Budapeşt Konvensiyasına keçidlər</a:t>
            </a:r>
            <a:endParaRPr lang="az" sz="1800" dirty="0">
              <a:solidFill>
                <a:schemeClr val="bg1"/>
              </a:solidFill>
              <a:latin typeface="Verdana" charset="0"/>
              <a:cs typeface="Verdana" charset="0"/>
            </a:endParaRPr>
          </a:p>
        </p:txBody>
      </p:sp>
      <p:graphicFrame>
        <p:nvGraphicFramePr>
          <p:cNvPr id="13" name="Table 12">
            <a:extLst>
              <a:ext uri="{FF2B5EF4-FFF2-40B4-BE49-F238E27FC236}">
                <a16:creationId xmlns="" xmlns:a16="http://schemas.microsoft.com/office/drawing/2014/main" id="{F3ADBFFC-BD40-49F9-B237-21408C8E7C18}"/>
              </a:ext>
            </a:extLst>
          </p:cNvPr>
          <p:cNvGraphicFramePr>
            <a:graphicFrameLocks noGrp="1"/>
          </p:cNvGraphicFramePr>
          <p:nvPr>
            <p:extLst>
              <p:ext uri="{D42A27DB-BD31-4B8C-83A1-F6EECF244321}">
                <p14:modId xmlns:p14="http://schemas.microsoft.com/office/powerpoint/2010/main" val="798666679"/>
              </p:ext>
            </p:extLst>
          </p:nvPr>
        </p:nvGraphicFramePr>
        <p:xfrm>
          <a:off x="323528" y="2663160"/>
          <a:ext cx="8320113" cy="3048000"/>
        </p:xfrm>
        <a:graphic>
          <a:graphicData uri="http://schemas.openxmlformats.org/drawingml/2006/table">
            <a:tbl>
              <a:tblPr firstRow="1" firstCol="1" bandRow="1">
                <a:tableStyleId>{5C22544A-7EE6-4342-B048-85BDC9FD1C3A}</a:tableStyleId>
              </a:tblPr>
              <a:tblGrid>
                <a:gridCol w="2088232">
                  <a:extLst>
                    <a:ext uri="{9D8B030D-6E8A-4147-A177-3AD203B41FA5}">
                      <a16:colId xmlns="" xmlns:a16="http://schemas.microsoft.com/office/drawing/2014/main" val="3578159110"/>
                    </a:ext>
                  </a:extLst>
                </a:gridCol>
                <a:gridCol w="936104">
                  <a:extLst>
                    <a:ext uri="{9D8B030D-6E8A-4147-A177-3AD203B41FA5}">
                      <a16:colId xmlns="" xmlns:a16="http://schemas.microsoft.com/office/drawing/2014/main" val="2958008849"/>
                    </a:ext>
                  </a:extLst>
                </a:gridCol>
                <a:gridCol w="987149">
                  <a:extLst>
                    <a:ext uri="{9D8B030D-6E8A-4147-A177-3AD203B41FA5}">
                      <a16:colId xmlns="" xmlns:a16="http://schemas.microsoft.com/office/drawing/2014/main" val="3830085833"/>
                    </a:ext>
                  </a:extLst>
                </a:gridCol>
                <a:gridCol w="1262874">
                  <a:extLst>
                    <a:ext uri="{9D8B030D-6E8A-4147-A177-3AD203B41FA5}">
                      <a16:colId xmlns="" xmlns:a16="http://schemas.microsoft.com/office/drawing/2014/main" val="897791399"/>
                    </a:ext>
                  </a:extLst>
                </a:gridCol>
                <a:gridCol w="1560021">
                  <a:extLst>
                    <a:ext uri="{9D8B030D-6E8A-4147-A177-3AD203B41FA5}">
                      <a16:colId xmlns="" xmlns:a16="http://schemas.microsoft.com/office/drawing/2014/main" val="1068517895"/>
                    </a:ext>
                  </a:extLst>
                </a:gridCol>
                <a:gridCol w="1485733">
                  <a:extLst>
                    <a:ext uri="{9D8B030D-6E8A-4147-A177-3AD203B41FA5}">
                      <a16:colId xmlns="" xmlns:a16="http://schemas.microsoft.com/office/drawing/2014/main" val="3878177491"/>
                    </a:ext>
                  </a:extLst>
                </a:gridCol>
              </a:tblGrid>
              <a:tr h="537147">
                <a:tc>
                  <a:txBody>
                    <a:bodyPr/>
                    <a:lstStyle/>
                    <a:p>
                      <a:pPr algn="l" rtl="0">
                        <a:lnSpc>
                          <a:spcPct val="100000"/>
                        </a:lnSpc>
                      </a:pPr>
                      <a:endParaRPr lang="az" sz="2000" b="1" dirty="0">
                        <a:effectLst/>
                        <a:latin typeface="+mn-lt"/>
                        <a:cs typeface="Times New Roman" panose="02020603050405020304" pitchFamily="18" charset="0"/>
                      </a:endParaRPr>
                    </a:p>
                  </a:txBody>
                  <a:tcPr marL="68580" marR="68580" marT="0" marB="0" anchor="b">
                    <a:solidFill>
                      <a:srgbClr val="326496"/>
                    </a:solidFill>
                  </a:tcPr>
                </a:tc>
                <a:tc>
                  <a:txBody>
                    <a:bodyPr/>
                    <a:lstStyle/>
                    <a:p>
                      <a:pPr algn="l"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Dövlətlər</a:t>
                      </a:r>
                    </a:p>
                  </a:txBody>
                  <a:tcPr marL="68580" marR="68580" marT="0" marB="0">
                    <a:solidFill>
                      <a:srgbClr val="326496"/>
                    </a:solidFill>
                  </a:tcPr>
                </a:tc>
                <a:tc gridSpan="2">
                  <a:txBody>
                    <a:bodyPr/>
                    <a:lstStyle/>
                    <a:p>
                      <a:pPr algn="ct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Böyük dərəcədə mövcuddur </a:t>
                      </a:r>
                    </a:p>
                    <a:p>
                      <a:pPr algn="ct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2013-cü ilin yanvar ayına qədər</a:t>
                      </a:r>
                    </a:p>
                  </a:txBody>
                  <a:tcPr marL="68580" marR="68580" marT="0" marB="0">
                    <a:solidFill>
                      <a:srgbClr val="326496"/>
                    </a:solidFill>
                  </a:tcPr>
                </a:tc>
                <a:tc hMerge="1">
                  <a:txBody>
                    <a:bodyPr/>
                    <a:lstStyle/>
                    <a:p>
                      <a:endParaRPr lang="az"/>
                    </a:p>
                  </a:txBody>
                  <a:tcPr/>
                </a:tc>
                <a:tc gridSpan="2">
                  <a:txBody>
                    <a:bodyPr/>
                    <a:lstStyle/>
                    <a:p>
                      <a:pPr algn="ct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Böyük dərəcədə mövcuddur </a:t>
                      </a:r>
                    </a:p>
                    <a:p>
                      <a:pPr algn="ct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2020-ci il may ayına qədər</a:t>
                      </a:r>
                    </a:p>
                  </a:txBody>
                  <a:tcPr marL="68580" marR="68580" marT="0" marB="0">
                    <a:solidFill>
                      <a:srgbClr val="326496"/>
                    </a:solidFill>
                  </a:tcPr>
                </a:tc>
                <a:tc hMerge="1">
                  <a:txBody>
                    <a:bodyPr/>
                    <a:lstStyle/>
                    <a:p>
                      <a:endParaRPr lang="az"/>
                    </a:p>
                  </a:txBody>
                  <a:tcPr/>
                </a:tc>
                <a:extLst>
                  <a:ext uri="{0D108BD9-81ED-4DB2-BD59-A6C34878D82A}">
                    <a16:rowId xmlns="" xmlns:a16="http://schemas.microsoft.com/office/drawing/2014/main" val="2122549328"/>
                  </a:ext>
                </a:extLst>
              </a:tr>
              <a:tr h="302145">
                <a:tc>
                  <a:txBody>
                    <a:bodyPr/>
                    <a:lstStyle/>
                    <a:p>
                      <a:pPr algn="just" rtl="0">
                        <a:lnSpc>
                          <a:spcPct val="100000"/>
                        </a:lnSpc>
                        <a:spcAft>
                          <a:spcPts val="0"/>
                        </a:spcAft>
                      </a:pPr>
                      <a:r>
                        <a:rPr lang="az" sz="2000" b="1" i="0" u="none" baseline="0">
                          <a:solidFill>
                            <a:schemeClr val="bg1"/>
                          </a:solidFill>
                          <a:effectLst/>
                          <a:latin typeface="+mn-lt"/>
                          <a:ea typeface="Verdana" panose="020B0604030504040204" pitchFamily="34" charset="0"/>
                          <a:cs typeface="Verdana" panose="020B0604030504040204" pitchFamily="34" charset="0"/>
                        </a:rPr>
                        <a:t>Bütün Afrika</a:t>
                      </a:r>
                    </a:p>
                  </a:txBody>
                  <a:tcPr marL="68580" marR="68580" marT="0" marB="0" anchor="b">
                    <a:solidFill>
                      <a:srgbClr val="326496"/>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54</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6</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11%</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18</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33%</a:t>
                      </a:r>
                    </a:p>
                  </a:txBody>
                  <a:tcPr marL="68580" marR="68580" marT="0" marB="0" anchor="b">
                    <a:noFill/>
                  </a:tcPr>
                </a:tc>
                <a:extLst>
                  <a:ext uri="{0D108BD9-81ED-4DB2-BD59-A6C34878D82A}">
                    <a16:rowId xmlns="" xmlns:a16="http://schemas.microsoft.com/office/drawing/2014/main" val="2041422289"/>
                  </a:ext>
                </a:extLst>
              </a:tr>
              <a:tr h="302145">
                <a:tc>
                  <a:txBody>
                    <a:bodyPr/>
                    <a:lstStyle/>
                    <a:p>
                      <a:pPr algn="just" rtl="0">
                        <a:lnSpc>
                          <a:spcPct val="100000"/>
                        </a:lnSpc>
                        <a:spcAft>
                          <a:spcPts val="0"/>
                        </a:spcAft>
                      </a:pPr>
                      <a:r>
                        <a:rPr lang="az" sz="2000" b="1" i="0" u="none" baseline="0">
                          <a:solidFill>
                            <a:schemeClr val="bg1"/>
                          </a:solidFill>
                          <a:effectLst/>
                          <a:latin typeface="+mn-lt"/>
                          <a:ea typeface="Verdana" panose="020B0604030504040204" pitchFamily="34" charset="0"/>
                          <a:cs typeface="Verdana" panose="020B0604030504040204" pitchFamily="34" charset="0"/>
                        </a:rPr>
                        <a:t>Bütün Amerika</a:t>
                      </a:r>
                    </a:p>
                  </a:txBody>
                  <a:tcPr marL="68580" marR="68580" marT="0" marB="0" anchor="b">
                    <a:solidFill>
                      <a:srgbClr val="326496"/>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10</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29%</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15</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43%</a:t>
                      </a:r>
                    </a:p>
                  </a:txBody>
                  <a:tcPr marL="68580" marR="68580" marT="0" marB="0" anchor="b">
                    <a:solidFill>
                      <a:schemeClr val="accent1">
                        <a:lumMod val="20000"/>
                        <a:lumOff val="80000"/>
                      </a:schemeClr>
                    </a:solidFill>
                  </a:tcPr>
                </a:tc>
                <a:extLst>
                  <a:ext uri="{0D108BD9-81ED-4DB2-BD59-A6C34878D82A}">
                    <a16:rowId xmlns="" xmlns:a16="http://schemas.microsoft.com/office/drawing/2014/main" val="1661776069"/>
                  </a:ext>
                </a:extLst>
              </a:tr>
              <a:tr h="302145">
                <a:tc>
                  <a:txBody>
                    <a:bodyPr/>
                    <a:lstStyle/>
                    <a:p>
                      <a:pPr algn="just" rtl="0">
                        <a:lnSpc>
                          <a:spcPct val="100000"/>
                        </a:lnSpc>
                        <a:spcAft>
                          <a:spcPts val="0"/>
                        </a:spcAft>
                      </a:pPr>
                      <a:r>
                        <a:rPr lang="az" sz="2000" b="1" i="0" u="none" baseline="0">
                          <a:solidFill>
                            <a:schemeClr val="bg1"/>
                          </a:solidFill>
                          <a:effectLst/>
                          <a:latin typeface="+mn-lt"/>
                          <a:ea typeface="Verdana" panose="020B0604030504040204" pitchFamily="34" charset="0"/>
                          <a:cs typeface="Verdana" panose="020B0604030504040204" pitchFamily="34" charset="0"/>
                        </a:rPr>
                        <a:t>Bütün Asiya</a:t>
                      </a:r>
                    </a:p>
                  </a:txBody>
                  <a:tcPr marL="68580" marR="68580" marT="0" marB="0" anchor="b">
                    <a:solidFill>
                      <a:srgbClr val="326496"/>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42</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13</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31%</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18</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43%</a:t>
                      </a:r>
                    </a:p>
                  </a:txBody>
                  <a:tcPr marL="68580" marR="68580" marT="0" marB="0" anchor="b">
                    <a:noFill/>
                  </a:tcPr>
                </a:tc>
                <a:extLst>
                  <a:ext uri="{0D108BD9-81ED-4DB2-BD59-A6C34878D82A}">
                    <a16:rowId xmlns="" xmlns:a16="http://schemas.microsoft.com/office/drawing/2014/main" val="3670560417"/>
                  </a:ext>
                </a:extLst>
              </a:tr>
              <a:tr h="302145">
                <a:tc>
                  <a:txBody>
                    <a:bodyPr/>
                    <a:lstStyle/>
                    <a:p>
                      <a:pPr algn="just" rtl="0">
                        <a:lnSpc>
                          <a:spcPct val="100000"/>
                        </a:lnSpc>
                        <a:spcAft>
                          <a:spcPts val="0"/>
                        </a:spcAft>
                      </a:pPr>
                      <a:r>
                        <a:rPr lang="az" sz="2000" b="1" i="0" u="none" baseline="0">
                          <a:solidFill>
                            <a:schemeClr val="bg1"/>
                          </a:solidFill>
                          <a:effectLst/>
                          <a:latin typeface="+mn-lt"/>
                          <a:ea typeface="Verdana" panose="020B0604030504040204" pitchFamily="34" charset="0"/>
                          <a:cs typeface="Verdana" panose="020B0604030504040204" pitchFamily="34" charset="0"/>
                        </a:rPr>
                        <a:t>Bütün Avropa</a:t>
                      </a:r>
                    </a:p>
                  </a:txBody>
                  <a:tcPr marL="68580" marR="68580" marT="0" marB="0" anchor="b">
                    <a:solidFill>
                      <a:srgbClr val="326496"/>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38</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79%</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45</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94%</a:t>
                      </a:r>
                    </a:p>
                  </a:txBody>
                  <a:tcPr marL="68580" marR="68580" marT="0" marB="0" anchor="b">
                    <a:solidFill>
                      <a:schemeClr val="accent1">
                        <a:lumMod val="20000"/>
                        <a:lumOff val="80000"/>
                      </a:schemeClr>
                    </a:solidFill>
                  </a:tcPr>
                </a:tc>
                <a:extLst>
                  <a:ext uri="{0D108BD9-81ED-4DB2-BD59-A6C34878D82A}">
                    <a16:rowId xmlns="" xmlns:a16="http://schemas.microsoft.com/office/drawing/2014/main" val="2668002655"/>
                  </a:ext>
                </a:extLst>
              </a:tr>
              <a:tr h="302145">
                <a:tc>
                  <a:txBody>
                    <a:bodyPr/>
                    <a:lstStyle/>
                    <a:p>
                      <a:pPr algn="just" rtl="0">
                        <a:lnSpc>
                          <a:spcPct val="100000"/>
                        </a:lnSpc>
                        <a:spcAft>
                          <a:spcPts val="0"/>
                        </a:spcAft>
                      </a:pPr>
                      <a:r>
                        <a:rPr lang="az" sz="2000" b="1" i="0" u="none" baseline="0">
                          <a:solidFill>
                            <a:schemeClr val="bg1"/>
                          </a:solidFill>
                          <a:effectLst/>
                          <a:latin typeface="+mn-lt"/>
                          <a:ea typeface="Verdana" panose="020B0604030504040204" pitchFamily="34" charset="0"/>
                          <a:cs typeface="Verdana" panose="020B0604030504040204" pitchFamily="34" charset="0"/>
                        </a:rPr>
                        <a:t>Bütün okeaniya</a:t>
                      </a:r>
                    </a:p>
                  </a:txBody>
                  <a:tcPr marL="68580" marR="68580" marT="0" marB="0" anchor="b">
                    <a:solidFill>
                      <a:srgbClr val="326496"/>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14</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3</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21%</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4</a:t>
                      </a:r>
                    </a:p>
                  </a:txBody>
                  <a:tcPr marL="68580" marR="68580" marT="0" marB="0" anchor="b">
                    <a:no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29%</a:t>
                      </a:r>
                    </a:p>
                  </a:txBody>
                  <a:tcPr marL="68580" marR="68580" marT="0" marB="0" anchor="b">
                    <a:noFill/>
                  </a:tcPr>
                </a:tc>
                <a:extLst>
                  <a:ext uri="{0D108BD9-81ED-4DB2-BD59-A6C34878D82A}">
                    <a16:rowId xmlns="" xmlns:a16="http://schemas.microsoft.com/office/drawing/2014/main" val="2675414985"/>
                  </a:ext>
                </a:extLst>
              </a:tr>
              <a:tr h="302145">
                <a:tc>
                  <a:txBody>
                    <a:bodyPr/>
                    <a:lstStyle/>
                    <a:p>
                      <a:pPr algn="just" rtl="0">
                        <a:lnSpc>
                          <a:spcPct val="100000"/>
                        </a:lnSpc>
                        <a:spcAft>
                          <a:spcPts val="0"/>
                        </a:spcAft>
                      </a:pPr>
                      <a:r>
                        <a:rPr lang="az" sz="2000" b="1" i="0" u="none" baseline="0">
                          <a:solidFill>
                            <a:schemeClr val="bg1"/>
                          </a:solidFill>
                          <a:effectLst/>
                          <a:latin typeface="+mn-lt"/>
                          <a:ea typeface="Verdana" panose="020B0604030504040204" pitchFamily="34" charset="0"/>
                          <a:cs typeface="Verdana" panose="020B0604030504040204" pitchFamily="34" charset="0"/>
                        </a:rPr>
                        <a:t>Hamısı</a:t>
                      </a:r>
                    </a:p>
                  </a:txBody>
                  <a:tcPr marL="68580" marR="68580" marT="0" marB="0" anchor="b">
                    <a:solidFill>
                      <a:srgbClr val="326496"/>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70</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36%</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100</a:t>
                      </a:r>
                    </a:p>
                  </a:txBody>
                  <a:tcPr marL="68580" marR="68580" marT="0" marB="0" anchor="b">
                    <a:solidFill>
                      <a:schemeClr val="accent1">
                        <a:lumMod val="20000"/>
                        <a:lumOff val="80000"/>
                      </a:schemeClr>
                    </a:solidFill>
                  </a:tcPr>
                </a:tc>
                <a:tc>
                  <a:txBody>
                    <a:bodyPr/>
                    <a:lstStyle/>
                    <a:p>
                      <a:pPr algn="r" rtl="0">
                        <a:lnSpc>
                          <a:spcPct val="100000"/>
                        </a:lnSpc>
                        <a:spcAft>
                          <a:spcPts val="0"/>
                        </a:spcAft>
                      </a:pPr>
                      <a:r>
                        <a:rPr lang="az" sz="2000" b="1" i="0" u="none" baseline="0">
                          <a:effectLst/>
                          <a:latin typeface="+mn-lt"/>
                          <a:ea typeface="Verdana" panose="020B0604030504040204" pitchFamily="34" charset="0"/>
                          <a:cs typeface="Verdana" panose="020B0604030504040204" pitchFamily="34" charset="0"/>
                        </a:rPr>
                        <a:t>52%</a:t>
                      </a:r>
                    </a:p>
                  </a:txBody>
                  <a:tcPr marL="68580" marR="68580" marT="0" marB="0" anchor="b">
                    <a:solidFill>
                      <a:schemeClr val="accent1">
                        <a:lumMod val="20000"/>
                        <a:lumOff val="80000"/>
                      </a:schemeClr>
                    </a:solidFill>
                  </a:tcPr>
                </a:tc>
                <a:extLst>
                  <a:ext uri="{0D108BD9-81ED-4DB2-BD59-A6C34878D82A}">
                    <a16:rowId xmlns="" xmlns:a16="http://schemas.microsoft.com/office/drawing/2014/main" val="2629051196"/>
                  </a:ext>
                </a:extLst>
              </a:tr>
            </a:tbl>
          </a:graphicData>
        </a:graphic>
      </p:graphicFrame>
      <p:sp>
        <p:nvSpPr>
          <p:cNvPr id="14" name="TextBox 13">
            <a:extLst>
              <a:ext uri="{FF2B5EF4-FFF2-40B4-BE49-F238E27FC236}">
                <a16:creationId xmlns="" xmlns:a16="http://schemas.microsoft.com/office/drawing/2014/main" id="{71872171-5E0B-4291-A3DD-E732D7508F50}"/>
              </a:ext>
            </a:extLst>
          </p:cNvPr>
          <p:cNvSpPr txBox="1"/>
          <p:nvPr/>
        </p:nvSpPr>
        <p:spPr>
          <a:xfrm>
            <a:off x="503128" y="1352962"/>
            <a:ext cx="8461360" cy="954107"/>
          </a:xfrm>
          <a:prstGeom prst="rect">
            <a:avLst/>
          </a:prstGeom>
          <a:noFill/>
        </p:spPr>
        <p:txBody>
          <a:bodyPr wrap="square" rtlCol="0">
            <a:spAutoFit/>
          </a:bodyPr>
          <a:lstStyle/>
          <a:p>
            <a:pPr algn="l" rtl="0"/>
            <a:r>
              <a:rPr lang="az" sz="2800" b="1" i="0" u="none" baseline="0">
                <a:solidFill>
                  <a:schemeClr val="tx2"/>
                </a:solidFill>
                <a:ea typeface="Verdana" panose="020B0604030504040204" pitchFamily="34" charset="0"/>
                <a:cs typeface="Verdana" panose="020B0604030504040204" pitchFamily="34" charset="0"/>
              </a:rPr>
              <a:t>Maddi cinayət hüququ </a:t>
            </a:r>
          </a:p>
          <a:p>
            <a:pPr algn="l" rtl="0"/>
            <a:r>
              <a:rPr lang="az" sz="2800" b="1" i="0" u="none" baseline="0">
                <a:solidFill>
                  <a:schemeClr val="tx2"/>
                </a:solidFill>
                <a:ea typeface="Verdana" panose="020B0604030504040204" pitchFamily="34" charset="0"/>
                <a:cs typeface="Verdana" panose="020B0604030504040204" pitchFamily="34" charset="0"/>
              </a:rPr>
              <a:t>Budapeşt konvensiyasına uyğun</a:t>
            </a:r>
            <a:endParaRPr lang="az" sz="2800" b="1" dirty="0">
              <a:solidFill>
                <a:schemeClr val="tx2"/>
              </a:solidFill>
              <a:ea typeface="Verdana" panose="020B0604030504040204" pitchFamily="34" charset="0"/>
              <a:cs typeface="Verdana" panose="020B0604030504040204" pitchFamily="34" charset="0"/>
            </a:endParaRPr>
          </a:p>
        </p:txBody>
      </p:sp>
      <p:sp>
        <p:nvSpPr>
          <p:cNvPr id="2" name="Rectangle 1">
            <a:extLst>
              <a:ext uri="{FF2B5EF4-FFF2-40B4-BE49-F238E27FC236}">
                <a16:creationId xmlns="" xmlns:a16="http://schemas.microsoft.com/office/drawing/2014/main" id="{09F7A6FD-253A-4BFE-8782-B4D911D6B35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10"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4889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7589"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r>
              <a:rPr lang="az" sz="1200" b="1" i="0" u="none" baseline="0">
                <a:solidFill>
                  <a:srgbClr val="FFFFFF"/>
                </a:solidFill>
                <a:latin typeface="Verdana" charset="0"/>
                <a:cs typeface="Verdana" charset="0"/>
              </a:rPr>
              <a:t>                        - </a:t>
            </a:r>
            <a:fld id="{465FF75B-1C1D-7A47-B702-07177D24373E}" type="slidenum">
              <a:rPr sz="1200" b="1">
                <a:solidFill>
                  <a:srgbClr val="FFFFFF"/>
                </a:solidFill>
                <a:latin typeface="Verdana" charset="0"/>
                <a:cs typeface="Verdana" charset="0"/>
              </a:rPr>
              <a:pPr/>
              <a:t>28</a:t>
            </a:fld>
            <a:r>
              <a:rPr lang="az" sz="1200" b="1" i="0" u="none" baseline="0">
                <a:solidFill>
                  <a:srgbClr val="FFFFFF"/>
                </a:solidFill>
                <a:latin typeface="Verdana" charset="0"/>
                <a:cs typeface="Verdana" charset="0"/>
              </a:rPr>
              <a:t> -</a:t>
            </a:r>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Budapeşt Konvensiyasına keçidlər</a:t>
            </a:r>
            <a:endParaRPr lang="az" sz="1800" dirty="0">
              <a:solidFill>
                <a:schemeClr val="bg1"/>
              </a:solidFill>
              <a:latin typeface="Verdana" charset="0"/>
              <a:cs typeface="Verdana" charset="0"/>
            </a:endParaRPr>
          </a:p>
        </p:txBody>
      </p:sp>
      <p:graphicFrame>
        <p:nvGraphicFramePr>
          <p:cNvPr id="10" name="Table 9"/>
          <p:cNvGraphicFramePr>
            <a:graphicFrameLocks noGrp="1"/>
          </p:cNvGraphicFramePr>
          <p:nvPr/>
        </p:nvGraphicFramePr>
        <p:xfrm>
          <a:off x="539109" y="1844824"/>
          <a:ext cx="8136902" cy="4514840"/>
        </p:xfrm>
        <a:graphic>
          <a:graphicData uri="http://schemas.openxmlformats.org/drawingml/2006/table">
            <a:tbl>
              <a:tblPr firstRow="1" firstCol="1" bandRow="1">
                <a:tableStyleId>{5C22544A-7EE6-4342-B048-85BDC9FD1C3A}</a:tableStyleId>
              </a:tblPr>
              <a:tblGrid>
                <a:gridCol w="1985179">
                  <a:extLst>
                    <a:ext uri="{9D8B030D-6E8A-4147-A177-3AD203B41FA5}">
                      <a16:colId xmlns="" xmlns:a16="http://schemas.microsoft.com/office/drawing/2014/main" val="20000"/>
                    </a:ext>
                  </a:extLst>
                </a:gridCol>
                <a:gridCol w="1331239">
                  <a:extLst>
                    <a:ext uri="{9D8B030D-6E8A-4147-A177-3AD203B41FA5}">
                      <a16:colId xmlns="" xmlns:a16="http://schemas.microsoft.com/office/drawing/2014/main" val="20001"/>
                    </a:ext>
                  </a:extLst>
                </a:gridCol>
                <a:gridCol w="1160747">
                  <a:extLst>
                    <a:ext uri="{9D8B030D-6E8A-4147-A177-3AD203B41FA5}">
                      <a16:colId xmlns="" xmlns:a16="http://schemas.microsoft.com/office/drawing/2014/main" val="20002"/>
                    </a:ext>
                  </a:extLst>
                </a:gridCol>
                <a:gridCol w="1158411">
                  <a:extLst>
                    <a:ext uri="{9D8B030D-6E8A-4147-A177-3AD203B41FA5}">
                      <a16:colId xmlns="" xmlns:a16="http://schemas.microsoft.com/office/drawing/2014/main" val="20003"/>
                    </a:ext>
                  </a:extLst>
                </a:gridCol>
                <a:gridCol w="1159578">
                  <a:extLst>
                    <a:ext uri="{9D8B030D-6E8A-4147-A177-3AD203B41FA5}">
                      <a16:colId xmlns="" xmlns:a16="http://schemas.microsoft.com/office/drawing/2014/main" val="20004"/>
                    </a:ext>
                  </a:extLst>
                </a:gridCol>
                <a:gridCol w="1341748">
                  <a:extLst>
                    <a:ext uri="{9D8B030D-6E8A-4147-A177-3AD203B41FA5}">
                      <a16:colId xmlns="" xmlns:a16="http://schemas.microsoft.com/office/drawing/2014/main" val="20005"/>
                    </a:ext>
                  </a:extLst>
                </a:gridCol>
              </a:tblGrid>
              <a:tr h="720080">
                <a:tc>
                  <a:txBody>
                    <a:bodyPr/>
                    <a:lstStyle/>
                    <a:p>
                      <a:pPr algn="l" rtl="0">
                        <a:lnSpc>
                          <a:spcPct val="150000"/>
                        </a:lnSpc>
                      </a:pPr>
                      <a:endParaRPr lang="az" sz="1800" dirty="0">
                        <a:effectLst/>
                        <a:latin typeface="Arial Narrow" panose="020B0606020202030204" pitchFamily="34" charset="0"/>
                      </a:endParaRPr>
                    </a:p>
                  </a:txBody>
                  <a:tcPr marL="68580" marR="68580" marT="0" marB="0" anchor="b">
                    <a:solidFill>
                      <a:srgbClr val="2F618F"/>
                    </a:solidFill>
                  </a:tcPr>
                </a:tc>
                <a:tc gridSpan="5">
                  <a:txBody>
                    <a:bodyPr/>
                    <a:lstStyle/>
                    <a:p>
                      <a:pPr algn="ctr" rtl="0">
                        <a:lnSpc>
                          <a:spcPct val="100000"/>
                        </a:lnSpc>
                        <a:spcBef>
                          <a:spcPts val="600"/>
                        </a:spcBef>
                        <a:spcAft>
                          <a:spcPts val="60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Budapeşt Konvensiyasının tərəfi, konvensiyaya imza atmış və ya qoşulmaq üçün dəvət edilmiş tərəf</a:t>
                      </a:r>
                    </a:p>
                  </a:txBody>
                  <a:tcPr marL="68580" marR="68580" marT="0" marB="0" anchor="ctr">
                    <a:solidFill>
                      <a:srgbClr val="2F618F"/>
                    </a:solidFill>
                  </a:tcPr>
                </a:tc>
                <a:tc hMerge="1">
                  <a:txBody>
                    <a:bodyPr/>
                    <a:lstStyle/>
                    <a:p>
                      <a:pPr algn="ctr" rtl="0">
                        <a:lnSpc>
                          <a:spcPct val="150000"/>
                        </a:lnSpc>
                        <a:spcAft>
                          <a:spcPts val="0"/>
                        </a:spcAft>
                      </a:pPr>
                      <a:endParaRPr lang="az" sz="1800" dirty="0">
                        <a:effectLst/>
                        <a:latin typeface="Arial Narrow" panose="020B0606020202030204" pitchFamily="34" charset="0"/>
                        <a:ea typeface="Calibri"/>
                        <a:cs typeface="Times New Roman"/>
                      </a:endParaRPr>
                    </a:p>
                  </a:txBody>
                  <a:tcPr marL="68580" marR="68580" marT="0" marB="0" anchor="ctr">
                    <a:solidFill>
                      <a:srgbClr val="2F618F"/>
                    </a:solidFill>
                  </a:tcPr>
                </a:tc>
                <a:tc hMerge="1">
                  <a:txBody>
                    <a:bodyPr/>
                    <a:lstStyle/>
                    <a:p>
                      <a:endParaRPr lang="az"/>
                    </a:p>
                  </a:txBody>
                  <a:tcPr/>
                </a:tc>
                <a:tc hMerge="1">
                  <a:txBody>
                    <a:bodyPr/>
                    <a:lstStyle/>
                    <a:p>
                      <a:endParaRPr lang="az"/>
                    </a:p>
                  </a:txBody>
                  <a:tcPr/>
                </a:tc>
                <a:tc hMerge="1">
                  <a:txBody>
                    <a:bodyPr/>
                    <a:lstStyle/>
                    <a:p>
                      <a:endParaRPr lang="az"/>
                    </a:p>
                  </a:txBody>
                  <a:tcPr/>
                </a:tc>
                <a:extLst>
                  <a:ext uri="{0D108BD9-81ED-4DB2-BD59-A6C34878D82A}">
                    <a16:rowId xmlns="" xmlns:a16="http://schemas.microsoft.com/office/drawing/2014/main" val="10000"/>
                  </a:ext>
                </a:extLst>
              </a:tr>
              <a:tr h="190500">
                <a:tc>
                  <a:txBody>
                    <a:bodyPr/>
                    <a:lstStyle/>
                    <a:p>
                      <a:pPr algn="l" rtl="0">
                        <a:lnSpc>
                          <a:spcPct val="150000"/>
                        </a:lnSpc>
                      </a:pPr>
                      <a:endParaRPr lang="az" sz="1800" dirty="0">
                        <a:effectLst/>
                        <a:latin typeface="Arial Narrow" panose="020B0606020202030204" pitchFamily="34" charset="0"/>
                      </a:endParaRPr>
                    </a:p>
                  </a:txBody>
                  <a:tcPr marL="68580" marR="68580" marT="0" marB="0" anchor="b">
                    <a:solidFill>
                      <a:srgbClr val="2F618F"/>
                    </a:solidFill>
                  </a:tcPr>
                </a:tc>
                <a:tc>
                  <a:txBody>
                    <a:bodyPr/>
                    <a:lstStyle/>
                    <a:p>
                      <a:pPr algn="just" rtl="0">
                        <a:lnSpc>
                          <a:spcPct val="150000"/>
                        </a:lnSpc>
                        <a:spcAft>
                          <a:spcPts val="0"/>
                        </a:spcAft>
                      </a:pPr>
                      <a:r>
                        <a:rPr lang="az" sz="1800" b="1" i="0" u="none" baseline="0">
                          <a:effectLst/>
                          <a:latin typeface="Verdana" panose="020B0604030504040204" pitchFamily="34" charset="0"/>
                          <a:ea typeface="Verdana" panose="020B0604030504040204" pitchFamily="34" charset="0"/>
                          <a:cs typeface="Verdana" panose="020B0604030504040204" pitchFamily="34" charset="0"/>
                        </a:rPr>
                        <a:t>Dövlətlər</a:t>
                      </a:r>
                    </a:p>
                  </a:txBody>
                  <a:tcPr marL="68580" marR="68580" marT="0" marB="0" anchor="b"/>
                </a:tc>
                <a:tc gridSpan="2">
                  <a:txBody>
                    <a:bodyPr/>
                    <a:lstStyle/>
                    <a:p>
                      <a:pPr algn="ctr" rtl="0">
                        <a:lnSpc>
                          <a:spcPct val="150000"/>
                        </a:lnSpc>
                        <a:spcAft>
                          <a:spcPts val="0"/>
                        </a:spcAft>
                      </a:pPr>
                      <a:r>
                        <a:rPr lang="az" sz="1800" b="1" i="0" u="none" baseline="0">
                          <a:effectLst/>
                          <a:latin typeface="Verdana" panose="020B0604030504040204" pitchFamily="34" charset="0"/>
                          <a:ea typeface="Verdana" panose="020B0604030504040204" pitchFamily="34" charset="0"/>
                          <a:cs typeface="Verdana" panose="020B0604030504040204" pitchFamily="34" charset="0"/>
                        </a:rPr>
                        <a:t>2013-cü ilin yanvar ayına qədər</a:t>
                      </a:r>
                    </a:p>
                  </a:txBody>
                  <a:tcPr marL="68580" marR="68580" marT="0" marB="0" anchor="ctr"/>
                </a:tc>
                <a:tc hMerge="1">
                  <a:txBody>
                    <a:bodyPr/>
                    <a:lstStyle/>
                    <a:p>
                      <a:endParaRPr lang="az"/>
                    </a:p>
                  </a:txBody>
                  <a:tcPr/>
                </a:tc>
                <a:tc gridSpan="2">
                  <a:txBody>
                    <a:bodyPr/>
                    <a:lstStyle/>
                    <a:p>
                      <a:pPr algn="ctr" rtl="0">
                        <a:lnSpc>
                          <a:spcPct val="150000"/>
                        </a:lnSpc>
                        <a:spcAft>
                          <a:spcPts val="0"/>
                        </a:spcAft>
                      </a:pPr>
                      <a:r>
                        <a:rPr lang="az" sz="1800" b="1" i="0" u="none" baseline="0">
                          <a:effectLst/>
                          <a:latin typeface="Verdana" panose="020B0604030504040204" pitchFamily="34" charset="0"/>
                          <a:ea typeface="Verdana" panose="020B0604030504040204" pitchFamily="34" charset="0"/>
                          <a:cs typeface="Verdana" panose="020B0604030504040204" pitchFamily="34" charset="0"/>
                        </a:rPr>
                        <a:t>2020-ci il may ayına qədər</a:t>
                      </a:r>
                    </a:p>
                  </a:txBody>
                  <a:tcPr marL="68580" marR="68580" marT="0" marB="0" anchor="ctr"/>
                </a:tc>
                <a:tc hMerge="1">
                  <a:txBody>
                    <a:bodyPr/>
                    <a:lstStyle/>
                    <a:p>
                      <a:endParaRPr lang="az"/>
                    </a:p>
                  </a:txBody>
                  <a:tcPr/>
                </a:tc>
                <a:extLst>
                  <a:ext uri="{0D108BD9-81ED-4DB2-BD59-A6C34878D82A}">
                    <a16:rowId xmlns="" xmlns:a16="http://schemas.microsoft.com/office/drawing/2014/main" val="10001"/>
                  </a:ext>
                </a:extLst>
              </a:tr>
              <a:tr h="190500">
                <a:tc>
                  <a:txBody>
                    <a:bodyPr/>
                    <a:lstStyle/>
                    <a:p>
                      <a:pPr algn="just" rtl="0">
                        <a:lnSpc>
                          <a:spcPct val="150000"/>
                        </a:lnSpc>
                        <a:spcAft>
                          <a:spcPts val="0"/>
                        </a:spcAft>
                      </a:pPr>
                      <a:r>
                        <a:rPr lang="az" sz="1800" b="0" i="0" u="none" baseline="0">
                          <a:solidFill>
                            <a:schemeClr val="bg1"/>
                          </a:solidFill>
                          <a:effectLst/>
                          <a:latin typeface="Verdana" panose="020B0604030504040204" pitchFamily="34" charset="0"/>
                          <a:ea typeface="Verdana" panose="020B0604030504040204" pitchFamily="34" charset="0"/>
                          <a:cs typeface="Verdana" panose="020B0604030504040204" pitchFamily="34" charset="0"/>
                        </a:rPr>
                        <a:t>Bütün Afrika</a:t>
                      </a:r>
                    </a:p>
                  </a:txBody>
                  <a:tcPr marL="68580" marR="68580" marT="0" marB="0" anchor="b">
                    <a:solidFill>
                      <a:srgbClr val="2F618F"/>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54</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3</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6%</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10</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19%</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 xmlns:a16="http://schemas.microsoft.com/office/drawing/2014/main" val="10002"/>
                  </a:ext>
                </a:extLst>
              </a:tr>
              <a:tr h="190500">
                <a:tc>
                  <a:txBody>
                    <a:bodyPr/>
                    <a:lstStyle/>
                    <a:p>
                      <a:pPr algn="just" rtl="0">
                        <a:lnSpc>
                          <a:spcPct val="150000"/>
                        </a:lnSpc>
                        <a:spcAft>
                          <a:spcPts val="0"/>
                        </a:spcAft>
                      </a:pPr>
                      <a:r>
                        <a:rPr lang="az" sz="1800" b="0" i="0" u="none" baseline="0">
                          <a:solidFill>
                            <a:schemeClr val="bg1"/>
                          </a:solidFill>
                          <a:effectLst/>
                          <a:latin typeface="Verdana" panose="020B0604030504040204" pitchFamily="34" charset="0"/>
                          <a:ea typeface="Verdana" panose="020B0604030504040204" pitchFamily="34" charset="0"/>
                          <a:cs typeface="Verdana" panose="020B0604030504040204" pitchFamily="34" charset="0"/>
                        </a:rPr>
                        <a:t>Bütün Amerika</a:t>
                      </a:r>
                    </a:p>
                  </a:txBody>
                  <a:tcPr marL="68580" marR="68580" marT="0" marB="0" anchor="b">
                    <a:solidFill>
                      <a:srgbClr val="2F618F"/>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8</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23%</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13</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37%</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 xmlns:a16="http://schemas.microsoft.com/office/drawing/2014/main" val="10003"/>
                  </a:ext>
                </a:extLst>
              </a:tr>
              <a:tr h="190500">
                <a:tc>
                  <a:txBody>
                    <a:bodyPr/>
                    <a:lstStyle/>
                    <a:p>
                      <a:pPr algn="just" rtl="0">
                        <a:lnSpc>
                          <a:spcPct val="150000"/>
                        </a:lnSpc>
                        <a:spcAft>
                          <a:spcPts val="0"/>
                        </a:spcAft>
                      </a:pPr>
                      <a:r>
                        <a:rPr lang="az" sz="1800" b="0" i="0" u="none" baseline="0">
                          <a:solidFill>
                            <a:schemeClr val="bg1"/>
                          </a:solidFill>
                          <a:effectLst/>
                          <a:latin typeface="Verdana" panose="020B0604030504040204" pitchFamily="34" charset="0"/>
                          <a:ea typeface="Verdana" panose="020B0604030504040204" pitchFamily="34" charset="0"/>
                          <a:cs typeface="Verdana" panose="020B0604030504040204" pitchFamily="34" charset="0"/>
                        </a:rPr>
                        <a:t>Bütün Asiya</a:t>
                      </a:r>
                    </a:p>
                  </a:txBody>
                  <a:tcPr marL="68580" marR="68580" marT="0" marB="0" anchor="b">
                    <a:solidFill>
                      <a:srgbClr val="2F618F"/>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42</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2</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5%</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4</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10%</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 xmlns:a16="http://schemas.microsoft.com/office/drawing/2014/main" val="10004"/>
                  </a:ext>
                </a:extLst>
              </a:tr>
              <a:tr h="190500">
                <a:tc>
                  <a:txBody>
                    <a:bodyPr/>
                    <a:lstStyle/>
                    <a:p>
                      <a:pPr algn="just"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Bütün Avropa</a:t>
                      </a:r>
                    </a:p>
                  </a:txBody>
                  <a:tcPr marL="68580" marR="68580" marT="0" marB="0" anchor="b">
                    <a:solidFill>
                      <a:srgbClr val="2F618F"/>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43</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90%</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46</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96%</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 xmlns:a16="http://schemas.microsoft.com/office/drawing/2014/main" val="10005"/>
                  </a:ext>
                </a:extLst>
              </a:tr>
              <a:tr h="190500">
                <a:tc>
                  <a:txBody>
                    <a:bodyPr/>
                    <a:lstStyle/>
                    <a:p>
                      <a:pPr algn="just"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Bütün okeaniya</a:t>
                      </a:r>
                    </a:p>
                  </a:txBody>
                  <a:tcPr marL="68580" marR="68580" marT="0" marB="0" anchor="b">
                    <a:solidFill>
                      <a:srgbClr val="2F618F"/>
                    </a:solid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14</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7%</a:t>
                      </a: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2</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14%</a:t>
                      </a:r>
                      <a:endParaRPr lang="az" sz="18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 xmlns:a16="http://schemas.microsoft.com/office/drawing/2014/main" val="10006"/>
                  </a:ext>
                </a:extLst>
              </a:tr>
              <a:tr h="190500">
                <a:tc>
                  <a:txBody>
                    <a:bodyPr/>
                    <a:lstStyle/>
                    <a:p>
                      <a:pPr algn="just" rtl="0">
                        <a:lnSpc>
                          <a:spcPct val="150000"/>
                        </a:lnSpc>
                        <a:spcAft>
                          <a:spcPts val="0"/>
                        </a:spcAft>
                      </a:pPr>
                      <a:r>
                        <a:rPr lang="az" sz="1800" b="0" i="0" u="none" baseline="0">
                          <a:effectLst/>
                          <a:latin typeface="Verdana" panose="020B0604030504040204" pitchFamily="34" charset="0"/>
                          <a:ea typeface="Verdana" panose="020B0604030504040204" pitchFamily="34" charset="0"/>
                          <a:cs typeface="Verdana" panose="020B0604030504040204" pitchFamily="34" charset="0"/>
                        </a:rPr>
                        <a:t>Hamısı</a:t>
                      </a:r>
                    </a:p>
                  </a:txBody>
                  <a:tcPr marL="68580" marR="68580" marT="0" marB="0" anchor="b">
                    <a:solidFill>
                      <a:srgbClr val="2F618F"/>
                    </a:solidFill>
                  </a:tcPr>
                </a:tc>
                <a:tc>
                  <a:txBody>
                    <a:bodyPr/>
                    <a:lstStyle/>
                    <a:p>
                      <a:pPr algn="r" rtl="0">
                        <a:lnSpc>
                          <a:spcPct val="150000"/>
                        </a:lnSpc>
                        <a:spcAft>
                          <a:spcPts val="0"/>
                        </a:spcAft>
                      </a:pPr>
                      <a:r>
                        <a:rPr lang="az" sz="1800" b="1" i="0" u="none" baseline="0">
                          <a:effectLst/>
                          <a:latin typeface="Verdana" panose="020B0604030504040204" pitchFamily="34" charset="0"/>
                          <a:ea typeface="Verdana" panose="020B0604030504040204" pitchFamily="34" charset="0"/>
                          <a:cs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1" i="0" u="none" baseline="0">
                          <a:effectLst/>
                          <a:latin typeface="Verdana" panose="020B0604030504040204" pitchFamily="34" charset="0"/>
                          <a:ea typeface="Verdana" panose="020B0604030504040204" pitchFamily="34" charset="0"/>
                          <a:cs typeface="Verdana" panose="020B0604030504040204" pitchFamily="34" charset="0"/>
                        </a:rPr>
                        <a:t>57</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1800" b="1" i="0" u="none" baseline="0">
                          <a:effectLst/>
                          <a:latin typeface="Verdana" panose="020B0604030504040204" pitchFamily="34" charset="0"/>
                          <a:ea typeface="Verdana" panose="020B0604030504040204" pitchFamily="34" charset="0"/>
                          <a:cs typeface="Verdana" panose="020B0604030504040204" pitchFamily="34" charset="0"/>
                        </a:rPr>
                        <a:t>30%</a:t>
                      </a: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2200" b="1" i="0" u="none" baseline="0">
                          <a:effectLst/>
                          <a:latin typeface="Verdana" panose="020B0604030504040204" pitchFamily="34" charset="0"/>
                          <a:ea typeface="Verdana" panose="020B0604030504040204" pitchFamily="34" charset="0"/>
                          <a:cs typeface="Verdana" panose="020B0604030504040204" pitchFamily="34" charset="0"/>
                        </a:rPr>
                        <a:t>76</a:t>
                      </a:r>
                      <a:endParaRPr lang="az" sz="2200" b="1"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rtl="0">
                        <a:lnSpc>
                          <a:spcPct val="150000"/>
                        </a:lnSpc>
                        <a:spcAft>
                          <a:spcPts val="0"/>
                        </a:spcAft>
                      </a:pPr>
                      <a:r>
                        <a:rPr lang="az" sz="2200" b="1" i="0" u="none" baseline="0">
                          <a:effectLst/>
                          <a:latin typeface="Verdana" panose="020B0604030504040204" pitchFamily="34" charset="0"/>
                          <a:ea typeface="Verdana" panose="020B0604030504040204" pitchFamily="34" charset="0"/>
                          <a:cs typeface="Verdana" panose="020B0604030504040204" pitchFamily="34" charset="0"/>
                        </a:rPr>
                        <a:t>39%</a:t>
                      </a:r>
                      <a:endParaRPr lang="az" sz="2200" b="1"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 xmlns:a16="http://schemas.microsoft.com/office/drawing/2014/main" val="10007"/>
                  </a:ext>
                </a:extLst>
              </a:tr>
            </a:tbl>
          </a:graphicData>
        </a:graphic>
      </p:graphicFrame>
      <p:sp>
        <p:nvSpPr>
          <p:cNvPr id="2" name="Rectangle 1">
            <a:extLst>
              <a:ext uri="{FF2B5EF4-FFF2-40B4-BE49-F238E27FC236}">
                <a16:creationId xmlns="" xmlns:a16="http://schemas.microsoft.com/office/drawing/2014/main" id="{00D9AF7A-6909-4E72-B77C-4FB7081A2DC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9"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3994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29</a:t>
            </a:fld>
            <a:endParaRPr lang="az" dirty="0">
              <a:solidFill>
                <a:prstClr val="black">
                  <a:tint val="75000"/>
                </a:prstClr>
              </a:solidFill>
            </a:endParaRPr>
          </a:p>
        </p:txBody>
      </p:sp>
    </p:spTree>
    <p:extLst>
      <p:ext uri="{BB962C8B-B14F-4D97-AF65-F5344CB8AC3E}">
        <p14:creationId xmlns:p14="http://schemas.microsoft.com/office/powerpoint/2010/main" val="3323615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rtl="0">
              <a:lnSpc>
                <a:spcPct val="100000"/>
              </a:lnSpc>
              <a:buFont typeface="Wingdings" panose="05000000000000000000" pitchFamily="2" charset="2"/>
              <a:buChar char="Ø"/>
            </a:pPr>
            <a:r>
              <a:rPr lang="az" b="0" i="0" u="none" baseline="0"/>
              <a:t>Nümayəndələri informasiya cəmiyyəti və kibercinayətkarlıq, beynəlxalq təşkilatların müəyyən edilməsi və onların bu müasit cinayətkarlıq növü ilə mübarizə cəhdləri haqqında məlumatlarla tanış etmək </a:t>
            </a:r>
          </a:p>
          <a:p>
            <a:pPr algn="just" rtl="0">
              <a:lnSpc>
                <a:spcPct val="100000"/>
              </a:lnSpc>
              <a:buFont typeface="Wingdings" panose="05000000000000000000" pitchFamily="2" charset="2"/>
              <a:buChar char="Ø"/>
            </a:pPr>
            <a:r>
              <a:rPr lang="az" b="0" i="0" u="none" baseline="0"/>
              <a:t>AŞ Budapeşt konvensiyasını nəzərə almaqla, kibercinayətkarlığın əsas təriflərini təqdim etmək və kibercinayətkarlığın müasir formalarına tərif vermək</a:t>
            </a:r>
            <a:endParaRPr lang="az" dirty="0">
              <a:ea typeface="Verdana" panose="020B0604030504040204" pitchFamily="34" charset="0"/>
            </a:endParaRPr>
          </a:p>
          <a:p>
            <a:pPr marL="0" indent="0" algn="l" rtl="0">
              <a:buNone/>
            </a:pPr>
            <a:endParaRPr lang="az" dirty="0"/>
          </a:p>
        </p:txBody>
      </p:sp>
      <p:sp>
        <p:nvSpPr>
          <p:cNvPr id="3" name="Slide Number Placeholder 2"/>
          <p:cNvSpPr>
            <a:spLocks noGrp="1"/>
          </p:cNvSpPr>
          <p:nvPr>
            <p:ph type="sldNum" sz="quarter" idx="10"/>
          </p:nvPr>
        </p:nvSpPr>
        <p:spPr/>
        <p:txBody>
          <a:bodyPr/>
          <a:lstStyle/>
          <a:p>
            <a:pPr algn="r" rtl="0"/>
            <a:fld id="{49C04F3A-82BD-4011-AADB-1F79FD7DF4BC}" type="slidenum">
              <a:rPr/>
              <a:pPr/>
              <a:t>3</a:t>
            </a:fld>
            <a:endParaRPr lang="az" dirty="0"/>
          </a:p>
        </p:txBody>
      </p:sp>
      <p:sp>
        <p:nvSpPr>
          <p:cNvPr id="4" name="Text Placeholder 3"/>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məqsədi</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smtClean="0">
                <a:latin typeface="+mn-lt"/>
              </a:rPr>
              <a:t>K</a:t>
            </a:r>
            <a:r>
              <a:rPr lang="az-Latn-AZ" sz="3200" b="1" i="0" u="none" baseline="0" dirty="0" smtClean="0">
                <a:latin typeface="+mn-lt"/>
              </a:rPr>
              <a:t>İ</a:t>
            </a:r>
            <a:r>
              <a:rPr lang="az" sz="3200" b="1" i="0" u="none" baseline="0" dirty="0" smtClean="0">
                <a:latin typeface="+mn-lt"/>
              </a:rPr>
              <a:t>berc</a:t>
            </a:r>
            <a:r>
              <a:rPr lang="az-Latn-AZ" sz="3200" b="1" i="0" u="none" baseline="0" dirty="0" smtClean="0">
                <a:latin typeface="+mn-lt"/>
              </a:rPr>
              <a:t>İ</a:t>
            </a:r>
            <a:r>
              <a:rPr lang="az" sz="3200" b="1" i="0" u="none" baseline="0" dirty="0" smtClean="0">
                <a:latin typeface="+mn-lt"/>
              </a:rPr>
              <a:t>nayətkarlıq </a:t>
            </a:r>
            <a:r>
              <a:rPr lang="az" sz="3200" b="1" i="0" u="none" baseline="0" dirty="0">
                <a:latin typeface="+mn-lt"/>
              </a:rPr>
              <a:t>üzrə beynəlxalq </a:t>
            </a:r>
            <a:r>
              <a:rPr lang="az" sz="3200" b="1" i="0" u="none" baseline="0" dirty="0" smtClean="0">
                <a:latin typeface="+mn-lt"/>
              </a:rPr>
              <a:t>təşk</a:t>
            </a:r>
            <a:r>
              <a:rPr lang="az-Latn-AZ" sz="3200" b="1" i="0" u="none" baseline="0" dirty="0" smtClean="0">
                <a:latin typeface="+mn-lt"/>
              </a:rPr>
              <a:t>İ</a:t>
            </a:r>
            <a:r>
              <a:rPr lang="az" sz="3200" b="1" i="0" u="none" baseline="0" dirty="0" smtClean="0">
                <a:latin typeface="+mn-lt"/>
              </a:rPr>
              <a:t>latlar</a:t>
            </a:r>
            <a:endParaRPr lang="az" sz="3200" b="1" i="0" u="none" baseline="0" dirty="0">
              <a:latin typeface="+mn-lt"/>
            </a:endParaRP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pPr algn="l" rtl="0"/>
            <a:r>
              <a:rPr lang="az" b="0" i="0" u="none" baseline="0"/>
              <a:t>Kibercinayətkarlıqla mübarizənin əsasları</a:t>
            </a:r>
          </a:p>
        </p:txBody>
      </p:sp>
      <p:sp>
        <p:nvSpPr>
          <p:cNvPr id="4" name="Rectangle 3">
            <a:extLst>
              <a:ext uri="{FF2B5EF4-FFF2-40B4-BE49-F238E27FC236}">
                <a16:creationId xmlns="" xmlns:a16="http://schemas.microsoft.com/office/drawing/2014/main" id="{592ABD5F-08FB-4136-A76F-07AC20DAB91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5" name="Rectangle 4">
            <a:extLst>
              <a:ext uri="{FF2B5EF4-FFF2-40B4-BE49-F238E27FC236}">
                <a16:creationId xmlns="" xmlns:a16="http://schemas.microsoft.com/office/drawing/2014/main" id="{E48A760C-C5E8-484E-AE27-CC97BE067C28}"/>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6" name="TextBox 7">
            <a:extLst>
              <a:ext uri="{FF2B5EF4-FFF2-40B4-BE49-F238E27FC236}">
                <a16:creationId xmlns=""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Bölmə 4</a:t>
            </a:r>
            <a:endParaRPr lang="az" sz="2000" dirty="0">
              <a:solidFill>
                <a:prstClr val="white"/>
              </a:solidFill>
              <a:latin typeface="Verdana" charset="0"/>
              <a:cs typeface="Verdana" charset="0"/>
            </a:endParaRPr>
          </a:p>
        </p:txBody>
      </p:sp>
      <p:pic>
        <p:nvPicPr>
          <p:cNvPr id="7" name="Picture 4">
            <a:extLst>
              <a:ext uri="{FF2B5EF4-FFF2-40B4-BE49-F238E27FC236}">
                <a16:creationId xmlns="" xmlns:a16="http://schemas.microsoft.com/office/drawing/2014/main" id="{0999E604-E88D-4D07-B64F-C99CD4214B5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3915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31</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31</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600" b="0" i="0" u="none" baseline="0" dirty="0" smtClean="0">
                <a:latin typeface="Verdana" panose="020B0604030504040204" pitchFamily="34" charset="0"/>
                <a:ea typeface="Verdana" panose="020B0604030504040204" pitchFamily="34" charset="0"/>
                <a:cs typeface="ＭＳ Ｐゴシック" charset="0"/>
              </a:rPr>
              <a:t>Kibercinayətkarlığın</a:t>
            </a:r>
            <a:endParaRPr lang="az-Latn-AZ" sz="2600" b="0" i="0" u="none" baseline="0" dirty="0" smtClean="0">
              <a:latin typeface="Verdana" panose="020B0604030504040204" pitchFamily="34" charset="0"/>
              <a:ea typeface="Verdana" panose="020B0604030504040204" pitchFamily="34" charset="0"/>
              <a:cs typeface="ＭＳ Ｐゴシック" charset="0"/>
            </a:endParaRPr>
          </a:p>
          <a:p>
            <a:pPr algn="r" rtl="0"/>
            <a:r>
              <a:rPr lang="az" sz="2600" b="0" i="0" u="none" baseline="0" dirty="0" smtClean="0">
                <a:latin typeface="Verdana" panose="020B0604030504040204" pitchFamily="34" charset="0"/>
                <a:ea typeface="Verdana" panose="020B0604030504040204" pitchFamily="34" charset="0"/>
                <a:cs typeface="ＭＳ Ｐゴシック" charset="0"/>
              </a:rPr>
              <a:t>beynəlxalq </a:t>
            </a:r>
            <a:r>
              <a:rPr lang="az" sz="2600" b="0" i="0" u="none" baseline="0" dirty="0">
                <a:latin typeface="Verdana" panose="020B0604030504040204" pitchFamily="34" charset="0"/>
                <a:ea typeface="Verdana" panose="020B0604030504040204" pitchFamily="34" charset="0"/>
                <a:cs typeface="ＭＳ Ｐゴシック" charset="0"/>
              </a:rPr>
              <a:t>miqyası və ona qarşı cavab tədbirləri</a:t>
            </a:r>
            <a:endParaRPr lang="az" sz="26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 xmlns:a16="http://schemas.microsoft.com/office/drawing/2014/main"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rtl="0" eaLnBrk="1" hangingPunct="1"/>
            <a:r>
              <a:rPr lang="az" sz="3200" b="1" i="0" u="none" baseline="0">
                <a:ea typeface="ＭＳ Ｐゴシック" pitchFamily="34" charset="-128"/>
              </a:rPr>
              <a:t>Beynəlxalq cavab tədbirlərinə nümunələr</a:t>
            </a:r>
            <a:endParaRPr lang="az" sz="3200" b="1" dirty="0">
              <a:ea typeface="ＭＳ Ｐゴシック" pitchFamily="34" charset="-128"/>
            </a:endParaRPr>
          </a:p>
        </p:txBody>
      </p:sp>
      <p:pic>
        <p:nvPicPr>
          <p:cNvPr id="5" name="Picture 4">
            <a:extLst>
              <a:ext uri="{FF2B5EF4-FFF2-40B4-BE49-F238E27FC236}">
                <a16:creationId xmlns="" xmlns:a16="http://schemas.microsoft.com/office/drawing/2014/main" id="{833B8C6F-025E-9640-A84D-EF83449CC12C}"/>
              </a:ext>
            </a:extLst>
          </p:cNvPr>
          <p:cNvPicPr>
            <a:picLocks noChangeAspect="1"/>
          </p:cNvPicPr>
          <p:nvPr/>
        </p:nvPicPr>
        <p:blipFill>
          <a:blip r:embed="rId4"/>
          <a:stretch>
            <a:fillRect/>
          </a:stretch>
        </p:blipFill>
        <p:spPr>
          <a:xfrm>
            <a:off x="6286383" y="1971204"/>
            <a:ext cx="2534089" cy="2027271"/>
          </a:xfrm>
          <a:prstGeom prst="rect">
            <a:avLst/>
          </a:prstGeom>
        </p:spPr>
      </p:pic>
      <p:pic>
        <p:nvPicPr>
          <p:cNvPr id="6" name="Picture 5">
            <a:extLst>
              <a:ext uri="{FF2B5EF4-FFF2-40B4-BE49-F238E27FC236}">
                <a16:creationId xmlns="" xmlns:a16="http://schemas.microsoft.com/office/drawing/2014/main" id="{9F5D591F-43D2-8B4D-96C7-1050D23145CA}"/>
              </a:ext>
            </a:extLst>
          </p:cNvPr>
          <p:cNvPicPr>
            <a:picLocks noChangeAspect="1"/>
          </p:cNvPicPr>
          <p:nvPr/>
        </p:nvPicPr>
        <p:blipFill>
          <a:blip r:embed="rId5"/>
          <a:stretch>
            <a:fillRect/>
          </a:stretch>
        </p:blipFill>
        <p:spPr>
          <a:xfrm>
            <a:off x="431467" y="2168077"/>
            <a:ext cx="2379916" cy="1580820"/>
          </a:xfrm>
          <a:prstGeom prst="rect">
            <a:avLst/>
          </a:prstGeom>
        </p:spPr>
      </p:pic>
      <p:pic>
        <p:nvPicPr>
          <p:cNvPr id="27" name="Picture 26">
            <a:extLst>
              <a:ext uri="{FF2B5EF4-FFF2-40B4-BE49-F238E27FC236}">
                <a16:creationId xmlns="" xmlns:a16="http://schemas.microsoft.com/office/drawing/2014/main" id="{622E6FB5-9758-BD45-8495-D6A8C4D9812B}"/>
              </a:ext>
            </a:extLst>
          </p:cNvPr>
          <p:cNvPicPr>
            <a:picLocks noChangeAspect="1"/>
          </p:cNvPicPr>
          <p:nvPr/>
        </p:nvPicPr>
        <p:blipFill>
          <a:blip r:embed="rId6"/>
          <a:stretch>
            <a:fillRect/>
          </a:stretch>
        </p:blipFill>
        <p:spPr>
          <a:xfrm>
            <a:off x="492102" y="4069722"/>
            <a:ext cx="2258646" cy="2258646"/>
          </a:xfrm>
          <a:prstGeom prst="rect">
            <a:avLst/>
          </a:prstGeom>
        </p:spPr>
      </p:pic>
      <p:pic>
        <p:nvPicPr>
          <p:cNvPr id="28" name="Picture 27">
            <a:extLst>
              <a:ext uri="{FF2B5EF4-FFF2-40B4-BE49-F238E27FC236}">
                <a16:creationId xmlns="" xmlns:a16="http://schemas.microsoft.com/office/drawing/2014/main" id="{AAD3A13B-7085-7B44-A2D8-5202FBFACE90}"/>
              </a:ext>
            </a:extLst>
          </p:cNvPr>
          <p:cNvPicPr>
            <a:picLocks noChangeAspect="1"/>
          </p:cNvPicPr>
          <p:nvPr/>
        </p:nvPicPr>
        <p:blipFill>
          <a:blip r:embed="rId7"/>
          <a:stretch>
            <a:fillRect/>
          </a:stretch>
        </p:blipFill>
        <p:spPr>
          <a:xfrm>
            <a:off x="6381058" y="4046146"/>
            <a:ext cx="2344740" cy="2106292"/>
          </a:xfrm>
          <a:prstGeom prst="rect">
            <a:avLst/>
          </a:prstGeom>
        </p:spPr>
      </p:pic>
      <p:pic>
        <p:nvPicPr>
          <p:cNvPr id="7" name="Picture 6">
            <a:extLst>
              <a:ext uri="{FF2B5EF4-FFF2-40B4-BE49-F238E27FC236}">
                <a16:creationId xmlns="" xmlns:a16="http://schemas.microsoft.com/office/drawing/2014/main" id="{E23F68DB-37C9-5B4D-99C8-67B07818FF75}"/>
              </a:ext>
            </a:extLst>
          </p:cNvPr>
          <p:cNvPicPr>
            <a:picLocks noChangeAspect="1"/>
          </p:cNvPicPr>
          <p:nvPr/>
        </p:nvPicPr>
        <p:blipFill>
          <a:blip r:embed="rId8"/>
          <a:stretch>
            <a:fillRect/>
          </a:stretch>
        </p:blipFill>
        <p:spPr>
          <a:xfrm>
            <a:off x="3490173" y="2168077"/>
            <a:ext cx="2379916" cy="1580820"/>
          </a:xfrm>
          <a:prstGeom prst="rect">
            <a:avLst/>
          </a:prstGeom>
        </p:spPr>
      </p:pic>
      <p:pic>
        <p:nvPicPr>
          <p:cNvPr id="8" name="Picture 7">
            <a:extLst>
              <a:ext uri="{FF2B5EF4-FFF2-40B4-BE49-F238E27FC236}">
                <a16:creationId xmlns="" xmlns:a16="http://schemas.microsoft.com/office/drawing/2014/main" id="{E7A1B1BC-F932-9445-A572-2188BD54E7EB}"/>
              </a:ext>
            </a:extLst>
          </p:cNvPr>
          <p:cNvPicPr>
            <a:picLocks noChangeAspect="1"/>
          </p:cNvPicPr>
          <p:nvPr/>
        </p:nvPicPr>
        <p:blipFill>
          <a:blip r:embed="rId9"/>
          <a:stretch>
            <a:fillRect/>
          </a:stretch>
        </p:blipFill>
        <p:spPr>
          <a:xfrm>
            <a:off x="3550808" y="4126316"/>
            <a:ext cx="2258645" cy="2065598"/>
          </a:xfrm>
          <a:prstGeom prst="rect">
            <a:avLst/>
          </a:prstGeom>
        </p:spPr>
      </p:pic>
      <p:sp>
        <p:nvSpPr>
          <p:cNvPr id="9" name="Rectangle 8">
            <a:extLst>
              <a:ext uri="{FF2B5EF4-FFF2-40B4-BE49-F238E27FC236}">
                <a16:creationId xmlns="" xmlns:a16="http://schemas.microsoft.com/office/drawing/2014/main" id="{10FDF0CA-B20B-4BE9-BBD2-EE793219D3F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Tree>
    <p:extLst>
      <p:ext uri="{BB962C8B-B14F-4D97-AF65-F5344CB8AC3E}">
        <p14:creationId xmlns:p14="http://schemas.microsoft.com/office/powerpoint/2010/main" val="1396698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32</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32</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BIRLƏŞMIŞ MILLƏTLƏR TƏŞKILATI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logos-download.com/wp-content/uploads/2016/07/U...">
            <a:extLst>
              <a:ext uri="{FF2B5EF4-FFF2-40B4-BE49-F238E27FC236}">
                <a16:creationId xmlns="" xmlns:a16="http://schemas.microsoft.com/office/drawing/2014/main" id="{7415C628-D0CB-4F28-AF88-471BEFA80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3" y="5299256"/>
            <a:ext cx="1285665" cy="10907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9" name="Content Placeholder 1">
            <a:extLst>
              <a:ext uri="{FF2B5EF4-FFF2-40B4-BE49-F238E27FC236}">
                <a16:creationId xmlns="" xmlns:a16="http://schemas.microsoft.com/office/drawing/2014/main" id="{9862464D-8B1B-4FD5-AEAC-0662CE90FB58}"/>
              </a:ext>
            </a:extLst>
          </p:cNvPr>
          <p:cNvSpPr txBox="1">
            <a:spLocks/>
          </p:cNvSpPr>
          <p:nvPr/>
        </p:nvSpPr>
        <p:spPr>
          <a:xfrm>
            <a:off x="251520" y="980728"/>
            <a:ext cx="8784530" cy="51419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Font typeface="Arial" panose="020B0604020202020204" pitchFamily="34" charset="0"/>
              <a:buNone/>
            </a:pPr>
            <a:r>
              <a:rPr lang="az" sz="2200" b="1" i="0" u="none" baseline="0" dirty="0"/>
              <a:t>BMT-nin Kibercinayətkarlıq üzrə hökumətlərarası ekspert qrupu (IEG) –  2010</a:t>
            </a:r>
          </a:p>
          <a:p>
            <a:pPr marL="400050" lvl="1" indent="0" algn="l" rtl="0" eaLnBrk="1" hangingPunct="1">
              <a:buNone/>
            </a:pPr>
            <a:r>
              <a:rPr lang="az" sz="2200" b="0" i="0" u="none" baseline="0" dirty="0">
                <a:effectLst/>
                <a:latin typeface="Calibri" panose="020F0502020204030204" pitchFamily="34" charset="0"/>
                <a:ea typeface="Times New Roman" panose="02020603050405020304" pitchFamily="18" charset="0"/>
              </a:rPr>
              <a:t>“kibercinayətkarlıq probleminin, Üzv dövlətlərin, beynəlxalq ictimaiyyətin və özəl sektorun ona qarşı cavab tədbirlərinin, eləcə də ölkədaxili qanunvericiliklər, qabaqcıl təcrübələr, texniki yardım və beynəlxalq əməkdaşlıqla bağlı məlumat mübadiləsinin -  kibercinayətkarlığa qarşı mövcud ölkədaxili və beynəlxalq hüquqi və digər cavab tədbirlərini gücləndirilməsi və yenilərinin təklif edilməsi üçün mümkün variantların öyrənilməsi istiqamətində ətraflı araşdırmaq məqsədilə təsis edilmişdir”</a:t>
            </a:r>
          </a:p>
          <a:p>
            <a:pPr marL="0" indent="0" algn="l" rtl="0" eaLnBrk="1" hangingPunct="1">
              <a:buFont typeface="Arial" panose="020B0604020202020204" pitchFamily="34" charset="0"/>
              <a:buNone/>
            </a:pPr>
            <a:r>
              <a:rPr lang="az" sz="2200" b="1" i="0" u="none" baseline="0" dirty="0"/>
              <a:t>UNODC (BMT‐nin Narkotiklər və Cinayətkarlıqla Mübarizə İdarəsi) Kibercinayətkarlıqla mübarizə üzrə qlobal proqram</a:t>
            </a:r>
          </a:p>
          <a:p>
            <a:pPr algn="l" rtl="0" eaLnBrk="1" hangingPunct="1"/>
            <a:r>
              <a:rPr lang="az" sz="2200" b="0" i="0" u="none" baseline="0" dirty="0">
                <a:latin typeface="Calibri" panose="020F0502020204030204" pitchFamily="34" charset="0"/>
              </a:rPr>
              <a:t>İnkişaf etməkdə olan ölkələrin ehtiyaclarına çevik cavab verir </a:t>
            </a:r>
          </a:p>
          <a:p>
            <a:pPr algn="l" rtl="0" eaLnBrk="1" hangingPunct="1"/>
            <a:r>
              <a:rPr lang="az" sz="2200" b="0" i="0" u="none" baseline="0" dirty="0">
                <a:latin typeface="Calibri" panose="020F0502020204030204" pitchFamily="34" charset="0"/>
              </a:rPr>
              <a:t>Daha yüksək səmərəlilik və effektivlik</a:t>
            </a:r>
          </a:p>
        </p:txBody>
      </p:sp>
      <p:sp>
        <p:nvSpPr>
          <p:cNvPr id="16" name="TextBox 15">
            <a:extLst>
              <a:ext uri="{FF2B5EF4-FFF2-40B4-BE49-F238E27FC236}">
                <a16:creationId xmlns="" xmlns:a16="http://schemas.microsoft.com/office/drawing/2014/main" id="{6F8A8EAD-F300-4A85-8D4E-6ADA3B6D2B03}"/>
              </a:ext>
            </a:extLst>
          </p:cNvPr>
          <p:cNvSpPr txBox="1"/>
          <p:nvPr/>
        </p:nvSpPr>
        <p:spPr>
          <a:xfrm>
            <a:off x="-33588" y="6008901"/>
            <a:ext cx="7987040" cy="369332"/>
          </a:xfrm>
          <a:prstGeom prst="rect">
            <a:avLst/>
          </a:prstGeom>
          <a:noFill/>
        </p:spPr>
        <p:txBody>
          <a:bodyPr wrap="square">
            <a:spAutoFit/>
          </a:bodyPr>
          <a:lstStyle/>
          <a:p>
            <a:pPr marL="0" lvl="0" indent="0" algn="l" rtl="0">
              <a:buFont typeface="Wingdings" panose="05000000000000000000" pitchFamily="2" charset="2"/>
              <a:buNone/>
            </a:pPr>
            <a:r>
              <a:rPr lang="az" sz="1800" b="0" i="0" u="sng" baseline="0">
                <a:solidFill>
                  <a:srgbClr val="0000FF"/>
                </a:solidFill>
                <a:effectLst/>
                <a:latin typeface="Calibri" panose="020F0502020204030204" pitchFamily="34" charset="0"/>
                <a:ea typeface="Times New Roman" panose="02020603050405020304" pitchFamily="18" charset="0"/>
                <a:hlinkClick r:id="rId5"/>
              </a:rPr>
              <a:t>https://www.unodc.org/unodc/en/cybercrime/global-programme-cybercrime.html</a:t>
            </a:r>
            <a:endParaRPr lang="az" sz="1800" u="sng" dirty="0">
              <a:solidFill>
                <a:srgbClr val="0000FF"/>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82323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33</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33</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BMT Baş Assambleyası</a:t>
            </a:r>
            <a:endParaRPr lang="az"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 xmlns:a16="http://schemas.microsoft.com/office/drawing/2014/main" id="{1FCE5F71-B62F-4840-AD46-7690CB1F70D4}"/>
              </a:ext>
            </a:extLst>
          </p:cNvPr>
          <p:cNvSpPr/>
          <p:nvPr/>
        </p:nvSpPr>
        <p:spPr>
          <a:xfrm>
            <a:off x="88522" y="1085294"/>
            <a:ext cx="8933934" cy="5078313"/>
          </a:xfrm>
          <a:prstGeom prst="rect">
            <a:avLst/>
          </a:prstGeom>
        </p:spPr>
        <p:txBody>
          <a:bodyPr wrap="square">
            <a:spAutoFit/>
          </a:bodyPr>
          <a:lstStyle/>
          <a:p>
            <a:pPr algn="l" rtl="0" eaLnBrk="1" hangingPunct="1"/>
            <a:r>
              <a:rPr lang="az" sz="2600" b="1" i="0" u="none" baseline="0" dirty="0"/>
              <a:t>İnformasiya texnologiyalarından cinayət məqsədilə qanunsuz istifadə haqqında qətnamələr (55/63 və 56/121 saylı qətnamələr): </a:t>
            </a:r>
            <a:endParaRPr lang="az" altLang="en-US" sz="2600" b="1" dirty="0">
              <a:ea typeface="MS PGothic" panose="020B0600070205080204" pitchFamily="34" charset="-128"/>
            </a:endParaRPr>
          </a:p>
          <a:p>
            <a:pPr marL="342900" indent="-342900" algn="l" rtl="0" eaLnBrk="1" hangingPunct="1">
              <a:buFont typeface="Arial" panose="020B0604020202020204" pitchFamily="34" charset="0"/>
              <a:buChar char="•"/>
            </a:pPr>
            <a:r>
              <a:rPr lang="az" sz="2600" b="0" i="0" u="none" baseline="0" dirty="0"/>
              <a:t>Hər </a:t>
            </a:r>
            <a:r>
              <a:rPr lang="az" sz="2600" b="0" i="0" u="none" baseline="0" dirty="0">
                <a:ea typeface="MS PGothic" panose="020B0600070205080204" pitchFamily="34" charset="-128"/>
              </a:rPr>
              <a:t>bir Dövlətin kibercinayətkarlıqla mübarizə sahəsində düzgün qərarların qəbulunu təmin etməsinə olan ehtiyac – </a:t>
            </a:r>
            <a:r>
              <a:rPr lang="az" sz="2600" b="0" i="1" u="none" baseline="0" dirty="0">
                <a:ea typeface="MS PGothic" panose="020B0600070205080204" pitchFamily="34" charset="-128"/>
              </a:rPr>
              <a:t>təhlükəsiz zonaların </a:t>
            </a:r>
            <a:r>
              <a:rPr lang="az" sz="2600" b="0" i="0" u="none" baseline="0" dirty="0">
                <a:ea typeface="MS PGothic" panose="020B0600070205080204" pitchFamily="34" charset="-128"/>
              </a:rPr>
              <a:t>aradan qaldırılması</a:t>
            </a:r>
          </a:p>
          <a:p>
            <a:pPr marL="342900" indent="-342900" algn="l" rtl="0" eaLnBrk="1" hangingPunct="1">
              <a:buFont typeface="Arial" panose="020B0604020202020204" pitchFamily="34" charset="0"/>
              <a:buChar char="•"/>
            </a:pPr>
            <a:endParaRPr lang="az" altLang="en-US" sz="2600" i="1" dirty="0">
              <a:ea typeface="MS PGothic" panose="020B0600070205080204" pitchFamily="34" charset="-128"/>
            </a:endParaRPr>
          </a:p>
          <a:p>
            <a:pPr marL="342900" indent="-342900" algn="l" rtl="0" eaLnBrk="1" hangingPunct="1">
              <a:buFont typeface="Arial" panose="020B0604020202020204" pitchFamily="34" charset="0"/>
              <a:buChar char="•"/>
            </a:pPr>
            <a:r>
              <a:rPr lang="az" sz="2600" b="0" i="0" u="none" baseline="0" dirty="0"/>
              <a:t>İ</a:t>
            </a:r>
            <a:r>
              <a:rPr lang="az" sz="2600" b="0" i="0" u="none" baseline="0" dirty="0">
                <a:ea typeface="MS PGothic" panose="020B0600070205080204" pitchFamily="34" charset="-128"/>
              </a:rPr>
              <a:t>nformasiya texnologiyalarından cinayət məqsədilə qanunsuz istifadə barədə beynəlxalq işlərdə konkret cinayət araşdırmaları ilə əlaqədar olaraq bütün Dövlətlər arasında məlumat mübadiləsi, əməkdaşlıq və koordinasiya ehtiyacı</a:t>
            </a:r>
          </a:p>
          <a:p>
            <a:pPr lvl="1" algn="l" rtl="0"/>
            <a:endParaRPr lang="az" sz="2600" dirty="0"/>
          </a:p>
        </p:txBody>
      </p:sp>
      <p:pic>
        <p:nvPicPr>
          <p:cNvPr id="5" name="Picture 4">
            <a:extLst>
              <a:ext uri="{FF2B5EF4-FFF2-40B4-BE49-F238E27FC236}">
                <a16:creationId xmlns="" xmlns:a16="http://schemas.microsoft.com/office/drawing/2014/main" id="{4CD58A2B-12F1-204C-9E9D-A9BAC29904D5}"/>
              </a:ext>
            </a:extLst>
          </p:cNvPr>
          <p:cNvPicPr>
            <a:picLocks noChangeAspect="1"/>
          </p:cNvPicPr>
          <p:nvPr/>
        </p:nvPicPr>
        <p:blipFill>
          <a:blip r:embed="rId4"/>
          <a:stretch>
            <a:fillRect/>
          </a:stretch>
        </p:blipFill>
        <p:spPr>
          <a:xfrm>
            <a:off x="6949440" y="5248657"/>
            <a:ext cx="2073016" cy="1194816"/>
          </a:xfrm>
          <a:prstGeom prst="rect">
            <a:avLst/>
          </a:prstGeom>
        </p:spPr>
      </p:pic>
      <p:sp>
        <p:nvSpPr>
          <p:cNvPr id="6" name="Rectangle 5">
            <a:extLst>
              <a:ext uri="{FF2B5EF4-FFF2-40B4-BE49-F238E27FC236}">
                <a16:creationId xmlns="" xmlns:a16="http://schemas.microsoft.com/office/drawing/2014/main" id="{77BF08AE-84F8-4F7D-817A-5889FBA34340}"/>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6" name="TextBox 15">
            <a:extLst>
              <a:ext uri="{FF2B5EF4-FFF2-40B4-BE49-F238E27FC236}">
                <a16:creationId xmlns="" xmlns:a16="http://schemas.microsoft.com/office/drawing/2014/main" id="{86E86C30-1AE3-45B1-BBD9-4AD829B73096}"/>
              </a:ext>
            </a:extLst>
          </p:cNvPr>
          <p:cNvSpPr txBox="1"/>
          <p:nvPr/>
        </p:nvSpPr>
        <p:spPr>
          <a:xfrm>
            <a:off x="0" y="5958294"/>
            <a:ext cx="6287640" cy="369332"/>
          </a:xfrm>
          <a:prstGeom prst="rect">
            <a:avLst/>
          </a:prstGeom>
          <a:noFill/>
        </p:spPr>
        <p:txBody>
          <a:bodyPr wrap="square">
            <a:spAutoFit/>
          </a:bodyPr>
          <a:lstStyle/>
          <a:p>
            <a:pPr algn="l" rtl="0"/>
            <a:r>
              <a:rPr lang="az" b="0" i="0" u="none" baseline="0">
                <a:hlinkClick r:id="rId5"/>
              </a:rPr>
              <a:t>https://www.un.org/press/en/2000/20001204.ga9842.doc.html</a:t>
            </a:r>
            <a:r>
              <a:rPr lang="az" b="0" i="0" u="none" baseline="0"/>
              <a:t> </a:t>
            </a:r>
          </a:p>
        </p:txBody>
      </p:sp>
    </p:spTree>
    <p:extLst>
      <p:ext uri="{BB962C8B-B14F-4D97-AF65-F5344CB8AC3E}">
        <p14:creationId xmlns:p14="http://schemas.microsoft.com/office/powerpoint/2010/main" val="1016329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34</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34</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İNTERPOL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 xmlns:a16="http://schemas.microsoft.com/office/drawing/2014/main" id="{7FA81925-418B-D44C-9255-2AEBBFBC0ADA}"/>
              </a:ext>
            </a:extLst>
          </p:cNvPr>
          <p:cNvSpPr/>
          <p:nvPr/>
        </p:nvSpPr>
        <p:spPr>
          <a:xfrm>
            <a:off x="121544" y="1018017"/>
            <a:ext cx="8900912" cy="5170646"/>
          </a:xfrm>
          <a:prstGeom prst="rect">
            <a:avLst/>
          </a:prstGeom>
        </p:spPr>
        <p:txBody>
          <a:bodyPr wrap="square">
            <a:spAutoFit/>
          </a:bodyPr>
          <a:lstStyle/>
          <a:p>
            <a:pPr algn="l" rtl="0"/>
            <a:r>
              <a:rPr lang="az" sz="2200" b="0" i="0" u="none" baseline="0" dirty="0">
                <a:effectLst>
                  <a:outerShdw blurRad="38100" dist="38100" dir="2700000" algn="tl">
                    <a:srgbClr val="000000">
                      <a:alpha val="43137"/>
                    </a:srgbClr>
                  </a:outerShdw>
                </a:effectLst>
              </a:rPr>
              <a:t>194 üzv (2020-ci ilə olan məlumat)</a:t>
            </a:r>
          </a:p>
          <a:p>
            <a:pPr algn="l" rtl="0"/>
            <a:r>
              <a:rPr lang="az" sz="2200" b="0" i="0" u="none" baseline="0" dirty="0">
                <a:effectLst>
                  <a:outerShdw blurRad="38100" dist="38100" dir="2700000" algn="tl">
                    <a:srgbClr val="000000">
                      <a:alpha val="43137"/>
                    </a:srgbClr>
                  </a:outerShdw>
                </a:effectLst>
              </a:rPr>
              <a:t>Bütün dünyadan hüquq- mühafizə orqanları</a:t>
            </a:r>
          </a:p>
          <a:p>
            <a:endParaRPr lang="az" sz="2200" dirty="0"/>
          </a:p>
          <a:p>
            <a:pPr algn="l" rtl="0"/>
            <a:r>
              <a:rPr lang="az" sz="2200" b="1" i="0" u="none" baseline="0" dirty="0"/>
              <a:t>Məqsəd</a:t>
            </a:r>
          </a:p>
          <a:p>
            <a:pPr marL="800100" lvl="1" indent="-342900" algn="l" rtl="0">
              <a:buFont typeface="Arial" panose="020B0604020202020204" pitchFamily="34" charset="0"/>
              <a:buChar char="•"/>
            </a:pPr>
            <a:r>
              <a:rPr lang="az" sz="2200" b="0" i="0" u="none" baseline="0" dirty="0"/>
              <a:t>Polis orqanları arasında beynəlxalq əməkdaşlığı təkmilləşdirmək və dəstəkləmək</a:t>
            </a:r>
          </a:p>
          <a:p>
            <a:pPr marL="800100" lvl="1" indent="-342900" algn="l" rtl="0">
              <a:buFont typeface="Arial" panose="020B0604020202020204" pitchFamily="34" charset="0"/>
              <a:buChar char="•"/>
            </a:pPr>
            <a:r>
              <a:rPr lang="az" sz="2200" b="0" i="0" u="none" baseline="0" dirty="0"/>
              <a:t>Polis orqanları arasında qlobal məlumat mübadiləsi sistemi təşkil etmək </a:t>
            </a:r>
          </a:p>
          <a:p>
            <a:pPr marL="800100" lvl="1" indent="-342900" algn="l" rtl="0">
              <a:buFont typeface="Arial" panose="020B0604020202020204" pitchFamily="34" charset="0"/>
              <a:buChar char="•"/>
            </a:pPr>
            <a:r>
              <a:rPr lang="az" sz="2200" b="0" i="0" u="none" baseline="0" dirty="0"/>
              <a:t>konkret verilənlər bazaları hazırlamaq və polis məlumatlarının təhlili</a:t>
            </a:r>
          </a:p>
          <a:p>
            <a:endParaRPr lang="az" sz="2200" dirty="0"/>
          </a:p>
          <a:p>
            <a:pPr algn="l" rtl="0" eaLnBrk="1" fontAlgn="auto" hangingPunct="1">
              <a:spcAft>
                <a:spcPts val="0"/>
              </a:spcAft>
              <a:defRPr/>
            </a:pPr>
            <a:r>
              <a:rPr lang="az" sz="2200" b="1" i="0" u="none" baseline="0" dirty="0"/>
              <a:t>İNTERPOLun üç cinayət proqramından biri</a:t>
            </a:r>
            <a:endParaRPr lang="az" altLang="en-US" sz="2200" b="1" dirty="0"/>
          </a:p>
          <a:p>
            <a:pPr marL="457200" indent="-457200" algn="l" rtl="0" eaLnBrk="1" fontAlgn="auto" hangingPunct="1">
              <a:spcAft>
                <a:spcPts val="0"/>
              </a:spcAft>
              <a:buFont typeface="Arial" panose="020B0604020202020204" pitchFamily="34" charset="0"/>
              <a:buChar char="•"/>
              <a:defRPr/>
            </a:pPr>
            <a:r>
              <a:rPr lang="az" sz="2200" b="0" i="0" u="none" baseline="0" dirty="0"/>
              <a:t>Qaranlıq veb, kriptovalyutalar, o cümlədən rəqəmsal sübutlar, zərərli domenlər, fidyə tələb edən proqramlar, verilənlərin toplanması üçün zərərli proqramlar, kriptosındırıcıar və sair önə çəkilməklə kibercinayətkarlığın diqqət mərkəzində saxlanması</a:t>
            </a:r>
            <a:endParaRPr lang="az" sz="2200" dirty="0"/>
          </a:p>
        </p:txBody>
      </p:sp>
      <p:sp>
        <p:nvSpPr>
          <p:cNvPr id="6" name="Rectangle 5">
            <a:extLst>
              <a:ext uri="{FF2B5EF4-FFF2-40B4-BE49-F238E27FC236}">
                <a16:creationId xmlns="" xmlns:a16="http://schemas.microsoft.com/office/drawing/2014/main" id="{524B6456-681F-2F44-A01A-AD3514E81BD2}"/>
              </a:ext>
            </a:extLst>
          </p:cNvPr>
          <p:cNvSpPr/>
          <p:nvPr/>
        </p:nvSpPr>
        <p:spPr>
          <a:xfrm>
            <a:off x="9615351" y="1412776"/>
            <a:ext cx="4880433" cy="3416320"/>
          </a:xfrm>
          <a:prstGeom prst="rect">
            <a:avLst/>
          </a:prstGeom>
        </p:spPr>
        <p:txBody>
          <a:bodyPr wrap="square">
            <a:spAutoFit/>
          </a:bodyPr>
          <a:lstStyle/>
          <a:p>
            <a:pPr marL="342900" indent="-342900" algn="l" rtl="0">
              <a:buFont typeface="Wingdings" pitchFamily="2" charset="2"/>
              <a:buChar char="ü"/>
            </a:pPr>
            <a:r>
              <a:rPr lang="az" sz="2400" b="1" i="0" u="none" baseline="0"/>
              <a:t>Məqsəd:</a:t>
            </a:r>
          </a:p>
          <a:p>
            <a:pPr marL="800100" lvl="1" indent="-342900" algn="l" rtl="0">
              <a:buFont typeface="Arial" panose="020B0604020202020204" pitchFamily="34" charset="0"/>
              <a:buChar char="•"/>
            </a:pPr>
            <a:r>
              <a:rPr lang="az" sz="2400" b="0" i="0" u="none" baseline="0"/>
              <a:t>Polis orqanları arasında beynəlxalq əməkdaşlığı təkmilləşdirmək və dəstəkləmək</a:t>
            </a:r>
          </a:p>
          <a:p>
            <a:pPr marL="800100" lvl="1" indent="-342900" algn="l" rtl="0">
              <a:buFont typeface="Arial" panose="020B0604020202020204" pitchFamily="34" charset="0"/>
              <a:buChar char="•"/>
            </a:pPr>
            <a:r>
              <a:rPr lang="az" sz="2400" b="0" i="0" u="none" baseline="0"/>
              <a:t>Polis orqanları arasında qlobal məlumat mübadiləsi sistemi təşkil etmək </a:t>
            </a:r>
          </a:p>
          <a:p>
            <a:pPr marL="800100" lvl="1" indent="-342900" algn="l" rtl="0">
              <a:buFont typeface="Arial" panose="020B0604020202020204" pitchFamily="34" charset="0"/>
              <a:buChar char="•"/>
            </a:pPr>
            <a:r>
              <a:rPr lang="az" sz="2400" b="0" i="0" u="none" baseline="0"/>
              <a:t>konkret verilənlər bazaları hazırlamaq və polis məlumatlarının təhlili</a:t>
            </a:r>
          </a:p>
        </p:txBody>
      </p:sp>
      <p:pic>
        <p:nvPicPr>
          <p:cNvPr id="7" name="Picture 6">
            <a:extLst>
              <a:ext uri="{FF2B5EF4-FFF2-40B4-BE49-F238E27FC236}">
                <a16:creationId xmlns="" xmlns:a16="http://schemas.microsoft.com/office/drawing/2014/main" id="{B6FE6FEC-CDC3-EE40-929E-90B31C914D37}"/>
              </a:ext>
            </a:extLst>
          </p:cNvPr>
          <p:cNvPicPr>
            <a:picLocks noChangeAspect="1"/>
          </p:cNvPicPr>
          <p:nvPr/>
        </p:nvPicPr>
        <p:blipFill>
          <a:blip r:embed="rId4"/>
          <a:stretch>
            <a:fillRect/>
          </a:stretch>
        </p:blipFill>
        <p:spPr>
          <a:xfrm>
            <a:off x="7680775" y="963112"/>
            <a:ext cx="1341681" cy="921587"/>
          </a:xfrm>
          <a:prstGeom prst="rect">
            <a:avLst/>
          </a:prstGeom>
        </p:spPr>
      </p:pic>
      <p:sp>
        <p:nvSpPr>
          <p:cNvPr id="8" name="Rectangle 7">
            <a:extLst>
              <a:ext uri="{FF2B5EF4-FFF2-40B4-BE49-F238E27FC236}">
                <a16:creationId xmlns="" xmlns:a16="http://schemas.microsoft.com/office/drawing/2014/main" id="{85701227-5DE0-46B0-97BF-FABBE5AD534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6" name="TextBox 15">
            <a:extLst>
              <a:ext uri="{FF2B5EF4-FFF2-40B4-BE49-F238E27FC236}">
                <a16:creationId xmlns="" xmlns:a16="http://schemas.microsoft.com/office/drawing/2014/main" id="{3B78DA13-E6F2-4E08-BB57-8393753C7713}"/>
              </a:ext>
            </a:extLst>
          </p:cNvPr>
          <p:cNvSpPr txBox="1"/>
          <p:nvPr/>
        </p:nvSpPr>
        <p:spPr>
          <a:xfrm>
            <a:off x="23754" y="6277906"/>
            <a:ext cx="7252138" cy="319446"/>
          </a:xfrm>
          <a:prstGeom prst="rect">
            <a:avLst/>
          </a:prstGeom>
          <a:noFill/>
        </p:spPr>
        <p:txBody>
          <a:bodyPr wrap="square">
            <a:spAutoFit/>
          </a:bodyPr>
          <a:lstStyle/>
          <a:p>
            <a:pPr marL="0" indent="0" algn="l" rtl="0" eaLnBrk="1" hangingPunct="1">
              <a:lnSpc>
                <a:spcPct val="80000"/>
              </a:lnSpc>
              <a:buNone/>
            </a:pPr>
            <a:r>
              <a:rPr lang="az" b="0" i="0" u="none" baseline="0">
                <a:hlinkClick r:id="rId5"/>
              </a:rPr>
              <a:t>https://www.interpol.int/en/Crimes/Cybercrime</a:t>
            </a:r>
            <a:r>
              <a:rPr lang="az" b="0" i="0" u="none" baseline="0"/>
              <a:t> </a:t>
            </a:r>
          </a:p>
        </p:txBody>
      </p:sp>
    </p:spTree>
    <p:extLst>
      <p:ext uri="{BB962C8B-B14F-4D97-AF65-F5344CB8AC3E}">
        <p14:creationId xmlns:p14="http://schemas.microsoft.com/office/powerpoint/2010/main" val="2718014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35</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35</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Avropa İttifaqı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 xmlns:a16="http://schemas.microsoft.com/office/drawing/2014/main" id="{CA5F1098-6BC9-F149-A8C7-19F6CA26897B}"/>
              </a:ext>
            </a:extLst>
          </p:cNvPr>
          <p:cNvPicPr>
            <a:picLocks noChangeAspect="1"/>
          </p:cNvPicPr>
          <p:nvPr/>
        </p:nvPicPr>
        <p:blipFill>
          <a:blip r:embed="rId4"/>
          <a:stretch>
            <a:fillRect/>
          </a:stretch>
        </p:blipFill>
        <p:spPr>
          <a:xfrm>
            <a:off x="6516216" y="5056490"/>
            <a:ext cx="2506240" cy="1412914"/>
          </a:xfrm>
          <a:prstGeom prst="rect">
            <a:avLst/>
          </a:prstGeom>
        </p:spPr>
      </p:pic>
      <p:sp>
        <p:nvSpPr>
          <p:cNvPr id="8" name="Rectangle 7">
            <a:extLst>
              <a:ext uri="{FF2B5EF4-FFF2-40B4-BE49-F238E27FC236}">
                <a16:creationId xmlns="" xmlns:a16="http://schemas.microsoft.com/office/drawing/2014/main" id="{49067721-6A61-4AD0-A591-955F18B6EEC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9" name="Content Placeholder 1">
            <a:extLst>
              <a:ext uri="{FF2B5EF4-FFF2-40B4-BE49-F238E27FC236}">
                <a16:creationId xmlns="" xmlns:a16="http://schemas.microsoft.com/office/drawing/2014/main" id="{FA148ADD-5604-49B1-8940-F8255D65E771}"/>
              </a:ext>
            </a:extLst>
          </p:cNvPr>
          <p:cNvSpPr txBox="1">
            <a:spLocks/>
          </p:cNvSpPr>
          <p:nvPr/>
        </p:nvSpPr>
        <p:spPr>
          <a:xfrm>
            <a:off x="121545" y="980729"/>
            <a:ext cx="9022456" cy="518457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Font typeface="Arial" panose="020B0604020202020204" pitchFamily="34" charset="0"/>
              <a:buNone/>
            </a:pPr>
            <a:r>
              <a:rPr lang="az" sz="2300" b="1" i="0" u="none" baseline="0" dirty="0"/>
              <a:t>Aşağıdakı siyasətləri yaradır:</a:t>
            </a:r>
          </a:p>
          <a:p>
            <a:pPr algn="l" rtl="0" eaLnBrk="1" hangingPunct="1">
              <a:buFont typeface="Wingdings" panose="05000000000000000000" pitchFamily="2" charset="2"/>
              <a:buChar char="Ø"/>
            </a:pPr>
            <a:r>
              <a:rPr lang="az" sz="2300" b="0" i="0" u="none" baseline="0" dirty="0">
                <a:latin typeface="Calibri" panose="020F0502020204030204" pitchFamily="34" charset="0"/>
              </a:rPr>
              <a:t>E-sübut, şifrləmə, nağdsız ödəniş dələduzluğu, uşaqların cinsi sitismarı</a:t>
            </a:r>
            <a:endParaRPr lang="az" altLang="sr-Latn-RS" sz="2300" dirty="0">
              <a:latin typeface="Calibri" panose="020F0502020204030204" pitchFamily="34" charset="0"/>
            </a:endParaRPr>
          </a:p>
          <a:p>
            <a:pPr marL="0" indent="0" algn="l" rtl="0" eaLnBrk="1" hangingPunct="1">
              <a:buNone/>
            </a:pPr>
            <a:r>
              <a:rPr lang="az" sz="2300" b="1" i="0" u="none" baseline="0" dirty="0">
                <a:latin typeface="Calibri" panose="020F0502020204030204" pitchFamily="34" charset="0"/>
              </a:rPr>
              <a:t>Aşağıdakı tədbirləri görür:</a:t>
            </a:r>
          </a:p>
          <a:p>
            <a:pPr algn="l" rtl="0" eaLnBrk="1" hangingPunct="1"/>
            <a:r>
              <a:rPr lang="az" sz="2300" b="1" i="0" u="none" baseline="0" dirty="0">
                <a:latin typeface="Calibri" panose="020F0502020204030204" pitchFamily="34" charset="0"/>
              </a:rPr>
              <a:t>Qanun</a:t>
            </a:r>
          </a:p>
          <a:p>
            <a:pPr lvl="1" algn="l" rtl="0" eaLnBrk="1" hangingPunct="1">
              <a:buFont typeface="Wingdings" panose="05000000000000000000" pitchFamily="2" charset="2"/>
              <a:buChar char="Ø"/>
            </a:pPr>
            <a:r>
              <a:rPr lang="az" sz="2300" b="0" i="0" u="none" baseline="0" dirty="0">
                <a:latin typeface="Calibri" panose="020F0502020204030204" pitchFamily="34" charset="0"/>
              </a:rPr>
              <a:t>Kibercinayətkarlıq haqqında Aİ qanunun monitorinqi və yenilənməsi</a:t>
            </a:r>
          </a:p>
          <a:p>
            <a:pPr lvl="1" algn="l" rtl="0" eaLnBrk="1" hangingPunct="1">
              <a:buFont typeface="Wingdings" panose="05000000000000000000" pitchFamily="2" charset="2"/>
              <a:buChar char="Ø"/>
            </a:pPr>
            <a:r>
              <a:rPr lang="az" sz="2300" b="0" i="0" u="none" baseline="0" dirty="0">
                <a:latin typeface="Calibri" panose="020F0502020204030204" pitchFamily="34" charset="0"/>
              </a:rPr>
              <a:t>Direktivlərin yaradılması</a:t>
            </a:r>
          </a:p>
          <a:p>
            <a:pPr algn="l" rtl="0" eaLnBrk="1" hangingPunct="1"/>
            <a:r>
              <a:rPr lang="az" sz="2300" b="1" i="0" u="none" baseline="0" dirty="0">
                <a:latin typeface="Calibri" panose="020F0502020204030204" pitchFamily="34" charset="0"/>
              </a:rPr>
              <a:t>Koordinasiya</a:t>
            </a:r>
          </a:p>
          <a:p>
            <a:pPr lvl="1" algn="l" rtl="0" eaLnBrk="1" hangingPunct="1">
              <a:buFont typeface="Wingdings" panose="05000000000000000000" pitchFamily="2" charset="2"/>
              <a:buChar char="Ø"/>
            </a:pPr>
            <a:r>
              <a:rPr lang="az" sz="2300" b="0" i="0" u="none" baseline="0" dirty="0">
                <a:latin typeface="Calibri" panose="020F0502020204030204" pitchFamily="34" charset="0"/>
              </a:rPr>
              <a:t>Agentliklərə dəstək:</a:t>
            </a:r>
          </a:p>
          <a:p>
            <a:pPr lvl="1" algn="l" rtl="0" eaLnBrk="1" hangingPunct="1">
              <a:buFont typeface="Wingdings" panose="05000000000000000000" pitchFamily="2" charset="2"/>
              <a:buChar char="Ø"/>
            </a:pPr>
            <a:r>
              <a:rPr lang="az" sz="2300" b="0" i="0" u="none" baseline="0" dirty="0">
                <a:latin typeface="Calibri" panose="020F0502020204030204" pitchFamily="34" charset="0"/>
              </a:rPr>
              <a:t>Avropa Kibercinayətkarlıqla Mübarizə Mərkəzi</a:t>
            </a:r>
          </a:p>
          <a:p>
            <a:pPr lvl="1" algn="l" rtl="0" eaLnBrk="1" hangingPunct="1">
              <a:buFont typeface="Wingdings" panose="05000000000000000000" pitchFamily="2" charset="2"/>
              <a:buChar char="Ø"/>
            </a:pPr>
            <a:r>
              <a:rPr lang="az" sz="2300" b="0" i="0" u="none" baseline="0" dirty="0">
                <a:latin typeface="Calibri" panose="020F0502020204030204" pitchFamily="34" charset="0"/>
              </a:rPr>
              <a:t>WeProtect</a:t>
            </a:r>
            <a:endParaRPr lang="az" altLang="sr-Latn-RS" sz="2300" dirty="0">
              <a:latin typeface="Calibri" panose="020F0502020204030204" pitchFamily="34" charset="0"/>
            </a:endParaRPr>
          </a:p>
          <a:p>
            <a:pPr lvl="1" algn="l" rtl="0" eaLnBrk="1" hangingPunct="1">
              <a:buFont typeface="Wingdings" panose="05000000000000000000" pitchFamily="2" charset="2"/>
              <a:buChar char="Ø"/>
            </a:pPr>
            <a:r>
              <a:rPr lang="az" sz="2300" b="0" i="0" u="none" baseline="0" dirty="0">
                <a:latin typeface="Calibri" panose="020F0502020204030204" pitchFamily="34" charset="0"/>
              </a:rPr>
              <a:t>İctimai asayiş üzrə işçi qrup</a:t>
            </a:r>
          </a:p>
        </p:txBody>
      </p:sp>
      <p:sp>
        <p:nvSpPr>
          <p:cNvPr id="16" name="TextBox 15">
            <a:extLst>
              <a:ext uri="{FF2B5EF4-FFF2-40B4-BE49-F238E27FC236}">
                <a16:creationId xmlns="" xmlns:a16="http://schemas.microsoft.com/office/drawing/2014/main" id="{0BA9BBE0-8814-4084-A5DC-7FD0DD658D3E}"/>
              </a:ext>
            </a:extLst>
          </p:cNvPr>
          <p:cNvSpPr txBox="1"/>
          <p:nvPr/>
        </p:nvSpPr>
        <p:spPr>
          <a:xfrm>
            <a:off x="0" y="6175012"/>
            <a:ext cx="6857976" cy="369332"/>
          </a:xfrm>
          <a:prstGeom prst="rect">
            <a:avLst/>
          </a:prstGeom>
          <a:noFill/>
        </p:spPr>
        <p:txBody>
          <a:bodyPr wrap="square">
            <a:spAutoFit/>
          </a:bodyPr>
          <a:lstStyle/>
          <a:p>
            <a:pPr algn="l" rtl="0"/>
            <a:r>
              <a:rPr lang="az" sz="1800" b="0" i="0" u="sng" baseline="0">
                <a:solidFill>
                  <a:srgbClr val="0000FF"/>
                </a:solidFill>
                <a:effectLst/>
                <a:latin typeface="Calibri" panose="020F0502020204030204" pitchFamily="34" charset="0"/>
                <a:ea typeface="Times New Roman" panose="02020603050405020304" pitchFamily="18" charset="0"/>
                <a:hlinkClick r:id="rId5"/>
              </a:rPr>
              <a:t>https://ec.europa.eu/home-affairs/what-we-do/policies/cybercrime_en</a:t>
            </a:r>
            <a:endParaRPr lang="az"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260447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36</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36</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AVROPOL</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 xmlns:a16="http://schemas.microsoft.com/office/drawing/2014/main" id="{1FCE5F71-B62F-4840-AD46-7690CB1F70D4}"/>
              </a:ext>
            </a:extLst>
          </p:cNvPr>
          <p:cNvSpPr/>
          <p:nvPr/>
        </p:nvSpPr>
        <p:spPr>
          <a:xfrm>
            <a:off x="88522" y="1085294"/>
            <a:ext cx="8688926" cy="4031873"/>
          </a:xfrm>
          <a:prstGeom prst="rect">
            <a:avLst/>
          </a:prstGeom>
        </p:spPr>
        <p:txBody>
          <a:bodyPr wrap="square">
            <a:spAutoFit/>
          </a:bodyPr>
          <a:lstStyle/>
          <a:p>
            <a:pPr algn="l" rtl="0"/>
            <a:r>
              <a:rPr lang="az" sz="3200" b="1" i="0" u="none" baseline="0"/>
              <a:t>Avropa İttifaqının rolu </a:t>
            </a:r>
          </a:p>
          <a:p>
            <a:pPr marL="457200" indent="-457200" algn="l" rtl="0">
              <a:buFont typeface="Arial" panose="020B0604020202020204" pitchFamily="34" charset="0"/>
              <a:buChar char="•"/>
            </a:pPr>
            <a:r>
              <a:rPr lang="az" sz="2800" b="0" i="0" u="none" baseline="0"/>
              <a:t>Avropa İttifaqına Üzv olan hər bir dövlətin hüquq-mühafizə orqanları arasında əməkdaşlığın effektivliyini artırmaq</a:t>
            </a:r>
          </a:p>
          <a:p>
            <a:pPr marL="457200" indent="-457200" algn="l" rtl="0">
              <a:buFont typeface="Arial" panose="020B0604020202020204" pitchFamily="34" charset="0"/>
              <a:buChar char="•"/>
            </a:pPr>
            <a:r>
              <a:rPr lang="az" sz="2800" b="0" i="0" u="none" baseline="0"/>
              <a:t>1999-cu ildən bəri fəaliyyətdədir və Üzv dövlətlər arasında kriminal məlumatlarının təhlilini və verilənlərin paylaşılmasını asanlaşdırır </a:t>
            </a:r>
          </a:p>
          <a:p>
            <a:pPr marL="457200" indent="-457200" algn="l" rtl="0">
              <a:buFont typeface="Arial" panose="020B0604020202020204" pitchFamily="34" charset="0"/>
              <a:buChar char="•"/>
            </a:pPr>
            <a:r>
              <a:rPr lang="az" sz="2800" b="0" i="0" u="none" baseline="0"/>
              <a:t>Avropa Kibercinayətkarlıqla Mübarizə Mərkəzi (2013-cü ilin yanvar ayında açılmışdır) </a:t>
            </a:r>
          </a:p>
        </p:txBody>
      </p:sp>
      <p:pic>
        <p:nvPicPr>
          <p:cNvPr id="9" name="Picture 8">
            <a:extLst>
              <a:ext uri="{FF2B5EF4-FFF2-40B4-BE49-F238E27FC236}">
                <a16:creationId xmlns="" xmlns:a16="http://schemas.microsoft.com/office/drawing/2014/main" id="{446F5AEA-AC88-7C43-A4FA-4C9F8B7EEF8A}"/>
              </a:ext>
            </a:extLst>
          </p:cNvPr>
          <p:cNvPicPr>
            <a:picLocks noChangeAspect="1"/>
          </p:cNvPicPr>
          <p:nvPr/>
        </p:nvPicPr>
        <p:blipFill>
          <a:blip r:embed="rId4"/>
          <a:stretch>
            <a:fillRect/>
          </a:stretch>
        </p:blipFill>
        <p:spPr>
          <a:xfrm>
            <a:off x="5942200" y="5232923"/>
            <a:ext cx="3067568" cy="743243"/>
          </a:xfrm>
          <a:prstGeom prst="rect">
            <a:avLst/>
          </a:prstGeom>
        </p:spPr>
      </p:pic>
      <p:sp>
        <p:nvSpPr>
          <p:cNvPr id="5" name="Rectangle 4">
            <a:extLst>
              <a:ext uri="{FF2B5EF4-FFF2-40B4-BE49-F238E27FC236}">
                <a16:creationId xmlns="" xmlns:a16="http://schemas.microsoft.com/office/drawing/2014/main" id="{44CF4247-95BF-4BC6-A0D4-E504581313C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6" name="TextBox 15">
            <a:extLst>
              <a:ext uri="{FF2B5EF4-FFF2-40B4-BE49-F238E27FC236}">
                <a16:creationId xmlns="" xmlns:a16="http://schemas.microsoft.com/office/drawing/2014/main" id="{27DF62E9-29E1-483C-92B6-BB1491F32CA1}"/>
              </a:ext>
            </a:extLst>
          </p:cNvPr>
          <p:cNvSpPr txBox="1"/>
          <p:nvPr/>
        </p:nvSpPr>
        <p:spPr>
          <a:xfrm>
            <a:off x="88522" y="6152016"/>
            <a:ext cx="8022923" cy="369332"/>
          </a:xfrm>
          <a:prstGeom prst="rect">
            <a:avLst/>
          </a:prstGeom>
          <a:noFill/>
        </p:spPr>
        <p:txBody>
          <a:bodyPr wrap="square">
            <a:spAutoFit/>
          </a:bodyPr>
          <a:lstStyle/>
          <a:p>
            <a:pPr algn="l" rtl="0"/>
            <a:r>
              <a:rPr lang="az" b="0" i="0" u="none" baseline="0">
                <a:hlinkClick r:id="rId5"/>
              </a:rPr>
              <a:t>https://www.europol.europa.eu/about-europol/european-cybercrime-centre-ec3</a:t>
            </a:r>
            <a:r>
              <a:rPr lang="az" b="0" i="0" u="none" baseline="0"/>
              <a:t> </a:t>
            </a:r>
          </a:p>
        </p:txBody>
      </p:sp>
    </p:spTree>
    <p:extLst>
      <p:ext uri="{BB962C8B-B14F-4D97-AF65-F5344CB8AC3E}">
        <p14:creationId xmlns:p14="http://schemas.microsoft.com/office/powerpoint/2010/main" val="558583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37</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37</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AVROCAST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 xmlns:a16="http://schemas.microsoft.com/office/drawing/2014/main" id="{1FCE5F71-B62F-4840-AD46-7690CB1F70D4}"/>
              </a:ext>
            </a:extLst>
          </p:cNvPr>
          <p:cNvSpPr/>
          <p:nvPr/>
        </p:nvSpPr>
        <p:spPr>
          <a:xfrm>
            <a:off x="88522" y="1085294"/>
            <a:ext cx="8933934" cy="3693319"/>
          </a:xfrm>
          <a:prstGeom prst="rect">
            <a:avLst/>
          </a:prstGeom>
        </p:spPr>
        <p:txBody>
          <a:bodyPr wrap="square">
            <a:spAutoFit/>
          </a:bodyPr>
          <a:lstStyle/>
          <a:p>
            <a:pPr algn="l" rtl="0">
              <a:lnSpc>
                <a:spcPct val="150000"/>
              </a:lnSpc>
            </a:pPr>
            <a:r>
              <a:rPr lang="az" sz="3200" b="1" i="0" u="none" baseline="0"/>
              <a:t>Cinayətə qarşı mübarizədə əməkdaşlıq</a:t>
            </a:r>
          </a:p>
          <a:p>
            <a:pPr marL="457200" indent="-457200" algn="l" rtl="0">
              <a:buFont typeface="Arial" panose="020B0604020202020204" pitchFamily="34" charset="0"/>
              <a:buChar char="•"/>
            </a:pPr>
            <a:r>
              <a:rPr lang="az" sz="2400" b="0" i="0" u="none" baseline="0"/>
              <a:t>Ölkələrin cinayət təqibi və istintaqa görə məsul orqanlarının həyata keçirdikləri fəaliyyətlərin koordinasiyası</a:t>
            </a:r>
          </a:p>
          <a:p>
            <a:pPr marL="457200" indent="-457200" algn="l" rtl="0">
              <a:lnSpc>
                <a:spcPct val="150000"/>
              </a:lnSpc>
              <a:buFont typeface="Arial" panose="020B0604020202020204" pitchFamily="34" charset="0"/>
              <a:buChar char="•"/>
            </a:pPr>
            <a:r>
              <a:rPr lang="az" sz="2800" b="1" i="0" u="none" baseline="0"/>
              <a:t>Səlahiyyətləri:</a:t>
            </a:r>
          </a:p>
          <a:p>
            <a:pPr marL="914400" lvl="1" indent="-457200" algn="l" rtl="0">
              <a:buFont typeface="Arial" panose="020B0604020202020204" pitchFamily="34" charset="0"/>
              <a:buChar char="•"/>
            </a:pPr>
            <a:r>
              <a:rPr lang="az" sz="2400" b="0" i="0" u="none" baseline="0"/>
              <a:t>Müxtəlif Üzv dövlətlərin səlahiyyətli orqanları arasında koordinasiyanın inkişaf etdirilməsi</a:t>
            </a:r>
          </a:p>
          <a:p>
            <a:pPr marL="914400" lvl="1" indent="-457200" algn="l" rtl="0">
              <a:buFont typeface="Arial" panose="020B0604020202020204" pitchFamily="34" charset="0"/>
              <a:buChar char="•"/>
            </a:pPr>
            <a:r>
              <a:rPr lang="az" sz="2400" b="0" i="0" u="none" baseline="0"/>
              <a:t>Beynəlxalq hüquqi yardımın və ekstradisiya sorğularının yerinə yetirilməsinə yardım</a:t>
            </a:r>
          </a:p>
        </p:txBody>
      </p:sp>
      <p:pic>
        <p:nvPicPr>
          <p:cNvPr id="8" name="Picture 7">
            <a:extLst>
              <a:ext uri="{FF2B5EF4-FFF2-40B4-BE49-F238E27FC236}">
                <a16:creationId xmlns="" xmlns:a16="http://schemas.microsoft.com/office/drawing/2014/main" id="{703B605D-4F67-B74B-8AEC-100E479C2F1C}"/>
              </a:ext>
            </a:extLst>
          </p:cNvPr>
          <p:cNvPicPr>
            <a:picLocks noChangeAspect="1"/>
          </p:cNvPicPr>
          <p:nvPr/>
        </p:nvPicPr>
        <p:blipFill>
          <a:blip r:embed="rId4"/>
          <a:stretch>
            <a:fillRect/>
          </a:stretch>
        </p:blipFill>
        <p:spPr>
          <a:xfrm>
            <a:off x="7668343" y="5468908"/>
            <a:ext cx="1373097" cy="1032484"/>
          </a:xfrm>
          <a:prstGeom prst="rect">
            <a:avLst/>
          </a:prstGeom>
        </p:spPr>
      </p:pic>
      <p:sp>
        <p:nvSpPr>
          <p:cNvPr id="6" name="Rectangle 5">
            <a:extLst>
              <a:ext uri="{FF2B5EF4-FFF2-40B4-BE49-F238E27FC236}">
                <a16:creationId xmlns="" xmlns:a16="http://schemas.microsoft.com/office/drawing/2014/main" id="{25F023F8-F8AF-4F22-8383-9A9850EFB2E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6" name="TextBox 15">
            <a:extLst>
              <a:ext uri="{FF2B5EF4-FFF2-40B4-BE49-F238E27FC236}">
                <a16:creationId xmlns="" xmlns:a16="http://schemas.microsoft.com/office/drawing/2014/main" id="{8484EFA7-B493-4375-862A-78034620BA57}"/>
              </a:ext>
            </a:extLst>
          </p:cNvPr>
          <p:cNvSpPr txBox="1"/>
          <p:nvPr/>
        </p:nvSpPr>
        <p:spPr>
          <a:xfrm>
            <a:off x="0" y="6143408"/>
            <a:ext cx="5807968" cy="369332"/>
          </a:xfrm>
          <a:prstGeom prst="rect">
            <a:avLst/>
          </a:prstGeom>
          <a:noFill/>
        </p:spPr>
        <p:txBody>
          <a:bodyPr wrap="square">
            <a:spAutoFit/>
          </a:bodyPr>
          <a:lstStyle/>
          <a:p>
            <a:pPr algn="l" rtl="0"/>
            <a:r>
              <a:rPr lang="az" b="0" i="0" u="none" baseline="0">
                <a:hlinkClick r:id="rId5"/>
              </a:rPr>
              <a:t>http://www.eurojust.europa.eu/pages/home.aspx</a:t>
            </a:r>
            <a:r>
              <a:rPr lang="az" b="0" i="0" u="none" baseline="0"/>
              <a:t> </a:t>
            </a:r>
          </a:p>
        </p:txBody>
      </p:sp>
    </p:spTree>
    <p:extLst>
      <p:ext uri="{BB962C8B-B14F-4D97-AF65-F5344CB8AC3E}">
        <p14:creationId xmlns:p14="http://schemas.microsoft.com/office/powerpoint/2010/main" val="35013084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38</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38</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Kibercinayətkarlıqla Mübarizə üzrə Avropa Məhkəmələri Şəbəkəsi</a:t>
            </a:r>
          </a:p>
          <a:p>
            <a:pPr algn="r" rtl="0"/>
            <a:r>
              <a:rPr lang="az" sz="2800" b="0" i="0" u="none" baseline="0">
                <a:latin typeface="Verdana" panose="020B0604030504040204" pitchFamily="34" charset="0"/>
                <a:ea typeface="Verdana" panose="020B0604030504040204" pitchFamily="34" charset="0"/>
              </a:rPr>
              <a:t>EJCN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 xmlns:a16="http://schemas.microsoft.com/office/drawing/2014/main" id="{1CAE5D1B-C7CD-DD44-B0C3-576B01C85806}"/>
              </a:ext>
            </a:extLst>
          </p:cNvPr>
          <p:cNvSpPr/>
          <p:nvPr/>
        </p:nvSpPr>
        <p:spPr>
          <a:xfrm>
            <a:off x="88522" y="1120348"/>
            <a:ext cx="8803958" cy="5078313"/>
          </a:xfrm>
          <a:prstGeom prst="rect">
            <a:avLst/>
          </a:prstGeom>
        </p:spPr>
        <p:txBody>
          <a:bodyPr wrap="square">
            <a:spAutoFit/>
          </a:bodyPr>
          <a:lstStyle/>
          <a:p>
            <a:pPr algn="l" rtl="0">
              <a:spcAft>
                <a:spcPts val="0"/>
              </a:spcAft>
            </a:pPr>
            <a:r>
              <a:rPr lang="az" sz="2700" b="1" i="0" u="none" baseline="0" dirty="0"/>
              <a:t>Avrocast Kibercinayətkarlıqla Mübarizə üzrə </a:t>
            </a:r>
            <a:endParaRPr lang="az-Latn-AZ" sz="2700" b="1" i="0" u="none" baseline="0" dirty="0" smtClean="0"/>
          </a:p>
          <a:p>
            <a:pPr algn="l" rtl="0">
              <a:spcAft>
                <a:spcPts val="0"/>
              </a:spcAft>
            </a:pPr>
            <a:r>
              <a:rPr lang="az" sz="2700" b="1" i="0" u="none" baseline="0" dirty="0" smtClean="0"/>
              <a:t>Məhkəmə </a:t>
            </a:r>
            <a:r>
              <a:rPr lang="az" sz="2700" b="1" i="0" u="none" baseline="0" dirty="0"/>
              <a:t>Şəbəkəsi (EJCN)</a:t>
            </a:r>
            <a:r>
              <a:rPr lang="az" sz="2700" b="0" i="0" u="none" baseline="0" dirty="0"/>
              <a:t> :</a:t>
            </a:r>
          </a:p>
          <a:p>
            <a:pPr algn="l" rtl="0">
              <a:spcAft>
                <a:spcPts val="0"/>
              </a:spcAft>
              <a:buFont typeface="Wingdings" pitchFamily="2" charset="2"/>
              <a:buChar char="Ø"/>
            </a:pPr>
            <a:endParaRPr lang="az" sz="2700" dirty="0"/>
          </a:p>
          <a:p>
            <a:pPr marL="457200" indent="-457200" algn="l" rtl="0" eaLnBrk="1" fontAlgn="auto" hangingPunct="1">
              <a:lnSpc>
                <a:spcPct val="150000"/>
              </a:lnSpc>
              <a:spcAft>
                <a:spcPts val="0"/>
              </a:spcAft>
              <a:buFont typeface="Arial" panose="020B0604020202020204" pitchFamily="34" charset="0"/>
              <a:buChar char="•"/>
              <a:defRPr/>
            </a:pPr>
            <a:r>
              <a:rPr lang="az" sz="2700" b="0" i="0" u="none" baseline="0" dirty="0"/>
              <a:t>2016-cı ildə təsis edilib</a:t>
            </a:r>
          </a:p>
          <a:p>
            <a:pPr marL="457200" indent="-457200" algn="l" rtl="0" eaLnBrk="1" fontAlgn="auto" hangingPunct="1">
              <a:lnSpc>
                <a:spcPct val="150000"/>
              </a:lnSpc>
              <a:spcAft>
                <a:spcPts val="0"/>
              </a:spcAft>
              <a:buFont typeface="Arial" panose="020B0604020202020204" pitchFamily="34" charset="0"/>
              <a:buChar char="•"/>
              <a:defRPr/>
            </a:pPr>
            <a:r>
              <a:rPr lang="az" sz="2700" b="0" i="0" u="none" baseline="0" dirty="0"/>
              <a:t>Kibercinayətlərin, kibermühitdən asılı cinayətlərin yaratdığı çətinliklərlə mübarizə, kobermühitdə təhqiqatlar sahəsində ixtisaslaşmış mütəxəssislər arasında əlaqələrin genişləndirilməsi, istintaq və cinayət təqiblərinin səmərəliliyinin yüksəldilməsi</a:t>
            </a:r>
          </a:p>
        </p:txBody>
      </p:sp>
      <p:pic>
        <p:nvPicPr>
          <p:cNvPr id="5" name="Picture 4">
            <a:extLst>
              <a:ext uri="{FF2B5EF4-FFF2-40B4-BE49-F238E27FC236}">
                <a16:creationId xmlns="" xmlns:a16="http://schemas.microsoft.com/office/drawing/2014/main" id="{31F9D497-259E-ED4C-B6FF-68AA10F47355}"/>
              </a:ext>
            </a:extLst>
          </p:cNvPr>
          <p:cNvPicPr>
            <a:picLocks noChangeAspect="1"/>
          </p:cNvPicPr>
          <p:nvPr/>
        </p:nvPicPr>
        <p:blipFill>
          <a:blip r:embed="rId4"/>
          <a:stretch>
            <a:fillRect/>
          </a:stretch>
        </p:blipFill>
        <p:spPr>
          <a:xfrm>
            <a:off x="7608450" y="1061099"/>
            <a:ext cx="1414006" cy="1458194"/>
          </a:xfrm>
          <a:prstGeom prst="rect">
            <a:avLst/>
          </a:prstGeom>
        </p:spPr>
      </p:pic>
      <p:sp>
        <p:nvSpPr>
          <p:cNvPr id="6" name="Rectangle 5">
            <a:extLst>
              <a:ext uri="{FF2B5EF4-FFF2-40B4-BE49-F238E27FC236}">
                <a16:creationId xmlns="" xmlns:a16="http://schemas.microsoft.com/office/drawing/2014/main" id="{04BB183F-77EE-4FCC-AB9D-4D55DADCEBC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6" name="TextBox 15">
            <a:extLst>
              <a:ext uri="{FF2B5EF4-FFF2-40B4-BE49-F238E27FC236}">
                <a16:creationId xmlns="" xmlns:a16="http://schemas.microsoft.com/office/drawing/2014/main" id="{4BCD9585-36D1-469F-ACB8-BD5F4420357E}"/>
              </a:ext>
            </a:extLst>
          </p:cNvPr>
          <p:cNvSpPr txBox="1"/>
          <p:nvPr/>
        </p:nvSpPr>
        <p:spPr>
          <a:xfrm>
            <a:off x="88522" y="6154909"/>
            <a:ext cx="6336704" cy="369332"/>
          </a:xfrm>
          <a:prstGeom prst="rect">
            <a:avLst/>
          </a:prstGeom>
          <a:noFill/>
        </p:spPr>
        <p:txBody>
          <a:bodyPr wrap="square">
            <a:spAutoFit/>
          </a:bodyPr>
          <a:lstStyle/>
          <a:p>
            <a:pPr algn="l" rtl="0"/>
            <a:r>
              <a:rPr lang="az" b="0" i="0" u="none" baseline="0">
                <a:hlinkClick r:id="rId5"/>
              </a:rPr>
              <a:t>https://www.ejn-crimjust.europa.eu/ejn/Ejn_Home/EN</a:t>
            </a:r>
            <a:r>
              <a:rPr lang="az" b="0" i="0" u="none" baseline="0"/>
              <a:t> </a:t>
            </a:r>
          </a:p>
        </p:txBody>
      </p:sp>
    </p:spTree>
    <p:extLst>
      <p:ext uri="{BB962C8B-B14F-4D97-AF65-F5344CB8AC3E}">
        <p14:creationId xmlns:p14="http://schemas.microsoft.com/office/powerpoint/2010/main" val="215391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39</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39</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EJN - Cinayət Məsələləri üzrə Avropa Məhkəmə Şəbəkəsi</a:t>
            </a:r>
            <a:r>
              <a:rPr lang="az" sz="2800">
                <a:latin typeface="Verdana" panose="020B0604030504040204" pitchFamily="34" charset="0"/>
                <a:ea typeface="Verdana" panose="020B0604030504040204" pitchFamily="34" charset="0"/>
              </a:rPr>
              <a:t/>
            </a:r>
            <a:br>
              <a:rPr lang="az" sz="2800">
                <a:latin typeface="Verdana" panose="020B0604030504040204" pitchFamily="34" charset="0"/>
                <a:ea typeface="Verdana" panose="020B0604030504040204" pitchFamily="34" charset="0"/>
              </a:rPr>
            </a:br>
            <a:endParaRPr lang="az" sz="280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 xmlns:a16="http://schemas.microsoft.com/office/drawing/2014/main" id="{1FCE5F71-B62F-4840-AD46-7690CB1F70D4}"/>
              </a:ext>
            </a:extLst>
          </p:cNvPr>
          <p:cNvSpPr/>
          <p:nvPr/>
        </p:nvSpPr>
        <p:spPr>
          <a:xfrm>
            <a:off x="209985" y="1067824"/>
            <a:ext cx="8828922" cy="4708981"/>
          </a:xfrm>
          <a:prstGeom prst="rect">
            <a:avLst/>
          </a:prstGeom>
        </p:spPr>
        <p:txBody>
          <a:bodyPr wrap="square">
            <a:spAutoFit/>
          </a:bodyPr>
          <a:lstStyle/>
          <a:p>
            <a:pPr algn="l" rtl="0">
              <a:lnSpc>
                <a:spcPct val="150000"/>
              </a:lnSpc>
            </a:pPr>
            <a:r>
              <a:rPr lang="az" sz="3200" b="0" i="0" u="none" baseline="0">
                <a:latin typeface="+mn-lt"/>
              </a:rPr>
              <a:t>Məhkəmə əlaqə mərkəzləri şəbəkəsi </a:t>
            </a:r>
          </a:p>
          <a:p>
            <a:pPr marL="457200" indent="-457200" algn="l" rtl="0">
              <a:lnSpc>
                <a:spcPct val="150000"/>
              </a:lnSpc>
              <a:buFont typeface="Arial" panose="020B0604020202020204" pitchFamily="34" charset="0"/>
              <a:buChar char="•"/>
            </a:pPr>
            <a:r>
              <a:rPr lang="az" sz="2800" b="0" i="0" u="none" baseline="0">
                <a:latin typeface="+mn-lt"/>
              </a:rPr>
              <a:t>Atlas mütəxəssislərə qarşılıqlı hüquqi yardım sorğuları almaq və yerinə yetirmək məqsədilə hər bir Üzv Dövlətdəki səlahiyyətli orqanı dərhal müəyyən etmək imkanı verir</a:t>
            </a:r>
          </a:p>
          <a:p>
            <a:pPr marL="457200" indent="-457200" algn="l" rtl="0">
              <a:lnSpc>
                <a:spcPct val="150000"/>
              </a:lnSpc>
              <a:buFont typeface="Arial" panose="020B0604020202020204" pitchFamily="34" charset="0"/>
              <a:buChar char="•"/>
            </a:pPr>
            <a:r>
              <a:rPr lang="az" sz="2800" b="0" i="0" u="none" baseline="0">
                <a:latin typeface="+mn-lt"/>
              </a:rPr>
              <a:t>Koordinasiya mərkəzləri məhkəmə sferasında Üzv Dövlətlər arasındakı əməkdaşlığa yardım etmək məqsədi daşıyan aktiv vasitəçilərdir. </a:t>
            </a:r>
          </a:p>
        </p:txBody>
      </p:sp>
      <p:pic>
        <p:nvPicPr>
          <p:cNvPr id="6" name="Picture 5">
            <a:extLst>
              <a:ext uri="{FF2B5EF4-FFF2-40B4-BE49-F238E27FC236}">
                <a16:creationId xmlns="" xmlns:a16="http://schemas.microsoft.com/office/drawing/2014/main" id="{A14B789D-8119-AB42-B91C-406E78A98632}"/>
              </a:ext>
            </a:extLst>
          </p:cNvPr>
          <p:cNvPicPr>
            <a:picLocks noChangeAspect="1"/>
          </p:cNvPicPr>
          <p:nvPr/>
        </p:nvPicPr>
        <p:blipFill>
          <a:blip r:embed="rId4"/>
          <a:stretch>
            <a:fillRect/>
          </a:stretch>
        </p:blipFill>
        <p:spPr>
          <a:xfrm>
            <a:off x="7524328" y="4923671"/>
            <a:ext cx="1531149" cy="1531149"/>
          </a:xfrm>
          <a:prstGeom prst="rect">
            <a:avLst/>
          </a:prstGeom>
        </p:spPr>
      </p:pic>
      <p:sp>
        <p:nvSpPr>
          <p:cNvPr id="8" name="Rectangle 7">
            <a:extLst>
              <a:ext uri="{FF2B5EF4-FFF2-40B4-BE49-F238E27FC236}">
                <a16:creationId xmlns="" xmlns:a16="http://schemas.microsoft.com/office/drawing/2014/main" id="{835942B9-40A4-4AB8-B10F-104CE249B16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5" name="TextBox 4">
            <a:extLst>
              <a:ext uri="{FF2B5EF4-FFF2-40B4-BE49-F238E27FC236}">
                <a16:creationId xmlns="" xmlns:a16="http://schemas.microsoft.com/office/drawing/2014/main" id="{05B27831-83F6-4C5E-A0CA-EAD2C57CB88E}"/>
              </a:ext>
            </a:extLst>
          </p:cNvPr>
          <p:cNvSpPr txBox="1"/>
          <p:nvPr/>
        </p:nvSpPr>
        <p:spPr>
          <a:xfrm>
            <a:off x="62212" y="6214075"/>
            <a:ext cx="6336704" cy="369332"/>
          </a:xfrm>
          <a:prstGeom prst="rect">
            <a:avLst/>
          </a:prstGeom>
          <a:noFill/>
        </p:spPr>
        <p:txBody>
          <a:bodyPr wrap="square">
            <a:spAutoFit/>
          </a:bodyPr>
          <a:lstStyle/>
          <a:p>
            <a:pPr algn="l" rtl="0"/>
            <a:r>
              <a:rPr lang="az" b="0" i="0" u="none" baseline="0">
                <a:hlinkClick r:id="rId5"/>
              </a:rPr>
              <a:t>https://www.ejn-crimjust.europa.eu/ejn/Ejn_Home/EN</a:t>
            </a:r>
            <a:r>
              <a:rPr lang="az" b="0" i="0" u="none" baseline="0"/>
              <a:t> </a:t>
            </a:r>
          </a:p>
        </p:txBody>
      </p:sp>
    </p:spTree>
    <p:extLst>
      <p:ext uri="{BB962C8B-B14F-4D97-AF65-F5344CB8AC3E}">
        <p14:creationId xmlns:p14="http://schemas.microsoft.com/office/powerpoint/2010/main" val="2261929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430"/>
            <a:ext cx="7886700" cy="4351338"/>
          </a:xfrm>
        </p:spPr>
        <p:txBody>
          <a:bodyPr>
            <a:normAutofit fontScale="77500" lnSpcReduction="20000"/>
          </a:bodyPr>
          <a:lstStyle/>
          <a:p>
            <a:pPr marL="0" indent="0" algn="just" rtl="0">
              <a:lnSpc>
                <a:spcPct val="110000"/>
              </a:lnSpc>
              <a:buNone/>
            </a:pPr>
            <a:r>
              <a:rPr lang="az" b="1" i="0" u="none" baseline="0">
                <a:ea typeface="Verdana" panose="020B0604030504040204" pitchFamily="34" charset="0"/>
              </a:rPr>
              <a:t>Sessiyanın sonunda nümayəndələr aşağıdakıları bacaracaqlar:</a:t>
            </a:r>
          </a:p>
          <a:p>
            <a:pPr algn="just" rtl="0">
              <a:lnSpc>
                <a:spcPct val="110000"/>
              </a:lnSpc>
              <a:buFont typeface="Wingdings" panose="05000000000000000000" pitchFamily="2" charset="2"/>
              <a:buChar char="Ø"/>
            </a:pPr>
            <a:r>
              <a:rPr lang="az" b="0" i="0" u="none" baseline="0"/>
              <a:t>Kibercinayətin müxtəlif növlərini və təsirlərini müəyyən etmək</a:t>
            </a:r>
          </a:p>
          <a:p>
            <a:pPr algn="just" rtl="0">
              <a:lnSpc>
                <a:spcPct val="110000"/>
              </a:lnSpc>
              <a:buFont typeface="Wingdings" panose="05000000000000000000" pitchFamily="2" charset="2"/>
              <a:buChar char="Ø"/>
            </a:pPr>
            <a:r>
              <a:rPr lang="az" b="0" i="0" u="none" baseline="0"/>
              <a:t>Kibercinayətkarlıq təhlükələrinin, tendensiyalarının və alətlərinin, eləcə də bu fenomenə qarşı cavab tədbirlərinin siyahısı</a:t>
            </a:r>
            <a:endParaRPr lang="az" altLang="sr-Latn-RS" dirty="0"/>
          </a:p>
          <a:p>
            <a:pPr algn="just" rtl="0">
              <a:lnSpc>
                <a:spcPct val="110000"/>
              </a:lnSpc>
              <a:buFont typeface="Wingdings" panose="05000000000000000000" pitchFamily="2" charset="2"/>
              <a:buChar char="Ø"/>
            </a:pPr>
            <a:r>
              <a:rPr lang="az" b="0" i="0" u="none" baseline="0"/>
              <a:t>Əksər qanunlar və beynəlxalq normalar çərçivəsində cinayətin növləri hesab olunan kibercinayət konsepsiyalarını izah etmək</a:t>
            </a:r>
            <a:endParaRPr lang="az" altLang="sr-Latn-RS" dirty="0"/>
          </a:p>
          <a:p>
            <a:pPr algn="just" rtl="0">
              <a:lnSpc>
                <a:spcPct val="110000"/>
              </a:lnSpc>
              <a:buFont typeface="Wingdings" panose="05000000000000000000" pitchFamily="2" charset="2"/>
              <a:buChar char="Ø"/>
            </a:pPr>
            <a:r>
              <a:rPr lang="az" b="0" i="0" u="none" baseline="0"/>
              <a:t>Ölkədaxili qanunvericilik ilə beynəlxalq sənədlər, xüsusilə də Budapeşt konvensiyası arasında harmonizasiyanın üstünlüklərini və zərurətini təhlil etmək</a:t>
            </a:r>
            <a:endParaRPr lang="az" dirty="0">
              <a:ea typeface="Verdana" panose="020B0604030504040204" pitchFamily="34" charset="0"/>
            </a:endParaRPr>
          </a:p>
          <a:p>
            <a:pPr marL="0" indent="0" algn="l" rtl="0">
              <a:buNone/>
            </a:pPr>
            <a:endParaRPr lang="az" dirty="0"/>
          </a:p>
        </p:txBody>
      </p:sp>
      <p:sp>
        <p:nvSpPr>
          <p:cNvPr id="3" name="Slide Number Placeholder 2"/>
          <p:cNvSpPr>
            <a:spLocks noGrp="1"/>
          </p:cNvSpPr>
          <p:nvPr>
            <p:ph type="sldNum" sz="quarter" idx="10"/>
          </p:nvPr>
        </p:nvSpPr>
        <p:spPr/>
        <p:txBody>
          <a:bodyPr/>
          <a:lstStyle/>
          <a:p>
            <a:pPr algn="r" rtl="0"/>
            <a:fld id="{49C04F3A-82BD-4011-AADB-1F79FD7DF4BC}" type="slidenum">
              <a:rPr/>
              <a:pPr/>
              <a:t>4</a:t>
            </a:fld>
            <a:endParaRPr lang="az" dirty="0"/>
          </a:p>
        </p:txBody>
      </p:sp>
      <p:sp>
        <p:nvSpPr>
          <p:cNvPr id="4" name="Text Placeholder 3"/>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məqsədləri</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40</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40</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Avropa Şurası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 xmlns:a16="http://schemas.microsoft.com/office/drawing/2014/main" id="{6CC25CFB-1463-3A4D-B7FC-36AB86077322}"/>
              </a:ext>
            </a:extLst>
          </p:cNvPr>
          <p:cNvPicPr>
            <a:picLocks noChangeAspect="1"/>
          </p:cNvPicPr>
          <p:nvPr/>
        </p:nvPicPr>
        <p:blipFill>
          <a:blip r:embed="rId4"/>
          <a:stretch>
            <a:fillRect/>
          </a:stretch>
        </p:blipFill>
        <p:spPr>
          <a:xfrm>
            <a:off x="6888856" y="5231307"/>
            <a:ext cx="2133600" cy="1194816"/>
          </a:xfrm>
          <a:prstGeom prst="rect">
            <a:avLst/>
          </a:prstGeom>
        </p:spPr>
      </p:pic>
      <p:sp>
        <p:nvSpPr>
          <p:cNvPr id="6" name="Rectangle 5">
            <a:extLst>
              <a:ext uri="{FF2B5EF4-FFF2-40B4-BE49-F238E27FC236}">
                <a16:creationId xmlns="" xmlns:a16="http://schemas.microsoft.com/office/drawing/2014/main" id="{089D15D4-7DCA-43C9-8719-B2058D26AC5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Content Placeholder 1">
            <a:extLst>
              <a:ext uri="{FF2B5EF4-FFF2-40B4-BE49-F238E27FC236}">
                <a16:creationId xmlns="" xmlns:a16="http://schemas.microsoft.com/office/drawing/2014/main" id="{8F3004C3-EB53-4F66-BE83-724D781FA14A}"/>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Font typeface="Arial" panose="020B0604020202020204" pitchFamily="34" charset="0"/>
              <a:buNone/>
            </a:pPr>
            <a:r>
              <a:rPr lang="az" sz="2800" b="0" i="0" u="none" baseline="0"/>
              <a:t>1959 Cinayət işləri üzrə qarşılıqlı hüquqi yardım haqqında" Avropa Konvensiyası:</a:t>
            </a:r>
          </a:p>
          <a:p>
            <a:pPr algn="l" rtl="0" eaLnBrk="1" hangingPunct="1"/>
            <a:r>
              <a:rPr lang="az" sz="2800" b="0" i="0" u="none" baseline="0">
                <a:latin typeface="Calibri" panose="020F0502020204030204" pitchFamily="34" charset="0"/>
              </a:rPr>
              <a:t>Kibercinayətkarlıq haqqında Konvensiya barədə qısa məlumat (Budapeşt)</a:t>
            </a:r>
          </a:p>
          <a:p>
            <a:pPr lvl="1" algn="l" rtl="0" eaLnBrk="1" hangingPunct="1"/>
            <a:r>
              <a:rPr lang="az" sz="2400" b="0" i="0" u="none" baseline="0">
                <a:latin typeface="Calibri" panose="020F0502020204030204" pitchFamily="34" charset="0"/>
              </a:rPr>
              <a:t>Bütün üzv dövlətlər onu ratifikasiya ediblər</a:t>
            </a:r>
          </a:p>
          <a:p>
            <a:pPr algn="l" rtl="0" eaLnBrk="1" hangingPunct="1"/>
            <a:r>
              <a:rPr lang="az" sz="2800" b="0" i="0" u="none" baseline="0">
                <a:latin typeface="Calibri" panose="020F0502020204030204" pitchFamily="34" charset="0"/>
              </a:rPr>
              <a:t>Kibercinayətkarlıq üzrə Proqram Ofisi (C-PROC)</a:t>
            </a:r>
          </a:p>
          <a:p>
            <a:pPr lvl="1" algn="l" rtl="0" eaLnBrk="1" hangingPunct="1"/>
            <a:r>
              <a:rPr lang="az" sz="2400" b="0" i="0" u="none" baseline="0">
                <a:latin typeface="Calibri" panose="020F0502020204030204" pitchFamily="34" charset="0"/>
              </a:rPr>
              <a:t>Bütün dünyada ölkələrə yardım</a:t>
            </a:r>
          </a:p>
          <a:p>
            <a:pPr lvl="1" algn="l" rtl="0" eaLnBrk="1" hangingPunct="1"/>
            <a:r>
              <a:rPr lang="az" sz="2400" b="0" i="0" u="none" baseline="0">
                <a:latin typeface="Calibri" panose="020F0502020204030204" pitchFamily="34" charset="0"/>
              </a:rPr>
              <a:t>Qanunvericiliyin gücləndirilməsi</a:t>
            </a:r>
          </a:p>
          <a:p>
            <a:pPr lvl="1" algn="l" rtl="0" eaLnBrk="1" hangingPunct="1"/>
            <a:r>
              <a:rPr lang="az" sz="2400" b="0" i="0" u="none" baseline="0">
                <a:latin typeface="Calibri" panose="020F0502020204030204" pitchFamily="34" charset="0"/>
              </a:rPr>
              <a:t>Təlim</a:t>
            </a:r>
          </a:p>
          <a:p>
            <a:pPr lvl="1" algn="l" rtl="0" eaLnBrk="1" hangingPunct="1"/>
            <a:r>
              <a:rPr lang="az" sz="2400" b="0" i="0" u="none" baseline="0">
                <a:latin typeface="Calibri" panose="020F0502020204030204" pitchFamily="34" charset="0"/>
              </a:rPr>
              <a:t>İxtisaslaşmış bölmələrin yaradılması</a:t>
            </a:r>
          </a:p>
          <a:p>
            <a:pPr lvl="1" algn="l" rtl="0" eaLnBrk="1" hangingPunct="1"/>
            <a:r>
              <a:rPr lang="az" sz="2400" b="0" i="0" u="none" baseline="0">
                <a:latin typeface="Calibri" panose="020F0502020204030204" pitchFamily="34" charset="0"/>
              </a:rPr>
              <a:t>Uşaqların müdafiəsi</a:t>
            </a:r>
          </a:p>
          <a:p>
            <a:pPr lvl="1" algn="l" rtl="0" eaLnBrk="1" hangingPunct="1"/>
            <a:r>
              <a:rPr lang="az" sz="2400" b="0" i="0" u="none" baseline="0">
                <a:latin typeface="Calibri" panose="020F0502020204030204" pitchFamily="34" charset="0"/>
              </a:rPr>
              <a:t>Effektivliyin artırılması</a:t>
            </a:r>
          </a:p>
        </p:txBody>
      </p:sp>
      <p:sp>
        <p:nvSpPr>
          <p:cNvPr id="16" name="TextBox 15">
            <a:extLst>
              <a:ext uri="{FF2B5EF4-FFF2-40B4-BE49-F238E27FC236}">
                <a16:creationId xmlns="" xmlns:a16="http://schemas.microsoft.com/office/drawing/2014/main" id="{BE0EC077-25B7-47D6-8464-AFB555FAA933}"/>
              </a:ext>
            </a:extLst>
          </p:cNvPr>
          <p:cNvSpPr txBox="1"/>
          <p:nvPr/>
        </p:nvSpPr>
        <p:spPr>
          <a:xfrm>
            <a:off x="35496" y="6228020"/>
            <a:ext cx="6678790" cy="369332"/>
          </a:xfrm>
          <a:prstGeom prst="rect">
            <a:avLst/>
          </a:prstGeom>
          <a:noFill/>
        </p:spPr>
        <p:txBody>
          <a:bodyPr wrap="square">
            <a:spAutoFit/>
          </a:bodyPr>
          <a:lstStyle/>
          <a:p>
            <a:pPr algn="l" rtl="0"/>
            <a:r>
              <a:rPr lang="az" sz="1800" b="0" i="0" u="none" baseline="0">
                <a:effectLst/>
                <a:latin typeface="Calibri" panose="020F0502020204030204" pitchFamily="34" charset="0"/>
                <a:ea typeface="Calibri" panose="020F0502020204030204" pitchFamily="34" charset="0"/>
                <a:hlinkClick r:id="rId5"/>
              </a:rPr>
              <a:t>https://www.coe.int/en/web/cybercrime/cybercrime-office-c-proc</a:t>
            </a:r>
            <a:r>
              <a:rPr lang="az" sz="1800" b="0" i="0" u="none" baseline="0">
                <a:effectLst/>
                <a:latin typeface="Calibri" panose="020F0502020204030204" pitchFamily="34" charset="0"/>
                <a:ea typeface="Calibri" panose="020F0502020204030204" pitchFamily="34" charset="0"/>
              </a:rPr>
              <a:t> </a:t>
            </a:r>
            <a:endParaRPr lang="az" b="0" i="0" dirty="0">
              <a:solidFill>
                <a:srgbClr val="161616"/>
              </a:solidFill>
              <a:effectLst/>
              <a:latin typeface="Open Sans" panose="020B0606030504020204" pitchFamily="34" charset="0"/>
            </a:endParaRPr>
          </a:p>
        </p:txBody>
      </p:sp>
    </p:spTree>
    <p:extLst>
      <p:ext uri="{BB962C8B-B14F-4D97-AF65-F5344CB8AC3E}">
        <p14:creationId xmlns:p14="http://schemas.microsoft.com/office/powerpoint/2010/main" val="419216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41</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41</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2100" b="0" i="0" u="none" baseline="0" dirty="0">
                <a:latin typeface="Verdana" panose="020B0604030504040204" pitchFamily="34" charset="0"/>
                <a:ea typeface="Verdana" panose="020B0604030504040204" pitchFamily="34" charset="0"/>
              </a:rPr>
              <a:t>B8 (Yüksək </a:t>
            </a:r>
            <a:r>
              <a:rPr lang="az" sz="2100" b="0" i="0" u="none" baseline="0" dirty="0" smtClean="0">
                <a:latin typeface="Verdana" panose="020B0604030504040204" pitchFamily="34" charset="0"/>
                <a:ea typeface="Verdana" panose="020B0604030504040204" pitchFamily="34" charset="0"/>
              </a:rPr>
              <a:t>Texnologiyalarla</a:t>
            </a:r>
            <a:endParaRPr lang="az-Latn-AZ" sz="2100" b="0" i="0" u="none" baseline="0" dirty="0" smtClean="0">
              <a:latin typeface="Verdana" panose="020B0604030504040204" pitchFamily="34" charset="0"/>
              <a:ea typeface="Verdana" panose="020B0604030504040204" pitchFamily="34" charset="0"/>
            </a:endParaRPr>
          </a:p>
          <a:p>
            <a:pPr algn="ctr" rtl="0"/>
            <a:r>
              <a:rPr lang="az" sz="2100" b="0" i="0" u="none" baseline="0" dirty="0" smtClean="0">
                <a:latin typeface="Verdana" panose="020B0604030504040204" pitchFamily="34" charset="0"/>
                <a:ea typeface="Verdana" panose="020B0604030504040204" pitchFamily="34" charset="0"/>
              </a:rPr>
              <a:t> </a:t>
            </a:r>
            <a:r>
              <a:rPr lang="az" sz="2100" b="0" i="0" u="none" baseline="0" dirty="0">
                <a:latin typeface="Verdana" panose="020B0604030504040204" pitchFamily="34" charset="0"/>
                <a:ea typeface="Verdana" panose="020B0604030504040204" pitchFamily="34" charset="0"/>
              </a:rPr>
              <a:t>Törədilən Cinayətlərə qarşı Alt qrup)</a:t>
            </a:r>
            <a:endParaRPr lang="az" sz="21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 xmlns:a16="http://schemas.microsoft.com/office/drawing/2014/main" id="{F0509D3C-7A0B-B143-8C24-FB6A84458076}"/>
              </a:ext>
            </a:extLst>
          </p:cNvPr>
          <p:cNvPicPr>
            <a:picLocks noChangeAspect="1"/>
          </p:cNvPicPr>
          <p:nvPr/>
        </p:nvPicPr>
        <p:blipFill>
          <a:blip r:embed="rId4"/>
          <a:stretch>
            <a:fillRect/>
          </a:stretch>
        </p:blipFill>
        <p:spPr>
          <a:xfrm>
            <a:off x="7596335" y="962586"/>
            <a:ext cx="1427729" cy="1427729"/>
          </a:xfrm>
          <a:prstGeom prst="rect">
            <a:avLst/>
          </a:prstGeom>
        </p:spPr>
      </p:pic>
      <p:sp>
        <p:nvSpPr>
          <p:cNvPr id="5" name="Rectangle 4">
            <a:extLst>
              <a:ext uri="{FF2B5EF4-FFF2-40B4-BE49-F238E27FC236}">
                <a16:creationId xmlns="" xmlns:a16="http://schemas.microsoft.com/office/drawing/2014/main"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6" name="Content Placeholder 1">
            <a:extLst>
              <a:ext uri="{FF2B5EF4-FFF2-40B4-BE49-F238E27FC236}">
                <a16:creationId xmlns="" xmlns:a16="http://schemas.microsoft.com/office/drawing/2014/main" id="{6F5E60C4-1136-4EE0-A61C-DB785E05444C}"/>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Font typeface="Arial" panose="020B0604020202020204" pitchFamily="34" charset="0"/>
              <a:buNone/>
            </a:pPr>
            <a:r>
              <a:rPr lang="az" b="0" i="0" u="none" baseline="0" dirty="0"/>
              <a:t>Daha proaktiv variantlar</a:t>
            </a:r>
          </a:p>
          <a:p>
            <a:pPr algn="l" rtl="0" eaLnBrk="1" hangingPunct="1"/>
            <a:r>
              <a:rPr lang="az" sz="2800" b="0" i="0" u="none" baseline="0" dirty="0">
                <a:latin typeface="Calibri" panose="020F0502020204030204" pitchFamily="34" charset="0"/>
              </a:rPr>
              <a:t>B8 əlaqə mərkəzləri şəbəkəsi yaradıb</a:t>
            </a:r>
          </a:p>
          <a:p>
            <a:pPr algn="l" rtl="0" eaLnBrk="1" hangingPunct="1"/>
            <a:r>
              <a:rPr lang="az" sz="2800" b="0" i="0" u="none" baseline="0" dirty="0">
                <a:latin typeface="Calibri" panose="020F0502020204030204" pitchFamily="34" charset="0"/>
              </a:rPr>
              <a:t>Beynəlxalq əməkdaşlıq sahəsində etalona çevrilib</a:t>
            </a:r>
          </a:p>
          <a:p>
            <a:pPr lvl="1" algn="l" rtl="0" eaLnBrk="1" hangingPunct="1"/>
            <a:r>
              <a:rPr lang="az" b="0" i="0" u="none" baseline="0" dirty="0">
                <a:latin typeface="Calibri" panose="020F0502020204030204" pitchFamily="34" charset="0"/>
              </a:rPr>
              <a:t>"24/7 şəbəkəsi"</a:t>
            </a:r>
          </a:p>
          <a:p>
            <a:pPr algn="l" rtl="0" eaLnBrk="1" hangingPunct="1"/>
            <a:r>
              <a:rPr lang="az" sz="2800" b="0" i="0" u="none" baseline="0" dirty="0">
                <a:latin typeface="Calibri" panose="020F0502020204030204" pitchFamily="34" charset="0"/>
              </a:rPr>
              <a:t>Adlar kataloqu – əlçatandır və zərurət halında təxirəsalınmaz tədbirin görülməsini asanlaşdırır</a:t>
            </a:r>
          </a:p>
          <a:p>
            <a:pPr algn="l" rtl="0" eaLnBrk="1" hangingPunct="1"/>
            <a:r>
              <a:rPr lang="az" sz="2800" b="0" i="0" u="none" baseline="0" dirty="0">
                <a:latin typeface="Calibri" panose="020F0502020204030204" pitchFamily="34" charset="0"/>
              </a:rPr>
              <a:t>Ənənəvi yardım almaq üsullarını təkmilləşdirir və tamamlayır</a:t>
            </a:r>
          </a:p>
          <a:p>
            <a:pPr algn="l" rtl="0" eaLnBrk="1" hangingPunct="1"/>
            <a:r>
              <a:rPr lang="az" sz="2800" b="0" i="0" u="none" baseline="0" dirty="0">
                <a:latin typeface="Calibri" panose="020F0502020204030204" pitchFamily="34" charset="0"/>
              </a:rPr>
              <a:t>Qarşılıqlı hüquqi yardım sazişlərinin tətbiq edilməsi tələbini aradan qaldırmır</a:t>
            </a:r>
          </a:p>
        </p:txBody>
      </p:sp>
    </p:spTree>
    <p:extLst>
      <p:ext uri="{BB962C8B-B14F-4D97-AF65-F5344CB8AC3E}">
        <p14:creationId xmlns:p14="http://schemas.microsoft.com/office/powerpoint/2010/main" val="1847320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42</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OAS (Amerika Ştatları Təşkilatı)</a:t>
            </a:r>
            <a:endParaRPr lang="az"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 xmlns:a16="http://schemas.microsoft.com/office/drawing/2014/main"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pic>
        <p:nvPicPr>
          <p:cNvPr id="10" name="Picture 9">
            <a:extLst>
              <a:ext uri="{FF2B5EF4-FFF2-40B4-BE49-F238E27FC236}">
                <a16:creationId xmlns="" xmlns:a16="http://schemas.microsoft.com/office/drawing/2014/main" id="{77543411-88C8-4996-A37B-563E935FF03B}"/>
              </a:ext>
            </a:extLst>
          </p:cNvPr>
          <p:cNvPicPr>
            <a:picLocks noChangeAspect="1"/>
          </p:cNvPicPr>
          <p:nvPr/>
        </p:nvPicPr>
        <p:blipFill>
          <a:blip r:embed="rId4"/>
          <a:stretch>
            <a:fillRect/>
          </a:stretch>
        </p:blipFill>
        <p:spPr>
          <a:xfrm>
            <a:off x="113025" y="1052736"/>
            <a:ext cx="5323072" cy="4089247"/>
          </a:xfrm>
          <a:prstGeom prst="rect">
            <a:avLst/>
          </a:prstGeom>
          <a:ln>
            <a:solidFill>
              <a:srgbClr val="0070C0"/>
            </a:solidFill>
          </a:ln>
        </p:spPr>
      </p:pic>
      <p:pic>
        <p:nvPicPr>
          <p:cNvPr id="12" name="Picture 11">
            <a:extLst>
              <a:ext uri="{FF2B5EF4-FFF2-40B4-BE49-F238E27FC236}">
                <a16:creationId xmlns="" xmlns:a16="http://schemas.microsoft.com/office/drawing/2014/main" id="{5ADB615E-6774-4774-AE2C-94489CF6F843}"/>
              </a:ext>
            </a:extLst>
          </p:cNvPr>
          <p:cNvPicPr>
            <a:picLocks noChangeAspect="1"/>
          </p:cNvPicPr>
          <p:nvPr/>
        </p:nvPicPr>
        <p:blipFill>
          <a:blip r:embed="rId5"/>
          <a:stretch>
            <a:fillRect/>
          </a:stretch>
        </p:blipFill>
        <p:spPr>
          <a:xfrm>
            <a:off x="3698503" y="2751290"/>
            <a:ext cx="5323072" cy="3477942"/>
          </a:xfrm>
          <a:prstGeom prst="rect">
            <a:avLst/>
          </a:prstGeom>
          <a:ln>
            <a:solidFill>
              <a:srgbClr val="0070C0"/>
            </a:solidFill>
          </a:ln>
        </p:spPr>
      </p:pic>
      <p:sp>
        <p:nvSpPr>
          <p:cNvPr id="16" name="TextBox 15">
            <a:extLst>
              <a:ext uri="{FF2B5EF4-FFF2-40B4-BE49-F238E27FC236}">
                <a16:creationId xmlns="" xmlns:a16="http://schemas.microsoft.com/office/drawing/2014/main" id="{67D49CEC-BAF6-4423-93F1-FD441079E3CB}"/>
              </a:ext>
            </a:extLst>
          </p:cNvPr>
          <p:cNvSpPr txBox="1"/>
          <p:nvPr/>
        </p:nvSpPr>
        <p:spPr>
          <a:xfrm>
            <a:off x="35496" y="6201331"/>
            <a:ext cx="4642944" cy="369332"/>
          </a:xfrm>
          <a:prstGeom prst="rect">
            <a:avLst/>
          </a:prstGeom>
          <a:noFill/>
        </p:spPr>
        <p:txBody>
          <a:bodyPr wrap="square">
            <a:spAutoFit/>
          </a:bodyPr>
          <a:lstStyle/>
          <a:p>
            <a:pPr algn="l" rtl="0"/>
            <a:r>
              <a:rPr lang="az" b="0" i="0" u="none" baseline="0">
                <a:hlinkClick r:id="rId6"/>
              </a:rPr>
              <a:t>http://www.oas.org/juridico/english/cyber.htm</a:t>
            </a:r>
            <a:r>
              <a:rPr lang="az" b="0" i="0" u="none" baseline="0"/>
              <a:t> </a:t>
            </a:r>
          </a:p>
        </p:txBody>
      </p:sp>
    </p:spTree>
    <p:extLst>
      <p:ext uri="{BB962C8B-B14F-4D97-AF65-F5344CB8AC3E}">
        <p14:creationId xmlns:p14="http://schemas.microsoft.com/office/powerpoint/2010/main" val="665094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43</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43</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Afrika İttifaqı</a:t>
            </a:r>
            <a:endParaRPr lang="az"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 xmlns:a16="http://schemas.microsoft.com/office/drawing/2014/main" id="{E06BE0DD-D9FE-6B4C-9374-CFA294050F53}"/>
              </a:ext>
            </a:extLst>
          </p:cNvPr>
          <p:cNvPicPr>
            <a:picLocks noChangeAspect="1"/>
          </p:cNvPicPr>
          <p:nvPr/>
        </p:nvPicPr>
        <p:blipFill>
          <a:blip r:embed="rId4"/>
          <a:stretch>
            <a:fillRect/>
          </a:stretch>
        </p:blipFill>
        <p:spPr>
          <a:xfrm>
            <a:off x="7297737" y="4690509"/>
            <a:ext cx="1666528" cy="1497051"/>
          </a:xfrm>
          <a:prstGeom prst="rect">
            <a:avLst/>
          </a:prstGeom>
        </p:spPr>
      </p:pic>
      <p:sp>
        <p:nvSpPr>
          <p:cNvPr id="6" name="Rectangle 5">
            <a:extLst>
              <a:ext uri="{FF2B5EF4-FFF2-40B4-BE49-F238E27FC236}">
                <a16:creationId xmlns="" xmlns:a16="http://schemas.microsoft.com/office/drawing/2014/main" id="{A176FB23-43DE-4BCB-B5F2-4BD0E39AABE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Content Placeholder 1">
            <a:extLst>
              <a:ext uri="{FF2B5EF4-FFF2-40B4-BE49-F238E27FC236}">
                <a16:creationId xmlns="" xmlns:a16="http://schemas.microsoft.com/office/drawing/2014/main" id="{F97FF257-27F5-42C0-8A34-AC046C2EBF44}"/>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None/>
              <a:defRPr/>
            </a:pPr>
            <a:r>
              <a:rPr lang="az" b="0" i="0" u="none" baseline="0"/>
              <a:t>Kibertəhlükəsizlik və fərdi məlumatların qorunması haqqında konvensiya</a:t>
            </a:r>
          </a:p>
          <a:p>
            <a:pPr algn="l" rtl="0" eaLnBrk="1" hangingPunct="1">
              <a:defRPr/>
            </a:pPr>
            <a:r>
              <a:rPr lang="az" sz="2800" b="0" i="0" u="none" baseline="0"/>
              <a:t>Afrika ittifaqının üzvləri tərəfindən imzalanmış çoxtərəfli saziş</a:t>
            </a:r>
            <a:endParaRPr lang="az" sz="2800" dirty="0">
              <a:latin typeface="Calibri" panose="020F0502020204030204" pitchFamily="34" charset="0"/>
            </a:endParaRPr>
          </a:p>
          <a:p>
            <a:pPr algn="l" rtl="0" eaLnBrk="1" hangingPunct="1">
              <a:defRPr/>
            </a:pPr>
            <a:r>
              <a:rPr lang="az" sz="2800" b="0" i="0" u="none" baseline="0"/>
              <a:t>Aşağıdakılarla əlaqədar qanunvericilik prinsiplərini təmin edir:</a:t>
            </a:r>
          </a:p>
          <a:p>
            <a:pPr lvl="1" algn="l" rtl="0" eaLnBrk="1" hangingPunct="1">
              <a:buFont typeface="Wingdings" panose="05000000000000000000" pitchFamily="2" charset="2"/>
              <a:buChar char="Ø"/>
              <a:defRPr/>
            </a:pPr>
            <a:r>
              <a:rPr lang="az" b="0" i="0" u="none" baseline="0"/>
              <a:t>elektron əməliyyatlar</a:t>
            </a:r>
          </a:p>
          <a:p>
            <a:pPr lvl="1" algn="l" rtl="0" eaLnBrk="1" hangingPunct="1">
              <a:buFont typeface="Wingdings" panose="05000000000000000000" pitchFamily="2" charset="2"/>
              <a:buChar char="Ø"/>
              <a:defRPr/>
            </a:pPr>
            <a:r>
              <a:rPr lang="az" b="0" i="0" u="none" baseline="0"/>
              <a:t>fərdi məlumatların qorunması </a:t>
            </a:r>
          </a:p>
          <a:p>
            <a:pPr lvl="1" algn="l" rtl="0" eaLnBrk="1" hangingPunct="1">
              <a:buFont typeface="Wingdings" panose="05000000000000000000" pitchFamily="2" charset="2"/>
              <a:buChar char="Ø"/>
              <a:defRPr/>
            </a:pPr>
            <a:r>
              <a:rPr lang="az" b="0" i="0" u="none" baseline="0"/>
              <a:t>kibertəhlükəsizlik və kibercinayətkarlıq</a:t>
            </a:r>
          </a:p>
          <a:p>
            <a:pPr marL="0" indent="0" algn="l" rtl="0" eaLnBrk="1" hangingPunct="1">
              <a:buNone/>
              <a:defRPr/>
            </a:pPr>
            <a:endParaRPr lang="az" dirty="0"/>
          </a:p>
        </p:txBody>
      </p:sp>
      <p:sp>
        <p:nvSpPr>
          <p:cNvPr id="16" name="TextBox 15">
            <a:extLst>
              <a:ext uri="{FF2B5EF4-FFF2-40B4-BE49-F238E27FC236}">
                <a16:creationId xmlns="" xmlns:a16="http://schemas.microsoft.com/office/drawing/2014/main" id="{D66A837E-A79A-40AE-8899-248280605289}"/>
              </a:ext>
            </a:extLst>
          </p:cNvPr>
          <p:cNvSpPr txBox="1"/>
          <p:nvPr/>
        </p:nvSpPr>
        <p:spPr>
          <a:xfrm>
            <a:off x="-36512" y="6228020"/>
            <a:ext cx="9297535" cy="369332"/>
          </a:xfrm>
          <a:prstGeom prst="rect">
            <a:avLst/>
          </a:prstGeom>
          <a:noFill/>
        </p:spPr>
        <p:txBody>
          <a:bodyPr wrap="square">
            <a:spAutoFit/>
          </a:bodyPr>
          <a:lstStyle/>
          <a:p>
            <a:pPr algn="l" rtl="0"/>
            <a:r>
              <a:rPr lang="az" b="0" i="0" u="none" baseline="0">
                <a:hlinkClick r:id="rId5"/>
              </a:rPr>
              <a:t>https://au.int/en/treaties/african-union-convention-cyber-security-and-personal-data-protection</a:t>
            </a:r>
            <a:r>
              <a:rPr lang="az" b="0" i="0" u="none" baseline="0"/>
              <a:t> </a:t>
            </a:r>
          </a:p>
        </p:txBody>
      </p:sp>
    </p:spTree>
    <p:extLst>
      <p:ext uri="{BB962C8B-B14F-4D97-AF65-F5344CB8AC3E}">
        <p14:creationId xmlns:p14="http://schemas.microsoft.com/office/powerpoint/2010/main" val="752822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44</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defTabSz="914400" rtl="0" eaLnBrk="0" fontAlgn="base" hangingPunct="0">
              <a:spcBef>
                <a:spcPct val="0"/>
              </a:spcBef>
              <a:spcAft>
                <a:spcPct val="0"/>
              </a:spcAft>
            </a:pPr>
            <a:r>
              <a:rPr lang="az" sz="2000" b="1" i="0" u="none" baseline="0">
                <a:solidFill>
                  <a:prstClr val="white"/>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fontAlgn="base">
              <a:spcBef>
                <a:spcPct val="0"/>
              </a:spcBef>
              <a:spcAft>
                <a:spcPct val="0"/>
              </a:spcAft>
            </a:pPr>
            <a:fld id="{B517EF97-6CC0-48A9-BC0E-433EC7B55211}" type="slidenum">
              <a:rPr>
                <a:solidFill>
                  <a:prstClr val="black"/>
                </a:solidFill>
              </a:rPr>
              <a:pPr fontAlgn="base">
                <a:spcBef>
                  <a:spcPct val="0"/>
                </a:spcBef>
                <a:spcAft>
                  <a:spcPct val="0"/>
                </a:spcAft>
              </a:pPr>
              <a:t>44</a:t>
            </a:fld>
            <a:endParaRPr lang="az" dirty="0">
              <a:solidFill>
                <a:prstClr val="black"/>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rtl="0" eaLnBrk="0" fontAlgn="base" hangingPunct="0">
              <a:spcBef>
                <a:spcPct val="0"/>
              </a:spcBef>
              <a:spcAft>
                <a:spcPct val="0"/>
              </a:spcAft>
            </a:pPr>
            <a:endParaRPr lang="az">
              <a:solidFill>
                <a:prstClr val="white"/>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defTabSz="914400" rtl="0" eaLnBrk="0" fontAlgn="base" hangingPunct="0">
              <a:spcBef>
                <a:spcPct val="0"/>
              </a:spcBef>
              <a:spcAft>
                <a:spcPct val="0"/>
              </a:spcAft>
            </a:pPr>
            <a:endParaRPr lang="az">
              <a:solidFill>
                <a:prstClr val="black"/>
              </a:solidFill>
              <a:ea typeface="MS PGothic" panose="020B0600070205080204" pitchFamily="34" charset="-128"/>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rtl="0" eaLnBrk="0" fontAlgn="base" hangingPunct="0">
              <a:spcBef>
                <a:spcPct val="0"/>
              </a:spcBef>
              <a:spcAft>
                <a:spcPct val="0"/>
              </a:spcAft>
            </a:pPr>
            <a:r>
              <a:rPr lang="az" sz="2800" b="0" i="0" u="none" baseline="0">
                <a:solidFill>
                  <a:prstClr val="white"/>
                </a:solidFill>
                <a:latin typeface="Verdana" panose="020B0604030504040204" pitchFamily="34" charset="0"/>
                <a:ea typeface="Verdana" panose="020B0604030504040204" pitchFamily="34" charset="0"/>
              </a:rPr>
              <a:t>Birlik ölkələri</a:t>
            </a:r>
            <a:endParaRPr lang="az" sz="2800" dirty="0">
              <a:solidFill>
                <a:prstClr val="white"/>
              </a:solidFill>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 xmlns:a16="http://schemas.microsoft.com/office/drawing/2014/main" id="{1FCE5F71-B62F-4840-AD46-7690CB1F70D4}"/>
              </a:ext>
            </a:extLst>
          </p:cNvPr>
          <p:cNvSpPr/>
          <p:nvPr/>
        </p:nvSpPr>
        <p:spPr>
          <a:xfrm>
            <a:off x="88522" y="1085294"/>
            <a:ext cx="8803958" cy="5170646"/>
          </a:xfrm>
          <a:prstGeom prst="rect">
            <a:avLst/>
          </a:prstGeom>
        </p:spPr>
        <p:txBody>
          <a:bodyPr wrap="square">
            <a:spAutoFit/>
          </a:bodyPr>
          <a:lstStyle/>
          <a:p>
            <a:pPr marL="0" lvl="2" algn="l" defTabSz="914400" rtl="0" fontAlgn="base">
              <a:spcBef>
                <a:spcPct val="0"/>
              </a:spcBef>
              <a:spcAft>
                <a:spcPts val="1200"/>
              </a:spcAft>
              <a:defRPr/>
            </a:pPr>
            <a:r>
              <a:rPr lang="az" sz="2800" b="1" i="0" u="none" baseline="0">
                <a:solidFill>
                  <a:prstClr val="black"/>
                </a:solidFill>
                <a:ea typeface="MS PGothic" panose="020B0600070205080204" pitchFamily="34" charset="-128"/>
              </a:rPr>
              <a:t>Nümunəvi qanun</a:t>
            </a:r>
          </a:p>
          <a:p>
            <a:pPr marL="0" lvl="2" algn="l" defTabSz="914400" rtl="0" fontAlgn="base">
              <a:spcBef>
                <a:spcPct val="0"/>
              </a:spcBef>
              <a:spcAft>
                <a:spcPts val="1200"/>
              </a:spcAft>
              <a:defRPr/>
            </a:pPr>
            <a:r>
              <a:rPr lang="az" sz="2800" b="0" i="1" u="none" baseline="0">
                <a:solidFill>
                  <a:prstClr val="black"/>
                </a:solidFill>
                <a:ea typeface="MS PGothic" panose="020B0600070205080204" pitchFamily="34" charset="-128"/>
              </a:rPr>
              <a:t>Harare Proqramı  </a:t>
            </a:r>
            <a:r>
              <a:rPr lang="az" sz="2800" b="0" i="0" u="none" baseline="0">
                <a:solidFill>
                  <a:prstClr val="black"/>
                </a:solidFill>
                <a:ea typeface="MS PGothic" panose="020B0600070205080204" pitchFamily="34" charset="-128"/>
              </a:rPr>
              <a:t>Birlik ölkələri arasında cinayət işləri, o cümlədən kibaercinayətlarlıq işləri sahəsində əməkdaşlığın səviyyə və miqyasını artıamağa imkan verir.</a:t>
            </a:r>
          </a:p>
          <a:p>
            <a:pPr marL="0" lvl="2" algn="l" defTabSz="914400" rtl="0" fontAlgn="base">
              <a:spcBef>
                <a:spcPct val="0"/>
              </a:spcBef>
              <a:spcAft>
                <a:spcPts val="1200"/>
              </a:spcAft>
              <a:defRPr/>
            </a:pPr>
            <a:r>
              <a:rPr lang="az" sz="2800" b="0" i="0" u="none" baseline="0">
                <a:solidFill>
                  <a:prstClr val="black"/>
                </a:solidFill>
                <a:ea typeface="MS PGothic" panose="020B0600070205080204" pitchFamily="34" charset="-128"/>
              </a:rPr>
              <a:t>Proqrama daxildir:</a:t>
            </a:r>
          </a:p>
          <a:p>
            <a:pPr marL="1028700" lvl="3" indent="-571500" algn="l" defTabSz="914400" rtl="0" fontAlgn="base">
              <a:spcBef>
                <a:spcPct val="0"/>
              </a:spcBef>
              <a:spcAft>
                <a:spcPts val="1200"/>
              </a:spcAft>
              <a:buFont typeface="Arial" panose="020B0604020202020204" pitchFamily="34" charset="0"/>
              <a:buChar char="•"/>
              <a:defRPr/>
            </a:pPr>
            <a:r>
              <a:rPr lang="az" sz="2800" b="0" i="0" u="none" baseline="0">
                <a:solidFill>
                  <a:prstClr val="black"/>
                </a:solidFill>
                <a:ea typeface="MS PGothic" panose="020B0600070205080204" pitchFamily="34" charset="-128"/>
              </a:rPr>
              <a:t>İnsanların kimliklərinin və yerlərinin müəyyən edilməsi, sənədlərin təqdim edilməsi, axtarış və müsadirə, sübutların əldə edilməsi, izləmə, cinayət alətlərindən əldə edilən gəlirlərin müsadirə olunması</a:t>
            </a:r>
          </a:p>
          <a:p>
            <a:pPr marL="0" lvl="2" algn="l" defTabSz="914400" rtl="0" fontAlgn="base">
              <a:spcBef>
                <a:spcPct val="0"/>
              </a:spcBef>
              <a:spcAft>
                <a:spcPts val="1200"/>
              </a:spcAft>
              <a:defRPr/>
            </a:pPr>
            <a:endParaRPr lang="az" sz="2800" dirty="0">
              <a:solidFill>
                <a:prstClr val="black"/>
              </a:solidFill>
              <a:ea typeface="MS PGothic" panose="020B0600070205080204" pitchFamily="34" charset="-128"/>
            </a:endParaRPr>
          </a:p>
        </p:txBody>
      </p:sp>
      <p:pic>
        <p:nvPicPr>
          <p:cNvPr id="6" name="Picture 5">
            <a:extLst>
              <a:ext uri="{FF2B5EF4-FFF2-40B4-BE49-F238E27FC236}">
                <a16:creationId xmlns="" xmlns:a16="http://schemas.microsoft.com/office/drawing/2014/main" id="{D944D14F-C982-C74B-9E8F-DD0D4C41E9D3}"/>
              </a:ext>
            </a:extLst>
          </p:cNvPr>
          <p:cNvPicPr>
            <a:picLocks noChangeAspect="1"/>
          </p:cNvPicPr>
          <p:nvPr/>
        </p:nvPicPr>
        <p:blipFill>
          <a:blip r:embed="rId4"/>
          <a:stretch>
            <a:fillRect/>
          </a:stretch>
        </p:blipFill>
        <p:spPr>
          <a:xfrm>
            <a:off x="6811453" y="5127297"/>
            <a:ext cx="2193627" cy="1316176"/>
          </a:xfrm>
          <a:prstGeom prst="rect">
            <a:avLst/>
          </a:prstGeom>
        </p:spPr>
      </p:pic>
      <p:sp>
        <p:nvSpPr>
          <p:cNvPr id="8" name="Rectangle 7">
            <a:extLst>
              <a:ext uri="{FF2B5EF4-FFF2-40B4-BE49-F238E27FC236}">
                <a16:creationId xmlns="" xmlns:a16="http://schemas.microsoft.com/office/drawing/2014/main" id="{39925A32-809D-4143-BC17-C798C6EB139F}"/>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Tree>
    <p:extLst>
      <p:ext uri="{BB962C8B-B14F-4D97-AF65-F5344CB8AC3E}">
        <p14:creationId xmlns:p14="http://schemas.microsoft.com/office/powerpoint/2010/main" val="38352906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45</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45</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Dünya Bankı</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9" name="Content Placeholder 1">
            <a:extLst>
              <a:ext uri="{FF2B5EF4-FFF2-40B4-BE49-F238E27FC236}">
                <a16:creationId xmlns="" xmlns:a16="http://schemas.microsoft.com/office/drawing/2014/main" id="{9862464D-8B1B-4FD5-AEAC-0662CE90FB58}"/>
              </a:ext>
            </a:extLst>
          </p:cNvPr>
          <p:cNvSpPr txBox="1">
            <a:spLocks/>
          </p:cNvSpPr>
          <p:nvPr/>
        </p:nvSpPr>
        <p:spPr>
          <a:xfrm>
            <a:off x="251520" y="980728"/>
            <a:ext cx="4735008"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Font typeface="Arial" panose="020B0604020202020204" pitchFamily="34" charset="0"/>
              <a:buNone/>
            </a:pPr>
            <a:r>
              <a:rPr lang="az" b="0" i="0" u="none" baseline="0"/>
              <a:t>Kibercinayətkarlığa qarşı mübarizə</a:t>
            </a:r>
          </a:p>
          <a:p>
            <a:pPr algn="l" rtl="0" eaLnBrk="1" hangingPunct="1"/>
            <a:r>
              <a:rPr lang="az" sz="2800" b="0" i="0" u="none" baseline="0">
                <a:latin typeface="Calibri" panose="020F0502020204030204" pitchFamily="34" charset="0"/>
              </a:rPr>
              <a:t>Alətlərin yaradılması və potensialın yüksəldilməsi</a:t>
            </a:r>
          </a:p>
          <a:p>
            <a:pPr algn="l" rtl="0" eaLnBrk="1" hangingPunct="1"/>
            <a:r>
              <a:rPr lang="az" sz="2800" b="0" i="0" u="none" baseline="0">
                <a:latin typeface="Calibri" panose="020F0502020204030204" pitchFamily="34" charset="0"/>
              </a:rPr>
              <a:t>Alətlər dəsti – </a:t>
            </a:r>
          </a:p>
          <a:p>
            <a:pPr lvl="1" algn="l" rtl="0" eaLnBrk="1" hangingPunct="1"/>
            <a:r>
              <a:rPr lang="az" b="0" i="0" u="none" baseline="0">
                <a:latin typeface="Calibri" panose="020F0502020204030204" pitchFamily="34" charset="0"/>
              </a:rPr>
              <a:t>"kibercinayətkarlıqla mübarizə sahəsində qabaqcıl təcrübələri sintez edən, doqquz aspekt və ya fəsil ətrafında təşkil edilmiş resurs"</a:t>
            </a:r>
            <a:endParaRPr lang="az" altLang="sr-Latn-RS" dirty="0">
              <a:latin typeface="Calibri" panose="020F0502020204030204" pitchFamily="34" charset="0"/>
            </a:endParaRPr>
          </a:p>
        </p:txBody>
      </p:sp>
      <p:pic>
        <p:nvPicPr>
          <p:cNvPr id="2050" name="Picture 2" descr="India slips to 7th largest economy in 2018">
            <a:extLst>
              <a:ext uri="{FF2B5EF4-FFF2-40B4-BE49-F238E27FC236}">
                <a16:creationId xmlns="" xmlns:a16="http://schemas.microsoft.com/office/drawing/2014/main" id="{40C77A70-5BD8-484F-88FD-6155EBD5BB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038"/>
          <a:stretch/>
        </p:blipFill>
        <p:spPr bwMode="auto">
          <a:xfrm>
            <a:off x="7380312" y="4992109"/>
            <a:ext cx="1763688" cy="15337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7B123928-80CB-4610-B55A-B23EDB4033F1}"/>
              </a:ext>
            </a:extLst>
          </p:cNvPr>
          <p:cNvPicPr>
            <a:picLocks noChangeAspect="1"/>
          </p:cNvPicPr>
          <p:nvPr/>
        </p:nvPicPr>
        <p:blipFill>
          <a:blip r:embed="rId5"/>
          <a:stretch>
            <a:fillRect/>
          </a:stretch>
        </p:blipFill>
        <p:spPr>
          <a:xfrm>
            <a:off x="5130054" y="1174110"/>
            <a:ext cx="3647394" cy="3789040"/>
          </a:xfrm>
          <a:prstGeom prst="rect">
            <a:avLst/>
          </a:prstGeom>
        </p:spPr>
      </p:pic>
      <p:sp>
        <p:nvSpPr>
          <p:cNvPr id="16" name="TextBox 15">
            <a:extLst>
              <a:ext uri="{FF2B5EF4-FFF2-40B4-BE49-F238E27FC236}">
                <a16:creationId xmlns="" xmlns:a16="http://schemas.microsoft.com/office/drawing/2014/main" id="{A2E13060-E61F-411C-AF8B-4551095D2609}"/>
              </a:ext>
            </a:extLst>
          </p:cNvPr>
          <p:cNvSpPr txBox="1"/>
          <p:nvPr/>
        </p:nvSpPr>
        <p:spPr>
          <a:xfrm>
            <a:off x="88522" y="6208891"/>
            <a:ext cx="4642944" cy="369332"/>
          </a:xfrm>
          <a:prstGeom prst="rect">
            <a:avLst/>
          </a:prstGeom>
          <a:noFill/>
        </p:spPr>
        <p:txBody>
          <a:bodyPr wrap="square">
            <a:spAutoFit/>
          </a:bodyPr>
          <a:lstStyle/>
          <a:p>
            <a:pPr algn="l" rtl="0"/>
            <a:r>
              <a:rPr lang="az" b="0" i="0" u="none" baseline="0">
                <a:hlinkClick r:id="rId6"/>
              </a:rPr>
              <a:t>http://www.combattingcybercrime.org/</a:t>
            </a:r>
            <a:r>
              <a:rPr lang="az" b="0" i="0" u="none" baseline="0"/>
              <a:t> </a:t>
            </a:r>
          </a:p>
        </p:txBody>
      </p:sp>
    </p:spTree>
    <p:extLst>
      <p:ext uri="{BB962C8B-B14F-4D97-AF65-F5344CB8AC3E}">
        <p14:creationId xmlns:p14="http://schemas.microsoft.com/office/powerpoint/2010/main" val="34706341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pPr algn="r" rtl="0"/>
            <a:fld id="{B517EF97-6CC0-48A9-BC0E-433EC7B55211}" type="slidenum">
              <a:rPr/>
              <a:pPr/>
              <a:t>46</a:t>
            </a:fld>
            <a:endParaRPr lang="az" dirty="0"/>
          </a:p>
        </p:txBody>
      </p:sp>
      <p:sp>
        <p:nvSpPr>
          <p:cNvPr id="3" name="TextBox 2"/>
          <p:cNvSpPr txBox="1"/>
          <p:nvPr/>
        </p:nvSpPr>
        <p:spPr>
          <a:xfrm>
            <a:off x="88522" y="6557282"/>
            <a:ext cx="3672408" cy="400110"/>
          </a:xfrm>
          <a:prstGeom prst="rect">
            <a:avLst/>
          </a:prstGeom>
          <a:noFill/>
        </p:spPr>
        <p:txBody>
          <a:bodyPr wrap="square" rtlCol="0">
            <a:spAutoFit/>
          </a:bodyPr>
          <a:lstStyle/>
          <a:p>
            <a:pPr algn="l" rtl="0"/>
            <a:r>
              <a:rPr lang="az" sz="2000" b="1" i="0" u="none" baseline="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az"/>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0"/>
            <a:fld id="{B517EF97-6CC0-48A9-BC0E-433EC7B55211}" type="slidenum">
              <a:rPr>
                <a:solidFill>
                  <a:schemeClr val="tx1"/>
                </a:solidFill>
              </a:rPr>
              <a:pPr/>
              <a:t>46</a:t>
            </a:fld>
            <a:endParaRPr lang="az"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2800" b="0" i="0" u="none" baseline="0">
                <a:latin typeface="Verdana" panose="020B0604030504040204" pitchFamily="34" charset="0"/>
                <a:ea typeface="Verdana" panose="020B0604030504040204" pitchFamily="34" charset="0"/>
              </a:rPr>
              <a:t>PILON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9" name="Content Placeholder 1">
            <a:extLst>
              <a:ext uri="{FF2B5EF4-FFF2-40B4-BE49-F238E27FC236}">
                <a16:creationId xmlns="" xmlns:a16="http://schemas.microsoft.com/office/drawing/2014/main" id="{9862464D-8B1B-4FD5-AEAC-0662CE90FB58}"/>
              </a:ext>
            </a:extLst>
          </p:cNvPr>
          <p:cNvSpPr txBox="1">
            <a:spLocks/>
          </p:cNvSpPr>
          <p:nvPr/>
        </p:nvSpPr>
        <p:spPr>
          <a:xfrm>
            <a:off x="251520" y="980728"/>
            <a:ext cx="8496944"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eaLnBrk="1" hangingPunct="1">
              <a:buFont typeface="Arial" panose="020B0604020202020204" pitchFamily="34" charset="0"/>
              <a:buNone/>
            </a:pPr>
            <a:r>
              <a:rPr lang="az" b="0" i="0" u="none" baseline="0"/>
              <a:t>Sakit Okeanı Adaları Ölkələrinin Hüquq-Mühafizə Orqanları Əməkdaşlarının Şəbəkəsi</a:t>
            </a:r>
          </a:p>
          <a:p>
            <a:pPr marL="0" indent="0" algn="l" rtl="0" eaLnBrk="1" hangingPunct="1">
              <a:buFont typeface="Arial" panose="020B0604020202020204" pitchFamily="34" charset="0"/>
              <a:buNone/>
            </a:pPr>
            <a:endParaRPr lang="az" altLang="sr-Latn-RS" dirty="0">
              <a:latin typeface="Calibri" panose="020F0502020204030204" pitchFamily="34" charset="0"/>
            </a:endParaRPr>
          </a:p>
        </p:txBody>
      </p:sp>
      <p:pic>
        <p:nvPicPr>
          <p:cNvPr id="7" name="Picture 6">
            <a:extLst>
              <a:ext uri="{FF2B5EF4-FFF2-40B4-BE49-F238E27FC236}">
                <a16:creationId xmlns="" xmlns:a16="http://schemas.microsoft.com/office/drawing/2014/main" id="{FE63792F-B0D3-4535-90EF-EE8C50491581}"/>
              </a:ext>
            </a:extLst>
          </p:cNvPr>
          <p:cNvPicPr>
            <a:picLocks noChangeAspect="1"/>
          </p:cNvPicPr>
          <p:nvPr/>
        </p:nvPicPr>
        <p:blipFill>
          <a:blip r:embed="rId4"/>
          <a:stretch>
            <a:fillRect/>
          </a:stretch>
        </p:blipFill>
        <p:spPr>
          <a:xfrm>
            <a:off x="1370010" y="1561573"/>
            <a:ext cx="6259963" cy="4538041"/>
          </a:xfrm>
          <a:prstGeom prst="rect">
            <a:avLst/>
          </a:prstGeom>
          <a:ln>
            <a:solidFill>
              <a:srgbClr val="0070C0"/>
            </a:solidFill>
          </a:ln>
        </p:spPr>
      </p:pic>
      <p:sp>
        <p:nvSpPr>
          <p:cNvPr id="16" name="TextBox 15">
            <a:extLst>
              <a:ext uri="{FF2B5EF4-FFF2-40B4-BE49-F238E27FC236}">
                <a16:creationId xmlns="" xmlns:a16="http://schemas.microsoft.com/office/drawing/2014/main" id="{B1FA651F-1AE4-4020-9D11-A1272DE845D3}"/>
              </a:ext>
            </a:extLst>
          </p:cNvPr>
          <p:cNvSpPr txBox="1"/>
          <p:nvPr/>
        </p:nvSpPr>
        <p:spPr>
          <a:xfrm>
            <a:off x="35496" y="6228020"/>
            <a:ext cx="5851698" cy="369332"/>
          </a:xfrm>
          <a:prstGeom prst="rect">
            <a:avLst/>
          </a:prstGeom>
          <a:noFill/>
        </p:spPr>
        <p:txBody>
          <a:bodyPr wrap="square">
            <a:spAutoFit/>
          </a:bodyPr>
          <a:lstStyle/>
          <a:p>
            <a:pPr algn="l" rtl="0"/>
            <a:r>
              <a:rPr lang="az" sz="1800" b="0" i="0" u="none" baseline="0">
                <a:solidFill>
                  <a:srgbClr val="D8DADD"/>
                </a:solidFill>
                <a:effectLst/>
                <a:hlinkClick r:id="rId5"/>
              </a:rPr>
              <a:t>http://pilonsec.org/strategicplan/cybercrime-pilon</a:t>
            </a:r>
            <a:r>
              <a:rPr lang="az" sz="1800" b="0" i="0" u="none" baseline="0">
                <a:solidFill>
                  <a:srgbClr val="D8DADD"/>
                </a:solidFill>
                <a:effectLst/>
              </a:rPr>
              <a:t> </a:t>
            </a:r>
            <a:endParaRPr lang="az" sz="1200" dirty="0">
              <a:effectLst/>
              <a:ea typeface="Calibri" panose="020F0502020204030204" pitchFamily="34" charset="0"/>
            </a:endParaRPr>
          </a:p>
        </p:txBody>
      </p:sp>
    </p:spTree>
    <p:extLst>
      <p:ext uri="{BB962C8B-B14F-4D97-AF65-F5344CB8AC3E}">
        <p14:creationId xmlns:p14="http://schemas.microsoft.com/office/powerpoint/2010/main" val="306075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47</a:t>
            </a:fld>
            <a:endParaRPr lang="az" dirty="0">
              <a:solidFill>
                <a:prstClr val="black">
                  <a:tint val="75000"/>
                </a:prstClr>
              </a:solidFill>
            </a:endParaRPr>
          </a:p>
        </p:txBody>
      </p:sp>
    </p:spTree>
    <p:extLst>
      <p:ext uri="{BB962C8B-B14F-4D97-AF65-F5344CB8AC3E}">
        <p14:creationId xmlns:p14="http://schemas.microsoft.com/office/powerpoint/2010/main" val="3325797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Latn-AZ" sz="3200" dirty="0" smtClean="0"/>
              <a:t>Kİ</a:t>
            </a:r>
            <a:r>
              <a:rPr lang="az" sz="3200" b="1" i="0" u="none" baseline="0" dirty="0" smtClean="0"/>
              <a:t>berc</a:t>
            </a:r>
            <a:r>
              <a:rPr lang="az-Latn-AZ" sz="3200" b="1" i="0" u="none" baseline="0" dirty="0" smtClean="0"/>
              <a:t>İ</a:t>
            </a:r>
            <a:r>
              <a:rPr lang="az" sz="3200" b="1" i="0" u="none" baseline="0" dirty="0" smtClean="0"/>
              <a:t>nayət </a:t>
            </a:r>
            <a:r>
              <a:rPr lang="az" sz="3200" b="1" i="0" u="none" baseline="0" dirty="0"/>
              <a:t>və kazuslar</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pPr algn="l" rtl="0"/>
            <a:r>
              <a:rPr lang="az" b="0" i="0" u="none" baseline="0"/>
              <a:t>Kibercinayətkarlıqla mübarizənin əsasları</a:t>
            </a: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defTabSz="914400" rtl="0" eaLnBrk="0" fontAlgn="base" hangingPunct="0">
              <a:spcBef>
                <a:spcPct val="0"/>
              </a:spcBef>
              <a:spcAft>
                <a:spcPct val="0"/>
              </a:spcAft>
            </a:pPr>
            <a:r>
              <a:rPr lang="az" sz="1200" b="1" i="0" u="none" baseline="0">
                <a:solidFill>
                  <a:srgbClr val="FFFFFF"/>
                </a:solidFill>
                <a:latin typeface="Verdana" charset="0"/>
                <a:ea typeface="MS PGothic" panose="020B0600070205080204" pitchFamily="34" charset="-128"/>
                <a:cs typeface="Verdana" charset="0"/>
              </a:rPr>
              <a:t>www.coe.int/cybercrime</a:t>
            </a:r>
            <a:r>
              <a:rPr lang="az" sz="1200" b="0" i="0" u="none" baseline="0">
                <a:solidFill>
                  <a:srgbClr val="FFFFFF"/>
                </a:solidFill>
                <a:latin typeface="Verdana" charset="0"/>
                <a:ea typeface="MS PGothic" panose="020B0600070205080204" pitchFamily="34" charset="-128"/>
                <a:cs typeface="Verdana" charset="0"/>
              </a:rPr>
              <a:t>						</a:t>
            </a:r>
            <a:r>
              <a:rPr lang="az" sz="1200" b="1" i="0" u="none" baseline="0">
                <a:solidFill>
                  <a:srgbClr val="FFFFFF"/>
                </a:solidFill>
                <a:latin typeface="Verdana" charset="0"/>
                <a:ea typeface="MS PGothic" panose="020B0600070205080204" pitchFamily="34" charset="-128"/>
                <a:cs typeface="Verdana" charset="0"/>
              </a:rPr>
              <a:t>                        - </a:t>
            </a:r>
            <a:fld id="{F50FF694-912A-834E-AD45-B984C7BF2CE4}" type="slidenum">
              <a:rPr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48</a:t>
            </a:fld>
            <a:r>
              <a:rPr lang="az" sz="1200" b="1" i="0" u="none" baseline="0">
                <a:solidFill>
                  <a:srgbClr val="FFFFFF"/>
                </a:solidFill>
                <a:latin typeface="Verdana" charset="0"/>
                <a:ea typeface="MS PGothic" panose="020B0600070205080204" pitchFamily="34" charset="-128"/>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9" name="TextBox 7">
            <a:extLst>
              <a:ext uri="{FF2B5EF4-FFF2-40B4-BE49-F238E27FC236}">
                <a16:creationId xmlns=""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Bölmə 5</a:t>
            </a:r>
            <a:endParaRPr lang="az" sz="2000" dirty="0">
              <a:solidFill>
                <a:prstClr val="white"/>
              </a:solidFill>
              <a:latin typeface="Verdana" charset="0"/>
              <a:cs typeface="Verdana" charset="0"/>
            </a:endParaRPr>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11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smtClean="0">
                <a:solidFill>
                  <a:schemeClr val="accent1">
                    <a:lumMod val="50000"/>
                  </a:schemeClr>
                </a:solidFill>
              </a:rPr>
              <a:t>K</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ber müh</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tdən </a:t>
            </a:r>
            <a:r>
              <a:rPr lang="az" sz="3200" b="1" i="0" u="none" baseline="0" dirty="0">
                <a:solidFill>
                  <a:schemeClr val="accent1">
                    <a:lumMod val="50000"/>
                  </a:schemeClr>
                </a:solidFill>
              </a:rPr>
              <a:t>asılı </a:t>
            </a:r>
            <a:r>
              <a:rPr lang="az" sz="3200" b="1" i="0" u="none" baseline="0" dirty="0" smtClean="0">
                <a:solidFill>
                  <a:schemeClr val="accent1">
                    <a:lumMod val="50000"/>
                  </a:schemeClr>
                </a:solidFill>
              </a:rPr>
              <a:t>c</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nayətlər</a:t>
            </a:r>
            <a:endParaRPr lang="az" sz="3200" b="1" i="0" u="none" baseline="0" dirty="0">
              <a:solidFill>
                <a:schemeClr val="accent1">
                  <a:lumMod val="50000"/>
                </a:schemeClr>
              </a:solidFill>
            </a:endParaRP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defTabSz="914400" rtl="0" eaLnBrk="0" fontAlgn="base" hangingPunct="0">
              <a:spcBef>
                <a:spcPct val="0"/>
              </a:spcBef>
              <a:spcAft>
                <a:spcPct val="0"/>
              </a:spcAft>
            </a:pPr>
            <a:r>
              <a:rPr lang="az" sz="1200" b="1" i="0" u="none" baseline="0">
                <a:solidFill>
                  <a:srgbClr val="FFFFFF"/>
                </a:solidFill>
                <a:latin typeface="Verdana" charset="0"/>
                <a:ea typeface="MS PGothic" panose="020B0600070205080204" pitchFamily="34" charset="-128"/>
                <a:cs typeface="Verdana" charset="0"/>
              </a:rPr>
              <a:t>www.coe.int/cybercrime</a:t>
            </a:r>
            <a:r>
              <a:rPr lang="az" sz="1200" b="0" i="0" u="none" baseline="0">
                <a:solidFill>
                  <a:srgbClr val="FFFFFF"/>
                </a:solidFill>
                <a:latin typeface="Verdana" charset="0"/>
                <a:ea typeface="MS PGothic" panose="020B0600070205080204" pitchFamily="34" charset="-128"/>
                <a:cs typeface="Verdana" charset="0"/>
              </a:rPr>
              <a:t>						</a:t>
            </a:r>
            <a:r>
              <a:rPr lang="az" sz="1200" b="1" i="0" u="none" baseline="0">
                <a:solidFill>
                  <a:srgbClr val="FFFFFF"/>
                </a:solidFill>
                <a:latin typeface="Verdana" charset="0"/>
                <a:ea typeface="MS PGothic" panose="020B0600070205080204" pitchFamily="34" charset="-128"/>
                <a:cs typeface="Verdana" charset="0"/>
              </a:rPr>
              <a:t>                        - </a:t>
            </a:r>
            <a:fld id="{F50FF694-912A-834E-AD45-B984C7BF2CE4}" type="slidenum">
              <a:rPr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49</a:t>
            </a:fld>
            <a:r>
              <a:rPr lang="az" sz="1200" b="1" i="0" u="none" baseline="0">
                <a:solidFill>
                  <a:srgbClr val="FFFFFF"/>
                </a:solidFill>
                <a:latin typeface="Verdana" charset="0"/>
                <a:ea typeface="MS PGothic" panose="020B0600070205080204" pitchFamily="34" charset="-128"/>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3226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0" u="none" baseline="0">
                <a:latin typeface="+mn-lt"/>
              </a:rPr>
              <a:t>"İnformasiya cəmiyyəti"</a:t>
            </a:r>
            <a:endParaRPr lang="az" sz="3200" dirty="0">
              <a:latin typeface="+mn-lt"/>
            </a:endParaRPr>
          </a:p>
        </p:txBody>
      </p:sp>
      <p:sp>
        <p:nvSpPr>
          <p:cNvPr id="3" name="Text Placeholder 2"/>
          <p:cNvSpPr>
            <a:spLocks noGrp="1"/>
          </p:cNvSpPr>
          <p:nvPr>
            <p:ph type="body" idx="1"/>
          </p:nvPr>
        </p:nvSpPr>
        <p:spPr/>
        <p:txBody>
          <a:bodyPr/>
          <a:lstStyle/>
          <a:p>
            <a:pPr algn="l" rtl="0"/>
            <a:r>
              <a:rPr lang="az" b="0" i="0" u="none" baseline="0"/>
              <a:t>Kibercinayətkarlıqla mübarizənin əsasları</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5</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1</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Fidyə tələb edən proqram</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12968" cy="5183335"/>
          </a:xfrm>
        </p:spPr>
        <p:txBody>
          <a:bodyPr/>
          <a:lstStyle/>
          <a:p>
            <a:pPr marL="0" indent="0" algn="l" rtl="0">
              <a:buNone/>
              <a:defRPr/>
            </a:pPr>
            <a:r>
              <a:rPr lang="az" sz="2400" b="0" i="0" u="none" baseline="0" dirty="0"/>
              <a:t>Qurbanın verilənlərə çıxışını bloklayan və ya qurbanı fidyə ödənmədiyi təqdirdə, verilənləri dərc etməklə və ya silməklə təhdid edən proqram təminatı</a:t>
            </a:r>
          </a:p>
          <a:p>
            <a:pPr lvl="1" algn="l" rtl="0">
              <a:defRPr/>
            </a:pPr>
            <a:r>
              <a:rPr lang="az" sz="2400" b="0" i="0" u="none" baseline="0" dirty="0"/>
              <a:t>adətən e-məktubda qanuni fayl kimi maskalanmış troyandan istifadə edilməklə və ya Uzaq İş Masası Protokolu ilə həyata keçirilir </a:t>
            </a:r>
          </a:p>
          <a:p>
            <a:pPr lvl="1" algn="l" rtl="0">
              <a:defRPr/>
            </a:pPr>
            <a:r>
              <a:rPr lang="az" sz="2400" b="0" i="0" u="none" baseline="0" dirty="0"/>
              <a:t>istifadəçi aldadılaraq gələn e-poçt əlavəsini endirməyə və ya açmağa sövq edilir</a:t>
            </a:r>
          </a:p>
          <a:p>
            <a:pPr lvl="1" algn="l" rtl="0">
              <a:defRPr/>
            </a:pPr>
            <a:r>
              <a:rPr lang="az" sz="2400" b="0" i="0" u="none" baseline="0" dirty="0"/>
              <a:t>Hədəfsiz, yaxşı təşkil olunmamış "vətəndaş" hücumlarından məqsədyönlü özəl sektor/dövlət sektoru hücumlarına keçid</a:t>
            </a:r>
          </a:p>
          <a:p>
            <a:pPr lvl="1" algn="l" rtl="0">
              <a:defRPr/>
            </a:pPr>
            <a:r>
              <a:rPr lang="az" sz="2400" b="0" i="0" u="none" baseline="0" dirty="0"/>
              <a:t>Ən məşhur kibertəhlükə </a:t>
            </a:r>
          </a:p>
          <a:p>
            <a:pPr marL="457200" lvl="1" indent="0" algn="l" rtl="0">
              <a:buNone/>
              <a:defRPr/>
            </a:pPr>
            <a:r>
              <a:rPr lang="az" sz="2400" b="0" i="0" u="none" baseline="0" dirty="0"/>
              <a:t>					(IOCTA 2019)</a:t>
            </a:r>
          </a:p>
        </p:txBody>
      </p:sp>
      <p:pic>
        <p:nvPicPr>
          <p:cNvPr id="10242" name="Picture 2" descr="Ransomware 101: What Is Ransomware and How Can You Protect Your ...">
            <a:extLst>
              <a:ext uri="{FF2B5EF4-FFF2-40B4-BE49-F238E27FC236}">
                <a16:creationId xmlns="" xmlns:a16="http://schemas.microsoft.com/office/drawing/2014/main" id="{DBC1CD49-8B18-4BC3-B4C7-4E7ED92A1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9978" y="5229200"/>
            <a:ext cx="2320601"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1260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Fidyə tələb edən proqram</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descr="C:\Users\B.Stam\Desktop\wannacry_05_1024x774.png">
            <a:extLst>
              <a:ext uri="{FF2B5EF4-FFF2-40B4-BE49-F238E27FC236}">
                <a16:creationId xmlns="" xmlns:a16="http://schemas.microsoft.com/office/drawing/2014/main" id="{2DFD966A-C42A-43DD-AA87-5E45E26D6C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7149" y="1216149"/>
            <a:ext cx="6064219" cy="4301958"/>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 xmlns:a16="http://schemas.microsoft.com/office/drawing/2014/main" id="{D9A608DB-370D-4709-9E2A-B1E4965AA7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1143266"/>
            <a:ext cx="4161755" cy="53732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 xmlns:a16="http://schemas.microsoft.com/office/drawing/2014/main" id="{219F8F5A-2942-45E3-A523-B56391431B1C}"/>
              </a:ext>
            </a:extLst>
          </p:cNvPr>
          <p:cNvGrpSpPr/>
          <p:nvPr/>
        </p:nvGrpSpPr>
        <p:grpSpPr>
          <a:xfrm>
            <a:off x="4499992" y="1287792"/>
            <a:ext cx="4176464" cy="5016696"/>
            <a:chOff x="4499992" y="1287792"/>
            <a:chExt cx="4176464" cy="5016696"/>
          </a:xfrm>
        </p:grpSpPr>
        <p:pic>
          <p:nvPicPr>
            <p:cNvPr id="7" name="Picture 6">
              <a:extLst>
                <a:ext uri="{FF2B5EF4-FFF2-40B4-BE49-F238E27FC236}">
                  <a16:creationId xmlns="" xmlns:a16="http://schemas.microsoft.com/office/drawing/2014/main" id="{ACBECBE1-D2E2-4B1F-B775-4B0E0B7133E1}"/>
                </a:ext>
              </a:extLst>
            </p:cNvPr>
            <p:cNvPicPr>
              <a:picLocks noChangeAspect="1"/>
            </p:cNvPicPr>
            <p:nvPr/>
          </p:nvPicPr>
          <p:blipFill>
            <a:blip r:embed="rId6"/>
            <a:stretch>
              <a:fillRect/>
            </a:stretch>
          </p:blipFill>
          <p:spPr>
            <a:xfrm>
              <a:off x="4499992" y="1287792"/>
              <a:ext cx="4095467" cy="5016696"/>
            </a:xfrm>
            <a:prstGeom prst="rect">
              <a:avLst/>
            </a:prstGeom>
            <a:ln>
              <a:solidFill>
                <a:srgbClr val="0070C0"/>
              </a:solidFill>
            </a:ln>
          </p:spPr>
        </p:pic>
        <p:sp>
          <p:nvSpPr>
            <p:cNvPr id="14" name="TextBox 13">
              <a:extLst>
                <a:ext uri="{FF2B5EF4-FFF2-40B4-BE49-F238E27FC236}">
                  <a16:creationId xmlns="" xmlns:a16="http://schemas.microsoft.com/office/drawing/2014/main" id="{F8182BE8-C081-4016-8D8B-08E4A46ED6EE}"/>
                </a:ext>
              </a:extLst>
            </p:cNvPr>
            <p:cNvSpPr txBox="1"/>
            <p:nvPr/>
          </p:nvSpPr>
          <p:spPr>
            <a:xfrm>
              <a:off x="7020272" y="1916832"/>
              <a:ext cx="1656184" cy="369332"/>
            </a:xfrm>
            <a:prstGeom prst="rect">
              <a:avLst/>
            </a:prstGeom>
            <a:solidFill>
              <a:schemeClr val="accent1">
                <a:lumMod val="40000"/>
                <a:lumOff val="60000"/>
              </a:schemeClr>
            </a:solidFill>
          </p:spPr>
          <p:txBody>
            <a:bodyPr wrap="square" rtlCol="0">
              <a:spAutoFit/>
            </a:bodyPr>
            <a:lstStyle/>
            <a:p>
              <a:pPr algn="ctr" rtl="0"/>
              <a:r>
                <a:rPr lang="az" b="0" i="0" u="none" baseline="0"/>
                <a:t>14 avqust 2020</a:t>
              </a:r>
            </a:p>
          </p:txBody>
        </p:sp>
      </p:grpSp>
    </p:spTree>
    <p:extLst>
      <p:ext uri="{BB962C8B-B14F-4D97-AF65-F5344CB8AC3E}">
        <p14:creationId xmlns:p14="http://schemas.microsoft.com/office/powerpoint/2010/main" val="264597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Kibercinayətkarlıq xidmət kimi</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12968" cy="5183335"/>
          </a:xfrm>
        </p:spPr>
        <p:txBody>
          <a:bodyPr/>
          <a:lstStyle/>
          <a:p>
            <a:pPr algn="l" rtl="0">
              <a:buFont typeface="Wingdings" panose="05000000000000000000" pitchFamily="2" charset="2"/>
              <a:buChar char="Ø"/>
              <a:defRPr/>
            </a:pPr>
            <a:r>
              <a:rPr lang="az" sz="2800" b="0" i="0" u="none" baseline="0"/>
              <a:t>Kibercinayətlərin modularlığı artır</a:t>
            </a:r>
          </a:p>
          <a:p>
            <a:pPr algn="l" rtl="0">
              <a:buFont typeface="Wingdings" panose="05000000000000000000" pitchFamily="2" charset="2"/>
              <a:buChar char="Ø"/>
              <a:defRPr/>
            </a:pPr>
            <a:r>
              <a:rPr lang="az" sz="2800" b="0" i="0" u="none" baseline="0"/>
              <a:t>İxtisaslaşmış qruplar tərəfindən həyata keçirilir</a:t>
            </a:r>
          </a:p>
          <a:p>
            <a:pPr algn="l" rtl="0">
              <a:buFont typeface="Wingdings" panose="05000000000000000000" pitchFamily="2" charset="2"/>
              <a:buChar char="Ø"/>
              <a:defRPr/>
            </a:pPr>
            <a:r>
              <a:rPr lang="az" sz="2800" b="0" i="0" u="none" baseline="0"/>
              <a:t>Zəncirin bir həlqəsi olan subyektin cinayətkar niyyətini sübut etmək çətindir</a:t>
            </a:r>
          </a:p>
          <a:p>
            <a:pPr algn="l" rtl="0">
              <a:buFont typeface="Wingdings" panose="05000000000000000000" pitchFamily="2" charset="2"/>
              <a:buChar char="Ø"/>
              <a:defRPr/>
            </a:pPr>
            <a:r>
              <a:rPr lang="az" sz="2800" b="0" i="0" u="none" baseline="0"/>
              <a:t>Çox ağır sübutetmə öhdəliyi yaranır</a:t>
            </a:r>
          </a:p>
        </p:txBody>
      </p:sp>
      <p:pic>
        <p:nvPicPr>
          <p:cNvPr id="3" name="Picture 2">
            <a:extLst>
              <a:ext uri="{FF2B5EF4-FFF2-40B4-BE49-F238E27FC236}">
                <a16:creationId xmlns="" xmlns:a16="http://schemas.microsoft.com/office/drawing/2014/main" id="{9626F3EE-3E95-4D8B-9911-72BA42F8E330}"/>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3317" t="4176" r="1826"/>
          <a:stretch/>
        </p:blipFill>
        <p:spPr bwMode="auto">
          <a:xfrm>
            <a:off x="4463072" y="4531967"/>
            <a:ext cx="4501416" cy="192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7">
            <a:extLst>
              <a:ext uri="{FF2B5EF4-FFF2-40B4-BE49-F238E27FC236}">
                <a16:creationId xmlns="" xmlns:a16="http://schemas.microsoft.com/office/drawing/2014/main" id="{ADCF8F31-4868-4947-BF8B-321880239E85}"/>
              </a:ext>
            </a:extLst>
          </p:cNvPr>
          <p:cNvSpPr>
            <a:spLocks noChangeArrowheads="1"/>
          </p:cNvSpPr>
          <p:nvPr/>
        </p:nvSpPr>
        <p:spPr bwMode="auto">
          <a:xfrm>
            <a:off x="251520" y="3710652"/>
            <a:ext cx="3744416" cy="224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lnSpc>
                <a:spcPct val="120000"/>
              </a:lnSpc>
              <a:spcBef>
                <a:spcPts val="600"/>
              </a:spcBef>
              <a:spcAft>
                <a:spcPts val="600"/>
              </a:spcAft>
            </a:pPr>
            <a:r>
              <a:rPr lang="az" b="1" i="0" u="sng" baseline="0">
                <a:latin typeface="+mn-lt"/>
                <a:cs typeface="Verdana" charset="0"/>
              </a:rPr>
              <a:t>Nümunə</a:t>
            </a:r>
          </a:p>
          <a:p>
            <a:pPr algn="l" rtl="0">
              <a:lnSpc>
                <a:spcPct val="120000"/>
              </a:lnSpc>
              <a:spcBef>
                <a:spcPts val="600"/>
              </a:spcBef>
              <a:spcAft>
                <a:spcPts val="600"/>
              </a:spcAft>
            </a:pPr>
            <a:r>
              <a:rPr lang="az" b="1" i="0" u="none" baseline="0">
                <a:solidFill>
                  <a:srgbClr val="FF0000"/>
                </a:solidFill>
                <a:latin typeface="+mn-lt"/>
                <a:cs typeface="Verdana" charset="0"/>
              </a:rPr>
              <a:t>GozNym</a:t>
            </a:r>
            <a:r>
              <a:rPr lang="az" b="1" i="0" u="none" baseline="0">
                <a:latin typeface="+mn-lt"/>
                <a:cs typeface="Verdana" charset="0"/>
              </a:rPr>
              <a:t> adlı gizli bankçılıq troyanı </a:t>
            </a:r>
            <a:r>
              <a:rPr lang="az" b="0" i="0" u="none" baseline="0">
                <a:latin typeface="+mn-lt"/>
                <a:cs typeface="Verdana" charset="0"/>
              </a:rPr>
              <a:t>ilə </a:t>
            </a:r>
            <a:r>
              <a:rPr lang="az" b="1" i="0" u="none" baseline="0">
                <a:latin typeface="+mn-lt"/>
                <a:cs typeface="Verdana" charset="0"/>
              </a:rPr>
              <a:t>41,000 qurbandan 100 milyon ABŞ dolları oğurlamaqda</a:t>
            </a:r>
            <a:r>
              <a:rPr lang="az" b="0" i="0" u="none" baseline="0">
                <a:latin typeface="+mn-lt"/>
                <a:cs typeface="Verdana" charset="0"/>
              </a:rPr>
              <a:t> şübhəli bilinən </a:t>
            </a:r>
            <a:r>
              <a:rPr lang="az" b="1" i="0" u="none" baseline="0">
                <a:latin typeface="+mn-lt"/>
                <a:cs typeface="Verdana" charset="0"/>
              </a:rPr>
              <a:t>beynəlxalq kibercinayət sindikatı</a:t>
            </a:r>
            <a:endParaRPr lang="az" b="1" dirty="0">
              <a:solidFill>
                <a:srgbClr val="FF0000"/>
              </a:solidFill>
              <a:latin typeface="+mn-lt"/>
              <a:cs typeface="Verdana" charset="0"/>
            </a:endParaRPr>
          </a:p>
        </p:txBody>
      </p:sp>
    </p:spTree>
    <p:extLst>
      <p:ext uri="{BB962C8B-B14F-4D97-AF65-F5344CB8AC3E}">
        <p14:creationId xmlns:p14="http://schemas.microsoft.com/office/powerpoint/2010/main" val="263503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Verilənlərin təhlükəsizliyinin pozulması</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15516" y="1052513"/>
            <a:ext cx="8712968" cy="5183335"/>
          </a:xfrm>
        </p:spPr>
        <p:txBody>
          <a:bodyPr/>
          <a:lstStyle/>
          <a:p>
            <a:pPr marL="0" indent="0" algn="l" rtl="0">
              <a:buNone/>
              <a:defRPr/>
            </a:pPr>
            <a:r>
              <a:rPr lang="az" b="0" i="0" u="none" baseline="0" dirty="0"/>
              <a:t>Maliyyə məlumatlarının və digər verilənlərin qeyri-qanuni ələ keçirilməsi</a:t>
            </a:r>
          </a:p>
          <a:p>
            <a:pPr marL="0" indent="0" algn="l" rtl="0">
              <a:buNone/>
              <a:defRPr/>
            </a:pPr>
            <a:endParaRPr lang="az" altLang="en-US" dirty="0"/>
          </a:p>
          <a:p>
            <a:pPr lvl="1" algn="l" rtl="0">
              <a:buFont typeface="Wingdings" panose="05000000000000000000" pitchFamily="2" charset="2"/>
              <a:buChar char="Ø"/>
              <a:defRPr/>
            </a:pPr>
            <a:r>
              <a:rPr lang="az" b="0" i="0" u="none" baseline="0" dirty="0"/>
              <a:t>Kredit kartı məlumatları</a:t>
            </a:r>
          </a:p>
          <a:p>
            <a:pPr lvl="1" algn="l" rtl="0">
              <a:buFont typeface="Wingdings" panose="05000000000000000000" pitchFamily="2" charset="2"/>
              <a:buChar char="Ø"/>
              <a:defRPr/>
            </a:pPr>
            <a:r>
              <a:rPr lang="az" b="0" i="0" u="none" baseline="0" dirty="0"/>
              <a:t>Onlayn bankinq məlumatları</a:t>
            </a:r>
          </a:p>
          <a:p>
            <a:pPr lvl="1" algn="l" rtl="0">
              <a:buFont typeface="Wingdings" panose="05000000000000000000" pitchFamily="2" charset="2"/>
              <a:buChar char="Ø"/>
              <a:defRPr/>
            </a:pPr>
            <a:r>
              <a:rPr lang="az" b="0" i="0" u="none" baseline="0" dirty="0"/>
              <a:t>Kriptovalyuta üçün pul kisələri</a:t>
            </a:r>
          </a:p>
          <a:p>
            <a:pPr lvl="1" algn="l" rtl="0">
              <a:buFont typeface="Wingdings" panose="05000000000000000000" pitchFamily="2" charset="2"/>
              <a:buChar char="Ø"/>
              <a:defRPr/>
            </a:pPr>
            <a:r>
              <a:rPr lang="az" b="0" i="0" u="none" baseline="0" dirty="0"/>
              <a:t>Şəxsi verilənlər və hesab qeydiyyat məlumatları</a:t>
            </a:r>
          </a:p>
          <a:p>
            <a:pPr algn="l" rtl="0">
              <a:defRPr/>
            </a:pPr>
            <a:endParaRPr lang="az" altLang="en-US" sz="2800" dirty="0"/>
          </a:p>
          <a:p>
            <a:pPr algn="l" rtl="0">
              <a:defRPr/>
            </a:pPr>
            <a:r>
              <a:rPr lang="az" sz="2800" b="0" i="0" u="none" baseline="0" dirty="0"/>
              <a:t>Fişinq, verilənlərin təhlükəsizliyinin pozulması və zərərli proqramlar </a:t>
            </a:r>
          </a:p>
          <a:p>
            <a:pPr marL="0" indent="0" algn="l" rtl="0">
              <a:buNone/>
              <a:defRPr/>
            </a:pPr>
            <a:r>
              <a:rPr lang="az" sz="2800" b="0" i="0" u="none" baseline="0" dirty="0"/>
              <a:t>    vəsitəsilə toplanır</a:t>
            </a:r>
          </a:p>
        </p:txBody>
      </p:sp>
      <p:pic>
        <p:nvPicPr>
          <p:cNvPr id="1026" name="Picture 2" descr="Personal Data Theft - CyberInsurance.com">
            <a:extLst>
              <a:ext uri="{FF2B5EF4-FFF2-40B4-BE49-F238E27FC236}">
                <a16:creationId xmlns="" xmlns:a16="http://schemas.microsoft.com/office/drawing/2014/main" id="{6FE29A3D-3286-4D5F-B363-AE76AA7DE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0073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Verilənlərin təhlükəsizliyinin pozulması</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Personal Data Theft - CyberInsurance.com">
            <a:extLst>
              <a:ext uri="{FF2B5EF4-FFF2-40B4-BE49-F238E27FC236}">
                <a16:creationId xmlns="" xmlns:a16="http://schemas.microsoft.com/office/drawing/2014/main" id="{6FE29A3D-3286-4D5F-B363-AE76AA7DE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93F8C88A-D874-44DD-BC15-EC1D0DAAFACC}"/>
              </a:ext>
            </a:extLst>
          </p:cNvPr>
          <p:cNvPicPr>
            <a:picLocks noChangeAspect="1"/>
          </p:cNvPicPr>
          <p:nvPr/>
        </p:nvPicPr>
        <p:blipFill>
          <a:blip r:embed="rId5"/>
          <a:stretch>
            <a:fillRect/>
          </a:stretch>
        </p:blipFill>
        <p:spPr>
          <a:xfrm>
            <a:off x="179512" y="1270001"/>
            <a:ext cx="6588224" cy="1445429"/>
          </a:xfrm>
          <a:prstGeom prst="rect">
            <a:avLst/>
          </a:prstGeom>
          <a:ln>
            <a:solidFill>
              <a:schemeClr val="accent1"/>
            </a:solidFill>
          </a:ln>
        </p:spPr>
      </p:pic>
      <p:pic>
        <p:nvPicPr>
          <p:cNvPr id="6" name="Picture 5">
            <a:extLst>
              <a:ext uri="{FF2B5EF4-FFF2-40B4-BE49-F238E27FC236}">
                <a16:creationId xmlns="" xmlns:a16="http://schemas.microsoft.com/office/drawing/2014/main" id="{095F735A-1E31-4DB3-B1EC-17942D486F19}"/>
              </a:ext>
            </a:extLst>
          </p:cNvPr>
          <p:cNvPicPr>
            <a:picLocks noChangeAspect="1"/>
          </p:cNvPicPr>
          <p:nvPr/>
        </p:nvPicPr>
        <p:blipFill>
          <a:blip r:embed="rId6"/>
          <a:stretch>
            <a:fillRect/>
          </a:stretch>
        </p:blipFill>
        <p:spPr>
          <a:xfrm>
            <a:off x="395536" y="2854176"/>
            <a:ext cx="2952328" cy="3548050"/>
          </a:xfrm>
          <a:prstGeom prst="rect">
            <a:avLst/>
          </a:prstGeom>
          <a:ln>
            <a:solidFill>
              <a:schemeClr val="accent1"/>
            </a:solidFill>
          </a:ln>
        </p:spPr>
      </p:pic>
      <p:pic>
        <p:nvPicPr>
          <p:cNvPr id="8" name="Picture 7">
            <a:extLst>
              <a:ext uri="{FF2B5EF4-FFF2-40B4-BE49-F238E27FC236}">
                <a16:creationId xmlns="" xmlns:a16="http://schemas.microsoft.com/office/drawing/2014/main" id="{FDDEECD8-ABAE-4533-85CA-383A920B4425}"/>
              </a:ext>
            </a:extLst>
          </p:cNvPr>
          <p:cNvPicPr>
            <a:picLocks noChangeAspect="1"/>
          </p:cNvPicPr>
          <p:nvPr/>
        </p:nvPicPr>
        <p:blipFill>
          <a:blip r:embed="rId7"/>
          <a:stretch>
            <a:fillRect/>
          </a:stretch>
        </p:blipFill>
        <p:spPr>
          <a:xfrm>
            <a:off x="3851920" y="2952340"/>
            <a:ext cx="4716016" cy="1859777"/>
          </a:xfrm>
          <a:prstGeom prst="rect">
            <a:avLst/>
          </a:prstGeom>
          <a:ln>
            <a:solidFill>
              <a:schemeClr val="accent1"/>
            </a:solidFill>
          </a:ln>
        </p:spPr>
      </p:pic>
    </p:spTree>
    <p:extLst>
      <p:ext uri="{BB962C8B-B14F-4D97-AF65-F5344CB8AC3E}">
        <p14:creationId xmlns:p14="http://schemas.microsoft.com/office/powerpoint/2010/main" val="12908576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DoS/DDoS</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26379" y="1549322"/>
            <a:ext cx="8784530" cy="5183335"/>
          </a:xfrm>
        </p:spPr>
        <p:txBody>
          <a:bodyPr/>
          <a:lstStyle/>
          <a:p>
            <a:pPr marL="114300" indent="0" algn="l" rtl="0">
              <a:buNone/>
              <a:defRPr/>
            </a:pPr>
            <a:r>
              <a:rPr lang="az" sz="2300" b="1" i="0" u="none" baseline="0" dirty="0">
                <a:solidFill>
                  <a:schemeClr val="accent1">
                    <a:lumMod val="50000"/>
                  </a:schemeClr>
                </a:solidFill>
              </a:rPr>
              <a:t>Xidmətdən imtina </a:t>
            </a:r>
            <a:r>
              <a:rPr lang="az" sz="2300" b="0" i="0" u="none" baseline="0" dirty="0">
                <a:solidFill>
                  <a:schemeClr val="accent1">
                    <a:lumMod val="50000"/>
                  </a:schemeClr>
                </a:solidFill>
              </a:rPr>
              <a:t>və ya </a:t>
            </a:r>
            <a:r>
              <a:rPr lang="az" sz="2300" b="1" i="0" u="none" baseline="0" dirty="0">
                <a:solidFill>
                  <a:schemeClr val="accent1">
                    <a:lumMod val="50000"/>
                  </a:schemeClr>
                </a:solidFill>
              </a:rPr>
              <a:t>Paylanmış xidmətdən imtina</a:t>
            </a:r>
          </a:p>
          <a:p>
            <a:pPr marL="971550" lvl="1" indent="-457200" algn="l" rtl="0">
              <a:buFont typeface="Wingdings" panose="05000000000000000000" pitchFamily="2" charset="2"/>
              <a:buChar char="Ø"/>
              <a:defRPr/>
            </a:pPr>
            <a:r>
              <a:rPr lang="az" sz="2300" b="0" i="0" u="none" baseline="0" dirty="0"/>
              <a:t>Cinayətkarın maşına və ya resursa çıxışın qarşısını almağa çalışdığı kiberhücum</a:t>
            </a:r>
          </a:p>
          <a:p>
            <a:pPr marL="971550" lvl="1" indent="-457200" algn="l" rtl="0">
              <a:buFont typeface="Wingdings" panose="05000000000000000000" pitchFamily="2" charset="2"/>
              <a:buChar char="Ø"/>
              <a:defRPr/>
            </a:pPr>
            <a:r>
              <a:rPr lang="az" sz="2300" b="0" i="0" u="none" baseline="0" dirty="0"/>
              <a:t>Müvəqqəti və ya qeyri-müəyyən olaraq</a:t>
            </a:r>
          </a:p>
          <a:p>
            <a:pPr marL="971550" lvl="1" indent="-457200" algn="l" rtl="0">
              <a:buFont typeface="Wingdings" panose="05000000000000000000" pitchFamily="2" charset="2"/>
              <a:buChar char="Ø"/>
              <a:defRPr/>
            </a:pPr>
            <a:r>
              <a:rPr lang="az" sz="2300" b="0" i="0" u="none" baseline="0" dirty="0"/>
              <a:t>Xidmətlərin pozulması</a:t>
            </a:r>
          </a:p>
          <a:p>
            <a:pPr marL="971550" lvl="1" indent="-457200" algn="l" rtl="0">
              <a:buFont typeface="Wingdings" panose="05000000000000000000" pitchFamily="2" charset="2"/>
              <a:buChar char="Ø"/>
              <a:defRPr/>
            </a:pPr>
            <a:r>
              <a:rPr lang="az" sz="2300" b="0" i="0" u="none" baseline="0" dirty="0"/>
              <a:t>Səciyyəvi olaraq sorğuların yağdırılması ilə</a:t>
            </a:r>
          </a:p>
          <a:p>
            <a:pPr marL="514350" lvl="1" indent="0" algn="l" rtl="0">
              <a:buNone/>
              <a:defRPr/>
            </a:pPr>
            <a:endParaRPr lang="az" sz="2300" dirty="0"/>
          </a:p>
          <a:p>
            <a:pPr marL="571500" indent="-457200" algn="l" rtl="0">
              <a:defRPr/>
            </a:pPr>
            <a:r>
              <a:rPr lang="az" sz="2300" b="0" i="0" u="none" baseline="0" dirty="0"/>
              <a:t>Paylanmış (DDOS)</a:t>
            </a:r>
          </a:p>
          <a:p>
            <a:pPr marL="971550" lvl="1" indent="-457200" algn="l" rtl="0">
              <a:buFont typeface="Wingdings" panose="05000000000000000000" pitchFamily="2" charset="2"/>
              <a:buChar char="Ø"/>
              <a:defRPr/>
            </a:pPr>
            <a:r>
              <a:rPr lang="az" sz="2300" b="0" i="0" u="none" baseline="0" dirty="0"/>
              <a:t>hücumlar çoxsaylı mənbələrdən qaynaqlanır</a:t>
            </a:r>
          </a:p>
          <a:p>
            <a:pPr marL="971550" lvl="1" indent="-457200" algn="l" rtl="0">
              <a:buFont typeface="Wingdings" panose="05000000000000000000" pitchFamily="2" charset="2"/>
              <a:buChar char="Ø"/>
              <a:defRPr/>
            </a:pPr>
            <a:r>
              <a:rPr lang="az" sz="2300" b="0" i="0" u="none" baseline="0" dirty="0"/>
              <a:t>Müxtəlif mənbələr onun dayandırılmasını daha da çətinləşdirir</a:t>
            </a:r>
          </a:p>
        </p:txBody>
      </p:sp>
      <p:pic>
        <p:nvPicPr>
          <p:cNvPr id="4098" name="Picture 2">
            <a:extLst>
              <a:ext uri="{FF2B5EF4-FFF2-40B4-BE49-F238E27FC236}">
                <a16:creationId xmlns="" xmlns:a16="http://schemas.microsoft.com/office/drawing/2014/main" id="{E9282261-6DB0-4627-B6CB-880003CD87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1263" y="2422183"/>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81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DoS/DDoS</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7937" y="918939"/>
            <a:ext cx="8784530" cy="5391373"/>
          </a:xfrm>
        </p:spPr>
        <p:txBody>
          <a:bodyPr/>
          <a:lstStyle/>
          <a:p>
            <a:pPr marL="114300" indent="0" algn="l" rtl="0">
              <a:buNone/>
              <a:defRPr/>
            </a:pPr>
            <a:r>
              <a:rPr lang="az" b="1" i="0" u="none" baseline="0" dirty="0">
                <a:solidFill>
                  <a:schemeClr val="accent1">
                    <a:lumMod val="50000"/>
                  </a:schemeClr>
                </a:solidFill>
              </a:rPr>
              <a:t>Niyə?</a:t>
            </a:r>
          </a:p>
          <a:p>
            <a:pPr marL="971550" lvl="1" indent="-457200" algn="l" rtl="0">
              <a:buFont typeface="Wingdings" panose="05000000000000000000" pitchFamily="2" charset="2"/>
              <a:buChar char="Ø"/>
              <a:defRPr/>
            </a:pPr>
            <a:r>
              <a:rPr lang="az" b="0" i="0" u="none" baseline="0" dirty="0"/>
              <a:t>Ən geniş yayılanı hədə-qorxu yolu ilə tələbetmədir</a:t>
            </a:r>
          </a:p>
          <a:p>
            <a:pPr marL="971550" lvl="1" indent="-457200" algn="l" rtl="0">
              <a:buFont typeface="Wingdings" panose="05000000000000000000" pitchFamily="2" charset="2"/>
              <a:buChar char="Ø"/>
              <a:defRPr/>
            </a:pPr>
            <a:r>
              <a:rPr lang="az" b="0" i="0" u="none" baseline="0" dirty="0"/>
              <a:t>İdeoloji və siyasi</a:t>
            </a:r>
          </a:p>
          <a:p>
            <a:pPr marL="971550" lvl="1" indent="-457200" algn="l" rtl="0">
              <a:buFont typeface="Wingdings" panose="05000000000000000000" pitchFamily="2" charset="2"/>
              <a:buChar char="Ø"/>
              <a:defRPr/>
            </a:pPr>
            <a:r>
              <a:rPr lang="az" b="0" i="0" u="none" baseline="0" dirty="0"/>
              <a:t>Tamamilə zərərli</a:t>
            </a:r>
          </a:p>
          <a:p>
            <a:pPr marL="114300" indent="0" algn="l" rtl="0">
              <a:buNone/>
              <a:defRPr/>
            </a:pPr>
            <a:endParaRPr lang="az" dirty="0"/>
          </a:p>
          <a:p>
            <a:pPr marL="114300" indent="0" algn="l" rtl="0">
              <a:buNone/>
              <a:defRPr/>
            </a:pPr>
            <a:r>
              <a:rPr lang="az" b="1" i="0" u="none" baseline="0" dirty="0">
                <a:solidFill>
                  <a:schemeClr val="accent1">
                    <a:lumMod val="50000"/>
                  </a:schemeClr>
                </a:solidFill>
              </a:rPr>
              <a:t>Hədəflər</a:t>
            </a:r>
          </a:p>
          <a:p>
            <a:pPr marL="971550" lvl="1" indent="-457200" algn="l" rtl="0">
              <a:buFont typeface="Wingdings" panose="05000000000000000000" pitchFamily="2" charset="2"/>
              <a:buChar char="Ø"/>
              <a:defRPr/>
            </a:pPr>
            <a:r>
              <a:rPr lang="az" b="0" i="0" u="none" baseline="0" dirty="0"/>
              <a:t>Maliyyə institutları</a:t>
            </a:r>
          </a:p>
          <a:p>
            <a:pPr marL="971550" lvl="1" indent="-457200" algn="l" rtl="0">
              <a:buFont typeface="Wingdings" panose="05000000000000000000" pitchFamily="2" charset="2"/>
              <a:buChar char="Ø"/>
              <a:defRPr/>
            </a:pPr>
            <a:r>
              <a:rPr lang="az" b="0" i="0" u="none" baseline="0" dirty="0"/>
              <a:t>Dövlət sektoru müəssisələri (polis/hökumət)</a:t>
            </a:r>
          </a:p>
          <a:p>
            <a:pPr marL="971550" lvl="1" indent="-457200" algn="l" rtl="0">
              <a:buFont typeface="Wingdings" panose="05000000000000000000" pitchFamily="2" charset="2"/>
              <a:buChar char="Ø"/>
              <a:defRPr/>
            </a:pPr>
            <a:r>
              <a:rPr lang="az" b="0" i="0" u="none" baseline="0" dirty="0"/>
              <a:t>Turizm agentləri, internet/həlledici əhəmiyyətli infrastruktur</a:t>
            </a:r>
          </a:p>
          <a:p>
            <a:pPr marL="971550" lvl="1" indent="-457200" algn="l" rtl="0">
              <a:buFont typeface="Wingdings" panose="05000000000000000000" pitchFamily="2" charset="2"/>
              <a:buChar char="Ø"/>
              <a:defRPr/>
            </a:pPr>
            <a:r>
              <a:rPr lang="az" b="0" i="0" u="none" baseline="0" dirty="0"/>
              <a:t>Onlayn oyun/qumar</a:t>
            </a:r>
          </a:p>
        </p:txBody>
      </p:sp>
      <p:pic>
        <p:nvPicPr>
          <p:cNvPr id="4098" name="Picture 2">
            <a:extLst>
              <a:ext uri="{FF2B5EF4-FFF2-40B4-BE49-F238E27FC236}">
                <a16:creationId xmlns="" xmlns:a16="http://schemas.microsoft.com/office/drawing/2014/main" id="{E9282261-6DB0-4627-B6CB-880003CD87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9785" y="1556792"/>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95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Botnetlər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892480" cy="5183335"/>
          </a:xfrm>
        </p:spPr>
        <p:txBody>
          <a:bodyPr/>
          <a:lstStyle/>
          <a:p>
            <a:pPr marL="0" indent="0" algn="l" rtl="0">
              <a:buNone/>
              <a:defRPr/>
            </a:pPr>
            <a:r>
              <a:rPr lang="az" b="0" i="0" u="none" baseline="0"/>
              <a:t>Ro</a:t>
            </a:r>
            <a:r>
              <a:rPr lang="az" b="1" i="0" u="none" baseline="0">
                <a:solidFill>
                  <a:srgbClr val="0070C0"/>
                </a:solidFill>
              </a:rPr>
              <a:t>bot</a:t>
            </a:r>
            <a:r>
              <a:rPr lang="az" b="0" i="0" u="none" baseline="0"/>
              <a:t> </a:t>
            </a:r>
            <a:r>
              <a:rPr lang="az" b="1" i="0" u="none" baseline="0">
                <a:solidFill>
                  <a:srgbClr val="0070C0"/>
                </a:solidFill>
              </a:rPr>
              <a:t>Net</a:t>
            </a:r>
            <a:r>
              <a:rPr lang="az" b="0" i="0" u="none" baseline="0"/>
              <a:t> -yoluxmuş kompüterlər (</a:t>
            </a:r>
            <a:r>
              <a:rPr lang="az" b="0" i="1" u="none" baseline="0"/>
              <a:t>zombilər</a:t>
            </a:r>
            <a:r>
              <a:rPr lang="az" b="0" i="0" u="none" baseline="0"/>
              <a:t>) şəbəkəsi</a:t>
            </a:r>
          </a:p>
          <a:p>
            <a:pPr marL="0" indent="0" algn="l" rtl="0">
              <a:buNone/>
              <a:defRPr/>
            </a:pPr>
            <a:endParaRPr lang="az" altLang="sr-Latn-RS" dirty="0"/>
          </a:p>
          <a:p>
            <a:pPr lvl="1" algn="l" rtl="0">
              <a:buFont typeface="Wingdings" panose="05000000000000000000" pitchFamily="2" charset="2"/>
              <a:buChar char="Ø"/>
              <a:defRPr/>
            </a:pPr>
            <a:r>
              <a:rPr lang="az" b="0" i="0" u="none" baseline="0"/>
              <a:t>Bir şəxs və ya təşkilat tərəfindən idarə edilir</a:t>
            </a:r>
          </a:p>
          <a:p>
            <a:pPr lvl="1" algn="l" rtl="0">
              <a:buFont typeface="Wingdings" panose="05000000000000000000" pitchFamily="2" charset="2"/>
              <a:buChar char="Ø"/>
              <a:defRPr/>
            </a:pPr>
            <a:r>
              <a:rPr lang="az" b="0" i="0" u="none" baseline="0"/>
              <a:t>Qeyri-qanuni fəaliyyətlərdə istifadə üçün nəzərdə tutulur</a:t>
            </a:r>
          </a:p>
          <a:p>
            <a:pPr lvl="1" algn="l" rtl="0">
              <a:buFont typeface="Wingdings" panose="05000000000000000000" pitchFamily="2" charset="2"/>
              <a:buChar char="Ø"/>
              <a:defRPr/>
            </a:pPr>
            <a:r>
              <a:rPr lang="az" b="0" i="0" u="none" baseline="0"/>
              <a:t>Virus düşən kompüterlərə şəbəkə üzrə əməliyyatların avtromatlaşdırılmasına imkan verən proqram təminatı vasitəsilə nəzarət edilir</a:t>
            </a:r>
          </a:p>
          <a:p>
            <a:pPr lvl="1" algn="l" rtl="0">
              <a:buFont typeface="Wingdings" panose="05000000000000000000" pitchFamily="2" charset="2"/>
              <a:buChar char="Ø"/>
              <a:defRPr/>
            </a:pPr>
            <a:r>
              <a:rPr lang="az" b="0" i="0" u="none" baseline="0"/>
              <a:t>Zərurət yarana qədər qeyri-aktiv</a:t>
            </a:r>
          </a:p>
        </p:txBody>
      </p:sp>
    </p:spTree>
    <p:extLst>
      <p:ext uri="{BB962C8B-B14F-4D97-AF65-F5344CB8AC3E}">
        <p14:creationId xmlns:p14="http://schemas.microsoft.com/office/powerpoint/2010/main" val="232124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Botnetlər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
            <a:extLst>
              <a:ext uri="{FF2B5EF4-FFF2-40B4-BE49-F238E27FC236}">
                <a16:creationId xmlns="" xmlns:a16="http://schemas.microsoft.com/office/drawing/2014/main" id="{D3574013-EB7D-4349-9203-3493452034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8427" y="1196752"/>
            <a:ext cx="6507146" cy="502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3796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DoS/DDoS</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114300" indent="0" algn="l" rtl="0">
              <a:buNone/>
              <a:defRPr/>
            </a:pPr>
            <a:r>
              <a:rPr lang="az" sz="2200" b="1" i="0" u="none" baseline="0" dirty="0">
                <a:solidFill>
                  <a:schemeClr val="accent1">
                    <a:lumMod val="50000"/>
                  </a:schemeClr>
                </a:solidFill>
              </a:rPr>
              <a:t>Problemin miqyası</a:t>
            </a:r>
          </a:p>
          <a:p>
            <a:pPr marL="571500" indent="-457200" algn="l" rtl="0">
              <a:defRPr/>
            </a:pPr>
            <a:r>
              <a:rPr lang="az" sz="2200" b="1" i="0" u="none" baseline="0" dirty="0">
                <a:solidFill>
                  <a:schemeClr val="accent1">
                    <a:lumMod val="50000"/>
                  </a:schemeClr>
                </a:solidFill>
              </a:rPr>
              <a:t>2018</a:t>
            </a:r>
          </a:p>
          <a:p>
            <a:pPr marL="971550" lvl="1" indent="-457200" algn="l" rtl="0">
              <a:defRPr/>
            </a:pPr>
            <a:r>
              <a:rPr lang="az" sz="2200" b="0" i="0" u="none" baseline="0" dirty="0"/>
              <a:t>"memcache" zərərli kodundan istifadə edilməklə iki böyük DDOS hücumu</a:t>
            </a:r>
          </a:p>
          <a:p>
            <a:pPr marL="971550" lvl="1" indent="-457200" algn="l" rtl="0">
              <a:defRPr/>
            </a:pPr>
            <a:r>
              <a:rPr lang="az" sz="2200" b="0" i="0" u="none" baseline="0" dirty="0"/>
              <a:t>GitHub-da (proqramçılar üçün onlayn platforma) ayrıca 1.35 və 1.7 terabayt/saniyəlik hücumlar başladılmışdı</a:t>
            </a:r>
          </a:p>
          <a:p>
            <a:pPr marL="514350" lvl="1" indent="0" algn="l" rtl="0">
              <a:buNone/>
              <a:defRPr/>
            </a:pPr>
            <a:r>
              <a:rPr lang="az" sz="2200" b="0" i="0" u="none" baseline="0" dirty="0" smtClean="0"/>
              <a:t>  </a:t>
            </a:r>
            <a:r>
              <a:rPr lang="az" sz="2200" b="0" i="0" u="none" baseline="0" dirty="0"/>
              <a:t>(Kontekst – 2017-ci ildə Facebook dəqiqədə 0.35TB veriləni emal edib!)</a:t>
            </a:r>
          </a:p>
          <a:p>
            <a:pPr marL="571500" indent="-457200" algn="l" rtl="0">
              <a:defRPr/>
            </a:pPr>
            <a:r>
              <a:rPr lang="az" sz="2200" b="1" i="0" u="none" baseline="0" dirty="0">
                <a:solidFill>
                  <a:schemeClr val="accent1">
                    <a:lumMod val="50000"/>
                  </a:schemeClr>
                </a:solidFill>
              </a:rPr>
              <a:t>2019</a:t>
            </a:r>
          </a:p>
          <a:p>
            <a:pPr marL="971550" lvl="1" indent="-457200" algn="l" rtl="0">
              <a:defRPr/>
            </a:pPr>
            <a:r>
              <a:rPr lang="az" sz="2200" b="0" i="0" u="none" baseline="0" dirty="0"/>
              <a:t>DDoS-dan müdafiə sistemi paketlərin sayını saniyədə 580 milyona endirdi.</a:t>
            </a:r>
          </a:p>
          <a:p>
            <a:pPr marL="971550" lvl="1" indent="-457200" algn="l" rtl="0">
              <a:defRPr/>
            </a:pPr>
            <a:r>
              <a:rPr lang="az" sz="2200" b="0" i="0" u="none" baseline="0" dirty="0"/>
              <a:t>GitHub hücumları ilə </a:t>
            </a:r>
            <a:r>
              <a:rPr lang="az" sz="2200" b="0" i="0" u="none" baseline="0" dirty="0" smtClean="0"/>
              <a:t>müqayisədə</a:t>
            </a:r>
            <a:r>
              <a:rPr lang="az-Latn-AZ" sz="2200" b="0" i="0" u="none" baseline="0" dirty="0" smtClean="0"/>
              <a:t> </a:t>
            </a:r>
            <a:r>
              <a:rPr lang="az" sz="2200" b="1" i="0" u="none" baseline="0" dirty="0" smtClean="0">
                <a:solidFill>
                  <a:srgbClr val="FF0000"/>
                </a:solidFill>
              </a:rPr>
              <a:t>4 </a:t>
            </a:r>
            <a:r>
              <a:rPr lang="az" sz="2200" b="1" i="0" u="none" baseline="0" dirty="0">
                <a:solidFill>
                  <a:srgbClr val="FF0000"/>
                </a:solidFill>
              </a:rPr>
              <a:t>dəfə çox </a:t>
            </a:r>
          </a:p>
        </p:txBody>
      </p:sp>
    </p:spTree>
    <p:extLst>
      <p:ext uri="{BB962C8B-B14F-4D97-AF65-F5344CB8AC3E}">
        <p14:creationId xmlns:p14="http://schemas.microsoft.com/office/powerpoint/2010/main" val="72225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Qlobal vəziyyətin rəqəmsal görüntüsü</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Content Placeholder 3">
            <a:extLst>
              <a:ext uri="{FF2B5EF4-FFF2-40B4-BE49-F238E27FC236}">
                <a16:creationId xmlns="" xmlns:a16="http://schemas.microsoft.com/office/drawing/2014/main" id="{0BFF1385-515B-400B-8D53-51B693E620E9}"/>
              </a:ext>
            </a:extLst>
          </p:cNvPr>
          <p:cNvPicPr>
            <a:picLocks noGrp="1" noChangeAspect="1"/>
          </p:cNvPicPr>
          <p:nvPr>
            <p:ph idx="1"/>
          </p:nvPr>
        </p:nvPicPr>
        <p:blipFill>
          <a:blip r:embed="rId4"/>
          <a:stretch>
            <a:fillRect/>
          </a:stretch>
        </p:blipFill>
        <p:spPr>
          <a:xfrm>
            <a:off x="524256" y="1391067"/>
            <a:ext cx="8083296" cy="4680041"/>
          </a:xfrm>
          <a:prstGeom prst="rect">
            <a:avLst/>
          </a:prstGeom>
        </p:spPr>
      </p:pic>
      <p:sp>
        <p:nvSpPr>
          <p:cNvPr id="5" name="Rectangle 3">
            <a:extLst>
              <a:ext uri="{FF2B5EF4-FFF2-40B4-BE49-F238E27FC236}">
                <a16:creationId xmlns="" xmlns:a16="http://schemas.microsoft.com/office/drawing/2014/main" id="{DD080C1D-F3C9-4F4F-9EA2-708A72782F5B}"/>
              </a:ext>
            </a:extLst>
          </p:cNvPr>
          <p:cNvSpPr>
            <a:spLocks noChangeArrowheads="1"/>
          </p:cNvSpPr>
          <p:nvPr/>
        </p:nvSpPr>
        <p:spPr bwMode="auto">
          <a:xfrm>
            <a:off x="1623554" y="6249571"/>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r>
              <a:rPr lang="az" sz="1600" b="1" i="0" u="none" baseline="0">
                <a:solidFill>
                  <a:srgbClr val="2F618F"/>
                </a:solidFill>
              </a:rPr>
              <a:t>https://wearesocial.com/uk/blog/2020/04/digital-around-the-world-in-april-2020</a:t>
            </a:r>
          </a:p>
        </p:txBody>
      </p:sp>
    </p:spTree>
    <p:extLst>
      <p:ext uri="{BB962C8B-B14F-4D97-AF65-F5344CB8AC3E}">
        <p14:creationId xmlns:p14="http://schemas.microsoft.com/office/powerpoint/2010/main" val="40914650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Vacib əhəmiyyətli infrastruktura (CI) hücumlar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lgn="l" rtl="0">
              <a:buNone/>
            </a:pPr>
            <a:r>
              <a:rPr lang="az" b="0" i="0" u="none" baseline="0" dirty="0"/>
              <a:t>Bir və ya daha çox həlledici əhəmiyyətli infrastrukturun daxili funksiyalarını pozan və ya sıradan çıxaran hücumlar</a:t>
            </a:r>
          </a:p>
          <a:p>
            <a:pPr lvl="1" algn="l" rtl="0">
              <a:buFont typeface="Wingdings" panose="05000000000000000000" pitchFamily="2" charset="2"/>
              <a:buChar char="Ø"/>
            </a:pPr>
            <a:r>
              <a:rPr lang="az" b="0" i="0" u="none" baseline="0" dirty="0"/>
              <a:t>Əvvəlki zərərli kodlarla üst-üstə düşmə (DDoS və s.)</a:t>
            </a:r>
          </a:p>
          <a:p>
            <a:pPr lvl="1" algn="l" rtl="0">
              <a:buFont typeface="Wingdings" panose="05000000000000000000" pitchFamily="2" charset="2"/>
              <a:buChar char="Ø"/>
            </a:pPr>
            <a:r>
              <a:rPr lang="az" b="0" i="0" u="none" baseline="0" dirty="0"/>
              <a:t>Enerji, nəqliyyat, su, səhiyyə vəs.</a:t>
            </a:r>
          </a:p>
          <a:p>
            <a:pPr marL="57150" indent="0" algn="l" rtl="0">
              <a:buNone/>
            </a:pPr>
            <a:r>
              <a:rPr lang="az" b="1" i="0" u="none" baseline="0" dirty="0" smtClean="0"/>
              <a:t>Kim</a:t>
            </a:r>
            <a:r>
              <a:rPr lang="az" b="1" i="0" u="none" baseline="0" dirty="0"/>
              <a:t>?</a:t>
            </a:r>
          </a:p>
          <a:p>
            <a:pPr lvl="1" algn="l" rtl="0">
              <a:buFont typeface="Wingdings" panose="05000000000000000000" pitchFamily="2" charset="2"/>
              <a:buChar char="Ø"/>
            </a:pPr>
            <a:r>
              <a:rPr lang="az" b="0" i="0" u="none" baseline="0" dirty="0"/>
              <a:t>Milli dövlətlər</a:t>
            </a:r>
          </a:p>
          <a:p>
            <a:pPr lvl="1" algn="l" rtl="0">
              <a:buFont typeface="Wingdings" panose="05000000000000000000" pitchFamily="2" charset="2"/>
              <a:buChar char="Ø"/>
            </a:pPr>
            <a:r>
              <a:rPr lang="az" b="0" i="0" u="none" baseline="0" dirty="0"/>
              <a:t>Diletant hakerlər</a:t>
            </a:r>
          </a:p>
          <a:p>
            <a:pPr marL="457200" lvl="1" indent="0" algn="ctr" rtl="0">
              <a:buNone/>
            </a:pPr>
            <a:r>
              <a:rPr lang="az" b="0" i="0" u="none" baseline="0" dirty="0"/>
              <a:t>‘</a:t>
            </a:r>
            <a:r>
              <a:rPr lang="az" b="1" i="0" u="none" baseline="0" dirty="0"/>
              <a:t>Cinayət xidmət kimi</a:t>
            </a:r>
            <a:r>
              <a:rPr lang="az" b="0" i="0" u="none" baseline="0" dirty="0"/>
              <a:t>’ – kibercinayətin törədilməsi üçün vasitələrin satın alınması</a:t>
            </a:r>
            <a:endParaRPr lang="az" dirty="0"/>
          </a:p>
        </p:txBody>
      </p:sp>
      <p:pic>
        <p:nvPicPr>
          <p:cNvPr id="1026" name="Picture 2" descr="National Infrastructure Tower">
            <a:extLst>
              <a:ext uri="{FF2B5EF4-FFF2-40B4-BE49-F238E27FC236}">
                <a16:creationId xmlns="" xmlns:a16="http://schemas.microsoft.com/office/drawing/2014/main" id="{5D744812-0D86-4666-AEFD-96A3D0537B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2924944"/>
            <a:ext cx="2447826" cy="244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53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Vacib əhəmiyyətli infrastruktura (CI) hücumlar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 xmlns:a16="http://schemas.microsoft.com/office/drawing/2014/main" id="{F4D9BA63-50A2-4FFB-B6F6-C6B4C98FFDAE}"/>
              </a:ext>
            </a:extLst>
          </p:cNvPr>
          <p:cNvPicPr>
            <a:picLocks noChangeAspect="1"/>
          </p:cNvPicPr>
          <p:nvPr/>
        </p:nvPicPr>
        <p:blipFill>
          <a:blip r:embed="rId4"/>
          <a:stretch>
            <a:fillRect/>
          </a:stretch>
        </p:blipFill>
        <p:spPr>
          <a:xfrm>
            <a:off x="2100262" y="1414115"/>
            <a:ext cx="4943475" cy="4867275"/>
          </a:xfrm>
          <a:prstGeom prst="rect">
            <a:avLst/>
          </a:prstGeom>
        </p:spPr>
      </p:pic>
      <p:sp>
        <p:nvSpPr>
          <p:cNvPr id="8" name="TextBox 7">
            <a:extLst>
              <a:ext uri="{FF2B5EF4-FFF2-40B4-BE49-F238E27FC236}">
                <a16:creationId xmlns="" xmlns:a16="http://schemas.microsoft.com/office/drawing/2014/main" id="{BCC343E1-AD9B-453A-AADD-50968F3F1460}"/>
              </a:ext>
            </a:extLst>
          </p:cNvPr>
          <p:cNvSpPr txBox="1"/>
          <p:nvPr/>
        </p:nvSpPr>
        <p:spPr>
          <a:xfrm>
            <a:off x="6965667" y="1136877"/>
            <a:ext cx="2070829" cy="3416320"/>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Aİ-nin irimiqyaslı sərhədlərarası kibertəhlükəsizlik insidentlərinə və böhranlarına qarşı koordinasiya olunan cavab tədbirləri planı</a:t>
            </a:r>
          </a:p>
        </p:txBody>
      </p:sp>
    </p:spTree>
    <p:extLst>
      <p:ext uri="{BB962C8B-B14F-4D97-AF65-F5344CB8AC3E}">
        <p14:creationId xmlns:p14="http://schemas.microsoft.com/office/powerpoint/2010/main" val="38960695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Vacib əhəmiyyətli infrastruktura (CI) hücumlar</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 xmlns:a16="http://schemas.microsoft.com/office/drawing/2014/main" id="{2912D98C-0E2A-42AC-A5A6-41965990473B}"/>
              </a:ext>
            </a:extLst>
          </p:cNvPr>
          <p:cNvPicPr>
            <a:picLocks noChangeAspect="1"/>
          </p:cNvPicPr>
          <p:nvPr/>
        </p:nvPicPr>
        <p:blipFill>
          <a:blip r:embed="rId4"/>
          <a:stretch>
            <a:fillRect/>
          </a:stretch>
        </p:blipFill>
        <p:spPr>
          <a:xfrm>
            <a:off x="179512" y="1230293"/>
            <a:ext cx="4016475" cy="4070915"/>
          </a:xfrm>
          <a:prstGeom prst="rect">
            <a:avLst/>
          </a:prstGeom>
          <a:ln>
            <a:solidFill>
              <a:schemeClr val="accent1"/>
            </a:solidFill>
          </a:ln>
        </p:spPr>
      </p:pic>
      <p:sp>
        <p:nvSpPr>
          <p:cNvPr id="4" name="Rectangle: Rounded Corners 3">
            <a:extLst>
              <a:ext uri="{FF2B5EF4-FFF2-40B4-BE49-F238E27FC236}">
                <a16:creationId xmlns="" xmlns:a16="http://schemas.microsoft.com/office/drawing/2014/main" id="{7FC3758D-799B-441B-8988-C23E49F0FDE3}"/>
              </a:ext>
            </a:extLst>
          </p:cNvPr>
          <p:cNvSpPr/>
          <p:nvPr/>
        </p:nvSpPr>
        <p:spPr>
          <a:xfrm>
            <a:off x="177282" y="3645024"/>
            <a:ext cx="4018705" cy="648072"/>
          </a:xfrm>
          <a:prstGeom prst="roundRect">
            <a:avLst/>
          </a:prstGeom>
          <a:solidFill>
            <a:srgbClr val="FFFF99">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3" name="TextBox 2">
            <a:extLst>
              <a:ext uri="{FF2B5EF4-FFF2-40B4-BE49-F238E27FC236}">
                <a16:creationId xmlns="" xmlns:a16="http://schemas.microsoft.com/office/drawing/2014/main" id="{8354287C-3138-4A58-A598-81456FF36654}"/>
              </a:ext>
            </a:extLst>
          </p:cNvPr>
          <p:cNvSpPr txBox="1"/>
          <p:nvPr/>
        </p:nvSpPr>
        <p:spPr>
          <a:xfrm>
            <a:off x="2483768" y="3070304"/>
            <a:ext cx="1993363" cy="3416320"/>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LockerGoga fidyə proqramı infrastrukturu çökdürdü</a:t>
            </a:r>
          </a:p>
          <a:p>
            <a:pPr algn="ctr" rtl="0"/>
            <a:endParaRPr lang="az" sz="2400" dirty="0">
              <a:solidFill>
                <a:schemeClr val="tx1">
                  <a:lumMod val="65000"/>
                  <a:lumOff val="35000"/>
                </a:schemeClr>
              </a:solidFill>
              <a:latin typeface="+mj-lt"/>
            </a:endParaRPr>
          </a:p>
          <a:p>
            <a:pPr algn="ctr" rtl="0"/>
            <a:r>
              <a:rPr lang="az" sz="2400" b="0" i="0" u="none" baseline="0">
                <a:solidFill>
                  <a:schemeClr val="tx1">
                    <a:lumMod val="65000"/>
                    <a:lumOff val="35000"/>
                  </a:schemeClr>
                </a:solidFill>
                <a:latin typeface="+mj-lt"/>
              </a:rPr>
              <a:t>Proqnozlaşdırılan xərclər 35 milyon avro təşkil edir</a:t>
            </a:r>
          </a:p>
        </p:txBody>
      </p:sp>
      <p:pic>
        <p:nvPicPr>
          <p:cNvPr id="2050" name="Picture 2" descr="Windows PCs vulnerable to Stuxnet attack - five years after patch -  ExtremeTech">
            <a:extLst>
              <a:ext uri="{FF2B5EF4-FFF2-40B4-BE49-F238E27FC236}">
                <a16:creationId xmlns="" xmlns:a16="http://schemas.microsoft.com/office/drawing/2014/main" id="{3353F4C9-1DA7-4030-8FB3-034519940A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6871" y="1484209"/>
            <a:ext cx="4264149" cy="27441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uxnet: The smart person's guide - TechRepublic">
            <a:extLst>
              <a:ext uri="{FF2B5EF4-FFF2-40B4-BE49-F238E27FC236}">
                <a16:creationId xmlns="" xmlns:a16="http://schemas.microsoft.com/office/drawing/2014/main" id="{3764B981-A803-40B0-93D7-C40477AAC5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0195" y="434446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32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Veb-saytın görünüşünün eybəcərləşdirilməsi</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0" indent="0" algn="l" rtl="0">
              <a:buNone/>
            </a:pPr>
            <a:r>
              <a:rPr lang="az" b="0" i="0" u="none" baseline="0"/>
              <a:t>Veb-sayta saytın və ya veb-səhifənin vizual görünüşünü dəyişən hücumlar</a:t>
            </a:r>
          </a:p>
          <a:p>
            <a:pPr lvl="1" algn="l" rtl="0">
              <a:buFont typeface="Wingdings" panose="05000000000000000000" pitchFamily="2" charset="2"/>
              <a:buChar char="Ø"/>
            </a:pPr>
            <a:r>
              <a:rPr lang="az" b="0" i="0" u="none" baseline="0"/>
              <a:t>Adətən sistem sındırıcılarının (krekerlər) işi olur</a:t>
            </a:r>
          </a:p>
          <a:p>
            <a:pPr lvl="1" algn="l" rtl="0">
              <a:buFont typeface="Wingdings" panose="05000000000000000000" pitchFamily="2" charset="2"/>
              <a:buChar char="Ø"/>
            </a:pPr>
            <a:r>
              <a:rPr lang="az" b="0" i="0" u="none" baseline="0"/>
              <a:t>Veb-serverə sızmaq</a:t>
            </a:r>
          </a:p>
          <a:p>
            <a:pPr lvl="1" algn="l" rtl="0">
              <a:buFont typeface="Wingdings" panose="05000000000000000000" pitchFamily="2" charset="2"/>
              <a:buChar char="Ø"/>
            </a:pPr>
            <a:r>
              <a:rPr lang="az" b="0" i="0" u="none" baseline="0"/>
              <a:t>Veb-saytı öz veb-saytı ilə dəyişdirmək</a:t>
            </a:r>
          </a:p>
          <a:p>
            <a:pPr marL="0" indent="0" algn="l" rtl="0">
              <a:buNone/>
            </a:pPr>
            <a:r>
              <a:rPr lang="az" b="1" i="0" u="none" baseline="0"/>
              <a:t>Niyə?</a:t>
            </a:r>
          </a:p>
          <a:p>
            <a:pPr lvl="1" algn="l" rtl="0">
              <a:buFont typeface="Wingdings" panose="05000000000000000000" pitchFamily="2" charset="2"/>
              <a:buChar char="Ø"/>
            </a:pPr>
            <a:r>
              <a:rPr lang="az" b="0" i="0" u="none" baseline="0"/>
              <a:t>Siyasi/ideoloji səbəblər</a:t>
            </a:r>
          </a:p>
          <a:p>
            <a:pPr lvl="1" algn="l" rtl="0">
              <a:buFont typeface="Wingdings" panose="05000000000000000000" pitchFamily="2" charset="2"/>
              <a:buChar char="Ø"/>
            </a:pPr>
            <a:r>
              <a:rPr lang="az" b="0" i="0" u="none" baseline="0"/>
              <a:t>Zərər</a:t>
            </a:r>
          </a:p>
          <a:p>
            <a:pPr lvl="1" algn="l" rtl="0">
              <a:buFont typeface="Wingdings" panose="05000000000000000000" pitchFamily="2" charset="2"/>
              <a:buChar char="Ø"/>
            </a:pPr>
            <a:r>
              <a:rPr lang="az" b="0" i="0" u="none" baseline="0"/>
              <a:t>Maddi səbəb</a:t>
            </a:r>
          </a:p>
        </p:txBody>
      </p:sp>
      <p:pic>
        <p:nvPicPr>
          <p:cNvPr id="2050" name="Picture 2" descr="SPUZ : WikiLeaks defaced">
            <a:extLst>
              <a:ext uri="{FF2B5EF4-FFF2-40B4-BE49-F238E27FC236}">
                <a16:creationId xmlns="" xmlns:a16="http://schemas.microsoft.com/office/drawing/2014/main" id="{E030045C-FAD7-4A73-8ADA-7123AE468B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0808" y="4077072"/>
            <a:ext cx="3473645" cy="189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63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Kibercinayət – gələcək</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lgn="l" rtl="0">
              <a:buNone/>
            </a:pPr>
            <a:r>
              <a:rPr lang="az" b="1" i="0" u="none" baseline="0"/>
              <a:t>Mövcud hücumlar yeni qurbanlara yönələ bilər</a:t>
            </a:r>
            <a:endParaRPr lang="az" dirty="0"/>
          </a:p>
          <a:p>
            <a:pPr lvl="1" algn="l" rtl="0">
              <a:buFont typeface="Wingdings" panose="05000000000000000000" pitchFamily="2" charset="2"/>
              <a:buChar char="Ø"/>
            </a:pPr>
            <a:r>
              <a:rPr lang="az" b="0" i="0" u="none" baseline="0"/>
              <a:t>Verilən mərkəzlərinə və rezerv serverlərinə qarşı fidyə tələb edən proqramlar</a:t>
            </a:r>
          </a:p>
          <a:p>
            <a:pPr lvl="1" algn="l" rtl="0">
              <a:buFont typeface="Wingdings" panose="05000000000000000000" pitchFamily="2" charset="2"/>
              <a:buChar char="Ø"/>
            </a:pPr>
            <a:r>
              <a:rPr lang="az" b="0" i="0" u="none" baseline="0"/>
              <a:t>Troyan kimi mövcud hücum alətləri inkişaf edəcək</a:t>
            </a:r>
          </a:p>
          <a:p>
            <a:pPr lvl="2" algn="l" rtl="0"/>
            <a:r>
              <a:rPr lang="az" b="0" i="0" u="none" baseline="0"/>
              <a:t>Öz-özünə çoxalan qurdlarla?</a:t>
            </a:r>
          </a:p>
          <a:p>
            <a:pPr lvl="1" algn="l" rtl="0">
              <a:buFont typeface="Wingdings" panose="05000000000000000000" pitchFamily="2" charset="2"/>
              <a:buChar char="Ø"/>
            </a:pPr>
            <a:r>
              <a:rPr lang="az" b="0" i="0" u="none" baseline="0"/>
              <a:t>Əvvəldən mövcud olan texnologiyalarda əvvəlcədən mövcud zəifliklərlə bağlı yeni təhdidlər</a:t>
            </a:r>
          </a:p>
          <a:p>
            <a:pPr lvl="1" algn="l" rtl="0">
              <a:buFont typeface="Wingdings" panose="05000000000000000000" pitchFamily="2" charset="2"/>
              <a:buChar char="Ø"/>
            </a:pPr>
            <a:r>
              <a:rPr lang="az" b="0" i="0" u="none" baseline="0"/>
              <a:t>Kənardan təchizatçıların getdikcə daha çox cəlb edilməsi ilə təchizat zəncirinə hücumlar</a:t>
            </a:r>
          </a:p>
          <a:p>
            <a:pPr lvl="1" algn="l" rtl="0"/>
            <a:endParaRPr lang="az" dirty="0"/>
          </a:p>
        </p:txBody>
      </p:sp>
      <p:pic>
        <p:nvPicPr>
          <p:cNvPr id="4098" name="Picture 2" descr="A Crystal Ball for HPC - HPCwire">
            <a:extLst>
              <a:ext uri="{FF2B5EF4-FFF2-40B4-BE49-F238E27FC236}">
                <a16:creationId xmlns="" xmlns:a16="http://schemas.microsoft.com/office/drawing/2014/main" id="{DD6338CA-007F-447B-8624-869A32570D2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656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Kibercinayət – gələcək</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7937" y="1228651"/>
            <a:ext cx="8784530" cy="5183335"/>
          </a:xfrm>
        </p:spPr>
        <p:txBody>
          <a:bodyPr/>
          <a:lstStyle/>
          <a:p>
            <a:pPr marL="57150" indent="0" algn="l" rtl="0">
              <a:buNone/>
            </a:pPr>
            <a:r>
              <a:rPr lang="az" b="1" i="0" u="none" baseline="0" dirty="0"/>
              <a:t>Mövcud hücumlar yeni qurbanlara yönələ bilər</a:t>
            </a:r>
          </a:p>
          <a:p>
            <a:pPr lvl="1" algn="l" rtl="0">
              <a:buFont typeface="Wingdings" panose="05000000000000000000" pitchFamily="2" charset="2"/>
              <a:buChar char="Ø"/>
            </a:pPr>
            <a:r>
              <a:rPr lang="az" b="0" i="0" u="none" baseline="0" dirty="0"/>
              <a:t>Bulud hücumları –  bir şirkət çoxsaylı müştərilərin verilənlərini mühafizə edir və buna görə də qazanc motivasiyalı cinayətlər üçün dəyərli hədəfə çevrilir</a:t>
            </a:r>
          </a:p>
          <a:p>
            <a:pPr lvl="1" algn="l" rtl="0">
              <a:buFont typeface="Wingdings" panose="05000000000000000000" pitchFamily="2" charset="2"/>
              <a:buChar char="Ø"/>
            </a:pPr>
            <a:r>
              <a:rPr lang="az" b="0" i="0" u="none" baseline="0" dirty="0"/>
              <a:t>Köçürmələri həyata keçirən bankçılıq proqramlarına hücumlar</a:t>
            </a:r>
          </a:p>
          <a:p>
            <a:pPr lvl="1" algn="l" rtl="0">
              <a:buFont typeface="Wingdings" panose="05000000000000000000" pitchFamily="2" charset="2"/>
              <a:buChar char="Ø"/>
            </a:pPr>
            <a:r>
              <a:rPr lang="az" b="0" i="0" u="none" baseline="0" dirty="0"/>
              <a:t>Fiat valyutalardan kriptovalyutalara, kriptovalyutadan daha iri kriptovalyuta aktivlərinə keçid</a:t>
            </a:r>
          </a:p>
          <a:p>
            <a:pPr lvl="1" algn="l" rtl="0">
              <a:buFont typeface="Wingdings" panose="05000000000000000000" pitchFamily="2" charset="2"/>
              <a:buChar char="Ø"/>
            </a:pPr>
            <a:r>
              <a:rPr lang="az" b="0" i="0" u="none" baseline="0" dirty="0"/>
              <a:t>DNS hücumları – təkrar </a:t>
            </a:r>
            <a:r>
              <a:rPr lang="az" b="0" i="0" u="none" baseline="0" dirty="0" smtClean="0"/>
              <a:t>yönləndirmə</a:t>
            </a:r>
            <a:endParaRPr lang="az-Latn-AZ" b="0" i="0" u="none" baseline="0" dirty="0" smtClean="0"/>
          </a:p>
          <a:p>
            <a:pPr marL="457200" lvl="1" indent="0" algn="l" rtl="0">
              <a:buNone/>
            </a:pPr>
            <a:r>
              <a:rPr lang="az" b="0" i="0" u="none" baseline="0" dirty="0" smtClean="0"/>
              <a:t> </a:t>
            </a:r>
            <a:r>
              <a:rPr lang="az" b="0" i="0" u="none" baseline="0" dirty="0"/>
              <a:t>və yanıltma</a:t>
            </a:r>
          </a:p>
        </p:txBody>
      </p:sp>
      <p:pic>
        <p:nvPicPr>
          <p:cNvPr id="3" name="Picture 2" descr="A Crystal Ball for HPC - HPCwire">
            <a:extLst>
              <a:ext uri="{FF2B5EF4-FFF2-40B4-BE49-F238E27FC236}">
                <a16:creationId xmlns="" xmlns:a16="http://schemas.microsoft.com/office/drawing/2014/main" id="{DC8C860C-D6D4-48DE-B53E-662FAE4C8D3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3777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 xmlns:a16="http://schemas.microsoft.com/office/drawing/2014/main"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pic>
        <p:nvPicPr>
          <p:cNvPr id="8" name="Picture 4">
            <a:extLst>
              <a:ext uri="{FF2B5EF4-FFF2-40B4-BE49-F238E27FC236}">
                <a16:creationId xmlns="" xmlns:a16="http://schemas.microsoft.com/office/drawing/2014/main" id="{F0D3AB1B-9A46-4066-B80B-9491DA6F94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 xmlns:a16="http://schemas.microsoft.com/office/drawing/2014/main"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1" name="TextBox 10">
            <a:extLst>
              <a:ext uri="{FF2B5EF4-FFF2-40B4-BE49-F238E27FC236}">
                <a16:creationId xmlns="" xmlns:a16="http://schemas.microsoft.com/office/drawing/2014/main" id="{9D3848A9-4745-4BB6-B8CB-6C939829A8B8}"/>
              </a:ext>
            </a:extLst>
          </p:cNvPr>
          <p:cNvSpPr txBox="1"/>
          <p:nvPr/>
        </p:nvSpPr>
        <p:spPr>
          <a:xfrm>
            <a:off x="588962" y="1281981"/>
            <a:ext cx="8030033" cy="1200329"/>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Kompüterinizdə zərərli proqram olsaydı, həmin proqrama görə fayllarınız şifrlənsəydi və şifrənin açılması üçün müəyyən məbləğ tələb edilsəydi, bu vəziyyəti necə təsvir edərdiniz?</a:t>
            </a:r>
          </a:p>
        </p:txBody>
      </p:sp>
      <p:sp>
        <p:nvSpPr>
          <p:cNvPr id="12" name="TextBox 11">
            <a:extLst>
              <a:ext uri="{FF2B5EF4-FFF2-40B4-BE49-F238E27FC236}">
                <a16:creationId xmlns="" xmlns:a16="http://schemas.microsoft.com/office/drawing/2014/main" id="{E75702A7-7EF5-41B1-83AA-F3F0AACE8FD2}"/>
              </a:ext>
            </a:extLst>
          </p:cNvPr>
          <p:cNvSpPr txBox="1"/>
          <p:nvPr/>
        </p:nvSpPr>
        <p:spPr>
          <a:xfrm>
            <a:off x="588962" y="4375691"/>
            <a:ext cx="8030032" cy="1938992"/>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a:t>
            </a:r>
          </a:p>
          <a:p>
            <a:pPr algn="ctr" rtl="0"/>
            <a:endParaRPr lang="az" sz="2400" dirty="0">
              <a:solidFill>
                <a:schemeClr val="bg1"/>
              </a:solidFill>
              <a:latin typeface="+mj-lt"/>
            </a:endParaRPr>
          </a:p>
          <a:p>
            <a:pPr algn="ctr" rtl="0"/>
            <a:r>
              <a:rPr lang="az" sz="2400" b="0" i="0" u="none" baseline="0">
                <a:solidFill>
                  <a:schemeClr val="bg1"/>
                </a:solidFill>
                <a:latin typeface="+mj-lt"/>
              </a:rPr>
              <a:t>Fidyə tələb edən proqram faylları şifrləyir və şifrləmənin açılması üçün açarı əldə etmək üçün kriptovayuta ilə "fidyə" ödənməlidir.</a:t>
            </a:r>
          </a:p>
        </p:txBody>
      </p:sp>
      <p:sp>
        <p:nvSpPr>
          <p:cNvPr id="13" name="TextBox 12">
            <a:extLst>
              <a:ext uri="{FF2B5EF4-FFF2-40B4-BE49-F238E27FC236}">
                <a16:creationId xmlns="" xmlns:a16="http://schemas.microsoft.com/office/drawing/2014/main" id="{30BD4572-BAB1-4568-B64C-2A9116F6F527}"/>
              </a:ext>
            </a:extLst>
          </p:cNvPr>
          <p:cNvSpPr txBox="1"/>
          <p:nvPr/>
        </p:nvSpPr>
        <p:spPr>
          <a:xfrm>
            <a:off x="588962" y="2644170"/>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Troyan</a:t>
            </a:r>
          </a:p>
          <a:p>
            <a:pPr marL="1828800" lvl="3" indent="-457200" algn="l" rtl="0">
              <a:buAutoNum type="alphaUcPeriod"/>
            </a:pPr>
            <a:r>
              <a:rPr lang="az" sz="2400" b="0" i="0" u="none" baseline="0">
                <a:solidFill>
                  <a:schemeClr val="bg1"/>
                </a:solidFill>
                <a:latin typeface="+mj-lt"/>
              </a:rPr>
              <a:t>Fidyə tələb edən proqram</a:t>
            </a:r>
          </a:p>
          <a:p>
            <a:pPr marL="1828800" lvl="3" indent="-457200" algn="l" rtl="0">
              <a:buAutoNum type="alphaUcPeriod"/>
            </a:pPr>
            <a:r>
              <a:rPr lang="az" sz="2400" b="0" i="0" u="none" baseline="0">
                <a:solidFill>
                  <a:schemeClr val="bg1"/>
                </a:solidFill>
                <a:latin typeface="+mj-lt"/>
              </a:rPr>
              <a:t>Botnet</a:t>
            </a:r>
          </a:p>
          <a:p>
            <a:pPr marL="1828800" lvl="3" indent="-457200" algn="l" rtl="0">
              <a:buAutoNum type="alphaUcPeriod"/>
            </a:pPr>
            <a:r>
              <a:rPr lang="az" sz="2400" b="0" i="0" u="none" baseline="0">
                <a:solidFill>
                  <a:schemeClr val="bg1"/>
                </a:solidFill>
                <a:latin typeface="+mj-lt"/>
              </a:rPr>
              <a:t>Bəxtsizlik</a:t>
            </a:r>
          </a:p>
        </p:txBody>
      </p:sp>
    </p:spTree>
    <p:extLst>
      <p:ext uri="{BB962C8B-B14F-4D97-AF65-F5344CB8AC3E}">
        <p14:creationId xmlns:p14="http://schemas.microsoft.com/office/powerpoint/2010/main" val="337747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a:solidFill>
                  <a:schemeClr val="accent1">
                    <a:lumMod val="50000"/>
                  </a:schemeClr>
                </a:solidFill>
              </a:rPr>
              <a:t>Uşaqların </a:t>
            </a:r>
            <a:r>
              <a:rPr lang="az" sz="3200" b="1" i="0" u="none" baseline="0" dirty="0" smtClean="0">
                <a:solidFill>
                  <a:schemeClr val="accent1">
                    <a:lumMod val="50000"/>
                  </a:schemeClr>
                </a:solidFill>
              </a:rPr>
              <a:t>c</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ns</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 </a:t>
            </a:r>
            <a:r>
              <a:rPr lang="az-Latn-AZ" sz="3200" dirty="0">
                <a:solidFill>
                  <a:schemeClr val="accent1">
                    <a:lumMod val="50000"/>
                  </a:schemeClr>
                </a:solidFill>
              </a:rPr>
              <a:t>İ</a:t>
            </a:r>
            <a:r>
              <a:rPr lang="az" sz="3200" b="1" i="0" u="none" baseline="0" dirty="0" smtClean="0">
                <a:solidFill>
                  <a:schemeClr val="accent1">
                    <a:lumMod val="50000"/>
                  </a:schemeClr>
                </a:solidFill>
              </a:rPr>
              <a:t>st</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smarı</a:t>
            </a:r>
            <a:endParaRPr lang="az" sz="3200" b="1" i="0" u="none" baseline="0" dirty="0">
              <a:solidFill>
                <a:schemeClr val="accent1">
                  <a:lumMod val="50000"/>
                </a:schemeClr>
              </a:solidFill>
            </a:endParaRP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r>
              <a:rPr lang="az" sz="1200" b="1" i="0" u="none" baseline="0">
                <a:solidFill>
                  <a:srgbClr val="FFFFFF"/>
                </a:solidFill>
                <a:latin typeface="Verdana" charset="0"/>
                <a:cs typeface="Verdana" charset="0"/>
              </a:rPr>
              <a:t>                        - </a:t>
            </a:r>
            <a:fld id="{F50FF694-912A-834E-AD45-B984C7BF2CE4}" type="slidenum">
              <a:rPr sz="1200" b="1">
                <a:solidFill>
                  <a:srgbClr val="FFFFFF"/>
                </a:solidFill>
                <a:latin typeface="Verdana" charset="0"/>
                <a:cs typeface="Verdana" charset="0"/>
              </a:rPr>
              <a:pPr/>
              <a:t>67</a:t>
            </a:fld>
            <a:r>
              <a:rPr lang="az" sz="1200" b="1" i="0" u="none" baseline="0">
                <a:solidFill>
                  <a:srgbClr val="FFFFFF"/>
                </a:solidFill>
                <a:latin typeface="Verdana" charset="0"/>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1384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Uşaqların onlayn cinsi istismarı</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7937" y="1065997"/>
            <a:ext cx="8784530" cy="5183335"/>
          </a:xfrm>
        </p:spPr>
        <p:txBody>
          <a:bodyPr/>
          <a:lstStyle/>
          <a:p>
            <a:pPr marL="57150" indent="0" algn="l" rtl="0">
              <a:buNone/>
            </a:pPr>
            <a:r>
              <a:rPr lang="az" b="0" i="0" u="none" baseline="0" dirty="0">
                <a:solidFill>
                  <a:srgbClr val="0070C0"/>
                </a:solidFill>
              </a:rPr>
              <a:t>Uşaqlara münasibətdə onlayn cinsi istismar və seksual xarakterli hərəkətlər (UOCİSH)</a:t>
            </a:r>
          </a:p>
          <a:p>
            <a:pPr lvl="1" algn="l" rtl="0"/>
            <a:r>
              <a:rPr lang="az" b="0" i="0" u="none" baseline="0" dirty="0"/>
              <a:t>Video və təsvirlərin yaradılması və yayılması</a:t>
            </a:r>
          </a:p>
          <a:p>
            <a:pPr marL="1314450" lvl="4" indent="-342900" algn="l" rtl="0"/>
            <a:r>
              <a:rPr lang="az" sz="2800" b="0" i="0" u="none" baseline="0" dirty="0"/>
              <a:t>Uşaqların cinsi istismarı materialı </a:t>
            </a:r>
            <a:r>
              <a:rPr lang="az" sz="2800" b="1" i="0" u="none" baseline="0" dirty="0">
                <a:solidFill>
                  <a:srgbClr val="0070C0"/>
                </a:solidFill>
              </a:rPr>
              <a:t>(UCİM)</a:t>
            </a:r>
          </a:p>
          <a:p>
            <a:pPr marL="1314450" lvl="4" indent="-342900" algn="l" rtl="0"/>
            <a:r>
              <a:rPr lang="az" sz="2800" b="0" i="0" u="none" baseline="0" dirty="0"/>
              <a:t>Uşaqlara münasibətdə cinsi istismar </a:t>
            </a:r>
            <a:r>
              <a:rPr lang="az" sz="2800" b="0" i="0" u="none" baseline="0" dirty="0" smtClean="0"/>
              <a:t>materialı</a:t>
            </a:r>
            <a:r>
              <a:rPr lang="az-Latn-AZ" sz="2800" b="0" i="0" u="none" baseline="0" dirty="0" smtClean="0"/>
              <a:t> </a:t>
            </a:r>
            <a:r>
              <a:rPr lang="az" sz="2800" b="1" i="0" u="none" baseline="0" dirty="0" smtClean="0">
                <a:solidFill>
                  <a:srgbClr val="0070C0"/>
                </a:solidFill>
              </a:rPr>
              <a:t>(</a:t>
            </a:r>
            <a:r>
              <a:rPr lang="az" sz="2800" b="1" i="0" u="none" baseline="0" dirty="0">
                <a:solidFill>
                  <a:srgbClr val="0070C0"/>
                </a:solidFill>
              </a:rPr>
              <a:t>UCİM)</a:t>
            </a:r>
          </a:p>
          <a:p>
            <a:pPr lvl="1" algn="l" rtl="0"/>
            <a:r>
              <a:rPr lang="az" b="0" i="0" u="none" baseline="0" dirty="0"/>
              <a:t>Onlayn hədə-qorxu</a:t>
            </a:r>
          </a:p>
          <a:p>
            <a:pPr lvl="1" algn="l" rtl="0"/>
            <a:r>
              <a:rPr lang="az" b="0" i="0" u="none" baseline="0" dirty="0"/>
              <a:t>Qurbanın özünün yaratdığı açıq-saçıq material (SGEM)</a:t>
            </a:r>
          </a:p>
        </p:txBody>
      </p:sp>
      <p:pic>
        <p:nvPicPr>
          <p:cNvPr id="5122" name="Picture 2" descr="Are Internet Giants Failing to Tackle Child Abuse Images Online? |  SecureTeen Parenting Products">
            <a:extLst>
              <a:ext uri="{FF2B5EF4-FFF2-40B4-BE49-F238E27FC236}">
                <a16:creationId xmlns=""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526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Onlayn rejimdə yayılma</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lgn="l" rtl="0">
              <a:buNone/>
            </a:pPr>
            <a:r>
              <a:rPr lang="az" b="0" i="0" u="none" baseline="0"/>
              <a:t>UCİM həcmi artmağa davam edir</a:t>
            </a:r>
          </a:p>
          <a:p>
            <a:pPr lvl="1" algn="l" rtl="0"/>
            <a:r>
              <a:rPr lang="az" b="0" i="0" u="none" baseline="0"/>
              <a:t>Qurbanların sayının davamlı olaraq artması</a:t>
            </a:r>
          </a:p>
          <a:p>
            <a:pPr lvl="1" algn="l" rtl="0"/>
            <a:r>
              <a:rPr lang="az" b="0" i="0" u="none" baseline="0"/>
              <a:t>Sektor üzrə yönləndirmələr ən yüksək səviyyəyə çatır</a:t>
            </a:r>
          </a:p>
          <a:p>
            <a:pPr lvl="2" algn="l" rtl="0"/>
            <a:r>
              <a:rPr lang="az" b="0" i="0" u="none" baseline="0"/>
              <a:t>Hüquq-mühafizə orqanlarının işində gərginlik artır</a:t>
            </a:r>
          </a:p>
          <a:p>
            <a:pPr lvl="1" algn="l" rtl="0"/>
            <a:r>
              <a:rPr lang="az" b="0" i="0" u="none" baseline="0"/>
              <a:t>Əksəriyyəti şəkil hostinq saytlarında aşkar edilir</a:t>
            </a:r>
          </a:p>
          <a:p>
            <a:pPr lvl="1" algn="l" rtl="0"/>
            <a:r>
              <a:rPr lang="az" b="0" i="0" u="none" baseline="0"/>
              <a:t>Yenə də eyni səviyyəli paylaşma platformalarında</a:t>
            </a:r>
          </a:p>
          <a:p>
            <a:pPr lvl="1" algn="l" rtl="0"/>
            <a:r>
              <a:rPr lang="az" b="0" i="0" u="none" baseline="0"/>
              <a:t>Qaranlıq netə həsr olunmuş elan lövhələri artıq</a:t>
            </a:r>
          </a:p>
          <a:p>
            <a:pPr lvl="1" algn="l" rtl="0"/>
            <a:r>
              <a:rPr lang="az" b="0" i="0" u="none" baseline="0"/>
              <a:t>Sosial şəbəkə </a:t>
            </a:r>
          </a:p>
          <a:p>
            <a:pPr lvl="1" algn="l" rtl="0"/>
            <a:r>
              <a:rPr lang="az" b="0" i="0" u="none" baseline="0"/>
              <a:t>Şifrləmədən istifadə</a:t>
            </a:r>
          </a:p>
          <a:p>
            <a:pPr lvl="1" algn="l" rtl="0"/>
            <a:r>
              <a:rPr lang="az" b="0" i="0" u="none" baseline="0"/>
              <a:t>VPN və TOR</a:t>
            </a:r>
          </a:p>
        </p:txBody>
      </p:sp>
      <p:pic>
        <p:nvPicPr>
          <p:cNvPr id="5122" name="Picture 2" descr="Are Internet Giants Failing to Tackle Child Abuse Images Online? |  SecureTeen Parenting Products">
            <a:extLst>
              <a:ext uri="{FF2B5EF4-FFF2-40B4-BE49-F238E27FC236}">
                <a16:creationId xmlns=""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4939731"/>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3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Qlobal vəziyyətin rəqəmsal görüntüsü</a:t>
            </a:r>
            <a:endParaRPr lang="az" sz="2000" dirty="0">
              <a:solidFill>
                <a:prstClr val="white"/>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 xmlns:a16="http://schemas.microsoft.com/office/drawing/2014/main" id="{DD080C1D-F3C9-4F4F-9EA2-708A72782F5B}"/>
              </a:ext>
            </a:extLst>
          </p:cNvPr>
          <p:cNvSpPr>
            <a:spLocks noChangeArrowheads="1"/>
          </p:cNvSpPr>
          <p:nvPr/>
        </p:nvSpPr>
        <p:spPr bwMode="auto">
          <a:xfrm>
            <a:off x="1623554" y="6249571"/>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defTabSz="914400" rtl="0" eaLnBrk="0" fontAlgn="base" hangingPunct="0">
              <a:spcBef>
                <a:spcPct val="0"/>
              </a:spcBef>
              <a:spcAft>
                <a:spcPct val="0"/>
              </a:spcAft>
            </a:pPr>
            <a:r>
              <a:rPr lang="az" sz="1600" b="1" i="0" u="none" baseline="0">
                <a:solidFill>
                  <a:srgbClr val="2F618F"/>
                </a:solidFill>
                <a:ea typeface="MS PGothic" panose="020B0600070205080204" pitchFamily="34" charset="-128"/>
              </a:rPr>
              <a:t>https://wearesocial.com/uk/blog/2020/04/digital-around-the-world-in-april-2020</a:t>
            </a:r>
          </a:p>
        </p:txBody>
      </p:sp>
      <p:pic>
        <p:nvPicPr>
          <p:cNvPr id="3" name="Content Placeholder 2">
            <a:extLst>
              <a:ext uri="{FF2B5EF4-FFF2-40B4-BE49-F238E27FC236}">
                <a16:creationId xmlns="" xmlns:a16="http://schemas.microsoft.com/office/drawing/2014/main" id="{B958BF59-CEC5-4B63-AD92-D273FB237FAA}"/>
              </a:ext>
            </a:extLst>
          </p:cNvPr>
          <p:cNvPicPr>
            <a:picLocks noGrp="1" noChangeAspect="1"/>
          </p:cNvPicPr>
          <p:nvPr>
            <p:ph idx="1"/>
          </p:nvPr>
        </p:nvPicPr>
        <p:blipFill>
          <a:blip r:embed="rId4"/>
          <a:stretch>
            <a:fillRect/>
          </a:stretch>
        </p:blipFill>
        <p:spPr>
          <a:xfrm>
            <a:off x="548922" y="1391067"/>
            <a:ext cx="8046156" cy="4680549"/>
          </a:xfrm>
          <a:prstGeom prst="rect">
            <a:avLst/>
          </a:prstGeom>
        </p:spPr>
      </p:pic>
    </p:spTree>
    <p:extLst>
      <p:ext uri="{BB962C8B-B14F-4D97-AF65-F5344CB8AC3E}">
        <p14:creationId xmlns:p14="http://schemas.microsoft.com/office/powerpoint/2010/main" val="4007169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Seksual məqsədlərlə onlayn təhrik</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lgn="l" rtl="0">
              <a:buNone/>
            </a:pPr>
            <a:r>
              <a:rPr lang="az" sz="2700" b="0" i="0" u="none" baseline="0" dirty="0"/>
              <a:t>Ciddi təhdid olaraq qalır</a:t>
            </a:r>
          </a:p>
          <a:p>
            <a:pPr marL="914400" lvl="1" indent="-457200" algn="l" rtl="0"/>
            <a:r>
              <a:rPr lang="az" sz="2700" b="0" i="0" u="none" baseline="0" dirty="0"/>
              <a:t>Sosial mediada akitv olan azyaşlılar potensial qurbanların sayının daha yüksək olduğuna dəlalət edir</a:t>
            </a:r>
          </a:p>
          <a:p>
            <a:pPr marL="914400" lvl="1" indent="-457200" algn="l" rtl="0"/>
            <a:r>
              <a:rPr lang="az" sz="2700" b="0" i="0" u="none" baseline="0" dirty="0"/>
              <a:t>Maarifləndirmə kömək edir</a:t>
            </a:r>
          </a:p>
          <a:p>
            <a:pPr marL="914400" lvl="1" indent="-457200" algn="l" rtl="0"/>
            <a:r>
              <a:rPr lang="az" sz="2700" b="0" i="0" u="none" baseline="0" dirty="0"/>
              <a:t>Bir qayda olaraq açıq veb, sosial media və oyun saytlarında rast gəlinir</a:t>
            </a:r>
          </a:p>
          <a:p>
            <a:pPr marL="914400" lvl="1" indent="-457200" algn="l" rtl="0"/>
            <a:r>
              <a:rPr lang="az" sz="2700" b="0" i="0" u="none" baseline="0" dirty="0"/>
              <a:t>Saxta profillər vasitəsilə əlaqə</a:t>
            </a:r>
          </a:p>
          <a:p>
            <a:pPr marL="914400" lvl="1" indent="-457200" algn="l" rtl="0"/>
            <a:r>
              <a:rPr lang="az" sz="2700" b="0" i="0" u="none" baseline="0" dirty="0"/>
              <a:t>Canlı video daxil ola bilər</a:t>
            </a:r>
          </a:p>
          <a:p>
            <a:pPr marL="914400" lvl="1" indent="-457200" algn="l" rtl="0"/>
            <a:r>
              <a:rPr lang="az" sz="2700" b="0" i="0" u="none" baseline="0" dirty="0"/>
              <a:t>Əlaqə qurulduqdan sonra</a:t>
            </a:r>
          </a:p>
          <a:p>
            <a:pPr marL="457200" lvl="1" indent="0" algn="l" rtl="0">
              <a:buNone/>
            </a:pPr>
            <a:r>
              <a:rPr lang="az" sz="2700" b="0" i="0" u="none" baseline="0" dirty="0"/>
              <a:t> fəaliyyət onlayn mesajlaşma proqramlarında davam etdirilir  </a:t>
            </a:r>
          </a:p>
        </p:txBody>
      </p:sp>
      <p:pic>
        <p:nvPicPr>
          <p:cNvPr id="5122" name="Picture 2" descr="Are Internet Giants Failing to Tackle Child Abuse Images Online? |  SecureTeen Parenting Products">
            <a:extLst>
              <a:ext uri="{FF2B5EF4-FFF2-40B4-BE49-F238E27FC236}">
                <a16:creationId xmlns=""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4939731"/>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Seksual məqsədlərlə onlayn təhrik</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 xmlns:a16="http://schemas.microsoft.com/office/drawing/2014/main" id="{83A049E3-009F-4AB2-A147-B0D97DAC24CD}"/>
              </a:ext>
            </a:extLst>
          </p:cNvPr>
          <p:cNvPicPr>
            <a:picLocks noChangeAspect="1"/>
          </p:cNvPicPr>
          <p:nvPr/>
        </p:nvPicPr>
        <p:blipFill>
          <a:blip r:embed="rId4"/>
          <a:stretch>
            <a:fillRect/>
          </a:stretch>
        </p:blipFill>
        <p:spPr>
          <a:xfrm>
            <a:off x="323528" y="1270001"/>
            <a:ext cx="3858408" cy="5085184"/>
          </a:xfrm>
          <a:prstGeom prst="rect">
            <a:avLst/>
          </a:prstGeom>
          <a:ln>
            <a:solidFill>
              <a:schemeClr val="accent1"/>
            </a:solidFill>
          </a:ln>
        </p:spPr>
      </p:pic>
      <p:pic>
        <p:nvPicPr>
          <p:cNvPr id="7" name="Picture 6">
            <a:extLst>
              <a:ext uri="{FF2B5EF4-FFF2-40B4-BE49-F238E27FC236}">
                <a16:creationId xmlns="" xmlns:a16="http://schemas.microsoft.com/office/drawing/2014/main" id="{01AF08EA-51D9-4B26-AC93-09CCFD56F753}"/>
              </a:ext>
            </a:extLst>
          </p:cNvPr>
          <p:cNvPicPr>
            <a:picLocks noChangeAspect="1"/>
          </p:cNvPicPr>
          <p:nvPr/>
        </p:nvPicPr>
        <p:blipFill>
          <a:blip r:embed="rId5"/>
          <a:stretch>
            <a:fillRect/>
          </a:stretch>
        </p:blipFill>
        <p:spPr>
          <a:xfrm>
            <a:off x="4403880" y="2060847"/>
            <a:ext cx="4599576" cy="3653869"/>
          </a:xfrm>
          <a:prstGeom prst="rect">
            <a:avLst/>
          </a:prstGeom>
          <a:ln>
            <a:solidFill>
              <a:schemeClr val="accent1"/>
            </a:solidFill>
          </a:ln>
        </p:spPr>
      </p:pic>
    </p:spTree>
    <p:extLst>
      <p:ext uri="{BB962C8B-B14F-4D97-AF65-F5344CB8AC3E}">
        <p14:creationId xmlns:p14="http://schemas.microsoft.com/office/powerpoint/2010/main" val="15701134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Qurbanın özünün yaratdığı açıq-saçıq material</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lgn="l" rtl="0">
              <a:buNone/>
            </a:pPr>
            <a:r>
              <a:rPr lang="az" sz="2800" b="0" i="0" u="none" baseline="0"/>
              <a:t>Paylaşım edən gənclərin sayının artması ilə böyüyən problem</a:t>
            </a:r>
          </a:p>
          <a:p>
            <a:pPr marL="514350" indent="-457200" algn="l" rtl="0"/>
            <a:r>
              <a:rPr lang="az" sz="2800" b="0" i="0" u="none" baseline="0"/>
              <a:t>Smartfonlar bunun üçün vasitələr təmin edir</a:t>
            </a:r>
          </a:p>
          <a:p>
            <a:pPr marL="514350" indent="-457200" algn="l" rtl="0"/>
            <a:r>
              <a:rPr lang="az" sz="2800" b="0" i="0" u="none" baseline="0"/>
              <a:t>Risk barədə məlumatlılığın aşağı olması</a:t>
            </a:r>
          </a:p>
          <a:p>
            <a:pPr marL="57150" indent="0" algn="l" rtl="0">
              <a:buNone/>
            </a:pPr>
            <a:r>
              <a:rPr lang="az" sz="2800" b="0" i="0" u="none" baseline="0"/>
              <a:t>Paylaşım:</a:t>
            </a:r>
          </a:p>
          <a:p>
            <a:pPr lvl="1" algn="l" rtl="0">
              <a:buFont typeface="Wingdings" panose="05000000000000000000" pitchFamily="2" charset="2"/>
              <a:buChar char="Ø"/>
            </a:pPr>
            <a:r>
              <a:rPr lang="az" b="0" i="0" u="none" baseline="0"/>
              <a:t>Könüllü olaraq həmyaşıdlar arasında edilə bilər </a:t>
            </a:r>
          </a:p>
          <a:p>
            <a:pPr marL="457200" lvl="1" indent="0" algn="l" rtl="0">
              <a:buNone/>
            </a:pPr>
            <a:r>
              <a:rPr lang="az" sz="2600" b="0" i="0" u="none" baseline="0"/>
              <a:t>(Məcburetmə və hədə-qorxu ilə tələbetməyə səbəb olaraq başqalarını da əhatə edə bilər)</a:t>
            </a:r>
          </a:p>
          <a:p>
            <a:pPr lvl="1" algn="l" rtl="0">
              <a:buFont typeface="Wingdings" panose="05000000000000000000" pitchFamily="2" charset="2"/>
              <a:buChar char="Ø"/>
            </a:pPr>
            <a:r>
              <a:rPr lang="az" b="0" i="0" u="none" baseline="0"/>
              <a:t>Yaxud məcburetmə və ya hədə-qorxu nəticəsində cinayətkarlarla</a:t>
            </a:r>
            <a:endParaRPr lang="az" dirty="0"/>
          </a:p>
        </p:txBody>
      </p:sp>
      <p:pic>
        <p:nvPicPr>
          <p:cNvPr id="5122" name="Picture 2" descr="Are Internet Giants Failing to Tackle Child Abuse Images Online? |  SecureTeen Parenting Products">
            <a:extLst>
              <a:ext uri="{FF2B5EF4-FFF2-40B4-BE49-F238E27FC236}">
                <a16:creationId xmlns=""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978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Seksual hərəkətlərə məcburetmə və canlı yayında məsafədən istismar</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124744"/>
            <a:ext cx="8784530" cy="5183335"/>
          </a:xfrm>
        </p:spPr>
        <p:txBody>
          <a:bodyPr/>
          <a:lstStyle/>
          <a:p>
            <a:pPr marL="57150" indent="0" algn="l" rtl="0">
              <a:buNone/>
            </a:pPr>
            <a:r>
              <a:rPr lang="az" sz="2700" b="1" i="0" u="none" baseline="0" dirty="0">
                <a:solidFill>
                  <a:srgbClr val="0070C0"/>
                </a:solidFill>
              </a:rPr>
              <a:t>Seksual məcburetmə və zorla yeni UCİM materialı tələbetmə</a:t>
            </a:r>
          </a:p>
          <a:p>
            <a:pPr marL="914400" lvl="1" indent="-457200" algn="l" rtl="0"/>
            <a:r>
              <a:rPr lang="az" sz="2700" b="0" i="0" u="none" baseline="0" dirty="0"/>
              <a:t>Bir qayda olaraq kolleksiya üçün – pul üçün deyil</a:t>
            </a:r>
          </a:p>
          <a:p>
            <a:pPr marL="914400" lvl="1" indent="-457200" algn="l" rtl="0"/>
            <a:r>
              <a:rPr lang="az" sz="2700" b="0" i="0" u="none" baseline="0" dirty="0"/>
              <a:t>Yenilərini əldə etmək üçün mövcud materiallarla şantaj</a:t>
            </a:r>
          </a:p>
          <a:p>
            <a:pPr marL="914400" lvl="1" indent="-457200" algn="l" rtl="0"/>
            <a:r>
              <a:rPr lang="az" sz="2700" b="0" i="0" u="none" baseline="0" dirty="0"/>
              <a:t>Yaxud hədə-qorxu üçün onlayn söhbətlərdən istifadə</a:t>
            </a:r>
          </a:p>
          <a:p>
            <a:pPr marL="914400" lvl="1" indent="-457200" algn="l" rtl="0"/>
            <a:r>
              <a:rPr lang="az" sz="2700" b="0" i="0" u="none" baseline="0" dirty="0"/>
              <a:t>Zərərçəkən üçün əhəmiyyətli travma </a:t>
            </a:r>
          </a:p>
          <a:p>
            <a:pPr marL="57150" indent="0" algn="l" rtl="0">
              <a:buNone/>
            </a:pPr>
            <a:r>
              <a:rPr lang="az" sz="2700" b="1" i="0" u="none" baseline="0" dirty="0">
                <a:solidFill>
                  <a:srgbClr val="0070C0"/>
                </a:solidFill>
              </a:rPr>
              <a:t>Uşaqlara münasibətdə məsafədən onlayn canlı istismar</a:t>
            </a:r>
          </a:p>
          <a:p>
            <a:pPr marL="914400" lvl="1" indent="-457200" algn="l" rtl="0"/>
            <a:r>
              <a:rPr lang="az" sz="2700" b="0" i="0" u="none" baseline="0" dirty="0"/>
              <a:t>Cinayətkarlar maddi qazanc əldə etməyə çalışırlar</a:t>
            </a:r>
          </a:p>
          <a:p>
            <a:pPr marL="914400" lvl="1" indent="-457200" algn="l" rtl="0"/>
            <a:r>
              <a:rPr lang="az" sz="2700" b="0" i="0" u="none" baseline="0" dirty="0"/>
              <a:t>Artan internet sürəti – canlı yayım</a:t>
            </a:r>
          </a:p>
          <a:p>
            <a:pPr marL="914400" lvl="1" indent="-457200" algn="l" rtl="0"/>
            <a:r>
              <a:rPr lang="az" sz="2700" b="0" i="0" u="none" baseline="0" dirty="0"/>
              <a:t>Cinayətkarlar izləmək üçün ödəniş edirlər</a:t>
            </a:r>
          </a:p>
          <a:p>
            <a:pPr marL="914400" lvl="1" indent="-457200" algn="l" rtl="0"/>
            <a:r>
              <a:rPr lang="az" sz="2700" b="0" i="0" u="none" baseline="0" dirty="0"/>
              <a:t>Porno sayt &gt; şifrlənmiş mesaj</a:t>
            </a:r>
          </a:p>
        </p:txBody>
      </p:sp>
      <p:pic>
        <p:nvPicPr>
          <p:cNvPr id="5122" name="Picture 2" descr="Are Internet Giants Failing to Tackle Child Abuse Images Online? |  SecureTeen Parenting Products">
            <a:extLst>
              <a:ext uri="{FF2B5EF4-FFF2-40B4-BE49-F238E27FC236}">
                <a16:creationId xmlns=""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7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Seksual hərəkətlərə məcburetmə və canlı yayında məsafədən istismar</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Are Internet Giants Failing to Tackle Child Abuse Images Online? |  SecureTeen Parenting Products">
            <a:extLst>
              <a:ext uri="{FF2B5EF4-FFF2-40B4-BE49-F238E27FC236}">
                <a16:creationId xmlns=""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9202638C-A6FB-49B0-885D-836858B8A73B}"/>
              </a:ext>
            </a:extLst>
          </p:cNvPr>
          <p:cNvPicPr>
            <a:picLocks noChangeAspect="1"/>
          </p:cNvPicPr>
          <p:nvPr/>
        </p:nvPicPr>
        <p:blipFill>
          <a:blip r:embed="rId5"/>
          <a:stretch>
            <a:fillRect/>
          </a:stretch>
        </p:blipFill>
        <p:spPr>
          <a:xfrm>
            <a:off x="971600" y="1325616"/>
            <a:ext cx="5505513" cy="5094955"/>
          </a:xfrm>
          <a:prstGeom prst="rect">
            <a:avLst/>
          </a:prstGeom>
          <a:ln>
            <a:solidFill>
              <a:schemeClr val="accent1"/>
            </a:solidFill>
          </a:ln>
        </p:spPr>
      </p:pic>
    </p:spTree>
    <p:extLst>
      <p:ext uri="{BB962C8B-B14F-4D97-AF65-F5344CB8AC3E}">
        <p14:creationId xmlns:p14="http://schemas.microsoft.com/office/powerpoint/2010/main" val="8306938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Uşaqların cinsi istismarı - gələcək</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14350" indent="-457200" algn="l" rtl="0"/>
            <a:r>
              <a:rPr lang="az" b="0" i="0" u="none" baseline="0"/>
              <a:t>Əsas təhlükələr kifayət qədər kök salıb və stabil xarakter daşıyır</a:t>
            </a:r>
          </a:p>
          <a:p>
            <a:pPr marL="514350" indent="-457200" algn="l" rtl="0"/>
            <a:r>
              <a:rPr lang="az" b="1" i="0" u="none" baseline="0"/>
              <a:t>Dipfeyk</a:t>
            </a:r>
            <a:r>
              <a:rPr lang="az" b="0" i="0" u="none" baseline="0"/>
              <a:t> – İngiliscə, "dərin öyrənmə" və "saxta" sözlərindən götürülb</a:t>
            </a:r>
          </a:p>
          <a:p>
            <a:pPr marL="914400" lvl="1" indent="-457200" algn="l" rtl="0"/>
            <a:r>
              <a:rPr lang="az" b="0" i="0" u="none" baseline="0"/>
              <a:t>Şəkil və videoları başqa videoya birləşdirmək üçün "süni intellekt" texnologiyası</a:t>
            </a:r>
          </a:p>
          <a:p>
            <a:pPr marL="914400" lvl="1" indent="-457200" algn="l" rtl="0"/>
            <a:r>
              <a:rPr lang="az" b="0" i="0" u="none" baseline="0"/>
              <a:t>Yeni, fərdiləşdirilmiş UCİM</a:t>
            </a:r>
          </a:p>
          <a:p>
            <a:pPr marL="914400" lvl="1" indent="-457200" algn="l" rtl="0"/>
            <a:r>
              <a:rPr lang="az" b="0" i="0" u="none" baseline="0"/>
              <a:t>Hüquq-mühafizə orqanları üçün autentikliyi sübuta yetirmək öhdəliyi </a:t>
            </a:r>
          </a:p>
        </p:txBody>
      </p:sp>
      <p:pic>
        <p:nvPicPr>
          <p:cNvPr id="5" name="Picture 4" descr="A Crystal Ball for HPC - HPCwire">
            <a:extLst>
              <a:ext uri="{FF2B5EF4-FFF2-40B4-BE49-F238E27FC236}">
                <a16:creationId xmlns="" xmlns:a16="http://schemas.microsoft.com/office/drawing/2014/main" id="{91495AAC-1CDE-4A39-B16D-F4E95606E4A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7439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smtClean="0">
                <a:solidFill>
                  <a:schemeClr val="accent1">
                    <a:lumMod val="50000"/>
                  </a:schemeClr>
                </a:solidFill>
              </a:rPr>
              <a:t>Ödən</a:t>
            </a:r>
            <a:r>
              <a:rPr lang="az-Latn-AZ" sz="3200" b="1" i="0" u="none" baseline="0" dirty="0" smtClean="0">
                <a:solidFill>
                  <a:schemeClr val="accent1">
                    <a:lumMod val="50000"/>
                  </a:schemeClr>
                </a:solidFill>
              </a:rPr>
              <a:t>İ</a:t>
            </a:r>
            <a:r>
              <a:rPr lang="az" sz="3200" b="1" i="0" u="none" baseline="0" dirty="0" smtClean="0">
                <a:solidFill>
                  <a:schemeClr val="accent1">
                    <a:lumMod val="50000"/>
                  </a:schemeClr>
                </a:solidFill>
              </a:rPr>
              <a:t>ş </a:t>
            </a:r>
            <a:r>
              <a:rPr lang="az" sz="3200" b="1" i="0" u="none" baseline="0" dirty="0">
                <a:solidFill>
                  <a:schemeClr val="accent1">
                    <a:lumMod val="50000"/>
                  </a:schemeClr>
                </a:solidFill>
              </a:rPr>
              <a:t>dələduzluğu</a:t>
            </a: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r>
              <a:rPr lang="az" sz="1200" b="1" i="0" u="none" baseline="0">
                <a:solidFill>
                  <a:srgbClr val="FFFFFF"/>
                </a:solidFill>
                <a:latin typeface="Verdana" charset="0"/>
                <a:cs typeface="Verdana" charset="0"/>
              </a:rPr>
              <a:t>                        - </a:t>
            </a:r>
            <a:fld id="{F50FF694-912A-834E-AD45-B984C7BF2CE4}" type="slidenum">
              <a:rPr sz="1200" b="1">
                <a:solidFill>
                  <a:srgbClr val="FFFFFF"/>
                </a:solidFill>
                <a:latin typeface="Verdana" charset="0"/>
                <a:cs typeface="Verdana" charset="0"/>
              </a:rPr>
              <a:pPr/>
              <a:t>76</a:t>
            </a:fld>
            <a:r>
              <a:rPr lang="az" sz="1200" b="1" i="0" u="none" baseline="0">
                <a:solidFill>
                  <a:srgbClr val="FFFFFF"/>
                </a:solidFill>
                <a:latin typeface="Verdana" charset="0"/>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444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Kart yoxdur</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784530" cy="5183335"/>
          </a:xfrm>
        </p:spPr>
        <p:txBody>
          <a:bodyPr/>
          <a:lstStyle/>
          <a:p>
            <a:pPr marL="57150" indent="0" algn="l" rtl="0">
              <a:buNone/>
            </a:pPr>
            <a:r>
              <a:rPr lang="az" sz="3000" b="0" i="0" u="none" baseline="0"/>
              <a:t>Dələduzluqda təhqiqatçılar üçün əsas prioritetlər</a:t>
            </a:r>
          </a:p>
          <a:p>
            <a:pPr lvl="1" algn="l" rtl="0">
              <a:buFont typeface="Wingdings" panose="05000000000000000000" pitchFamily="2" charset="2"/>
              <a:buChar char="Ø"/>
            </a:pPr>
            <a:r>
              <a:rPr lang="az" b="0" i="0" u="none" baseline="0"/>
              <a:t>Onlatn əməliyyatlar təkamül edir və artır</a:t>
            </a:r>
          </a:p>
          <a:p>
            <a:pPr lvl="1" algn="l" rtl="0">
              <a:buFont typeface="Wingdings" panose="05000000000000000000" pitchFamily="2" charset="2"/>
              <a:buChar char="Ø"/>
            </a:pPr>
            <a:r>
              <a:rPr lang="az" b="0" i="0" u="none" baseline="0"/>
              <a:t>Elektron cihazlar (mobil telefon, planşet və s.)</a:t>
            </a:r>
          </a:p>
          <a:p>
            <a:pPr lvl="1" algn="l" rtl="0">
              <a:buFont typeface="Wingdings" panose="05000000000000000000" pitchFamily="2" charset="2"/>
              <a:buChar char="Ø"/>
            </a:pPr>
            <a:r>
              <a:rPr lang="az" b="0" i="0" u="none" baseline="0"/>
              <a:t>Turizm sektoruna keçid (saxta şəxsiyyət vəsiqələrinin qeyri-qanuni miqrasiya və insan alveri sahəsində açdığı imkanlara görə)</a:t>
            </a:r>
            <a:endParaRPr lang="az" dirty="0"/>
          </a:p>
          <a:p>
            <a:pPr marL="57150" indent="0" algn="l" rtl="0">
              <a:buNone/>
            </a:pPr>
            <a:r>
              <a:rPr lang="az" sz="3000" b="0" i="0" u="none" baseline="0"/>
              <a:t>Verilənlərin təhlükəsizliyinin sındırılması, üçüncü tərəflərin məlumatları sızdırması, fişinq və fırıldaqçılıq mesajlarından qaynaqlanır</a:t>
            </a:r>
          </a:p>
        </p:txBody>
      </p:sp>
      <p:pic>
        <p:nvPicPr>
          <p:cNvPr id="6146" name="Picture 2" descr="Action on credit card fraud | Christopher Pincher">
            <a:extLst>
              <a:ext uri="{FF2B5EF4-FFF2-40B4-BE49-F238E27FC236}">
                <a16:creationId xmlns="" xmlns:a16="http://schemas.microsoft.com/office/drawing/2014/main"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776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Kart yoxdur</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 xmlns:a16="http://schemas.microsoft.com/office/drawing/2014/main"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D46E3595-586A-427F-A7C1-CE9850F7567C}"/>
              </a:ext>
            </a:extLst>
          </p:cNvPr>
          <p:cNvPicPr>
            <a:picLocks noChangeAspect="1"/>
          </p:cNvPicPr>
          <p:nvPr/>
        </p:nvPicPr>
        <p:blipFill>
          <a:blip r:embed="rId5"/>
          <a:stretch>
            <a:fillRect/>
          </a:stretch>
        </p:blipFill>
        <p:spPr>
          <a:xfrm>
            <a:off x="1002756" y="1154444"/>
            <a:ext cx="7138487" cy="5145716"/>
          </a:xfrm>
          <a:prstGeom prst="rect">
            <a:avLst/>
          </a:prstGeom>
          <a:ln>
            <a:solidFill>
              <a:schemeClr val="accent1"/>
            </a:solidFill>
          </a:ln>
        </p:spPr>
      </p:pic>
    </p:spTree>
    <p:extLst>
      <p:ext uri="{BB962C8B-B14F-4D97-AF65-F5344CB8AC3E}">
        <p14:creationId xmlns:p14="http://schemas.microsoft.com/office/powerpoint/2010/main" val="16785421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Skimminq</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179735" y="1052513"/>
            <a:ext cx="8784530" cy="5183335"/>
          </a:xfrm>
        </p:spPr>
        <p:txBody>
          <a:bodyPr/>
          <a:lstStyle/>
          <a:p>
            <a:pPr marL="57150" indent="0" algn="l" rtl="0">
              <a:buNone/>
            </a:pPr>
            <a:r>
              <a:rPr lang="az" sz="2600" b="1" i="0" u="none" baseline="0" dirty="0">
                <a:solidFill>
                  <a:srgbClr val="0070C0"/>
                </a:solidFill>
              </a:rPr>
              <a:t>Skimminq</a:t>
            </a:r>
          </a:p>
          <a:p>
            <a:pPr marL="914400" lvl="1" indent="-457200" algn="l" rtl="0"/>
            <a:r>
              <a:rPr lang="az" sz="2600" b="0" i="0" u="none" baseline="0" dirty="0"/>
              <a:t>"Dərinı yerləşdirilmiş" skimmerlər maqnit zolağını oxuyurlar</a:t>
            </a:r>
          </a:p>
          <a:p>
            <a:pPr marL="914400" lvl="1" indent="-457200" algn="l" rtl="0"/>
            <a:r>
              <a:rPr lang="az" sz="2600" b="0" i="0" u="none" baseline="0" dirty="0"/>
              <a:t>PIN kodun oğurlanması üçün istifadə edilən kamera</a:t>
            </a:r>
          </a:p>
          <a:p>
            <a:pPr marL="914400" lvl="1" indent="-457200" algn="l" rtl="0"/>
            <a:r>
              <a:rPr lang="az" sz="2600" b="0" i="0" u="none" baseline="0" dirty="0"/>
              <a:t>İstifadə edilir və ya yayılır (əsasən qaranlıq vebdə)</a:t>
            </a:r>
          </a:p>
          <a:p>
            <a:pPr marL="914400" lvl="1" indent="-457200" algn="l" rtl="0"/>
            <a:r>
              <a:rPr lang="az" sz="2600" b="0" i="0" u="none" baseline="0" dirty="0"/>
              <a:t>Çip/pin tətbiqi səbəbindən azalır</a:t>
            </a:r>
          </a:p>
          <a:p>
            <a:pPr marL="57150" indent="0" algn="l" rtl="0">
              <a:buNone/>
            </a:pPr>
            <a:r>
              <a:rPr lang="az" sz="2600" b="1" i="0" u="none" baseline="0" dirty="0">
                <a:solidFill>
                  <a:srgbClr val="0070C0"/>
                </a:solidFill>
              </a:rPr>
              <a:t>Şimminq</a:t>
            </a:r>
          </a:p>
          <a:p>
            <a:pPr marL="914400" lvl="1" indent="-457200" algn="l" rtl="0"/>
            <a:r>
              <a:rPr lang="az" sz="2600" b="0" i="0" u="none" baseline="0" dirty="0"/>
              <a:t>Dələduzlar "şim"i kart oxuducusuna daxil edirlər.</a:t>
            </a:r>
          </a:p>
          <a:p>
            <a:pPr marL="914400" lvl="1" indent="-457200" algn="l" rtl="0"/>
            <a:r>
              <a:rPr lang="az" sz="2600" b="0" i="0" u="none" baseline="0" dirty="0"/>
              <a:t>Çip kart məlumatlarının surəti çıxarılır</a:t>
            </a:r>
          </a:p>
          <a:p>
            <a:pPr marL="914400" lvl="1" indent="-457200" algn="l" rtl="0"/>
            <a:r>
              <a:rPr lang="az" sz="2600" b="0" i="0" u="none" baseline="0" dirty="0"/>
              <a:t>Məlumat əsasında maqnit zolağı yaradılır</a:t>
            </a:r>
          </a:p>
          <a:p>
            <a:pPr marL="914400" lvl="1" indent="-457200" algn="l" rtl="0"/>
            <a:r>
              <a:rPr lang="az" sz="2600" b="0" i="0" u="none" baseline="0" dirty="0"/>
              <a:t>Hələ də bu texnologiyadan istifadə edən mağazalarda tətbiq edilir</a:t>
            </a:r>
          </a:p>
        </p:txBody>
      </p:sp>
      <p:pic>
        <p:nvPicPr>
          <p:cNvPr id="6146" name="Picture 2" descr="Action on credit card fraud | Christopher Pincher">
            <a:extLst>
              <a:ext uri="{FF2B5EF4-FFF2-40B4-BE49-F238E27FC236}">
                <a16:creationId xmlns="" xmlns:a16="http://schemas.microsoft.com/office/drawing/2014/main"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85000" lnSpcReduction="10000"/>
          </a:bodyPr>
          <a:lstStyle/>
          <a:p>
            <a:pPr algn="just" rtl="0">
              <a:lnSpc>
                <a:spcPct val="120000"/>
              </a:lnSpc>
              <a:spcBef>
                <a:spcPts val="600"/>
              </a:spcBef>
              <a:spcAft>
                <a:spcPts val="600"/>
              </a:spcAft>
            </a:pPr>
            <a:r>
              <a:rPr lang="az" b="0" i="0" u="none" baseline="0"/>
              <a:t>Hesablamalara görə, hər gün 2.5 kvintilyon bayt verilən yaradılır və Əşyaların interneti (IoT) bu prosesi xeyli sürətləndirir</a:t>
            </a:r>
          </a:p>
          <a:p>
            <a:pPr lvl="1" algn="just" rtl="0">
              <a:lnSpc>
                <a:spcPct val="120000"/>
              </a:lnSpc>
              <a:spcBef>
                <a:spcPts val="600"/>
              </a:spcBef>
              <a:spcAft>
                <a:spcPts val="600"/>
              </a:spcAft>
              <a:buFont typeface="Wingdings" panose="05000000000000000000" pitchFamily="2" charset="2"/>
              <a:buChar char="Ø"/>
            </a:pPr>
            <a:r>
              <a:rPr lang="az" sz="3200" b="0" i="0" u="none" baseline="0"/>
              <a:t>Bu gündə  </a:t>
            </a:r>
            <a:r>
              <a:rPr lang="az" sz="3200" b="1" i="0" u="none" baseline="0"/>
              <a:t>2,500,000,000,000,000,000 bit </a:t>
            </a:r>
            <a:r>
              <a:rPr lang="az" sz="3200" b="0" i="0" u="none" baseline="0"/>
              <a:t>deməkdir </a:t>
            </a:r>
          </a:p>
          <a:p>
            <a:pPr algn="just" rtl="0">
              <a:lnSpc>
                <a:spcPct val="120000"/>
              </a:lnSpc>
              <a:spcBef>
                <a:spcPts val="600"/>
              </a:spcBef>
              <a:spcAft>
                <a:spcPts val="600"/>
              </a:spcAft>
            </a:pPr>
            <a:r>
              <a:rPr lang="az" b="0" i="0" u="none" baseline="0"/>
              <a:t>Yalnız son iki ildə dünya üzrə verilənlərin 90%-i yaradılmışdır </a:t>
            </a:r>
          </a:p>
          <a:p>
            <a:pPr algn="just" rtl="0">
              <a:lnSpc>
                <a:spcPct val="120000"/>
              </a:lnSpc>
              <a:spcBef>
                <a:spcPts val="600"/>
              </a:spcBef>
              <a:spcAft>
                <a:spcPts val="600"/>
              </a:spcAft>
            </a:pPr>
            <a:r>
              <a:rPr lang="az" b="0" i="0" u="none" baseline="0"/>
              <a:t>2020-ci ilə qədər yer üzündəki hər bir insan üçün saniyədə 1.7 meqabayt yeni informasiya yaradılacaq</a:t>
            </a:r>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defTabSz="914400" rtl="0" eaLnBrk="0" fontAlgn="base" hangingPunct="0">
              <a:spcBef>
                <a:spcPct val="0"/>
              </a:spcBef>
              <a:spcAft>
                <a:spcPct val="0"/>
              </a:spcAft>
            </a:pPr>
            <a:endParaRPr lang="az">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 Nə qədər verilən?</a:t>
            </a:r>
            <a:endParaRPr lang="az" sz="2000" dirty="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defTabSz="914400" rtl="0" eaLnBrk="0" fontAlgn="base" hangingPunct="0">
              <a:spcBef>
                <a:spcPct val="0"/>
              </a:spcBef>
              <a:spcAft>
                <a:spcPct val="0"/>
              </a:spcAft>
            </a:pPr>
            <a:r>
              <a:rPr lang="az" sz="1200" b="1" i="0" u="none" baseline="0">
                <a:solidFill>
                  <a:srgbClr val="FFFFFF"/>
                </a:solidFill>
                <a:latin typeface="Verdana" charset="0"/>
                <a:ea typeface="MS PGothic" panose="020B0600070205080204" pitchFamily="34" charset="-128"/>
                <a:cs typeface="Verdana" charset="0"/>
              </a:rPr>
              <a:t>Mənbə:</a:t>
            </a:r>
            <a:r>
              <a:rPr lang="az" sz="1200" b="0" i="0" u="none" baseline="0">
                <a:solidFill>
                  <a:srgbClr val="FFFFFF"/>
                </a:solidFill>
                <a:latin typeface="Verdana" charset="0"/>
                <a:ea typeface="MS PGothic" panose="020B0600070205080204" pitchFamily="34" charset="-128"/>
                <a:cs typeface="Verdana" charset="0"/>
              </a:rPr>
              <a:t> </a:t>
            </a:r>
            <a:r>
              <a:rPr lang="az" sz="1200" b="1" i="0" u="none" baseline="0">
                <a:solidFill>
                  <a:srgbClr val="FFFFFF"/>
                </a:solidFill>
                <a:latin typeface="Verdana" charset="0"/>
                <a:ea typeface="MS PGothic" panose="020B0600070205080204" pitchFamily="34" charset="-128"/>
                <a:cs typeface="Verdana" charset="0"/>
              </a:rPr>
              <a:t>İƏİT</a:t>
            </a:r>
            <a:r>
              <a:rPr lang="az" sz="1200" b="0" i="0" u="none" baseline="0">
                <a:solidFill>
                  <a:srgbClr val="FFFFFF"/>
                </a:solidFill>
                <a:latin typeface="Verdana" charset="0"/>
                <a:ea typeface="MS PGothic" panose="020B0600070205080204" pitchFamily="34" charset="-128"/>
                <a:cs typeface="Verdana" charset="0"/>
              </a:rPr>
              <a:t>						                      	</a:t>
            </a:r>
            <a:r>
              <a:rPr lang="az" sz="1200" b="1" i="0" u="none" baseline="0">
                <a:solidFill>
                  <a:srgbClr val="FFFFFF"/>
                </a:solidFill>
                <a:latin typeface="Verdana" charset="0"/>
                <a:ea typeface="MS PGothic" panose="020B0600070205080204" pitchFamily="34" charset="-128"/>
                <a:cs typeface="Verdana" charset="0"/>
              </a:rPr>
              <a:t>      - </a:t>
            </a:r>
            <a:fld id="{F50FF694-912A-834E-AD45-B984C7BF2CE4}" type="slidenum">
              <a:rPr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8</a:t>
            </a:fld>
            <a:r>
              <a:rPr lang="az" sz="1200" b="1" i="0" u="none" baseline="0">
                <a:solidFill>
                  <a:srgbClr val="FFFFFF"/>
                </a:solidFill>
                <a:latin typeface="Verdana" charset="0"/>
                <a:ea typeface="MS PGothic" panose="020B0600070205080204" pitchFamily="34" charset="-128"/>
                <a:cs typeface="Verdana" charset="0"/>
              </a:rPr>
              <a:t> -</a:t>
            </a:r>
          </a:p>
        </p:txBody>
      </p:sp>
      <p:sp>
        <p:nvSpPr>
          <p:cNvPr id="2" name="Rectangle 1"/>
          <p:cNvSpPr/>
          <p:nvPr/>
        </p:nvSpPr>
        <p:spPr>
          <a:xfrm>
            <a:off x="184734" y="5879013"/>
            <a:ext cx="8851316" cy="646331"/>
          </a:xfrm>
          <a:prstGeom prst="rect">
            <a:avLst/>
          </a:prstGeom>
        </p:spPr>
        <p:txBody>
          <a:bodyPr wrap="square">
            <a:spAutoFit/>
          </a:bodyPr>
          <a:lstStyle/>
          <a:p>
            <a:pPr algn="l" defTabSz="914400" rtl="0" eaLnBrk="0" fontAlgn="base" hangingPunct="0">
              <a:spcBef>
                <a:spcPct val="0"/>
              </a:spcBef>
              <a:spcAft>
                <a:spcPct val="0"/>
              </a:spcAft>
            </a:pPr>
            <a:r>
              <a:rPr lang="az" sz="1200" b="0" i="0" u="none" baseline="0">
                <a:solidFill>
                  <a:prstClr val="black"/>
                </a:solidFill>
                <a:ea typeface="Verdana" panose="020B0604030504040204" pitchFamily="34" charset="0"/>
                <a:cs typeface="Verdana" panose="020B0604030504040204" pitchFamily="34" charset="0"/>
              </a:rPr>
              <a:t>Marr, Bernard (2018), Hər gün nə qədər verilən yaradırsınız? Hər kəsin bilməli olduğu heyrətamiz statistika, Forbes.com, </a:t>
            </a:r>
            <a:r>
              <a:rPr lang="az" sz="1200" b="0" i="0" u="none" baseline="0">
                <a:solidFill>
                  <a:prstClr val="black"/>
                </a:solidFill>
                <a:ea typeface="Verdana" panose="020B0604030504040204" pitchFamily="34" charset="0"/>
                <a:cs typeface="Verdana" panose="020B0604030504040204" pitchFamily="34" charset="0"/>
                <a:hlinkClick r:id="rId3"/>
              </a:rPr>
              <a:t>https://www.forbes.com/sites/bernardmarr/2018/05/21/how-much-data-do-we-create-every-day-the-mind-blowing-stats-everyone-should-read/</a:t>
            </a:r>
            <a:r>
              <a:rPr lang="az" sz="1200" b="0" i="0" u="none" baseline="0">
                <a:solidFill>
                  <a:prstClr val="black"/>
                </a:solidFill>
                <a:ea typeface="Verdana" panose="020B0604030504040204" pitchFamily="34" charset="0"/>
                <a:cs typeface="Verdana" panose="020B0604030504040204" pitchFamily="34" charset="0"/>
              </a:rPr>
              <a:t> </a:t>
            </a:r>
            <a:endParaRPr lang="az"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Cekpottinq</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57150" indent="0" algn="l" rtl="0">
              <a:buNone/>
            </a:pPr>
            <a:r>
              <a:rPr lang="az" b="1" i="0" u="none" baseline="0">
                <a:solidFill>
                  <a:srgbClr val="0070C0"/>
                </a:solidFill>
              </a:rPr>
              <a:t>Cekpottinq</a:t>
            </a:r>
          </a:p>
          <a:p>
            <a:pPr marL="914400" lvl="1" indent="-457200" algn="l" rtl="0"/>
            <a:r>
              <a:rPr lang="az" b="0" i="0" u="none" baseline="0"/>
              <a:t>Digər adı ilə "Qara qutu hücumları"</a:t>
            </a:r>
          </a:p>
          <a:p>
            <a:pPr marL="914400" lvl="1" indent="-457200" algn="l" rtl="0"/>
            <a:r>
              <a:rPr lang="az" b="0" i="0" u="none" baseline="0"/>
              <a:t>Cinayətkarlar qurğunu boşaldan zərərli proqram və ya ATM-ə birləşdirilmiş qara qutudan istifadə edirlər</a:t>
            </a:r>
          </a:p>
          <a:p>
            <a:pPr marL="914400" lvl="1" indent="-457200" algn="l" rtl="0"/>
            <a:r>
              <a:rPr lang="az" b="0" i="0" u="none" baseline="0"/>
              <a:t>Fiziki mövcudluq zəruridir – elektron çıxış əldə etmək üçün qurğuya zərərin verilməsi</a:t>
            </a:r>
          </a:p>
          <a:p>
            <a:pPr marL="914400" lvl="1" indent="-457200" algn="l" rtl="0"/>
            <a:r>
              <a:rPr lang="az" b="0" i="0" u="none" baseline="0"/>
              <a:t>Köhnə ATM-lərə aiddir</a:t>
            </a:r>
          </a:p>
        </p:txBody>
      </p:sp>
      <p:pic>
        <p:nvPicPr>
          <p:cNvPr id="6146" name="Picture 2" descr="Action on credit card fraud | Christopher Pincher">
            <a:extLst>
              <a:ext uri="{FF2B5EF4-FFF2-40B4-BE49-F238E27FC236}">
                <a16:creationId xmlns="" xmlns:a16="http://schemas.microsoft.com/office/drawing/2014/main"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609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Cekpottinq</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 xmlns:a16="http://schemas.microsoft.com/office/drawing/2014/main"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3648BBC9-4FA3-4D5E-9F2B-ABBAC4C3C14F}"/>
              </a:ext>
            </a:extLst>
          </p:cNvPr>
          <p:cNvPicPr>
            <a:picLocks noChangeAspect="1"/>
          </p:cNvPicPr>
          <p:nvPr/>
        </p:nvPicPr>
        <p:blipFill>
          <a:blip r:embed="rId5"/>
          <a:stretch>
            <a:fillRect/>
          </a:stretch>
        </p:blipFill>
        <p:spPr>
          <a:xfrm>
            <a:off x="755576" y="1278700"/>
            <a:ext cx="3960440" cy="5174636"/>
          </a:xfrm>
          <a:prstGeom prst="rect">
            <a:avLst/>
          </a:prstGeom>
          <a:ln>
            <a:solidFill>
              <a:schemeClr val="accent1"/>
            </a:solidFill>
          </a:ln>
        </p:spPr>
      </p:pic>
      <p:pic>
        <p:nvPicPr>
          <p:cNvPr id="6" name="Picture 5">
            <a:extLst>
              <a:ext uri="{FF2B5EF4-FFF2-40B4-BE49-F238E27FC236}">
                <a16:creationId xmlns="" xmlns:a16="http://schemas.microsoft.com/office/drawing/2014/main" id="{217D690D-CBF8-4186-983A-4F02B52CE615}"/>
              </a:ext>
            </a:extLst>
          </p:cNvPr>
          <p:cNvPicPr>
            <a:picLocks noChangeAspect="1"/>
          </p:cNvPicPr>
          <p:nvPr/>
        </p:nvPicPr>
        <p:blipFill>
          <a:blip r:embed="rId6"/>
          <a:stretch>
            <a:fillRect/>
          </a:stretch>
        </p:blipFill>
        <p:spPr>
          <a:xfrm>
            <a:off x="5106987" y="1278701"/>
            <a:ext cx="2624290" cy="2654356"/>
          </a:xfrm>
          <a:prstGeom prst="rect">
            <a:avLst/>
          </a:prstGeom>
          <a:ln>
            <a:solidFill>
              <a:schemeClr val="accent1"/>
            </a:solidFill>
          </a:ln>
        </p:spPr>
      </p:pic>
      <p:pic>
        <p:nvPicPr>
          <p:cNvPr id="8" name="Picture 7">
            <a:extLst>
              <a:ext uri="{FF2B5EF4-FFF2-40B4-BE49-F238E27FC236}">
                <a16:creationId xmlns="" xmlns:a16="http://schemas.microsoft.com/office/drawing/2014/main" id="{B67CA077-385B-4D55-B658-3BF3AF91BB15}"/>
              </a:ext>
            </a:extLst>
          </p:cNvPr>
          <p:cNvPicPr>
            <a:picLocks noChangeAspect="1"/>
          </p:cNvPicPr>
          <p:nvPr/>
        </p:nvPicPr>
        <p:blipFill>
          <a:blip r:embed="rId7"/>
          <a:stretch>
            <a:fillRect/>
          </a:stretch>
        </p:blipFill>
        <p:spPr>
          <a:xfrm>
            <a:off x="5106987" y="4160361"/>
            <a:ext cx="3718173" cy="754412"/>
          </a:xfrm>
          <a:prstGeom prst="rect">
            <a:avLst/>
          </a:prstGeom>
          <a:ln>
            <a:solidFill>
              <a:schemeClr val="accent1"/>
            </a:solidFill>
          </a:ln>
        </p:spPr>
      </p:pic>
    </p:spTree>
    <p:extLst>
      <p:ext uri="{BB962C8B-B14F-4D97-AF65-F5344CB8AC3E}">
        <p14:creationId xmlns:p14="http://schemas.microsoft.com/office/powerpoint/2010/main" val="29963297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Biznes e-poçtunun sındırılması *</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196752"/>
            <a:ext cx="8784530" cy="5183335"/>
          </a:xfrm>
        </p:spPr>
        <p:txBody>
          <a:bodyPr/>
          <a:lstStyle/>
          <a:p>
            <a:pPr marL="57150" indent="0" algn="l" rtl="0">
              <a:buNone/>
            </a:pPr>
            <a:r>
              <a:rPr lang="az" b="0" i="0" u="none" baseline="0"/>
              <a:t>Rəhbərlik səviyyələrini hədəfə alır</a:t>
            </a:r>
          </a:p>
          <a:p>
            <a:pPr marL="914400" lvl="1" indent="-457200" algn="l" rtl="0"/>
            <a:r>
              <a:rPr lang="az" b="0" i="0" u="none" baseline="0"/>
              <a:t>Daha peşəkar və inandırıcı</a:t>
            </a:r>
          </a:p>
          <a:p>
            <a:pPr marL="914400" lvl="1" indent="-457200" algn="l" rtl="0"/>
            <a:r>
              <a:rPr lang="az" b="0" i="0" u="none" baseline="0"/>
              <a:t>Şirkətlərin iş qaydasını istismar edir</a:t>
            </a:r>
          </a:p>
          <a:p>
            <a:pPr marL="1314450" lvl="2" indent="-457200" algn="l" rtl="0"/>
            <a:r>
              <a:rPr lang="az" sz="2600" b="0" i="0" u="none" baseline="0"/>
              <a:t>Daxili ödəniş yoxlanışı sistemlərindəki boşluqlara hücum edir</a:t>
            </a:r>
          </a:p>
          <a:p>
            <a:pPr marL="1314450" lvl="2" indent="-457200" algn="l" rtl="0"/>
            <a:r>
              <a:rPr lang="az" sz="2600" b="0" i="0" u="none" baseline="0"/>
              <a:t>Parçalanmış şirkət strukturları</a:t>
            </a:r>
          </a:p>
          <a:p>
            <a:pPr marL="914400" lvl="1" indent="-457200" algn="l" rtl="0"/>
            <a:r>
              <a:rPr lang="az" b="0" i="0" u="none" baseline="0"/>
              <a:t>Çoxları hələ də sosial mühəndislikdən istifadə edir</a:t>
            </a:r>
          </a:p>
          <a:p>
            <a:pPr marL="914400" lvl="1" indent="-457200" algn="l" rtl="0"/>
            <a:r>
              <a:rPr lang="az" b="0" i="0" u="none" baseline="0"/>
              <a:t>Zərərli proqram və şəbəkə hücumları</a:t>
            </a:r>
            <a:endParaRPr lang="az" dirty="0"/>
          </a:p>
        </p:txBody>
      </p:sp>
      <p:pic>
        <p:nvPicPr>
          <p:cNvPr id="6146" name="Picture 2" descr="Action on credit card fraud | Christopher Pincher">
            <a:extLst>
              <a:ext uri="{FF2B5EF4-FFF2-40B4-BE49-F238E27FC236}">
                <a16:creationId xmlns="" xmlns:a16="http://schemas.microsoft.com/office/drawing/2014/main"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4302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a:solidFill>
                  <a:schemeClr val="accent1">
                    <a:lumMod val="50000"/>
                  </a:schemeClr>
                </a:solidFill>
              </a:rPr>
              <a:t>Qaranlıq veb</a:t>
            </a: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r>
              <a:rPr lang="az" sz="1200" b="1" i="0" u="none" baseline="0">
                <a:solidFill>
                  <a:srgbClr val="FFFFFF"/>
                </a:solidFill>
                <a:latin typeface="Verdana" charset="0"/>
                <a:cs typeface="Verdana" charset="0"/>
              </a:rPr>
              <a:t>                        - </a:t>
            </a:r>
            <a:fld id="{F50FF694-912A-834E-AD45-B984C7BF2CE4}" type="slidenum">
              <a:rPr sz="1200" b="1">
                <a:solidFill>
                  <a:srgbClr val="FFFFFF"/>
                </a:solidFill>
                <a:latin typeface="Verdana" charset="0"/>
                <a:cs typeface="Verdana" charset="0"/>
              </a:rPr>
              <a:pPr/>
              <a:t>83</a:t>
            </a:fld>
            <a:r>
              <a:rPr lang="az" sz="1200" b="1" i="0" u="none" baseline="0">
                <a:solidFill>
                  <a:srgbClr val="FFFFFF"/>
                </a:solidFill>
                <a:latin typeface="Verdana" charset="0"/>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7535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Qaranlıq veb-dən cinayət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7937" y="1065997"/>
            <a:ext cx="8784530" cy="5183335"/>
          </a:xfrm>
        </p:spPr>
        <p:txBody>
          <a:bodyPr/>
          <a:lstStyle/>
          <a:p>
            <a:pPr marL="57150" indent="0" algn="l" rtl="0">
              <a:buNone/>
            </a:pPr>
            <a:r>
              <a:rPr lang="az" sz="2400" b="0" i="0" u="none" baseline="0" dirty="0"/>
              <a:t>Cinayət məhsullarının və xidmətlərinin satışı üçün əsas məkan olaraq qalır</a:t>
            </a:r>
          </a:p>
          <a:p>
            <a:pPr marL="514350" indent="-457200" algn="l" rtl="0"/>
            <a:r>
              <a:rPr lang="az" sz="2400" b="0" i="0" u="none" baseline="0" dirty="0"/>
              <a:t>Hüquq-mühafizə orqanları üçün prioritet</a:t>
            </a:r>
            <a:endParaRPr lang="az" sz="2400" dirty="0"/>
          </a:p>
          <a:p>
            <a:pPr marL="514350" indent="-457200" algn="l" rtl="0"/>
            <a:r>
              <a:rPr lang="az" sz="2400" b="0" i="0" u="none" baseline="0" dirty="0"/>
              <a:t>TOR hələ də əsas giriş nöqtəsidir</a:t>
            </a:r>
          </a:p>
          <a:p>
            <a:pPr marL="457200" lvl="1" indent="0" algn="l" rtl="0">
              <a:buNone/>
            </a:pPr>
            <a:r>
              <a:rPr lang="az" sz="2400" b="0" i="0" u="none" baseline="0" dirty="0"/>
              <a:t>(Digərləri I2P, Zeronet, Freenet, Openbazaar-dır)</a:t>
            </a:r>
          </a:p>
          <a:p>
            <a:pPr marL="514350" indent="-457200" algn="l" rtl="0"/>
            <a:r>
              <a:rPr lang="az" sz="2400" b="0" i="0" u="none" baseline="0" dirty="0"/>
              <a:t>Nisbətən kiçik mağazalarda və kiçik bazar bölmələrində (konkret dillər daxil olmaqla) artmaqdadır </a:t>
            </a:r>
          </a:p>
          <a:p>
            <a:pPr marL="914400" lvl="1" indent="-457200" algn="l" rtl="0"/>
            <a:r>
              <a:rPr lang="az" sz="2400" b="0" i="0" u="none" baseline="0" dirty="0"/>
              <a:t>Cinayət məhsullarının və xidmətlərinin satışı</a:t>
            </a:r>
          </a:p>
          <a:p>
            <a:pPr marL="1314450" lvl="2" indent="-457200" algn="l" rtl="0"/>
            <a:r>
              <a:rPr lang="az" b="0" i="0" u="none" baseline="0" dirty="0"/>
              <a:t>Narkotik vasitələr, silahlar, partlayıcılar, verilənlər</a:t>
            </a:r>
          </a:p>
          <a:p>
            <a:pPr marL="1314450" lvl="2" indent="-457200" algn="l" rtl="0"/>
            <a:r>
              <a:rPr lang="az" b="0" i="0" u="none" baseline="0" dirty="0"/>
              <a:t>Kredit kartları, zərərli proqramlar, saxta sənədlər</a:t>
            </a:r>
            <a:endParaRPr lang="az" dirty="0"/>
          </a:p>
        </p:txBody>
      </p:sp>
      <p:pic>
        <p:nvPicPr>
          <p:cNvPr id="13314" name="Picture 2" descr="The Market That Will Sell You A $20,000 Bank Loan For $30">
            <a:extLst>
              <a:ext uri="{FF2B5EF4-FFF2-40B4-BE49-F238E27FC236}">
                <a16:creationId xmlns="" xmlns:a16="http://schemas.microsoft.com/office/drawing/2014/main"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29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Qaranlıq veb-dən cinayət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 xmlns:a16="http://schemas.microsoft.com/office/drawing/2014/main"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 xmlns:a16="http://schemas.microsoft.com/office/drawing/2014/main" id="{B76405BE-E0B8-485C-9B40-5766188A84AE}"/>
              </a:ext>
            </a:extLst>
          </p:cNvPr>
          <p:cNvPicPr>
            <a:picLocks noChangeAspect="1"/>
          </p:cNvPicPr>
          <p:nvPr/>
        </p:nvPicPr>
        <p:blipFill>
          <a:blip r:embed="rId5"/>
          <a:stretch>
            <a:fillRect/>
          </a:stretch>
        </p:blipFill>
        <p:spPr>
          <a:xfrm>
            <a:off x="2489846" y="1194903"/>
            <a:ext cx="4164307" cy="5301208"/>
          </a:xfrm>
          <a:prstGeom prst="rect">
            <a:avLst/>
          </a:prstGeom>
          <a:ln>
            <a:solidFill>
              <a:schemeClr val="accent1"/>
            </a:solidFill>
          </a:ln>
        </p:spPr>
      </p:pic>
    </p:spTree>
    <p:extLst>
      <p:ext uri="{BB962C8B-B14F-4D97-AF65-F5344CB8AC3E}">
        <p14:creationId xmlns:p14="http://schemas.microsoft.com/office/powerpoint/2010/main" val="20385094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Qaranlıq veb-dən cinayət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 xmlns:a16="http://schemas.microsoft.com/office/drawing/2014/main"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 xmlns:a16="http://schemas.microsoft.com/office/drawing/2014/main" id="{927A4DCD-4A2A-4947-8929-6874FD8DC263}"/>
              </a:ext>
            </a:extLst>
          </p:cNvPr>
          <p:cNvPicPr>
            <a:picLocks noChangeAspect="1"/>
          </p:cNvPicPr>
          <p:nvPr/>
        </p:nvPicPr>
        <p:blipFill>
          <a:blip r:embed="rId5"/>
          <a:stretch>
            <a:fillRect/>
          </a:stretch>
        </p:blipFill>
        <p:spPr>
          <a:xfrm>
            <a:off x="1892574" y="1270001"/>
            <a:ext cx="5358852" cy="4952096"/>
          </a:xfrm>
          <a:prstGeom prst="rect">
            <a:avLst/>
          </a:prstGeom>
        </p:spPr>
      </p:pic>
    </p:spTree>
    <p:extLst>
      <p:ext uri="{BB962C8B-B14F-4D97-AF65-F5344CB8AC3E}">
        <p14:creationId xmlns:p14="http://schemas.microsoft.com/office/powerpoint/2010/main" val="3828723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Qaranlıq veb-dən cinayət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 xmlns:a16="http://schemas.microsoft.com/office/drawing/2014/main"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 xmlns:a16="http://schemas.microsoft.com/office/drawing/2014/main" id="{2D6A0DE9-A5F9-4FAA-99ED-84905FDB5D51}"/>
              </a:ext>
            </a:extLst>
          </p:cNvPr>
          <p:cNvSpPr>
            <a:spLocks noGrp="1"/>
          </p:cNvSpPr>
          <p:nvPr>
            <p:ph idx="1"/>
          </p:nvPr>
        </p:nvSpPr>
        <p:spPr>
          <a:xfrm>
            <a:off x="251520" y="1196752"/>
            <a:ext cx="8784530" cy="5183335"/>
          </a:xfrm>
        </p:spPr>
        <p:txBody>
          <a:bodyPr/>
          <a:lstStyle/>
          <a:p>
            <a:pPr marL="57150" indent="0" algn="l" rtl="0">
              <a:buNone/>
            </a:pPr>
            <a:r>
              <a:rPr lang="az" b="0" i="0" u="none" baseline="0"/>
              <a:t>Qaranlıq veb-də valyuta virtual olaraq qalır</a:t>
            </a:r>
          </a:p>
          <a:p>
            <a:pPr lvl="1" algn="l" rtl="0">
              <a:buFont typeface="Wingdings" panose="05000000000000000000" pitchFamily="2" charset="2"/>
              <a:buChar char="Ø"/>
            </a:pPr>
            <a:r>
              <a:rPr lang="az" b="0" i="0" u="none" baseline="0"/>
              <a:t>2019-cu ildə 1 milyard ABŞ dolları xərclənib</a:t>
            </a:r>
          </a:p>
          <a:p>
            <a:pPr lvl="1" algn="l" rtl="0">
              <a:buFont typeface="Wingdings" panose="05000000000000000000" pitchFamily="2" charset="2"/>
              <a:buChar char="Ø"/>
            </a:pPr>
            <a:r>
              <a:rPr lang="az" b="0" i="0" u="none" baseline="0"/>
              <a:t>Bitkoin populyarlığına görə ən çox rast gəlinəndir</a:t>
            </a:r>
          </a:p>
          <a:p>
            <a:pPr marL="1314450" lvl="2" indent="-457200" algn="l" rtl="0"/>
            <a:r>
              <a:rPr lang="az" sz="2600" b="0" i="0" u="none" baseline="0"/>
              <a:t>Təhlükəsizliklə bağlı narahatlıqlar səbəbindən daha qapalı xarakterli valyutalara keçid</a:t>
            </a:r>
          </a:p>
          <a:p>
            <a:pPr marL="1314450" lvl="2" indent="-457200" algn="l" rtl="0"/>
            <a:r>
              <a:rPr lang="az" sz="2600" b="0" i="0" u="none" baseline="0"/>
              <a:t>Monero (XMR), Zcash (ZEC), Komodo (KMD), Verge (XVG), Horizen (ZEN) buna misaldır </a:t>
            </a:r>
          </a:p>
        </p:txBody>
      </p:sp>
      <p:pic>
        <p:nvPicPr>
          <p:cNvPr id="19458" name="Picture 2" descr="Bitcoin Has Halved—What Now?">
            <a:extLst>
              <a:ext uri="{FF2B5EF4-FFF2-40B4-BE49-F238E27FC236}">
                <a16:creationId xmlns="" xmlns:a16="http://schemas.microsoft.com/office/drawing/2014/main" id="{E359994D-5940-4932-822B-5618437EFB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54911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Monero (XMR) price, marketcap, chart, and info | CoinGecko">
            <a:extLst>
              <a:ext uri="{FF2B5EF4-FFF2-40B4-BE49-F238E27FC236}">
                <a16:creationId xmlns="" xmlns:a16="http://schemas.microsoft.com/office/drawing/2014/main" id="{4B91C652-FAAC-4A1B-8048-75C06C7E05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669" y="4469185"/>
            <a:ext cx="1902942" cy="1902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7110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Qaranlıq veb-dən cinayət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 xmlns:a16="http://schemas.microsoft.com/office/drawing/2014/main"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 xmlns:a16="http://schemas.microsoft.com/office/drawing/2014/main" id="{4E410AE8-9853-4A2A-A8F7-100B0493D1DC}"/>
              </a:ext>
            </a:extLst>
          </p:cNvPr>
          <p:cNvPicPr>
            <a:picLocks noChangeAspect="1"/>
          </p:cNvPicPr>
          <p:nvPr/>
        </p:nvPicPr>
        <p:blipFill>
          <a:blip r:embed="rId5"/>
          <a:stretch>
            <a:fillRect/>
          </a:stretch>
        </p:blipFill>
        <p:spPr>
          <a:xfrm>
            <a:off x="4137216" y="1556383"/>
            <a:ext cx="4881644" cy="3349836"/>
          </a:xfrm>
          <a:prstGeom prst="rect">
            <a:avLst/>
          </a:prstGeom>
          <a:ln>
            <a:solidFill>
              <a:schemeClr val="accent1"/>
            </a:solidFill>
          </a:ln>
        </p:spPr>
      </p:pic>
      <p:pic>
        <p:nvPicPr>
          <p:cNvPr id="21506" name="Picture 2" descr="Silk Road sentencing: why governments can't win the war on darknet drugs |  Technology | The Guardian">
            <a:extLst>
              <a:ext uri="{FF2B5EF4-FFF2-40B4-BE49-F238E27FC236}">
                <a16:creationId xmlns="" xmlns:a16="http://schemas.microsoft.com/office/drawing/2014/main" id="{706BA2AE-99F0-4661-8F99-6314CBD716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140" y="1246983"/>
            <a:ext cx="3828808" cy="229728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1508" name="Picture 4" descr="Ross Ulbricht denies charges in Silk Road online drug case, lawyer says">
            <a:extLst>
              <a:ext uri="{FF2B5EF4-FFF2-40B4-BE49-F238E27FC236}">
                <a16:creationId xmlns="" xmlns:a16="http://schemas.microsoft.com/office/drawing/2014/main" id="{7437D36F-6500-4341-91D7-3CAAAA70200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384" y="3628269"/>
            <a:ext cx="3386320" cy="169316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479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smtClean="0">
                <a:solidFill>
                  <a:schemeClr val="tx2">
                    <a:lumMod val="60000"/>
                    <a:lumOff val="40000"/>
                  </a:schemeClr>
                </a:solidFill>
              </a:rPr>
              <a:t>K</a:t>
            </a:r>
            <a:r>
              <a:rPr lang="az-Latn-AZ" sz="3200" b="1" i="0" u="none" baseline="0" dirty="0" smtClean="0">
                <a:solidFill>
                  <a:schemeClr val="tx2">
                    <a:lumMod val="60000"/>
                    <a:lumOff val="40000"/>
                  </a:schemeClr>
                </a:solidFill>
              </a:rPr>
              <a:t>İ</a:t>
            </a:r>
            <a:r>
              <a:rPr lang="az" sz="3200" b="1" i="0" u="none" baseline="0" dirty="0" smtClean="0">
                <a:solidFill>
                  <a:schemeClr val="tx2">
                    <a:lumMod val="60000"/>
                    <a:lumOff val="40000"/>
                  </a:schemeClr>
                </a:solidFill>
              </a:rPr>
              <a:t>berc</a:t>
            </a:r>
            <a:r>
              <a:rPr lang="az-Latn-AZ" sz="3200" b="1" i="0" u="none" baseline="0" dirty="0" smtClean="0">
                <a:solidFill>
                  <a:schemeClr val="tx2">
                    <a:lumMod val="60000"/>
                    <a:lumOff val="40000"/>
                  </a:schemeClr>
                </a:solidFill>
              </a:rPr>
              <a:t>İ</a:t>
            </a:r>
            <a:r>
              <a:rPr lang="az" sz="3200" b="1" i="0" u="none" baseline="0" dirty="0" smtClean="0">
                <a:solidFill>
                  <a:schemeClr val="tx2">
                    <a:lumMod val="60000"/>
                    <a:lumOff val="40000"/>
                  </a:schemeClr>
                </a:solidFill>
              </a:rPr>
              <a:t>nayətkarlıq </a:t>
            </a:r>
            <a:r>
              <a:rPr lang="az" sz="3200" b="1" i="0" u="none" baseline="0" dirty="0">
                <a:solidFill>
                  <a:schemeClr val="tx2">
                    <a:lumMod val="60000"/>
                    <a:lumOff val="40000"/>
                  </a:schemeClr>
                </a:solidFill>
              </a:rPr>
              <a:t>və terrorçuluğun</a:t>
            </a:r>
            <a:r>
              <a:rPr lang="az" sz="3200" dirty="0">
                <a:solidFill>
                  <a:schemeClr val="tx2">
                    <a:lumMod val="60000"/>
                    <a:lumOff val="40000"/>
                  </a:schemeClr>
                </a:solidFill>
              </a:rPr>
              <a:t/>
            </a:r>
            <a:br>
              <a:rPr lang="az" sz="3200" dirty="0">
                <a:solidFill>
                  <a:schemeClr val="tx2">
                    <a:lumMod val="60000"/>
                    <a:lumOff val="40000"/>
                  </a:schemeClr>
                </a:solidFill>
              </a:rPr>
            </a:br>
            <a:r>
              <a:rPr lang="az" sz="3200" b="1" i="0" u="none" baseline="0" dirty="0" smtClean="0">
                <a:solidFill>
                  <a:schemeClr val="tx2">
                    <a:lumMod val="60000"/>
                    <a:lumOff val="40000"/>
                  </a:schemeClr>
                </a:solidFill>
              </a:rPr>
              <a:t>konvergens</a:t>
            </a:r>
            <a:r>
              <a:rPr lang="az-Latn-AZ" sz="3200" b="1" i="0" u="none" baseline="0" dirty="0" smtClean="0">
                <a:solidFill>
                  <a:schemeClr val="tx2">
                    <a:lumMod val="60000"/>
                    <a:lumOff val="40000"/>
                  </a:schemeClr>
                </a:solidFill>
              </a:rPr>
              <a:t>İ</a:t>
            </a:r>
            <a:r>
              <a:rPr lang="az" sz="3200" b="1" i="0" u="none" baseline="0" dirty="0" smtClean="0">
                <a:solidFill>
                  <a:schemeClr val="tx2">
                    <a:lumMod val="60000"/>
                    <a:lumOff val="40000"/>
                  </a:schemeClr>
                </a:solidFill>
              </a:rPr>
              <a:t>yası</a:t>
            </a:r>
            <a:endParaRPr lang="az" sz="3200" b="1" i="0" u="none" baseline="0" dirty="0">
              <a:solidFill>
                <a:schemeClr val="tx2">
                  <a:lumMod val="60000"/>
                  <a:lumOff val="40000"/>
                </a:schemeClr>
              </a:solidFill>
            </a:endParaRP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r>
              <a:rPr lang="az" sz="1200" b="1" i="0" u="none" baseline="0">
                <a:solidFill>
                  <a:srgbClr val="FFFFFF"/>
                </a:solidFill>
                <a:latin typeface="Verdana" charset="0"/>
                <a:cs typeface="Verdana" charset="0"/>
              </a:rPr>
              <a:t>                        - </a:t>
            </a:r>
            <a:fld id="{F50FF694-912A-834E-AD45-B984C7BF2CE4}" type="slidenum">
              <a:rPr sz="1200" b="1">
                <a:solidFill>
                  <a:srgbClr val="FFFFFF"/>
                </a:solidFill>
                <a:latin typeface="Verdana" charset="0"/>
                <a:cs typeface="Verdana" charset="0"/>
              </a:rPr>
              <a:pPr/>
              <a:t>89</a:t>
            </a:fld>
            <a:r>
              <a:rPr lang="az" sz="1200" b="1" i="0" u="none" baseline="0">
                <a:solidFill>
                  <a:srgbClr val="FFFFFF"/>
                </a:solidFill>
                <a:latin typeface="Verdana" charset="0"/>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28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İnternet</a:t>
            </a:r>
            <a:endParaRPr lang="az" sz="2000" dirty="0">
              <a:solidFill>
                <a:schemeClr val="bg1"/>
              </a:solidFill>
              <a:latin typeface="Verdana" charset="0"/>
              <a:cs typeface="Verdana" charset="0"/>
            </a:endParaRP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 xmlns:a16="http://schemas.microsoft.com/office/drawing/2014/main" id="{8A88BFAC-15B2-48E9-8819-4E6DD11AE590}"/>
              </a:ext>
            </a:extLst>
          </p:cNvPr>
          <p:cNvSpPr>
            <a:spLocks noGrp="1"/>
          </p:cNvSpPr>
          <p:nvPr>
            <p:ph idx="1"/>
          </p:nvPr>
        </p:nvSpPr>
        <p:spPr>
          <a:xfrm>
            <a:off x="251520" y="1270001"/>
            <a:ext cx="8640960" cy="5040311"/>
          </a:xfrm>
        </p:spPr>
        <p:txBody>
          <a:bodyPr/>
          <a:lstStyle/>
          <a:p>
            <a:pPr marL="0" indent="0" algn="l" rtl="0" eaLnBrk="1" hangingPunct="1">
              <a:buNone/>
            </a:pPr>
            <a:r>
              <a:rPr lang="az" b="0" i="0" u="none" baseline="0" dirty="0"/>
              <a:t>Problem nədir?</a:t>
            </a:r>
          </a:p>
          <a:p>
            <a:pPr algn="l" rtl="0" eaLnBrk="1" hangingPunct="1"/>
            <a:r>
              <a:rPr lang="az" b="0" i="0" u="none" baseline="0" dirty="0"/>
              <a:t>İnternet cinayətkarlar üçün daha çox imkan açır</a:t>
            </a:r>
          </a:p>
          <a:p>
            <a:pPr lvl="1" algn="l" rtl="0" eaLnBrk="1" hangingPunct="1"/>
            <a:r>
              <a:rPr lang="az" b="0" i="0" u="none" baseline="0" dirty="0"/>
              <a:t>Cinayətlər məsafədən törədilə bilər</a:t>
            </a:r>
          </a:p>
          <a:p>
            <a:pPr lvl="1" algn="l" rtl="0" eaLnBrk="1" hangingPunct="1"/>
            <a:r>
              <a:rPr lang="az" b="0" i="0" u="none" baseline="0" dirty="0"/>
              <a:t>Sübut dəyişkəndir *</a:t>
            </a:r>
          </a:p>
          <a:p>
            <a:pPr lvl="1" algn="l" rtl="0" eaLnBrk="1" hangingPunct="1"/>
            <a:r>
              <a:rPr lang="az" b="0" i="0" u="none" baseline="0" dirty="0"/>
              <a:t>Milli hüquq-mühafizə orqanları coğrafi ərazi amili əsasında tənzimlənir </a:t>
            </a:r>
          </a:p>
        </p:txBody>
      </p:sp>
      <p:pic>
        <p:nvPicPr>
          <p:cNvPr id="13" name="Content Placeholder 10" descr="glowing-world-map-background-1280x960.jpg">
            <a:extLst>
              <a:ext uri="{FF2B5EF4-FFF2-40B4-BE49-F238E27FC236}">
                <a16:creationId xmlns="" xmlns:a16="http://schemas.microsoft.com/office/drawing/2014/main"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 xmlns:a16="http://schemas.microsoft.com/office/drawing/2014/main" id="{CFBBC59A-B2C5-40B0-A6F4-B33B9E9CA788}"/>
              </a:ext>
            </a:extLst>
          </p:cNvPr>
          <p:cNvSpPr txBox="1">
            <a:spLocks/>
          </p:cNvSpPr>
          <p:nvPr/>
        </p:nvSpPr>
        <p:spPr bwMode="auto">
          <a:xfrm>
            <a:off x="101372" y="4360604"/>
            <a:ext cx="5458926" cy="252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l" rtl="0" eaLnBrk="1" hangingPunct="1"/>
            <a:r>
              <a:rPr lang="az" sz="2500" b="0" i="0" u="none" baseline="0" dirty="0"/>
              <a:t>Beynəlxalq yardım üçün adekvat hüquqi kanallar lazımdır </a:t>
            </a:r>
          </a:p>
          <a:p>
            <a:pPr lvl="1" algn="l" rtl="0" eaLnBrk="1" hangingPunct="1"/>
            <a:r>
              <a:rPr lang="az" sz="2500" b="0" i="0" u="none" baseline="0" dirty="0"/>
              <a:t>Əməkdaşlıq müxtəlif ölkələri, müxtəlif normativ-hüquqi bazaları əhatə edir</a:t>
            </a:r>
          </a:p>
        </p:txBody>
      </p:sp>
      <p:sp>
        <p:nvSpPr>
          <p:cNvPr id="14" name="TextBox 13">
            <a:extLst>
              <a:ext uri="{FF2B5EF4-FFF2-40B4-BE49-F238E27FC236}">
                <a16:creationId xmlns="" xmlns:a16="http://schemas.microsoft.com/office/drawing/2014/main" id="{64302D4D-6AB3-41B2-A892-4F6A15D543D3}"/>
              </a:ext>
            </a:extLst>
          </p:cNvPr>
          <p:cNvSpPr txBox="1"/>
          <p:nvPr/>
        </p:nvSpPr>
        <p:spPr>
          <a:xfrm>
            <a:off x="1752304" y="2376506"/>
            <a:ext cx="5639392" cy="2246769"/>
          </a:xfrm>
          <a:prstGeom prst="rect">
            <a:avLst/>
          </a:prstGeom>
          <a:solidFill>
            <a:srgbClr val="F08A34"/>
          </a:solidFill>
        </p:spPr>
        <p:txBody>
          <a:bodyPr wrap="square" rtlCol="0">
            <a:spAutoFit/>
          </a:bodyPr>
          <a:lstStyle/>
          <a:p>
            <a:pPr algn="ctr" rtl="0"/>
            <a:r>
              <a:rPr lang="az" sz="3500" b="0" i="0" u="none" baseline="0" dirty="0">
                <a:solidFill>
                  <a:schemeClr val="bg1"/>
                </a:solidFill>
                <a:latin typeface="+mj-lt"/>
              </a:rPr>
              <a:t>Operativ qarşılıqlı hüquqi yardım kibercinayətkarlıqla müasir mübarizə sahəsinin faktıdır </a:t>
            </a:r>
          </a:p>
        </p:txBody>
      </p:sp>
    </p:spTree>
    <p:extLst>
      <p:ext uri="{BB962C8B-B14F-4D97-AF65-F5344CB8AC3E}">
        <p14:creationId xmlns:p14="http://schemas.microsoft.com/office/powerpoint/2010/main" val="298197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İnternetdən terrorçuluq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 xmlns:a16="http://schemas.microsoft.com/office/drawing/2014/main" id="{2D6A0DE9-A5F9-4FAA-99ED-84905FDB5D51}"/>
              </a:ext>
            </a:extLst>
          </p:cNvPr>
          <p:cNvSpPr>
            <a:spLocks noGrp="1"/>
          </p:cNvSpPr>
          <p:nvPr>
            <p:ph idx="1"/>
          </p:nvPr>
        </p:nvSpPr>
        <p:spPr>
          <a:xfrm>
            <a:off x="7937" y="1372890"/>
            <a:ext cx="8784530" cy="5183335"/>
          </a:xfrm>
        </p:spPr>
        <p:txBody>
          <a:bodyPr/>
          <a:lstStyle/>
          <a:p>
            <a:pPr marL="57150" indent="0" algn="l" rtl="0">
              <a:buNone/>
            </a:pPr>
            <a:r>
              <a:rPr lang="az" sz="2700" b="0" i="0" u="none" baseline="0" dirty="0"/>
              <a:t>Onlayn rejimdə mövcudluğunu genişləndirməyə davam edir</a:t>
            </a:r>
          </a:p>
          <a:p>
            <a:pPr lvl="1" algn="l" rtl="0">
              <a:buFont typeface="Wingdings" panose="05000000000000000000" pitchFamily="2" charset="2"/>
              <a:buChar char="Ø"/>
            </a:pPr>
            <a:r>
              <a:rPr lang="az" sz="2700" b="0" i="0" u="none" baseline="0" dirty="0"/>
              <a:t>Yurisdiksiyalar arasında yayılma</a:t>
            </a:r>
          </a:p>
          <a:p>
            <a:pPr lvl="1" algn="l" rtl="0">
              <a:buFont typeface="Wingdings" panose="05000000000000000000" pitchFamily="2" charset="2"/>
              <a:buChar char="Ø"/>
            </a:pPr>
            <a:r>
              <a:rPr lang="az" sz="2700" b="0" i="0" u="none" baseline="0" dirty="0"/>
              <a:t>Forumlar, fayl mübadilə saytları,  pastebin proqramları, video axın xidmətləri, URL qısaltma xidmətləri, bloqlar, mesajlaşma/yayım proqramları, canlı yayım platformaları, sosial media saytları və hostinq xidmətləri</a:t>
            </a:r>
          </a:p>
          <a:p>
            <a:pPr marL="514350" indent="-457200" algn="l" rtl="0"/>
            <a:r>
              <a:rPr lang="az" sz="2700" b="0" i="0" u="none" baseline="0" dirty="0"/>
              <a:t>Çox vaxt onlar yeni texnologiya və formalaşmaqda olan platformalardan ilk istifadə etməyə başlayanlar olurlar </a:t>
            </a:r>
          </a:p>
        </p:txBody>
      </p:sp>
      <p:pic>
        <p:nvPicPr>
          <p:cNvPr id="23554" name="Picture 2" descr="Are the Austin bombings terrorism? It depends who you ask. - Vox">
            <a:extLst>
              <a:ext uri="{FF2B5EF4-FFF2-40B4-BE49-F238E27FC236}">
                <a16:creationId xmlns="" xmlns:a16="http://schemas.microsoft.com/office/drawing/2014/main" id="{C0178A80-B4C1-41AD-812C-232E8A751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6264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İnternetdən terrorçuluq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 xmlns:a16="http://schemas.microsoft.com/office/drawing/2014/main" id="{37375019-F78A-4BAB-B75C-C64845B462F5}"/>
              </a:ext>
            </a:extLst>
          </p:cNvPr>
          <p:cNvPicPr>
            <a:picLocks noChangeAspect="1"/>
          </p:cNvPicPr>
          <p:nvPr/>
        </p:nvPicPr>
        <p:blipFill>
          <a:blip r:embed="rId4"/>
          <a:stretch>
            <a:fillRect/>
          </a:stretch>
        </p:blipFill>
        <p:spPr>
          <a:xfrm>
            <a:off x="114299" y="1145878"/>
            <a:ext cx="4642377" cy="3435694"/>
          </a:xfrm>
          <a:prstGeom prst="rect">
            <a:avLst/>
          </a:prstGeom>
          <a:ln>
            <a:solidFill>
              <a:schemeClr val="accent1"/>
            </a:solidFill>
          </a:ln>
        </p:spPr>
      </p:pic>
      <p:pic>
        <p:nvPicPr>
          <p:cNvPr id="3" name="Picture 2">
            <a:extLst>
              <a:ext uri="{FF2B5EF4-FFF2-40B4-BE49-F238E27FC236}">
                <a16:creationId xmlns="" xmlns:a16="http://schemas.microsoft.com/office/drawing/2014/main" id="{4CF23235-C2A3-4F0F-BAAA-65E351797266}"/>
              </a:ext>
            </a:extLst>
          </p:cNvPr>
          <p:cNvPicPr>
            <a:picLocks noChangeAspect="1"/>
          </p:cNvPicPr>
          <p:nvPr/>
        </p:nvPicPr>
        <p:blipFill>
          <a:blip r:embed="rId5"/>
          <a:stretch>
            <a:fillRect/>
          </a:stretch>
        </p:blipFill>
        <p:spPr>
          <a:xfrm>
            <a:off x="4063382" y="3059066"/>
            <a:ext cx="4966319" cy="3435694"/>
          </a:xfrm>
          <a:prstGeom prst="rect">
            <a:avLst/>
          </a:prstGeom>
          <a:ln>
            <a:solidFill>
              <a:schemeClr val="accent1"/>
            </a:solidFill>
          </a:ln>
        </p:spPr>
      </p:pic>
    </p:spTree>
    <p:extLst>
      <p:ext uri="{BB962C8B-B14F-4D97-AF65-F5344CB8AC3E}">
        <p14:creationId xmlns:p14="http://schemas.microsoft.com/office/powerpoint/2010/main" val="340006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İnternetdən terrorçuluq məqsədilə istifadə</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 xmlns:a16="http://schemas.microsoft.com/office/drawing/2014/main" id="{2E02FEE5-5BF1-4042-B83F-06887A86195B}"/>
              </a:ext>
            </a:extLst>
          </p:cNvPr>
          <p:cNvPicPr>
            <a:picLocks noChangeAspect="1"/>
          </p:cNvPicPr>
          <p:nvPr/>
        </p:nvPicPr>
        <p:blipFill>
          <a:blip r:embed="rId4"/>
          <a:stretch>
            <a:fillRect/>
          </a:stretch>
        </p:blipFill>
        <p:spPr>
          <a:xfrm>
            <a:off x="2483768" y="1124744"/>
            <a:ext cx="4176464" cy="5286152"/>
          </a:xfrm>
          <a:prstGeom prst="rect">
            <a:avLst/>
          </a:prstGeom>
          <a:ln>
            <a:solidFill>
              <a:schemeClr val="accent1"/>
            </a:solidFill>
          </a:ln>
        </p:spPr>
      </p:pic>
      <p:sp>
        <p:nvSpPr>
          <p:cNvPr id="2" name="Rectangle: Rounded Corners 1">
            <a:extLst>
              <a:ext uri="{FF2B5EF4-FFF2-40B4-BE49-F238E27FC236}">
                <a16:creationId xmlns="" xmlns:a16="http://schemas.microsoft.com/office/drawing/2014/main" id="{FB59C70C-9F8F-43A4-94F8-9FD9B6F0EC41}"/>
              </a:ext>
            </a:extLst>
          </p:cNvPr>
          <p:cNvSpPr/>
          <p:nvPr/>
        </p:nvSpPr>
        <p:spPr>
          <a:xfrm>
            <a:off x="2483768" y="5301208"/>
            <a:ext cx="4176464" cy="288032"/>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6" name="Rectangle: Rounded Corners 5">
            <a:extLst>
              <a:ext uri="{FF2B5EF4-FFF2-40B4-BE49-F238E27FC236}">
                <a16:creationId xmlns="" xmlns:a16="http://schemas.microsoft.com/office/drawing/2014/main" id="{42474A16-DCB4-40CC-B6DB-382CEC242E94}"/>
              </a:ext>
            </a:extLst>
          </p:cNvPr>
          <p:cNvSpPr/>
          <p:nvPr/>
        </p:nvSpPr>
        <p:spPr>
          <a:xfrm>
            <a:off x="2483768" y="5877271"/>
            <a:ext cx="4176464" cy="230713"/>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az"/>
          </a:p>
        </p:txBody>
      </p:sp>
      <p:sp>
        <p:nvSpPr>
          <p:cNvPr id="14" name="TextBox 13">
            <a:extLst>
              <a:ext uri="{FF2B5EF4-FFF2-40B4-BE49-F238E27FC236}">
                <a16:creationId xmlns="" xmlns:a16="http://schemas.microsoft.com/office/drawing/2014/main" id="{303DD0F7-8AE0-4006-89A7-52A25716F349}"/>
              </a:ext>
            </a:extLst>
          </p:cNvPr>
          <p:cNvSpPr txBox="1"/>
          <p:nvPr/>
        </p:nvSpPr>
        <p:spPr>
          <a:xfrm>
            <a:off x="6372200" y="1532282"/>
            <a:ext cx="2243632" cy="400110"/>
          </a:xfrm>
          <a:prstGeom prst="rect">
            <a:avLst/>
          </a:prstGeom>
          <a:solidFill>
            <a:srgbClr val="F08A34"/>
          </a:solidFill>
        </p:spPr>
        <p:txBody>
          <a:bodyPr wrap="square" rtlCol="0">
            <a:spAutoFit/>
          </a:bodyPr>
          <a:lstStyle/>
          <a:p>
            <a:pPr algn="ctr" rtl="0"/>
            <a:r>
              <a:rPr lang="az" sz="2000" b="0" i="0" u="none" baseline="0">
                <a:solidFill>
                  <a:schemeClr val="bg1"/>
                </a:solidFill>
                <a:latin typeface="+mj-lt"/>
              </a:rPr>
              <a:t>4 sentyabr 2020</a:t>
            </a:r>
          </a:p>
        </p:txBody>
      </p:sp>
    </p:spTree>
    <p:extLst>
      <p:ext uri="{BB962C8B-B14F-4D97-AF65-F5344CB8AC3E}">
        <p14:creationId xmlns:p14="http://schemas.microsoft.com/office/powerpoint/2010/main" val="217244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pPr algn="l" rtl="0"/>
            <a:r>
              <a:rPr lang="az" sz="3200" b="1" i="0" u="none" baseline="0" dirty="0">
                <a:solidFill>
                  <a:schemeClr val="tx2">
                    <a:lumMod val="60000"/>
                    <a:lumOff val="40000"/>
                  </a:schemeClr>
                </a:solidFill>
              </a:rPr>
              <a:t>Sahələrarası </a:t>
            </a:r>
            <a:r>
              <a:rPr lang="az" sz="3200" b="1" i="0" u="none" baseline="0" dirty="0" smtClean="0">
                <a:solidFill>
                  <a:schemeClr val="tx2">
                    <a:lumMod val="60000"/>
                    <a:lumOff val="40000"/>
                  </a:schemeClr>
                </a:solidFill>
              </a:rPr>
              <a:t>c</a:t>
            </a:r>
            <a:r>
              <a:rPr lang="az-Latn-AZ" sz="3200" b="1" i="0" u="none" baseline="0" dirty="0" smtClean="0">
                <a:solidFill>
                  <a:schemeClr val="tx2">
                    <a:lumMod val="60000"/>
                    <a:lumOff val="40000"/>
                  </a:schemeClr>
                </a:solidFill>
              </a:rPr>
              <a:t>İ</a:t>
            </a:r>
            <a:r>
              <a:rPr lang="az" sz="3200" b="1" i="0" u="none" baseline="0" dirty="0" smtClean="0">
                <a:solidFill>
                  <a:schemeClr val="tx2">
                    <a:lumMod val="60000"/>
                    <a:lumOff val="40000"/>
                  </a:schemeClr>
                </a:solidFill>
              </a:rPr>
              <a:t>nayət am</a:t>
            </a:r>
            <a:r>
              <a:rPr lang="az-Latn-AZ" sz="3200" b="1" i="0" u="none" baseline="0" dirty="0" smtClean="0">
                <a:solidFill>
                  <a:schemeClr val="tx2">
                    <a:lumMod val="60000"/>
                    <a:lumOff val="40000"/>
                  </a:schemeClr>
                </a:solidFill>
              </a:rPr>
              <a:t>İ</a:t>
            </a:r>
            <a:r>
              <a:rPr lang="az" sz="3200" b="1" i="0" u="none" baseline="0" dirty="0" smtClean="0">
                <a:solidFill>
                  <a:schemeClr val="tx2">
                    <a:lumMod val="60000"/>
                    <a:lumOff val="40000"/>
                  </a:schemeClr>
                </a:solidFill>
              </a:rPr>
              <a:t>llər</a:t>
            </a:r>
            <a:r>
              <a:rPr lang="az-Latn-AZ" sz="3200" b="1" i="0" u="none" baseline="0" dirty="0" smtClean="0">
                <a:solidFill>
                  <a:schemeClr val="tx2">
                    <a:lumMod val="60000"/>
                    <a:lumOff val="40000"/>
                  </a:schemeClr>
                </a:solidFill>
              </a:rPr>
              <a:t>İ</a:t>
            </a:r>
            <a:endParaRPr lang="az" sz="3200" b="1" i="0" u="none" baseline="0" dirty="0">
              <a:solidFill>
                <a:schemeClr val="tx2">
                  <a:lumMod val="60000"/>
                  <a:lumOff val="40000"/>
                </a:schemeClr>
              </a:solidFill>
            </a:endParaRPr>
          </a:p>
        </p:txBody>
      </p:sp>
      <p:sp>
        <p:nvSpPr>
          <p:cNvPr id="5" name="Rectangle 11">
            <a:extLst>
              <a:ext uri="{FF2B5EF4-FFF2-40B4-BE49-F238E27FC236}">
                <a16:creationId xmlns=""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r>
              <a:rPr lang="az" sz="1200" b="1" i="0" u="none" baseline="0">
                <a:solidFill>
                  <a:srgbClr val="FFFFFF"/>
                </a:solidFill>
                <a:latin typeface="Verdana" charset="0"/>
                <a:cs typeface="Verdana" charset="0"/>
              </a:rPr>
              <a:t>                        - </a:t>
            </a:r>
            <a:fld id="{F50FF694-912A-834E-AD45-B984C7BF2CE4}" type="slidenum">
              <a:rPr sz="1200" b="1">
                <a:solidFill>
                  <a:srgbClr val="FFFFFF"/>
                </a:solidFill>
                <a:latin typeface="Verdana" charset="0"/>
                <a:cs typeface="Verdana" charset="0"/>
              </a:rPr>
              <a:pPr/>
              <a:t>93</a:t>
            </a:fld>
            <a:r>
              <a:rPr lang="az" sz="1200" b="1" i="0" u="none" baseline="0">
                <a:solidFill>
                  <a:srgbClr val="FFFFFF"/>
                </a:solidFill>
                <a:latin typeface="Verdana" charset="0"/>
                <a:cs typeface="Verdana" charset="0"/>
              </a:rPr>
              <a:t> -</a:t>
            </a:r>
          </a:p>
        </p:txBody>
      </p:sp>
      <p:sp>
        <p:nvSpPr>
          <p:cNvPr id="6" name="Rectangle 5">
            <a:extLst>
              <a:ext uri="{FF2B5EF4-FFF2-40B4-BE49-F238E27FC236}">
                <a16:creationId xmlns=""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8" name="Rectangle 7">
            <a:extLst>
              <a:ext uri="{FF2B5EF4-FFF2-40B4-BE49-F238E27FC236}">
                <a16:creationId xmlns=""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pic>
        <p:nvPicPr>
          <p:cNvPr id="10" name="Picture 4">
            <a:extLst>
              <a:ext uri="{FF2B5EF4-FFF2-40B4-BE49-F238E27FC236}">
                <a16:creationId xmlns=""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40978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800" b="0" i="0" u="none" baseline="0">
                <a:solidFill>
                  <a:schemeClr val="bg1"/>
                </a:solidFill>
                <a:latin typeface="Verdana" charset="0"/>
                <a:cs typeface="Verdana" charset="0"/>
              </a:rPr>
              <a:t>Sahələrarası cinayət amilləri</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 xmlns:a16="http://schemas.microsoft.com/office/drawing/2014/main" id="{2D6A0DE9-A5F9-4FAA-99ED-84905FDB5D51}"/>
              </a:ext>
            </a:extLst>
          </p:cNvPr>
          <p:cNvSpPr>
            <a:spLocks noGrp="1"/>
          </p:cNvSpPr>
          <p:nvPr>
            <p:ph idx="1"/>
          </p:nvPr>
        </p:nvSpPr>
        <p:spPr>
          <a:xfrm>
            <a:off x="0" y="1065997"/>
            <a:ext cx="8784530" cy="5183335"/>
          </a:xfrm>
        </p:spPr>
        <p:txBody>
          <a:bodyPr/>
          <a:lstStyle/>
          <a:p>
            <a:pPr marL="57150" indent="0" algn="l" rtl="0">
              <a:buNone/>
            </a:pPr>
            <a:r>
              <a:rPr lang="az" sz="2400" b="1" i="0" u="none" baseline="0" dirty="0">
                <a:solidFill>
                  <a:srgbClr val="0070C0"/>
                </a:solidFill>
              </a:rPr>
              <a:t>Sosial mühəndislik</a:t>
            </a:r>
          </a:p>
          <a:p>
            <a:pPr lvl="1" algn="l" rtl="0">
              <a:buFont typeface="Wingdings" panose="05000000000000000000" pitchFamily="2" charset="2"/>
              <a:buChar char="Ø"/>
            </a:pPr>
            <a:r>
              <a:rPr lang="az" sz="2400" b="0" i="0" u="none" baseline="0" dirty="0"/>
              <a:t>Xüsusilə verilənləri və məlumatları ələ keçirmək məqsədi daşıyan </a:t>
            </a:r>
            <a:r>
              <a:rPr lang="az" sz="2400" b="1" i="0" u="none" baseline="0" dirty="0">
                <a:solidFill>
                  <a:srgbClr val="0070C0"/>
                </a:solidFill>
              </a:rPr>
              <a:t>fişinq</a:t>
            </a:r>
          </a:p>
          <a:p>
            <a:pPr lvl="1" algn="l" rtl="0">
              <a:buFont typeface="Wingdings" panose="05000000000000000000" pitchFamily="2" charset="2"/>
              <a:buChar char="Ø"/>
            </a:pPr>
            <a:r>
              <a:rPr lang="az" sz="2400" b="0" i="0" u="none" baseline="0" dirty="0"/>
              <a:t>Sonradan cinatət məqsədilə istifadə edilir</a:t>
            </a:r>
          </a:p>
          <a:p>
            <a:pPr marL="57150" indent="0" algn="l" rtl="0">
              <a:buNone/>
            </a:pPr>
            <a:r>
              <a:rPr lang="az" sz="2400" b="1" i="0" u="none" baseline="0" dirty="0">
                <a:solidFill>
                  <a:srgbClr val="0070C0"/>
                </a:solidFill>
              </a:rPr>
              <a:t>Pul daşıyıcıları</a:t>
            </a:r>
          </a:p>
          <a:p>
            <a:pPr lvl="1" algn="l" rtl="0">
              <a:buFont typeface="Wingdings" panose="05000000000000000000" pitchFamily="2" charset="2"/>
              <a:buChar char="Ø"/>
            </a:pPr>
            <a:r>
              <a:rPr lang="az" sz="2400" b="0" i="0" u="none" baseline="0" dirty="0"/>
              <a:t>Sosial baxımdan əlverişsiz vəziyyətdə olan və ya aşağı gəlirli fərdlər həsəfə alınır</a:t>
            </a:r>
          </a:p>
          <a:p>
            <a:pPr lvl="1" algn="l" rtl="0">
              <a:buFont typeface="Wingdings" panose="05000000000000000000" pitchFamily="2" charset="2"/>
              <a:buChar char="Ø"/>
            </a:pPr>
            <a:r>
              <a:rPr lang="az" sz="2400" b="0" i="0" u="none" baseline="0" dirty="0"/>
              <a:t>Vəsaitlərin korporativ hesablar vasitəsilə beynəlxalq miqyasda göndərilməsi məqsədilə maliyyə vəziyyəti daha güclü olan pul daşıyıcılarına keçid</a:t>
            </a:r>
          </a:p>
          <a:p>
            <a:pPr marL="57150" indent="0" algn="l" rtl="0">
              <a:buNone/>
            </a:pPr>
            <a:r>
              <a:rPr lang="az" sz="2400" b="1" i="0" u="none" baseline="0" dirty="0">
                <a:solidFill>
                  <a:srgbClr val="0070C0"/>
                </a:solidFill>
              </a:rPr>
              <a:t>Kriptovalyuta</a:t>
            </a:r>
          </a:p>
          <a:p>
            <a:pPr lvl="1" algn="l" rtl="0">
              <a:buFont typeface="Wingdings" panose="05000000000000000000" pitchFamily="2" charset="2"/>
              <a:buChar char="Ø"/>
            </a:pPr>
            <a:r>
              <a:rPr lang="az" sz="2400" b="0" i="0" u="none" baseline="0" dirty="0"/>
              <a:t>Qeyri-qanuni məqsəd üçün qanuni </a:t>
            </a:r>
            <a:r>
              <a:rPr lang="az" sz="2400" b="0" i="0" u="none" baseline="0" dirty="0" smtClean="0"/>
              <a:t>olandan</a:t>
            </a:r>
            <a:endParaRPr lang="az-Latn-AZ" sz="2400" b="0" i="0" u="none" baseline="0" dirty="0" smtClean="0"/>
          </a:p>
          <a:p>
            <a:pPr marL="457200" lvl="1" indent="0" algn="l" rtl="0">
              <a:buNone/>
            </a:pPr>
            <a:r>
              <a:rPr lang="az" sz="2400" b="0" i="0" u="none" baseline="0" dirty="0" smtClean="0"/>
              <a:t> </a:t>
            </a:r>
            <a:r>
              <a:rPr lang="az" sz="2400" b="0" i="0" u="none" baseline="0" dirty="0"/>
              <a:t>istifadə</a:t>
            </a:r>
          </a:p>
        </p:txBody>
      </p:sp>
      <p:pic>
        <p:nvPicPr>
          <p:cNvPr id="23554" name="Picture 2" descr="Are the Austin bombings terrorism? It depends who you ask. - Vox">
            <a:extLst>
              <a:ext uri="{FF2B5EF4-FFF2-40B4-BE49-F238E27FC236}">
                <a16:creationId xmlns="" xmlns:a16="http://schemas.microsoft.com/office/drawing/2014/main" id="{C0178A80-B4C1-41AD-812C-232E8A751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942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 xmlns:a16="http://schemas.microsoft.com/office/drawing/2014/main"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Biliklərin yoxlanması</a:t>
            </a:r>
            <a:endParaRPr lang="az" sz="2000" dirty="0">
              <a:solidFill>
                <a:schemeClr val="bg1"/>
              </a:solidFill>
              <a:latin typeface="Verdana" charset="0"/>
              <a:cs typeface="Verdana" charset="0"/>
            </a:endParaRPr>
          </a:p>
        </p:txBody>
      </p:sp>
      <p:pic>
        <p:nvPicPr>
          <p:cNvPr id="8" name="Picture 4">
            <a:extLst>
              <a:ext uri="{FF2B5EF4-FFF2-40B4-BE49-F238E27FC236}">
                <a16:creationId xmlns="" xmlns:a16="http://schemas.microsoft.com/office/drawing/2014/main" id="{F0D3AB1B-9A46-4066-B80B-9491DA6F94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 xmlns:a16="http://schemas.microsoft.com/office/drawing/2014/main"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1" name="TextBox 10">
            <a:extLst>
              <a:ext uri="{FF2B5EF4-FFF2-40B4-BE49-F238E27FC236}">
                <a16:creationId xmlns="" xmlns:a16="http://schemas.microsoft.com/office/drawing/2014/main"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Qaranlıq veb-də ən dominant kriptovalyuta hansıdır?</a:t>
            </a:r>
          </a:p>
        </p:txBody>
      </p:sp>
      <p:sp>
        <p:nvSpPr>
          <p:cNvPr id="12" name="TextBox 11">
            <a:extLst>
              <a:ext uri="{FF2B5EF4-FFF2-40B4-BE49-F238E27FC236}">
                <a16:creationId xmlns="" xmlns:a16="http://schemas.microsoft.com/office/drawing/2014/main" id="{E75702A7-7EF5-41B1-83AA-F3F0AACE8FD2}"/>
              </a:ext>
            </a:extLst>
          </p:cNvPr>
          <p:cNvSpPr txBox="1"/>
          <p:nvPr/>
        </p:nvSpPr>
        <p:spPr>
          <a:xfrm>
            <a:off x="588962" y="4141574"/>
            <a:ext cx="8030032" cy="2215991"/>
          </a:xfrm>
          <a:prstGeom prst="rect">
            <a:avLst/>
          </a:prstGeom>
          <a:solidFill>
            <a:schemeClr val="tx1">
              <a:lumMod val="65000"/>
              <a:lumOff val="35000"/>
            </a:schemeClr>
          </a:solidFill>
        </p:spPr>
        <p:txBody>
          <a:bodyPr wrap="square" rtlCol="0">
            <a:spAutoFit/>
          </a:bodyPr>
          <a:lstStyle/>
          <a:p>
            <a:pPr algn="ctr" rtl="0"/>
            <a:r>
              <a:rPr lang="az" sz="2300" b="0" i="0" u="none" baseline="0" dirty="0">
                <a:solidFill>
                  <a:schemeClr val="bg1"/>
                </a:solidFill>
                <a:latin typeface="+mj-lt"/>
              </a:rPr>
              <a:t>Düzgün cavab C-dir</a:t>
            </a:r>
          </a:p>
          <a:p>
            <a:pPr algn="ctr" rtl="0"/>
            <a:endParaRPr lang="az" sz="2300" dirty="0">
              <a:solidFill>
                <a:schemeClr val="bg1"/>
              </a:solidFill>
              <a:latin typeface="+mj-lt"/>
            </a:endParaRPr>
          </a:p>
          <a:p>
            <a:pPr algn="ctr" rtl="0"/>
            <a:r>
              <a:rPr lang="az" sz="2300" b="0" i="0" u="none" baseline="0" dirty="0">
                <a:solidFill>
                  <a:schemeClr val="bg1"/>
                </a:solidFill>
                <a:latin typeface="+mj-lt"/>
              </a:rPr>
              <a:t>Bitcoin hələ də ən dominantı olsa da, yeganə kriptovalyuta deyil. Bir çox başqa valyutalar hazırda inkişaf etməkdədir və onlar cinayətləri, pul dəyərinin bölgüsünü araşdıran hüquq-mühafizə orqanları üçün problemlər yaratmağa davam edəcəklər.</a:t>
            </a:r>
            <a:endParaRPr lang="az" sz="2300" dirty="0">
              <a:solidFill>
                <a:schemeClr val="bg1"/>
              </a:solidFill>
              <a:latin typeface="+mj-lt"/>
            </a:endParaRPr>
          </a:p>
        </p:txBody>
      </p:sp>
      <p:sp>
        <p:nvSpPr>
          <p:cNvPr id="13" name="TextBox 12">
            <a:extLst>
              <a:ext uri="{FF2B5EF4-FFF2-40B4-BE49-F238E27FC236}">
                <a16:creationId xmlns="" xmlns:a16="http://schemas.microsoft.com/office/drawing/2014/main"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Monero</a:t>
            </a:r>
          </a:p>
          <a:p>
            <a:pPr marL="1828800" lvl="3" indent="-457200" algn="l" rtl="0">
              <a:buAutoNum type="alphaUcPeriod"/>
            </a:pPr>
            <a:r>
              <a:rPr lang="az" sz="2400" b="0" i="0" u="none" baseline="0">
                <a:solidFill>
                  <a:schemeClr val="bg1"/>
                </a:solidFill>
                <a:latin typeface="+mj-lt"/>
              </a:rPr>
              <a:t>Dash</a:t>
            </a:r>
          </a:p>
          <a:p>
            <a:pPr marL="1828800" lvl="3" indent="-457200" algn="l" rtl="0">
              <a:buAutoNum type="alphaUcPeriod"/>
            </a:pPr>
            <a:r>
              <a:rPr lang="az" sz="2400" b="0" i="0" u="none" baseline="0">
                <a:solidFill>
                  <a:schemeClr val="bg1"/>
                </a:solidFill>
                <a:latin typeface="+mj-lt"/>
              </a:rPr>
              <a:t>Bitcoin</a:t>
            </a:r>
          </a:p>
          <a:p>
            <a:pPr marL="1828800" lvl="3" indent="-457200" algn="l" rtl="0">
              <a:buAutoNum type="alphaUcPeriod"/>
            </a:pPr>
            <a:r>
              <a:rPr lang="az" sz="2400" b="0" i="0" u="none" baseline="0">
                <a:solidFill>
                  <a:schemeClr val="bg1"/>
                </a:solidFill>
                <a:latin typeface="+mj-lt"/>
              </a:rPr>
              <a:t>Zcoin</a:t>
            </a:r>
            <a:endParaRPr lang="az" sz="2400" dirty="0">
              <a:solidFill>
                <a:schemeClr val="bg1"/>
              </a:solidFill>
              <a:latin typeface="+mj-lt"/>
            </a:endParaRPr>
          </a:p>
        </p:txBody>
      </p:sp>
    </p:spTree>
    <p:extLst>
      <p:ext uri="{BB962C8B-B14F-4D97-AF65-F5344CB8AC3E}">
        <p14:creationId xmlns:p14="http://schemas.microsoft.com/office/powerpoint/2010/main" val="73231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8848AB73-6CF7-4B50-ACEB-48BD4182E7C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C04F3A-82BD-4011-AADB-1F79FD7DF4BC}" type="slidenum">
              <a:rPr kumimoji="0" sz="1200" b="0" i="0" u="none" strike="noStrike" kern="1200" cap="none" spc="0" normalizeH="0" baseline="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az"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4754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məqsədləri</a:t>
            </a:r>
            <a:endParaRPr lang="az"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323528" y="1196752"/>
            <a:ext cx="8712522" cy="5240233"/>
          </a:xfrm>
        </p:spPr>
        <p:txBody>
          <a:bodyPr>
            <a:normAutofit lnSpcReduction="10000"/>
          </a:bodyPr>
          <a:lstStyle/>
          <a:p>
            <a:pPr marL="0" indent="0" algn="l" rtl="0">
              <a:buNone/>
            </a:pPr>
            <a:r>
              <a:rPr lang="az" b="0" i="0" u="none" baseline="0">
                <a:ea typeface="Verdana" panose="020B0604030504040204" pitchFamily="34" charset="0"/>
              </a:rPr>
              <a:t>Bu sessiyadan sonra nümayəndələr aşağıdakıları bacarmalıdırlar:</a:t>
            </a:r>
          </a:p>
          <a:p>
            <a:pPr algn="l" rtl="0"/>
            <a:r>
              <a:rPr lang="az" sz="2800" b="0" i="0" u="none" baseline="0"/>
              <a:t>Kibercinayətin müxtəlif növlərini və təsirlərini müəyyən etmək</a:t>
            </a:r>
          </a:p>
          <a:p>
            <a:pPr algn="l" rtl="0"/>
            <a:r>
              <a:rPr lang="az" sz="2800" b="0" i="0" u="none" baseline="0"/>
              <a:t>Kibercinayətkarlıq təhlükələrinin, tendensiyalarının və alətlərinin, eləcə də bu fenomenə qarşı cavab tədbirlərinin siyahısı</a:t>
            </a:r>
            <a:endParaRPr lang="az" altLang="sr-Latn-RS" sz="2800" dirty="0"/>
          </a:p>
          <a:p>
            <a:pPr algn="l" rtl="0"/>
            <a:r>
              <a:rPr lang="az" sz="2800" b="0" i="0" u="none" baseline="0"/>
              <a:t>Əksər qanunlar və beynəlxalq normalar çərçivəsində cinayətin növləri hesab olunan kibercinayət konsepsiyalarını izah etmək</a:t>
            </a:r>
            <a:endParaRPr lang="az" altLang="sr-Latn-RS" sz="2800" dirty="0"/>
          </a:p>
          <a:p>
            <a:pPr algn="l" rtl="0"/>
            <a:r>
              <a:rPr lang="az" sz="2800" b="0" i="0" u="none" baseline="0"/>
              <a:t>Ölkədaxili qanunvericilik ilə beynəlxalq sənədlər, xüsusilə də Budapeşt konvensiyası arasında harmonizasiyanın üstünlüklərini və zərurətini təhlil etmək</a:t>
            </a:r>
            <a:endParaRPr lang="az" dirty="0">
              <a:ea typeface="Verdana" panose="020B0604030504040204" pitchFamily="34" charset="0"/>
            </a:endParaRPr>
          </a:p>
        </p:txBody>
      </p:sp>
    </p:spTree>
    <p:extLst>
      <p:ext uri="{BB962C8B-B14F-4D97-AF65-F5344CB8AC3E}">
        <p14:creationId xmlns:p14="http://schemas.microsoft.com/office/powerpoint/2010/main" val="34778277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algn="l" rtl="0" eaLnBrk="1" hangingPunct="1">
              <a:defRPr/>
            </a:pPr>
            <a:endParaRPr lang="az" dirty="0">
              <a:latin typeface="Calibri" charset="0"/>
              <a:ea typeface="ＭＳ Ｐゴシック" charset="0"/>
            </a:endParaRPr>
          </a:p>
        </p:txBody>
      </p:sp>
      <p:sp>
        <p:nvSpPr>
          <p:cNvPr id="12" name="Rectangle 11">
            <a:extLst>
              <a:ext uri="{FF2B5EF4-FFF2-40B4-BE49-F238E27FC236}">
                <a16:creationId xmlns=""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eaLnBrk="1" fontAlgn="auto" hangingPunct="1">
              <a:spcBef>
                <a:spcPts val="0"/>
              </a:spcBef>
              <a:spcAft>
                <a:spcPts val="0"/>
              </a:spcAft>
              <a:defRPr/>
            </a:pPr>
            <a:endParaRPr lang="az" dirty="0"/>
          </a:p>
        </p:txBody>
      </p:sp>
      <p:pic>
        <p:nvPicPr>
          <p:cNvPr id="2" name="Picture 4">
            <a:extLst>
              <a:ext uri="{FF2B5EF4-FFF2-40B4-BE49-F238E27FC236}">
                <a16:creationId xmlns=""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2056" name="Rectangle 11">
            <a:extLst>
              <a:ext uri="{FF2B5EF4-FFF2-40B4-BE49-F238E27FC236}">
                <a16:creationId xmlns=""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r>
              <a:rPr lang="az" sz="1200" b="1" i="0" u="none" baseline="0">
                <a:solidFill>
                  <a:srgbClr val="FFFFFF"/>
                </a:solidFill>
                <a:latin typeface="Verdana" panose="020B0604030504040204" pitchFamily="34" charset="0"/>
              </a:rPr>
              <a:t>www.coe.int/cybercrime</a:t>
            </a:r>
            <a:r>
              <a:rPr lang="az" sz="1200" b="0" i="0" u="none" baseline="0">
                <a:solidFill>
                  <a:srgbClr val="FFFFFF"/>
                </a:solidFill>
                <a:latin typeface="Verdana" panose="020B0604030504040204" pitchFamily="34" charset="0"/>
              </a:rPr>
              <a:t>						</a:t>
            </a:r>
            <a:r>
              <a:rPr lang="az" sz="1200" b="1" i="0" u="none" baseline="0">
                <a:solidFill>
                  <a:srgbClr val="FFFFFF"/>
                </a:solidFill>
                <a:latin typeface="Verdana" panose="020B0604030504040204" pitchFamily="34" charset="0"/>
              </a:rPr>
              <a:t>                        - -</a:t>
            </a:r>
          </a:p>
        </p:txBody>
      </p:sp>
      <p:sp>
        <p:nvSpPr>
          <p:cNvPr id="2057" name="Rectangle 2">
            <a:extLst>
              <a:ext uri="{FF2B5EF4-FFF2-40B4-BE49-F238E27FC236}">
                <a16:creationId xmlns="" xmlns:a16="http://schemas.microsoft.com/office/drawing/2014/main" id="{D192EA30-54CE-4062-B518-E86D1D7BEC69}"/>
              </a:ext>
            </a:extLst>
          </p:cNvPr>
          <p:cNvSpPr>
            <a:spLocks noChangeArrowheads="1"/>
          </p:cNvSpPr>
          <p:nvPr/>
        </p:nvSpPr>
        <p:spPr bwMode="auto">
          <a:xfrm>
            <a:off x="290513" y="2352650"/>
            <a:ext cx="859948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Latn-AZ" sz="3000" b="1" smtClean="0">
                <a:latin typeface="+mn-lt"/>
              </a:rPr>
              <a:t>Sağ olun</a:t>
            </a:r>
            <a:endParaRPr lang="az" sz="3000" b="1" i="0" u="none" baseline="0" dirty="0">
              <a:latin typeface="+mn-lt"/>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r>
              <a:rPr lang="az" sz="1600" b="1" i="0" u="none" baseline="0" dirty="0">
                <a:latin typeface="+mn-lt"/>
              </a:rPr>
              <a:t>Xxxxx XXXXXXXX</a:t>
            </a:r>
          </a:p>
          <a:p>
            <a:pPr algn="ctr" rtl="0" eaLnBrk="1" hangingPunct="1">
              <a:spcBef>
                <a:spcPct val="0"/>
              </a:spcBef>
              <a:buFontTx/>
              <a:buNone/>
            </a:pPr>
            <a:endParaRPr lang="az" altLang="en-US" sz="1600" dirty="0">
              <a:latin typeface="+mn-lt"/>
            </a:endParaRPr>
          </a:p>
          <a:p>
            <a:pPr algn="ctr" rtl="0" eaLnBrk="1" hangingPunct="1">
              <a:spcBef>
                <a:spcPct val="0"/>
              </a:spcBef>
              <a:buFontTx/>
              <a:buNone/>
            </a:pPr>
            <a:r>
              <a:rPr lang="az" sz="1600" b="0" i="1" u="none" baseline="0" dirty="0">
                <a:latin typeface="+mn-lt"/>
              </a:rPr>
              <a:t>Avropa Şurası</a:t>
            </a:r>
          </a:p>
          <a:p>
            <a:pPr algn="ctr" rtl="0" eaLnBrk="1" hangingPunct="1">
              <a:spcBef>
                <a:spcPct val="0"/>
              </a:spcBef>
              <a:buFontTx/>
              <a:buNone/>
            </a:pPr>
            <a:endParaRPr lang="az" altLang="en-US" sz="1600" b="1" dirty="0">
              <a:solidFill>
                <a:srgbClr val="2F618F"/>
              </a:solidFill>
              <a:latin typeface="+mn-lt"/>
              <a:hlinkClick r:id="rId4"/>
            </a:endParaRPr>
          </a:p>
          <a:p>
            <a:pPr algn="ctr" rtl="0" eaLnBrk="1" hangingPunct="1">
              <a:spcBef>
                <a:spcPct val="0"/>
              </a:spcBef>
              <a:buFontTx/>
              <a:buNone/>
            </a:pPr>
            <a:r>
              <a:rPr lang="az" sz="1600" b="1" i="0" u="none" baseline="0" dirty="0">
                <a:solidFill>
                  <a:srgbClr val="2F618F"/>
                </a:solidFill>
                <a:latin typeface="+mn-lt"/>
              </a:rPr>
              <a:t>e-poçt</a:t>
            </a: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400" b="1" dirty="0">
              <a:latin typeface="Verdana" panose="020B0604030504040204" pitchFamily="34" charset="0"/>
            </a:endParaRPr>
          </a:p>
          <a:p>
            <a:pPr algn="ctr" rtl="0" eaLnBrk="1" hangingPunct="1">
              <a:spcBef>
                <a:spcPct val="0"/>
              </a:spcBef>
              <a:buFontTx/>
              <a:buNone/>
            </a:pPr>
            <a:r>
              <a:rPr lang="az" sz="1600" b="1" i="0" u="none" baseline="0" dirty="0">
                <a:latin typeface="+mn-lt"/>
              </a:rPr>
              <a:t>GG Ay İİİİ</a:t>
            </a:r>
          </a:p>
        </p:txBody>
      </p:sp>
      <p:sp>
        <p:nvSpPr>
          <p:cNvPr id="10" name="Rectangle 2">
            <a:extLst>
              <a:ext uri="{FF2B5EF4-FFF2-40B4-BE49-F238E27FC236}">
                <a16:creationId xmlns="" xmlns:a16="http://schemas.microsoft.com/office/drawing/2014/main" id="{DF1503B2-B0B3-4330-9439-3D5954CA1625}"/>
              </a:ext>
            </a:extLst>
          </p:cNvPr>
          <p:cNvSpPr>
            <a:spLocks noChangeArrowheads="1"/>
          </p:cNvSpPr>
          <p:nvPr/>
        </p:nvSpPr>
        <p:spPr bwMode="auto">
          <a:xfrm>
            <a:off x="365125" y="1177588"/>
            <a:ext cx="85994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2200" b="1" i="0" u="none" baseline="0">
                <a:latin typeface="+mn-lt"/>
              </a:rPr>
              <a:t>Kibercinayətkarlıq və elektron sübutlar haqqında tanışlıq kursu</a:t>
            </a:r>
            <a:endParaRPr lang="az" altLang="en-US" sz="2200" i="1" dirty="0">
              <a:latin typeface="+mn-lt"/>
            </a:endParaRPr>
          </a:p>
        </p:txBody>
      </p:sp>
    </p:spTree>
    <p:extLst>
      <p:ext uri="{BB962C8B-B14F-4D97-AF65-F5344CB8AC3E}">
        <p14:creationId xmlns:p14="http://schemas.microsoft.com/office/powerpoint/2010/main" val="10643097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1223</TotalTime>
  <Words>10535</Words>
  <Application>Microsoft Office PowerPoint</Application>
  <PresentationFormat>Экран (4:3)</PresentationFormat>
  <Paragraphs>1318</Paragraphs>
  <Slides>98</Slides>
  <Notes>94</Notes>
  <HiddenSlides>0</HiddenSlides>
  <MMClips>0</MMClips>
  <ScaleCrop>false</ScaleCrop>
  <HeadingPairs>
    <vt:vector size="6" baseType="variant">
      <vt:variant>
        <vt:lpstr>Использованные шрифты</vt:lpstr>
      </vt:variant>
      <vt:variant>
        <vt:i4>29</vt:i4>
      </vt:variant>
      <vt:variant>
        <vt:lpstr>Тема</vt:lpstr>
      </vt:variant>
      <vt:variant>
        <vt:i4>9</vt:i4>
      </vt:variant>
      <vt:variant>
        <vt:lpstr>Заголовки слайдов</vt:lpstr>
      </vt:variant>
      <vt:variant>
        <vt:i4>98</vt:i4>
      </vt:variant>
    </vt:vector>
  </HeadingPairs>
  <TitlesOfParts>
    <vt:vector size="136" baseType="lpstr">
      <vt:lpstr>ＭＳ Ｐゴシック</vt:lpstr>
      <vt:lpstr>ＭＳ Ｐゴシック</vt:lpstr>
      <vt:lpstr>Arial</vt:lpstr>
      <vt:lpstr>Arial</vt:lpstr>
      <vt:lpstr>Arial Narrow</vt:lpstr>
      <vt:lpstr>Calibri</vt:lpstr>
      <vt:lpstr>Calibri (heading)</vt:lpstr>
      <vt:lpstr>Calibri Light</vt:lpstr>
      <vt:lpstr>HelveticaNeue</vt:lpstr>
      <vt:lpstr>HelveticaNeue-Bold</vt:lpstr>
      <vt:lpstr>HelveticaNeueETW01-55Rg</vt:lpstr>
      <vt:lpstr>Lyon</vt:lpstr>
      <vt:lpstr>Open Sans</vt:lpstr>
      <vt:lpstr>Proxima Nova</vt:lpstr>
      <vt:lpstr>Roboto</vt:lpstr>
      <vt:lpstr>Roboto-Black</vt:lpstr>
      <vt:lpstr>Roboto-Bold</vt:lpstr>
      <vt:lpstr>Roboto-Light</vt:lpstr>
      <vt:lpstr>Roboto-LightItalic</vt:lpstr>
      <vt:lpstr>Roboto-Medium</vt:lpstr>
      <vt:lpstr>RobotoMono-Regular</vt:lpstr>
      <vt:lpstr>Roboto-Regular</vt:lpstr>
      <vt:lpstr>Segoe UI</vt:lpstr>
      <vt:lpstr>Source Sans Pro</vt:lpstr>
      <vt:lpstr>SourceSansPro</vt:lpstr>
      <vt:lpstr>Times New Roman</vt:lpstr>
      <vt:lpstr>Verdana</vt:lpstr>
      <vt:lpstr>Wingdings</vt:lpstr>
      <vt:lpstr>Wingdings 3</vt:lpstr>
      <vt:lpstr>Office Theme</vt:lpstr>
      <vt:lpstr>1_Office Theme</vt:lpstr>
      <vt:lpstr>2_Office Theme</vt:lpstr>
      <vt:lpstr>3_Office Theme</vt:lpstr>
      <vt:lpstr>4_Office Theme</vt:lpstr>
      <vt:lpstr>5_Office Theme</vt:lpstr>
      <vt:lpstr>6_Office Theme</vt:lpstr>
      <vt:lpstr>7_Office Theme</vt:lpstr>
      <vt:lpstr>8_Office Theme</vt:lpstr>
      <vt:lpstr>Презентация PowerPoint</vt:lpstr>
      <vt:lpstr>Презентация PowerPoint</vt:lpstr>
      <vt:lpstr>Презентация PowerPoint</vt:lpstr>
      <vt:lpstr>Презентация PowerPoint</vt:lpstr>
      <vt:lpstr>"İnformasiya cəmiyyəti"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Kİbercİnayət nədir?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Budapeşt konvensiyası</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Kİbercİnayətkarlıq üzrə beynəlxalq təşkİlatlar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Kİbercİnayət və kazuslar</vt:lpstr>
      <vt:lpstr>Kİber mühİtdən asılı cİnayətlər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Uşaqların cİnsİ İstİsmarı</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Ödənİş dələduzluğu</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Qaranlıq veb</vt:lpstr>
      <vt:lpstr>Презентация PowerPoint</vt:lpstr>
      <vt:lpstr>Презентация PowerPoint</vt:lpstr>
      <vt:lpstr>Презентация PowerPoint</vt:lpstr>
      <vt:lpstr>Презентация PowerPoint</vt:lpstr>
      <vt:lpstr>Презентация PowerPoint</vt:lpstr>
      <vt:lpstr>Kİbercİnayətkarlıq və terrorçuluğun konvergensİyası</vt:lpstr>
      <vt:lpstr>Презентация PowerPoint</vt:lpstr>
      <vt:lpstr>Презентация PowerPoint</vt:lpstr>
      <vt:lpstr>Презентация PowerPoint</vt:lpstr>
      <vt:lpstr>Sahələrarası cİnayət amİllərİ</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359</cp:revision>
  <dcterms:created xsi:type="dcterms:W3CDTF">2020-10-07T11:36:01Z</dcterms:created>
  <dcterms:modified xsi:type="dcterms:W3CDTF">2021-04-15T23:34:27Z</dcterms:modified>
</cp:coreProperties>
</file>