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sldIdLst>
    <p:sldId id="355" r:id="rId2"/>
    <p:sldId id="567" r:id="rId3"/>
    <p:sldId id="765" r:id="rId4"/>
    <p:sldId id="569" r:id="rId5"/>
    <p:sldId id="570" r:id="rId6"/>
    <p:sldId id="747" r:id="rId7"/>
    <p:sldId id="748" r:id="rId8"/>
    <p:sldId id="749" r:id="rId9"/>
    <p:sldId id="750" r:id="rId10"/>
    <p:sldId id="751" r:id="rId11"/>
    <p:sldId id="586" r:id="rId12"/>
    <p:sldId id="587" r:id="rId13"/>
    <p:sldId id="768" r:id="rId14"/>
    <p:sldId id="752" r:id="rId15"/>
    <p:sldId id="588" r:id="rId16"/>
    <p:sldId id="766" r:id="rId17"/>
    <p:sldId id="753" r:id="rId18"/>
    <p:sldId id="754" r:id="rId19"/>
    <p:sldId id="767" r:id="rId20"/>
    <p:sldId id="755" r:id="rId21"/>
    <p:sldId id="589" r:id="rId22"/>
    <p:sldId id="769" r:id="rId23"/>
    <p:sldId id="737" r:id="rId24"/>
    <p:sldId id="757" r:id="rId25"/>
    <p:sldId id="758" r:id="rId26"/>
    <p:sldId id="759" r:id="rId27"/>
    <p:sldId id="760" r:id="rId28"/>
    <p:sldId id="761" r:id="rId29"/>
    <p:sldId id="744" r:id="rId30"/>
    <p:sldId id="762" r:id="rId31"/>
    <p:sldId id="763" r:id="rId32"/>
    <p:sldId id="745" r:id="rId33"/>
    <p:sldId id="616" r:id="rId34"/>
    <p:sldId id="764" r:id="rId35"/>
    <p:sldId id="619" r:id="rId36"/>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009" autoAdjust="0"/>
    <p:restoredTop sz="72517" autoAdjust="0"/>
  </p:normalViewPr>
  <p:slideViewPr>
    <p:cSldViewPr snapToGrid="0" snapToObjects="1">
      <p:cViewPr varScale="1">
        <p:scale>
          <a:sx n="77" d="100"/>
          <a:sy n="77" d="100"/>
        </p:scale>
        <p:origin x="1068" y="90"/>
      </p:cViewPr>
      <p:guideLst>
        <p:guide orient="horz" pos="2160"/>
        <p:guide pos="2880"/>
      </p:guideLst>
    </p:cSldViewPr>
  </p:slideViewPr>
  <p:outlineViewPr>
    <p:cViewPr>
      <p:scale>
        <a:sx n="33" d="100"/>
        <a:sy n="33" d="100"/>
      </p:scale>
      <p:origin x="0" y="39756"/>
    </p:cViewPr>
  </p:outlineViewPr>
  <p:notesTextViewPr>
    <p:cViewPr>
      <p:scale>
        <a:sx n="125" d="100"/>
        <a:sy n="125" d="100"/>
      </p:scale>
      <p:origin x="0" y="0"/>
    </p:cViewPr>
  </p:notesTextViewPr>
  <p:sorterViewPr>
    <p:cViewPr>
      <p:scale>
        <a:sx n="66" d="100"/>
        <a:sy n="66" d="100"/>
      </p:scale>
      <p:origin x="0" y="0"/>
    </p:cViewPr>
  </p:sorterViewPr>
  <p:notesViewPr>
    <p:cSldViewPr snapToGrid="0" snapToObjects="1">
      <p:cViewPr varScale="1">
        <p:scale>
          <a:sx n="65" d="100"/>
          <a:sy n="65" d="100"/>
        </p:scale>
        <p:origin x="315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pitchFamily="34" charset="0"/>
              </a:defRPr>
            </a:lvl1pPr>
          </a:lstStyle>
          <a:p>
            <a:pPr>
              <a:defRPr/>
            </a:pPr>
            <a:fld id="{C1B3EDF1-F18A-45C1-B6F1-897AB80CF26C}" type="datetime1">
              <a:rPr lang="en-US"/>
              <a:pPr>
                <a:defRPr/>
              </a:pPr>
              <a:t>7/21/2021</a:t>
            </a:fld>
            <a:endParaRPr lang="es-E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pitchFamily="34" charset="0"/>
              </a:defRPr>
            </a:lvl1pPr>
          </a:lstStyle>
          <a:p>
            <a:pPr>
              <a:defRPr/>
            </a:pPr>
            <a:fld id="{26CF4C01-59D1-40AC-ABAA-0AE036E9F18B}" type="slidenum">
              <a:rPr lang="en-US"/>
              <a:pPr>
                <a:defRPr/>
              </a:pPr>
              <a:t>‹#›</a:t>
            </a:fld>
            <a:endParaRPr lang="es-ES"/>
          </a:p>
        </p:txBody>
      </p:sp>
    </p:spTree>
    <p:extLst>
      <p:ext uri="{BB962C8B-B14F-4D97-AF65-F5344CB8AC3E}">
        <p14:creationId xmlns:p14="http://schemas.microsoft.com/office/powerpoint/2010/main" val="102870491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a:defRPr/>
            </a:pPr>
            <a:fld id="{26CF4C01-59D1-40AC-ABAA-0AE036E9F18B}" type="slidenum">
              <a:rPr lang="en-US" smtClean="0"/>
              <a:pPr>
                <a:defRPr/>
              </a:pPr>
              <a:t>1</a:t>
            </a:fld>
            <a:endParaRPr lang="es-ES"/>
          </a:p>
        </p:txBody>
      </p:sp>
    </p:spTree>
    <p:extLst>
      <p:ext uri="{BB962C8B-B14F-4D97-AF65-F5344CB8AC3E}">
        <p14:creationId xmlns:p14="http://schemas.microsoft.com/office/powerpoint/2010/main" val="21082844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En esta diapositiva se describen en forma de pregunta las partes necesarias de los canales de cooperación tanto de forma horizontal como vertical. La represión de la ciberdelincuencia, más que otras formas de delincuencia, requiere una cooperación rápida y fructífera. El experto debe subrayar este hecho.</a:t>
            </a:r>
          </a:p>
          <a:p>
            <a:endParaRPr lang="es-ES" dirty="0"/>
          </a:p>
          <a:p>
            <a:r>
              <a:rPr lang="es-ES" dirty="0"/>
              <a:t>El experto debe interactuar con los delegados, que también deben responder a las preguntas sobre la situación nacional. </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10</a:t>
            </a:fld>
            <a:endParaRPr lang="es-ES"/>
          </a:p>
        </p:txBody>
      </p:sp>
    </p:spTree>
    <p:extLst>
      <p:ext uri="{BB962C8B-B14F-4D97-AF65-F5344CB8AC3E}">
        <p14:creationId xmlns:p14="http://schemas.microsoft.com/office/powerpoint/2010/main" val="11399626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Tiempo asignado a las preguntas de los delegados.</a:t>
            </a:r>
          </a:p>
          <a:p>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11</a:t>
            </a:fld>
            <a:endParaRPr lang="es-ES"/>
          </a:p>
        </p:txBody>
      </p:sp>
    </p:spTree>
    <p:extLst>
      <p:ext uri="{BB962C8B-B14F-4D97-AF65-F5344CB8AC3E}">
        <p14:creationId xmlns:p14="http://schemas.microsoft.com/office/powerpoint/2010/main" val="2952388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a:defRPr/>
            </a:pPr>
            <a:fld id="{26CF4C01-59D1-40AC-ABAA-0AE036E9F18B}" type="slidenum">
              <a:rPr lang="en-US" smtClean="0"/>
              <a:pPr>
                <a:defRPr/>
              </a:pPr>
              <a:t>12</a:t>
            </a:fld>
            <a:endParaRPr lang="es-ES"/>
          </a:p>
        </p:txBody>
      </p:sp>
    </p:spTree>
    <p:extLst>
      <p:ext uri="{BB962C8B-B14F-4D97-AF65-F5344CB8AC3E}">
        <p14:creationId xmlns:p14="http://schemas.microsoft.com/office/powerpoint/2010/main" val="22199824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sz="1200" dirty="0"/>
          </a:p>
          <a:p>
            <a:pPr algn="just"/>
            <a:r>
              <a:rPr lang="es-ES" sz="1200" b="1" i="0" u="none" strike="noStrike" kern="1200" dirty="0">
                <a:solidFill>
                  <a:schemeClr val="tx1"/>
                </a:solidFill>
                <a:effectLst/>
                <a:latin typeface="+mn-lt"/>
              </a:rPr>
              <a:t>Derecho consuetudinario:</a:t>
            </a:r>
          </a:p>
          <a:p>
            <a:pPr algn="just"/>
            <a:endParaRPr lang="es-ES" sz="1200" b="1" i="0" u="none" strike="noStrike" kern="1200" dirty="0">
              <a:solidFill>
                <a:schemeClr val="tx1"/>
              </a:solidFill>
              <a:effectLst/>
              <a:latin typeface="+mn-lt"/>
              <a:ea typeface="ＭＳ Ｐゴシック" pitchFamily="-65" charset="-128"/>
              <a:cs typeface="ＭＳ Ｐゴシック" pitchFamily="-65" charset="-128"/>
            </a:endParaRPr>
          </a:p>
          <a:p>
            <a:pPr algn="just"/>
            <a:r>
              <a:rPr lang="es-ES" sz="1200" b="1" i="0" u="none" strike="noStrike" kern="1200" dirty="0">
                <a:solidFill>
                  <a:schemeClr val="tx1"/>
                </a:solidFill>
                <a:effectLst/>
                <a:latin typeface="+mn-lt"/>
              </a:rPr>
              <a:t>Investigación previa a la detención:</a:t>
            </a:r>
            <a:r>
              <a:rPr lang="es-ES" sz="1200" b="0" i="0" u="none" strike="noStrike" kern="1200" dirty="0">
                <a:solidFill>
                  <a:schemeClr val="tx1"/>
                </a:solidFill>
                <a:effectLst/>
                <a:latin typeface="+mn-lt"/>
              </a:rPr>
              <a:t> La investigación previa a la detención es la fase del procedimiento penal que tiene lugar después de que se haya denunciado una presunta actividad delictiva o de que las fuerzas del orden tengan conocimiento de dicha actividad, pero siempre antes de proceder a la detención. </a:t>
            </a:r>
          </a:p>
          <a:p>
            <a:pPr algn="just"/>
            <a:r>
              <a:rPr lang="es-ES" sz="1200" b="1" i="0" u="none" strike="noStrike" kern="1200" dirty="0">
                <a:solidFill>
                  <a:schemeClr val="tx1"/>
                </a:solidFill>
                <a:effectLst/>
                <a:latin typeface="+mn-lt"/>
              </a:rPr>
              <a:t>Detención:</a:t>
            </a:r>
            <a:r>
              <a:rPr lang="es-ES" sz="1200" b="0" i="0" u="none" strike="noStrike" kern="1200" dirty="0">
                <a:solidFill>
                  <a:schemeClr val="tx1"/>
                </a:solidFill>
                <a:effectLst/>
                <a:latin typeface="+mn-lt"/>
              </a:rPr>
              <a:t> La detención se produce cuando la persona acusada de un delito es detenida por las fuerzas del orden. </a:t>
            </a:r>
          </a:p>
          <a:p>
            <a:pPr algn="just"/>
            <a:r>
              <a:rPr lang="es-ES" sz="1200" b="1" i="0" u="none" strike="noStrike" kern="1200" dirty="0">
                <a:solidFill>
                  <a:schemeClr val="tx1"/>
                </a:solidFill>
                <a:effectLst/>
                <a:latin typeface="+mn-lt"/>
              </a:rPr>
              <a:t>Comparecencia inicial:</a:t>
            </a:r>
            <a:r>
              <a:rPr lang="es-ES" sz="1200" b="0" i="0" u="none" strike="noStrike" kern="1200" dirty="0">
                <a:solidFill>
                  <a:schemeClr val="tx1"/>
                </a:solidFill>
                <a:effectLst/>
                <a:latin typeface="+mn-lt"/>
              </a:rPr>
              <a:t> En la comparecencia inicial, el tribunal informará al acusado de los cargos que se le imputan y le comunicará sus derechos a un abogado y a permanecer en silencio. El imputado puede ser puesto en libertad en la comparecencia inicial.</a:t>
            </a:r>
          </a:p>
          <a:p>
            <a:pPr algn="just"/>
            <a:r>
              <a:rPr lang="es-ES" sz="1200" b="1" i="0" u="none" strike="noStrike" kern="1200" dirty="0">
                <a:solidFill>
                  <a:schemeClr val="tx1"/>
                </a:solidFill>
                <a:effectLst/>
                <a:latin typeface="+mn-lt"/>
              </a:rPr>
              <a:t>Gran jurado:</a:t>
            </a:r>
            <a:r>
              <a:rPr lang="es-ES" sz="1200" b="0" i="0" u="none" strike="noStrike" kern="1200" dirty="0">
                <a:solidFill>
                  <a:schemeClr val="tx1"/>
                </a:solidFill>
                <a:effectLst/>
                <a:latin typeface="+mn-lt"/>
              </a:rPr>
              <a:t> Un gran jurado es un grupo de ciudadanos privados que llevan a cabo procedimientos. Por lo general, los miembros de un gran jurado están obligados a guardar secreto. El procedimiento consiste en la presentación de pruebas por parte del fiscal y el asesoramiento jurídico al gran jurado. Como parte de su investigación, el gran jurado tiene el poder de obligar a testificar, incluido el testimonio de una víctima de un delito. </a:t>
            </a:r>
          </a:p>
          <a:p>
            <a:pPr algn="just"/>
            <a:r>
              <a:rPr lang="es-ES" sz="1200" b="1" i="0" u="none" strike="noStrike" kern="1200" dirty="0">
                <a:solidFill>
                  <a:schemeClr val="tx1"/>
                </a:solidFill>
                <a:effectLst/>
                <a:latin typeface="+mn-lt"/>
              </a:rPr>
              <a:t>Audiencia preliminar:</a:t>
            </a:r>
            <a:r>
              <a:rPr lang="es-ES" sz="1200" b="0" i="0" u="none" strike="noStrike" kern="1200" dirty="0">
                <a:solidFill>
                  <a:schemeClr val="tx1"/>
                </a:solidFill>
                <a:effectLst/>
                <a:latin typeface="+mn-lt"/>
              </a:rPr>
              <a:t> En la audiencia, el fiscal y el abogado defensor pueden presentar cada uno pruebas para establecer o impugnar si existe causa probable para creer que se ha cometido un delito grave, y si fue cometido por el imputado. </a:t>
            </a:r>
          </a:p>
          <a:p>
            <a:pPr algn="just"/>
            <a:r>
              <a:rPr lang="es-ES" sz="1200" b="1" i="0" u="none" strike="noStrike" kern="1200" dirty="0">
                <a:solidFill>
                  <a:schemeClr val="tx1"/>
                </a:solidFill>
                <a:effectLst/>
                <a:latin typeface="+mn-lt"/>
              </a:rPr>
              <a:t>Acusación formal:</a:t>
            </a:r>
            <a:r>
              <a:rPr lang="es-ES" sz="1200" b="0" i="0" u="none" strike="noStrike" kern="1200" dirty="0">
                <a:solidFill>
                  <a:schemeClr val="tx1"/>
                </a:solidFill>
                <a:effectLst/>
                <a:latin typeface="+mn-lt"/>
              </a:rPr>
              <a:t> En la acusación formal, se informa formalmente al imputado de los cargos, se le entrega una copia de la acusación o de la información, y este contesta a la acusación. El imputado puede llegar a una conformidad negociada durante la acusación formal. </a:t>
            </a:r>
          </a:p>
          <a:p>
            <a:pPr algn="just"/>
            <a:r>
              <a:rPr lang="es-ES" sz="1200" b="1" i="0" u="none" strike="noStrike" kern="1200" dirty="0">
                <a:solidFill>
                  <a:schemeClr val="tx1"/>
                </a:solidFill>
                <a:effectLst/>
                <a:latin typeface="+mn-lt"/>
              </a:rPr>
              <a:t>Revelación y peticiones:</a:t>
            </a:r>
            <a:r>
              <a:rPr lang="es-ES" sz="1200" b="0" i="0" u="none" strike="noStrike" kern="1200" dirty="0">
                <a:solidFill>
                  <a:schemeClr val="tx1"/>
                </a:solidFill>
                <a:effectLst/>
                <a:latin typeface="+mn-lt"/>
              </a:rPr>
              <a:t> La revelación es el proceso previo al juicio por el que el fiscal y el imputado intercambian información y material sobre el caso. La revelación es un proceso intrincado que se rige por las normas de procedimiento penal de cada jurisdicción. </a:t>
            </a:r>
          </a:p>
          <a:p>
            <a:pPr algn="just"/>
            <a:r>
              <a:rPr lang="es-ES" sz="1200" b="1" i="0" u="none" strike="noStrike" kern="1200" dirty="0">
                <a:solidFill>
                  <a:schemeClr val="tx1"/>
                </a:solidFill>
                <a:effectLst/>
                <a:latin typeface="+mn-lt"/>
              </a:rPr>
              <a:t>Conformidad negociada y declaración de culpabilidad:</a:t>
            </a:r>
            <a:r>
              <a:rPr lang="es-ES" sz="1200" b="0" i="0" u="none" strike="noStrike" kern="1200" dirty="0">
                <a:solidFill>
                  <a:schemeClr val="tx1"/>
                </a:solidFill>
                <a:effectLst/>
                <a:latin typeface="+mn-lt"/>
              </a:rPr>
              <a:t> En lugar de ir a juicio, un imputado puede declararse culpable en virtud de una declaración de culpabilidad. Una declaración de culpabilidad es un acuerdo por el que el imputado se declara culpable del cargo original, o de otro cargo, a cambio de una concesión del fiscal. </a:t>
            </a:r>
          </a:p>
          <a:p>
            <a:pPr algn="just"/>
            <a:r>
              <a:rPr lang="es-ES" sz="1200" b="1" i="0" u="none" strike="noStrike" kern="1200" dirty="0">
                <a:solidFill>
                  <a:schemeClr val="tx1"/>
                </a:solidFill>
                <a:effectLst/>
                <a:latin typeface="+mn-lt"/>
              </a:rPr>
              <a:t>Juicio:</a:t>
            </a:r>
            <a:r>
              <a:rPr lang="es-ES" sz="1200" b="0" i="0" u="none" strike="noStrike" kern="1200" dirty="0">
                <a:solidFill>
                  <a:schemeClr val="tx1"/>
                </a:solidFill>
                <a:effectLst/>
                <a:latin typeface="+mn-lt"/>
              </a:rPr>
              <a:t> Un juicio es el procedimiento durante el cual se presentan las pruebas y se determina la culpabilidad. </a:t>
            </a:r>
          </a:p>
          <a:p>
            <a:pPr algn="just"/>
            <a:r>
              <a:rPr lang="es-ES" sz="1200" b="1" i="0" u="none" strike="noStrike" kern="1200" dirty="0">
                <a:solidFill>
                  <a:schemeClr val="tx1"/>
                </a:solidFill>
                <a:effectLst/>
                <a:latin typeface="+mn-lt"/>
              </a:rPr>
              <a:t>Examen preliminar de la fiabilidad de un testigo/miembro de un jurado:</a:t>
            </a:r>
            <a:r>
              <a:rPr lang="es-ES" sz="1200" b="0" i="0" u="none" strike="noStrike" kern="1200" dirty="0">
                <a:solidFill>
                  <a:schemeClr val="tx1"/>
                </a:solidFill>
                <a:effectLst/>
                <a:latin typeface="+mn-lt"/>
              </a:rPr>
              <a:t> El examen preliminar de la fiabilidad de un testigo/miembro de un jurado es el proceso por el que se interroga y selecciona a un jurado. En un caso de pena capital, dicho examen consta de dos fases: la fase de calificación de la muerte y la fase general de examen preliminar de la fiabilidad de un testigo/miembro de un jurado.</a:t>
            </a:r>
          </a:p>
          <a:p>
            <a:pPr algn="just"/>
            <a:r>
              <a:rPr lang="es-ES" sz="1200" b="1" i="0" u="none" strike="noStrike" kern="1200" dirty="0">
                <a:solidFill>
                  <a:schemeClr val="tx1"/>
                </a:solidFill>
                <a:effectLst/>
                <a:latin typeface="+mn-lt"/>
              </a:rPr>
              <a:t>Fase de culpabilidad:</a:t>
            </a:r>
            <a:r>
              <a:rPr lang="es-ES" sz="1200" b="0" i="0" u="none" strike="noStrike" kern="1200" dirty="0">
                <a:solidFill>
                  <a:schemeClr val="tx1"/>
                </a:solidFill>
                <a:effectLst/>
                <a:latin typeface="+mn-lt"/>
              </a:rPr>
              <a:t> La fase de culpabilidad generalmente comienza con la declaración de apertura del fiscal. La defensa tiene entonces la opción de hacer una declaración de apertura o, en algunas jurisdicciones, reservar dicha declaración para el comienzo de su presentación principal de la causa. Tras los alegatos finales, el caso se someterá al jurado o al tribunal para que delibere y emita un veredicto.</a:t>
            </a:r>
          </a:p>
          <a:p>
            <a:pPr algn="just"/>
            <a:r>
              <a:rPr lang="es-ES" sz="1200" b="1" i="0" u="none" strike="noStrike" kern="1200" dirty="0">
                <a:solidFill>
                  <a:schemeClr val="tx1"/>
                </a:solidFill>
                <a:effectLst/>
                <a:latin typeface="+mn-lt"/>
              </a:rPr>
              <a:t>Sentencia:</a:t>
            </a:r>
            <a:r>
              <a:rPr lang="es-ES" sz="1200" b="0" i="0" u="none" strike="noStrike" kern="1200" dirty="0">
                <a:solidFill>
                  <a:schemeClr val="tx1"/>
                </a:solidFill>
                <a:effectLst/>
                <a:latin typeface="+mn-lt"/>
              </a:rPr>
              <a:t> Una vez declarada la culpabilidad en algunos de los cargos, aunque no en todos, se produce la imposición formal de la pena.  Dependiendo de la jurisdicción, el juez o el jurado deciden la pena que se impondrá al delincuente.. </a:t>
            </a:r>
          </a:p>
          <a:p>
            <a:pPr algn="just"/>
            <a:endParaRPr lang="es-ES" sz="1200" b="0" i="0" u="none" strike="noStrike" kern="1200" dirty="0">
              <a:solidFill>
                <a:schemeClr val="tx1"/>
              </a:solidFill>
              <a:effectLst/>
              <a:latin typeface="+mn-lt"/>
              <a:ea typeface="ＭＳ Ｐゴシック" pitchFamily="-65" charset="-128"/>
              <a:cs typeface="ＭＳ Ｐゴシック" pitchFamily="-65" charset="-128"/>
            </a:endParaRPr>
          </a:p>
          <a:p>
            <a:pPr algn="just"/>
            <a:r>
              <a:rPr lang="es-ES" sz="1200" b="1" i="0" u="none" strike="noStrike" kern="1200" dirty="0">
                <a:solidFill>
                  <a:schemeClr val="tx1"/>
                </a:solidFill>
                <a:effectLst/>
                <a:latin typeface="+mn-lt"/>
              </a:rPr>
              <a:t>Derecho civil:</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es-ES" sz="1200" b="1" dirty="0"/>
              <a:t>Actividades policiales previas a la investigación</a:t>
            </a:r>
            <a:r>
              <a:rPr lang="es-ES" sz="1200" b="0" dirty="0"/>
              <a:t>: la policía recopila información sobre el posible delito y, cuando se establecen dudas razonables, lo notifica al fiscal.</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es-ES" sz="1200" b="1" dirty="0"/>
              <a:t>Detención/no detención</a:t>
            </a:r>
            <a:r>
              <a:rPr lang="es-ES" sz="1200" b="0" dirty="0"/>
              <a:t>: la detención se lleva a cabo solo si se cumplen ciertas condiciones establecidas por el derecho procesal penal, en la mayoría de los casos no se produce la detención.</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es-ES" sz="1200" b="1" dirty="0"/>
              <a:t>Procedimiento penal acelerado o completo en función de la sentencia</a:t>
            </a:r>
            <a:r>
              <a:rPr lang="es-ES" sz="1200" b="0" dirty="0"/>
              <a:t>: en la mayoría de los países de derecho civil existe un umbral para los procedimientos penales acelerados o completos fijado por la sentencia condenatoria. No debe mezclarse con los delitos menores tramitados por los tribunales de faltas. Los procedimientos acelerados son menos formales y más directos.</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es-ES" sz="1200" b="1" dirty="0"/>
              <a:t>Enjuiciamiento/Investigación  </a:t>
            </a:r>
            <a:r>
              <a:rPr lang="es-ES" sz="1200" b="1" dirty="0" err="1"/>
              <a:t>Investigación</a:t>
            </a:r>
            <a:r>
              <a:rPr lang="es-ES" sz="1200" b="1" dirty="0"/>
              <a:t> del juez con múltiples fases</a:t>
            </a:r>
            <a:r>
              <a:rPr lang="es-ES" sz="1200" b="0" dirty="0"/>
              <a:t>: en algunos sistemas los fiscales son la autoridad que dirige todos los procedimientos de investigación, dejando de lado la detención y algunas otras acciones que privan a un sospechoso de algunas de las libertades civiles. El tribunal también puede ordenar el registro y la confiscación y otras acciones que pueden limitar algunas libertades civiles de otras partes en el procedimiento, mientras que la Fiscalía a menudo no puede hacerlo. En otros sistemas, la Fiscalía, sobre la base de la denuncia penal de la policía, presenta una solicitud de investigación al juez de instrucción, que inicia los procedimientos de investigación.</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es-ES" sz="1200" b="1" dirty="0"/>
              <a:t>Aplazamiento de enjuiciamiento/conformidad negociada</a:t>
            </a:r>
            <a:r>
              <a:rPr lang="es-ES" sz="1200" b="0" dirty="0"/>
              <a:t>: en los procedimientos acelerados se puede aplicar el enjuiciamiento diferido mediante la acción prevista por la ley, tras la cual se retiran los cargos. La conformidad negociada es similar al sistema de derecho consuetudinario.</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es-ES" sz="1200" b="1" dirty="0"/>
              <a:t>Acusación formal</a:t>
            </a:r>
            <a:r>
              <a:rPr lang="es-ES" sz="1200" dirty="0"/>
              <a:t>: se necesita una duda razonable para la investigación. En el caso de la acusación formal, se debe alcanzar el umbral de la duda justificada sobre la base de las pruebas establecidas en la investigación.</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es-ES" sz="1200" b="1" dirty="0"/>
              <a:t>Audiencia preparatoria</a:t>
            </a:r>
            <a:r>
              <a:rPr lang="es-ES" sz="1200" b="0" dirty="0"/>
              <a:t>: similar a la fase de revelación y peticiones</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es-ES" sz="1200" b="1" dirty="0"/>
              <a:t>Juicio</a:t>
            </a:r>
            <a:r>
              <a:rPr lang="es-ES" sz="1200" b="0" dirty="0"/>
              <a:t>: similar al derecho consuetudinario. Sin embargo, en la mayoría de los países donde rige el derecho civil, el presidente del Tribunal dirige el procedimiento, mientras que el fiscal y la defensa ocupan un segundo lugar.</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es-ES" sz="1200" b="1" dirty="0"/>
              <a:t>Alegatos finales</a:t>
            </a:r>
            <a:r>
              <a:rPr lang="es-ES" sz="1200" b="0" dirty="0"/>
              <a:t>: La fiscalía, el abogado defensor y el imputado exponen oralmente su visión del caso ante el Tribunal.</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es-ES" sz="1200" b="1" dirty="0"/>
              <a:t>Decisión judicial y sentencia</a:t>
            </a:r>
            <a:r>
              <a:rPr lang="es-ES" sz="1200" b="0" dirty="0"/>
              <a:t>: El juez o los jueces (según el procedimiento) dictan sentencia y, si el imputado es declarado culpable, lo condenan.</a:t>
            </a:r>
            <a:endParaRPr lang="es-ES" sz="1200" b="1"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s-ES" sz="1200" b="0"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s-ES" sz="1200" b="1"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s-ES" sz="1200" b="1"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s-ES" sz="1200"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s-ES" sz="1200"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s-ES" sz="1200" b="1"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s-ES" sz="1200" b="1"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s-ES" sz="1200" b="1" dirty="0"/>
          </a:p>
          <a:p>
            <a:pPr algn="just"/>
            <a:endParaRPr lang="es-ES" sz="1200" b="1" i="0" u="none" strike="noStrike" kern="1200" dirty="0">
              <a:solidFill>
                <a:schemeClr val="tx1"/>
              </a:solidFill>
              <a:effectLst/>
              <a:latin typeface="+mn-lt"/>
              <a:ea typeface="ＭＳ Ｐゴシック" pitchFamily="-65" charset="-128"/>
              <a:cs typeface="ＭＳ Ｐゴシック" pitchFamily="-65" charset="-128"/>
            </a:endParaRPr>
          </a:p>
          <a:p>
            <a:pPr algn="just"/>
            <a:endParaRPr lang="es-ES" sz="1200" b="1" i="0" u="none" strike="noStrike" kern="1200" dirty="0">
              <a:solidFill>
                <a:schemeClr val="tx1"/>
              </a:solidFill>
              <a:effectLst/>
              <a:latin typeface="+mn-lt"/>
              <a:ea typeface="ＭＳ Ｐゴシック" pitchFamily="-65" charset="-128"/>
              <a:cs typeface="ＭＳ Ｐゴシック" pitchFamily="-65" charset="-128"/>
            </a:endParaRPr>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sz="1200"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sz="1200" b="1"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sz="1200" b="1"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sz="1200" b="1" dirty="0"/>
          </a:p>
          <a:p>
            <a:pPr algn="just"/>
            <a:endParaRPr lang="en-GB" sz="1200" b="1" i="0" u="none" strike="noStrike" kern="1200" dirty="0">
              <a:solidFill>
                <a:schemeClr val="tx1"/>
              </a:solidFill>
              <a:effectLst/>
              <a:latin typeface="+mn-lt"/>
              <a:ea typeface="ＭＳ Ｐゴシック" pitchFamily="-65" charset="-128"/>
              <a:cs typeface="ＭＳ Ｐゴシック" pitchFamily="-65" charset="-128"/>
            </a:endParaRPr>
          </a:p>
          <a:p>
            <a:pPr algn="just"/>
            <a:endParaRPr lang="en-GB" sz="1200" b="1" i="0" u="none" strike="noStrike" kern="1200" dirty="0">
              <a:solidFill>
                <a:schemeClr val="tx1"/>
              </a:solidFill>
              <a:effectLst/>
              <a:latin typeface="+mn-lt"/>
              <a:ea typeface="ＭＳ Ｐゴシック" pitchFamily="-65" charset="-128"/>
              <a:cs typeface="ＭＳ Ｐゴシック" pitchFamily="-65" charset="-128"/>
            </a:endParaRPr>
          </a:p>
          <a:p>
            <a:pPr algn="just"/>
            <a:endParaRPr lang="en-US" sz="1200" b="1" i="0" u="none" strike="noStrike" kern="1200" dirty="0">
              <a:solidFill>
                <a:schemeClr val="tx1"/>
              </a:solidFill>
              <a:effectLst/>
              <a:latin typeface="+mn-lt"/>
              <a:ea typeface="ＭＳ Ｐゴシック" pitchFamily="-65" charset="-128"/>
              <a:cs typeface="ＭＳ Ｐゴシック" pitchFamily="-65" charset="-128"/>
            </a:endParaRP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13</a:t>
            </a:fld>
            <a:endParaRPr lang="es-ES"/>
          </a:p>
        </p:txBody>
      </p:sp>
    </p:spTree>
    <p:extLst>
      <p:ext uri="{BB962C8B-B14F-4D97-AF65-F5344CB8AC3E}">
        <p14:creationId xmlns:p14="http://schemas.microsoft.com/office/powerpoint/2010/main" val="14966435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En esta diapositiva se describen algunas "reglas" relativas a los conceptos de la investigación de la ciberdelincuencia. Las normas no son formales, sino más bien el resultado de la experiencia de los profesionales en las investigaciones de ciberdelincuencia.</a:t>
            </a:r>
          </a:p>
          <a:p>
            <a:endParaRPr lang="es-ES" dirty="0"/>
          </a:p>
          <a:p>
            <a:r>
              <a:rPr lang="es-ES" dirty="0"/>
              <a:t>Sin embargo, puede parecer que algunas de las "normas" son obvias y que describen el procedimiento ya vigente, pero no es tan sencillo. En concreto, en varios países, aunque existe un marco jurídico a nivel general, no existen acuerdos de menor nivel que definan con mayor precisión los procedimientos de cooperación y la propia cooperación.</a:t>
            </a:r>
          </a:p>
          <a:p>
            <a:endParaRPr lang="es-ES" dirty="0"/>
          </a:p>
          <a:p>
            <a:r>
              <a:rPr lang="es-ES" dirty="0"/>
              <a:t>A menudo las autoridades se mantienen dentro de las líneas de su jurisdicción y no se comunican con otras de forma directa o rápida. Este tipo de comportamiento conlleva una lentitud en la comunicación e intercambio de pruebas y hechos y la posible pérdida del material probatorio.</a:t>
            </a:r>
          </a:p>
          <a:p>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14</a:t>
            </a:fld>
            <a:endParaRPr lang="es-ES"/>
          </a:p>
        </p:txBody>
      </p:sp>
    </p:spTree>
    <p:extLst>
      <p:ext uri="{BB962C8B-B14F-4D97-AF65-F5344CB8AC3E}">
        <p14:creationId xmlns:p14="http://schemas.microsoft.com/office/powerpoint/2010/main" val="13482601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En esta diapositiva se presenta un listado básico de las acciones que las fuerzas del orden emprenderán y deberán emprender en el transcurso de la investigación de los ciberdelitos. </a:t>
            </a:r>
          </a:p>
          <a:p>
            <a:endParaRPr lang="es-ES" dirty="0"/>
          </a:p>
          <a:p>
            <a:r>
              <a:rPr lang="es-ES" dirty="0"/>
              <a:t>Hay que tener en cuenta ya ciertas diferencias procesales y logísticas entre los países que se rigen por el derecho consuetudinario y los que se rigen por el derecho civil.</a:t>
            </a:r>
          </a:p>
          <a:p>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15</a:t>
            </a:fld>
            <a:endParaRPr lang="es-ES"/>
          </a:p>
        </p:txBody>
      </p:sp>
    </p:spTree>
    <p:extLst>
      <p:ext uri="{BB962C8B-B14F-4D97-AF65-F5344CB8AC3E}">
        <p14:creationId xmlns:p14="http://schemas.microsoft.com/office/powerpoint/2010/main" val="32946989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Continuación de la diapositiva anterior.</a:t>
            </a:r>
          </a:p>
          <a:p>
            <a:endParaRPr lang="es-E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16</a:t>
            </a:fld>
            <a:endParaRPr lang="es-ES"/>
          </a:p>
        </p:txBody>
      </p:sp>
    </p:spTree>
    <p:extLst>
      <p:ext uri="{BB962C8B-B14F-4D97-AF65-F5344CB8AC3E}">
        <p14:creationId xmlns:p14="http://schemas.microsoft.com/office/powerpoint/2010/main" val="2372407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En esta diapositiva se representan las actuaciones básicas que debe realizar la Fiscalía. Independientemente del sistema, la Fiscalía representa una autoridad que interviene de un modo u otro con todos los participantes en los casos penales, desde las fuerzas del orden hasta el Tribunal.</a:t>
            </a:r>
          </a:p>
          <a:p>
            <a:endParaRPr lang="es-ES" dirty="0"/>
          </a:p>
          <a:p>
            <a:r>
              <a:rPr lang="es-ES" dirty="0"/>
              <a:t>Cada vez más, los fiscales son los que dirigen y llevan a cabo la investigación y, por tanto, aparecen más en el sistema de puntos de contacto 24/7 en materia de ciberdelincuencia.</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17</a:t>
            </a:fld>
            <a:endParaRPr lang="es-ES"/>
          </a:p>
        </p:txBody>
      </p:sp>
    </p:spTree>
    <p:extLst>
      <p:ext uri="{BB962C8B-B14F-4D97-AF65-F5344CB8AC3E}">
        <p14:creationId xmlns:p14="http://schemas.microsoft.com/office/powerpoint/2010/main" val="19300838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El juez de instrucción es el juez de los sistemas de derecho civil que realmente lleva a cabo la investigación. Todas las actuaciones previas de la policía o de la Fiscalía se consideran diligencias probatorias que culminan en la solicitud de investigación que la Fiscalía presenta ante el Tribunal. Básicamente, solo se consideran como pruebas las que recopila y establece un juez de Instrucción.</a:t>
            </a:r>
          </a:p>
          <a:p>
            <a:endParaRPr lang="es-ES" dirty="0"/>
          </a:p>
          <a:p>
            <a:r>
              <a:rPr lang="es-ES" dirty="0"/>
              <a:t>En el sistema de derecho consuetudinario no existe la función de juez de instrucción. En su lugar, todos los escritos se presentan ante el juez de guardia o de oficio.</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18</a:t>
            </a:fld>
            <a:endParaRPr lang="es-ES"/>
          </a:p>
        </p:txBody>
      </p:sp>
    </p:spTree>
    <p:extLst>
      <p:ext uri="{BB962C8B-B14F-4D97-AF65-F5344CB8AC3E}">
        <p14:creationId xmlns:p14="http://schemas.microsoft.com/office/powerpoint/2010/main" val="31838918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r>
              <a:rPr lang="es-ES" b="0" dirty="0"/>
              <a:t>La principal diferencia entre los dos sistemas es que, en los países de derecho consuetudinario, la jurisprudencia —en forma de opiniones judiciales publicadas— tiene una importancia primordial, mientras que en los sistemas de derecho civil, predominan los estatutos codificados.</a:t>
            </a:r>
          </a:p>
          <a:p>
            <a:pPr algn="just"/>
            <a:endParaRPr lang="es-ES" b="0" dirty="0"/>
          </a:p>
          <a:p>
            <a:pPr algn="just"/>
            <a:r>
              <a:rPr lang="es-ES" dirty="0"/>
              <a:t>En términos generales, un sistema de derecho consuetudinario se basa en el concepto de precedente judicial. Los jueces desempeñan un papel activo en la formación de la ley, ya que las decisiones que toma un tribunal se utilizan como precedente para casos futuros. Mientras que los sistemas de derecho consuetudinario tienen leyes creadas por los legisladores, corresponde a los jueces basarse en los precedentes establecidos por los tribunales anteriores para interpretar esas leyes y aplicarlas a los casos individuales.</a:t>
            </a:r>
            <a:endParaRPr lang="es-ES" b="0" dirty="0"/>
          </a:p>
          <a:p>
            <a:pPr algn="just"/>
            <a:endParaRPr lang="es-ES" b="0" dirty="0"/>
          </a:p>
          <a:p>
            <a:pPr algn="just"/>
            <a:r>
              <a:rPr lang="es-ES" dirty="0"/>
              <a:t>Los sistemas de derecho civil, en cambio, hacen mucho menos hincapié en los precedentes que en la codificación de la ley. En cambio, los sistemas de derecho civil hacen mucho menos hincapié en los precedentes que en la codificación del derecho. Los sistemas de derecho civil se basan en estatutos escritos y otros códigos jurídicos que se actualizan constantemente y que establecen los procedimientos jurídicos, las penas y lo que puede y no puede presentarse ante un tribunal.</a:t>
            </a:r>
          </a:p>
          <a:p>
            <a:pPr algn="just"/>
            <a:endParaRPr lang="es-ES" dirty="0"/>
          </a:p>
          <a:p>
            <a:pPr algn="just"/>
            <a:r>
              <a:rPr lang="es-ES" dirty="0"/>
              <a:t>En un sistema de derecho civil, un juez se limita a establecer los hechos de un caso y a aplicar los recursos que se encuentran en el derecho codificado. En consecuencia, los legisladores, los académicos y los expertos jurídicos tienen mucha más influencia en la administración del ordenamiento jurídico que los jueces y otros códigos jurídicos que se actualizan constantemente y que establecen los procedimientos jurídicos, las penas y lo que se puede o no se puede presentar ante un tribunal.</a:t>
            </a:r>
          </a:p>
          <a:p>
            <a:pPr algn="just"/>
            <a:endParaRPr lang="en-GB" dirty="0"/>
          </a:p>
          <a:p>
            <a:pPr algn="just"/>
            <a:endParaRPr lang="en-US" b="0"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19</a:t>
            </a:fld>
            <a:endParaRPr lang="es-ES"/>
          </a:p>
        </p:txBody>
      </p:sp>
    </p:spTree>
    <p:extLst>
      <p:ext uri="{BB962C8B-B14F-4D97-AF65-F5344CB8AC3E}">
        <p14:creationId xmlns:p14="http://schemas.microsoft.com/office/powerpoint/2010/main" val="314351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Programa de la sesión. Los delegados deben tener una copia del programa en su poder.</a:t>
            </a:r>
          </a:p>
          <a:p>
            <a:endParaRPr lang="es-ES" dirty="0"/>
          </a:p>
          <a:p>
            <a:endParaRPr lang="en-GB" dirty="0"/>
          </a:p>
          <a:p>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a:t>
            </a:fld>
            <a:endParaRPr lang="es-ES"/>
          </a:p>
        </p:txBody>
      </p:sp>
    </p:spTree>
    <p:extLst>
      <p:ext uri="{BB962C8B-B14F-4D97-AF65-F5344CB8AC3E}">
        <p14:creationId xmlns:p14="http://schemas.microsoft.com/office/powerpoint/2010/main" val="35260299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s-ES" dirty="0"/>
              <a:t>No hay que olvidar que otras autoridades tienen su papel en el proceso penal. Los ministerios, las auditorías, los organismos de inspección y otros titulares de las funciones oficiales pueden participar en la investigación de la ciberdelincuencia. </a:t>
            </a:r>
          </a:p>
          <a:p>
            <a:pPr algn="just"/>
            <a:endParaRPr lang="es-ES" dirty="0"/>
          </a:p>
          <a:p>
            <a:pPr algn="just"/>
            <a:r>
              <a:rPr lang="es-ES" dirty="0"/>
              <a:t>Sea como sea, para ellos también deben aplicarse las acciones y normas de investigación descritas anteriormente</a:t>
            </a: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20</a:t>
            </a:fld>
            <a:endParaRPr lang="es-ES"/>
          </a:p>
        </p:txBody>
      </p:sp>
    </p:spTree>
    <p:extLst>
      <p:ext uri="{BB962C8B-B14F-4D97-AF65-F5344CB8AC3E}">
        <p14:creationId xmlns:p14="http://schemas.microsoft.com/office/powerpoint/2010/main" val="16286837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Tiempo asignado a las preguntas de los delegados.</a:t>
            </a:r>
          </a:p>
          <a:p>
            <a:endParaRPr lang="es-ES" dirty="0"/>
          </a:p>
          <a:p>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21</a:t>
            </a:fld>
            <a:endParaRPr lang="es-ES"/>
          </a:p>
        </p:txBody>
      </p:sp>
    </p:spTree>
    <p:extLst>
      <p:ext uri="{BB962C8B-B14F-4D97-AF65-F5344CB8AC3E}">
        <p14:creationId xmlns:p14="http://schemas.microsoft.com/office/powerpoint/2010/main" val="9814432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a:defRPr/>
            </a:pPr>
            <a:fld id="{26CF4C01-59D1-40AC-ABAA-0AE036E9F18B}" type="slidenum">
              <a:rPr lang="en-US" smtClean="0"/>
              <a:pPr>
                <a:defRPr/>
              </a:pPr>
              <a:t>22</a:t>
            </a:fld>
            <a:endParaRPr lang="es-ES"/>
          </a:p>
        </p:txBody>
      </p:sp>
    </p:spTree>
    <p:extLst>
      <p:ext uri="{BB962C8B-B14F-4D97-AF65-F5344CB8AC3E}">
        <p14:creationId xmlns:p14="http://schemas.microsoft.com/office/powerpoint/2010/main" val="9798095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s-ES" dirty="0"/>
              <a:t>En las diapositivas siguientes se muestran una de las experiencias internacionales más exitosas en la represión de la ciberdelincuencia. </a:t>
            </a:r>
          </a:p>
          <a:p>
            <a:pPr algn="just"/>
            <a:endParaRPr lang="es-ES" dirty="0"/>
          </a:p>
          <a:p>
            <a:pPr algn="just"/>
            <a:r>
              <a:rPr lang="es-ES" dirty="0"/>
              <a:t>La República de Serbia elaboró a partir de 2005 un marco jurídico para la lucha contra la ciberdelincuencia que incluía leyes sustantivas, procesales y organizativas. Desde 2005, Serbia es uno de los pocos países que cuenta con autoridades altamente especializadas en ese ámbito, entre ellas la policía, la fiscalía y los tribunales.</a:t>
            </a:r>
          </a:p>
          <a:p>
            <a:pPr algn="just"/>
            <a:endParaRPr lang="es-ES" dirty="0"/>
          </a:p>
          <a:p>
            <a:pPr algn="just"/>
            <a:r>
              <a:rPr lang="es-ES" dirty="0"/>
              <a:t>No obstante, en función de las necesidades, los expertos pueden buscar y presentar ejemplos adicionales.</a:t>
            </a:r>
          </a:p>
          <a:p>
            <a:pPr algn="just"/>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23</a:t>
            </a:fld>
            <a:endParaRPr lang="es-ES"/>
          </a:p>
        </p:txBody>
      </p:sp>
    </p:spTree>
    <p:extLst>
      <p:ext uri="{BB962C8B-B14F-4D97-AF65-F5344CB8AC3E}">
        <p14:creationId xmlns:p14="http://schemas.microsoft.com/office/powerpoint/2010/main" val="3384054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El marco jurídico incluye una serie de leyes que se ajustan a los tratados y normas internacionales.</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24</a:t>
            </a:fld>
            <a:endParaRPr lang="es-ES"/>
          </a:p>
        </p:txBody>
      </p:sp>
    </p:spTree>
    <p:extLst>
      <p:ext uri="{BB962C8B-B14F-4D97-AF65-F5344CB8AC3E}">
        <p14:creationId xmlns:p14="http://schemas.microsoft.com/office/powerpoint/2010/main" val="13749921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La ley más importante es la que se presenta en esta diapositiva. Establece las competencias y la organización de las autoridades especializadas en ciberdelincuencia.</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25</a:t>
            </a:fld>
            <a:endParaRPr lang="es-ES"/>
          </a:p>
        </p:txBody>
      </p:sp>
    </p:spTree>
    <p:extLst>
      <p:ext uri="{BB962C8B-B14F-4D97-AF65-F5344CB8AC3E}">
        <p14:creationId xmlns:p14="http://schemas.microsoft.com/office/powerpoint/2010/main" val="38639544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Se utiliza como ejemplo el artículo 3 de la Ley de Organización y Competencia de las Autoridades Estatales de Lucha contra la Delincuencia de Alta Tecnología de Serbia.</a:t>
            </a:r>
          </a:p>
          <a:p>
            <a:endParaRPr lang="es-E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26</a:t>
            </a:fld>
            <a:endParaRPr lang="es-ES"/>
          </a:p>
        </p:txBody>
      </p:sp>
    </p:spTree>
    <p:extLst>
      <p:ext uri="{BB962C8B-B14F-4D97-AF65-F5344CB8AC3E}">
        <p14:creationId xmlns:p14="http://schemas.microsoft.com/office/powerpoint/2010/main" val="24092204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Estadísticas de la Oficina de la Fiscalía Especial para los Delitos de Alta Tecnología de Serbia. No incluye datos fuera de su jurisdicción, por ejemplo, los casos que se encuentran en el sistema ordinario.</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27</a:t>
            </a:fld>
            <a:endParaRPr lang="es-ES"/>
          </a:p>
        </p:txBody>
      </p:sp>
    </p:spTree>
    <p:extLst>
      <p:ext uri="{BB962C8B-B14F-4D97-AF65-F5344CB8AC3E}">
        <p14:creationId xmlns:p14="http://schemas.microsoft.com/office/powerpoint/2010/main" val="7279114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Datos estadísticos y actos delictivos destacados.</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28</a:t>
            </a:fld>
            <a:endParaRPr lang="es-ES"/>
          </a:p>
        </p:txBody>
      </p:sp>
    </p:spTree>
    <p:extLst>
      <p:ext uri="{BB962C8B-B14F-4D97-AF65-F5344CB8AC3E}">
        <p14:creationId xmlns:p14="http://schemas.microsoft.com/office/powerpoint/2010/main" val="16595304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Tiempo asignado a las preguntas de los delegados.</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29</a:t>
            </a:fld>
            <a:endParaRPr lang="es-ES"/>
          </a:p>
        </p:txBody>
      </p:sp>
    </p:spTree>
    <p:extLst>
      <p:ext uri="{BB962C8B-B14F-4D97-AF65-F5344CB8AC3E}">
        <p14:creationId xmlns:p14="http://schemas.microsoft.com/office/powerpoint/2010/main" val="4247349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Objetivos de la sesión. Se debe presentar a los delegados lo que se espera conseguir al final de la sesión.</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a:t>
            </a:fld>
            <a:endParaRPr lang="es-ES"/>
          </a:p>
        </p:txBody>
      </p:sp>
    </p:spTree>
    <p:extLst>
      <p:ext uri="{BB962C8B-B14F-4D97-AF65-F5344CB8AC3E}">
        <p14:creationId xmlns:p14="http://schemas.microsoft.com/office/powerpoint/2010/main" val="28915078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a:defRPr/>
            </a:pPr>
            <a:fld id="{26CF4C01-59D1-40AC-ABAA-0AE036E9F18B}" type="slidenum">
              <a:rPr lang="en-US" smtClean="0"/>
              <a:pPr>
                <a:defRPr/>
              </a:pPr>
              <a:t>30</a:t>
            </a:fld>
            <a:endParaRPr lang="es-ES"/>
          </a:p>
        </p:txBody>
      </p:sp>
    </p:spTree>
    <p:extLst>
      <p:ext uri="{BB962C8B-B14F-4D97-AF65-F5344CB8AC3E}">
        <p14:creationId xmlns:p14="http://schemas.microsoft.com/office/powerpoint/2010/main" val="133913332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El experto local debe preparar esta diapositiva y las siguientes en relación con el sistema de represión de la ciberdelincuencia nacional. </a:t>
            </a:r>
          </a:p>
          <a:p>
            <a:endParaRPr lang="es-ES" dirty="0"/>
          </a:p>
          <a:p>
            <a:r>
              <a:rPr lang="es-ES" dirty="0"/>
              <a:t>Las diapositivas deben seguir la lógica del material presentado anteriormente.</a:t>
            </a:r>
          </a:p>
          <a:p>
            <a:endParaRPr lang="es-E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31</a:t>
            </a:fld>
            <a:endParaRPr lang="es-ES"/>
          </a:p>
        </p:txBody>
      </p:sp>
    </p:spTree>
    <p:extLst>
      <p:ext uri="{BB962C8B-B14F-4D97-AF65-F5344CB8AC3E}">
        <p14:creationId xmlns:p14="http://schemas.microsoft.com/office/powerpoint/2010/main" val="8691669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Tiempo asignado a las preguntas de los delegados.</a:t>
            </a:r>
          </a:p>
          <a:p>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32</a:t>
            </a:fld>
            <a:endParaRPr lang="es-ES"/>
          </a:p>
        </p:txBody>
      </p:sp>
    </p:spTree>
    <p:extLst>
      <p:ext uri="{BB962C8B-B14F-4D97-AF65-F5344CB8AC3E}">
        <p14:creationId xmlns:p14="http://schemas.microsoft.com/office/powerpoint/2010/main" val="256663710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a:defRPr/>
            </a:pPr>
            <a:fld id="{26CF4C01-59D1-40AC-ABAA-0AE036E9F18B}" type="slidenum">
              <a:rPr lang="en-US" smtClean="0"/>
              <a:pPr>
                <a:defRPr/>
              </a:pPr>
              <a:t>33</a:t>
            </a:fld>
            <a:endParaRPr lang="es-ES"/>
          </a:p>
        </p:txBody>
      </p:sp>
    </p:spTree>
    <p:extLst>
      <p:ext uri="{BB962C8B-B14F-4D97-AF65-F5344CB8AC3E}">
        <p14:creationId xmlns:p14="http://schemas.microsoft.com/office/powerpoint/2010/main" val="291814401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Objetivos de la sesión. Los delegados deberían estar ahora preparados para adoptar y aplicar lo presentado.</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34</a:t>
            </a:fld>
            <a:endParaRPr lang="es-ES"/>
          </a:p>
        </p:txBody>
      </p:sp>
    </p:spTree>
    <p:extLst>
      <p:ext uri="{BB962C8B-B14F-4D97-AF65-F5344CB8AC3E}">
        <p14:creationId xmlns:p14="http://schemas.microsoft.com/office/powerpoint/2010/main" val="3542967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Tiempo asignado a las preguntas finales de los delegados.</a:t>
            </a:r>
          </a:p>
          <a:p>
            <a:endParaRPr lang="es-ES"/>
          </a:p>
          <a:p>
            <a:endParaRPr lang="en-GB" dirty="0"/>
          </a:p>
          <a:p>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35</a:t>
            </a:fld>
            <a:endParaRPr lang="es-ES"/>
          </a:p>
        </p:txBody>
      </p:sp>
    </p:spTree>
    <p:extLst>
      <p:ext uri="{BB962C8B-B14F-4D97-AF65-F5344CB8AC3E}">
        <p14:creationId xmlns:p14="http://schemas.microsoft.com/office/powerpoint/2010/main" val="42300809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a:defRPr/>
            </a:pPr>
            <a:fld id="{26CF4C01-59D1-40AC-ABAA-0AE036E9F18B}" type="slidenum">
              <a:rPr lang="en-US" smtClean="0"/>
              <a:pPr>
                <a:defRPr/>
              </a:pPr>
              <a:t>4</a:t>
            </a:fld>
            <a:endParaRPr lang="es-ES"/>
          </a:p>
        </p:txBody>
      </p:sp>
    </p:spTree>
    <p:extLst>
      <p:ext uri="{BB962C8B-B14F-4D97-AF65-F5344CB8AC3E}">
        <p14:creationId xmlns:p14="http://schemas.microsoft.com/office/powerpoint/2010/main" val="23974480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s-ES" dirty="0"/>
              <a:t>Esta diapositiva representa la lista de cuestiones de fondo relativas a las autoridades competentes en materia de ciberdelincuencia en cualquier país. El experto puede invitar a los delegados a participar con él en las respuestas.</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5</a:t>
            </a:fld>
            <a:endParaRPr lang="es-ES"/>
          </a:p>
        </p:txBody>
      </p:sp>
    </p:spTree>
    <p:extLst>
      <p:ext uri="{BB962C8B-B14F-4D97-AF65-F5344CB8AC3E}">
        <p14:creationId xmlns:p14="http://schemas.microsoft.com/office/powerpoint/2010/main" val="2722872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Esta diapositiva representa una investigación más centrada y un autoexamen del alcance jurídico y práctico de las autoridades especializadas. El experto debería dirigir, a ser posible junto con los delegados, un breve análisis del estado de la situación. </a:t>
            </a:r>
          </a:p>
          <a:p>
            <a:endParaRPr lang="es-ES" dirty="0"/>
          </a:p>
          <a:p>
            <a:r>
              <a:rPr lang="es-ES" dirty="0"/>
              <a:t>El nivel normativo se refiere a la ley, el reglamento o la regulación interna. Otras cuestiones se explican por sí mismas.</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6</a:t>
            </a:fld>
            <a:endParaRPr lang="es-ES"/>
          </a:p>
        </p:txBody>
      </p:sp>
    </p:spTree>
    <p:extLst>
      <p:ext uri="{BB962C8B-B14F-4D97-AF65-F5344CB8AC3E}">
        <p14:creationId xmlns:p14="http://schemas.microsoft.com/office/powerpoint/2010/main" val="3808075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Esta diapositiva debería profundizar en los detalles de la configuración de las autoridades especializadas en ciberdelincuencia. ¿Qué tipo de normativa regula su trabajo, cuál es su jurisdicción, en qué medida están dotados de personal y equipamiento, existen conexiones entre ellos y otras autoridades del sistema, etc.?</a:t>
            </a:r>
          </a:p>
          <a:p>
            <a:endParaRPr lang="es-ES" dirty="0"/>
          </a:p>
          <a:p>
            <a:r>
              <a:rPr lang="es-ES" dirty="0"/>
              <a:t>Los expertos pueden invitar a los delegados a participar en las respuestas.</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7</a:t>
            </a:fld>
            <a:endParaRPr lang="es-ES"/>
          </a:p>
        </p:txBody>
      </p:sp>
    </p:spTree>
    <p:extLst>
      <p:ext uri="{BB962C8B-B14F-4D97-AF65-F5344CB8AC3E}">
        <p14:creationId xmlns:p14="http://schemas.microsoft.com/office/powerpoint/2010/main" val="3831681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Esta diapositiva representa un análisis más detallado de la parte de competencias/jurisdicción de la configuración del marco especializado y las autoridades. Las preguntas representan básicamente la lista de las competencias que deben existir para que las autoridades encargadas de la ciberdelincuencia se especialicen de manera eficaz. Sin ella, difícilmente se puede decir que un país cuenta con un marco eficaz y es muy posible que un sistema que carece de algunas de sus partes funcione correctamente.</a:t>
            </a:r>
          </a:p>
          <a:p>
            <a:endParaRPr lang="es-ES" dirty="0"/>
          </a:p>
          <a:p>
            <a:r>
              <a:rPr lang="es-ES" dirty="0"/>
              <a:t>Una vez más, el experto debe interactuar con los delegados, que también deben responder a las preguntas sobre la situación nacional.</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8</a:t>
            </a:fld>
            <a:endParaRPr lang="es-ES"/>
          </a:p>
        </p:txBody>
      </p:sp>
    </p:spTree>
    <p:extLst>
      <p:ext uri="{BB962C8B-B14F-4D97-AF65-F5344CB8AC3E}">
        <p14:creationId xmlns:p14="http://schemas.microsoft.com/office/powerpoint/2010/main" val="1159232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En esta diapositiva se describen en forma de pregunta las partes necesarias de la creación de capacidades de las autoridades competentes en materia de ciberdelincuencia. Incluye todas las partes del sistema de represión de la delincuencia.</a:t>
            </a:r>
          </a:p>
          <a:p>
            <a:endParaRPr lang="es-ES" dirty="0"/>
          </a:p>
          <a:p>
            <a:r>
              <a:rPr lang="es-ES" dirty="0"/>
              <a:t>El experto debe interactuar con los delegados, que también deben responder a las preguntas sobre la situación nacional. </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9</a:t>
            </a:fld>
            <a:endParaRPr lang="es-ES"/>
          </a:p>
        </p:txBody>
      </p:sp>
    </p:spTree>
    <p:extLst>
      <p:ext uri="{BB962C8B-B14F-4D97-AF65-F5344CB8AC3E}">
        <p14:creationId xmlns:p14="http://schemas.microsoft.com/office/powerpoint/2010/main" val="1702649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F985A80-396C-432A-AED1-BB91A46A9726}" type="datetime1">
              <a:rPr lang="en-US" smtClean="0"/>
              <a:t>7/21/2021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AC3DF9-EB27-4BC5-A9AA-9B5C3DCB30A7}" type="slidenum">
              <a:rPr lang="en-US"/>
              <a:pPr>
                <a:defRPr/>
              </a:pPr>
              <a:t>‹#›</a:t>
            </a:fld>
            <a:endParaRPr lang="en-US"/>
          </a:p>
        </p:txBody>
      </p:sp>
    </p:spTree>
    <p:extLst>
      <p:ext uri="{BB962C8B-B14F-4D97-AF65-F5344CB8AC3E}">
        <p14:creationId xmlns:p14="http://schemas.microsoft.com/office/powerpoint/2010/main" val="304135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65D87E4E-3D49-4E25-B91F-1AF555572B9A}" type="datetime1">
              <a:rPr lang="en-US" smtClean="0"/>
              <a:t>7/21/2021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8759AC-EF4E-4891-8C4E-2B6B0574FFCB}" type="slidenum">
              <a:rPr lang="en-US"/>
              <a:pPr>
                <a:defRPr/>
              </a:pPr>
              <a:t>‹#›</a:t>
            </a:fld>
            <a:endParaRPr lang="en-US"/>
          </a:p>
        </p:txBody>
      </p:sp>
    </p:spTree>
    <p:extLst>
      <p:ext uri="{BB962C8B-B14F-4D97-AF65-F5344CB8AC3E}">
        <p14:creationId xmlns:p14="http://schemas.microsoft.com/office/powerpoint/2010/main" val="3127994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1FA30660-A67E-4513-A4DA-263C7D4FFDA1}" type="datetime1">
              <a:rPr lang="en-US" smtClean="0"/>
              <a:t>7/21/2021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1468EF-0C7D-4815-977B-643162CBB358}" type="slidenum">
              <a:rPr lang="en-US"/>
              <a:pPr>
                <a:defRPr/>
              </a:pPr>
              <a:t>‹#›</a:t>
            </a:fld>
            <a:endParaRPr lang="en-US"/>
          </a:p>
        </p:txBody>
      </p:sp>
    </p:spTree>
    <p:extLst>
      <p:ext uri="{BB962C8B-B14F-4D97-AF65-F5344CB8AC3E}">
        <p14:creationId xmlns:p14="http://schemas.microsoft.com/office/powerpoint/2010/main" val="952416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02A1A101-F5D9-4E0F-A2E3-31653A394A9B}" type="datetime1">
              <a:rPr lang="en-US" smtClean="0"/>
              <a:t>7/21/2021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E62E50F-F83A-42AC-8BE7-462956D58F63}" type="slidenum">
              <a:rPr lang="en-US"/>
              <a:pPr>
                <a:defRPr/>
              </a:pPr>
              <a:t>‹#›</a:t>
            </a:fld>
            <a:endParaRPr lang="en-US"/>
          </a:p>
        </p:txBody>
      </p:sp>
    </p:spTree>
    <p:extLst>
      <p:ext uri="{BB962C8B-B14F-4D97-AF65-F5344CB8AC3E}">
        <p14:creationId xmlns:p14="http://schemas.microsoft.com/office/powerpoint/2010/main" val="2345580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lvl1pPr>
          </a:lstStyle>
          <a:p>
            <a:pPr>
              <a:defRPr/>
            </a:pPr>
            <a:fld id="{F237E559-1D42-4C9E-AF2B-8C267B8483A3}" type="datetime1">
              <a:rPr lang="en-US" smtClean="0"/>
              <a:t>7/21/2021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EAF6ED3-4F23-422B-A4EE-4F2AB80A7581}" type="slidenum">
              <a:rPr lang="en-US"/>
              <a:pPr>
                <a:defRPr/>
              </a:pPr>
              <a:t>‹#›</a:t>
            </a:fld>
            <a:endParaRPr lang="en-US"/>
          </a:p>
        </p:txBody>
      </p:sp>
    </p:spTree>
    <p:extLst>
      <p:ext uri="{BB962C8B-B14F-4D97-AF65-F5344CB8AC3E}">
        <p14:creationId xmlns:p14="http://schemas.microsoft.com/office/powerpoint/2010/main" val="1030461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p:cNvSpPr>
            <a:spLocks noGrp="1"/>
          </p:cNvSpPr>
          <p:nvPr>
            <p:ph type="dt" sz="half" idx="10"/>
          </p:nvPr>
        </p:nvSpPr>
        <p:spPr/>
        <p:txBody>
          <a:bodyPr/>
          <a:lstStyle>
            <a:lvl1pPr>
              <a:defRPr/>
            </a:lvl1pPr>
          </a:lstStyle>
          <a:p>
            <a:pPr>
              <a:defRPr/>
            </a:pPr>
            <a:fld id="{1D44EE50-C615-4D24-A3C7-A3917EF0D195}" type="datetime1">
              <a:rPr lang="en-US" smtClean="0"/>
              <a:t>7/21/2021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1016F37-E157-4A71-B74F-13F2098F89EA}" type="slidenum">
              <a:rPr lang="en-US"/>
              <a:pPr>
                <a:defRPr/>
              </a:pPr>
              <a:t>‹#›</a:t>
            </a:fld>
            <a:endParaRPr lang="en-US"/>
          </a:p>
        </p:txBody>
      </p:sp>
    </p:spTree>
    <p:extLst>
      <p:ext uri="{BB962C8B-B14F-4D97-AF65-F5344CB8AC3E}">
        <p14:creationId xmlns:p14="http://schemas.microsoft.com/office/powerpoint/2010/main" val="2411197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p:cNvSpPr>
            <a:spLocks noGrp="1"/>
          </p:cNvSpPr>
          <p:nvPr>
            <p:ph type="dt" sz="half" idx="10"/>
          </p:nvPr>
        </p:nvSpPr>
        <p:spPr/>
        <p:txBody>
          <a:bodyPr/>
          <a:lstStyle>
            <a:lvl1pPr>
              <a:defRPr/>
            </a:lvl1pPr>
          </a:lstStyle>
          <a:p>
            <a:pPr>
              <a:defRPr/>
            </a:pPr>
            <a:fld id="{73BDF75B-5A96-4B4E-909F-7188D5946C4A}" type="datetime1">
              <a:rPr lang="en-US" smtClean="0"/>
              <a:t>7/21/2021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6CED92E-D081-4650-BDA2-FDC72F732BC2}" type="slidenum">
              <a:rPr lang="en-US"/>
              <a:pPr>
                <a:defRPr/>
              </a:pPr>
              <a:t>‹#›</a:t>
            </a:fld>
            <a:endParaRPr lang="en-US"/>
          </a:p>
        </p:txBody>
      </p:sp>
    </p:spTree>
    <p:extLst>
      <p:ext uri="{BB962C8B-B14F-4D97-AF65-F5344CB8AC3E}">
        <p14:creationId xmlns:p14="http://schemas.microsoft.com/office/powerpoint/2010/main" val="2968236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C745634-5B54-4CAE-83D1-A8AF6AAE209A}" type="datetime1">
              <a:rPr lang="en-US" smtClean="0"/>
              <a:t>7/21/2021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1119672-D0A0-4718-8BBB-2A72124EA1FA}" type="slidenum">
              <a:rPr lang="en-US"/>
              <a:pPr>
                <a:defRPr/>
              </a:pPr>
              <a:t>‹#›</a:t>
            </a:fld>
            <a:endParaRPr lang="en-US"/>
          </a:p>
        </p:txBody>
      </p:sp>
    </p:spTree>
    <p:extLst>
      <p:ext uri="{BB962C8B-B14F-4D97-AF65-F5344CB8AC3E}">
        <p14:creationId xmlns:p14="http://schemas.microsoft.com/office/powerpoint/2010/main" val="44210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F79A50-A670-4F3D-AEBB-FB493323224A}" type="datetime1">
              <a:rPr lang="en-US" smtClean="0"/>
              <a:t>7/21/2021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1F2CE5-82EE-4D86-A1BA-A62E2F853B8E}" type="slidenum">
              <a:rPr lang="en-US"/>
              <a:pPr>
                <a:defRPr/>
              </a:pPr>
              <a:t>‹#›</a:t>
            </a:fld>
            <a:endParaRPr lang="en-US"/>
          </a:p>
        </p:txBody>
      </p:sp>
    </p:spTree>
    <p:extLst>
      <p:ext uri="{BB962C8B-B14F-4D97-AF65-F5344CB8AC3E}">
        <p14:creationId xmlns:p14="http://schemas.microsoft.com/office/powerpoint/2010/main" val="1194574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4292BC24-DDCD-4AF4-94D4-31CBBA7DC30E}" type="datetime1">
              <a:rPr lang="en-US" smtClean="0"/>
              <a:t>7/21/2021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60783FF-B27A-4DA4-8DF3-25C8A2D9A4EA}" type="slidenum">
              <a:rPr lang="en-US"/>
              <a:pPr>
                <a:defRPr/>
              </a:pPr>
              <a:t>‹#›</a:t>
            </a:fld>
            <a:endParaRPr lang="en-US"/>
          </a:p>
        </p:txBody>
      </p:sp>
    </p:spTree>
    <p:extLst>
      <p:ext uri="{BB962C8B-B14F-4D97-AF65-F5344CB8AC3E}">
        <p14:creationId xmlns:p14="http://schemas.microsoft.com/office/powerpoint/2010/main" val="1259578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99F740F2-BF0B-43DC-8CFA-2E210D9DDBF7}" type="datetime1">
              <a:rPr lang="en-US" smtClean="0"/>
              <a:t>7/21/2021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A79B6B6-9482-44D1-B9B3-C0B6ADDE66E2}" type="slidenum">
              <a:rPr lang="en-US"/>
              <a:pPr>
                <a:defRPr/>
              </a:pPr>
              <a:t>‹#›</a:t>
            </a:fld>
            <a:endParaRPr lang="en-US"/>
          </a:p>
        </p:txBody>
      </p:sp>
    </p:spTree>
    <p:extLst>
      <p:ext uri="{BB962C8B-B14F-4D97-AF65-F5344CB8AC3E}">
        <p14:creationId xmlns:p14="http://schemas.microsoft.com/office/powerpoint/2010/main" val="3314257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t>Click to edit Master title style</a:t>
            </a:r>
            <a:endParaRPr 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latin typeface="Calibri" pitchFamily="34" charset="0"/>
              </a:defRPr>
            </a:lvl1pPr>
          </a:lstStyle>
          <a:p>
            <a:pPr>
              <a:defRPr/>
            </a:pPr>
            <a:fld id="{3D6731DF-1C75-45F0-AD20-F5D76F80E562}" type="datetime1">
              <a:rPr lang="en-US" smtClean="0"/>
              <a:t>7/21/2021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latin typeface="Calibri" pitchFamily="34" charset="0"/>
              </a:defRPr>
            </a:lvl1pPr>
          </a:lstStyle>
          <a:p>
            <a:pPr>
              <a:defRPr/>
            </a:pPr>
            <a:fld id="{33356E94-CB88-43B7-8FBD-51FAC28F17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65" charset="-128"/>
          <a:cs typeface="ＭＳ Ｐゴシック" pitchFamily="-65" charset="-128"/>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15.jpeg"/><Relationship Id="rId4" Type="http://schemas.openxmlformats.org/officeDocument/2006/relationships/image" Target="../media/image14.jpe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928926" y="6279703"/>
            <a:ext cx="307212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altLang="en-US" sz="2400" b="1" i="0" u="none" strike="noStrike" cap="none" normalizeH="0" baseline="0" dirty="0">
                <a:ln>
                  <a:noFill/>
                </a:ln>
                <a:solidFill>
                  <a:srgbClr val="2F618F"/>
                </a:solidFill>
                <a:effectLst/>
                <a:latin typeface="Arial Narrow" panose="020B0606020202030204" pitchFamily="34" charset="0"/>
              </a:rPr>
              <a:t>www.coe.int/cybercrime</a:t>
            </a:r>
            <a:endParaRPr kumimoji="0" lang="es-ES" altLang="en-US" sz="2400" b="0" i="0" u="none" strike="noStrike" cap="none" normalizeH="0" baseline="0" dirty="0">
              <a:ln>
                <a:noFill/>
              </a:ln>
              <a:solidFill>
                <a:schemeClr val="tx1"/>
              </a:solidFill>
              <a:effectLst/>
              <a:latin typeface="Arial Narrow" panose="020B0606020202030204" pitchFamily="34" charset="0"/>
              <a:cs typeface="Arial" pitchFamily="34" charset="0"/>
            </a:endParaRPr>
          </a:p>
        </p:txBody>
      </p:sp>
      <p:sp>
        <p:nvSpPr>
          <p:cNvPr id="10" name="Rectangle 9"/>
          <p:cNvSpPr/>
          <p:nvPr/>
        </p:nvSpPr>
        <p:spPr>
          <a:xfrm>
            <a:off x="179512" y="1727299"/>
            <a:ext cx="8750206" cy="3447098"/>
          </a:xfrm>
          <a:prstGeom prst="rect">
            <a:avLst/>
          </a:prstGeom>
          <a:ln>
            <a:noFill/>
          </a:ln>
        </p:spPr>
        <p:txBody>
          <a:bodyPr wrap="square">
            <a:spAutoFit/>
          </a:bodyPr>
          <a:lstStyle/>
          <a:p>
            <a:pPr algn="ctr"/>
            <a:r>
              <a:rPr lang="es-ES" sz="3600" b="1" i="1" dirty="0">
                <a:solidFill>
                  <a:schemeClr val="tx2"/>
                </a:solidFill>
              </a:rPr>
              <a:t>Formación introductoria en ciberdelincuencia para jueces y fiscales</a:t>
            </a:r>
            <a:endParaRPr lang="es-ES" b="1" dirty="0"/>
          </a:p>
          <a:p>
            <a:pPr algn="ctr"/>
            <a:endParaRPr lang="es-ES" b="1" dirty="0"/>
          </a:p>
          <a:p>
            <a:pPr marL="0" indent="0" algn="ctr">
              <a:buFont typeface="Arial" charset="0"/>
              <a:buNone/>
              <a:defRPr/>
            </a:pPr>
            <a:r>
              <a:rPr lang="es-ES"/>
              <a:t> </a:t>
            </a:r>
            <a:endParaRPr lang="es-ES" sz="3200" b="1" dirty="0">
              <a:solidFill>
                <a:schemeClr val="tx2"/>
              </a:solidFill>
            </a:endParaRPr>
          </a:p>
          <a:p>
            <a:pPr marL="0" indent="0" algn="ctr">
              <a:buFont typeface="Arial" charset="0"/>
              <a:buNone/>
              <a:defRPr/>
            </a:pPr>
            <a:r>
              <a:rPr lang="es-ES" sz="3200" b="1" dirty="0">
                <a:solidFill>
                  <a:schemeClr val="tx2"/>
                </a:solidFill>
              </a:rPr>
              <a:t>Sesión 3.x </a:t>
            </a:r>
          </a:p>
          <a:p>
            <a:pPr marL="0" indent="0" algn="ctr">
              <a:buFont typeface="Arial" charset="0"/>
              <a:buNone/>
              <a:defRPr/>
            </a:pPr>
            <a:r>
              <a:rPr lang="es-ES" sz="3200" b="1" dirty="0">
                <a:solidFill>
                  <a:schemeClr val="tx2"/>
                </a:solidFill>
              </a:rPr>
              <a:t>Visión general de la investigación de la ciberdelincuencia:</a:t>
            </a:r>
          </a:p>
          <a:p>
            <a:pPr marL="0" indent="0" algn="ctr">
              <a:buFont typeface="Arial" charset="0"/>
              <a:buNone/>
              <a:defRPr/>
            </a:pPr>
            <a:r>
              <a:rPr lang="es-ES" sz="3200" b="1" dirty="0">
                <a:solidFill>
                  <a:schemeClr val="tx2"/>
                </a:solidFill>
              </a:rPr>
              <a:t>Experiencia nacional e internacional</a:t>
            </a:r>
          </a:p>
        </p:txBody>
      </p:sp>
      <p:sp>
        <p:nvSpPr>
          <p:cNvPr id="11" name="Rectangle 10">
            <a:extLst>
              <a:ext uri="{FF2B5EF4-FFF2-40B4-BE49-F238E27FC236}">
                <a16:creationId xmlns:a16="http://schemas.microsoft.com/office/drawing/2014/main" id="{28D03BE2-FB8E-7347-AE47-AF895B0A6135}"/>
              </a:ext>
            </a:extLst>
          </p:cNvPr>
          <p:cNvSpPr/>
          <p:nvPr/>
        </p:nvSpPr>
        <p:spPr>
          <a:xfrm>
            <a:off x="-16565" y="-4763"/>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pic>
        <p:nvPicPr>
          <p:cNvPr id="19" name="Picture 4">
            <a:extLst>
              <a:ext uri="{FF2B5EF4-FFF2-40B4-BE49-F238E27FC236}">
                <a16:creationId xmlns:a16="http://schemas.microsoft.com/office/drawing/2014/main" id="{753D533C-3528-6B42-B05B-8356FF76FC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65" y="-4254"/>
            <a:ext cx="1321766" cy="107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13">
            <a:extLst>
              <a:ext uri="{FF2B5EF4-FFF2-40B4-BE49-F238E27FC236}">
                <a16:creationId xmlns:a16="http://schemas.microsoft.com/office/drawing/2014/main" id="{E9D04F56-8666-F64D-B157-6DE9DDF12FF0}"/>
              </a:ext>
            </a:extLst>
          </p:cNvPr>
          <p:cNvSpPr txBox="1">
            <a:spLocks noChangeArrowheads="1"/>
          </p:cNvSpPr>
          <p:nvPr/>
        </p:nvSpPr>
        <p:spPr bwMode="auto">
          <a:xfrm>
            <a:off x="1278836" y="-11113"/>
            <a:ext cx="381793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sr-Latn-CS" altLang="en-US" sz="1400" dirty="0">
              <a:solidFill>
                <a:schemeClr val="bg1"/>
              </a:solidFill>
              <a:ea typeface="MS PGothic" panose="020B0600070205080204" pitchFamily="34" charset="-128"/>
            </a:endParaRPr>
          </a:p>
          <a:p>
            <a:pPr eaLnBrk="1" hangingPunct="1">
              <a:spcBef>
                <a:spcPct val="0"/>
              </a:spcBef>
              <a:buFontTx/>
              <a:buNone/>
            </a:pPr>
            <a:endParaRPr lang="sr-Latn-CS" altLang="en-US" sz="1600" b="1" dirty="0">
              <a:solidFill>
                <a:schemeClr val="bg1"/>
              </a:solidFill>
              <a:latin typeface="Arial Narrow" panose="020B0604020202020204" pitchFamily="34" charset="0"/>
              <a:ea typeface="MS PGothic" panose="020B0600070205080204" pitchFamily="34" charset="-128"/>
            </a:endParaRPr>
          </a:p>
        </p:txBody>
      </p:sp>
      <p:pic>
        <p:nvPicPr>
          <p:cNvPr id="21" name="Picture 8" descr="http://www.coe.int/documents/16695/995226/Funded+EU%2BCOE+-+Implemented+COE+dark+background.png/643b8f9d-517b-4fad-82f4-488bde2625b0?t=1375371137000?t=1375371137000">
            <a:extLst>
              <a:ext uri="{FF2B5EF4-FFF2-40B4-BE49-F238E27FC236}">
                <a16:creationId xmlns:a16="http://schemas.microsoft.com/office/drawing/2014/main" id="{5F39A16C-F9D3-2A4D-98FE-6E0DFED1E2A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96748" y="211138"/>
            <a:ext cx="4087813"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2328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10</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10</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b="1" dirty="0"/>
              <a:t>¿Cooperación?</a:t>
            </a:r>
            <a:endParaRPr lang="es-ES"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44658" y="1166842"/>
            <a:ext cx="4572000" cy="4493538"/>
          </a:xfrm>
          <a:prstGeom prst="rect">
            <a:avLst/>
          </a:prstGeom>
        </p:spPr>
        <p:txBody>
          <a:bodyPr>
            <a:spAutoFit/>
          </a:bodyPr>
          <a:lstStyle/>
          <a:p>
            <a:pPr marL="342900" indent="-342900">
              <a:buFont typeface="Wingdings" pitchFamily="2" charset="2"/>
              <a:buChar char="Ø"/>
            </a:pPr>
            <a:r>
              <a:rPr lang="es-ES" sz="2200" b="1" dirty="0"/>
              <a:t>¿Les permiten el marco jurídico y la jerarquía realizar lo siguiente? </a:t>
            </a:r>
          </a:p>
          <a:p>
            <a:pPr marL="342900" indent="-342900">
              <a:buFont typeface="Wingdings" pitchFamily="2" charset="2"/>
              <a:buChar char="Ø"/>
            </a:pPr>
            <a:endParaRPr lang="es-ES" sz="2200" b="1" dirty="0"/>
          </a:p>
          <a:p>
            <a:pPr marL="342900" indent="-342900" algn="just">
              <a:buFont typeface="Arial" panose="020B0604020202020204" pitchFamily="34" charset="0"/>
              <a:buChar char="•"/>
            </a:pPr>
            <a:r>
              <a:rPr lang="es-ES" sz="2200" i="1" dirty="0"/>
              <a:t>comunicarse y cooperar eficazmente a nivel interno</a:t>
            </a:r>
          </a:p>
          <a:p>
            <a:pPr marL="342900" indent="-342900" algn="just">
              <a:buFont typeface="Arial" panose="020B0604020202020204" pitchFamily="34" charset="0"/>
              <a:buChar char="•"/>
            </a:pPr>
            <a:r>
              <a:rPr lang="es-ES" sz="2200" i="1" dirty="0"/>
              <a:t>comunicarse y cooperar eficazmente a nivel externo</a:t>
            </a:r>
          </a:p>
          <a:p>
            <a:pPr marL="342900" indent="-342900" algn="just">
              <a:buFont typeface="Arial" panose="020B0604020202020204" pitchFamily="34" charset="0"/>
              <a:buChar char="•"/>
            </a:pPr>
            <a:r>
              <a:rPr lang="es-ES" sz="2200" i="1" dirty="0"/>
              <a:t>comunicarse y cooperar con foros internacionales</a:t>
            </a:r>
          </a:p>
          <a:p>
            <a:pPr marL="342900" indent="-342900" algn="just">
              <a:buFont typeface="Arial" panose="020B0604020202020204" pitchFamily="34" charset="0"/>
              <a:buChar char="•"/>
            </a:pPr>
            <a:r>
              <a:rPr lang="es-ES" sz="2200" i="1" dirty="0"/>
              <a:t>tener suficientes recursos para participar eficazmente en las operaciones y casos conjuntos en materia de ciberdelincuencia internacional</a:t>
            </a:r>
          </a:p>
        </p:txBody>
      </p:sp>
      <p:pic>
        <p:nvPicPr>
          <p:cNvPr id="7" name="Picture 6">
            <a:extLst>
              <a:ext uri="{FF2B5EF4-FFF2-40B4-BE49-F238E27FC236}">
                <a16:creationId xmlns:a16="http://schemas.microsoft.com/office/drawing/2014/main" id="{28F10898-D63B-6842-B8C1-D88044CAD714}"/>
              </a:ext>
            </a:extLst>
          </p:cNvPr>
          <p:cNvPicPr>
            <a:picLocks noChangeAspect="1"/>
          </p:cNvPicPr>
          <p:nvPr/>
        </p:nvPicPr>
        <p:blipFill>
          <a:blip r:embed="rId4"/>
          <a:stretch>
            <a:fillRect/>
          </a:stretch>
        </p:blipFill>
        <p:spPr>
          <a:xfrm>
            <a:off x="5168588" y="2782027"/>
            <a:ext cx="3729699" cy="1707573"/>
          </a:xfrm>
          <a:prstGeom prst="rect">
            <a:avLst/>
          </a:prstGeom>
        </p:spPr>
      </p:pic>
    </p:spTree>
    <p:extLst>
      <p:ext uri="{BB962C8B-B14F-4D97-AF65-F5344CB8AC3E}">
        <p14:creationId xmlns:p14="http://schemas.microsoft.com/office/powerpoint/2010/main" val="2213094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11</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11</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b="1" dirty="0"/>
              <a:t>Autoridades competentes </a:t>
            </a:r>
          </a:p>
          <a:p>
            <a:pPr algn="r"/>
            <a:r>
              <a:rPr lang="es-ES" sz="3200" b="1" dirty="0"/>
              <a:t>en materia de ciberdelincuencia</a:t>
            </a:r>
            <a:endParaRPr lang="es-ES"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635341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12</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12</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es-ES" sz="3200" b="1" dirty="0">
                <a:solidFill>
                  <a:schemeClr val="bg1"/>
                </a:solidFill>
              </a:rPr>
              <a:t>Visión general de la investigación </a:t>
            </a:r>
          </a:p>
          <a:p>
            <a:pPr marL="0" indent="0" algn="r">
              <a:buFont typeface="Arial" charset="0"/>
              <a:buNone/>
              <a:defRPr/>
            </a:pPr>
            <a:r>
              <a:rPr lang="es-ES" sz="3200" b="1" dirty="0">
                <a:solidFill>
                  <a:schemeClr val="bg1"/>
                </a:solidFill>
              </a:rPr>
              <a:t>de la ciberdelincuencia</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594925"/>
            <a:ext cx="8525021" cy="1668149"/>
          </a:xfrm>
          <a:prstGeom prst="rect">
            <a:avLst/>
          </a:prstGeom>
        </p:spPr>
        <p:txBody>
          <a:bodyPr wrap="square">
            <a:spAutoFit/>
          </a:bodyPr>
          <a:lstStyle/>
          <a:p>
            <a:pPr algn="ctr" eaLnBrk="1" hangingPunct="1">
              <a:lnSpc>
                <a:spcPct val="80000"/>
              </a:lnSpc>
            </a:pPr>
            <a:r>
              <a:rPr lang="es-ES" sz="3200" b="1" dirty="0"/>
              <a:t>Parte 2</a:t>
            </a:r>
          </a:p>
          <a:p>
            <a:pPr algn="ctr">
              <a:lnSpc>
                <a:spcPct val="80000"/>
              </a:lnSpc>
            </a:pPr>
            <a:br/>
            <a:r>
              <a:rPr lang="es-ES" sz="3200" b="1" dirty="0"/>
              <a:t>Conceptos básicos sobre </a:t>
            </a:r>
          </a:p>
          <a:p>
            <a:pPr algn="ctr">
              <a:lnSpc>
                <a:spcPct val="80000"/>
              </a:lnSpc>
            </a:pPr>
            <a:r>
              <a:rPr lang="es-ES" sz="3200" b="1" dirty="0"/>
              <a:t>la investigación de la ciberdelincuencia</a:t>
            </a:r>
          </a:p>
        </p:txBody>
      </p:sp>
    </p:spTree>
    <p:extLst>
      <p:ext uri="{BB962C8B-B14F-4D97-AF65-F5344CB8AC3E}">
        <p14:creationId xmlns:p14="http://schemas.microsoft.com/office/powerpoint/2010/main" val="3903092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13</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13</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Conceptos básicos sobre </a:t>
            </a:r>
          </a:p>
          <a:p>
            <a:pPr algn="r">
              <a:lnSpc>
                <a:spcPct val="80000"/>
              </a:lnSpc>
            </a:pPr>
            <a:r>
              <a:rPr lang="es-ES" sz="3200" b="1" dirty="0"/>
              <a:t>la investigación de la ciberdelincuencia</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79940"/>
            <a:ext cx="4159921" cy="5632311"/>
          </a:xfrm>
          <a:prstGeom prst="rect">
            <a:avLst/>
          </a:prstGeom>
        </p:spPr>
        <p:txBody>
          <a:bodyPr wrap="square">
            <a:spAutoFit/>
          </a:bodyPr>
          <a:lstStyle/>
          <a:p>
            <a:pPr marL="342900" indent="-342900" algn="just">
              <a:buFont typeface="Wingdings" pitchFamily="2" charset="2"/>
              <a:buChar char="Ø"/>
              <a:defRPr/>
            </a:pPr>
            <a:r>
              <a:rPr lang="es-ES" b="1" dirty="0"/>
              <a:t>Conceptos básicos sobre el desarrollo de la causa penal en el sistema de derecho consuetudinario (primera instancia):</a:t>
            </a:r>
          </a:p>
          <a:p>
            <a:pPr marL="342900" indent="-342900">
              <a:buFont typeface="Wingdings" pitchFamily="2" charset="2"/>
              <a:buChar char="Ø"/>
              <a:defRPr/>
            </a:pPr>
            <a:endParaRPr lang="es-ES" b="1" dirty="0"/>
          </a:p>
          <a:p>
            <a:pPr marL="342900" indent="-342900" algn="just">
              <a:buFont typeface="Arial" panose="020B0604020202020204" pitchFamily="34" charset="0"/>
              <a:buChar char="•"/>
              <a:defRPr/>
            </a:pPr>
            <a:r>
              <a:rPr lang="es-ES" i="1" dirty="0"/>
              <a:t>Investigación previa a la detención</a:t>
            </a:r>
          </a:p>
          <a:p>
            <a:pPr marL="342900" indent="-342900" algn="just">
              <a:buFont typeface="Arial" panose="020B0604020202020204" pitchFamily="34" charset="0"/>
              <a:buChar char="•"/>
              <a:defRPr/>
            </a:pPr>
            <a:r>
              <a:rPr lang="es-ES" i="1" dirty="0"/>
              <a:t>Detención</a:t>
            </a:r>
          </a:p>
          <a:p>
            <a:pPr marL="342900" indent="-342900" algn="just">
              <a:buFont typeface="Arial" panose="020B0604020202020204" pitchFamily="34" charset="0"/>
              <a:buChar char="•"/>
              <a:defRPr/>
            </a:pPr>
            <a:r>
              <a:rPr lang="es-ES" i="1" dirty="0"/>
              <a:t>Comparecencia inicial</a:t>
            </a:r>
          </a:p>
          <a:p>
            <a:pPr marL="342900" indent="-342900" algn="just">
              <a:buFont typeface="Arial" panose="020B0604020202020204" pitchFamily="34" charset="0"/>
              <a:buChar char="•"/>
              <a:defRPr/>
            </a:pPr>
            <a:r>
              <a:rPr lang="es-ES" i="1" dirty="0"/>
              <a:t>Gran Jurado (o no)</a:t>
            </a:r>
          </a:p>
          <a:p>
            <a:pPr marL="342900" indent="-342900" algn="just">
              <a:buFont typeface="Arial" panose="020B0604020202020204" pitchFamily="34" charset="0"/>
              <a:buChar char="•"/>
              <a:defRPr/>
            </a:pPr>
            <a:r>
              <a:rPr lang="es-ES" i="1" dirty="0"/>
              <a:t>Audiencia preliminar</a:t>
            </a:r>
          </a:p>
          <a:p>
            <a:pPr marL="342900" indent="-342900" algn="just">
              <a:buFont typeface="Arial" panose="020B0604020202020204" pitchFamily="34" charset="0"/>
              <a:buChar char="•"/>
              <a:defRPr/>
            </a:pPr>
            <a:r>
              <a:rPr lang="es-ES" i="1" dirty="0"/>
              <a:t>Acusación formal</a:t>
            </a:r>
          </a:p>
          <a:p>
            <a:pPr marL="342900" indent="-342900" algn="just">
              <a:buFont typeface="Arial" panose="020B0604020202020204" pitchFamily="34" charset="0"/>
              <a:buChar char="•"/>
              <a:defRPr/>
            </a:pPr>
            <a:r>
              <a:rPr lang="es-ES" i="1" dirty="0"/>
              <a:t>Revelación y peticiones</a:t>
            </a:r>
          </a:p>
          <a:p>
            <a:pPr marL="342900" indent="-342900" algn="just">
              <a:buFont typeface="Arial" panose="020B0604020202020204" pitchFamily="34" charset="0"/>
              <a:buChar char="•"/>
              <a:defRPr/>
            </a:pPr>
            <a:r>
              <a:rPr lang="es-ES" i="1" dirty="0"/>
              <a:t>Conformidad negociada y declaración de culpabilidad</a:t>
            </a:r>
          </a:p>
          <a:p>
            <a:pPr marL="342900" indent="-342900" algn="just">
              <a:buFont typeface="Arial" panose="020B0604020202020204" pitchFamily="34" charset="0"/>
              <a:buChar char="•"/>
              <a:defRPr/>
            </a:pPr>
            <a:r>
              <a:rPr lang="es-ES" i="1" dirty="0"/>
              <a:t>Juicio</a:t>
            </a:r>
          </a:p>
          <a:p>
            <a:pPr marL="342900" indent="-342900" algn="just">
              <a:buFont typeface="Arial" panose="020B0604020202020204" pitchFamily="34" charset="0"/>
              <a:buChar char="•"/>
              <a:defRPr/>
            </a:pPr>
            <a:r>
              <a:rPr lang="es-ES" i="1" dirty="0"/>
              <a:t>Examen preliminar de la fiabilidad de un testigo</a:t>
            </a:r>
          </a:p>
          <a:p>
            <a:pPr marL="342900" indent="-342900" algn="just">
              <a:buFont typeface="Arial" panose="020B0604020202020204" pitchFamily="34" charset="0"/>
              <a:buChar char="•"/>
              <a:defRPr/>
            </a:pPr>
            <a:r>
              <a:rPr lang="es-ES" i="1" dirty="0"/>
              <a:t>Fase de culpabilidad</a:t>
            </a:r>
          </a:p>
          <a:p>
            <a:pPr marL="342900" indent="-342900" algn="just">
              <a:buFont typeface="Arial" panose="020B0604020202020204" pitchFamily="34" charset="0"/>
              <a:buChar char="•"/>
              <a:defRPr/>
            </a:pPr>
            <a:r>
              <a:rPr lang="es-ES" i="1" dirty="0"/>
              <a:t>Sentencia</a:t>
            </a:r>
          </a:p>
        </p:txBody>
      </p:sp>
      <p:sp>
        <p:nvSpPr>
          <p:cNvPr id="5" name="Rectangle 4">
            <a:extLst>
              <a:ext uri="{FF2B5EF4-FFF2-40B4-BE49-F238E27FC236}">
                <a16:creationId xmlns:a16="http://schemas.microsoft.com/office/drawing/2014/main" id="{CBF6D94C-E963-2548-B312-315B2A8ACCD5}"/>
              </a:ext>
            </a:extLst>
          </p:cNvPr>
          <p:cNvSpPr/>
          <p:nvPr/>
        </p:nvSpPr>
        <p:spPr>
          <a:xfrm>
            <a:off x="4496754" y="920135"/>
            <a:ext cx="4280694" cy="5324535"/>
          </a:xfrm>
          <a:prstGeom prst="rect">
            <a:avLst/>
          </a:prstGeom>
        </p:spPr>
        <p:txBody>
          <a:bodyPr wrap="square">
            <a:spAutoFit/>
          </a:bodyPr>
          <a:lstStyle/>
          <a:p>
            <a:pPr marL="342900" indent="-342900" algn="just">
              <a:buFont typeface="Wingdings" pitchFamily="2" charset="2"/>
              <a:buChar char="Ø"/>
              <a:defRPr/>
            </a:pPr>
            <a:r>
              <a:rPr lang="es-ES" sz="1700" b="1" dirty="0"/>
              <a:t>Conceptos básicos sobre el desarrollo de la causa penal en el sistema de derecho civil (primera instancia):</a:t>
            </a:r>
          </a:p>
          <a:p>
            <a:pPr marL="342900" indent="-342900">
              <a:buFont typeface="Wingdings" pitchFamily="2" charset="2"/>
              <a:buChar char="Ø"/>
              <a:defRPr/>
            </a:pPr>
            <a:endParaRPr lang="es-ES" sz="1700" b="1" dirty="0"/>
          </a:p>
          <a:p>
            <a:pPr marL="342900" indent="-342900" algn="just">
              <a:buFont typeface="Arial" panose="020B0604020202020204" pitchFamily="34" charset="0"/>
              <a:buChar char="•"/>
              <a:defRPr/>
            </a:pPr>
            <a:r>
              <a:rPr lang="es-ES" sz="1700" i="1" dirty="0"/>
              <a:t>Actividades policiales previas a la investigación</a:t>
            </a:r>
          </a:p>
          <a:p>
            <a:pPr marL="342900" indent="-342900" algn="just">
              <a:buFont typeface="Arial" panose="020B0604020202020204" pitchFamily="34" charset="0"/>
              <a:buChar char="•"/>
              <a:defRPr/>
            </a:pPr>
            <a:r>
              <a:rPr lang="es-ES" sz="1700" i="1" dirty="0"/>
              <a:t>Detención/no detención</a:t>
            </a:r>
          </a:p>
          <a:p>
            <a:pPr marL="342900" indent="-342900" algn="just">
              <a:buFont typeface="Arial" panose="020B0604020202020204" pitchFamily="34" charset="0"/>
              <a:buChar char="•"/>
              <a:defRPr/>
            </a:pPr>
            <a:r>
              <a:rPr lang="es-ES" sz="1700" i="1" dirty="0"/>
              <a:t>Procedimiento penal acelerado o completo en función de la sentencia</a:t>
            </a:r>
          </a:p>
          <a:p>
            <a:pPr marL="342900" indent="-342900" algn="just">
              <a:buFont typeface="Arial" panose="020B0604020202020204" pitchFamily="34" charset="0"/>
              <a:buChar char="•"/>
              <a:defRPr/>
            </a:pPr>
            <a:r>
              <a:rPr lang="es-ES" sz="1700" i="1" dirty="0"/>
              <a:t>Enjuiciamiento/Investigación  Investigación del juez con múltiples fases</a:t>
            </a:r>
          </a:p>
          <a:p>
            <a:pPr marL="342900" indent="-342900" algn="just">
              <a:buFont typeface="Arial" panose="020B0604020202020204" pitchFamily="34" charset="0"/>
              <a:buChar char="•"/>
              <a:defRPr/>
            </a:pPr>
            <a:r>
              <a:rPr lang="es-ES" sz="1700" i="1" dirty="0"/>
              <a:t>Aplazamiento de enjuiciamiento/conformidad negociada</a:t>
            </a:r>
          </a:p>
          <a:p>
            <a:pPr marL="342900" indent="-342900" algn="just">
              <a:buFont typeface="Arial" panose="020B0604020202020204" pitchFamily="34" charset="0"/>
              <a:buChar char="•"/>
              <a:defRPr/>
            </a:pPr>
            <a:r>
              <a:rPr lang="es-ES" sz="1700" i="1" dirty="0"/>
              <a:t>Acusación formal</a:t>
            </a:r>
          </a:p>
          <a:p>
            <a:pPr marL="342900" indent="-342900" algn="just">
              <a:buFont typeface="Arial" panose="020B0604020202020204" pitchFamily="34" charset="0"/>
              <a:buChar char="•"/>
              <a:defRPr/>
            </a:pPr>
            <a:r>
              <a:rPr lang="es-ES" sz="1700" i="1" dirty="0"/>
              <a:t>Audiencia preparatoria</a:t>
            </a:r>
          </a:p>
          <a:p>
            <a:pPr marL="342900" indent="-342900" algn="just">
              <a:buFont typeface="Arial" panose="020B0604020202020204" pitchFamily="34" charset="0"/>
              <a:buChar char="•"/>
              <a:defRPr/>
            </a:pPr>
            <a:r>
              <a:rPr lang="es-ES" sz="1700" i="1" dirty="0"/>
              <a:t>Juicio</a:t>
            </a:r>
          </a:p>
          <a:p>
            <a:pPr marL="342900" indent="-342900" algn="just">
              <a:buFont typeface="Arial" panose="020B0604020202020204" pitchFamily="34" charset="0"/>
              <a:buChar char="•"/>
              <a:defRPr/>
            </a:pPr>
            <a:r>
              <a:rPr lang="es-ES" sz="1700" i="1" dirty="0"/>
              <a:t>Informes finales</a:t>
            </a:r>
          </a:p>
          <a:p>
            <a:pPr marL="342900" indent="-342900" algn="just">
              <a:buFont typeface="Arial" panose="020B0604020202020204" pitchFamily="34" charset="0"/>
              <a:buChar char="•"/>
              <a:defRPr/>
            </a:pPr>
            <a:r>
              <a:rPr lang="es-ES" sz="1700" i="1" dirty="0"/>
              <a:t>Decisión judicial y sentencia</a:t>
            </a:r>
          </a:p>
        </p:txBody>
      </p:sp>
    </p:spTree>
    <p:extLst>
      <p:ext uri="{BB962C8B-B14F-4D97-AF65-F5344CB8AC3E}">
        <p14:creationId xmlns:p14="http://schemas.microsoft.com/office/powerpoint/2010/main" val="606570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14</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14</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Conceptos básicos sobre </a:t>
            </a:r>
          </a:p>
          <a:p>
            <a:pPr algn="r">
              <a:lnSpc>
                <a:spcPct val="80000"/>
              </a:lnSpc>
            </a:pPr>
            <a:r>
              <a:rPr lang="es-ES" sz="3200" b="1" dirty="0"/>
              <a:t>la investigación de la ciberdelincuencia</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79940"/>
            <a:ext cx="4572000" cy="5355312"/>
          </a:xfrm>
          <a:prstGeom prst="rect">
            <a:avLst/>
          </a:prstGeom>
        </p:spPr>
        <p:txBody>
          <a:bodyPr>
            <a:spAutoFit/>
          </a:bodyPr>
          <a:lstStyle/>
          <a:p>
            <a:pPr marL="342900" indent="-342900">
              <a:buFont typeface="Wingdings" pitchFamily="2" charset="2"/>
              <a:buChar char="Ø"/>
              <a:defRPr/>
            </a:pPr>
            <a:r>
              <a:rPr lang="es-ES" b="1" dirty="0"/>
              <a:t>Regla número 1:  </a:t>
            </a:r>
          </a:p>
          <a:p>
            <a:pPr marL="342900" indent="-342900" algn="just">
              <a:buFont typeface="Wingdings" pitchFamily="2" charset="2"/>
              <a:buChar char="ü"/>
              <a:defRPr/>
            </a:pPr>
            <a:r>
              <a:rPr lang="es-ES" b="1" dirty="0">
                <a:solidFill>
                  <a:srgbClr val="FF0000"/>
                </a:solidFill>
              </a:rPr>
              <a:t>REACCIÓN RÁPIDA</a:t>
            </a:r>
          </a:p>
          <a:p>
            <a:pPr marL="342900" indent="-342900" algn="just">
              <a:buFont typeface="Arial" panose="020B0604020202020204" pitchFamily="34" charset="0"/>
              <a:buChar char="•"/>
              <a:defRPr/>
            </a:pPr>
            <a:r>
              <a:rPr lang="es-ES" b="1" dirty="0"/>
              <a:t>las autoridades competentes están preparadas para reaccionar en cualquier momento</a:t>
            </a:r>
          </a:p>
          <a:p>
            <a:pPr marL="342900" indent="-342900" algn="just">
              <a:buFont typeface="Arial" panose="020B0604020202020204" pitchFamily="34" charset="0"/>
              <a:buChar char="•"/>
              <a:defRPr/>
            </a:pPr>
            <a:endParaRPr lang="es-ES" b="1" dirty="0"/>
          </a:p>
          <a:p>
            <a:pPr marL="342900" indent="-342900" algn="just">
              <a:buFont typeface="Wingdings" pitchFamily="2" charset="2"/>
              <a:buChar char="Ø"/>
              <a:defRPr/>
            </a:pPr>
            <a:r>
              <a:rPr lang="es-ES" b="1" dirty="0"/>
              <a:t>Regla número 2:</a:t>
            </a:r>
          </a:p>
          <a:p>
            <a:pPr marL="342900" indent="-342900" algn="just">
              <a:buFont typeface="Wingdings" pitchFamily="2" charset="2"/>
              <a:buChar char="ü"/>
              <a:defRPr/>
            </a:pPr>
            <a:r>
              <a:rPr lang="es-ES" b="1" dirty="0">
                <a:solidFill>
                  <a:srgbClr val="FF0000"/>
                </a:solidFill>
              </a:rPr>
              <a:t>COMUNICACIÓN PERMANENTE</a:t>
            </a:r>
          </a:p>
          <a:p>
            <a:pPr marL="342900" indent="-342900" algn="just">
              <a:buFont typeface="Arial" panose="020B0604020202020204" pitchFamily="34" charset="0"/>
              <a:buChar char="•"/>
              <a:defRPr/>
            </a:pPr>
            <a:r>
              <a:rPr lang="es-ES" b="1" dirty="0"/>
              <a:t>las fuerzas del orden, la fiscalía, el tribunal, otros organismos o participantes, se comunican y coordinan constantemente</a:t>
            </a:r>
          </a:p>
          <a:p>
            <a:pPr marL="342900" indent="-342900" algn="just">
              <a:buFont typeface="Arial" panose="020B0604020202020204" pitchFamily="34" charset="0"/>
              <a:buChar char="•"/>
              <a:defRPr/>
            </a:pPr>
            <a:endParaRPr lang="es-ES" b="1" dirty="0"/>
          </a:p>
          <a:p>
            <a:pPr marL="342900" indent="-342900" algn="just">
              <a:buFont typeface="Wingdings" pitchFamily="2" charset="2"/>
              <a:buChar char="Ø"/>
              <a:defRPr/>
            </a:pPr>
            <a:r>
              <a:rPr lang="es-ES" b="1" dirty="0"/>
              <a:t>Regla número 3:</a:t>
            </a:r>
          </a:p>
          <a:p>
            <a:pPr marL="342900" indent="-342900" algn="just">
              <a:buFont typeface="Wingdings" pitchFamily="2" charset="2"/>
              <a:buChar char="ü"/>
              <a:defRPr/>
            </a:pPr>
            <a:r>
              <a:rPr lang="es-ES" b="1" dirty="0">
                <a:solidFill>
                  <a:srgbClr val="FF0000"/>
                </a:solidFill>
              </a:rPr>
              <a:t>SE PRESERVAN Y RECOGEN LAS PRUEBAS DE FORMA EXHAUSTIVA</a:t>
            </a:r>
          </a:p>
          <a:p>
            <a:pPr marL="342900" indent="-342900" algn="just">
              <a:buFont typeface="Arial" panose="020B0604020202020204" pitchFamily="34" charset="0"/>
              <a:buChar char="•"/>
              <a:defRPr/>
            </a:pPr>
            <a:r>
              <a:rPr lang="es-ES" b="1" dirty="0"/>
              <a:t>se detectan y recogen adecuadamente todas las pruebas electrónicas y de otro tipo</a:t>
            </a:r>
          </a:p>
        </p:txBody>
      </p:sp>
      <p:sp>
        <p:nvSpPr>
          <p:cNvPr id="5" name="Rectangle 4">
            <a:extLst>
              <a:ext uri="{FF2B5EF4-FFF2-40B4-BE49-F238E27FC236}">
                <a16:creationId xmlns:a16="http://schemas.microsoft.com/office/drawing/2014/main" id="{CBF6D94C-E963-2548-B312-315B2A8ACCD5}"/>
              </a:ext>
            </a:extLst>
          </p:cNvPr>
          <p:cNvSpPr/>
          <p:nvPr/>
        </p:nvSpPr>
        <p:spPr>
          <a:xfrm>
            <a:off x="4572000" y="1085294"/>
            <a:ext cx="4572000" cy="5078313"/>
          </a:xfrm>
          <a:prstGeom prst="rect">
            <a:avLst/>
          </a:prstGeom>
        </p:spPr>
        <p:txBody>
          <a:bodyPr>
            <a:spAutoFit/>
          </a:bodyPr>
          <a:lstStyle/>
          <a:p>
            <a:pPr marL="342900" indent="-342900">
              <a:buFont typeface="Wingdings" pitchFamily="2" charset="2"/>
              <a:buChar char="Ø"/>
              <a:defRPr/>
            </a:pPr>
            <a:r>
              <a:rPr lang="es-ES" b="1" dirty="0"/>
              <a:t>Regla número 4:</a:t>
            </a:r>
          </a:p>
          <a:p>
            <a:pPr marL="342900" indent="-342900" algn="just">
              <a:buFont typeface="Wingdings" pitchFamily="2" charset="2"/>
              <a:buChar char="ü"/>
              <a:defRPr/>
            </a:pPr>
            <a:r>
              <a:rPr lang="es-ES" b="1" dirty="0">
                <a:solidFill>
                  <a:srgbClr val="FF0000"/>
                </a:solidFill>
              </a:rPr>
              <a:t>SE CUENTA CON INSTITUCIONES O EXPERTOS FORENSES DIGITALES ESPECIALIZADOS</a:t>
            </a:r>
          </a:p>
          <a:p>
            <a:pPr marL="342900" indent="-342900" algn="just">
              <a:buFont typeface="Arial" pitchFamily="34" charset="0"/>
              <a:buChar char="•"/>
              <a:defRPr/>
            </a:pPr>
            <a:r>
              <a:rPr lang="es-ES" b="1" dirty="0"/>
              <a:t>las pruebas recogidas pueden analizarse rápidamente</a:t>
            </a:r>
          </a:p>
          <a:p>
            <a:pPr marL="342900" indent="-342900" algn="just">
              <a:buFont typeface="Arial" pitchFamily="34" charset="0"/>
              <a:buChar char="•"/>
              <a:defRPr/>
            </a:pPr>
            <a:endParaRPr lang="es-ES" b="1" dirty="0"/>
          </a:p>
          <a:p>
            <a:pPr marL="342900" indent="-342900" algn="just">
              <a:buFont typeface="Wingdings" pitchFamily="2" charset="2"/>
              <a:buChar char="Ø"/>
              <a:defRPr/>
            </a:pPr>
            <a:r>
              <a:rPr lang="es-ES" b="1" dirty="0"/>
              <a:t>Regla número 5:</a:t>
            </a:r>
          </a:p>
          <a:p>
            <a:pPr marL="342900" indent="-342900" algn="just">
              <a:buFont typeface="Wingdings" pitchFamily="2" charset="2"/>
              <a:buChar char="ü"/>
              <a:defRPr/>
            </a:pPr>
            <a:r>
              <a:rPr lang="es-ES" b="1" dirty="0">
                <a:solidFill>
                  <a:srgbClr val="FF0000"/>
                </a:solidFill>
              </a:rPr>
              <a:t>SE ENTREVISTA A LOS TESTIGOS RÁPIDAMENTE</a:t>
            </a:r>
          </a:p>
          <a:p>
            <a:pPr marL="342900" indent="-342900" algn="just">
              <a:buFont typeface="Arial" pitchFamily="34" charset="0"/>
              <a:buChar char="•"/>
              <a:defRPr/>
            </a:pPr>
            <a:r>
              <a:rPr lang="es-ES" b="1" dirty="0"/>
              <a:t>Tan pronto como sea posible, los testigos son entrevistados/interrogados por la autoridad competente</a:t>
            </a:r>
          </a:p>
          <a:p>
            <a:pPr marL="342900" indent="-342900" algn="just">
              <a:buFont typeface="Arial" pitchFamily="34" charset="0"/>
              <a:buChar char="•"/>
              <a:defRPr/>
            </a:pPr>
            <a:endParaRPr lang="es-ES" b="1" dirty="0"/>
          </a:p>
          <a:p>
            <a:pPr marL="342900" indent="-342900" algn="just">
              <a:buFont typeface="Wingdings" pitchFamily="2" charset="2"/>
              <a:buChar char="Ø"/>
              <a:defRPr/>
            </a:pPr>
            <a:r>
              <a:rPr lang="es-ES" b="1" dirty="0"/>
              <a:t>Regla número 6:</a:t>
            </a:r>
          </a:p>
          <a:p>
            <a:pPr marL="342900" indent="-342900" algn="just">
              <a:buFont typeface="Wingdings" pitchFamily="2" charset="2"/>
              <a:buChar char="ü"/>
              <a:defRPr/>
            </a:pPr>
            <a:r>
              <a:rPr lang="es-ES" b="1" dirty="0">
                <a:solidFill>
                  <a:srgbClr val="FF0000"/>
                </a:solidFill>
              </a:rPr>
              <a:t>TODAS LAS ACCIONES SON URGENTES</a:t>
            </a:r>
          </a:p>
        </p:txBody>
      </p:sp>
    </p:spTree>
    <p:extLst>
      <p:ext uri="{BB962C8B-B14F-4D97-AF65-F5344CB8AC3E}">
        <p14:creationId xmlns:p14="http://schemas.microsoft.com/office/powerpoint/2010/main" val="1290972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15</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15</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Conceptos básicos sobre </a:t>
            </a:r>
          </a:p>
          <a:p>
            <a:pPr algn="r">
              <a:lnSpc>
                <a:spcPct val="80000"/>
              </a:lnSpc>
            </a:pPr>
            <a:r>
              <a:rPr lang="es-ES" sz="3200" b="1" dirty="0"/>
              <a:t>la investigación de la ciberdelincuencia</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28583"/>
            <a:ext cx="4572000" cy="5624617"/>
          </a:xfrm>
          <a:prstGeom prst="rect">
            <a:avLst/>
          </a:prstGeom>
        </p:spPr>
        <p:txBody>
          <a:bodyPr>
            <a:spAutoFit/>
          </a:bodyPr>
          <a:lstStyle/>
          <a:p>
            <a:pPr marL="342900" indent="-342900">
              <a:buFont typeface="Wingdings" pitchFamily="2" charset="2"/>
              <a:buChar char="Ø"/>
              <a:defRPr/>
            </a:pPr>
            <a:r>
              <a:rPr lang="es-ES" sz="1950" b="1" dirty="0">
                <a:solidFill>
                  <a:srgbClr val="FF0000"/>
                </a:solidFill>
              </a:rPr>
              <a:t>FUERZAS DEL ORDEN:</a:t>
            </a:r>
          </a:p>
          <a:p>
            <a:pPr marL="342900" indent="-342900" algn="just">
              <a:buFont typeface="Arial" panose="020B0604020202020204" pitchFamily="34" charset="0"/>
              <a:buChar char="•"/>
              <a:defRPr/>
            </a:pPr>
            <a:r>
              <a:rPr lang="es-ES" b="1"/>
              <a:t>realizan planes</a:t>
            </a:r>
            <a:r>
              <a:rPr lang="es-ES"/>
              <a:t> sobre el despliegue en el terreno, incluidos todos los estudios y preparativos técnicos y forenses digitales necesarios</a:t>
            </a:r>
          </a:p>
          <a:p>
            <a:pPr marL="342900" indent="-342900" algn="just">
              <a:buFont typeface="Arial" panose="020B0604020202020204" pitchFamily="34" charset="0"/>
              <a:buChar char="•"/>
              <a:defRPr/>
            </a:pPr>
            <a:endParaRPr lang="es-ES" sz="2000" dirty="0"/>
          </a:p>
          <a:p>
            <a:pPr marL="342900" indent="-342900" algn="just">
              <a:buFont typeface="Arial" panose="020B0604020202020204" pitchFamily="34" charset="0"/>
              <a:buChar char="•"/>
              <a:defRPr/>
            </a:pPr>
            <a:r>
              <a:rPr lang="es-ES" b="1"/>
              <a:t>notifican a la autoridad competente</a:t>
            </a:r>
            <a:r>
              <a:rPr lang="es-ES"/>
              <a:t> (oficial de mando, fiscal, juez de instrucción) las medidas que deben tomarse y los motivos jurídicos para ello</a:t>
            </a:r>
          </a:p>
          <a:p>
            <a:pPr marL="342900" indent="-342900" algn="just">
              <a:buFont typeface="Arial" panose="020B0604020202020204" pitchFamily="34" charset="0"/>
              <a:buChar char="•"/>
              <a:defRPr/>
            </a:pPr>
            <a:endParaRPr lang="es-ES" sz="2000" dirty="0"/>
          </a:p>
          <a:p>
            <a:pPr marL="342900" indent="-342900" algn="just">
              <a:buFont typeface="Arial" panose="020B0604020202020204" pitchFamily="34" charset="0"/>
              <a:buChar char="•"/>
              <a:defRPr/>
            </a:pPr>
            <a:r>
              <a:rPr lang="es-ES" b="1"/>
              <a:t>según el ordenamiento jurídico, presentan el equivalente de la iniciativa/propuesta/solicitud a la Fiscalía o al Tribunal para que emita los instrumentos procesales necesarios</a:t>
            </a:r>
            <a:r>
              <a:rPr lang="es-ES"/>
              <a:t> para llevar a cabo un procedimiento o una investigación sin obstáculos</a:t>
            </a:r>
          </a:p>
        </p:txBody>
      </p:sp>
      <p:pic>
        <p:nvPicPr>
          <p:cNvPr id="6" name="Picture 5">
            <a:extLst>
              <a:ext uri="{FF2B5EF4-FFF2-40B4-BE49-F238E27FC236}">
                <a16:creationId xmlns:a16="http://schemas.microsoft.com/office/drawing/2014/main" id="{EB152C8B-C576-ED43-BFC7-733BBFEAE53C}"/>
              </a:ext>
            </a:extLst>
          </p:cNvPr>
          <p:cNvPicPr>
            <a:picLocks noChangeAspect="1"/>
          </p:cNvPicPr>
          <p:nvPr/>
        </p:nvPicPr>
        <p:blipFill>
          <a:blip r:embed="rId4"/>
          <a:stretch>
            <a:fillRect/>
          </a:stretch>
        </p:blipFill>
        <p:spPr>
          <a:xfrm>
            <a:off x="5248704" y="2504076"/>
            <a:ext cx="3528744" cy="2343910"/>
          </a:xfrm>
          <a:prstGeom prst="rect">
            <a:avLst/>
          </a:prstGeom>
        </p:spPr>
      </p:pic>
    </p:spTree>
    <p:extLst>
      <p:ext uri="{BB962C8B-B14F-4D97-AF65-F5344CB8AC3E}">
        <p14:creationId xmlns:p14="http://schemas.microsoft.com/office/powerpoint/2010/main" val="7096573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16</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16</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Conceptos básicos sobre </a:t>
            </a:r>
          </a:p>
          <a:p>
            <a:pPr algn="r">
              <a:lnSpc>
                <a:spcPct val="80000"/>
              </a:lnSpc>
            </a:pPr>
            <a:r>
              <a:rPr lang="es-ES" sz="3200" b="1" dirty="0"/>
              <a:t>la investigación de la ciberdelincuencia</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52123"/>
            <a:ext cx="5711596" cy="5193729"/>
          </a:xfrm>
          <a:prstGeom prst="rect">
            <a:avLst/>
          </a:prstGeom>
        </p:spPr>
        <p:txBody>
          <a:bodyPr wrap="square">
            <a:spAutoFit/>
          </a:bodyPr>
          <a:lstStyle/>
          <a:p>
            <a:pPr marL="342900" indent="-342900">
              <a:buFont typeface="Wingdings" pitchFamily="2" charset="2"/>
              <a:buChar char="Ø"/>
              <a:defRPr/>
            </a:pPr>
            <a:r>
              <a:rPr lang="es-ES" sz="1950" b="1" dirty="0">
                <a:solidFill>
                  <a:srgbClr val="FF0000"/>
                </a:solidFill>
              </a:rPr>
              <a:t>FUERZAS DEL ORDEN:</a:t>
            </a:r>
          </a:p>
          <a:p>
            <a:pPr marL="285750" indent="-285750" algn="just">
              <a:buFont typeface="Arial" panose="020B0604020202020204" pitchFamily="34" charset="0"/>
              <a:buChar char="•"/>
              <a:defRPr/>
            </a:pPr>
            <a:r>
              <a:rPr lang="es-ES" b="1" dirty="0"/>
              <a:t>las decisiones/mandatos, según el caso, deben abarcar todas las actuaciones probatorias necesarias</a:t>
            </a:r>
            <a:r>
              <a:rPr lang="es-ES" dirty="0"/>
              <a:t> (por ejemplo, la conservación de datos, la presentación de datos, el registro y la confiscación, la detención, el interrogatorio, la audiencia, el compromiso forense, etc.)</a:t>
            </a:r>
          </a:p>
          <a:p>
            <a:pPr marL="285750" indent="-285750" algn="just">
              <a:buFont typeface="Arial" panose="020B0604020202020204" pitchFamily="34" charset="0"/>
              <a:buChar char="•"/>
              <a:defRPr/>
            </a:pPr>
            <a:endParaRPr lang="es-ES" sz="1900" b="1" dirty="0"/>
          </a:p>
          <a:p>
            <a:pPr marL="285750" indent="-285750" algn="just">
              <a:buFont typeface="Arial" panose="020B0604020202020204" pitchFamily="34" charset="0"/>
              <a:buChar char="•"/>
              <a:defRPr/>
            </a:pPr>
            <a:r>
              <a:rPr lang="es-ES" b="1" dirty="0"/>
              <a:t>al recibir las decisiones/mandatos necesarios se despliegan rápidamente</a:t>
            </a:r>
            <a:r>
              <a:rPr lang="es-ES" dirty="0"/>
              <a:t> de acuerdo con la ley y los procedimientos de despliegue</a:t>
            </a:r>
          </a:p>
          <a:p>
            <a:pPr marL="285750" indent="-285750" algn="just">
              <a:buFont typeface="Arial" panose="020B0604020202020204" pitchFamily="34" charset="0"/>
              <a:buChar char="•"/>
              <a:defRPr/>
            </a:pPr>
            <a:endParaRPr lang="es-ES" sz="1900" dirty="0"/>
          </a:p>
          <a:p>
            <a:pPr marL="342900" indent="-342900" algn="just">
              <a:buFont typeface="Arial" panose="020B0604020202020204" pitchFamily="34" charset="0"/>
              <a:buChar char="•"/>
              <a:defRPr/>
            </a:pPr>
            <a:r>
              <a:rPr lang="es-ES" sz="1900" b="1" dirty="0"/>
              <a:t>de acuerdo con las decisiones/mandatos, aseguran a las personas, los objetos y las pruebas electrónicas</a:t>
            </a:r>
          </a:p>
          <a:p>
            <a:pPr marL="342900" indent="-342900" algn="just">
              <a:buFont typeface="Arial" panose="020B0604020202020204" pitchFamily="34" charset="0"/>
              <a:buChar char="•"/>
              <a:defRPr/>
            </a:pPr>
            <a:endParaRPr lang="es-ES" sz="1900" b="1" dirty="0"/>
          </a:p>
          <a:p>
            <a:pPr marL="342900" indent="-342900" algn="just">
              <a:buFont typeface="Arial" panose="020B0604020202020204" pitchFamily="34" charset="0"/>
              <a:buChar char="•"/>
              <a:defRPr/>
            </a:pPr>
            <a:r>
              <a:rPr lang="es-ES" b="1" dirty="0"/>
              <a:t>notifican</a:t>
            </a:r>
            <a:r>
              <a:rPr lang="es-ES" dirty="0"/>
              <a:t> los resultados </a:t>
            </a:r>
            <a:r>
              <a:rPr lang="es-ES" b="1" dirty="0"/>
              <a:t>a la autoridad competente</a:t>
            </a:r>
          </a:p>
        </p:txBody>
      </p:sp>
      <p:pic>
        <p:nvPicPr>
          <p:cNvPr id="6" name="Picture 5">
            <a:extLst>
              <a:ext uri="{FF2B5EF4-FFF2-40B4-BE49-F238E27FC236}">
                <a16:creationId xmlns:a16="http://schemas.microsoft.com/office/drawing/2014/main" id="{EB152C8B-C576-ED43-BFC7-733BBFEAE53C}"/>
              </a:ext>
            </a:extLst>
          </p:cNvPr>
          <p:cNvPicPr>
            <a:picLocks noChangeAspect="1"/>
          </p:cNvPicPr>
          <p:nvPr/>
        </p:nvPicPr>
        <p:blipFill>
          <a:blip r:embed="rId4"/>
          <a:stretch>
            <a:fillRect/>
          </a:stretch>
        </p:blipFill>
        <p:spPr>
          <a:xfrm>
            <a:off x="6279790" y="2504076"/>
            <a:ext cx="2497657" cy="2343910"/>
          </a:xfrm>
          <a:prstGeom prst="rect">
            <a:avLst/>
          </a:prstGeom>
        </p:spPr>
      </p:pic>
    </p:spTree>
    <p:extLst>
      <p:ext uri="{BB962C8B-B14F-4D97-AF65-F5344CB8AC3E}">
        <p14:creationId xmlns:p14="http://schemas.microsoft.com/office/powerpoint/2010/main" val="1291488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17</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17</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Conceptos básicos sobre </a:t>
            </a:r>
          </a:p>
          <a:p>
            <a:pPr algn="r">
              <a:lnSpc>
                <a:spcPct val="80000"/>
              </a:lnSpc>
            </a:pPr>
            <a:r>
              <a:rPr lang="es-ES" sz="3200" b="1" dirty="0"/>
              <a:t>la investigación de la ciberdelincuencia</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31021" y="952123"/>
            <a:ext cx="5344167" cy="5378395"/>
          </a:xfrm>
          <a:prstGeom prst="rect">
            <a:avLst/>
          </a:prstGeom>
        </p:spPr>
        <p:txBody>
          <a:bodyPr wrap="square">
            <a:spAutoFit/>
          </a:bodyPr>
          <a:lstStyle/>
          <a:p>
            <a:pPr marL="342900" indent="-342900">
              <a:buFont typeface="Wingdings" pitchFamily="2" charset="2"/>
              <a:buChar char="Ø"/>
              <a:defRPr/>
            </a:pPr>
            <a:r>
              <a:rPr lang="es-ES" sz="1950" b="1" dirty="0">
                <a:solidFill>
                  <a:srgbClr val="FF0000"/>
                </a:solidFill>
              </a:rPr>
              <a:t>FISCALÍA:</a:t>
            </a:r>
          </a:p>
          <a:p>
            <a:pPr marL="342900" indent="-342900" algn="just">
              <a:buFont typeface="Arial" panose="020B0604020202020204" pitchFamily="34" charset="0"/>
              <a:buChar char="•"/>
              <a:defRPr/>
            </a:pPr>
            <a:r>
              <a:rPr lang="es-ES" b="1" dirty="0"/>
              <a:t>recibe una notificación</a:t>
            </a:r>
            <a:r>
              <a:rPr lang="es-ES" dirty="0"/>
              <a:t> (o su equivalente jurídico) por parte de las fuerzas del orden sobre la duda razonable -sospecha- equivalente de que se ha perpetrado un ciberdelito</a:t>
            </a:r>
          </a:p>
          <a:p>
            <a:pPr marL="342900" indent="-342900" algn="just">
              <a:buFont typeface="Arial" panose="020B0604020202020204" pitchFamily="34" charset="0"/>
              <a:buChar char="•"/>
              <a:defRPr/>
            </a:pPr>
            <a:r>
              <a:rPr lang="es-ES" b="1" dirty="0"/>
              <a:t>asigna urgentemente</a:t>
            </a:r>
            <a:r>
              <a:rPr lang="es-ES" dirty="0"/>
              <a:t> el caso y dirige a los fiscales para la coordinación y la dirección de la investigación</a:t>
            </a:r>
          </a:p>
          <a:p>
            <a:pPr marL="342900" indent="-342900" algn="just">
              <a:buFont typeface="Arial" panose="020B0604020202020204" pitchFamily="34" charset="0"/>
              <a:buChar char="•"/>
              <a:defRPr/>
            </a:pPr>
            <a:r>
              <a:rPr lang="es-ES" b="1" dirty="0"/>
              <a:t>emite las decisiones/mandatos solicitados</a:t>
            </a:r>
            <a:r>
              <a:rPr lang="es-ES" dirty="0"/>
              <a:t> para los diferentes procedimientos </a:t>
            </a:r>
          </a:p>
          <a:p>
            <a:pPr marL="342900" indent="-342900" algn="just">
              <a:buFont typeface="Arial" panose="020B0604020202020204" pitchFamily="34" charset="0"/>
              <a:buChar char="•"/>
              <a:defRPr/>
            </a:pPr>
            <a:r>
              <a:rPr lang="es-ES" b="1" dirty="0"/>
              <a:t>está dispuesta a reaccionar rápidamente</a:t>
            </a:r>
            <a:r>
              <a:rPr lang="es-ES" dirty="0"/>
              <a:t> ante los acontecimientos relativos a las actuaciones realizadas por la policía</a:t>
            </a:r>
          </a:p>
          <a:p>
            <a:pPr marL="342900" indent="-342900" algn="just">
              <a:buFont typeface="Arial" panose="020B0604020202020204" pitchFamily="34" charset="0"/>
              <a:buChar char="•"/>
              <a:defRPr/>
            </a:pPr>
            <a:r>
              <a:rPr lang="es-ES" b="1" dirty="0"/>
              <a:t>está preparada para tomar decisiones</a:t>
            </a:r>
            <a:r>
              <a:rPr lang="es-ES" dirty="0"/>
              <a:t> sobre las acciones procesales necesarias y se comunica, si es necesario, con el Tribunal</a:t>
            </a:r>
          </a:p>
          <a:p>
            <a:pPr marL="342900" indent="-342900" algn="just">
              <a:buFont typeface="Arial" panose="020B0604020202020204" pitchFamily="34" charset="0"/>
              <a:buChar char="•"/>
              <a:defRPr/>
            </a:pPr>
            <a:r>
              <a:rPr lang="es-ES" b="1" dirty="0"/>
              <a:t>está dispuesta a contratar recursos adicionales</a:t>
            </a:r>
            <a:r>
              <a:rPr lang="es-ES" dirty="0"/>
              <a:t> como expertos forenses digitales </a:t>
            </a:r>
          </a:p>
        </p:txBody>
      </p:sp>
      <p:pic>
        <p:nvPicPr>
          <p:cNvPr id="5" name="Picture 4">
            <a:extLst>
              <a:ext uri="{FF2B5EF4-FFF2-40B4-BE49-F238E27FC236}">
                <a16:creationId xmlns:a16="http://schemas.microsoft.com/office/drawing/2014/main" id="{209DC859-B616-D84E-850D-C521BEFF310A}"/>
              </a:ext>
            </a:extLst>
          </p:cNvPr>
          <p:cNvPicPr>
            <a:picLocks noChangeAspect="1"/>
          </p:cNvPicPr>
          <p:nvPr/>
        </p:nvPicPr>
        <p:blipFill>
          <a:blip r:embed="rId4"/>
          <a:stretch>
            <a:fillRect/>
          </a:stretch>
        </p:blipFill>
        <p:spPr>
          <a:xfrm>
            <a:off x="6017741" y="2628913"/>
            <a:ext cx="2525043" cy="2189578"/>
          </a:xfrm>
          <a:prstGeom prst="rect">
            <a:avLst/>
          </a:prstGeom>
        </p:spPr>
      </p:pic>
    </p:spTree>
    <p:extLst>
      <p:ext uri="{BB962C8B-B14F-4D97-AF65-F5344CB8AC3E}">
        <p14:creationId xmlns:p14="http://schemas.microsoft.com/office/powerpoint/2010/main" val="3346089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18</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18</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Conceptos básicos sobre </a:t>
            </a:r>
          </a:p>
          <a:p>
            <a:pPr algn="r">
              <a:lnSpc>
                <a:spcPct val="80000"/>
              </a:lnSpc>
            </a:pPr>
            <a:r>
              <a:rPr lang="es-ES" sz="3200" b="1" dirty="0"/>
              <a:t>la investigación de la ciberdelincuencia</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79940"/>
            <a:ext cx="5429926" cy="5378395"/>
          </a:xfrm>
          <a:prstGeom prst="rect">
            <a:avLst/>
          </a:prstGeom>
        </p:spPr>
        <p:txBody>
          <a:bodyPr wrap="square">
            <a:spAutoFit/>
          </a:bodyPr>
          <a:lstStyle/>
          <a:p>
            <a:pPr marL="342900" indent="-342900">
              <a:buFont typeface="Wingdings" pitchFamily="2" charset="2"/>
              <a:buChar char="Ø"/>
              <a:defRPr/>
            </a:pPr>
            <a:r>
              <a:rPr lang="es-ES" sz="1950" b="1" dirty="0">
                <a:solidFill>
                  <a:srgbClr val="FF0000"/>
                </a:solidFill>
              </a:rPr>
              <a:t>TRIBUNAL/JUEZ DE INSTRUCCIÓN:</a:t>
            </a:r>
          </a:p>
          <a:p>
            <a:pPr marL="342900" indent="-342900" algn="just">
              <a:buFont typeface="Arial" panose="020B0604020202020204" pitchFamily="34" charset="0"/>
              <a:buChar char="•"/>
              <a:defRPr/>
            </a:pPr>
            <a:r>
              <a:rPr lang="es-ES" b="1" dirty="0"/>
              <a:t>está dispuesto a ponerse en contacto</a:t>
            </a:r>
            <a:r>
              <a:rPr lang="es-ES" dirty="0"/>
              <a:t> con las fuerzas del orden o la fiscalía competentes en relación con los procedimientos de ciberdelincuencia</a:t>
            </a:r>
          </a:p>
          <a:p>
            <a:pPr marL="342900" indent="-342900" algn="just">
              <a:buFont typeface="Arial" panose="020B0604020202020204" pitchFamily="34" charset="0"/>
              <a:buChar char="•"/>
              <a:defRPr/>
            </a:pPr>
            <a:r>
              <a:rPr lang="es-ES" b="1" dirty="0"/>
              <a:t>está dispuesto a reaccionar rápidamente</a:t>
            </a:r>
            <a:r>
              <a:rPr lang="es-ES" dirty="0"/>
              <a:t> en relación con los instrumentos jurídicos presentados por las autoridades competentes</a:t>
            </a:r>
          </a:p>
          <a:p>
            <a:pPr marL="342900" indent="-342900" algn="just">
              <a:buFont typeface="Arial" panose="020B0604020202020204" pitchFamily="34" charset="0"/>
              <a:buChar char="•"/>
              <a:defRPr/>
            </a:pPr>
            <a:r>
              <a:rPr lang="es-ES" b="1" dirty="0"/>
              <a:t>está dispuesto a contratar rápidamente recursos humanos y técnicos adicionales</a:t>
            </a:r>
            <a:r>
              <a:rPr lang="es-ES" dirty="0"/>
              <a:t> para establecer el flujo de las acciones procesales</a:t>
            </a:r>
          </a:p>
          <a:p>
            <a:pPr marL="342900" indent="-342900" algn="just">
              <a:buFont typeface="Arial" panose="020B0604020202020204" pitchFamily="34" charset="0"/>
              <a:buChar char="•"/>
              <a:defRPr/>
            </a:pPr>
            <a:r>
              <a:rPr lang="es-ES" b="1" dirty="0"/>
              <a:t>está dispuesto a tomar rápidamente decisiones sobre la base de los instrumentos jurídicos</a:t>
            </a:r>
            <a:r>
              <a:rPr lang="es-ES" dirty="0"/>
              <a:t> presentados por las fuerzas del orden-acusación/defensa</a:t>
            </a:r>
          </a:p>
          <a:p>
            <a:pPr marL="342900" indent="-342900" algn="just">
              <a:buFont typeface="Arial" panose="020B0604020202020204" pitchFamily="34" charset="0"/>
              <a:buChar char="•"/>
              <a:defRPr/>
            </a:pPr>
            <a:r>
              <a:rPr lang="es-ES" b="1" dirty="0"/>
              <a:t>está dispuesto a adoptar medidas jurídicas adicionales para asegurar y salvaguardar los procesos penales por ciberdelincuencia</a:t>
            </a:r>
            <a:r>
              <a:rPr lang="es-ES" dirty="0"/>
              <a:t> </a:t>
            </a:r>
          </a:p>
        </p:txBody>
      </p:sp>
      <p:pic>
        <p:nvPicPr>
          <p:cNvPr id="6" name="Picture 5">
            <a:extLst>
              <a:ext uri="{FF2B5EF4-FFF2-40B4-BE49-F238E27FC236}">
                <a16:creationId xmlns:a16="http://schemas.microsoft.com/office/drawing/2014/main" id="{B7D84001-3B67-8F45-805B-54023F809BC4}"/>
              </a:ext>
            </a:extLst>
          </p:cNvPr>
          <p:cNvPicPr>
            <a:picLocks noChangeAspect="1"/>
          </p:cNvPicPr>
          <p:nvPr/>
        </p:nvPicPr>
        <p:blipFill>
          <a:blip r:embed="rId4"/>
          <a:stretch>
            <a:fillRect/>
          </a:stretch>
        </p:blipFill>
        <p:spPr>
          <a:xfrm>
            <a:off x="6279791" y="2583502"/>
            <a:ext cx="2262993" cy="2185058"/>
          </a:xfrm>
          <a:prstGeom prst="rect">
            <a:avLst/>
          </a:prstGeom>
        </p:spPr>
      </p:pic>
    </p:spTree>
    <p:extLst>
      <p:ext uri="{BB962C8B-B14F-4D97-AF65-F5344CB8AC3E}">
        <p14:creationId xmlns:p14="http://schemas.microsoft.com/office/powerpoint/2010/main" val="4227350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19</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19</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Conceptos básicos sobre </a:t>
            </a:r>
          </a:p>
          <a:p>
            <a:pPr algn="r">
              <a:lnSpc>
                <a:spcPct val="80000"/>
              </a:lnSpc>
            </a:pPr>
            <a:r>
              <a:rPr lang="es-ES" sz="3200" b="1" dirty="0"/>
              <a:t>la investigación de la ciberdelincuencia</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79361" y="1017304"/>
            <a:ext cx="6297235" cy="5439951"/>
          </a:xfrm>
          <a:prstGeom prst="rect">
            <a:avLst/>
          </a:prstGeom>
        </p:spPr>
        <p:txBody>
          <a:bodyPr wrap="square">
            <a:spAutoFit/>
          </a:bodyPr>
          <a:lstStyle/>
          <a:p>
            <a:pPr marL="342900" indent="-342900">
              <a:buFont typeface="Wingdings" pitchFamily="2" charset="2"/>
              <a:buChar char="Ø"/>
              <a:defRPr/>
            </a:pPr>
            <a:r>
              <a:rPr lang="es-ES" b="1" dirty="0">
                <a:solidFill>
                  <a:srgbClr val="FF0000"/>
                </a:solidFill>
              </a:rPr>
              <a:t>DIFERENCIAS ENTRE EL DERECHO CONSUETUDINARIO Y EL DERECHO CIVIL:</a:t>
            </a:r>
          </a:p>
          <a:p>
            <a:pPr marL="342900" indent="-342900">
              <a:buFont typeface="Wingdings" pitchFamily="2" charset="2"/>
              <a:buChar char="Ø"/>
              <a:defRPr/>
            </a:pPr>
            <a:endParaRPr lang="es-ES" sz="1950" b="1" dirty="0">
              <a:solidFill>
                <a:srgbClr val="FF0000"/>
              </a:solidFill>
            </a:endParaRPr>
          </a:p>
          <a:p>
            <a:pPr marL="342900" indent="-342900" algn="just">
              <a:buFont typeface="Arial" panose="020B0604020202020204" pitchFamily="34" charset="0"/>
              <a:buChar char="•"/>
              <a:defRPr/>
            </a:pPr>
            <a:r>
              <a:rPr lang="es-ES" b="1" dirty="0"/>
              <a:t>la mayoría de los países del derecho consuetudinario facultan a las fuerzas del orden para llevar a cabo la investigación de forma independiente</a:t>
            </a:r>
            <a:r>
              <a:rPr lang="es-ES" dirty="0"/>
              <a:t> - la fiscalía y el tribunal no participan directamente</a:t>
            </a:r>
          </a:p>
          <a:p>
            <a:pPr marL="342900" indent="-342900" algn="just">
              <a:buFont typeface="Arial" panose="020B0604020202020204" pitchFamily="34" charset="0"/>
              <a:buChar char="•"/>
              <a:defRPr/>
            </a:pPr>
            <a:r>
              <a:rPr lang="es-ES" b="1" dirty="0"/>
              <a:t>la mayoría de los países de derecho civil no permiten que las fuerzas del orden lleven a cabo</a:t>
            </a:r>
            <a:r>
              <a:rPr lang="es-ES" dirty="0"/>
              <a:t> la investigación, sino que llevan a cabo los procedimientos en virtud de órdenes de la fiscalía y de los tribunales</a:t>
            </a:r>
          </a:p>
          <a:p>
            <a:pPr marL="342900" indent="-342900" algn="just">
              <a:buFont typeface="Arial" panose="020B0604020202020204" pitchFamily="34" charset="0"/>
              <a:buChar char="•"/>
              <a:defRPr/>
            </a:pPr>
            <a:r>
              <a:rPr lang="es-ES" dirty="0"/>
              <a:t>existencia de los sistemas híbridos - diferentes combinaciones locales de la interacción Fuerzas del orden - Fiscalía - Tribunal</a:t>
            </a:r>
          </a:p>
          <a:p>
            <a:pPr marL="342900" indent="-342900" algn="just">
              <a:buFont typeface="Arial" panose="020B0604020202020204" pitchFamily="34" charset="0"/>
              <a:buChar char="•"/>
              <a:defRPr/>
            </a:pPr>
            <a:r>
              <a:rPr lang="es-ES" sz="1900" b="1" dirty="0"/>
              <a:t>aun así, la admisibilidad es la misma y el caso está listo para presentarse ante el Tribunal cuando se cumple el umbral jurídico para la presentación de la acusación.</a:t>
            </a:r>
          </a:p>
        </p:txBody>
      </p:sp>
      <p:pic>
        <p:nvPicPr>
          <p:cNvPr id="6" name="Picture 5">
            <a:extLst>
              <a:ext uri="{FF2B5EF4-FFF2-40B4-BE49-F238E27FC236}">
                <a16:creationId xmlns:a16="http://schemas.microsoft.com/office/drawing/2014/main" id="{B7D84001-3B67-8F45-805B-54023F809BC4}"/>
              </a:ext>
            </a:extLst>
          </p:cNvPr>
          <p:cNvPicPr>
            <a:picLocks noChangeAspect="1"/>
          </p:cNvPicPr>
          <p:nvPr/>
        </p:nvPicPr>
        <p:blipFill>
          <a:blip r:embed="rId4"/>
          <a:stretch>
            <a:fillRect/>
          </a:stretch>
        </p:blipFill>
        <p:spPr>
          <a:xfrm>
            <a:off x="6536724" y="2583502"/>
            <a:ext cx="2248930" cy="2185058"/>
          </a:xfrm>
          <a:prstGeom prst="rect">
            <a:avLst/>
          </a:prstGeom>
        </p:spPr>
      </p:pic>
    </p:spTree>
    <p:extLst>
      <p:ext uri="{BB962C8B-B14F-4D97-AF65-F5344CB8AC3E}">
        <p14:creationId xmlns:p14="http://schemas.microsoft.com/office/powerpoint/2010/main" val="1615611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b="1" dirty="0"/>
              <a:t>Programa</a:t>
            </a:r>
            <a:endParaRPr lang="es-ES"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36288" y="1584655"/>
            <a:ext cx="3791244" cy="4278094"/>
          </a:xfrm>
          <a:prstGeom prst="rect">
            <a:avLst/>
          </a:prstGeom>
        </p:spPr>
        <p:txBody>
          <a:bodyPr wrap="square">
            <a:spAutoFit/>
          </a:bodyPr>
          <a:lstStyle/>
          <a:p>
            <a:pPr marL="342900" indent="-342900" eaLnBrk="1" hangingPunct="1">
              <a:lnSpc>
                <a:spcPct val="80000"/>
              </a:lnSpc>
              <a:buFont typeface="Wingdings" pitchFamily="2" charset="2"/>
              <a:buChar char="Ø"/>
            </a:pPr>
            <a:r>
              <a:rPr lang="es-ES" sz="2000" b="1" dirty="0"/>
              <a:t>Parte 1</a:t>
            </a:r>
          </a:p>
          <a:p>
            <a:pPr marL="342900" indent="-342900" eaLnBrk="1" hangingPunct="1">
              <a:lnSpc>
                <a:spcPct val="80000"/>
              </a:lnSpc>
              <a:buFont typeface="Wingdings" pitchFamily="2" charset="2"/>
              <a:buChar char="ü"/>
            </a:pPr>
            <a:r>
              <a:rPr lang="es-ES" sz="2000" i="1" dirty="0"/>
              <a:t>Autoridades competentes en materia de ciberdelincuencia</a:t>
            </a:r>
          </a:p>
          <a:p>
            <a:pPr marL="0" indent="0" eaLnBrk="1" hangingPunct="1">
              <a:lnSpc>
                <a:spcPct val="80000"/>
              </a:lnSpc>
              <a:buNone/>
            </a:pPr>
            <a:endParaRPr lang="es-ES" sz="2000" dirty="0"/>
          </a:p>
          <a:p>
            <a:pPr marL="342900" indent="-342900" eaLnBrk="1" hangingPunct="1">
              <a:lnSpc>
                <a:spcPct val="80000"/>
              </a:lnSpc>
              <a:buFont typeface="Wingdings" pitchFamily="2" charset="2"/>
              <a:buChar char="Ø"/>
            </a:pPr>
            <a:r>
              <a:rPr lang="es-ES" sz="2000" b="1" dirty="0"/>
              <a:t>Parte 2</a:t>
            </a:r>
          </a:p>
          <a:p>
            <a:pPr marL="342900" indent="-342900" eaLnBrk="1" hangingPunct="1">
              <a:lnSpc>
                <a:spcPct val="80000"/>
              </a:lnSpc>
              <a:buFont typeface="Wingdings" pitchFamily="2" charset="2"/>
              <a:buChar char="ü"/>
            </a:pPr>
            <a:r>
              <a:rPr lang="es-ES" sz="2000" i="1" dirty="0"/>
              <a:t>Conceptos básicos sobre la investigación de la ciberdelincuencia</a:t>
            </a:r>
          </a:p>
          <a:p>
            <a:pPr marL="0" indent="0" eaLnBrk="1" hangingPunct="1">
              <a:lnSpc>
                <a:spcPct val="80000"/>
              </a:lnSpc>
              <a:buNone/>
            </a:pPr>
            <a:endParaRPr lang="es-ES" sz="2000" dirty="0"/>
          </a:p>
          <a:p>
            <a:pPr marL="342900" indent="-342900" eaLnBrk="1" hangingPunct="1">
              <a:lnSpc>
                <a:spcPct val="80000"/>
              </a:lnSpc>
              <a:buFont typeface="Wingdings" pitchFamily="2" charset="2"/>
              <a:buChar char="Ø"/>
            </a:pPr>
            <a:r>
              <a:rPr lang="es-ES" sz="2000" b="1" dirty="0"/>
              <a:t>Parte 3</a:t>
            </a:r>
          </a:p>
          <a:p>
            <a:pPr marL="342900" indent="-342900">
              <a:lnSpc>
                <a:spcPct val="80000"/>
              </a:lnSpc>
              <a:buFont typeface="Wingdings" pitchFamily="2" charset="2"/>
              <a:buChar char="ü"/>
            </a:pPr>
            <a:r>
              <a:rPr lang="es-ES" sz="2000" i="1" dirty="0"/>
              <a:t>Algunas experiencias internacionales</a:t>
            </a:r>
          </a:p>
          <a:p>
            <a:pPr marL="342900" indent="-342900">
              <a:lnSpc>
                <a:spcPct val="80000"/>
              </a:lnSpc>
              <a:buFont typeface="Wingdings" pitchFamily="2" charset="2"/>
              <a:buChar char="ü"/>
            </a:pPr>
            <a:endParaRPr lang="es-ES" sz="2000" i="1" dirty="0">
              <a:ea typeface="ＭＳ Ｐゴシック" charset="0"/>
            </a:endParaRPr>
          </a:p>
          <a:p>
            <a:pPr marL="342900" indent="-342900" eaLnBrk="1" hangingPunct="1">
              <a:lnSpc>
                <a:spcPct val="80000"/>
              </a:lnSpc>
              <a:buFont typeface="Wingdings" pitchFamily="2" charset="2"/>
              <a:buChar char="Ø"/>
            </a:pPr>
            <a:r>
              <a:rPr lang="es-ES" sz="2000" b="1" dirty="0"/>
              <a:t>Parte 4</a:t>
            </a:r>
          </a:p>
          <a:p>
            <a:pPr marL="342900" indent="-342900">
              <a:lnSpc>
                <a:spcPct val="80000"/>
              </a:lnSpc>
              <a:buFont typeface="Wingdings" pitchFamily="2" charset="2"/>
              <a:buChar char="ü"/>
            </a:pPr>
            <a:r>
              <a:rPr lang="es-ES" sz="2000" i="1" dirty="0"/>
              <a:t>Experiencias nacionales</a:t>
            </a:r>
          </a:p>
          <a:p>
            <a:pPr marL="342900" indent="-342900">
              <a:lnSpc>
                <a:spcPct val="80000"/>
              </a:lnSpc>
              <a:buFont typeface="Wingdings" pitchFamily="2" charset="2"/>
              <a:buChar char="ü"/>
            </a:pPr>
            <a:endParaRPr lang="es-ES" sz="2000" i="1" dirty="0"/>
          </a:p>
          <a:p>
            <a:pPr marL="342900" indent="-342900">
              <a:lnSpc>
                <a:spcPct val="80000"/>
              </a:lnSpc>
              <a:buFont typeface="Wingdings" pitchFamily="2" charset="2"/>
              <a:buChar char="Ø"/>
            </a:pPr>
            <a:r>
              <a:rPr lang="es-ES" sz="2000" b="1" dirty="0"/>
              <a:t>Parte 5</a:t>
            </a:r>
            <a:endParaRPr lang="es-ES" sz="2000" dirty="0"/>
          </a:p>
          <a:p>
            <a:pPr marL="342900" indent="-342900">
              <a:lnSpc>
                <a:spcPct val="80000"/>
              </a:lnSpc>
              <a:buFont typeface="Wingdings" pitchFamily="2" charset="2"/>
              <a:buChar char="ü"/>
            </a:pPr>
            <a:r>
              <a:rPr lang="es-ES" sz="2000" i="1" dirty="0"/>
              <a:t>Resumen</a:t>
            </a:r>
          </a:p>
        </p:txBody>
      </p:sp>
      <p:sp>
        <p:nvSpPr>
          <p:cNvPr id="6" name="Rectangle 5">
            <a:extLst>
              <a:ext uri="{FF2B5EF4-FFF2-40B4-BE49-F238E27FC236}">
                <a16:creationId xmlns:a16="http://schemas.microsoft.com/office/drawing/2014/main" id="{EA3FFC4F-A0C7-6241-A6A3-D4D1CB58E595}"/>
              </a:ext>
            </a:extLst>
          </p:cNvPr>
          <p:cNvSpPr/>
          <p:nvPr/>
        </p:nvSpPr>
        <p:spPr>
          <a:xfrm>
            <a:off x="4450456" y="1043731"/>
            <a:ext cx="4572000" cy="584775"/>
          </a:xfrm>
          <a:prstGeom prst="rect">
            <a:avLst/>
          </a:prstGeom>
        </p:spPr>
        <p:txBody>
          <a:bodyPr>
            <a:spAutoFit/>
          </a:bodyPr>
          <a:lstStyle/>
          <a:p>
            <a:pPr marL="0" indent="0" eaLnBrk="1" hangingPunct="1">
              <a:lnSpc>
                <a:spcPct val="80000"/>
              </a:lnSpc>
              <a:buNone/>
            </a:pPr>
            <a:endParaRPr lang="en-GB" sz="2000" dirty="0"/>
          </a:p>
          <a:p>
            <a:pPr marL="342900" indent="-342900" eaLnBrk="1" hangingPunct="1">
              <a:lnSpc>
                <a:spcPct val="80000"/>
              </a:lnSpc>
              <a:buFont typeface="Wingdings" pitchFamily="2" charset="2"/>
              <a:buChar char="Ø"/>
            </a:pPr>
            <a:endParaRPr lang="en-US" sz="2000" i="1" dirty="0"/>
          </a:p>
        </p:txBody>
      </p:sp>
      <p:pic>
        <p:nvPicPr>
          <p:cNvPr id="7" name="Picture 6">
            <a:extLst>
              <a:ext uri="{FF2B5EF4-FFF2-40B4-BE49-F238E27FC236}">
                <a16:creationId xmlns:a16="http://schemas.microsoft.com/office/drawing/2014/main" id="{F1C6340C-3120-7B4F-8C6E-D20141E89477}"/>
              </a:ext>
            </a:extLst>
          </p:cNvPr>
          <p:cNvPicPr>
            <a:picLocks noChangeAspect="1"/>
          </p:cNvPicPr>
          <p:nvPr/>
        </p:nvPicPr>
        <p:blipFill>
          <a:blip r:embed="rId4"/>
          <a:stretch>
            <a:fillRect/>
          </a:stretch>
        </p:blipFill>
        <p:spPr>
          <a:xfrm>
            <a:off x="5016470" y="2607361"/>
            <a:ext cx="3345197" cy="2221992"/>
          </a:xfrm>
          <a:prstGeom prst="rect">
            <a:avLst/>
          </a:prstGeom>
        </p:spPr>
      </p:pic>
    </p:spTree>
    <p:extLst>
      <p:ext uri="{BB962C8B-B14F-4D97-AF65-F5344CB8AC3E}">
        <p14:creationId xmlns:p14="http://schemas.microsoft.com/office/powerpoint/2010/main" val="2297255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20</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20</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Conceptos básicos sobre </a:t>
            </a:r>
          </a:p>
          <a:p>
            <a:pPr algn="r">
              <a:lnSpc>
                <a:spcPct val="80000"/>
              </a:lnSpc>
            </a:pPr>
            <a:r>
              <a:rPr lang="es-ES" sz="3200" b="1" dirty="0"/>
              <a:t>la investigación de la ciberdelincuencia</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1" y="979940"/>
            <a:ext cx="4866537" cy="5447645"/>
          </a:xfrm>
          <a:prstGeom prst="rect">
            <a:avLst/>
          </a:prstGeom>
        </p:spPr>
        <p:txBody>
          <a:bodyPr wrap="square">
            <a:spAutoFit/>
          </a:bodyPr>
          <a:lstStyle/>
          <a:p>
            <a:pPr marL="342900" indent="-342900">
              <a:buFont typeface="Wingdings" pitchFamily="2" charset="2"/>
              <a:buChar char="Ø"/>
              <a:defRPr/>
            </a:pPr>
            <a:r>
              <a:rPr lang="es-ES" sz="1950" b="1" dirty="0">
                <a:solidFill>
                  <a:srgbClr val="FF0000"/>
                </a:solidFill>
              </a:rPr>
              <a:t>OTRAS AUTORIDADES/FUNCIONARIOS IMPLICADOS:</a:t>
            </a:r>
          </a:p>
          <a:p>
            <a:pPr marL="342900" indent="-342900">
              <a:buFont typeface="Wingdings" pitchFamily="2" charset="2"/>
              <a:buChar char="Ø"/>
              <a:defRPr/>
            </a:pPr>
            <a:endParaRPr lang="es-ES" sz="1950" b="1" dirty="0">
              <a:solidFill>
                <a:srgbClr val="FF0000"/>
              </a:solidFill>
            </a:endParaRPr>
          </a:p>
          <a:p>
            <a:pPr marL="342900" indent="-342900" algn="just">
              <a:buFont typeface="Arial" panose="020B0604020202020204" pitchFamily="34" charset="0"/>
              <a:buChar char="•"/>
              <a:defRPr/>
            </a:pPr>
            <a:r>
              <a:rPr lang="es-ES" b="1" dirty="0"/>
              <a:t>están dispuestos a ser contactados</a:t>
            </a:r>
            <a:r>
              <a:rPr lang="es-ES" dirty="0"/>
              <a:t> por las autoridades competentes en materia de investigación de la ciberdelincuencia</a:t>
            </a:r>
          </a:p>
          <a:p>
            <a:pPr marL="342900" indent="-342900" algn="just">
              <a:buFont typeface="Arial" panose="020B0604020202020204" pitchFamily="34" charset="0"/>
              <a:buChar char="•"/>
              <a:defRPr/>
            </a:pPr>
            <a:r>
              <a:rPr lang="es-ES" b="1" dirty="0"/>
              <a:t>disponen de personal formado</a:t>
            </a:r>
            <a:r>
              <a:rPr lang="es-ES" dirty="0"/>
              <a:t> para atender las solicitudes relacionadas con la ciberdelincuencia</a:t>
            </a:r>
          </a:p>
          <a:p>
            <a:pPr marL="342900" indent="-342900" algn="just">
              <a:buFont typeface="Arial" panose="020B0604020202020204" pitchFamily="34" charset="0"/>
              <a:buChar char="•"/>
              <a:defRPr/>
            </a:pPr>
            <a:r>
              <a:rPr lang="es-ES" b="1" dirty="0"/>
              <a:t>están dispuestos a proporcionar, a la mayor brevedad</a:t>
            </a:r>
            <a:r>
              <a:rPr lang="es-ES" dirty="0"/>
              <a:t>, la información o las acciones solicitadas</a:t>
            </a:r>
          </a:p>
          <a:p>
            <a:pPr marL="342900" indent="-342900" algn="just">
              <a:buFont typeface="Arial" panose="020B0604020202020204" pitchFamily="34" charset="0"/>
              <a:buChar char="•"/>
              <a:defRPr/>
            </a:pPr>
            <a:r>
              <a:rPr lang="es-ES" b="1" dirty="0"/>
              <a:t>están dispuestos a continuar sin obstáculos</a:t>
            </a:r>
            <a:r>
              <a:rPr lang="es-ES" dirty="0"/>
              <a:t> la comunicación con la autoridad competente</a:t>
            </a:r>
          </a:p>
          <a:p>
            <a:pPr marL="342900" indent="-342900" algn="just">
              <a:buFont typeface="Arial" panose="020B0604020202020204" pitchFamily="34" charset="0"/>
              <a:buChar char="•"/>
              <a:defRPr/>
            </a:pPr>
            <a:r>
              <a:rPr lang="es-ES" b="1" dirty="0"/>
              <a:t>están dispuestos a participar en calidad de funcionarios</a:t>
            </a:r>
            <a:r>
              <a:rPr lang="es-ES" dirty="0"/>
              <a:t> en el curso de la investigación</a:t>
            </a:r>
          </a:p>
        </p:txBody>
      </p:sp>
      <p:pic>
        <p:nvPicPr>
          <p:cNvPr id="5" name="Picture 4">
            <a:extLst>
              <a:ext uri="{FF2B5EF4-FFF2-40B4-BE49-F238E27FC236}">
                <a16:creationId xmlns:a16="http://schemas.microsoft.com/office/drawing/2014/main" id="{962B16B7-0C78-2E44-A2C9-E1E5DC9EE99A}"/>
              </a:ext>
            </a:extLst>
          </p:cNvPr>
          <p:cNvPicPr>
            <a:picLocks noChangeAspect="1"/>
          </p:cNvPicPr>
          <p:nvPr/>
        </p:nvPicPr>
        <p:blipFill>
          <a:blip r:embed="rId4"/>
          <a:stretch>
            <a:fillRect/>
          </a:stretch>
        </p:blipFill>
        <p:spPr>
          <a:xfrm>
            <a:off x="5597610" y="2650963"/>
            <a:ext cx="2934829" cy="2145477"/>
          </a:xfrm>
          <a:prstGeom prst="rect">
            <a:avLst/>
          </a:prstGeom>
        </p:spPr>
      </p:pic>
    </p:spTree>
    <p:extLst>
      <p:ext uri="{BB962C8B-B14F-4D97-AF65-F5344CB8AC3E}">
        <p14:creationId xmlns:p14="http://schemas.microsoft.com/office/powerpoint/2010/main" val="3197719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21</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21</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Conceptos básicos sobre </a:t>
            </a:r>
          </a:p>
          <a:p>
            <a:pPr algn="r">
              <a:lnSpc>
                <a:spcPct val="80000"/>
              </a:lnSpc>
            </a:pPr>
            <a:r>
              <a:rPr lang="es-ES" sz="3200" b="1" dirty="0"/>
              <a:t>la investigación de la ciberdelincuencia</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38267075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22</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22</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es-ES" sz="3200" b="1" dirty="0">
                <a:solidFill>
                  <a:schemeClr val="bg1"/>
                </a:solidFill>
              </a:rPr>
              <a:t>Visión general de la investigación </a:t>
            </a:r>
          </a:p>
          <a:p>
            <a:pPr marL="0" indent="0" algn="r">
              <a:buFont typeface="Arial" charset="0"/>
              <a:buNone/>
              <a:defRPr/>
            </a:pPr>
            <a:r>
              <a:rPr lang="es-ES" sz="3200" b="1" dirty="0">
                <a:solidFill>
                  <a:schemeClr val="bg1"/>
                </a:solidFill>
              </a:rPr>
              <a:t>de la ciberdelincuencia</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692650"/>
            <a:ext cx="8525021" cy="2062103"/>
          </a:xfrm>
          <a:prstGeom prst="rect">
            <a:avLst/>
          </a:prstGeom>
        </p:spPr>
        <p:txBody>
          <a:bodyPr wrap="square">
            <a:spAutoFit/>
          </a:bodyPr>
          <a:lstStyle/>
          <a:p>
            <a:pPr algn="ctr" eaLnBrk="1" hangingPunct="1">
              <a:lnSpc>
                <a:spcPct val="80000"/>
              </a:lnSpc>
            </a:pPr>
            <a:r>
              <a:rPr lang="es-ES" sz="3200" b="1" dirty="0"/>
              <a:t>Parte 3</a:t>
            </a:r>
          </a:p>
          <a:p>
            <a:pPr algn="ctr">
              <a:lnSpc>
                <a:spcPct val="80000"/>
              </a:lnSpc>
            </a:pPr>
            <a:br/>
            <a:r>
              <a:rPr lang="es-ES" sz="3200" b="1" dirty="0"/>
              <a:t>Algunas experiencias internacionales</a:t>
            </a:r>
          </a:p>
          <a:p>
            <a:pPr algn="ctr">
              <a:lnSpc>
                <a:spcPct val="80000"/>
              </a:lnSpc>
            </a:pPr>
            <a:endParaRPr lang="es-ES" sz="3200" b="1" dirty="0">
              <a:ea typeface="ＭＳ Ｐゴシック" charset="0"/>
              <a:cs typeface="ＭＳ Ｐゴシック" charset="0"/>
            </a:endParaRPr>
          </a:p>
          <a:p>
            <a:pPr algn="ctr">
              <a:lnSpc>
                <a:spcPct val="80000"/>
              </a:lnSpc>
            </a:pPr>
            <a:r>
              <a:rPr lang="es-ES" sz="3200" b="1" dirty="0"/>
              <a:t>- Parte en el Convenio: Serbia -</a:t>
            </a:r>
          </a:p>
        </p:txBody>
      </p:sp>
    </p:spTree>
    <p:extLst>
      <p:ext uri="{BB962C8B-B14F-4D97-AF65-F5344CB8AC3E}">
        <p14:creationId xmlns:p14="http://schemas.microsoft.com/office/powerpoint/2010/main" val="1276694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23</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23</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Algunas experiencias </a:t>
            </a:r>
          </a:p>
          <a:p>
            <a:pPr algn="r">
              <a:lnSpc>
                <a:spcPct val="80000"/>
              </a:lnSpc>
            </a:pPr>
            <a:r>
              <a:rPr lang="es-ES" sz="3200" b="1" dirty="0"/>
              <a:t>internacionales</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pic>
        <p:nvPicPr>
          <p:cNvPr id="12" name="Picture 2" descr="C:\Users\Branko Stamenkovic\Desktop\serbia-location-in-world-map.jpg">
            <a:extLst>
              <a:ext uri="{FF2B5EF4-FFF2-40B4-BE49-F238E27FC236}">
                <a16:creationId xmlns:a16="http://schemas.microsoft.com/office/drawing/2014/main" id="{200DCC18-D238-B448-A286-7B62C6A2F0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40" y="1916832"/>
            <a:ext cx="4864100" cy="364807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3" descr="C:\Users\Branko Stamenkovic\Desktop\serbia-montenegro-map-highly-detailed-vector-administrative-regions-main-cities-roads-31188511.jpg">
            <a:extLst>
              <a:ext uri="{FF2B5EF4-FFF2-40B4-BE49-F238E27FC236}">
                <a16:creationId xmlns:a16="http://schemas.microsoft.com/office/drawing/2014/main" id="{6D4F5428-B426-F648-BC87-A2324FED926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82640" y="1352550"/>
            <a:ext cx="4202009" cy="5006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88750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24</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24</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Algunas experiencias </a:t>
            </a:r>
          </a:p>
          <a:p>
            <a:pPr algn="r">
              <a:lnSpc>
                <a:spcPct val="80000"/>
              </a:lnSpc>
            </a:pPr>
            <a:r>
              <a:rPr lang="es-ES" sz="3200" b="1" dirty="0"/>
              <a:t>internacionales</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00349"/>
            <a:ext cx="4572000" cy="5533823"/>
          </a:xfrm>
          <a:prstGeom prst="rect">
            <a:avLst/>
          </a:prstGeom>
        </p:spPr>
        <p:txBody>
          <a:bodyPr>
            <a:spAutoFit/>
          </a:bodyPr>
          <a:lstStyle/>
          <a:p>
            <a:pPr marL="342900" indent="-342900">
              <a:buFont typeface="Wingdings" pitchFamily="2" charset="2"/>
              <a:buChar char="Ø"/>
            </a:pPr>
            <a:r>
              <a:rPr lang="es-ES" sz="1700" b="1" dirty="0"/>
              <a:t>Marco jurídico serbio en materia de ciberdelincuencia:</a:t>
            </a:r>
          </a:p>
          <a:p>
            <a:pPr marL="285750" lvl="0" indent="-285750">
              <a:buFont typeface="Arial" panose="020B0604020202020204" pitchFamily="34" charset="0"/>
              <a:buChar char="•"/>
            </a:pPr>
            <a:r>
              <a:rPr lang="es-ES" sz="1700" i="1" dirty="0"/>
              <a:t>Ley de Organización y Competencias de las Autoridades Gubernamentales para la Lucha contra la Ciberdelincuencia;</a:t>
            </a:r>
          </a:p>
          <a:p>
            <a:pPr marL="285750" lvl="0" indent="-285750">
              <a:buFont typeface="Arial" panose="020B0604020202020204" pitchFamily="34" charset="0"/>
              <a:buChar char="•"/>
            </a:pPr>
            <a:r>
              <a:rPr lang="es-ES" sz="1700" i="1" dirty="0"/>
              <a:t>Ley de Confirmación del Convenio sobre la Ciberdelincuencia;</a:t>
            </a:r>
          </a:p>
          <a:p>
            <a:pPr marL="285750" lvl="0" indent="-285750">
              <a:buFont typeface="Arial" panose="020B0604020202020204" pitchFamily="34" charset="0"/>
              <a:buChar char="•"/>
            </a:pPr>
            <a:r>
              <a:rPr lang="es-ES" sz="1700" i="1" dirty="0"/>
              <a:t>Ley de Confirmación del Protocolo Adicional al Convenio sobre la Ciberdelincuencia, relativo a la Penalización de los Actos de Naturaleza Racista y Xenófoba Cometidos a través de Sistemas Informáticos;</a:t>
            </a:r>
          </a:p>
          <a:p>
            <a:pPr marL="285750" lvl="0" indent="-285750">
              <a:buFont typeface="Arial" panose="020B0604020202020204" pitchFamily="34" charset="0"/>
              <a:buChar char="•"/>
            </a:pPr>
            <a:r>
              <a:rPr lang="es-ES" sz="1700" i="1" dirty="0"/>
              <a:t>Ley de ratificación del Convenio del Consejo de Europa sobre la Protección de los Niños contra la Explotación y los Abusos Sexuales;</a:t>
            </a:r>
          </a:p>
          <a:p>
            <a:pPr marL="285750" lvl="0" indent="-285750">
              <a:buFont typeface="Arial" panose="020B0604020202020204" pitchFamily="34" charset="0"/>
              <a:buChar char="•"/>
            </a:pPr>
            <a:r>
              <a:rPr lang="es-ES" sz="1700" i="1" dirty="0"/>
              <a:t>Código Penal;</a:t>
            </a:r>
          </a:p>
          <a:p>
            <a:pPr marL="285750" lvl="0" indent="-285750">
              <a:buFont typeface="Arial" panose="020B0604020202020204" pitchFamily="34" charset="0"/>
              <a:buChar char="•"/>
            </a:pPr>
            <a:r>
              <a:rPr lang="es-ES" sz="1700" i="1" dirty="0"/>
              <a:t>Código de Procedimiento Penal;</a:t>
            </a:r>
          </a:p>
          <a:p>
            <a:pPr marL="285750" indent="-285750">
              <a:lnSpc>
                <a:spcPct val="90000"/>
              </a:lnSpc>
              <a:buFont typeface="Arial" panose="020B0604020202020204" pitchFamily="34" charset="0"/>
              <a:buChar char="•"/>
            </a:pPr>
            <a:r>
              <a:rPr lang="es-ES" sz="1700" i="1" dirty="0"/>
              <a:t>Ley de asistencia jurídica mutua en materia penal</a:t>
            </a:r>
          </a:p>
        </p:txBody>
      </p:sp>
      <p:sp>
        <p:nvSpPr>
          <p:cNvPr id="5" name="Rectangle 4">
            <a:extLst>
              <a:ext uri="{FF2B5EF4-FFF2-40B4-BE49-F238E27FC236}">
                <a16:creationId xmlns:a16="http://schemas.microsoft.com/office/drawing/2014/main" id="{9BB1715F-37D8-114B-8A1C-06F403579EED}"/>
              </a:ext>
            </a:extLst>
          </p:cNvPr>
          <p:cNvSpPr/>
          <p:nvPr/>
        </p:nvSpPr>
        <p:spPr>
          <a:xfrm>
            <a:off x="4572000" y="952123"/>
            <a:ext cx="4572000" cy="5361468"/>
          </a:xfrm>
          <a:prstGeom prst="rect">
            <a:avLst/>
          </a:prstGeom>
        </p:spPr>
        <p:txBody>
          <a:bodyPr wrap="square">
            <a:spAutoFit/>
          </a:bodyPr>
          <a:lstStyle/>
          <a:p>
            <a:pPr marL="285750" indent="-285750">
              <a:lnSpc>
                <a:spcPct val="90000"/>
              </a:lnSpc>
              <a:buFont typeface="Arial" panose="020B0604020202020204" pitchFamily="34" charset="0"/>
              <a:buChar char="•"/>
            </a:pPr>
            <a:r>
              <a:rPr lang="es-ES" sz="1600" i="1" dirty="0"/>
              <a:t>Ley de Comunicaciones Electrónicas</a:t>
            </a:r>
          </a:p>
          <a:p>
            <a:pPr marL="285750" indent="-285750">
              <a:lnSpc>
                <a:spcPct val="90000"/>
              </a:lnSpc>
              <a:buFont typeface="Arial" panose="020B0604020202020204" pitchFamily="34" charset="0"/>
              <a:buChar char="•"/>
            </a:pPr>
            <a:r>
              <a:rPr lang="es-ES" sz="1600" i="1" dirty="0"/>
              <a:t>Ley de responsabilidad de las personas jurídicas por delitos penales </a:t>
            </a:r>
          </a:p>
          <a:p>
            <a:pPr marL="285750" indent="-285750">
              <a:lnSpc>
                <a:spcPct val="90000"/>
              </a:lnSpc>
              <a:buFont typeface="Arial" panose="020B0604020202020204" pitchFamily="34" charset="0"/>
              <a:buChar char="•"/>
            </a:pPr>
            <a:r>
              <a:rPr lang="es-ES" sz="1600" i="1" dirty="0"/>
              <a:t>Ley de Competencias Especiales para la Protección Eficaz de los Derechos de Propiedad Intelectual</a:t>
            </a:r>
          </a:p>
          <a:p>
            <a:pPr marL="285750" lvl="0" indent="-285750">
              <a:buFont typeface="Arial" panose="020B0604020202020204" pitchFamily="34" charset="0"/>
              <a:buChar char="•"/>
            </a:pPr>
            <a:r>
              <a:rPr lang="es-ES" sz="1600" i="1" dirty="0"/>
              <a:t>Ley de Seguridad de la Información;</a:t>
            </a:r>
          </a:p>
          <a:p>
            <a:pPr marL="285750" lvl="0" indent="-285750">
              <a:buFont typeface="Arial" panose="020B0604020202020204" pitchFamily="34" charset="0"/>
              <a:buChar char="•"/>
            </a:pPr>
            <a:r>
              <a:rPr lang="es-ES" sz="1600" i="1" dirty="0"/>
              <a:t>Estrategia de Lucha contra la Delincuencia de Alta Tecnología para el Período 2019-2023; </a:t>
            </a:r>
          </a:p>
          <a:p>
            <a:pPr marL="285750" lvl="0" indent="-285750">
              <a:buFont typeface="Arial" panose="020B0604020202020204" pitchFamily="34" charset="0"/>
              <a:buChar char="•"/>
            </a:pPr>
            <a:r>
              <a:rPr lang="es-ES" sz="1600" i="1" dirty="0"/>
              <a:t>Estrategia para el Desarrollo de la Sociedad de la Información en la República de Serbia hasta 2020;</a:t>
            </a:r>
          </a:p>
          <a:p>
            <a:pPr marL="285750" lvl="0" indent="-285750">
              <a:buFont typeface="Arial" panose="020B0604020202020204" pitchFamily="34" charset="0"/>
              <a:buChar char="•"/>
            </a:pPr>
            <a:r>
              <a:rPr lang="es-ES" sz="1600" i="1" dirty="0"/>
              <a:t>Evaluación Estratégica de la Seguridad Pública en la República de Serbia.</a:t>
            </a:r>
          </a:p>
          <a:p>
            <a:pPr marL="285750" lvl="0" indent="-285750">
              <a:buFont typeface="Arial" panose="020B0604020202020204" pitchFamily="34" charset="0"/>
              <a:buChar char="•"/>
            </a:pPr>
            <a:r>
              <a:rPr lang="es-ES" sz="1600" i="1" dirty="0"/>
              <a:t>Reglamento sobre las condiciones de prestación de servicios de Internet y otros datos de tráfico y contenido de la autorización;</a:t>
            </a:r>
          </a:p>
          <a:p>
            <a:pPr marL="285750" lvl="0" indent="-285750">
              <a:buFont typeface="Arial" panose="020B0604020202020204" pitchFamily="34" charset="0"/>
              <a:buChar char="•"/>
            </a:pPr>
            <a:r>
              <a:rPr lang="es-ES" sz="1600" i="1" dirty="0"/>
              <a:t>Reglamento sobre las condiciones de prestación de servicios de transmisión de voz por Internet y contenido de la autorización.</a:t>
            </a:r>
          </a:p>
        </p:txBody>
      </p:sp>
    </p:spTree>
    <p:extLst>
      <p:ext uri="{BB962C8B-B14F-4D97-AF65-F5344CB8AC3E}">
        <p14:creationId xmlns:p14="http://schemas.microsoft.com/office/powerpoint/2010/main" val="32726617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25</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25</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Algunas experiencias </a:t>
            </a:r>
          </a:p>
          <a:p>
            <a:pPr algn="r">
              <a:lnSpc>
                <a:spcPct val="80000"/>
              </a:lnSpc>
            </a:pPr>
            <a:r>
              <a:rPr lang="es-ES" sz="3200" b="1" dirty="0"/>
              <a:t>internacionales</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00349"/>
            <a:ext cx="5429926" cy="5666167"/>
          </a:xfrm>
          <a:prstGeom prst="rect">
            <a:avLst/>
          </a:prstGeom>
        </p:spPr>
        <p:txBody>
          <a:bodyPr wrap="square">
            <a:spAutoFit/>
          </a:bodyPr>
          <a:lstStyle/>
          <a:p>
            <a:pPr marL="342900" indent="-342900">
              <a:buFont typeface="Wingdings" pitchFamily="2" charset="2"/>
              <a:buChar char="Ø"/>
            </a:pPr>
            <a:r>
              <a:rPr lang="es-ES" b="1" dirty="0"/>
              <a:t>Autoridades serbias especializadas en ciberdelincuencia:</a:t>
            </a:r>
          </a:p>
          <a:p>
            <a:pPr>
              <a:lnSpc>
                <a:spcPct val="90000"/>
              </a:lnSpc>
            </a:pPr>
            <a:endParaRPr lang="es-ES" b="1" i="1" dirty="0">
              <a:solidFill>
                <a:srgbClr val="FF0000"/>
              </a:solidFill>
            </a:endParaRPr>
          </a:p>
          <a:p>
            <a:pPr marL="342900" indent="-342900">
              <a:lnSpc>
                <a:spcPct val="90000"/>
              </a:lnSpc>
              <a:buFont typeface="Wingdings" pitchFamily="2" charset="2"/>
              <a:buChar char="ü"/>
            </a:pPr>
            <a:r>
              <a:rPr lang="es-ES" sz="2000" i="1" dirty="0"/>
              <a:t>Ley de Organización de la Competencia de las Autoridades Gubernamentales en la Lucha contra la Delincuencia de Alta Tecnología:</a:t>
            </a:r>
          </a:p>
          <a:p>
            <a:pPr>
              <a:lnSpc>
                <a:spcPct val="90000"/>
              </a:lnSpc>
            </a:pPr>
            <a:endParaRPr lang="es-ES" sz="2000" b="1" i="1" dirty="0">
              <a:solidFill>
                <a:srgbClr val="FF0000"/>
              </a:solidFill>
            </a:endParaRPr>
          </a:p>
          <a:p>
            <a:pPr marL="342900" indent="-342900">
              <a:lnSpc>
                <a:spcPct val="90000"/>
              </a:lnSpc>
              <a:buFont typeface="Wingdings" pitchFamily="2" charset="2"/>
              <a:buChar char="v"/>
            </a:pPr>
            <a:r>
              <a:rPr lang="es-ES" sz="2000" b="1" dirty="0"/>
              <a:t>Oficina de la Fiscalía Especial para los Delitos de Alta Tecnología de Serbia</a:t>
            </a:r>
          </a:p>
          <a:p>
            <a:pPr>
              <a:lnSpc>
                <a:spcPct val="90000"/>
              </a:lnSpc>
            </a:pPr>
            <a:endParaRPr lang="es-ES" sz="2000" b="1" dirty="0"/>
          </a:p>
          <a:p>
            <a:pPr marL="342900" indent="-342900">
              <a:lnSpc>
                <a:spcPct val="90000"/>
              </a:lnSpc>
              <a:buFont typeface="Wingdings" pitchFamily="2" charset="2"/>
              <a:buChar char="v"/>
            </a:pPr>
            <a:r>
              <a:rPr lang="es-ES" sz="2000" b="1" dirty="0"/>
              <a:t>Ministerio del Interior - Departamento de Delitos de Alta Tecnología</a:t>
            </a:r>
          </a:p>
          <a:p>
            <a:pPr marL="342900" indent="-342900">
              <a:lnSpc>
                <a:spcPct val="90000"/>
              </a:lnSpc>
              <a:buFont typeface="Wingdings" pitchFamily="2" charset="2"/>
              <a:buChar char="v"/>
            </a:pPr>
            <a:endParaRPr lang="es-ES" sz="2000" b="1" dirty="0"/>
          </a:p>
          <a:p>
            <a:pPr marL="342900" indent="-342900">
              <a:lnSpc>
                <a:spcPct val="90000"/>
              </a:lnSpc>
              <a:buFont typeface="Wingdings" pitchFamily="2" charset="2"/>
              <a:buChar char="v"/>
            </a:pPr>
            <a:r>
              <a:rPr lang="es-ES" sz="2000" b="1" dirty="0"/>
              <a:t>Tribunal Superior de Belgrado - Departamento Especial de Delitos de Alta Tecnología</a:t>
            </a:r>
          </a:p>
          <a:p>
            <a:pPr marL="342900" indent="-342900">
              <a:lnSpc>
                <a:spcPct val="90000"/>
              </a:lnSpc>
              <a:buFont typeface="Wingdings" pitchFamily="2" charset="2"/>
              <a:buChar char="v"/>
            </a:pPr>
            <a:endParaRPr lang="es-ES" sz="2000" b="1" dirty="0"/>
          </a:p>
          <a:p>
            <a:pPr marL="342900" indent="-342900">
              <a:lnSpc>
                <a:spcPct val="90000"/>
              </a:lnSpc>
              <a:buFont typeface="Wingdings" pitchFamily="2" charset="2"/>
              <a:buChar char="Ø"/>
            </a:pPr>
            <a:r>
              <a:rPr lang="es-ES" sz="2000" b="1" dirty="0">
                <a:solidFill>
                  <a:srgbClr val="FF0000"/>
                </a:solidFill>
              </a:rPr>
              <a:t>Jurisdicción a nivel nacional</a:t>
            </a:r>
          </a:p>
          <a:p>
            <a:pPr marL="342900" indent="-342900">
              <a:lnSpc>
                <a:spcPct val="90000"/>
              </a:lnSpc>
              <a:buFont typeface="Wingdings" pitchFamily="2" charset="2"/>
              <a:buChar char="Ø"/>
            </a:pPr>
            <a:r>
              <a:rPr lang="es-ES" sz="2000" b="1" dirty="0">
                <a:solidFill>
                  <a:srgbClr val="FF0000"/>
                </a:solidFill>
              </a:rPr>
              <a:t>Puntos de contacto 24/7</a:t>
            </a:r>
          </a:p>
        </p:txBody>
      </p:sp>
      <p:pic>
        <p:nvPicPr>
          <p:cNvPr id="16" name="Picture 9">
            <a:extLst>
              <a:ext uri="{FF2B5EF4-FFF2-40B4-BE49-F238E27FC236}">
                <a16:creationId xmlns:a16="http://schemas.microsoft.com/office/drawing/2014/main" id="{BC739C73-B47D-6E40-BCEF-2ED6B34534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6595" y="2659537"/>
            <a:ext cx="2297834" cy="214779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279288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26</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26</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Algunas experiencias </a:t>
            </a:r>
          </a:p>
          <a:p>
            <a:pPr algn="r">
              <a:lnSpc>
                <a:spcPct val="80000"/>
              </a:lnSpc>
            </a:pPr>
            <a:r>
              <a:rPr lang="es-ES" sz="3200" b="1" dirty="0"/>
              <a:t>internacionales</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00349"/>
            <a:ext cx="4572000" cy="5986254"/>
          </a:xfrm>
          <a:prstGeom prst="rect">
            <a:avLst/>
          </a:prstGeom>
        </p:spPr>
        <p:txBody>
          <a:bodyPr>
            <a:spAutoFit/>
          </a:bodyPr>
          <a:lstStyle/>
          <a:p>
            <a:pPr marL="342900" indent="-342900">
              <a:buFont typeface="Wingdings" pitchFamily="2" charset="2"/>
              <a:buChar char="Ø"/>
            </a:pPr>
            <a:r>
              <a:rPr lang="es-ES" b="1"/>
              <a:t>Jurisdicción de derecho sustantivo:</a:t>
            </a:r>
          </a:p>
          <a:p>
            <a:pPr marL="342900" indent="-342900">
              <a:buFont typeface="Wingdings" pitchFamily="2" charset="2"/>
              <a:buChar char="Ø"/>
            </a:pPr>
            <a:endParaRPr lang="es-ES" sz="2000" dirty="0"/>
          </a:p>
          <a:p>
            <a:pPr marL="342900" lvl="0" indent="-342900" algn="just">
              <a:buFont typeface="Wingdings" pitchFamily="2" charset="2"/>
              <a:buChar char="ü"/>
            </a:pPr>
            <a:r>
              <a:rPr lang="es-ES" b="1"/>
              <a:t>Delitos contra la seguridad de los datos informáticos</a:t>
            </a:r>
            <a:r>
              <a:rPr lang="es-ES"/>
              <a:t> definidos en el Código Penal de la República de Serbia</a:t>
            </a:r>
            <a:endParaRPr lang="es-ES" sz="1900" dirty="0"/>
          </a:p>
          <a:p>
            <a:pPr marL="342900" indent="-342900" algn="just">
              <a:buFont typeface="Wingdings" pitchFamily="2" charset="2"/>
              <a:buChar char="ü"/>
            </a:pPr>
            <a:r>
              <a:rPr lang="es-ES" b="1"/>
              <a:t>Delitos contra la propiedad intelectual</a:t>
            </a:r>
            <a:r>
              <a:rPr lang="es-ES"/>
              <a:t>, la propiedad, el comercio y la industria y el tráfico jurídico que se cometen utilizando como objeto o herramienta de comisión del delito, ordenadores, redes informáticas, datos informáticos, incluidos sus productos en forma tangible o electrónica, y el número de elementos de las obras protegidas por derechos de autor es superior a</a:t>
            </a:r>
            <a:r>
              <a:rPr lang="es-ES" sz="1900" dirty="0"/>
              <a:t> </a:t>
            </a:r>
            <a:r>
              <a:rPr lang="es-ES" sz="1900" dirty="0">
                <a:solidFill>
                  <a:srgbClr val="FF0000"/>
                </a:solidFill>
              </a:rPr>
              <a:t>2000</a:t>
            </a:r>
            <a:r>
              <a:rPr lang="es-ES" sz="1900" dirty="0"/>
              <a:t>, o el importe del daño real es superior a </a:t>
            </a:r>
            <a:r>
              <a:rPr lang="es-ES" sz="1900" dirty="0">
                <a:solidFill>
                  <a:srgbClr val="FF0000"/>
                </a:solidFill>
              </a:rPr>
              <a:t>1.000.000,00</a:t>
            </a:r>
            <a:r>
              <a:rPr lang="es-ES" sz="1900" dirty="0"/>
              <a:t> dinares (aprox. 10.000 euros o 14.000 USD).</a:t>
            </a:r>
          </a:p>
          <a:p>
            <a:pPr lvl="0"/>
            <a:endParaRPr lang="es-ES" sz="2000" dirty="0"/>
          </a:p>
        </p:txBody>
      </p:sp>
      <p:sp>
        <p:nvSpPr>
          <p:cNvPr id="5" name="Rectangle 4">
            <a:extLst>
              <a:ext uri="{FF2B5EF4-FFF2-40B4-BE49-F238E27FC236}">
                <a16:creationId xmlns:a16="http://schemas.microsoft.com/office/drawing/2014/main" id="{9BB1715F-37D8-114B-8A1C-06F403579EED}"/>
              </a:ext>
            </a:extLst>
          </p:cNvPr>
          <p:cNvSpPr/>
          <p:nvPr/>
        </p:nvSpPr>
        <p:spPr>
          <a:xfrm>
            <a:off x="4572000" y="1536983"/>
            <a:ext cx="4572000" cy="2139047"/>
          </a:xfrm>
          <a:prstGeom prst="rect">
            <a:avLst/>
          </a:prstGeom>
        </p:spPr>
        <p:txBody>
          <a:bodyPr>
            <a:spAutoFit/>
          </a:bodyPr>
          <a:lstStyle/>
          <a:p>
            <a:pPr marL="342900" lvl="0" indent="-342900" algn="just">
              <a:buFont typeface="Wingdings" pitchFamily="2" charset="2"/>
              <a:buChar char="ü"/>
            </a:pPr>
            <a:r>
              <a:rPr lang="es-ES" b="1"/>
              <a:t>Delitos contra la libertad y los derechos del hombre y del ciudadano, las libertades de género, el orden y la paz públicos, el sistema constitucional y la seguridad</a:t>
            </a:r>
            <a:r>
              <a:rPr lang="es-ES"/>
              <a:t>, que pueden ser considerados por la vía del compromiso o de las herramientas utilizadas como ciberdelitos</a:t>
            </a:r>
            <a:r>
              <a:rPr lang="es-ES" sz="1900" dirty="0"/>
              <a:t>.</a:t>
            </a:r>
          </a:p>
        </p:txBody>
      </p:sp>
    </p:spTree>
    <p:extLst>
      <p:ext uri="{BB962C8B-B14F-4D97-AF65-F5344CB8AC3E}">
        <p14:creationId xmlns:p14="http://schemas.microsoft.com/office/powerpoint/2010/main" val="11362727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27</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27</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Algunas experiencias </a:t>
            </a:r>
          </a:p>
          <a:p>
            <a:pPr algn="r">
              <a:lnSpc>
                <a:spcPct val="80000"/>
              </a:lnSpc>
            </a:pPr>
            <a:r>
              <a:rPr lang="es-ES" sz="3200" b="1" dirty="0"/>
              <a:t>internacionales</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graphicFrame>
        <p:nvGraphicFramePr>
          <p:cNvPr id="12" name="Table 11">
            <a:extLst>
              <a:ext uri="{FF2B5EF4-FFF2-40B4-BE49-F238E27FC236}">
                <a16:creationId xmlns:a16="http://schemas.microsoft.com/office/drawing/2014/main" id="{957CE092-810E-F442-BEE8-9F447233709C}"/>
              </a:ext>
            </a:extLst>
          </p:cNvPr>
          <p:cNvGraphicFramePr>
            <a:graphicFrameLocks noGrp="1"/>
          </p:cNvGraphicFramePr>
          <p:nvPr>
            <p:extLst>
              <p:ext uri="{D42A27DB-BD31-4B8C-83A1-F6EECF244321}">
                <p14:modId xmlns:p14="http://schemas.microsoft.com/office/powerpoint/2010/main" val="4085290513"/>
              </p:ext>
            </p:extLst>
          </p:nvPr>
        </p:nvGraphicFramePr>
        <p:xfrm>
          <a:off x="188822" y="1446041"/>
          <a:ext cx="8766355" cy="5110388"/>
        </p:xfrm>
        <a:graphic>
          <a:graphicData uri="http://schemas.openxmlformats.org/drawingml/2006/table">
            <a:tbl>
              <a:tblPr>
                <a:tableStyleId>{5C22544A-7EE6-4342-B048-85BDC9FD1C3A}</a:tableStyleId>
              </a:tblPr>
              <a:tblGrid>
                <a:gridCol w="1008740">
                  <a:extLst>
                    <a:ext uri="{9D8B030D-6E8A-4147-A177-3AD203B41FA5}">
                      <a16:colId xmlns:a16="http://schemas.microsoft.com/office/drawing/2014/main" val="521900256"/>
                    </a:ext>
                  </a:extLst>
                </a:gridCol>
                <a:gridCol w="1459233">
                  <a:extLst>
                    <a:ext uri="{9D8B030D-6E8A-4147-A177-3AD203B41FA5}">
                      <a16:colId xmlns:a16="http://schemas.microsoft.com/office/drawing/2014/main" val="1932740328"/>
                    </a:ext>
                  </a:extLst>
                </a:gridCol>
                <a:gridCol w="1459842">
                  <a:extLst>
                    <a:ext uri="{9D8B030D-6E8A-4147-A177-3AD203B41FA5}">
                      <a16:colId xmlns:a16="http://schemas.microsoft.com/office/drawing/2014/main" val="2130989019"/>
                    </a:ext>
                  </a:extLst>
                </a:gridCol>
                <a:gridCol w="1094576">
                  <a:extLst>
                    <a:ext uri="{9D8B030D-6E8A-4147-A177-3AD203B41FA5}">
                      <a16:colId xmlns:a16="http://schemas.microsoft.com/office/drawing/2014/main" val="3155338217"/>
                    </a:ext>
                  </a:extLst>
                </a:gridCol>
                <a:gridCol w="2005304">
                  <a:extLst>
                    <a:ext uri="{9D8B030D-6E8A-4147-A177-3AD203B41FA5}">
                      <a16:colId xmlns:a16="http://schemas.microsoft.com/office/drawing/2014/main" val="1851680803"/>
                    </a:ext>
                  </a:extLst>
                </a:gridCol>
                <a:gridCol w="1738660">
                  <a:extLst>
                    <a:ext uri="{9D8B030D-6E8A-4147-A177-3AD203B41FA5}">
                      <a16:colId xmlns:a16="http://schemas.microsoft.com/office/drawing/2014/main" val="2428747307"/>
                    </a:ext>
                  </a:extLst>
                </a:gridCol>
              </a:tblGrid>
              <a:tr h="235527">
                <a:tc>
                  <a:txBody>
                    <a:bodyPr/>
                    <a:lstStyle/>
                    <a:p>
                      <a:pPr marL="0" marR="0">
                        <a:spcBef>
                          <a:spcPts val="0"/>
                        </a:spcBef>
                        <a:spcAft>
                          <a:spcPts val="0"/>
                        </a:spcAft>
                      </a:pPr>
                      <a:r>
                        <a:rPr lang="en-GB" sz="1500">
                          <a:effectLst/>
                        </a:rPr>
                        <a:t> </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spcBef>
                          <a:spcPts val="0"/>
                        </a:spcBef>
                        <a:spcAft>
                          <a:spcPts val="0"/>
                        </a:spcAft>
                      </a:pPr>
                      <a:r>
                        <a:rPr lang="en-GB" sz="1500">
                          <a:effectLst/>
                        </a:rPr>
                        <a:t> </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nchor="ctr"/>
                </a:tc>
                <a:tc>
                  <a:txBody>
                    <a:bodyPr/>
                    <a:lstStyle/>
                    <a:p>
                      <a:pPr marL="0" marR="0">
                        <a:spcBef>
                          <a:spcPts val="0"/>
                        </a:spcBef>
                        <a:spcAft>
                          <a:spcPts val="0"/>
                        </a:spcAft>
                      </a:pPr>
                      <a:r>
                        <a:rPr lang="en-GB" sz="1500">
                          <a:effectLst/>
                        </a:rPr>
                        <a:t> </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nchor="ctr"/>
                </a:tc>
                <a:tc>
                  <a:txBody>
                    <a:bodyPr/>
                    <a:lstStyle/>
                    <a:p>
                      <a:pPr marL="0" marR="0">
                        <a:spcBef>
                          <a:spcPts val="0"/>
                        </a:spcBef>
                        <a:spcAft>
                          <a:spcPts val="0"/>
                        </a:spcAft>
                      </a:pPr>
                      <a:r>
                        <a:rPr lang="en-GB" sz="1500">
                          <a:effectLst/>
                        </a:rPr>
                        <a:t> </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nchor="ctr"/>
                </a:tc>
                <a:tc>
                  <a:txBody>
                    <a:bodyPr/>
                    <a:lstStyle/>
                    <a:p>
                      <a:pPr marL="0" marR="0">
                        <a:spcBef>
                          <a:spcPts val="0"/>
                        </a:spcBef>
                        <a:spcAft>
                          <a:spcPts val="0"/>
                        </a:spcAft>
                      </a:pPr>
                      <a:r>
                        <a:rPr lang="en-GB" sz="1500">
                          <a:effectLst/>
                        </a:rPr>
                        <a:t> </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nchor="ctr"/>
                </a:tc>
                <a:tc rowSpan="3">
                  <a:txBody>
                    <a:bodyPr/>
                    <a:lstStyle/>
                    <a:p>
                      <a:pPr marL="0" marR="0">
                        <a:spcBef>
                          <a:spcPts val="0"/>
                        </a:spcBef>
                        <a:spcAft>
                          <a:spcPts val="0"/>
                        </a:spcAft>
                      </a:pPr>
                      <a:r>
                        <a:rPr lang="en-GB" sz="1500" b="1" dirty="0">
                          <a:effectLst/>
                        </a:rPr>
                        <a:t>Variación porcentual</a:t>
                      </a:r>
                      <a:endParaRPr lang="es-ES"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nchor="ctr"/>
                </a:tc>
                <a:extLst>
                  <a:ext uri="{0D108BD9-81ED-4DB2-BD59-A6C34878D82A}">
                    <a16:rowId xmlns:a16="http://schemas.microsoft.com/office/drawing/2014/main" val="686915019"/>
                  </a:ext>
                </a:extLst>
              </a:tr>
              <a:tr h="465713">
                <a:tc>
                  <a:txBody>
                    <a:bodyPr/>
                    <a:lstStyle/>
                    <a:p>
                      <a:pPr marL="0" marR="0">
                        <a:spcBef>
                          <a:spcPts val="0"/>
                        </a:spcBef>
                        <a:spcAft>
                          <a:spcPts val="0"/>
                        </a:spcAft>
                      </a:pPr>
                      <a:r>
                        <a:rPr lang="en-GB" sz="1500">
                          <a:effectLst/>
                        </a:rPr>
                        <a:t> </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a:effectLst/>
                        </a:rPr>
                        <a:t>Autores conocidos</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a:effectLst/>
                        </a:rPr>
                        <a:t>Autores desconocidos</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endParaRPr lang="es-ES" sz="1500" b="1">
                        <a:effectLst/>
                      </a:endParaRPr>
                    </a:p>
                    <a:p>
                      <a:pPr marL="0" marR="0" algn="ctr">
                        <a:spcBef>
                          <a:spcPts val="0"/>
                        </a:spcBef>
                        <a:spcAft>
                          <a:spcPts val="0"/>
                        </a:spcAft>
                      </a:pPr>
                      <a:r>
                        <a:rPr lang="en-GB" sz="1500" b="1">
                          <a:effectLst/>
                        </a:rPr>
                        <a:t>Sucesos</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endParaRPr lang="es-ES" sz="1500" b="1">
                        <a:effectLst/>
                      </a:endParaRPr>
                    </a:p>
                    <a:p>
                      <a:pPr marL="0" marR="0" algn="ctr">
                        <a:spcBef>
                          <a:spcPts val="0"/>
                        </a:spcBef>
                        <a:spcAft>
                          <a:spcPts val="0"/>
                        </a:spcAft>
                      </a:pPr>
                      <a:r>
                        <a:rPr lang="en-GB" sz="1500" b="1">
                          <a:effectLst/>
                        </a:rPr>
                        <a:t>Número total de casos</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vMerge="1">
                  <a:txBody>
                    <a:bodyPr/>
                    <a:lstStyle/>
                    <a:p>
                      <a:endParaRPr lang="en-US"/>
                    </a:p>
                  </a:txBody>
                  <a:tcPr/>
                </a:tc>
                <a:extLst>
                  <a:ext uri="{0D108BD9-81ED-4DB2-BD59-A6C34878D82A}">
                    <a16:rowId xmlns:a16="http://schemas.microsoft.com/office/drawing/2014/main" val="646027251"/>
                  </a:ext>
                </a:extLst>
              </a:tr>
              <a:tr h="235527">
                <a:tc>
                  <a:txBody>
                    <a:bodyPr/>
                    <a:lstStyle/>
                    <a:p>
                      <a:pPr marL="0" marR="0">
                        <a:spcBef>
                          <a:spcPts val="0"/>
                        </a:spcBef>
                        <a:spcAft>
                          <a:spcPts val="0"/>
                        </a:spcAft>
                      </a:pPr>
                      <a:r>
                        <a:rPr lang="en-GB" sz="1500">
                          <a:effectLst/>
                        </a:rPr>
                        <a:t> </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spcBef>
                          <a:spcPts val="0"/>
                        </a:spcBef>
                        <a:spcAft>
                          <a:spcPts val="0"/>
                        </a:spcAft>
                      </a:pPr>
                      <a:r>
                        <a:rPr lang="en-GB" sz="1500">
                          <a:effectLst/>
                        </a:rPr>
                        <a:t> </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spcBef>
                          <a:spcPts val="0"/>
                        </a:spcBef>
                        <a:spcAft>
                          <a:spcPts val="0"/>
                        </a:spcAft>
                      </a:pPr>
                      <a:r>
                        <a:rPr lang="en-GB" sz="1500">
                          <a:effectLst/>
                        </a:rPr>
                        <a:t> </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spcBef>
                          <a:spcPts val="0"/>
                        </a:spcBef>
                        <a:spcAft>
                          <a:spcPts val="0"/>
                        </a:spcAft>
                      </a:pPr>
                      <a:r>
                        <a:rPr lang="en-GB" sz="1500">
                          <a:effectLst/>
                        </a:rPr>
                        <a:t> </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spcBef>
                          <a:spcPts val="0"/>
                        </a:spcBef>
                        <a:spcAft>
                          <a:spcPts val="0"/>
                        </a:spcAft>
                      </a:pPr>
                      <a:r>
                        <a:rPr lang="en-GB" sz="1500">
                          <a:effectLst/>
                        </a:rPr>
                        <a:t> </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vMerge="1">
                  <a:txBody>
                    <a:bodyPr/>
                    <a:lstStyle/>
                    <a:p>
                      <a:endParaRPr lang="en-US"/>
                    </a:p>
                  </a:txBody>
                  <a:tcPr/>
                </a:tc>
                <a:extLst>
                  <a:ext uri="{0D108BD9-81ED-4DB2-BD59-A6C34878D82A}">
                    <a16:rowId xmlns:a16="http://schemas.microsoft.com/office/drawing/2014/main" val="888555996"/>
                  </a:ext>
                </a:extLst>
              </a:tr>
              <a:tr h="225442">
                <a:tc>
                  <a:txBody>
                    <a:bodyPr/>
                    <a:lstStyle/>
                    <a:p>
                      <a:pPr marL="0" marR="0" algn="ctr">
                        <a:spcBef>
                          <a:spcPts val="0"/>
                        </a:spcBef>
                        <a:spcAft>
                          <a:spcPts val="0"/>
                        </a:spcAft>
                      </a:pPr>
                      <a:r>
                        <a:rPr lang="en-GB" sz="1500" b="1">
                          <a:effectLst/>
                        </a:rPr>
                        <a:t>2006</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19</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0</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0</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19</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spcBef>
                          <a:spcPts val="0"/>
                        </a:spcBef>
                        <a:spcAft>
                          <a:spcPts val="0"/>
                        </a:spcAft>
                      </a:pPr>
                      <a:r>
                        <a:rPr lang="en-GB" sz="1500" dirty="0">
                          <a:effectLst/>
                        </a:rPr>
                        <a:t> </a:t>
                      </a:r>
                      <a:endParaRPr lang="es-E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a16="http://schemas.microsoft.com/office/drawing/2014/main" val="1929646753"/>
                  </a:ext>
                </a:extLst>
              </a:tr>
              <a:tr h="235527">
                <a:tc>
                  <a:txBody>
                    <a:bodyPr/>
                    <a:lstStyle/>
                    <a:p>
                      <a:pPr marL="0" marR="0" algn="ctr">
                        <a:spcBef>
                          <a:spcPts val="0"/>
                        </a:spcBef>
                        <a:spcAft>
                          <a:spcPts val="0"/>
                        </a:spcAft>
                      </a:pPr>
                      <a:r>
                        <a:rPr lang="en-GB" sz="1500" b="1">
                          <a:effectLst/>
                        </a:rPr>
                        <a:t>2007</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75</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11</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68</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154</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+710,53%</a:t>
                      </a:r>
                      <a:endParaRPr lang="es-ES"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a16="http://schemas.microsoft.com/office/drawing/2014/main" val="2000179711"/>
                  </a:ext>
                </a:extLst>
              </a:tr>
              <a:tr h="235527">
                <a:tc>
                  <a:txBody>
                    <a:bodyPr/>
                    <a:lstStyle/>
                    <a:p>
                      <a:pPr marL="0" marR="0" algn="ctr">
                        <a:spcBef>
                          <a:spcPts val="0"/>
                        </a:spcBef>
                        <a:spcAft>
                          <a:spcPts val="0"/>
                        </a:spcAft>
                      </a:pPr>
                      <a:r>
                        <a:rPr lang="en-GB" sz="1500" b="1">
                          <a:effectLst/>
                        </a:rPr>
                        <a:t>2008</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110</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14</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60</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184</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+19,48%</a:t>
                      </a:r>
                      <a:endParaRPr lang="es-ES"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a16="http://schemas.microsoft.com/office/drawing/2014/main" val="369200216"/>
                  </a:ext>
                </a:extLst>
              </a:tr>
              <a:tr h="235527">
                <a:tc>
                  <a:txBody>
                    <a:bodyPr/>
                    <a:lstStyle/>
                    <a:p>
                      <a:pPr marL="0" marR="0" algn="ctr">
                        <a:spcBef>
                          <a:spcPts val="0"/>
                        </a:spcBef>
                        <a:spcAft>
                          <a:spcPts val="0"/>
                        </a:spcAft>
                      </a:pPr>
                      <a:r>
                        <a:rPr lang="en-GB" sz="1500" b="1">
                          <a:effectLst/>
                        </a:rPr>
                        <a:t>2009</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91</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42</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114</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247</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+34,24%</a:t>
                      </a:r>
                      <a:endParaRPr lang="es-ES"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a16="http://schemas.microsoft.com/office/drawing/2014/main" val="1395899619"/>
                  </a:ext>
                </a:extLst>
              </a:tr>
              <a:tr h="235527">
                <a:tc>
                  <a:txBody>
                    <a:bodyPr/>
                    <a:lstStyle/>
                    <a:p>
                      <a:pPr marL="0" marR="0" algn="ctr">
                        <a:spcBef>
                          <a:spcPts val="0"/>
                        </a:spcBef>
                        <a:spcAft>
                          <a:spcPts val="0"/>
                        </a:spcAft>
                      </a:pPr>
                      <a:r>
                        <a:rPr lang="en-GB" sz="1500" b="1">
                          <a:effectLst/>
                        </a:rPr>
                        <a:t>2010</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116</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dirty="0">
                          <a:effectLst/>
                        </a:rPr>
                        <a:t>13</a:t>
                      </a:r>
                      <a:endParaRPr lang="es-E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443</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572</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+131,58%</a:t>
                      </a:r>
                      <a:endParaRPr lang="es-ES"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a16="http://schemas.microsoft.com/office/drawing/2014/main" val="3605786941"/>
                  </a:ext>
                </a:extLst>
              </a:tr>
              <a:tr h="235527">
                <a:tc>
                  <a:txBody>
                    <a:bodyPr/>
                    <a:lstStyle/>
                    <a:p>
                      <a:pPr marL="0" marR="0" algn="ctr">
                        <a:spcBef>
                          <a:spcPts val="0"/>
                        </a:spcBef>
                        <a:spcAft>
                          <a:spcPts val="0"/>
                        </a:spcAft>
                      </a:pPr>
                      <a:r>
                        <a:rPr lang="en-GB" sz="1500" b="1">
                          <a:effectLst/>
                        </a:rPr>
                        <a:t>2011</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130</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28</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502</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660</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+15,38%</a:t>
                      </a:r>
                      <a:endParaRPr lang="es-ES"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a16="http://schemas.microsoft.com/office/drawing/2014/main" val="856193860"/>
                  </a:ext>
                </a:extLst>
              </a:tr>
              <a:tr h="235527">
                <a:tc>
                  <a:txBody>
                    <a:bodyPr/>
                    <a:lstStyle/>
                    <a:p>
                      <a:pPr marL="0" marR="0" algn="ctr">
                        <a:spcBef>
                          <a:spcPts val="0"/>
                        </a:spcBef>
                        <a:spcAft>
                          <a:spcPts val="0"/>
                        </a:spcAft>
                      </a:pPr>
                      <a:r>
                        <a:rPr lang="en-GB" sz="1500" b="1">
                          <a:effectLst/>
                        </a:rPr>
                        <a:t>2012</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dirty="0">
                          <a:effectLst/>
                        </a:rPr>
                        <a:t>114</a:t>
                      </a:r>
                      <a:endParaRPr lang="es-E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65</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609</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788</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+19,39%</a:t>
                      </a:r>
                      <a:endParaRPr lang="es-ES"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a16="http://schemas.microsoft.com/office/drawing/2014/main" val="297533818"/>
                  </a:ext>
                </a:extLst>
              </a:tr>
              <a:tr h="235527">
                <a:tc>
                  <a:txBody>
                    <a:bodyPr/>
                    <a:lstStyle/>
                    <a:p>
                      <a:pPr marL="0" marR="0" algn="ctr">
                        <a:spcBef>
                          <a:spcPts val="0"/>
                        </a:spcBef>
                        <a:spcAft>
                          <a:spcPts val="0"/>
                        </a:spcAft>
                      </a:pPr>
                      <a:r>
                        <a:rPr lang="en-GB" sz="1500" b="1">
                          <a:effectLst/>
                        </a:rPr>
                        <a:t>2013</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160</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243</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558</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961</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+21,95%</a:t>
                      </a:r>
                      <a:endParaRPr lang="es-ES"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a16="http://schemas.microsoft.com/office/drawing/2014/main" val="1572343064"/>
                  </a:ext>
                </a:extLst>
              </a:tr>
              <a:tr h="235527">
                <a:tc>
                  <a:txBody>
                    <a:bodyPr/>
                    <a:lstStyle/>
                    <a:p>
                      <a:pPr marL="0" marR="0" algn="ctr">
                        <a:spcBef>
                          <a:spcPts val="0"/>
                        </a:spcBef>
                        <a:spcAft>
                          <a:spcPts val="0"/>
                        </a:spcAft>
                      </a:pPr>
                      <a:r>
                        <a:rPr lang="en-GB" sz="1500" b="1">
                          <a:effectLst/>
                        </a:rPr>
                        <a:t>2014</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294</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352</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770</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1416</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+48,07%</a:t>
                      </a:r>
                      <a:endParaRPr lang="es-ES"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a16="http://schemas.microsoft.com/office/drawing/2014/main" val="3179969046"/>
                  </a:ext>
                </a:extLst>
              </a:tr>
              <a:tr h="235527">
                <a:tc>
                  <a:txBody>
                    <a:bodyPr/>
                    <a:lstStyle/>
                    <a:p>
                      <a:pPr marL="0" marR="0" algn="ctr">
                        <a:spcBef>
                          <a:spcPts val="0"/>
                        </a:spcBef>
                        <a:spcAft>
                          <a:spcPts val="0"/>
                        </a:spcAft>
                      </a:pPr>
                      <a:r>
                        <a:rPr lang="en-GB" sz="1500" b="1">
                          <a:effectLst/>
                        </a:rPr>
                        <a:t>2015</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198</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570</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1306</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2074</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+45,74%</a:t>
                      </a:r>
                      <a:endParaRPr lang="es-ES"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a16="http://schemas.microsoft.com/office/drawing/2014/main" val="1096356066"/>
                  </a:ext>
                </a:extLst>
              </a:tr>
              <a:tr h="361299">
                <a:tc>
                  <a:txBody>
                    <a:bodyPr/>
                    <a:lstStyle/>
                    <a:p>
                      <a:pPr marL="0" marR="0" algn="ctr">
                        <a:spcBef>
                          <a:spcPts val="0"/>
                        </a:spcBef>
                        <a:spcAft>
                          <a:spcPts val="0"/>
                        </a:spcAft>
                      </a:pPr>
                      <a:r>
                        <a:rPr lang="en-GB" sz="1500" b="1">
                          <a:effectLst/>
                        </a:rPr>
                        <a:t>2016</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240</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580</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1237</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2057</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-0,82%</a:t>
                      </a:r>
                      <a:endParaRPr lang="es-ES"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a16="http://schemas.microsoft.com/office/drawing/2014/main" val="775860703"/>
                  </a:ext>
                </a:extLst>
              </a:tr>
              <a:tr h="361299">
                <a:tc>
                  <a:txBody>
                    <a:bodyPr/>
                    <a:lstStyle/>
                    <a:p>
                      <a:pPr marL="0" marR="0" algn="ctr">
                        <a:spcBef>
                          <a:spcPts val="0"/>
                        </a:spcBef>
                        <a:spcAft>
                          <a:spcPts val="0"/>
                        </a:spcAft>
                      </a:pPr>
                      <a:r>
                        <a:rPr lang="en-GB" sz="1500" b="1">
                          <a:effectLst/>
                        </a:rPr>
                        <a:t>2017</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213</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945</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1213</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2371</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+15,26%</a:t>
                      </a:r>
                      <a:endParaRPr lang="es-ES"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a16="http://schemas.microsoft.com/office/drawing/2014/main" val="921055562"/>
                  </a:ext>
                </a:extLst>
              </a:tr>
              <a:tr h="361299">
                <a:tc>
                  <a:txBody>
                    <a:bodyPr/>
                    <a:lstStyle/>
                    <a:p>
                      <a:pPr marL="0" marR="0" algn="ctr">
                        <a:spcBef>
                          <a:spcPts val="0"/>
                        </a:spcBef>
                        <a:spcAft>
                          <a:spcPts val="0"/>
                        </a:spcAft>
                      </a:pPr>
                      <a:r>
                        <a:rPr lang="en-GB" sz="1500" b="1">
                          <a:effectLst/>
                        </a:rPr>
                        <a:t>2018</a:t>
                      </a:r>
                      <a:endParaRPr lang="es-ES"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322</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1306</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1394</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3022</a:t>
                      </a:r>
                      <a:endParaRPr lang="es-ES"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+27,46%</a:t>
                      </a:r>
                      <a:endParaRPr lang="es-ES"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a16="http://schemas.microsoft.com/office/drawing/2014/main" val="714234863"/>
                  </a:ext>
                </a:extLst>
              </a:tr>
              <a:tr h="361299">
                <a:tc>
                  <a:txBody>
                    <a:bodyPr/>
                    <a:lstStyle/>
                    <a:p>
                      <a:pPr marL="0" marR="0" algn="ctr">
                        <a:spcBef>
                          <a:spcPts val="0"/>
                        </a:spcBef>
                        <a:spcAft>
                          <a:spcPts val="0"/>
                        </a:spcAft>
                      </a:pPr>
                      <a:r>
                        <a:rPr lang="en-GB" sz="1500" b="1">
                          <a:solidFill>
                            <a:schemeClr val="tx1"/>
                          </a:solidFill>
                          <a:effectLst/>
                        </a:rPr>
                        <a:t>2019</a:t>
                      </a:r>
                      <a:endParaRPr lang="es-ES" sz="15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solidFill>
                            <a:schemeClr val="tx1"/>
                          </a:solidFill>
                          <a:effectLst/>
                        </a:rPr>
                        <a:t>320</a:t>
                      </a:r>
                      <a:endParaRPr lang="es-ES" sz="15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solidFill>
                            <a:schemeClr val="tx1"/>
                          </a:solidFill>
                          <a:effectLst/>
                        </a:rPr>
                        <a:t>1409</a:t>
                      </a:r>
                      <a:endParaRPr lang="es-ES" sz="15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solidFill>
                            <a:schemeClr val="tx1"/>
                          </a:solidFill>
                          <a:effectLst/>
                        </a:rPr>
                        <a:t>2079</a:t>
                      </a:r>
                      <a:endParaRPr lang="es-ES" sz="15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solidFill>
                            <a:schemeClr val="tx1"/>
                          </a:solidFill>
                          <a:effectLst/>
                        </a:rPr>
                        <a:t>3808</a:t>
                      </a:r>
                      <a:endParaRPr lang="es-ES" sz="15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solidFill>
                            <a:schemeClr val="tx1"/>
                          </a:solidFill>
                          <a:effectLst/>
                        </a:rPr>
                        <a:t>+23,42%</a:t>
                      </a:r>
                      <a:endParaRPr lang="es-ES" sz="15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a16="http://schemas.microsoft.com/office/drawing/2014/main" val="1406338166"/>
                  </a:ext>
                </a:extLst>
              </a:tr>
              <a:tr h="361299">
                <a:tc>
                  <a:txBody>
                    <a:bodyPr/>
                    <a:lstStyle/>
                    <a:p>
                      <a:pPr marL="0" marR="0" algn="ctr">
                        <a:spcBef>
                          <a:spcPts val="0"/>
                        </a:spcBef>
                        <a:spcAft>
                          <a:spcPts val="0"/>
                        </a:spcAft>
                      </a:pPr>
                      <a:r>
                        <a:rPr lang="en-GB" sz="1500" b="1">
                          <a:solidFill>
                            <a:srgbClr val="FF0000"/>
                          </a:solidFill>
                          <a:effectLst/>
                        </a:rPr>
                        <a:t>Total</a:t>
                      </a:r>
                      <a:endParaRPr lang="es-ES" sz="15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a:solidFill>
                            <a:srgbClr val="FF0000"/>
                          </a:solidFill>
                          <a:effectLst/>
                        </a:rPr>
                        <a:t>2402</a:t>
                      </a:r>
                      <a:endParaRPr lang="es-ES" sz="15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a:solidFill>
                            <a:srgbClr val="FF0000"/>
                          </a:solidFill>
                          <a:effectLst/>
                        </a:rPr>
                        <a:t>5578</a:t>
                      </a:r>
                      <a:endParaRPr lang="es-ES" sz="15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US" sz="1500" b="1">
                          <a:solidFill>
                            <a:srgbClr val="FF0000"/>
                          </a:solidFill>
                          <a:effectLst/>
                        </a:rPr>
                        <a:t>10353</a:t>
                      </a:r>
                      <a:endParaRPr lang="es-ES" sz="15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a:solidFill>
                            <a:srgbClr val="FF0000"/>
                          </a:solidFill>
                          <a:effectLst/>
                        </a:rPr>
                        <a:t>18303</a:t>
                      </a:r>
                      <a:endParaRPr lang="es-ES" sz="15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solidFill>
                            <a:srgbClr val="FF0000"/>
                          </a:solidFill>
                          <a:effectLst/>
                        </a:rPr>
                        <a:t>+ 1111,68%</a:t>
                      </a:r>
                      <a:endParaRPr lang="es-ES" sz="15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a16="http://schemas.microsoft.com/office/drawing/2014/main" val="767984445"/>
                  </a:ext>
                </a:extLst>
              </a:tr>
            </a:tbl>
          </a:graphicData>
        </a:graphic>
      </p:graphicFrame>
      <p:sp>
        <p:nvSpPr>
          <p:cNvPr id="16" name="Title 1">
            <a:extLst>
              <a:ext uri="{FF2B5EF4-FFF2-40B4-BE49-F238E27FC236}">
                <a16:creationId xmlns:a16="http://schemas.microsoft.com/office/drawing/2014/main" id="{C8C9B4F2-5ECC-744F-B5CF-CACB59199E76}"/>
              </a:ext>
            </a:extLst>
          </p:cNvPr>
          <p:cNvSpPr txBox="1">
            <a:spLocks/>
          </p:cNvSpPr>
          <p:nvPr/>
        </p:nvSpPr>
        <p:spPr>
          <a:xfrm>
            <a:off x="2324099" y="831945"/>
            <a:ext cx="4495800" cy="377617"/>
          </a:xfrm>
          <a:prstGeom prst="rect">
            <a:avLst/>
          </a:prstGeom>
        </p:spPr>
        <p:txBody>
          <a:bodyPr>
            <a:noAutofit/>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65" charset="-128"/>
                <a:cs typeface="ＭＳ Ｐゴシック" pitchFamily="-65" charset="-128"/>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a:lstStyle>
          <a:p>
            <a:r>
              <a:rPr lang="es-ES" sz="2000" b="1" dirty="0"/>
              <a:t>Estadísticas anuales de la Fiscalía Especial</a:t>
            </a:r>
            <a:endParaRPr lang="es-E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34381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28</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28</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Algunas experiencias </a:t>
            </a:r>
          </a:p>
          <a:p>
            <a:pPr algn="r">
              <a:lnSpc>
                <a:spcPct val="80000"/>
              </a:lnSpc>
            </a:pPr>
            <a:r>
              <a:rPr lang="es-ES" sz="3200" b="1" dirty="0"/>
              <a:t>internacionales</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1" y="900349"/>
            <a:ext cx="4891251" cy="5539978"/>
          </a:xfrm>
          <a:prstGeom prst="rect">
            <a:avLst/>
          </a:prstGeom>
        </p:spPr>
        <p:txBody>
          <a:bodyPr wrap="square">
            <a:spAutoFit/>
          </a:bodyPr>
          <a:lstStyle/>
          <a:p>
            <a:pPr marL="342900" indent="-342900">
              <a:buFont typeface="Wingdings" pitchFamily="2" charset="2"/>
              <a:buChar char="Ø"/>
            </a:pPr>
            <a:r>
              <a:rPr lang="es-ES" b="1" dirty="0"/>
              <a:t>Formas de ciberdelincuencia predominantes:</a:t>
            </a:r>
          </a:p>
          <a:p>
            <a:pPr marL="342900" indent="-342900">
              <a:buFont typeface="Wingdings" pitchFamily="2" charset="2"/>
              <a:buChar char="Ø"/>
            </a:pPr>
            <a:endParaRPr lang="es-ES" sz="2000" dirty="0"/>
          </a:p>
          <a:p>
            <a:pPr marL="342900" indent="-342900">
              <a:buFont typeface="Wingdings" pitchFamily="2" charset="2"/>
              <a:buChar char="ü"/>
            </a:pPr>
            <a:r>
              <a:rPr lang="es-ES" sz="2000" dirty="0"/>
              <a:t>Según el número de autores conocidos denunciados en el periodo de 2014 a 2018, </a:t>
            </a:r>
            <a:r>
              <a:rPr lang="es-ES" sz="2000" b="1" dirty="0"/>
              <a:t>los delitos de alta tecnología más frecuentes son</a:t>
            </a:r>
            <a:r>
              <a:rPr lang="es-ES" sz="2000" dirty="0"/>
              <a:t>:</a:t>
            </a:r>
          </a:p>
          <a:p>
            <a:pPr marL="342900" indent="-342900">
              <a:buFont typeface="Wingdings" pitchFamily="2" charset="2"/>
              <a:buChar char="ü"/>
            </a:pPr>
            <a:endParaRPr lang="es-ES" sz="2000" b="1" dirty="0"/>
          </a:p>
          <a:p>
            <a:pPr marL="342900" indent="-342900">
              <a:buFont typeface="Arial" panose="020B0604020202020204" pitchFamily="34" charset="0"/>
              <a:buChar char="•"/>
            </a:pPr>
            <a:r>
              <a:rPr lang="es-ES" sz="2000" b="1" dirty="0"/>
              <a:t>Puesta en peligro de la seguridad según el artículo 138 CP; </a:t>
            </a:r>
          </a:p>
          <a:p>
            <a:pPr marL="342900" indent="-342900">
              <a:buFont typeface="Arial" panose="020B0604020202020204" pitchFamily="34" charset="0"/>
              <a:buChar char="•"/>
            </a:pPr>
            <a:endParaRPr lang="es-ES" sz="2000" b="1" dirty="0"/>
          </a:p>
          <a:p>
            <a:pPr marL="342900" indent="-342900">
              <a:buFont typeface="Arial" panose="020B0604020202020204" pitchFamily="34" charset="0"/>
              <a:buChar char="•"/>
            </a:pPr>
            <a:r>
              <a:rPr lang="es-ES" sz="2000" b="1" dirty="0"/>
              <a:t>Exhibición, obtención y posesión de material pornográfico y pornografía juvenil según el artículo 185 CP;</a:t>
            </a:r>
          </a:p>
          <a:p>
            <a:pPr marL="342900" indent="-342900">
              <a:buFont typeface="Arial" panose="020B0604020202020204" pitchFamily="34" charset="0"/>
              <a:buChar char="•"/>
            </a:pPr>
            <a:r>
              <a:rPr lang="es-ES" dirty="0"/>
              <a:t> </a:t>
            </a:r>
          </a:p>
          <a:p>
            <a:pPr marL="342900" indent="-342900">
              <a:buFont typeface="Arial" panose="020B0604020202020204" pitchFamily="34" charset="0"/>
              <a:buChar char="•"/>
            </a:pPr>
            <a:r>
              <a:rPr lang="es-ES" sz="2000" b="1" dirty="0"/>
              <a:t>Fraude según el artículo 208 CP.</a:t>
            </a:r>
            <a:endParaRPr lang="es-ES" sz="2000" dirty="0"/>
          </a:p>
          <a:p>
            <a:pPr lvl="0"/>
            <a:endParaRPr lang="es-ES" sz="2000" dirty="0"/>
          </a:p>
        </p:txBody>
      </p:sp>
      <p:pic>
        <p:nvPicPr>
          <p:cNvPr id="12" name="Content Placeholder 9">
            <a:extLst>
              <a:ext uri="{FF2B5EF4-FFF2-40B4-BE49-F238E27FC236}">
                <a16:creationId xmlns:a16="http://schemas.microsoft.com/office/drawing/2014/main" id="{C83D5202-D8DF-D340-BBFB-C1A9FC962F09}"/>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5313404" y="1582586"/>
            <a:ext cx="3709051" cy="3960059"/>
          </a:xfrm>
          <a:prstGeom prst="rect">
            <a:avLst/>
          </a:prstGeom>
        </p:spPr>
      </p:pic>
    </p:spTree>
    <p:extLst>
      <p:ext uri="{BB962C8B-B14F-4D97-AF65-F5344CB8AC3E}">
        <p14:creationId xmlns:p14="http://schemas.microsoft.com/office/powerpoint/2010/main" val="31795225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29</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29</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Algunas experiencias </a:t>
            </a:r>
          </a:p>
          <a:p>
            <a:pPr algn="r">
              <a:lnSpc>
                <a:spcPct val="80000"/>
              </a:lnSpc>
            </a:pPr>
            <a:r>
              <a:rPr lang="es-ES" sz="3200" b="1" dirty="0"/>
              <a:t>internacionales</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2195182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b="1" dirty="0"/>
              <a:t>Objetivos de la sesión</a:t>
            </a:r>
            <a:endParaRPr lang="es-ES"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196947" y="1104523"/>
            <a:ext cx="5277096" cy="4967514"/>
          </a:xfrm>
          <a:prstGeom prst="rect">
            <a:avLst/>
          </a:prstGeom>
        </p:spPr>
        <p:txBody>
          <a:bodyPr wrap="square">
            <a:spAutoFit/>
          </a:bodyPr>
          <a:lstStyle/>
          <a:p>
            <a:pPr marL="342900" indent="-342900">
              <a:lnSpc>
                <a:spcPct val="80000"/>
              </a:lnSpc>
              <a:buFont typeface="Wingdings" pitchFamily="2" charset="2"/>
              <a:buChar char="ü"/>
            </a:pPr>
            <a:r>
              <a:rPr lang="es-ES" sz="2200" i="1" dirty="0"/>
              <a:t>Comprender el marco jurídico y la organización práctica de las autoridades competentes en materia de represión de la ciberdelincuencia y adjudicatarias </a:t>
            </a:r>
          </a:p>
          <a:p>
            <a:pPr marL="342900" indent="-342900">
              <a:lnSpc>
                <a:spcPct val="80000"/>
              </a:lnSpc>
              <a:buFont typeface="Wingdings" pitchFamily="2" charset="2"/>
              <a:buChar char="ü"/>
            </a:pPr>
            <a:endParaRPr lang="es-ES" sz="2200" i="1" dirty="0"/>
          </a:p>
          <a:p>
            <a:pPr marL="342900" indent="-342900">
              <a:lnSpc>
                <a:spcPct val="80000"/>
              </a:lnSpc>
              <a:buFont typeface="Wingdings" pitchFamily="2" charset="2"/>
              <a:buChar char="ü"/>
            </a:pPr>
            <a:r>
              <a:rPr lang="es-ES" sz="2200" i="1" dirty="0"/>
              <a:t>Revisar y comprender los conceptos básicos de la investigación de la ciberdelincuencia y las funciones de las autoridades implicadas</a:t>
            </a:r>
          </a:p>
          <a:p>
            <a:pPr marL="342900" indent="-342900">
              <a:lnSpc>
                <a:spcPct val="80000"/>
              </a:lnSpc>
              <a:buFont typeface="Wingdings" pitchFamily="2" charset="2"/>
              <a:buChar char="ü"/>
            </a:pPr>
            <a:endParaRPr lang="es-ES" sz="2200" i="1" dirty="0"/>
          </a:p>
          <a:p>
            <a:pPr marL="342900" indent="-342900">
              <a:lnSpc>
                <a:spcPct val="80000"/>
              </a:lnSpc>
              <a:buFont typeface="Wingdings" pitchFamily="2" charset="2"/>
              <a:buChar char="ü"/>
            </a:pPr>
            <a:r>
              <a:rPr lang="es-ES" sz="2200" i="1" dirty="0"/>
              <a:t>Conocer algunas experiencias internacionales sobre la organización de las autoridades especializadas y la investigación de la ciberdelincuencia</a:t>
            </a:r>
          </a:p>
          <a:p>
            <a:pPr marL="342900" indent="-342900">
              <a:lnSpc>
                <a:spcPct val="80000"/>
              </a:lnSpc>
              <a:buFont typeface="Wingdings" pitchFamily="2" charset="2"/>
              <a:buChar char="ü"/>
            </a:pPr>
            <a:endParaRPr lang="es-ES" sz="2200" i="1" dirty="0"/>
          </a:p>
          <a:p>
            <a:pPr marL="342900" indent="-342900">
              <a:lnSpc>
                <a:spcPct val="80000"/>
              </a:lnSpc>
              <a:buFont typeface="Wingdings" pitchFamily="2" charset="2"/>
              <a:buChar char="ü"/>
            </a:pPr>
            <a:r>
              <a:rPr lang="es-ES" sz="2200" i="1" dirty="0"/>
              <a:t>Conocer experiencias nacionales al respecto</a:t>
            </a:r>
          </a:p>
        </p:txBody>
      </p:sp>
      <p:pic>
        <p:nvPicPr>
          <p:cNvPr id="11" name="Picture 10">
            <a:extLst>
              <a:ext uri="{FF2B5EF4-FFF2-40B4-BE49-F238E27FC236}">
                <a16:creationId xmlns:a16="http://schemas.microsoft.com/office/drawing/2014/main" id="{BE01A11E-C595-624D-AD02-BB264409377C}"/>
              </a:ext>
            </a:extLst>
          </p:cNvPr>
          <p:cNvPicPr>
            <a:picLocks noChangeAspect="1"/>
          </p:cNvPicPr>
          <p:nvPr/>
        </p:nvPicPr>
        <p:blipFill>
          <a:blip r:embed="rId4"/>
          <a:stretch>
            <a:fillRect/>
          </a:stretch>
        </p:blipFill>
        <p:spPr>
          <a:xfrm>
            <a:off x="5734467" y="2648643"/>
            <a:ext cx="2808317" cy="2150117"/>
          </a:xfrm>
          <a:prstGeom prst="rect">
            <a:avLst/>
          </a:prstGeom>
        </p:spPr>
      </p:pic>
    </p:spTree>
    <p:extLst>
      <p:ext uri="{BB962C8B-B14F-4D97-AF65-F5344CB8AC3E}">
        <p14:creationId xmlns:p14="http://schemas.microsoft.com/office/powerpoint/2010/main" val="23138929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30</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30</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es-ES" sz="3200" b="1" dirty="0">
                <a:solidFill>
                  <a:schemeClr val="bg1"/>
                </a:solidFill>
              </a:rPr>
              <a:t>Visión general de la investigación </a:t>
            </a:r>
          </a:p>
          <a:p>
            <a:pPr marL="0" indent="0" algn="r">
              <a:buFont typeface="Arial" charset="0"/>
              <a:buNone/>
              <a:defRPr/>
            </a:pPr>
            <a:r>
              <a:rPr lang="es-ES" sz="3200" b="1" dirty="0">
                <a:solidFill>
                  <a:schemeClr val="bg1"/>
                </a:solidFill>
              </a:rPr>
              <a:t>de la ciberdelincuencia</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791902"/>
            <a:ext cx="8525021" cy="1274195"/>
          </a:xfrm>
          <a:prstGeom prst="rect">
            <a:avLst/>
          </a:prstGeom>
        </p:spPr>
        <p:txBody>
          <a:bodyPr wrap="square">
            <a:spAutoFit/>
          </a:bodyPr>
          <a:lstStyle/>
          <a:p>
            <a:pPr algn="ctr" eaLnBrk="1" hangingPunct="1">
              <a:lnSpc>
                <a:spcPct val="80000"/>
              </a:lnSpc>
            </a:pPr>
            <a:r>
              <a:rPr lang="es-ES" sz="3200" b="1" dirty="0"/>
              <a:t>Parte 4</a:t>
            </a:r>
          </a:p>
          <a:p>
            <a:pPr algn="ctr">
              <a:lnSpc>
                <a:spcPct val="80000"/>
              </a:lnSpc>
            </a:pPr>
            <a:br/>
            <a:r>
              <a:rPr lang="es-ES" sz="3200" b="1" dirty="0"/>
              <a:t>Experiencias nacionales</a:t>
            </a:r>
          </a:p>
        </p:txBody>
      </p:sp>
    </p:spTree>
    <p:extLst>
      <p:ext uri="{BB962C8B-B14F-4D97-AF65-F5344CB8AC3E}">
        <p14:creationId xmlns:p14="http://schemas.microsoft.com/office/powerpoint/2010/main" val="4451837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31</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31</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Experiencias nacionales</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2851866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32</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32</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es-ES" sz="3200" b="1" dirty="0"/>
              <a:t>Experiencias nacionales</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26059284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33</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33</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es-ES" sz="3200" b="1" dirty="0">
                <a:solidFill>
                  <a:schemeClr val="bg1"/>
                </a:solidFill>
              </a:rPr>
              <a:t>Visión general de la investigación </a:t>
            </a:r>
          </a:p>
          <a:p>
            <a:pPr marL="0" indent="0" algn="r">
              <a:buFont typeface="Arial" charset="0"/>
              <a:buNone/>
              <a:defRPr/>
            </a:pPr>
            <a:r>
              <a:rPr lang="es-ES" sz="3200" b="1" dirty="0">
                <a:solidFill>
                  <a:schemeClr val="bg1"/>
                </a:solidFill>
              </a:rPr>
              <a:t>de la ciberdelincuencia</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791902"/>
            <a:ext cx="8525021" cy="1274195"/>
          </a:xfrm>
          <a:prstGeom prst="rect">
            <a:avLst/>
          </a:prstGeom>
        </p:spPr>
        <p:txBody>
          <a:bodyPr wrap="square">
            <a:spAutoFit/>
          </a:bodyPr>
          <a:lstStyle/>
          <a:p>
            <a:pPr algn="ctr" eaLnBrk="1" hangingPunct="1">
              <a:lnSpc>
                <a:spcPct val="80000"/>
              </a:lnSpc>
            </a:pPr>
            <a:r>
              <a:rPr lang="es-ES" sz="3200" b="1" dirty="0"/>
              <a:t>Parte 5</a:t>
            </a:r>
          </a:p>
          <a:p>
            <a:pPr algn="ctr" eaLnBrk="1" hangingPunct="1">
              <a:lnSpc>
                <a:spcPct val="80000"/>
              </a:lnSpc>
            </a:pPr>
            <a:endParaRPr lang="es-ES" sz="3200" b="1" dirty="0">
              <a:ea typeface="ＭＳ Ｐゴシック" charset="0"/>
            </a:endParaRPr>
          </a:p>
          <a:p>
            <a:pPr algn="ctr" eaLnBrk="1" hangingPunct="1">
              <a:lnSpc>
                <a:spcPct val="80000"/>
              </a:lnSpc>
            </a:pPr>
            <a:r>
              <a:rPr lang="es-ES" sz="3200" b="1" dirty="0"/>
              <a:t>Resumen</a:t>
            </a:r>
          </a:p>
        </p:txBody>
      </p:sp>
    </p:spTree>
    <p:extLst>
      <p:ext uri="{BB962C8B-B14F-4D97-AF65-F5344CB8AC3E}">
        <p14:creationId xmlns:p14="http://schemas.microsoft.com/office/powerpoint/2010/main" val="41676915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34</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34</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b="1" dirty="0"/>
              <a:t>Objetivos de la sesión</a:t>
            </a:r>
            <a:endParaRPr lang="es-ES"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196947" y="1104523"/>
            <a:ext cx="5116458" cy="5238357"/>
          </a:xfrm>
          <a:prstGeom prst="rect">
            <a:avLst/>
          </a:prstGeom>
        </p:spPr>
        <p:txBody>
          <a:bodyPr wrap="square">
            <a:spAutoFit/>
          </a:bodyPr>
          <a:lstStyle/>
          <a:p>
            <a:pPr marL="342900" indent="-342900">
              <a:lnSpc>
                <a:spcPct val="80000"/>
              </a:lnSpc>
              <a:buFont typeface="Wingdings" pitchFamily="2" charset="2"/>
              <a:buChar char="ü"/>
            </a:pPr>
            <a:r>
              <a:rPr lang="es-ES" sz="2200" i="1" dirty="0"/>
              <a:t>Comprender el marco jurídico y la organización práctica de las autoridades competentes en materia de represión de la ciberdelincuencia y adjudicatarias </a:t>
            </a:r>
          </a:p>
          <a:p>
            <a:pPr marL="342900" indent="-342900">
              <a:lnSpc>
                <a:spcPct val="80000"/>
              </a:lnSpc>
              <a:buFont typeface="Wingdings" pitchFamily="2" charset="2"/>
              <a:buChar char="ü"/>
            </a:pPr>
            <a:endParaRPr lang="es-ES" sz="2200" i="1" dirty="0"/>
          </a:p>
          <a:p>
            <a:pPr marL="342900" indent="-342900">
              <a:lnSpc>
                <a:spcPct val="80000"/>
              </a:lnSpc>
              <a:buFont typeface="Wingdings" pitchFamily="2" charset="2"/>
              <a:buChar char="ü"/>
            </a:pPr>
            <a:r>
              <a:rPr lang="es-ES" sz="2200" i="1" dirty="0"/>
              <a:t>Revisar y comprender los conceptos básicos de la investigación de la ciberdelincuencia y las funciones de las autoridades implicadas</a:t>
            </a:r>
          </a:p>
          <a:p>
            <a:pPr marL="342900" indent="-342900">
              <a:lnSpc>
                <a:spcPct val="80000"/>
              </a:lnSpc>
              <a:buFont typeface="Wingdings" pitchFamily="2" charset="2"/>
              <a:buChar char="ü"/>
            </a:pPr>
            <a:endParaRPr lang="es-ES" sz="2200" i="1" dirty="0"/>
          </a:p>
          <a:p>
            <a:pPr marL="342900" indent="-342900">
              <a:lnSpc>
                <a:spcPct val="80000"/>
              </a:lnSpc>
              <a:buFont typeface="Wingdings" pitchFamily="2" charset="2"/>
              <a:buChar char="ü"/>
            </a:pPr>
            <a:r>
              <a:rPr lang="es-ES" sz="2200" i="1" dirty="0"/>
              <a:t>Conocer algunas experiencias internacionales sobre la organización de las autoridades especializadas y la investigación de la ciberdelincuencia</a:t>
            </a:r>
          </a:p>
          <a:p>
            <a:pPr marL="342900" indent="-342900">
              <a:lnSpc>
                <a:spcPct val="80000"/>
              </a:lnSpc>
              <a:buFont typeface="Wingdings" pitchFamily="2" charset="2"/>
              <a:buChar char="ü"/>
            </a:pPr>
            <a:endParaRPr lang="es-ES" sz="2200" i="1" dirty="0"/>
          </a:p>
          <a:p>
            <a:pPr marL="342900" indent="-342900">
              <a:lnSpc>
                <a:spcPct val="80000"/>
              </a:lnSpc>
              <a:buFont typeface="Wingdings" pitchFamily="2" charset="2"/>
              <a:buChar char="ü"/>
            </a:pPr>
            <a:r>
              <a:rPr lang="es-ES" sz="2200" i="1" dirty="0"/>
              <a:t>Conocer experiencias nacionales al respecto</a:t>
            </a:r>
          </a:p>
        </p:txBody>
      </p:sp>
      <p:pic>
        <p:nvPicPr>
          <p:cNvPr id="11" name="Picture 10">
            <a:extLst>
              <a:ext uri="{FF2B5EF4-FFF2-40B4-BE49-F238E27FC236}">
                <a16:creationId xmlns:a16="http://schemas.microsoft.com/office/drawing/2014/main" id="{8A9BDC22-FE3D-A144-954F-2A306E5DFEFD}"/>
              </a:ext>
            </a:extLst>
          </p:cNvPr>
          <p:cNvPicPr>
            <a:picLocks noChangeAspect="1"/>
          </p:cNvPicPr>
          <p:nvPr/>
        </p:nvPicPr>
        <p:blipFill>
          <a:blip r:embed="rId4"/>
          <a:stretch>
            <a:fillRect/>
          </a:stretch>
        </p:blipFill>
        <p:spPr>
          <a:xfrm>
            <a:off x="5969131" y="2648643"/>
            <a:ext cx="2808317" cy="2150117"/>
          </a:xfrm>
          <a:prstGeom prst="rect">
            <a:avLst/>
          </a:prstGeom>
        </p:spPr>
      </p:pic>
    </p:spTree>
    <p:extLst>
      <p:ext uri="{BB962C8B-B14F-4D97-AF65-F5344CB8AC3E}">
        <p14:creationId xmlns:p14="http://schemas.microsoft.com/office/powerpoint/2010/main" val="21736383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35</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35</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es-ES" sz="3200" b="1" dirty="0">
                <a:solidFill>
                  <a:schemeClr val="bg1"/>
                </a:solidFill>
              </a:rPr>
              <a:t>Visión general de la investigación </a:t>
            </a:r>
          </a:p>
          <a:p>
            <a:pPr marL="0" indent="0" algn="r">
              <a:buFont typeface="Arial" charset="0"/>
              <a:buNone/>
              <a:defRPr/>
            </a:pPr>
            <a:r>
              <a:rPr lang="es-ES" sz="3200" b="1" dirty="0">
                <a:solidFill>
                  <a:schemeClr val="bg1"/>
                </a:solidFill>
              </a:rPr>
              <a:t>de la ciberdelincuencia</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683915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4</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4</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es-ES" sz="3200" b="1" dirty="0">
                <a:solidFill>
                  <a:schemeClr val="bg1"/>
                </a:solidFill>
              </a:rPr>
              <a:t>Visión general de la investigación </a:t>
            </a:r>
          </a:p>
          <a:p>
            <a:pPr marL="0" indent="0" algn="r">
              <a:buFont typeface="Arial" charset="0"/>
              <a:buNone/>
              <a:defRPr/>
            </a:pPr>
            <a:r>
              <a:rPr lang="es-ES" sz="3200" b="1" dirty="0">
                <a:solidFill>
                  <a:schemeClr val="bg1"/>
                </a:solidFill>
              </a:rPr>
              <a:t>de la ciberdelincuencia</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791902"/>
            <a:ext cx="8525021" cy="1274195"/>
          </a:xfrm>
          <a:prstGeom prst="rect">
            <a:avLst/>
          </a:prstGeom>
        </p:spPr>
        <p:txBody>
          <a:bodyPr wrap="square">
            <a:spAutoFit/>
          </a:bodyPr>
          <a:lstStyle/>
          <a:p>
            <a:pPr algn="ctr" eaLnBrk="1" hangingPunct="1">
              <a:lnSpc>
                <a:spcPct val="80000"/>
              </a:lnSpc>
            </a:pPr>
            <a:r>
              <a:rPr lang="es-ES" sz="3200" b="1" dirty="0"/>
              <a:t>Primera parte</a:t>
            </a:r>
          </a:p>
          <a:p>
            <a:pPr algn="ctr" eaLnBrk="1" hangingPunct="1">
              <a:lnSpc>
                <a:spcPct val="80000"/>
              </a:lnSpc>
            </a:pPr>
            <a:br/>
            <a:r>
              <a:rPr lang="es-ES" sz="3200" b="1" dirty="0"/>
              <a:t>Autoridades competentes en materia de ciberdelincuencia</a:t>
            </a:r>
            <a:endParaRPr lang="es-ES" sz="3200" dirty="0"/>
          </a:p>
        </p:txBody>
      </p:sp>
    </p:spTree>
    <p:extLst>
      <p:ext uri="{BB962C8B-B14F-4D97-AF65-F5344CB8AC3E}">
        <p14:creationId xmlns:p14="http://schemas.microsoft.com/office/powerpoint/2010/main" val="2745530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5</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5</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b="1" dirty="0"/>
              <a:t>Autoridades competentes  </a:t>
            </a:r>
          </a:p>
          <a:p>
            <a:pPr algn="r"/>
            <a:r>
              <a:rPr lang="es-ES" sz="3200" b="1" dirty="0"/>
              <a:t>en materia de ciberdelincuencia</a:t>
            </a:r>
            <a:endParaRPr lang="es-ES"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44658" y="1166842"/>
            <a:ext cx="4572000" cy="4832092"/>
          </a:xfrm>
          <a:prstGeom prst="rect">
            <a:avLst/>
          </a:prstGeom>
        </p:spPr>
        <p:txBody>
          <a:bodyPr>
            <a:spAutoFit/>
          </a:bodyPr>
          <a:lstStyle/>
          <a:p>
            <a:pPr marL="342900" indent="-342900">
              <a:buFont typeface="Arial" panose="020B0604020202020204" pitchFamily="34" charset="0"/>
              <a:buChar char="•"/>
            </a:pPr>
            <a:r>
              <a:rPr lang="es-ES" sz="2200" b="1" dirty="0">
                <a:solidFill>
                  <a:srgbClr val="FF0000"/>
                </a:solidFill>
              </a:rPr>
              <a:t>Pregunta número 1</a:t>
            </a:r>
            <a:r>
              <a:rPr lang="es-ES" sz="2200" b="1" dirty="0"/>
              <a:t>: ¿disponemos de ellas?</a:t>
            </a:r>
          </a:p>
          <a:p>
            <a:pPr marL="342900" indent="-342900">
              <a:buFont typeface="Arial" panose="020B0604020202020204" pitchFamily="34" charset="0"/>
              <a:buChar char="•"/>
            </a:pPr>
            <a:endParaRPr lang="es-ES" sz="2200" b="1" dirty="0"/>
          </a:p>
          <a:p>
            <a:pPr marL="342900" indent="-342900">
              <a:buFont typeface="Arial" panose="020B0604020202020204" pitchFamily="34" charset="0"/>
              <a:buChar char="•"/>
            </a:pPr>
            <a:r>
              <a:rPr lang="es-ES" sz="2200" b="1" dirty="0">
                <a:solidFill>
                  <a:srgbClr val="FF0000"/>
                </a:solidFill>
              </a:rPr>
              <a:t>Pregunta número 2</a:t>
            </a:r>
            <a:r>
              <a:rPr lang="es-ES" sz="2200" b="1" dirty="0"/>
              <a:t>: ¿son especializadas o generales?</a:t>
            </a:r>
          </a:p>
          <a:p>
            <a:pPr marL="342900" indent="-342900">
              <a:buFont typeface="Arial" panose="020B0604020202020204" pitchFamily="34" charset="0"/>
              <a:buChar char="•"/>
            </a:pPr>
            <a:endParaRPr lang="es-ES" sz="2200" b="1" dirty="0"/>
          </a:p>
          <a:p>
            <a:pPr marL="342900" indent="-342900">
              <a:buFont typeface="Arial" panose="020B0604020202020204" pitchFamily="34" charset="0"/>
              <a:buChar char="•"/>
            </a:pPr>
            <a:r>
              <a:rPr lang="es-ES" sz="2200" b="1" dirty="0">
                <a:solidFill>
                  <a:srgbClr val="FF0000"/>
                </a:solidFill>
              </a:rPr>
              <a:t>Pregunta número 3</a:t>
            </a:r>
            <a:r>
              <a:rPr lang="es-ES" sz="2200" b="1" dirty="0"/>
              <a:t>: ¿cuáles son sus competencias?</a:t>
            </a:r>
          </a:p>
          <a:p>
            <a:pPr marL="342900" indent="-342900">
              <a:buFont typeface="Arial" panose="020B0604020202020204" pitchFamily="34" charset="0"/>
              <a:buChar char="•"/>
            </a:pPr>
            <a:endParaRPr lang="es-ES" sz="2200" b="1" dirty="0"/>
          </a:p>
          <a:p>
            <a:pPr marL="342900" indent="-342900">
              <a:buFont typeface="Arial" panose="020B0604020202020204" pitchFamily="34" charset="0"/>
              <a:buChar char="•"/>
            </a:pPr>
            <a:r>
              <a:rPr lang="es-ES" sz="2200" b="1" dirty="0">
                <a:solidFill>
                  <a:srgbClr val="FF0000"/>
                </a:solidFill>
              </a:rPr>
              <a:t>Pregunta número 4</a:t>
            </a:r>
            <a:r>
              <a:rPr lang="es-ES" sz="2200" b="1" dirty="0"/>
              <a:t>: ¿cuáles son sus capacidades?</a:t>
            </a:r>
          </a:p>
          <a:p>
            <a:pPr marL="342900" indent="-342900">
              <a:buFont typeface="Arial" panose="020B0604020202020204" pitchFamily="34" charset="0"/>
              <a:buChar char="•"/>
            </a:pPr>
            <a:endParaRPr lang="es-ES" sz="2200" b="1" dirty="0"/>
          </a:p>
          <a:p>
            <a:pPr marL="342900" indent="-342900">
              <a:buFont typeface="Arial" panose="020B0604020202020204" pitchFamily="34" charset="0"/>
              <a:buChar char="•"/>
            </a:pPr>
            <a:r>
              <a:rPr lang="es-ES" sz="2200" b="1" dirty="0">
                <a:solidFill>
                  <a:srgbClr val="FF0000"/>
                </a:solidFill>
              </a:rPr>
              <a:t>Pregunta número 5</a:t>
            </a:r>
            <a:r>
              <a:rPr lang="es-ES" sz="2200" b="1" dirty="0"/>
              <a:t>: ¿cómo cooperan?</a:t>
            </a:r>
            <a:endParaRPr lang="es-ES" sz="2200" dirty="0"/>
          </a:p>
        </p:txBody>
      </p:sp>
      <p:pic>
        <p:nvPicPr>
          <p:cNvPr id="8" name="Picture 7">
            <a:extLst>
              <a:ext uri="{FF2B5EF4-FFF2-40B4-BE49-F238E27FC236}">
                <a16:creationId xmlns:a16="http://schemas.microsoft.com/office/drawing/2014/main" id="{9B6ED6E4-F5CE-A74A-B50F-CFB3B9C6028F}"/>
              </a:ext>
            </a:extLst>
          </p:cNvPr>
          <p:cNvPicPr>
            <a:picLocks noChangeAspect="1"/>
          </p:cNvPicPr>
          <p:nvPr/>
        </p:nvPicPr>
        <p:blipFill>
          <a:blip r:embed="rId4"/>
          <a:stretch>
            <a:fillRect/>
          </a:stretch>
        </p:blipFill>
        <p:spPr>
          <a:xfrm>
            <a:off x="5264931" y="2496296"/>
            <a:ext cx="3640345" cy="2357058"/>
          </a:xfrm>
          <a:prstGeom prst="rect">
            <a:avLst/>
          </a:prstGeom>
        </p:spPr>
      </p:pic>
    </p:spTree>
    <p:extLst>
      <p:ext uri="{BB962C8B-B14F-4D97-AF65-F5344CB8AC3E}">
        <p14:creationId xmlns:p14="http://schemas.microsoft.com/office/powerpoint/2010/main" val="406692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6</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6</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b="1" dirty="0"/>
              <a:t>¿Disponemos de ellas?</a:t>
            </a:r>
            <a:endParaRPr lang="es-ES"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44658" y="1166842"/>
            <a:ext cx="4845180" cy="4832092"/>
          </a:xfrm>
          <a:prstGeom prst="rect">
            <a:avLst/>
          </a:prstGeom>
        </p:spPr>
        <p:txBody>
          <a:bodyPr wrap="square">
            <a:spAutoFit/>
          </a:bodyPr>
          <a:lstStyle/>
          <a:p>
            <a:pPr marL="342900" indent="-342900">
              <a:buFont typeface="Wingdings" pitchFamily="2" charset="2"/>
              <a:buChar char="Ø"/>
            </a:pPr>
            <a:r>
              <a:rPr lang="es-ES" sz="2200" b="1" dirty="0"/>
              <a:t>Marco jurídico contemporáneo </a:t>
            </a:r>
          </a:p>
          <a:p>
            <a:pPr marL="342900" indent="-342900">
              <a:buFont typeface="Arial" panose="020B0604020202020204" pitchFamily="34" charset="0"/>
              <a:buChar char="•"/>
            </a:pPr>
            <a:r>
              <a:rPr lang="es-ES" sz="2200" i="1" dirty="0"/>
              <a:t>¿reconoce y permite la existencia de autoridades especializadas en ciberdelincuencia?</a:t>
            </a:r>
          </a:p>
          <a:p>
            <a:pPr marL="342900" indent="-342900">
              <a:buFont typeface="Arial" panose="020B0604020202020204" pitchFamily="34" charset="0"/>
              <a:buChar char="•"/>
            </a:pPr>
            <a:r>
              <a:rPr lang="es-ES" sz="2200" i="1" dirty="0"/>
              <a:t>¿cuál es el nivel normativo del reglamento?</a:t>
            </a:r>
          </a:p>
          <a:p>
            <a:pPr marL="342900" indent="-342900">
              <a:buFont typeface="Arial" panose="020B0604020202020204" pitchFamily="34" charset="0"/>
              <a:buChar char="•"/>
            </a:pPr>
            <a:r>
              <a:rPr lang="es-ES" sz="2200" i="1" dirty="0"/>
              <a:t>¿cuál es su grado de conocimiento de las fuerzas del orden, la fiscalía, los tribunales, la abogacía y otros participantes en el proceso penal?</a:t>
            </a:r>
          </a:p>
          <a:p>
            <a:pPr marL="342900" indent="-342900">
              <a:buFont typeface="Arial" panose="020B0604020202020204" pitchFamily="34" charset="0"/>
              <a:buChar char="•"/>
            </a:pPr>
            <a:r>
              <a:rPr lang="es-ES" sz="2200" i="1" dirty="0"/>
              <a:t>¿cuáles son sus competencias jurídicas?</a:t>
            </a:r>
          </a:p>
          <a:p>
            <a:pPr marL="342900" indent="-342900">
              <a:buFont typeface="Arial" panose="020B0604020202020204" pitchFamily="34" charset="0"/>
              <a:buChar char="•"/>
            </a:pPr>
            <a:r>
              <a:rPr lang="es-ES" sz="2200" i="1" dirty="0"/>
              <a:t>¿cuál es su alcance real?</a:t>
            </a:r>
          </a:p>
        </p:txBody>
      </p:sp>
      <p:pic>
        <p:nvPicPr>
          <p:cNvPr id="6" name="Picture 5">
            <a:extLst>
              <a:ext uri="{FF2B5EF4-FFF2-40B4-BE49-F238E27FC236}">
                <a16:creationId xmlns:a16="http://schemas.microsoft.com/office/drawing/2014/main" id="{87C5E393-1615-8B4E-B367-E167BE5E4087}"/>
              </a:ext>
            </a:extLst>
          </p:cNvPr>
          <p:cNvPicPr>
            <a:picLocks noChangeAspect="1"/>
          </p:cNvPicPr>
          <p:nvPr/>
        </p:nvPicPr>
        <p:blipFill>
          <a:blip r:embed="rId4"/>
          <a:stretch>
            <a:fillRect/>
          </a:stretch>
        </p:blipFill>
        <p:spPr>
          <a:xfrm>
            <a:off x="5399903" y="2719540"/>
            <a:ext cx="3744097" cy="2190083"/>
          </a:xfrm>
          <a:prstGeom prst="rect">
            <a:avLst/>
          </a:prstGeom>
        </p:spPr>
      </p:pic>
    </p:spTree>
    <p:extLst>
      <p:ext uri="{BB962C8B-B14F-4D97-AF65-F5344CB8AC3E}">
        <p14:creationId xmlns:p14="http://schemas.microsoft.com/office/powerpoint/2010/main" val="2611132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7</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7</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b="1" dirty="0"/>
              <a:t>¿Especializadas o generales?</a:t>
            </a:r>
            <a:endParaRPr lang="es-ES"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44658" y="1166842"/>
            <a:ext cx="4857537" cy="4832092"/>
          </a:xfrm>
          <a:prstGeom prst="rect">
            <a:avLst/>
          </a:prstGeom>
        </p:spPr>
        <p:txBody>
          <a:bodyPr wrap="square">
            <a:spAutoFit/>
          </a:bodyPr>
          <a:lstStyle/>
          <a:p>
            <a:pPr marL="342900" indent="-342900">
              <a:buFont typeface="Wingdings" pitchFamily="2" charset="2"/>
              <a:buChar char="Ø"/>
            </a:pPr>
            <a:r>
              <a:rPr lang="es-ES" sz="2200" b="1" dirty="0"/>
              <a:t>Marco jurídico contemporáneo </a:t>
            </a:r>
          </a:p>
          <a:p>
            <a:pPr marL="342900" indent="-342900" algn="just">
              <a:buFont typeface="Arial" panose="020B0604020202020204" pitchFamily="34" charset="0"/>
              <a:buChar char="•"/>
            </a:pPr>
            <a:r>
              <a:rPr lang="es-ES" sz="2200" i="1" dirty="0"/>
              <a:t>si son especializadas, ¿cuál es su marco jurídico?</a:t>
            </a:r>
          </a:p>
          <a:p>
            <a:pPr marL="342900" indent="-342900" algn="just">
              <a:buFont typeface="Arial" panose="020B0604020202020204" pitchFamily="34" charset="0"/>
              <a:buChar char="•"/>
            </a:pPr>
            <a:r>
              <a:rPr lang="es-ES" sz="2200" i="1" dirty="0"/>
              <a:t>¿cuál es el nivel normativo del reglamento?</a:t>
            </a:r>
          </a:p>
          <a:p>
            <a:pPr marL="342900" indent="-342900" algn="just">
              <a:buFont typeface="Arial" panose="020B0604020202020204" pitchFamily="34" charset="0"/>
              <a:buChar char="•"/>
            </a:pPr>
            <a:r>
              <a:rPr lang="es-ES" sz="2200" i="1" dirty="0"/>
              <a:t>¿cuáles son sus competencias?</a:t>
            </a:r>
          </a:p>
          <a:p>
            <a:pPr marL="342900" indent="-342900" algn="just">
              <a:buFont typeface="Arial" panose="020B0604020202020204" pitchFamily="34" charset="0"/>
              <a:buChar char="•"/>
            </a:pPr>
            <a:r>
              <a:rPr lang="es-ES" sz="2200" i="1" dirty="0"/>
              <a:t>¿cómo se organizan?</a:t>
            </a:r>
          </a:p>
          <a:p>
            <a:pPr marL="342900" indent="-342900" algn="just">
              <a:buFont typeface="Arial" panose="020B0604020202020204" pitchFamily="34" charset="0"/>
              <a:buChar char="•"/>
            </a:pPr>
            <a:r>
              <a:rPr lang="es-ES" sz="2200" i="1" dirty="0"/>
              <a:t>¿en qué medida están familiarizadas con otras fuerzas del orden, la fiscalía, los tribunales, etc.?</a:t>
            </a:r>
          </a:p>
          <a:p>
            <a:pPr marL="342900" indent="-342900" algn="just">
              <a:buFont typeface="Arial" panose="020B0604020202020204" pitchFamily="34" charset="0"/>
              <a:buChar char="•"/>
            </a:pPr>
            <a:r>
              <a:rPr lang="es-ES" sz="2200" i="1" dirty="0"/>
              <a:t>¿cómo contactar con ellas?</a:t>
            </a:r>
          </a:p>
          <a:p>
            <a:pPr marL="342900" indent="-342900" algn="just">
              <a:buFont typeface="Arial" panose="020B0604020202020204" pitchFamily="34" charset="0"/>
              <a:buChar char="•"/>
            </a:pPr>
            <a:r>
              <a:rPr lang="es-ES" sz="2200" i="1" dirty="0"/>
              <a:t>¿cuál es su nivel de formación?</a:t>
            </a:r>
          </a:p>
          <a:p>
            <a:pPr marL="342900" indent="-342900" algn="just">
              <a:buFont typeface="Arial" panose="020B0604020202020204" pitchFamily="34" charset="0"/>
              <a:buChar char="•"/>
            </a:pPr>
            <a:r>
              <a:rPr lang="es-ES" sz="2200" i="1" dirty="0"/>
              <a:t>¿cuál es su nivel de experiencia?</a:t>
            </a:r>
          </a:p>
        </p:txBody>
      </p:sp>
      <p:pic>
        <p:nvPicPr>
          <p:cNvPr id="6" name="Picture 5">
            <a:extLst>
              <a:ext uri="{FF2B5EF4-FFF2-40B4-BE49-F238E27FC236}">
                <a16:creationId xmlns:a16="http://schemas.microsoft.com/office/drawing/2014/main" id="{87C5E393-1615-8B4E-B367-E167BE5E4087}"/>
              </a:ext>
            </a:extLst>
          </p:cNvPr>
          <p:cNvPicPr>
            <a:picLocks noChangeAspect="1"/>
          </p:cNvPicPr>
          <p:nvPr/>
        </p:nvPicPr>
        <p:blipFill>
          <a:blip r:embed="rId4"/>
          <a:stretch>
            <a:fillRect/>
          </a:stretch>
        </p:blipFill>
        <p:spPr>
          <a:xfrm>
            <a:off x="5572897" y="2719540"/>
            <a:ext cx="3571103" cy="2190083"/>
          </a:xfrm>
          <a:prstGeom prst="rect">
            <a:avLst/>
          </a:prstGeom>
        </p:spPr>
      </p:pic>
    </p:spTree>
    <p:extLst>
      <p:ext uri="{BB962C8B-B14F-4D97-AF65-F5344CB8AC3E}">
        <p14:creationId xmlns:p14="http://schemas.microsoft.com/office/powerpoint/2010/main" val="2316026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8</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8</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b="1" dirty="0"/>
              <a:t>¿Competencias?</a:t>
            </a:r>
            <a:endParaRPr lang="es-ES"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36274" y="1044000"/>
            <a:ext cx="5065870" cy="5509200"/>
          </a:xfrm>
          <a:prstGeom prst="rect">
            <a:avLst/>
          </a:prstGeom>
        </p:spPr>
        <p:txBody>
          <a:bodyPr wrap="square">
            <a:spAutoFit/>
          </a:bodyPr>
          <a:lstStyle/>
          <a:p>
            <a:pPr marL="342900" indent="-342900">
              <a:buFont typeface="Wingdings" pitchFamily="2" charset="2"/>
              <a:buChar char="Ø"/>
            </a:pPr>
            <a:r>
              <a:rPr lang="es-ES" sz="2200" b="1" dirty="0"/>
              <a:t>¿Les han facultado los legisladores/el Gobierno para tener lo siguiente? </a:t>
            </a:r>
          </a:p>
          <a:p>
            <a:pPr marL="342900" indent="-342900" algn="just">
              <a:buFont typeface="Arial" panose="020B0604020202020204" pitchFamily="34" charset="0"/>
              <a:buChar char="•"/>
            </a:pPr>
            <a:r>
              <a:rPr lang="es-ES" sz="2200" i="1" dirty="0"/>
              <a:t>competencia específica en materia de derecho sustantivo</a:t>
            </a:r>
          </a:p>
          <a:p>
            <a:pPr marL="342900" indent="-342900" algn="just">
              <a:buFont typeface="Arial" panose="020B0604020202020204" pitchFamily="34" charset="0"/>
              <a:buChar char="•"/>
            </a:pPr>
            <a:r>
              <a:rPr lang="es-ES" sz="2200" i="1" dirty="0"/>
              <a:t>medidas y capacidades específicas de derecho procesal</a:t>
            </a:r>
          </a:p>
          <a:p>
            <a:pPr marL="342900" indent="-342900" algn="just">
              <a:buFont typeface="Arial" panose="020B0604020202020204" pitchFamily="34" charset="0"/>
              <a:buChar char="•"/>
            </a:pPr>
            <a:r>
              <a:rPr lang="es-ES" sz="2200" i="1" dirty="0"/>
              <a:t>capacidades en materia de asistencia jurídica mutua</a:t>
            </a:r>
          </a:p>
          <a:p>
            <a:pPr marL="342900" indent="-342900" algn="just">
              <a:buFont typeface="Arial" panose="020B0604020202020204" pitchFamily="34" charset="0"/>
              <a:buChar char="•"/>
            </a:pPr>
            <a:r>
              <a:rPr lang="es-ES" sz="2200" i="1" dirty="0"/>
              <a:t>una estructura organizativa específica (departamentos) y una cadena de mando/responsabilidad</a:t>
            </a:r>
          </a:p>
          <a:p>
            <a:pPr marL="342900" indent="-342900" algn="just">
              <a:buFont typeface="Arial" panose="020B0604020202020204" pitchFamily="34" charset="0"/>
              <a:buChar char="•"/>
            </a:pPr>
            <a:r>
              <a:rPr lang="es-ES" sz="2200" i="1" dirty="0"/>
              <a:t>equipos y locales específicos</a:t>
            </a:r>
          </a:p>
          <a:p>
            <a:pPr marL="342900" indent="-342900" algn="just">
              <a:buFont typeface="Arial" panose="020B0604020202020204" pitchFamily="34" charset="0"/>
              <a:buChar char="•"/>
            </a:pPr>
            <a:r>
              <a:rPr lang="es-ES" sz="2200" i="1" dirty="0"/>
              <a:t>una formación especializada</a:t>
            </a:r>
          </a:p>
          <a:p>
            <a:pPr marL="342900" indent="-342900" algn="just">
              <a:buFont typeface="Arial" panose="020B0604020202020204" pitchFamily="34" charset="0"/>
              <a:buChar char="•"/>
            </a:pPr>
            <a:r>
              <a:rPr lang="es-ES" sz="2200" i="1" dirty="0"/>
              <a:t>suficiente presupuesto para sus actividades</a:t>
            </a:r>
          </a:p>
        </p:txBody>
      </p:sp>
      <p:pic>
        <p:nvPicPr>
          <p:cNvPr id="7" name="Picture 6">
            <a:extLst>
              <a:ext uri="{FF2B5EF4-FFF2-40B4-BE49-F238E27FC236}">
                <a16:creationId xmlns:a16="http://schemas.microsoft.com/office/drawing/2014/main" id="{97B39A65-15A5-884C-8138-1382F4E07198}"/>
              </a:ext>
            </a:extLst>
          </p:cNvPr>
          <p:cNvPicPr>
            <a:picLocks noChangeAspect="1"/>
          </p:cNvPicPr>
          <p:nvPr/>
        </p:nvPicPr>
        <p:blipFill>
          <a:blip r:embed="rId4"/>
          <a:stretch>
            <a:fillRect/>
          </a:stretch>
        </p:blipFill>
        <p:spPr>
          <a:xfrm>
            <a:off x="5881816" y="2660419"/>
            <a:ext cx="2925910" cy="2126566"/>
          </a:xfrm>
          <a:prstGeom prst="rect">
            <a:avLst/>
          </a:prstGeom>
        </p:spPr>
      </p:pic>
    </p:spTree>
    <p:extLst>
      <p:ext uri="{BB962C8B-B14F-4D97-AF65-F5344CB8AC3E}">
        <p14:creationId xmlns:p14="http://schemas.microsoft.com/office/powerpoint/2010/main" val="1744978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9</a:t>
            </a:fld>
            <a:endParaRPr lang="es-ES"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s-ES" sz="2000" b="1" dirty="0">
                <a:solidFill>
                  <a:schemeClr val="bg1"/>
                </a:solidFill>
                <a:latin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9</a:t>
            </a:fld>
            <a:endParaRPr lang="es-ES"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S" sz="3200" b="1" dirty="0"/>
              <a:t>¿Capacidades?</a:t>
            </a:r>
            <a:endParaRPr lang="es-ES"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s-ES"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36273" y="1046041"/>
            <a:ext cx="5286989" cy="5509200"/>
          </a:xfrm>
          <a:prstGeom prst="rect">
            <a:avLst/>
          </a:prstGeom>
        </p:spPr>
        <p:txBody>
          <a:bodyPr wrap="square">
            <a:spAutoFit/>
          </a:bodyPr>
          <a:lstStyle/>
          <a:p>
            <a:pPr marL="342900" indent="-342900">
              <a:buFont typeface="Wingdings" pitchFamily="2" charset="2"/>
              <a:buChar char="Ø"/>
            </a:pPr>
            <a:r>
              <a:rPr lang="es-ES" sz="2200" b="1" dirty="0"/>
              <a:t>Desde el punto de vista organizativo: </a:t>
            </a:r>
          </a:p>
          <a:p>
            <a:pPr marL="342900" indent="-342900" algn="just">
              <a:buFont typeface="Arial" panose="020B0604020202020204" pitchFamily="34" charset="0"/>
              <a:buChar char="•"/>
            </a:pPr>
            <a:r>
              <a:rPr lang="es-ES" sz="2200" i="1" dirty="0"/>
              <a:t>¿disponen las fuerzas del orden de suficientes agentes, personal de apoyo y otros recursos humanos y técnicos?</a:t>
            </a:r>
          </a:p>
          <a:p>
            <a:pPr marL="342900" indent="-342900" algn="just">
              <a:buFont typeface="Arial" panose="020B0604020202020204" pitchFamily="34" charset="0"/>
              <a:buChar char="•"/>
            </a:pPr>
            <a:r>
              <a:rPr lang="es-ES" sz="2200" i="1" dirty="0"/>
              <a:t>¿tiene fiscalía suficientes fiscales, asesores y ayudas, y otros recursos a su disposición?</a:t>
            </a:r>
          </a:p>
          <a:p>
            <a:pPr marL="342900" indent="-342900" algn="just">
              <a:buFont typeface="Arial" panose="020B0604020202020204" pitchFamily="34" charset="0"/>
              <a:buChar char="•"/>
            </a:pPr>
            <a:r>
              <a:rPr lang="es-ES" sz="2200" i="1" dirty="0"/>
              <a:t>¿tiene la sala/departamento del tribunal suficientes jueces, ayudantes y otros recursos a su disposición?</a:t>
            </a:r>
          </a:p>
          <a:p>
            <a:pPr marL="342900" indent="-342900" algn="just">
              <a:buFont typeface="Arial" panose="020B0604020202020204" pitchFamily="34" charset="0"/>
              <a:buChar char="•"/>
            </a:pPr>
            <a:r>
              <a:rPr lang="es-ES" sz="2200" i="1" dirty="0"/>
              <a:t>¿está preparada la autoridad estatal/gubernamental/judicial competente para apoyar sus actividades?</a:t>
            </a:r>
          </a:p>
        </p:txBody>
      </p:sp>
      <p:pic>
        <p:nvPicPr>
          <p:cNvPr id="12" name="Picture 11">
            <a:extLst>
              <a:ext uri="{FF2B5EF4-FFF2-40B4-BE49-F238E27FC236}">
                <a16:creationId xmlns:a16="http://schemas.microsoft.com/office/drawing/2014/main" id="{6DC88ADE-144A-BF42-8C7B-E4CC0F23EFBB}"/>
              </a:ext>
            </a:extLst>
          </p:cNvPr>
          <p:cNvPicPr>
            <a:picLocks noChangeAspect="1"/>
          </p:cNvPicPr>
          <p:nvPr/>
        </p:nvPicPr>
        <p:blipFill>
          <a:blip r:embed="rId4"/>
          <a:stretch>
            <a:fillRect/>
          </a:stretch>
        </p:blipFill>
        <p:spPr>
          <a:xfrm>
            <a:off x="5783390" y="2660419"/>
            <a:ext cx="3024336" cy="2126566"/>
          </a:xfrm>
          <a:prstGeom prst="rect">
            <a:avLst/>
          </a:prstGeom>
        </p:spPr>
      </p:pic>
    </p:spTree>
    <p:extLst>
      <p:ext uri="{BB962C8B-B14F-4D97-AF65-F5344CB8AC3E}">
        <p14:creationId xmlns:p14="http://schemas.microsoft.com/office/powerpoint/2010/main" val="32670912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14249</TotalTime>
  <Words>5466</Words>
  <Application>Microsoft Office PowerPoint</Application>
  <PresentationFormat>On-screen Show (4:3)</PresentationFormat>
  <Paragraphs>666</Paragraphs>
  <Slides>35</Slides>
  <Notes>35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Arial Narrow</vt:lpstr>
      <vt:lpstr>Calibri</vt:lpstr>
      <vt:lpstr>Segoe UI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Technology Risk Limited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Cybercrime Training for Judges and Prosecutors</dc:title>
  <dc:creator>Nigel Jones</dc:creator>
  <cp:lastModifiedBy>JONES Ashley</cp:lastModifiedBy>
  <cp:revision>286</cp:revision>
  <dcterms:created xsi:type="dcterms:W3CDTF">2012-01-25T15:22:10Z</dcterms:created>
  <dcterms:modified xsi:type="dcterms:W3CDTF">2021-07-21T11:42:32Z</dcterms:modified>
</cp:coreProperties>
</file>