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0"/>
  </p:notesMasterIdLst>
  <p:sldIdLst>
    <p:sldId id="355" r:id="rId2"/>
    <p:sldId id="567" r:id="rId3"/>
    <p:sldId id="568" r:id="rId4"/>
    <p:sldId id="735" r:id="rId5"/>
    <p:sldId id="574" r:id="rId6"/>
    <p:sldId id="878" r:id="rId7"/>
    <p:sldId id="1118" r:id="rId8"/>
    <p:sldId id="1117" r:id="rId9"/>
    <p:sldId id="856" r:id="rId10"/>
    <p:sldId id="874" r:id="rId11"/>
    <p:sldId id="872" r:id="rId12"/>
    <p:sldId id="875" r:id="rId13"/>
    <p:sldId id="873" r:id="rId14"/>
    <p:sldId id="876" r:id="rId15"/>
    <p:sldId id="877" r:id="rId16"/>
    <p:sldId id="879" r:id="rId17"/>
    <p:sldId id="880" r:id="rId18"/>
    <p:sldId id="881" r:id="rId19"/>
    <p:sldId id="1120" r:id="rId20"/>
    <p:sldId id="1119" r:id="rId21"/>
    <p:sldId id="883" r:id="rId22"/>
    <p:sldId id="884" r:id="rId23"/>
    <p:sldId id="886" r:id="rId24"/>
    <p:sldId id="887" r:id="rId25"/>
    <p:sldId id="896" r:id="rId26"/>
    <p:sldId id="888" r:id="rId27"/>
    <p:sldId id="889" r:id="rId28"/>
    <p:sldId id="890" r:id="rId29"/>
    <p:sldId id="891" r:id="rId30"/>
    <p:sldId id="897" r:id="rId31"/>
    <p:sldId id="893" r:id="rId32"/>
    <p:sldId id="894" r:id="rId33"/>
    <p:sldId id="899" r:id="rId34"/>
    <p:sldId id="900" r:id="rId35"/>
    <p:sldId id="895" r:id="rId36"/>
    <p:sldId id="907" r:id="rId37"/>
    <p:sldId id="1121" r:id="rId38"/>
    <p:sldId id="1122" r:id="rId39"/>
    <p:sldId id="586" r:id="rId40"/>
    <p:sldId id="587" r:id="rId41"/>
    <p:sldId id="912" r:id="rId42"/>
    <p:sldId id="870" r:id="rId43"/>
    <p:sldId id="871" r:id="rId44"/>
    <p:sldId id="908" r:id="rId45"/>
    <p:sldId id="909" r:id="rId46"/>
    <p:sldId id="910" r:id="rId47"/>
    <p:sldId id="915" r:id="rId48"/>
    <p:sldId id="916" r:id="rId49"/>
    <p:sldId id="913" r:id="rId50"/>
    <p:sldId id="914" r:id="rId51"/>
    <p:sldId id="918" r:id="rId52"/>
    <p:sldId id="917" r:id="rId53"/>
    <p:sldId id="1123" r:id="rId54"/>
    <p:sldId id="919" r:id="rId55"/>
    <p:sldId id="920" r:id="rId56"/>
    <p:sldId id="921" r:id="rId57"/>
    <p:sldId id="922" r:id="rId58"/>
    <p:sldId id="923" r:id="rId59"/>
    <p:sldId id="826" r:id="rId60"/>
    <p:sldId id="847" r:id="rId61"/>
    <p:sldId id="848" r:id="rId62"/>
    <p:sldId id="827" r:id="rId63"/>
    <p:sldId id="849" r:id="rId64"/>
    <p:sldId id="1125" r:id="rId65"/>
    <p:sldId id="1126" r:id="rId66"/>
    <p:sldId id="924" r:id="rId67"/>
    <p:sldId id="928" r:id="rId68"/>
    <p:sldId id="929" r:id="rId69"/>
    <p:sldId id="930" r:id="rId70"/>
    <p:sldId id="925" r:id="rId71"/>
    <p:sldId id="931" r:id="rId72"/>
    <p:sldId id="932" r:id="rId73"/>
    <p:sldId id="1128" r:id="rId74"/>
    <p:sldId id="1127" r:id="rId75"/>
    <p:sldId id="926" r:id="rId76"/>
    <p:sldId id="933" r:id="rId77"/>
    <p:sldId id="934" r:id="rId78"/>
    <p:sldId id="927" r:id="rId79"/>
    <p:sldId id="935" r:id="rId80"/>
    <p:sldId id="590" r:id="rId81"/>
    <p:sldId id="811" r:id="rId82"/>
    <p:sldId id="937" r:id="rId83"/>
    <p:sldId id="938" r:id="rId84"/>
    <p:sldId id="911" r:id="rId85"/>
    <p:sldId id="939" r:id="rId86"/>
    <p:sldId id="940" r:id="rId87"/>
    <p:sldId id="941" r:id="rId88"/>
    <p:sldId id="942" r:id="rId89"/>
    <p:sldId id="943" r:id="rId90"/>
    <p:sldId id="944" r:id="rId91"/>
    <p:sldId id="945" r:id="rId92"/>
    <p:sldId id="946" r:id="rId93"/>
    <p:sldId id="947" r:id="rId94"/>
    <p:sldId id="948" r:id="rId95"/>
    <p:sldId id="949" r:id="rId96"/>
    <p:sldId id="950" r:id="rId97"/>
    <p:sldId id="951" r:id="rId98"/>
    <p:sldId id="952" r:id="rId99"/>
    <p:sldId id="953" r:id="rId100"/>
    <p:sldId id="813" r:id="rId101"/>
    <p:sldId id="609" r:id="rId102"/>
    <p:sldId id="610" r:id="rId103"/>
    <p:sldId id="853" r:id="rId104"/>
    <p:sldId id="854" r:id="rId105"/>
    <p:sldId id="469" r:id="rId106"/>
    <p:sldId id="470" r:id="rId107"/>
    <p:sldId id="857" r:id="rId108"/>
    <p:sldId id="868" r:id="rId109"/>
    <p:sldId id="869" r:id="rId110"/>
    <p:sldId id="472" r:id="rId111"/>
    <p:sldId id="864" r:id="rId112"/>
    <p:sldId id="865" r:id="rId113"/>
    <p:sldId id="866" r:id="rId114"/>
    <p:sldId id="867" r:id="rId115"/>
    <p:sldId id="851" r:id="rId116"/>
    <p:sldId id="616" r:id="rId117"/>
    <p:sldId id="850" r:id="rId118"/>
    <p:sldId id="852" r:id="rId1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55132" autoAdjust="0"/>
  </p:normalViewPr>
  <p:slideViewPr>
    <p:cSldViewPr snapToGrid="0" snapToObjects="1">
      <p:cViewPr varScale="1">
        <p:scale>
          <a:sx n="52" d="100"/>
          <a:sy n="52" d="100"/>
        </p:scale>
        <p:origin x="1008" y="48"/>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mk-MK" sz="2600" b="1" dirty="0"/>
            <a:t>За кои од следниве кривични дела Конвенцијата од Будимпешта ќе овозможи меѓународна соработка?</a:t>
          </a:r>
          <a:endParaRPr lang="en-US" sz="2600" b="1" dirty="0"/>
        </a:p>
      </dgm:t>
    </dgm:pt>
    <dgm:pt modelId="{B1168E5A-BE86-1A40-8851-D878ACC39274}" type="parTrans" cxnId="{D2DD020B-3DFC-B348-B676-6EC163FF5FEB}">
      <dgm:prSet/>
      <dgm:spPr/>
      <dgm:t>
        <a:bodyPr/>
        <a:lstStyle/>
        <a:p>
          <a:endParaRPr lang="en-US" b="1"/>
        </a:p>
      </dgm:t>
    </dgm:pt>
    <dgm:pt modelId="{8978AB35-F5FB-FF43-BA08-4C259A445311}" type="sibTrans" cxnId="{D2DD020B-3DFC-B348-B676-6EC163FF5FEB}">
      <dgm:prSet/>
      <dgm:spPr/>
      <dgm:t>
        <a:bodyPr/>
        <a:lstStyle/>
        <a:p>
          <a:endParaRPr lang="en-US" b="1"/>
        </a:p>
      </dgm:t>
    </dgm:pt>
    <dgm:pt modelId="{7029F5E8-D056-AE49-BD66-3C193010DDE8}">
      <dgm:prSet phldrT="[Text]"/>
      <dgm:spPr/>
      <dgm:t>
        <a:bodyPr/>
        <a:lstStyle/>
        <a:p>
          <a:pPr algn="l"/>
          <a:r>
            <a:rPr lang="mk-MK" b="1" dirty="0"/>
            <a:t>а</a:t>
          </a:r>
          <a:r>
            <a:rPr lang="en-US" b="1" dirty="0"/>
            <a:t>) </a:t>
          </a:r>
          <a:r>
            <a:rPr lang="mk-MK" b="1" dirty="0"/>
            <a:t>Хакерство</a:t>
          </a:r>
          <a:endParaRPr lang="en-US" b="1" dirty="0"/>
        </a:p>
      </dgm:t>
    </dgm:pt>
    <dgm:pt modelId="{ACE97453-93D9-C642-95ED-D55F9984F778}" type="parTrans" cxnId="{99EB5834-3593-6644-A836-6C8D5595A820}">
      <dgm:prSet/>
      <dgm:spPr/>
      <dgm:t>
        <a:bodyPr/>
        <a:lstStyle/>
        <a:p>
          <a:endParaRPr lang="en-US" b="1"/>
        </a:p>
      </dgm:t>
    </dgm:pt>
    <dgm:pt modelId="{3346CD8C-3206-F84A-BEA2-B5492B6B7347}" type="sibTrans" cxnId="{99EB5834-3593-6644-A836-6C8D5595A820}">
      <dgm:prSet/>
      <dgm:spPr/>
      <dgm:t>
        <a:bodyPr/>
        <a:lstStyle/>
        <a:p>
          <a:endParaRPr lang="en-US" b="1"/>
        </a:p>
      </dgm:t>
    </dgm:pt>
    <dgm:pt modelId="{412DA8CB-B9E5-F44F-9FDD-EF35DF68306D}">
      <dgm:prSet phldrT="[Text]"/>
      <dgm:spPr/>
      <dgm:t>
        <a:bodyPr/>
        <a:lstStyle/>
        <a:p>
          <a:r>
            <a:rPr lang="mk-MK" b="1" dirty="0"/>
            <a:t>б</a:t>
          </a:r>
          <a:r>
            <a:rPr lang="en-US" b="1" dirty="0"/>
            <a:t>) </a:t>
          </a:r>
          <a:r>
            <a:rPr lang="mk-MK" b="1" dirty="0"/>
            <a:t>Политичко кривично дело</a:t>
          </a:r>
          <a:endParaRPr lang="en-US" b="1" dirty="0"/>
        </a:p>
      </dgm:t>
    </dgm:pt>
    <dgm:pt modelId="{7E8B7982-18DC-F246-BFD4-7B9D4C9DB2CA}" type="parTrans" cxnId="{AFD2487F-444F-4C44-A623-9AAFEB90AC49}">
      <dgm:prSet/>
      <dgm:spPr/>
      <dgm:t>
        <a:bodyPr/>
        <a:lstStyle/>
        <a:p>
          <a:endParaRPr lang="en-US" b="1"/>
        </a:p>
      </dgm:t>
    </dgm:pt>
    <dgm:pt modelId="{960A4A2E-B23E-7544-9A93-1312898E2DC4}" type="sibTrans" cxnId="{AFD2487F-444F-4C44-A623-9AAFEB90AC49}">
      <dgm:prSet/>
      <dgm:spPr/>
      <dgm:t>
        <a:bodyPr/>
        <a:lstStyle/>
        <a:p>
          <a:endParaRPr lang="en-US" b="1"/>
        </a:p>
      </dgm:t>
    </dgm:pt>
    <dgm:pt modelId="{D907F82D-4934-4260-A319-D0C1005DB73A}">
      <dgm:prSet phldrT="[Text]"/>
      <dgm:spPr/>
      <dgm:t>
        <a:bodyPr/>
        <a:lstStyle/>
        <a:p>
          <a:r>
            <a:rPr lang="mk-MK" b="1" dirty="0"/>
            <a:t>в</a:t>
          </a:r>
          <a:r>
            <a:rPr lang="en-US" b="1" dirty="0"/>
            <a:t>) </a:t>
          </a:r>
          <a:r>
            <a:rPr lang="mk-MK" b="1" dirty="0"/>
            <a:t>Фалсификување поврзано со компјутери</a:t>
          </a:r>
          <a:endParaRPr lang="en-US" b="1" dirty="0"/>
        </a:p>
      </dgm:t>
    </dgm:pt>
    <dgm:pt modelId="{6643C99F-6929-4115-B10C-449964C298DB}" type="parTrans" cxnId="{5441ACF7-001D-47E8-BE90-D77A819FBE03}">
      <dgm:prSet/>
      <dgm:spPr/>
      <dgm:t>
        <a:bodyPr/>
        <a:lstStyle/>
        <a:p>
          <a:endParaRPr lang="en-PK" b="1"/>
        </a:p>
      </dgm:t>
    </dgm:pt>
    <dgm:pt modelId="{9EB8D1B3-16DB-4A75-A7E2-3B79ADD997CE}" type="sibTrans" cxnId="{5441ACF7-001D-47E8-BE90-D77A819FBE03}">
      <dgm:prSet/>
      <dgm:spPr/>
      <dgm:t>
        <a:bodyPr/>
        <a:lstStyle/>
        <a:p>
          <a:endParaRPr lang="en-PK" b="1"/>
        </a:p>
      </dgm:t>
    </dgm:pt>
    <dgm:pt modelId="{9EFF4F62-79ED-4EA0-85C1-51F88755C8EE}">
      <dgm:prSet phldrT="[Text]"/>
      <dgm:spPr/>
      <dgm:t>
        <a:bodyPr/>
        <a:lstStyle/>
        <a:p>
          <a:r>
            <a:rPr lang="mk-MK" b="1" dirty="0"/>
            <a:t>г</a:t>
          </a:r>
          <a:r>
            <a:rPr lang="en-US" b="1" dirty="0"/>
            <a:t>) </a:t>
          </a:r>
          <a:r>
            <a:rPr lang="en-US" b="1" dirty="0" err="1"/>
            <a:t>DDoS</a:t>
          </a:r>
          <a:r>
            <a:rPr lang="en-US" b="1" dirty="0"/>
            <a:t> </a:t>
          </a:r>
          <a:r>
            <a:rPr lang="mk-MK" b="1" dirty="0"/>
            <a:t>напад</a:t>
          </a:r>
          <a:endParaRPr lang="en-US" b="1" dirty="0"/>
        </a:p>
      </dgm:t>
    </dgm:pt>
    <dgm:pt modelId="{8EAFCDE7-4869-4D95-9359-6DA608AB28F0}" type="parTrans" cxnId="{40F08CBE-C0FF-49E9-A14D-59F0F70F60CC}">
      <dgm:prSet/>
      <dgm:spPr/>
      <dgm:t>
        <a:bodyPr/>
        <a:lstStyle/>
        <a:p>
          <a:endParaRPr lang="en-PK" b="1"/>
        </a:p>
      </dgm:t>
    </dgm:pt>
    <dgm:pt modelId="{D3274077-7919-4B64-B4D8-786A32E9EF73}" type="sibTrans" cxnId="{40F08CBE-C0FF-49E9-A14D-59F0F70F60CC}">
      <dgm:prSet/>
      <dgm:spPr/>
      <dgm:t>
        <a:bodyPr/>
        <a:lstStyle/>
        <a:p>
          <a:endParaRPr lang="en-PK" b="1"/>
        </a:p>
      </dgm:t>
    </dgm:pt>
    <dgm:pt modelId="{2D567ECC-EE11-40BE-8D44-12DF75E7AAA4}">
      <dgm:prSet phldrT="[Text]"/>
      <dgm:spPr/>
      <dgm:t>
        <a:bodyPr/>
        <a:lstStyle/>
        <a:p>
          <a:r>
            <a:rPr lang="mk-MK" b="1" dirty="0"/>
            <a:t>д</a:t>
          </a:r>
          <a:r>
            <a:rPr lang="en-US" b="1" dirty="0"/>
            <a:t>) </a:t>
          </a:r>
          <a:r>
            <a:rPr lang="mk-MK" b="1" dirty="0"/>
            <a:t>Поседување на детска порнографија на </a:t>
          </a:r>
          <a:r>
            <a:rPr lang="en-US" b="1" dirty="0"/>
            <a:t>USB</a:t>
          </a:r>
        </a:p>
      </dgm:t>
    </dgm:pt>
    <dgm:pt modelId="{096A135B-3D51-4C14-B762-4DFFB46136C9}" type="parTrans" cxnId="{45629286-2642-481F-BB3F-C9DC76E6A851}">
      <dgm:prSet/>
      <dgm:spPr/>
      <dgm:t>
        <a:bodyPr/>
        <a:lstStyle/>
        <a:p>
          <a:endParaRPr lang="en-PK" b="1"/>
        </a:p>
      </dgm:t>
    </dgm:pt>
    <dgm:pt modelId="{352CE29C-C095-4E8D-B62B-E607F5416469}" type="sibTrans" cxnId="{45629286-2642-481F-BB3F-C9DC76E6A851}">
      <dgm:prSet/>
      <dgm:spPr/>
      <dgm:t>
        <a:bodyPr/>
        <a:lstStyle/>
        <a:p>
          <a:endParaRPr lang="en-PK" b="1"/>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200" b="1" dirty="0">
              <a:solidFill>
                <a:schemeClr val="tx1"/>
              </a:solidFill>
            </a:rPr>
            <a:t>Страната одбива да обезбеди заемна помош во врска со следење на содржински податоци на друга страна, бидејќи тоа не е дозволено според нејзиното домашно законодавство. Страната го повредила член 34 од Конвенцијата од Будимпешта.</a:t>
          </a:r>
          <a:endParaRPr lang="en-US" sz="3200" b="1" dirty="0">
            <a:solidFill>
              <a:schemeClr val="tx1"/>
            </a:solidFill>
          </a:endParaRPr>
        </a:p>
      </dgm:t>
    </dgm:pt>
    <dgm:pt modelId="{8978AB35-F5FB-FF43-BA08-4C259A445311}" type="sibTrans" cxnId="{D2DD020B-3DFC-B348-B676-6EC163FF5FEB}">
      <dgm:prSet/>
      <dgm:spPr/>
      <dgm:t>
        <a:bodyPr/>
        <a:lstStyle/>
        <a:p>
          <a:endParaRPr lang="en-US" sz="1600"/>
        </a:p>
      </dgm:t>
    </dgm:pt>
    <dgm:pt modelId="{B1168E5A-BE86-1A40-8851-D878ACC39274}" type="parTrans" cxnId="{D2DD020B-3DFC-B348-B676-6EC163FF5FEB}">
      <dgm:prSet/>
      <dgm:spPr/>
      <dgm:t>
        <a:bodyPr/>
        <a:lstStyle/>
        <a:p>
          <a:endParaRPr lang="en-US" sz="1600"/>
        </a:p>
      </dgm:t>
    </dgm:pt>
    <dgm:pt modelId="{7029F5E8-D056-AE49-BD66-3C193010DDE8}">
      <dgm:prSet phldrT="[Text]" custT="1"/>
      <dgm:spPr/>
      <dgm:t>
        <a:bodyPr/>
        <a:lstStyle/>
        <a:p>
          <a:pPr algn="l"/>
          <a:r>
            <a:rPr lang="mk-MK" sz="4000" b="1" dirty="0">
              <a:solidFill>
                <a:schemeClr val="tx1"/>
              </a:solidFill>
            </a:rPr>
            <a:t>Точно</a:t>
          </a:r>
          <a:r>
            <a:rPr lang="en-US" sz="4000" b="1" dirty="0">
              <a:solidFill>
                <a:schemeClr val="tx1"/>
              </a:solidFill>
            </a:rPr>
            <a:t> </a:t>
          </a:r>
        </a:p>
      </dgm:t>
    </dgm:pt>
    <dgm:pt modelId="{3346CD8C-3206-F84A-BEA2-B5492B6B7347}" type="sibTrans" cxnId="{99EB5834-3593-6644-A836-6C8D5595A820}">
      <dgm:prSet/>
      <dgm:spPr/>
      <dgm:t>
        <a:bodyPr/>
        <a:lstStyle/>
        <a:p>
          <a:endParaRPr lang="en-US" sz="1600"/>
        </a:p>
      </dgm:t>
    </dgm:pt>
    <dgm:pt modelId="{ACE97453-93D9-C642-95ED-D55F9984F778}" type="parTrans" cxnId="{99EB5834-3593-6644-A836-6C8D5595A820}">
      <dgm:prSet/>
      <dgm:spPr/>
      <dgm:t>
        <a:bodyPr/>
        <a:lstStyle/>
        <a:p>
          <a:endParaRPr lang="en-US" sz="1600"/>
        </a:p>
      </dgm:t>
    </dgm:pt>
    <dgm:pt modelId="{412DA8CB-B9E5-F44F-9FDD-EF35DF68306D}">
      <dgm:prSet phldrT="[Text]" custT="1"/>
      <dgm:spPr/>
      <dgm:t>
        <a:bodyPr/>
        <a:lstStyle/>
        <a:p>
          <a:r>
            <a:rPr lang="mk-MK" sz="4000" b="1" dirty="0">
              <a:solidFill>
                <a:schemeClr val="tx1"/>
              </a:solidFill>
            </a:rPr>
            <a:t>Неточно</a:t>
          </a:r>
          <a:endParaRPr lang="en-US" sz="4000" b="1" dirty="0">
            <a:solidFill>
              <a:schemeClr val="tx1"/>
            </a:solidFill>
          </a:endParaRPr>
        </a:p>
      </dgm:t>
    </dgm:pt>
    <dgm:pt modelId="{960A4A2E-B23E-7544-9A93-1312898E2DC4}" type="sibTrans" cxnId="{AFD2487F-444F-4C44-A623-9AAFEB90AC49}">
      <dgm:prSet/>
      <dgm:spPr/>
      <dgm:t>
        <a:bodyPr/>
        <a:lstStyle/>
        <a:p>
          <a:endParaRPr lang="en-US" sz="1600"/>
        </a:p>
      </dgm:t>
    </dgm:pt>
    <dgm:pt modelId="{7E8B7982-18DC-F246-BFD4-7B9D4C9DB2CA}" type="parTrans" cxnId="{AFD2487F-444F-4C44-A623-9AAFEB90AC49}">
      <dgm:prSet/>
      <dgm:spPr/>
      <dgm:t>
        <a:bodyPr/>
        <a:lstStyle/>
        <a:p>
          <a:endParaRPr lang="en-US" sz="1600"/>
        </a:p>
      </dgm:t>
    </dgm:pt>
    <dgm:pt modelId="{D907F82D-4934-4260-A319-D0C1005DB73A}">
      <dgm:prSet phldrT="[Text]" custT="1"/>
      <dgm:spPr/>
      <dgm:t>
        <a:bodyPr/>
        <a:lstStyle/>
        <a:p>
          <a:endParaRPr lang="en-US" sz="4000" b="1" dirty="0">
            <a:solidFill>
              <a:schemeClr val="tx1"/>
            </a:solidFill>
          </a:endParaRPr>
        </a:p>
      </dgm:t>
    </dgm:pt>
    <dgm:pt modelId="{9EB8D1B3-16DB-4A75-A7E2-3B79ADD997CE}" type="sibTrans" cxnId="{5441ACF7-001D-47E8-BE90-D77A819FBE03}">
      <dgm:prSet/>
      <dgm:spPr/>
      <dgm:t>
        <a:bodyPr/>
        <a:lstStyle/>
        <a:p>
          <a:endParaRPr lang="en-PK" sz="1600"/>
        </a:p>
      </dgm:t>
    </dgm:pt>
    <dgm:pt modelId="{6643C99F-6929-4115-B10C-449964C298DB}" type="parTrans" cxnId="{5441ACF7-001D-47E8-BE90-D77A819FBE03}">
      <dgm:prSet/>
      <dgm:spPr/>
      <dgm:t>
        <a:bodyPr/>
        <a:lstStyle/>
        <a:p>
          <a:endParaRPr lang="en-PK" sz="1600"/>
        </a:p>
      </dgm:t>
    </dgm:pt>
    <dgm:pt modelId="{9EFF4F62-79ED-4EA0-85C1-51F88755C8EE}">
      <dgm:prSet phldrT="[Text]" custT="1"/>
      <dgm:spPr/>
      <dgm:t>
        <a:bodyPr/>
        <a:lstStyle/>
        <a:p>
          <a:endParaRPr lang="en-US" sz="4000" b="1" dirty="0">
            <a:solidFill>
              <a:schemeClr val="tx1"/>
            </a:solidFill>
          </a:endParaRPr>
        </a:p>
      </dgm:t>
    </dgm:pt>
    <dgm:pt modelId="{D3274077-7919-4B64-B4D8-786A32E9EF73}" type="sibTrans" cxnId="{40F08CBE-C0FF-49E9-A14D-59F0F70F60CC}">
      <dgm:prSet/>
      <dgm:spPr/>
      <dgm:t>
        <a:bodyPr/>
        <a:lstStyle/>
        <a:p>
          <a:endParaRPr lang="en-PK" sz="1600"/>
        </a:p>
      </dgm:t>
    </dgm:pt>
    <dgm:pt modelId="{8EAFCDE7-4869-4D95-9359-6DA608AB28F0}" type="parTrans" cxnId="{40F08CBE-C0FF-49E9-A14D-59F0F70F60CC}">
      <dgm:prSet/>
      <dgm:spPr/>
      <dgm:t>
        <a:bodyPr/>
        <a:lstStyle/>
        <a:p>
          <a:endParaRPr lang="en-PK" sz="1600"/>
        </a:p>
      </dgm:t>
    </dgm:pt>
    <dgm:pt modelId="{2D567ECC-EE11-40BE-8D44-12DF75E7AAA4}">
      <dgm:prSet phldrT="[Text]" custT="1"/>
      <dgm:spPr/>
      <dgm:t>
        <a:bodyPr/>
        <a:lstStyle/>
        <a:p>
          <a:endParaRPr lang="en-US" sz="4000" b="1" dirty="0">
            <a:solidFill>
              <a:schemeClr val="tx1"/>
            </a:solidFill>
          </a:endParaRPr>
        </a:p>
      </dgm:t>
    </dgm:pt>
    <dgm:pt modelId="{352CE29C-C095-4E8D-B62B-E607F5416469}" type="sibTrans" cxnId="{45629286-2642-481F-BB3F-C9DC76E6A851}">
      <dgm:prSet/>
      <dgm:spPr/>
      <dgm:t>
        <a:bodyPr/>
        <a:lstStyle/>
        <a:p>
          <a:endParaRPr lang="en-PK" sz="1600"/>
        </a:p>
      </dgm:t>
    </dgm:pt>
    <dgm:pt modelId="{096A135B-3D51-4C14-B762-4DFFB46136C9}" type="parTrans" cxnId="{45629286-2642-481F-BB3F-C9DC76E6A851}">
      <dgm:prSet/>
      <dgm:spPr/>
      <dgm:t>
        <a:bodyPr/>
        <a:lstStyle/>
        <a:p>
          <a:endParaRPr lang="en-PK" sz="1600"/>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200" b="1" dirty="0">
              <a:solidFill>
                <a:schemeClr val="tx1"/>
              </a:solidFill>
            </a:rPr>
            <a:t>Страната одбива да обезбеди заемна помош во врска со следење на содржински податоци на друга страна, бидејќи тоа не е дозволено според нејзиното домашно законодавство. Страната го повредила член 34 од Конвенцијата од Будимпешта.</a:t>
          </a:r>
          <a:endParaRPr lang="en-US" sz="3200" b="1" dirty="0">
            <a:solidFill>
              <a:schemeClr val="tx1"/>
            </a:solidFill>
          </a:endParaRPr>
        </a:p>
      </dgm:t>
    </dgm:pt>
    <dgm:pt modelId="{8978AB35-F5FB-FF43-BA08-4C259A445311}" type="sibTrans" cxnId="{D2DD020B-3DFC-B348-B676-6EC163FF5FEB}">
      <dgm:prSet/>
      <dgm:spPr/>
      <dgm:t>
        <a:bodyPr/>
        <a:lstStyle/>
        <a:p>
          <a:pPr algn="l"/>
          <a:endParaRPr lang="en-US" sz="1600"/>
        </a:p>
      </dgm:t>
    </dgm:pt>
    <dgm:pt modelId="{B1168E5A-BE86-1A40-8851-D878ACC39274}" type="parTrans" cxnId="{D2DD020B-3DFC-B348-B676-6EC163FF5FEB}">
      <dgm:prSet/>
      <dgm:spPr/>
      <dgm:t>
        <a:bodyPr/>
        <a:lstStyle/>
        <a:p>
          <a:pPr algn="l"/>
          <a:endParaRPr lang="en-US" sz="1600"/>
        </a:p>
      </dgm:t>
    </dgm:pt>
    <dgm:pt modelId="{7029F5E8-D056-AE49-BD66-3C193010DDE8}">
      <dgm:prSet phldrT="[Text]" custT="1"/>
      <dgm:spPr/>
      <dgm:t>
        <a:bodyPr/>
        <a:lstStyle/>
        <a:p>
          <a:pPr algn="l"/>
          <a:r>
            <a:rPr lang="mk-MK" sz="4000" b="1" dirty="0">
              <a:solidFill>
                <a:schemeClr val="tx1"/>
              </a:solidFill>
            </a:rPr>
            <a:t>Точно</a:t>
          </a:r>
          <a:r>
            <a:rPr lang="en-US" sz="4000" b="1" dirty="0">
              <a:solidFill>
                <a:schemeClr val="tx1"/>
              </a:solidFill>
            </a:rPr>
            <a:t> </a:t>
          </a:r>
        </a:p>
      </dgm:t>
    </dgm:pt>
    <dgm:pt modelId="{3346CD8C-3206-F84A-BEA2-B5492B6B7347}" type="sibTrans" cxnId="{99EB5834-3593-6644-A836-6C8D5595A820}">
      <dgm:prSet/>
      <dgm:spPr/>
      <dgm:t>
        <a:bodyPr/>
        <a:lstStyle/>
        <a:p>
          <a:pPr algn="l"/>
          <a:endParaRPr lang="en-US" sz="1600"/>
        </a:p>
      </dgm:t>
    </dgm:pt>
    <dgm:pt modelId="{ACE97453-93D9-C642-95ED-D55F9984F778}" type="parTrans" cxnId="{99EB5834-3593-6644-A836-6C8D5595A820}">
      <dgm:prSet/>
      <dgm:spPr/>
      <dgm:t>
        <a:bodyPr/>
        <a:lstStyle/>
        <a:p>
          <a:pPr algn="l"/>
          <a:endParaRPr lang="en-US" sz="1600"/>
        </a:p>
      </dgm:t>
    </dgm:pt>
    <dgm:pt modelId="{412DA8CB-B9E5-F44F-9FDD-EF35DF68306D}">
      <dgm:prSet phldrT="[Text]" custT="1"/>
      <dgm:spPr/>
      <dgm:t>
        <a:bodyPr/>
        <a:lstStyle/>
        <a:p>
          <a:pPr algn="l"/>
          <a:r>
            <a:rPr lang="mk-MK" sz="4000" b="1" dirty="0">
              <a:solidFill>
                <a:srgbClr val="FF0000"/>
              </a:solidFill>
            </a:rPr>
            <a:t>Неточно</a:t>
          </a:r>
          <a:endParaRPr lang="en-US" sz="4000" b="1" dirty="0">
            <a:solidFill>
              <a:srgbClr val="FF0000"/>
            </a:solidFill>
          </a:endParaRPr>
        </a:p>
      </dgm:t>
    </dgm:pt>
    <dgm:pt modelId="{960A4A2E-B23E-7544-9A93-1312898E2DC4}" type="sibTrans" cxnId="{AFD2487F-444F-4C44-A623-9AAFEB90AC49}">
      <dgm:prSet/>
      <dgm:spPr/>
      <dgm:t>
        <a:bodyPr/>
        <a:lstStyle/>
        <a:p>
          <a:pPr algn="l"/>
          <a:endParaRPr lang="en-US" sz="1600"/>
        </a:p>
      </dgm:t>
    </dgm:pt>
    <dgm:pt modelId="{7E8B7982-18DC-F246-BFD4-7B9D4C9DB2CA}" type="parTrans" cxnId="{AFD2487F-444F-4C44-A623-9AAFEB90AC49}">
      <dgm:prSet/>
      <dgm:spPr/>
      <dgm:t>
        <a:bodyPr/>
        <a:lstStyle/>
        <a:p>
          <a:pPr algn="l"/>
          <a:endParaRPr lang="en-US" sz="1600"/>
        </a:p>
      </dgm:t>
    </dgm:pt>
    <dgm:pt modelId="{D907F82D-4934-4260-A319-D0C1005DB73A}">
      <dgm:prSet phldrT="[Text]" custT="1"/>
      <dgm:spPr/>
      <dgm:t>
        <a:bodyPr/>
        <a:lstStyle/>
        <a:p>
          <a:pPr algn="l"/>
          <a:endParaRPr lang="en-US" sz="4000" b="1" dirty="0">
            <a:solidFill>
              <a:schemeClr val="tx1"/>
            </a:solidFill>
          </a:endParaRPr>
        </a:p>
      </dgm:t>
    </dgm:pt>
    <dgm:pt modelId="{9EB8D1B3-16DB-4A75-A7E2-3B79ADD997CE}" type="sibTrans" cxnId="{5441ACF7-001D-47E8-BE90-D77A819FBE03}">
      <dgm:prSet/>
      <dgm:spPr/>
      <dgm:t>
        <a:bodyPr/>
        <a:lstStyle/>
        <a:p>
          <a:pPr algn="l"/>
          <a:endParaRPr lang="en-PK" sz="1600"/>
        </a:p>
      </dgm:t>
    </dgm:pt>
    <dgm:pt modelId="{6643C99F-6929-4115-B10C-449964C298DB}" type="parTrans" cxnId="{5441ACF7-001D-47E8-BE90-D77A819FBE03}">
      <dgm:prSet/>
      <dgm:spPr/>
      <dgm:t>
        <a:bodyPr/>
        <a:lstStyle/>
        <a:p>
          <a:pPr algn="l"/>
          <a:endParaRPr lang="en-PK" sz="1600"/>
        </a:p>
      </dgm:t>
    </dgm:pt>
    <dgm:pt modelId="{9EFF4F62-79ED-4EA0-85C1-51F88755C8EE}">
      <dgm:prSet phldrT="[Text]" custT="1"/>
      <dgm:spPr/>
      <dgm:t>
        <a:bodyPr/>
        <a:lstStyle/>
        <a:p>
          <a:pPr algn="l"/>
          <a:endParaRPr lang="en-US" sz="4000" b="1" dirty="0">
            <a:solidFill>
              <a:schemeClr val="tx1"/>
            </a:solidFill>
          </a:endParaRPr>
        </a:p>
      </dgm:t>
    </dgm:pt>
    <dgm:pt modelId="{D3274077-7919-4B64-B4D8-786A32E9EF73}" type="sibTrans" cxnId="{40F08CBE-C0FF-49E9-A14D-59F0F70F60CC}">
      <dgm:prSet/>
      <dgm:spPr/>
      <dgm:t>
        <a:bodyPr/>
        <a:lstStyle/>
        <a:p>
          <a:pPr algn="l"/>
          <a:endParaRPr lang="en-PK" sz="1600"/>
        </a:p>
      </dgm:t>
    </dgm:pt>
    <dgm:pt modelId="{8EAFCDE7-4869-4D95-9359-6DA608AB28F0}" type="parTrans" cxnId="{40F08CBE-C0FF-49E9-A14D-59F0F70F60CC}">
      <dgm:prSet/>
      <dgm:spPr/>
      <dgm:t>
        <a:bodyPr/>
        <a:lstStyle/>
        <a:p>
          <a:pPr algn="l"/>
          <a:endParaRPr lang="en-PK" sz="1600"/>
        </a:p>
      </dgm:t>
    </dgm:pt>
    <dgm:pt modelId="{2D567ECC-EE11-40BE-8D44-12DF75E7AAA4}">
      <dgm:prSet phldrT="[Text]" custT="1"/>
      <dgm:spPr/>
      <dgm:t>
        <a:bodyPr/>
        <a:lstStyle/>
        <a:p>
          <a:pPr algn="l"/>
          <a:endParaRPr lang="en-US" sz="4000" b="1" dirty="0">
            <a:solidFill>
              <a:schemeClr val="tx1"/>
            </a:solidFill>
          </a:endParaRPr>
        </a:p>
      </dgm:t>
    </dgm:pt>
    <dgm:pt modelId="{352CE29C-C095-4E8D-B62B-E607F5416469}" type="sibTrans" cxnId="{45629286-2642-481F-BB3F-C9DC76E6A851}">
      <dgm:prSet/>
      <dgm:spPr/>
      <dgm:t>
        <a:bodyPr/>
        <a:lstStyle/>
        <a:p>
          <a:pPr algn="l"/>
          <a:endParaRPr lang="en-PK" sz="1600"/>
        </a:p>
      </dgm:t>
    </dgm:pt>
    <dgm:pt modelId="{096A135B-3D51-4C14-B762-4DFFB46136C9}" type="parTrans" cxnId="{45629286-2642-481F-BB3F-C9DC76E6A851}">
      <dgm:prSet/>
      <dgm:spPr/>
      <dgm:t>
        <a:bodyPr/>
        <a:lstStyle/>
        <a:p>
          <a:pPr algn="l"/>
          <a:endParaRPr lang="en-PK" sz="1600"/>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mk-MK" sz="2600" b="1" dirty="0"/>
            <a:t>За кои од следниве кривични дела Конвенцијата од Будимпешта ќе овозможи меѓународна соработка?</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mk-MK" b="1" dirty="0">
              <a:solidFill>
                <a:srgbClr val="FF0000"/>
              </a:solidFill>
            </a:rPr>
            <a:t>а</a:t>
          </a:r>
          <a:r>
            <a:rPr lang="en-US" b="1" dirty="0">
              <a:solidFill>
                <a:srgbClr val="FF0000"/>
              </a:solidFill>
            </a:rPr>
            <a:t>) </a:t>
          </a:r>
          <a:r>
            <a:rPr lang="mk-MK" b="1" dirty="0">
              <a:solidFill>
                <a:srgbClr val="FF0000"/>
              </a:solidFill>
            </a:rPr>
            <a:t>Хакирање</a:t>
          </a:r>
          <a:endParaRPr lang="en-US" b="1" dirty="0">
            <a:solidFill>
              <a:srgbClr val="FF0000"/>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mk-MK" b="1" dirty="0"/>
            <a:t>б</a:t>
          </a:r>
          <a:r>
            <a:rPr lang="en-US" b="1" dirty="0"/>
            <a:t>) </a:t>
          </a:r>
          <a:r>
            <a:rPr lang="mk-MK" b="1" dirty="0"/>
            <a:t>Политичко кривично дело</a:t>
          </a:r>
          <a:endParaRPr lang="en-US" b="1"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mk-MK" b="1" dirty="0">
              <a:solidFill>
                <a:srgbClr val="FF0000"/>
              </a:solidFill>
            </a:rPr>
            <a:t>в</a:t>
          </a:r>
          <a:r>
            <a:rPr lang="en-US" b="1" dirty="0">
              <a:solidFill>
                <a:srgbClr val="FF0000"/>
              </a:solidFill>
            </a:rPr>
            <a:t>) </a:t>
          </a:r>
          <a:r>
            <a:rPr lang="mk-MK" b="1" dirty="0">
              <a:solidFill>
                <a:srgbClr val="FF0000"/>
              </a:solidFill>
            </a:rPr>
            <a:t>Фалсификување поврзано со компјутери</a:t>
          </a:r>
          <a:endParaRPr lang="en-US" b="1" dirty="0">
            <a:solidFill>
              <a:srgbClr val="FF0000"/>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mk-MK" b="1" dirty="0">
              <a:solidFill>
                <a:srgbClr val="FF0000"/>
              </a:solidFill>
            </a:rPr>
            <a:t>г</a:t>
          </a:r>
          <a:r>
            <a:rPr lang="en-US" b="1" dirty="0">
              <a:solidFill>
                <a:srgbClr val="FF0000"/>
              </a:solidFill>
            </a:rPr>
            <a:t>) </a:t>
          </a:r>
          <a:r>
            <a:rPr lang="en-US" b="1" dirty="0" err="1">
              <a:solidFill>
                <a:srgbClr val="FF0000"/>
              </a:solidFill>
            </a:rPr>
            <a:t>DDoS</a:t>
          </a:r>
          <a:r>
            <a:rPr lang="en-US" b="1" dirty="0">
              <a:solidFill>
                <a:srgbClr val="FF0000"/>
              </a:solidFill>
            </a:rPr>
            <a:t> </a:t>
          </a:r>
          <a:r>
            <a:rPr lang="mk-MK" b="1" dirty="0">
              <a:solidFill>
                <a:srgbClr val="FF0000"/>
              </a:solidFill>
            </a:rPr>
            <a:t>напад</a:t>
          </a:r>
          <a:endParaRPr lang="en-US" b="1" dirty="0">
            <a:solidFill>
              <a:srgbClr val="FF0000"/>
            </a:solidFill>
          </a:endParaRP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mk-MK" b="1" dirty="0">
              <a:solidFill>
                <a:srgbClr val="FF0000"/>
              </a:solidFill>
            </a:rPr>
            <a:t>д</a:t>
          </a:r>
          <a:r>
            <a:rPr lang="en-US" b="1" dirty="0">
              <a:solidFill>
                <a:srgbClr val="FF0000"/>
              </a:solidFill>
            </a:rPr>
            <a:t>) </a:t>
          </a:r>
          <a:r>
            <a:rPr lang="mk-MK" b="1" dirty="0">
              <a:solidFill>
                <a:srgbClr val="FF0000"/>
              </a:solidFill>
            </a:rPr>
            <a:t>Поседување на детска порнографија на </a:t>
          </a:r>
          <a:r>
            <a:rPr lang="en-US" b="1" dirty="0">
              <a:solidFill>
                <a:srgbClr val="FF0000"/>
              </a:solidFill>
            </a:rPr>
            <a:t>USB</a:t>
          </a: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200" b="1" dirty="0">
              <a:solidFill>
                <a:schemeClr val="tx1"/>
              </a:solidFill>
            </a:rPr>
            <a:t>Конвенцијата од Будимпешта ѝ дозволува на страна да одбие да даде помош доколку другата страна користи различна терминологија за дефинирање на кривично дело, дури и ако основното дејство претставува кривично дело во двете земји. Точно или неточно?</a:t>
          </a:r>
          <a:endParaRPr lang="en-US" sz="32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a:t>
          </a:r>
          <a:r>
            <a:rPr lang="en-US" b="1" dirty="0">
              <a:solidFill>
                <a:schemeClr val="tx1"/>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Неточно</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200" b="1" dirty="0">
              <a:solidFill>
                <a:schemeClr val="tx1"/>
              </a:solidFill>
            </a:rPr>
            <a:t>Конвенцијата од Будимпешта не бара страната да дава заемна помош доколку друга страна користи различна терминологија за да го дефинира кривично дело, дури и доколку основното дејство е кривично дело во двете земји. Точно или неточно?</a:t>
          </a:r>
          <a:endParaRPr lang="en-US" sz="3200" b="1" dirty="0"/>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a:t>
          </a:r>
          <a:endParaRPr lang="en-US"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rgbClr val="FF0000"/>
              </a:solidFill>
            </a:rPr>
            <a:t>Неточно</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rgbClr val="FF0000"/>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rgbClr val="FF0000"/>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rgbClr val="FF0000"/>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400" b="1" dirty="0">
              <a:solidFill>
                <a:schemeClr val="tx1"/>
              </a:solidFill>
            </a:rPr>
            <a:t>Конвенцијата од Будимпешта ги надминува процесните и доверливите одредби од постојните аранжмани поврзани со заемна помош во кривични предмети помеѓу земјите?</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a:t>
          </a:r>
          <a:endParaRPr lang="en-US"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Неточно</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400" b="1" dirty="0">
              <a:solidFill>
                <a:schemeClr val="tx1"/>
              </a:solidFill>
            </a:rPr>
            <a:t>Конвенцијата од Будимпешта ги надминува процесните и доверливите одредби од постојните аранжмани поврзани со заемна помош во кривични предмети помеѓу земјите?</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a:t>
          </a:r>
          <a:endParaRPr lang="en-US"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rgbClr val="FF0000"/>
              </a:solidFill>
            </a:rPr>
            <a:t>Неточно</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200" b="1" dirty="0">
              <a:solidFill>
                <a:schemeClr val="tx1"/>
              </a:solidFill>
            </a:rPr>
            <a:t>Не е потребно страните да поднесат барање за заемна помош за откривање на податочен сообраќај преземен од друга страна согласно барањето за зачувување на податоци. Другата страна мора да открие релевантни податочен сообраќај без барање.</a:t>
          </a:r>
          <a:endParaRPr lang="en-US" sz="32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rgbClr val="FF0000"/>
              </a:solidFill>
            </a:rPr>
            <a:t>Точно</a:t>
          </a:r>
          <a:endParaRPr lang="en-US" b="1" dirty="0">
            <a:solidFill>
              <a:srgbClr val="FF0000"/>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Неточно</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100" b="1" dirty="0"/>
            <a:t>Во кои ситуации, Конвенцијата од Будимпешта ќе дозволи една страна да има пристап до податоци во друга судска надлежност без одобрение од друга страна?</a:t>
          </a:r>
          <a:endParaRPr lang="en-US" sz="3100" b="1" dirty="0"/>
        </a:p>
      </dgm:t>
    </dgm:pt>
    <dgm:pt modelId="{B1168E5A-BE86-1A40-8851-D878ACC39274}" type="parTrans" cxnId="{D2DD020B-3DFC-B348-B676-6EC163FF5FEB}">
      <dgm:prSet/>
      <dgm:spPr/>
      <dgm:t>
        <a:bodyPr/>
        <a:lstStyle/>
        <a:p>
          <a:endParaRPr lang="en-US" b="1"/>
        </a:p>
      </dgm:t>
    </dgm:pt>
    <dgm:pt modelId="{8978AB35-F5FB-FF43-BA08-4C259A445311}" type="sibTrans" cxnId="{D2DD020B-3DFC-B348-B676-6EC163FF5FEB}">
      <dgm:prSet/>
      <dgm:spPr/>
      <dgm:t>
        <a:bodyPr/>
        <a:lstStyle/>
        <a:p>
          <a:endParaRPr lang="en-US" b="1"/>
        </a:p>
      </dgm:t>
    </dgm:pt>
    <dgm:pt modelId="{7029F5E8-D056-AE49-BD66-3C193010DDE8}">
      <dgm:prSet phldrT="[Text]"/>
      <dgm:spPr/>
      <dgm:t>
        <a:bodyPr/>
        <a:lstStyle/>
        <a:p>
          <a:pPr algn="l"/>
          <a:r>
            <a:rPr lang="mk-MK" b="1" dirty="0"/>
            <a:t>а</a:t>
          </a:r>
          <a:r>
            <a:rPr lang="en-US" b="1" dirty="0"/>
            <a:t>) </a:t>
          </a:r>
          <a:r>
            <a:rPr lang="mk-MK" b="1" dirty="0"/>
            <a:t>Приватни податоци</a:t>
          </a:r>
          <a:endParaRPr lang="en-US" b="1" dirty="0"/>
        </a:p>
      </dgm:t>
    </dgm:pt>
    <dgm:pt modelId="{ACE97453-93D9-C642-95ED-D55F9984F778}" type="parTrans" cxnId="{99EB5834-3593-6644-A836-6C8D5595A820}">
      <dgm:prSet/>
      <dgm:spPr/>
      <dgm:t>
        <a:bodyPr/>
        <a:lstStyle/>
        <a:p>
          <a:endParaRPr lang="en-US" b="1"/>
        </a:p>
      </dgm:t>
    </dgm:pt>
    <dgm:pt modelId="{3346CD8C-3206-F84A-BEA2-B5492B6B7347}" type="sibTrans" cxnId="{99EB5834-3593-6644-A836-6C8D5595A820}">
      <dgm:prSet/>
      <dgm:spPr/>
      <dgm:t>
        <a:bodyPr/>
        <a:lstStyle/>
        <a:p>
          <a:endParaRPr lang="en-US" b="1"/>
        </a:p>
      </dgm:t>
    </dgm:pt>
    <dgm:pt modelId="{412DA8CB-B9E5-F44F-9FDD-EF35DF68306D}">
      <dgm:prSet phldrT="[Text]"/>
      <dgm:spPr/>
      <dgm:t>
        <a:bodyPr/>
        <a:lstStyle/>
        <a:p>
          <a:r>
            <a:rPr lang="mk-MK" b="1" dirty="0"/>
            <a:t>б</a:t>
          </a:r>
          <a:r>
            <a:rPr lang="en-US" b="1" dirty="0"/>
            <a:t>) </a:t>
          </a:r>
          <a:r>
            <a:rPr lang="mk-MK" b="1" dirty="0"/>
            <a:t>Јавно достапни податоци</a:t>
          </a:r>
          <a:endParaRPr lang="en-US" b="1" dirty="0"/>
        </a:p>
      </dgm:t>
    </dgm:pt>
    <dgm:pt modelId="{7E8B7982-18DC-F246-BFD4-7B9D4C9DB2CA}" type="parTrans" cxnId="{AFD2487F-444F-4C44-A623-9AAFEB90AC49}">
      <dgm:prSet/>
      <dgm:spPr/>
      <dgm:t>
        <a:bodyPr/>
        <a:lstStyle/>
        <a:p>
          <a:endParaRPr lang="en-US" b="1"/>
        </a:p>
      </dgm:t>
    </dgm:pt>
    <dgm:pt modelId="{960A4A2E-B23E-7544-9A93-1312898E2DC4}" type="sibTrans" cxnId="{AFD2487F-444F-4C44-A623-9AAFEB90AC49}">
      <dgm:prSet/>
      <dgm:spPr/>
      <dgm:t>
        <a:bodyPr/>
        <a:lstStyle/>
        <a:p>
          <a:endParaRPr lang="en-US" b="1"/>
        </a:p>
      </dgm:t>
    </dgm:pt>
    <dgm:pt modelId="{D907F82D-4934-4260-A319-D0C1005DB73A}">
      <dgm:prSet phldrT="[Text]"/>
      <dgm:spPr/>
      <dgm:t>
        <a:bodyPr/>
        <a:lstStyle/>
        <a:p>
          <a:r>
            <a:rPr lang="mk-MK" b="1" dirty="0"/>
            <a:t>в) Сите складирани податоци со законска или доброволна согласност од лице овластено да ги открие истите</a:t>
          </a:r>
          <a:endParaRPr lang="en-US" b="1" dirty="0"/>
        </a:p>
      </dgm:t>
    </dgm:pt>
    <dgm:pt modelId="{6643C99F-6929-4115-B10C-449964C298DB}" type="parTrans" cxnId="{5441ACF7-001D-47E8-BE90-D77A819FBE03}">
      <dgm:prSet/>
      <dgm:spPr/>
      <dgm:t>
        <a:bodyPr/>
        <a:lstStyle/>
        <a:p>
          <a:endParaRPr lang="en-PK" b="1"/>
        </a:p>
      </dgm:t>
    </dgm:pt>
    <dgm:pt modelId="{9EB8D1B3-16DB-4A75-A7E2-3B79ADD997CE}" type="sibTrans" cxnId="{5441ACF7-001D-47E8-BE90-D77A819FBE03}">
      <dgm:prSet/>
      <dgm:spPr/>
      <dgm:t>
        <a:bodyPr/>
        <a:lstStyle/>
        <a:p>
          <a:endParaRPr lang="en-PK" b="1"/>
        </a:p>
      </dgm:t>
    </dgm:pt>
    <dgm:pt modelId="{9EFF4F62-79ED-4EA0-85C1-51F88755C8EE}">
      <dgm:prSet phldrT="[Text]"/>
      <dgm:spPr/>
      <dgm:t>
        <a:bodyPr/>
        <a:lstStyle/>
        <a:p>
          <a:r>
            <a:rPr lang="mk-MK" b="1" dirty="0"/>
            <a:t>г</a:t>
          </a:r>
          <a:r>
            <a:rPr lang="en-US" b="1" dirty="0"/>
            <a:t>) </a:t>
          </a:r>
          <a:r>
            <a:rPr lang="mk-MK" b="1" dirty="0"/>
            <a:t>Податочен сообраќај</a:t>
          </a:r>
          <a:endParaRPr lang="en-US" b="1" dirty="0"/>
        </a:p>
      </dgm:t>
    </dgm:pt>
    <dgm:pt modelId="{8EAFCDE7-4869-4D95-9359-6DA608AB28F0}" type="parTrans" cxnId="{40F08CBE-C0FF-49E9-A14D-59F0F70F60CC}">
      <dgm:prSet/>
      <dgm:spPr/>
      <dgm:t>
        <a:bodyPr/>
        <a:lstStyle/>
        <a:p>
          <a:endParaRPr lang="en-PK" b="1"/>
        </a:p>
      </dgm:t>
    </dgm:pt>
    <dgm:pt modelId="{D3274077-7919-4B64-B4D8-786A32E9EF73}" type="sibTrans" cxnId="{40F08CBE-C0FF-49E9-A14D-59F0F70F60CC}">
      <dgm:prSet/>
      <dgm:spPr/>
      <dgm:t>
        <a:bodyPr/>
        <a:lstStyle/>
        <a:p>
          <a:endParaRPr lang="en-PK" b="1"/>
        </a:p>
      </dgm:t>
    </dgm:pt>
    <dgm:pt modelId="{2D567ECC-EE11-40BE-8D44-12DF75E7AAA4}">
      <dgm:prSet phldrT="[Text]"/>
      <dgm:spPr/>
      <dgm:t>
        <a:bodyPr/>
        <a:lstStyle/>
        <a:p>
          <a:r>
            <a:rPr lang="mk-MK" b="1" dirty="0"/>
            <a:t>д</a:t>
          </a:r>
          <a:r>
            <a:rPr lang="en-US" b="1" dirty="0"/>
            <a:t>) </a:t>
          </a:r>
          <a:r>
            <a:rPr lang="mk-MK" b="1" dirty="0"/>
            <a:t>Содржински податоци</a:t>
          </a:r>
          <a:r>
            <a:rPr lang="en-US" b="1" dirty="0"/>
            <a:t> </a:t>
          </a:r>
        </a:p>
      </dgm:t>
    </dgm:pt>
    <dgm:pt modelId="{096A135B-3D51-4C14-B762-4DFFB46136C9}" type="parTrans" cxnId="{45629286-2642-481F-BB3F-C9DC76E6A851}">
      <dgm:prSet/>
      <dgm:spPr/>
      <dgm:t>
        <a:bodyPr/>
        <a:lstStyle/>
        <a:p>
          <a:endParaRPr lang="en-PK" b="1"/>
        </a:p>
      </dgm:t>
    </dgm:pt>
    <dgm:pt modelId="{352CE29C-C095-4E8D-B62B-E607F5416469}" type="sibTrans" cxnId="{45629286-2642-481F-BB3F-C9DC76E6A851}">
      <dgm:prSet/>
      <dgm:spPr/>
      <dgm:t>
        <a:bodyPr/>
        <a:lstStyle/>
        <a:p>
          <a:endParaRPr lang="en-PK" b="1"/>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320651"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custScaleX="130152" custLinFactNeighborX="4150" custLinFactNeighborY="2410"/>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100" b="1" dirty="0"/>
            <a:t>Во кои ситуации, Конвенцијата од Будимпешта ќе дозволи една страна да има пристап до податоци во друга судска надлежност без одобрение од друга страна?</a:t>
          </a:r>
          <a:endParaRPr lang="en-US" sz="3100" b="1" dirty="0"/>
        </a:p>
      </dgm:t>
    </dgm:pt>
    <dgm:pt modelId="{B1168E5A-BE86-1A40-8851-D878ACC39274}" type="parTrans" cxnId="{D2DD020B-3DFC-B348-B676-6EC163FF5FEB}">
      <dgm:prSet/>
      <dgm:spPr/>
      <dgm:t>
        <a:bodyPr/>
        <a:lstStyle/>
        <a:p>
          <a:endParaRPr lang="en-US" b="1"/>
        </a:p>
      </dgm:t>
    </dgm:pt>
    <dgm:pt modelId="{8978AB35-F5FB-FF43-BA08-4C259A445311}" type="sibTrans" cxnId="{D2DD020B-3DFC-B348-B676-6EC163FF5FEB}">
      <dgm:prSet/>
      <dgm:spPr/>
      <dgm:t>
        <a:bodyPr/>
        <a:lstStyle/>
        <a:p>
          <a:endParaRPr lang="en-US" b="1"/>
        </a:p>
      </dgm:t>
    </dgm:pt>
    <dgm:pt modelId="{7029F5E8-D056-AE49-BD66-3C193010DDE8}">
      <dgm:prSet phldrT="[Text]"/>
      <dgm:spPr/>
      <dgm:t>
        <a:bodyPr/>
        <a:lstStyle/>
        <a:p>
          <a:pPr algn="l"/>
          <a:r>
            <a:rPr lang="mk-MK" b="1" dirty="0"/>
            <a:t>а</a:t>
          </a:r>
          <a:r>
            <a:rPr lang="en-US" b="1" dirty="0"/>
            <a:t>) </a:t>
          </a:r>
          <a:r>
            <a:rPr lang="mk-MK" b="1" dirty="0"/>
            <a:t>Приватни податоци</a:t>
          </a:r>
          <a:endParaRPr lang="en-US" b="1" dirty="0"/>
        </a:p>
      </dgm:t>
    </dgm:pt>
    <dgm:pt modelId="{ACE97453-93D9-C642-95ED-D55F9984F778}" type="parTrans" cxnId="{99EB5834-3593-6644-A836-6C8D5595A820}">
      <dgm:prSet/>
      <dgm:spPr/>
      <dgm:t>
        <a:bodyPr/>
        <a:lstStyle/>
        <a:p>
          <a:endParaRPr lang="en-US" b="1"/>
        </a:p>
      </dgm:t>
    </dgm:pt>
    <dgm:pt modelId="{3346CD8C-3206-F84A-BEA2-B5492B6B7347}" type="sibTrans" cxnId="{99EB5834-3593-6644-A836-6C8D5595A820}">
      <dgm:prSet/>
      <dgm:spPr/>
      <dgm:t>
        <a:bodyPr/>
        <a:lstStyle/>
        <a:p>
          <a:endParaRPr lang="en-US" b="1"/>
        </a:p>
      </dgm:t>
    </dgm:pt>
    <dgm:pt modelId="{412DA8CB-B9E5-F44F-9FDD-EF35DF68306D}">
      <dgm:prSet phldrT="[Text]"/>
      <dgm:spPr/>
      <dgm:t>
        <a:bodyPr/>
        <a:lstStyle/>
        <a:p>
          <a:r>
            <a:rPr lang="mk-MK" b="1" dirty="0">
              <a:solidFill>
                <a:srgbClr val="FF0000"/>
              </a:solidFill>
            </a:rPr>
            <a:t>б</a:t>
          </a:r>
          <a:r>
            <a:rPr lang="en-US" b="1" dirty="0">
              <a:solidFill>
                <a:srgbClr val="FF0000"/>
              </a:solidFill>
            </a:rPr>
            <a:t>) </a:t>
          </a:r>
          <a:r>
            <a:rPr lang="mk-MK" b="1" dirty="0">
              <a:solidFill>
                <a:srgbClr val="FF0000"/>
              </a:solidFill>
            </a:rPr>
            <a:t>Јавно достапни податоци</a:t>
          </a:r>
          <a:endParaRPr lang="en-US" b="1" dirty="0">
            <a:solidFill>
              <a:srgbClr val="FF0000"/>
            </a:solidFill>
          </a:endParaRPr>
        </a:p>
      </dgm:t>
    </dgm:pt>
    <dgm:pt modelId="{7E8B7982-18DC-F246-BFD4-7B9D4C9DB2CA}" type="parTrans" cxnId="{AFD2487F-444F-4C44-A623-9AAFEB90AC49}">
      <dgm:prSet/>
      <dgm:spPr/>
      <dgm:t>
        <a:bodyPr/>
        <a:lstStyle/>
        <a:p>
          <a:endParaRPr lang="en-US" b="1"/>
        </a:p>
      </dgm:t>
    </dgm:pt>
    <dgm:pt modelId="{960A4A2E-B23E-7544-9A93-1312898E2DC4}" type="sibTrans" cxnId="{AFD2487F-444F-4C44-A623-9AAFEB90AC49}">
      <dgm:prSet/>
      <dgm:spPr/>
      <dgm:t>
        <a:bodyPr/>
        <a:lstStyle/>
        <a:p>
          <a:endParaRPr lang="en-US" b="1"/>
        </a:p>
      </dgm:t>
    </dgm:pt>
    <dgm:pt modelId="{D907F82D-4934-4260-A319-D0C1005DB73A}">
      <dgm:prSet phldrT="[Text]"/>
      <dgm:spPr/>
      <dgm:t>
        <a:bodyPr/>
        <a:lstStyle/>
        <a:p>
          <a:r>
            <a:rPr lang="mk-MK" b="1" dirty="0">
              <a:solidFill>
                <a:srgbClr val="FF0000"/>
              </a:solidFill>
            </a:rPr>
            <a:t>в) Сите складирани податоци со законска или доброволна согласност од лице овластено да ги открие истите</a:t>
          </a:r>
          <a:endParaRPr lang="en-US" b="1" dirty="0">
            <a:solidFill>
              <a:srgbClr val="FF0000"/>
            </a:solidFill>
          </a:endParaRPr>
        </a:p>
      </dgm:t>
    </dgm:pt>
    <dgm:pt modelId="{6643C99F-6929-4115-B10C-449964C298DB}" type="parTrans" cxnId="{5441ACF7-001D-47E8-BE90-D77A819FBE03}">
      <dgm:prSet/>
      <dgm:spPr/>
      <dgm:t>
        <a:bodyPr/>
        <a:lstStyle/>
        <a:p>
          <a:endParaRPr lang="en-PK" b="1"/>
        </a:p>
      </dgm:t>
    </dgm:pt>
    <dgm:pt modelId="{9EB8D1B3-16DB-4A75-A7E2-3B79ADD997CE}" type="sibTrans" cxnId="{5441ACF7-001D-47E8-BE90-D77A819FBE03}">
      <dgm:prSet/>
      <dgm:spPr/>
      <dgm:t>
        <a:bodyPr/>
        <a:lstStyle/>
        <a:p>
          <a:endParaRPr lang="en-PK" b="1"/>
        </a:p>
      </dgm:t>
    </dgm:pt>
    <dgm:pt modelId="{9EFF4F62-79ED-4EA0-85C1-51F88755C8EE}">
      <dgm:prSet phldrT="[Text]"/>
      <dgm:spPr/>
      <dgm:t>
        <a:bodyPr/>
        <a:lstStyle/>
        <a:p>
          <a:r>
            <a:rPr lang="mk-MK" b="1" dirty="0"/>
            <a:t>г</a:t>
          </a:r>
          <a:r>
            <a:rPr lang="en-US" b="1" dirty="0"/>
            <a:t>) </a:t>
          </a:r>
          <a:r>
            <a:rPr lang="mk-MK" b="1" dirty="0"/>
            <a:t>Податочен сообраќај</a:t>
          </a:r>
          <a:endParaRPr lang="en-US" b="1" dirty="0"/>
        </a:p>
      </dgm:t>
    </dgm:pt>
    <dgm:pt modelId="{8EAFCDE7-4869-4D95-9359-6DA608AB28F0}" type="parTrans" cxnId="{40F08CBE-C0FF-49E9-A14D-59F0F70F60CC}">
      <dgm:prSet/>
      <dgm:spPr/>
      <dgm:t>
        <a:bodyPr/>
        <a:lstStyle/>
        <a:p>
          <a:endParaRPr lang="en-PK" b="1"/>
        </a:p>
      </dgm:t>
    </dgm:pt>
    <dgm:pt modelId="{D3274077-7919-4B64-B4D8-786A32E9EF73}" type="sibTrans" cxnId="{40F08CBE-C0FF-49E9-A14D-59F0F70F60CC}">
      <dgm:prSet/>
      <dgm:spPr/>
      <dgm:t>
        <a:bodyPr/>
        <a:lstStyle/>
        <a:p>
          <a:endParaRPr lang="en-PK" b="1"/>
        </a:p>
      </dgm:t>
    </dgm:pt>
    <dgm:pt modelId="{2D567ECC-EE11-40BE-8D44-12DF75E7AAA4}">
      <dgm:prSet phldrT="[Text]"/>
      <dgm:spPr/>
      <dgm:t>
        <a:bodyPr/>
        <a:lstStyle/>
        <a:p>
          <a:r>
            <a:rPr lang="mk-MK" b="1" dirty="0"/>
            <a:t>д</a:t>
          </a:r>
          <a:r>
            <a:rPr lang="en-US" b="1" dirty="0"/>
            <a:t>) </a:t>
          </a:r>
          <a:r>
            <a:rPr lang="mk-MK" b="1" dirty="0"/>
            <a:t>Содржински податоци</a:t>
          </a:r>
          <a:r>
            <a:rPr lang="en-US" b="1" dirty="0"/>
            <a:t> </a:t>
          </a:r>
        </a:p>
      </dgm:t>
    </dgm:pt>
    <dgm:pt modelId="{096A135B-3D51-4C14-B762-4DFFB46136C9}" type="parTrans" cxnId="{45629286-2642-481F-BB3F-C9DC76E6A851}">
      <dgm:prSet/>
      <dgm:spPr/>
      <dgm:t>
        <a:bodyPr/>
        <a:lstStyle/>
        <a:p>
          <a:endParaRPr lang="en-PK" b="1"/>
        </a:p>
      </dgm:t>
    </dgm:pt>
    <dgm:pt modelId="{352CE29C-C095-4E8D-B62B-E607F5416469}" type="sibTrans" cxnId="{45629286-2642-481F-BB3F-C9DC76E6A851}">
      <dgm:prSet/>
      <dgm:spPr/>
      <dgm:t>
        <a:bodyPr/>
        <a:lstStyle/>
        <a:p>
          <a:endParaRPr lang="en-PK" b="1"/>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320651"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custScaleX="130152" custLinFactNeighborX="4150" custLinFactNeighborY="2410"/>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mk-MK" sz="2600" b="1" kern="1200" dirty="0"/>
            <a:t>За кои од следниве кривични дела Конвенцијата од Будимпешта ќе овозможи меѓународна соработка?</a:t>
          </a:r>
          <a:endParaRPr lang="en-US" sz="2600" b="1" kern="1200" dirty="0"/>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а</a:t>
          </a:r>
          <a:r>
            <a:rPr lang="en-US" sz="2600" b="1" kern="1200" dirty="0"/>
            <a:t>) </a:t>
          </a:r>
          <a:r>
            <a:rPr lang="mk-MK" sz="2600" b="1" kern="1200" dirty="0"/>
            <a:t>Хакерство</a:t>
          </a:r>
          <a:endParaRPr lang="en-US" sz="2600" b="1" kern="1200" dirty="0"/>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б</a:t>
          </a:r>
          <a:r>
            <a:rPr lang="en-US" sz="2600" b="1" kern="1200" dirty="0"/>
            <a:t>) </a:t>
          </a:r>
          <a:r>
            <a:rPr lang="mk-MK" sz="2600" b="1" kern="1200" dirty="0"/>
            <a:t>Политичко кривично дело</a:t>
          </a:r>
          <a:endParaRPr lang="en-US" sz="2600" b="1" kern="1200" dirty="0"/>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в</a:t>
          </a:r>
          <a:r>
            <a:rPr lang="en-US" sz="2600" b="1" kern="1200" dirty="0"/>
            <a:t>) </a:t>
          </a:r>
          <a:r>
            <a:rPr lang="mk-MK" sz="2600" b="1" kern="1200" dirty="0"/>
            <a:t>Фалсификување поврзано со компјутери</a:t>
          </a:r>
          <a:endParaRPr lang="en-US" sz="2600" b="1" kern="1200" dirty="0"/>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г</a:t>
          </a:r>
          <a:r>
            <a:rPr lang="en-US" sz="2600" b="1" kern="1200" dirty="0"/>
            <a:t>) </a:t>
          </a:r>
          <a:r>
            <a:rPr lang="en-US" sz="2600" b="1" kern="1200" dirty="0" err="1"/>
            <a:t>DDoS</a:t>
          </a:r>
          <a:r>
            <a:rPr lang="en-US" sz="2600" b="1" kern="1200" dirty="0"/>
            <a:t> </a:t>
          </a:r>
          <a:r>
            <a:rPr lang="mk-MK" sz="2600" b="1" kern="1200" dirty="0"/>
            <a:t>напад</a:t>
          </a:r>
          <a:endParaRPr lang="en-US" sz="2600" b="1" kern="1200" dirty="0"/>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д</a:t>
          </a:r>
          <a:r>
            <a:rPr lang="en-US" sz="2600" b="1" kern="1200" dirty="0"/>
            <a:t>) </a:t>
          </a:r>
          <a:r>
            <a:rPr lang="mk-MK" sz="2600" b="1" kern="1200" dirty="0"/>
            <a:t>Поседување на детска порнографија на </a:t>
          </a:r>
          <a:r>
            <a:rPr lang="en-US" sz="2600" b="1" kern="1200" dirty="0"/>
            <a:t>USB</a:t>
          </a: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mk-MK" sz="3200" b="1" kern="1200" dirty="0">
              <a:solidFill>
                <a:schemeClr val="tx1"/>
              </a:solidFill>
            </a:rPr>
            <a:t>Страната одбива да обезбеди заемна помош во врска со следење на содржински податоци на друга страна, бидејќи тоа не е дозволено според нејзиното домашно законодавство. Страната го повредила член 34 од Конвенцијата од Будимпешта.</a:t>
          </a:r>
          <a:endParaRPr lang="en-US" sz="32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mk-MK" sz="4000" b="1" kern="1200" dirty="0">
              <a:solidFill>
                <a:schemeClr val="tx1"/>
              </a:solidFill>
            </a:rPr>
            <a:t>Точно</a:t>
          </a:r>
          <a:r>
            <a:rPr lang="en-US" sz="4000" b="1" kern="1200" dirty="0">
              <a:solidFill>
                <a:schemeClr val="tx1"/>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mk-MK" sz="4000" b="1" kern="1200" dirty="0">
              <a:solidFill>
                <a:schemeClr val="tx1"/>
              </a:solidFill>
            </a:rPr>
            <a:t>Неточно</a:t>
          </a:r>
          <a:endParaRPr lang="en-US" sz="40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mk-MK" sz="3200" b="1" kern="1200" dirty="0">
              <a:solidFill>
                <a:schemeClr val="tx1"/>
              </a:solidFill>
            </a:rPr>
            <a:t>Страната одбива да обезбеди заемна помош во врска со следење на содржински податоци на друга страна, бидејќи тоа не е дозволено според нејзиното домашно законодавство. Страната го повредила член 34 од Конвенцијата од Будимпешта.</a:t>
          </a:r>
          <a:endParaRPr lang="en-US" sz="32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mk-MK" sz="4000" b="1" kern="1200" dirty="0">
              <a:solidFill>
                <a:schemeClr val="tx1"/>
              </a:solidFill>
            </a:rPr>
            <a:t>Точно</a:t>
          </a:r>
          <a:r>
            <a:rPr lang="en-US" sz="4000" b="1" kern="1200" dirty="0">
              <a:solidFill>
                <a:schemeClr val="tx1"/>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mk-MK" sz="4000" b="1" kern="1200" dirty="0">
              <a:solidFill>
                <a:srgbClr val="FF0000"/>
              </a:solidFill>
            </a:rPr>
            <a:t>Неточно</a:t>
          </a:r>
          <a:endParaRPr lang="en-US" sz="40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mk-MK" sz="2600" b="1" kern="1200" dirty="0"/>
            <a:t>За кои од следниве кривични дела Конвенцијата од Будимпешта ќе овозможи меѓународна соработка?</a:t>
          </a:r>
          <a:endParaRPr lang="en-US" sz="2600" b="1" kern="1200" dirty="0"/>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rgbClr val="FF0000"/>
              </a:solidFill>
            </a:rPr>
            <a:t>а</a:t>
          </a:r>
          <a:r>
            <a:rPr lang="en-US" sz="2600" b="1" kern="1200" dirty="0">
              <a:solidFill>
                <a:srgbClr val="FF0000"/>
              </a:solidFill>
            </a:rPr>
            <a:t>) </a:t>
          </a:r>
          <a:r>
            <a:rPr lang="mk-MK" sz="2600" b="1" kern="1200" dirty="0">
              <a:solidFill>
                <a:srgbClr val="FF0000"/>
              </a:solidFill>
            </a:rPr>
            <a:t>Хакирање</a:t>
          </a:r>
          <a:endParaRPr lang="en-US" sz="2600" b="1" kern="1200" dirty="0">
            <a:solidFill>
              <a:srgbClr val="FF0000"/>
            </a:solidFill>
          </a:endParaRP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б</a:t>
          </a:r>
          <a:r>
            <a:rPr lang="en-US" sz="2600" b="1" kern="1200" dirty="0"/>
            <a:t>) </a:t>
          </a:r>
          <a:r>
            <a:rPr lang="mk-MK" sz="2600" b="1" kern="1200" dirty="0"/>
            <a:t>Политичко кривично дело</a:t>
          </a:r>
          <a:endParaRPr lang="en-US" sz="2600" b="1" kern="1200" dirty="0"/>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rgbClr val="FF0000"/>
              </a:solidFill>
            </a:rPr>
            <a:t>в</a:t>
          </a:r>
          <a:r>
            <a:rPr lang="en-US" sz="2600" b="1" kern="1200" dirty="0">
              <a:solidFill>
                <a:srgbClr val="FF0000"/>
              </a:solidFill>
            </a:rPr>
            <a:t>) </a:t>
          </a:r>
          <a:r>
            <a:rPr lang="mk-MK" sz="2600" b="1" kern="1200" dirty="0">
              <a:solidFill>
                <a:srgbClr val="FF0000"/>
              </a:solidFill>
            </a:rPr>
            <a:t>Фалсификување поврзано со компјутери</a:t>
          </a:r>
          <a:endParaRPr lang="en-US" sz="2600" b="1" kern="1200" dirty="0">
            <a:solidFill>
              <a:srgbClr val="FF0000"/>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rgbClr val="FF0000"/>
              </a:solidFill>
            </a:rPr>
            <a:t>г</a:t>
          </a:r>
          <a:r>
            <a:rPr lang="en-US" sz="2600" b="1" kern="1200" dirty="0">
              <a:solidFill>
                <a:srgbClr val="FF0000"/>
              </a:solidFill>
            </a:rPr>
            <a:t>) </a:t>
          </a:r>
          <a:r>
            <a:rPr lang="en-US" sz="2600" b="1" kern="1200" dirty="0" err="1">
              <a:solidFill>
                <a:srgbClr val="FF0000"/>
              </a:solidFill>
            </a:rPr>
            <a:t>DDoS</a:t>
          </a:r>
          <a:r>
            <a:rPr lang="en-US" sz="2600" b="1" kern="1200" dirty="0">
              <a:solidFill>
                <a:srgbClr val="FF0000"/>
              </a:solidFill>
            </a:rPr>
            <a:t> </a:t>
          </a:r>
          <a:r>
            <a:rPr lang="mk-MK" sz="2600" b="1" kern="1200" dirty="0">
              <a:solidFill>
                <a:srgbClr val="FF0000"/>
              </a:solidFill>
            </a:rPr>
            <a:t>напад</a:t>
          </a:r>
          <a:endParaRPr lang="en-US" sz="2600" b="1" kern="1200" dirty="0">
            <a:solidFill>
              <a:srgbClr val="FF0000"/>
            </a:solidFill>
          </a:endParaRP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rgbClr val="FF0000"/>
              </a:solidFill>
            </a:rPr>
            <a:t>д</a:t>
          </a:r>
          <a:r>
            <a:rPr lang="en-US" sz="2600" b="1" kern="1200" dirty="0">
              <a:solidFill>
                <a:srgbClr val="FF0000"/>
              </a:solidFill>
            </a:rPr>
            <a:t>) </a:t>
          </a:r>
          <a:r>
            <a:rPr lang="mk-MK" sz="2600" b="1" kern="1200" dirty="0">
              <a:solidFill>
                <a:srgbClr val="FF0000"/>
              </a:solidFill>
            </a:rPr>
            <a:t>Поседување на детска порнографија на </a:t>
          </a:r>
          <a:r>
            <a:rPr lang="en-US" sz="2600" b="1" kern="1200" dirty="0">
              <a:solidFill>
                <a:srgbClr val="FF0000"/>
              </a:solidFill>
            </a:rPr>
            <a:t>USB</a:t>
          </a: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mk-MK" sz="3200" b="1" kern="1200" dirty="0">
              <a:solidFill>
                <a:schemeClr val="tx1"/>
              </a:solidFill>
            </a:rPr>
            <a:t>Конвенцијата од Будимпешта ѝ дозволува на страна да одбие да даде помош доколку другата страна користи различна терминологија за дефинирање на кривично дело, дури и ако основното дејство претставува кривично дело во двете земји. Точно или неточно?</a:t>
          </a:r>
          <a:endParaRPr lang="en-US" sz="32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a:t>
          </a:r>
          <a:r>
            <a:rPr lang="en-US" sz="4400" b="1" kern="1200" dirty="0">
              <a:solidFill>
                <a:schemeClr val="tx1"/>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Неточно</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mk-MK" sz="3200" b="1" kern="1200" dirty="0">
              <a:solidFill>
                <a:schemeClr val="tx1"/>
              </a:solidFill>
            </a:rPr>
            <a:t>Конвенцијата од Будимпешта не бара страната да дава заемна помош доколку друга страна користи различна терминологија за да го дефинира кривично дело, дури и доколку основното дејство е кривично дело во двете земји. Точно или неточно?</a:t>
          </a:r>
          <a:endParaRPr lang="en-US" sz="3200" b="1" kern="1200" dirty="0"/>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a:t>
          </a:r>
          <a:endParaRPr lang="en-US" sz="4400" b="1" kern="1200" dirty="0">
            <a:solidFill>
              <a:schemeClr val="tx1"/>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rgbClr val="FF0000"/>
              </a:solidFill>
            </a:rPr>
            <a:t>Неточно</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rgbClr val="FF0000"/>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rgbClr val="FF0000"/>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rgbClr val="FF0000"/>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mk-MK" sz="3400" b="1" kern="1200" dirty="0">
              <a:solidFill>
                <a:schemeClr val="tx1"/>
              </a:solidFill>
            </a:rPr>
            <a:t>Конвенцијата од Будимпешта ги надминува процесните и доверливите одредби од постојните аранжмани поврзани со заемна помош во кривични предмети помеѓу земјите?</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a:t>
          </a:r>
          <a:endParaRPr lang="en-US" sz="4400" b="1" kern="1200" dirty="0">
            <a:solidFill>
              <a:schemeClr val="tx1"/>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Неточно</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mk-MK" sz="3400" b="1" kern="1200" dirty="0">
              <a:solidFill>
                <a:schemeClr val="tx1"/>
              </a:solidFill>
            </a:rPr>
            <a:t>Конвенцијата од Будимпешта ги надминува процесните и доверливите одредби од постојните аранжмани поврзани со заемна помош во кривични предмети помеѓу земјите?</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a:t>
          </a:r>
          <a:endParaRPr lang="en-US" sz="4400" b="1" kern="1200" dirty="0">
            <a:solidFill>
              <a:schemeClr val="tx1"/>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rgbClr val="FF0000"/>
              </a:solidFill>
            </a:rPr>
            <a:t>Неточно</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mk-MK" sz="3200" b="1" kern="1200" dirty="0">
              <a:solidFill>
                <a:schemeClr val="tx1"/>
              </a:solidFill>
            </a:rPr>
            <a:t>Не е потребно страните да поднесат барање за заемна помош за откривање на податочен сообраќај преземен од друга страна согласно барањето за зачувување на податоци. Другата страна мора да открие релевантни податочен сообраќај без барање.</a:t>
          </a:r>
          <a:endParaRPr lang="en-US" sz="32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rgbClr val="FF0000"/>
              </a:solidFill>
            </a:rPr>
            <a:t>Точно</a:t>
          </a:r>
          <a:endParaRPr lang="en-US" sz="4400" b="1" kern="1200" dirty="0">
            <a:solidFill>
              <a:srgbClr val="FF0000"/>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Неточно</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349636"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mk-MK" sz="3100" b="1" kern="1200" dirty="0"/>
            <a:t>Во кои ситуации, Конвенцијата од Будимпешта ќе дозволи една страна да има пристап до податоци во друга судска надлежност без одобрение од друга страна?</a:t>
          </a:r>
          <a:endParaRPr lang="en-US" sz="3100" b="1" kern="1200" dirty="0"/>
        </a:p>
      </dsp:txBody>
      <dsp:txXfrm>
        <a:off x="0" y="2466"/>
        <a:ext cx="3349636" cy="5052045"/>
      </dsp:txXfrm>
    </dsp:sp>
    <dsp:sp modelId="{5D9EDF3F-7B20-8E47-A431-F9F24450F874}">
      <dsp:nvSpPr>
        <dsp:cNvPr id="0" name=""/>
        <dsp:cNvSpPr/>
      </dsp:nvSpPr>
      <dsp:spPr>
        <a:xfrm>
          <a:off x="3427984" y="49982"/>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mk-MK" sz="1900" b="1" kern="1200" dirty="0"/>
            <a:t>а</a:t>
          </a:r>
          <a:r>
            <a:rPr lang="en-US" sz="1900" b="1" kern="1200" dirty="0"/>
            <a:t>) </a:t>
          </a:r>
          <a:r>
            <a:rPr lang="mk-MK" sz="1900" b="1" kern="1200" dirty="0"/>
            <a:t>Приватни податоци</a:t>
          </a:r>
          <a:endParaRPr lang="en-US" sz="1900" b="1" kern="1200" dirty="0"/>
        </a:p>
      </dsp:txBody>
      <dsp:txXfrm>
        <a:off x="3427984" y="49982"/>
        <a:ext cx="4100197" cy="950329"/>
      </dsp:txXfrm>
    </dsp:sp>
    <dsp:sp modelId="{EB798B99-5590-864A-A2C1-F553D99D3FAA}">
      <dsp:nvSpPr>
        <dsp:cNvPr id="0" name=""/>
        <dsp:cNvSpPr/>
      </dsp:nvSpPr>
      <dsp:spPr>
        <a:xfrm>
          <a:off x="3349636" y="1000312"/>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427984" y="1047828"/>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mk-MK" sz="1900" b="1" kern="1200" dirty="0"/>
            <a:t>б</a:t>
          </a:r>
          <a:r>
            <a:rPr lang="en-US" sz="1900" b="1" kern="1200" dirty="0"/>
            <a:t>) </a:t>
          </a:r>
          <a:r>
            <a:rPr lang="mk-MK" sz="1900" b="1" kern="1200" dirty="0"/>
            <a:t>Јавно достапни податоци</a:t>
          </a:r>
          <a:endParaRPr lang="en-US" sz="1900" b="1" kern="1200" dirty="0"/>
        </a:p>
      </dsp:txBody>
      <dsp:txXfrm>
        <a:off x="3427984" y="1047828"/>
        <a:ext cx="4100197" cy="950329"/>
      </dsp:txXfrm>
    </dsp:sp>
    <dsp:sp modelId="{1E88F2A9-FC8F-2A4F-ABF4-2C5837CA76E5}">
      <dsp:nvSpPr>
        <dsp:cNvPr id="0" name=""/>
        <dsp:cNvSpPr/>
      </dsp:nvSpPr>
      <dsp:spPr>
        <a:xfrm>
          <a:off x="3349636" y="1998158"/>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431605" y="2068577"/>
          <a:ext cx="5336489"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mk-MK" sz="1900" b="1" kern="1200" dirty="0"/>
            <a:t>в) Сите складирани податоци со законска или доброволна согласност од лице овластено да ги открие истите</a:t>
          </a:r>
          <a:endParaRPr lang="en-US" sz="1900" b="1" kern="1200" dirty="0"/>
        </a:p>
      </dsp:txBody>
      <dsp:txXfrm>
        <a:off x="3431605" y="2068577"/>
        <a:ext cx="5336489" cy="950329"/>
      </dsp:txXfrm>
    </dsp:sp>
    <dsp:sp modelId="{45167FBC-5EE3-4C8A-A94C-30BB5DE89AD6}">
      <dsp:nvSpPr>
        <dsp:cNvPr id="0" name=""/>
        <dsp:cNvSpPr/>
      </dsp:nvSpPr>
      <dsp:spPr>
        <a:xfrm>
          <a:off x="3349636" y="2996004"/>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456931" y="3043520"/>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mk-MK" sz="1900" b="1" kern="1200" dirty="0"/>
            <a:t>г</a:t>
          </a:r>
          <a:r>
            <a:rPr lang="en-US" sz="1900" b="1" kern="1200" dirty="0"/>
            <a:t>) </a:t>
          </a:r>
          <a:r>
            <a:rPr lang="mk-MK" sz="1900" b="1" kern="1200" dirty="0"/>
            <a:t>Податочен сообраќај</a:t>
          </a:r>
          <a:endParaRPr lang="en-US" sz="1900" b="1" kern="1200" dirty="0"/>
        </a:p>
      </dsp:txBody>
      <dsp:txXfrm>
        <a:off x="3456931" y="3043520"/>
        <a:ext cx="4100197" cy="950329"/>
      </dsp:txXfrm>
    </dsp:sp>
    <dsp:sp modelId="{41DAB04F-B76E-41A3-BF92-19D36F058A9E}">
      <dsp:nvSpPr>
        <dsp:cNvPr id="0" name=""/>
        <dsp:cNvSpPr/>
      </dsp:nvSpPr>
      <dsp:spPr>
        <a:xfrm>
          <a:off x="3349636" y="3993850"/>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3427984" y="4041366"/>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mk-MK" sz="1900" b="1" kern="1200" dirty="0"/>
            <a:t>д</a:t>
          </a:r>
          <a:r>
            <a:rPr lang="en-US" sz="1900" b="1" kern="1200" dirty="0"/>
            <a:t>) </a:t>
          </a:r>
          <a:r>
            <a:rPr lang="mk-MK" sz="1900" b="1" kern="1200" dirty="0"/>
            <a:t>Содржински податоци</a:t>
          </a:r>
          <a:r>
            <a:rPr lang="en-US" sz="1900" b="1" kern="1200" dirty="0"/>
            <a:t> </a:t>
          </a:r>
        </a:p>
      </dsp:txBody>
      <dsp:txXfrm>
        <a:off x="3427984" y="4041366"/>
        <a:ext cx="4100197" cy="950329"/>
      </dsp:txXfrm>
    </dsp:sp>
    <dsp:sp modelId="{9B1E8AEA-2A8D-4500-8486-4DCED5C7B4CD}">
      <dsp:nvSpPr>
        <dsp:cNvPr id="0" name=""/>
        <dsp:cNvSpPr/>
      </dsp:nvSpPr>
      <dsp:spPr>
        <a:xfrm>
          <a:off x="3349636" y="4991696"/>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349636"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mk-MK" sz="3100" b="1" kern="1200" dirty="0"/>
            <a:t>Во кои ситуации, Конвенцијата од Будимпешта ќе дозволи една страна да има пристап до податоци во друга судска надлежност без одобрение од друга страна?</a:t>
          </a:r>
          <a:endParaRPr lang="en-US" sz="3100" b="1" kern="1200" dirty="0"/>
        </a:p>
      </dsp:txBody>
      <dsp:txXfrm>
        <a:off x="0" y="2466"/>
        <a:ext cx="3349636" cy="5052045"/>
      </dsp:txXfrm>
    </dsp:sp>
    <dsp:sp modelId="{5D9EDF3F-7B20-8E47-A431-F9F24450F874}">
      <dsp:nvSpPr>
        <dsp:cNvPr id="0" name=""/>
        <dsp:cNvSpPr/>
      </dsp:nvSpPr>
      <dsp:spPr>
        <a:xfrm>
          <a:off x="3427984" y="49982"/>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mk-MK" sz="1900" b="1" kern="1200" dirty="0"/>
            <a:t>а</a:t>
          </a:r>
          <a:r>
            <a:rPr lang="en-US" sz="1900" b="1" kern="1200" dirty="0"/>
            <a:t>) </a:t>
          </a:r>
          <a:r>
            <a:rPr lang="mk-MK" sz="1900" b="1" kern="1200" dirty="0"/>
            <a:t>Приватни податоци</a:t>
          </a:r>
          <a:endParaRPr lang="en-US" sz="1900" b="1" kern="1200" dirty="0"/>
        </a:p>
      </dsp:txBody>
      <dsp:txXfrm>
        <a:off x="3427984" y="49982"/>
        <a:ext cx="4100197" cy="950329"/>
      </dsp:txXfrm>
    </dsp:sp>
    <dsp:sp modelId="{EB798B99-5590-864A-A2C1-F553D99D3FAA}">
      <dsp:nvSpPr>
        <dsp:cNvPr id="0" name=""/>
        <dsp:cNvSpPr/>
      </dsp:nvSpPr>
      <dsp:spPr>
        <a:xfrm>
          <a:off x="3349636" y="1000312"/>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427984" y="1047828"/>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mk-MK" sz="1900" b="1" kern="1200" dirty="0">
              <a:solidFill>
                <a:srgbClr val="FF0000"/>
              </a:solidFill>
            </a:rPr>
            <a:t>б</a:t>
          </a:r>
          <a:r>
            <a:rPr lang="en-US" sz="1900" b="1" kern="1200" dirty="0">
              <a:solidFill>
                <a:srgbClr val="FF0000"/>
              </a:solidFill>
            </a:rPr>
            <a:t>) </a:t>
          </a:r>
          <a:r>
            <a:rPr lang="mk-MK" sz="1900" b="1" kern="1200" dirty="0">
              <a:solidFill>
                <a:srgbClr val="FF0000"/>
              </a:solidFill>
            </a:rPr>
            <a:t>Јавно достапни податоци</a:t>
          </a:r>
          <a:endParaRPr lang="en-US" sz="1900" b="1" kern="1200" dirty="0">
            <a:solidFill>
              <a:srgbClr val="FF0000"/>
            </a:solidFill>
          </a:endParaRPr>
        </a:p>
      </dsp:txBody>
      <dsp:txXfrm>
        <a:off x="3427984" y="1047828"/>
        <a:ext cx="4100197" cy="950329"/>
      </dsp:txXfrm>
    </dsp:sp>
    <dsp:sp modelId="{1E88F2A9-FC8F-2A4F-ABF4-2C5837CA76E5}">
      <dsp:nvSpPr>
        <dsp:cNvPr id="0" name=""/>
        <dsp:cNvSpPr/>
      </dsp:nvSpPr>
      <dsp:spPr>
        <a:xfrm>
          <a:off x="3349636" y="1998158"/>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431605" y="2068577"/>
          <a:ext cx="5336489"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mk-MK" sz="1900" b="1" kern="1200" dirty="0">
              <a:solidFill>
                <a:srgbClr val="FF0000"/>
              </a:solidFill>
            </a:rPr>
            <a:t>в) Сите складирани податоци со законска или доброволна согласност од лице овластено да ги открие истите</a:t>
          </a:r>
          <a:endParaRPr lang="en-US" sz="1900" b="1" kern="1200" dirty="0">
            <a:solidFill>
              <a:srgbClr val="FF0000"/>
            </a:solidFill>
          </a:endParaRPr>
        </a:p>
      </dsp:txBody>
      <dsp:txXfrm>
        <a:off x="3431605" y="2068577"/>
        <a:ext cx="5336489" cy="950329"/>
      </dsp:txXfrm>
    </dsp:sp>
    <dsp:sp modelId="{45167FBC-5EE3-4C8A-A94C-30BB5DE89AD6}">
      <dsp:nvSpPr>
        <dsp:cNvPr id="0" name=""/>
        <dsp:cNvSpPr/>
      </dsp:nvSpPr>
      <dsp:spPr>
        <a:xfrm>
          <a:off x="3349636" y="2996004"/>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456931" y="3043520"/>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mk-MK" sz="1900" b="1" kern="1200" dirty="0"/>
            <a:t>г</a:t>
          </a:r>
          <a:r>
            <a:rPr lang="en-US" sz="1900" b="1" kern="1200" dirty="0"/>
            <a:t>) </a:t>
          </a:r>
          <a:r>
            <a:rPr lang="mk-MK" sz="1900" b="1" kern="1200" dirty="0"/>
            <a:t>Податочен сообраќај</a:t>
          </a:r>
          <a:endParaRPr lang="en-US" sz="1900" b="1" kern="1200" dirty="0"/>
        </a:p>
      </dsp:txBody>
      <dsp:txXfrm>
        <a:off x="3456931" y="3043520"/>
        <a:ext cx="4100197" cy="950329"/>
      </dsp:txXfrm>
    </dsp:sp>
    <dsp:sp modelId="{41DAB04F-B76E-41A3-BF92-19D36F058A9E}">
      <dsp:nvSpPr>
        <dsp:cNvPr id="0" name=""/>
        <dsp:cNvSpPr/>
      </dsp:nvSpPr>
      <dsp:spPr>
        <a:xfrm>
          <a:off x="3349636" y="3993850"/>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3427984" y="4041366"/>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mk-MK" sz="1900" b="1" kern="1200" dirty="0"/>
            <a:t>д</a:t>
          </a:r>
          <a:r>
            <a:rPr lang="en-US" sz="1900" b="1" kern="1200" dirty="0"/>
            <a:t>) </a:t>
          </a:r>
          <a:r>
            <a:rPr lang="mk-MK" sz="1900" b="1" kern="1200" dirty="0"/>
            <a:t>Содржински податоци</a:t>
          </a:r>
          <a:r>
            <a:rPr lang="en-US" sz="1900" b="1" kern="1200" dirty="0"/>
            <a:t> </a:t>
          </a:r>
        </a:p>
      </dsp:txBody>
      <dsp:txXfrm>
        <a:off x="3427984" y="4041366"/>
        <a:ext cx="4100197" cy="950329"/>
      </dsp:txXfrm>
    </dsp:sp>
    <dsp:sp modelId="{9B1E8AEA-2A8D-4500-8486-4DCED5C7B4CD}">
      <dsp:nvSpPr>
        <dsp:cNvPr id="0" name=""/>
        <dsp:cNvSpPr/>
      </dsp:nvSpPr>
      <dsp:spPr>
        <a:xfrm>
          <a:off x="3349636" y="4991696"/>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5/4/2021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Оваа сесија ќе биде поделена на 5 дела. </a:t>
            </a:r>
          </a:p>
          <a:p>
            <a:pPr rtl="0"/>
            <a:r>
              <a:rPr lang="ru-RU" sz="1200" b="0" i="0" kern="1200" dirty="0">
                <a:solidFill>
                  <a:schemeClr val="tx1"/>
                </a:solidFill>
                <a:effectLst/>
                <a:latin typeface="+mn-lt"/>
                <a:ea typeface="ＭＳ Ｐゴシック" pitchFamily="-65" charset="-128"/>
                <a:cs typeface="ＭＳ Ｐゴシック" pitchFamily="-65" charset="-128"/>
              </a:rPr>
              <a:t>Во првиот дел од сесијата ќе бидат разгледани општите одредби на Конвенцијата од Будимпешта во врска со меѓународната соработка и заемната помош. </a:t>
            </a:r>
            <a:br>
              <a:rPr lang="ru-RU" dirty="0"/>
            </a:br>
            <a:r>
              <a:rPr lang="ru-RU" sz="1200" b="0" i="0" kern="1200" dirty="0">
                <a:solidFill>
                  <a:schemeClr val="tx1"/>
                </a:solidFill>
                <a:effectLst/>
                <a:latin typeface="+mn-lt"/>
                <a:ea typeface="ＭＳ Ｐゴシック" pitchFamily="-65" charset="-128"/>
                <a:cs typeface="ＭＳ Ｐゴシック" pitchFamily="-65" charset="-128"/>
              </a:rPr>
              <a:t>Вториот дел од сесијата ќе разгледа специфични одредби во врска со меѓународната соработка и заемната помош. </a:t>
            </a:r>
          </a:p>
          <a:p>
            <a:r>
              <a:rPr lang="ru-RU" sz="1200" b="0" i="0" kern="1200" dirty="0">
                <a:solidFill>
                  <a:schemeClr val="tx1"/>
                </a:solidFill>
                <a:effectLst/>
                <a:latin typeface="+mn-lt"/>
                <a:ea typeface="ＭＳ Ｐゴシック" pitchFamily="-65" charset="-128"/>
                <a:cs typeface="ＭＳ Ｐゴシック" pitchFamily="-65" charset="-128"/>
              </a:rPr>
              <a:t>Третиот дел од сесијата ќе разгледа некои од одредбите на нацрт-Вториот дополнителен протокол на Конвенцијата од Будимпешта. </a:t>
            </a:r>
          </a:p>
          <a:p>
            <a:r>
              <a:rPr lang="ru-RU" sz="1200" b="0" i="0" kern="1200" dirty="0">
                <a:solidFill>
                  <a:schemeClr val="tx1"/>
                </a:solidFill>
                <a:effectLst/>
                <a:latin typeface="+mn-lt"/>
                <a:ea typeface="ＭＳ Ｐゴシック" pitchFamily="-65" charset="-128"/>
                <a:cs typeface="ＭＳ Ｐゴシック" pitchFamily="-65" charset="-128"/>
              </a:rPr>
              <a:t>Четвртиот дел од сесијата ќе разгледа неколку обрасци за заемна правна помош. </a:t>
            </a:r>
          </a:p>
          <a:p>
            <a:r>
              <a:rPr lang="ru-RU" sz="1200" b="0" i="0" kern="1200" dirty="0">
                <a:solidFill>
                  <a:schemeClr val="tx1"/>
                </a:solidFill>
                <a:effectLst/>
                <a:latin typeface="+mn-lt"/>
                <a:ea typeface="ＭＳ Ｐゴシック" pitchFamily="-65" charset="-128"/>
                <a:cs typeface="ＭＳ Ｐゴシック" pitchFamily="-65" charset="-128"/>
              </a:rPr>
              <a:t>Петтиот дел од сесијата ќе ги резимира целите на сесијата. </a:t>
            </a:r>
            <a:br>
              <a:rPr lang="ru-RU" dirty="0"/>
            </a:b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306995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на слајдот го покажува текстот на член 24 од Конвенцијата од Будимпешта со еден елемент „нема договор за екстрадиција... може да ја смета оваа Конвенција како</a:t>
            </a:r>
            <a:r>
              <a:rPr lang="ru-RU" baseline="0" dirty="0"/>
              <a:t> правна основа за екстрадиција... какво било кривично дело од став 1</a:t>
            </a:r>
            <a:r>
              <a:rPr lang="ru-RU" dirty="0"/>
              <a:t>“ нагласен со црвено.</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ru-RU" sz="1200" dirty="0"/>
              <a:t>Оваа одредба овозможува екстрадиција во однос на кривичните дела утврдени во согласност со Конвенцијата од Будимпешта дури и во отсуство на договор за екстрадиција - под услов ако на</a:t>
            </a:r>
            <a:r>
              <a:rPr lang="ru-RU" sz="1200" baseline="0" dirty="0"/>
              <a:t> с</a:t>
            </a:r>
            <a:r>
              <a:rPr lang="ru-RU" sz="1200" dirty="0"/>
              <a:t>траната ѝ е потребна правна основа за екстрадиција, Конвенцијата од Будимпешта ќе се смета за правна основа за екстрадиција во однос на ваквите кривични дела. Во ова ограничено сценарио, самата Конвенција од Будимпешта би имала својство на договор за екстрадиција.</a:t>
            </a:r>
            <a:r>
              <a:rPr lang="en-US" sz="1200" dirty="0"/>
              <a:t>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23099665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Овој слајд покажува слика од Стандардниот образец за барање до </a:t>
            </a:r>
            <a:r>
              <a:rPr lang="en-US" dirty="0"/>
              <a:t>SAR/</a:t>
            </a:r>
            <a:r>
              <a:rPr lang="mk-MK" dirty="0"/>
              <a:t>ПАР</a:t>
            </a:r>
            <a:r>
              <a:rPr lang="mk-MK" baseline="0" dirty="0"/>
              <a:t> (Посебен административен регион)</a:t>
            </a:r>
            <a:r>
              <a:rPr lang="ru-RU" dirty="0"/>
              <a:t> во Хонг Конг за помош во кривични предмети. Ова е дел од Упатството за доставување апликации според Уредбата за заемна правна помош во кривични предмети објавена од Министерството за правда на ПАР Хонг Конг.</a:t>
            </a:r>
            <a:r>
              <a:rPr lang="en-US" dirty="0"/>
              <a:t>  </a:t>
            </a:r>
          </a:p>
          <a:p>
            <a:endParaRPr lang="en-US" dirty="0"/>
          </a:p>
          <a:p>
            <a:r>
              <a:rPr lang="mk-MK" dirty="0"/>
              <a:t>Тоа вклучува</a:t>
            </a:r>
            <a:r>
              <a:rPr lang="en-US" dirty="0"/>
              <a:t>:</a:t>
            </a:r>
          </a:p>
          <a:p>
            <a:pPr marL="228600" indent="-228600">
              <a:buAutoNum type="alphaLcParenR"/>
            </a:pPr>
            <a:r>
              <a:rPr lang="mk-MK" dirty="0"/>
              <a:t>Вовед за поединецот и канцеларијата што го поднесува барањето</a:t>
            </a:r>
            <a:r>
              <a:rPr lang="en-US" dirty="0"/>
              <a:t> </a:t>
            </a:r>
          </a:p>
          <a:p>
            <a:pPr marL="228600" indent="-228600">
              <a:buAutoNum type="alphaLcParenR"/>
            </a:pPr>
            <a:r>
              <a:rPr lang="ru-RU" dirty="0"/>
              <a:t>Задолжителни гаранции за природата на барањето (т.е. дека тоа не е направено во врска со политичко дело, заради предизвикување предрасуда на лице заради заштитните карактеристики на тоа лице и не вклучува двојно загрозување и е не примарно фискално дело.</a:t>
            </a:r>
            <a:endParaRPr lang="en-US" dirty="0"/>
          </a:p>
          <a:p>
            <a:pPr marL="228600" indent="-228600">
              <a:buAutoNum type="alphaLcParenR"/>
            </a:pPr>
            <a:r>
              <a:rPr lang="mk-MK" dirty="0"/>
              <a:t>Резиме на фактите</a:t>
            </a:r>
            <a:endParaRPr lang="en-US" dirty="0"/>
          </a:p>
          <a:p>
            <a:pPr marL="228600" indent="-228600">
              <a:buAutoNum type="alphaLcParenR"/>
            </a:pPr>
            <a:r>
              <a:rPr lang="mk-MK" dirty="0"/>
              <a:t>Опис на бараната помош</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103</a:t>
            </a:fld>
            <a:endParaRPr lang="en-US"/>
          </a:p>
        </p:txBody>
      </p:sp>
    </p:spTree>
    <p:extLst>
      <p:ext uri="{BB962C8B-B14F-4D97-AF65-F5344CB8AC3E}">
        <p14:creationId xmlns:p14="http://schemas.microsoft.com/office/powerpoint/2010/main" val="22666245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прикажува слика на екранот на „Барања за заемна правна помош во кривични предмети - Упатства за органи надвор од Обединетото</a:t>
            </a:r>
            <a:r>
              <a:rPr lang="ru-RU" sz="1200" b="0" i="0" kern="1200" baseline="0" dirty="0">
                <a:solidFill>
                  <a:schemeClr val="tx1"/>
                </a:solidFill>
                <a:effectLst/>
                <a:latin typeface="+mn-lt"/>
                <a:ea typeface="ＭＳ Ｐゴシック" pitchFamily="-65" charset="-128"/>
                <a:cs typeface="ＭＳ Ｐゴシック" pitchFamily="-65" charset="-128"/>
              </a:rPr>
              <a:t> Кралство </a:t>
            </a:r>
            <a:r>
              <a:rPr lang="ru-RU" sz="1200" b="0" i="0" kern="1200" dirty="0">
                <a:solidFill>
                  <a:schemeClr val="tx1"/>
                </a:solidFill>
                <a:effectLst/>
                <a:latin typeface="+mn-lt"/>
                <a:ea typeface="ＭＳ Ｐゴシック" pitchFamily="-65" charset="-128"/>
                <a:cs typeface="ＭＳ Ｐゴシック" pitchFamily="-65" charset="-128"/>
              </a:rPr>
              <a:t>– 2015 година“ објавено од Министерството за внатрешни работи на Обединетото Кралство. Обучувачот може да го сподели URL линкот на слајдот со учесниците заинтересирани да го видат упатството. </a:t>
            </a:r>
          </a:p>
          <a:p>
            <a:br>
              <a:rPr lang="ru-RU" sz="1200" b="0" i="0" kern="1200" dirty="0">
                <a:solidFill>
                  <a:schemeClr val="tx1"/>
                </a:solidFill>
                <a:effectLst/>
                <a:latin typeface="+mn-lt"/>
                <a:ea typeface="ＭＳ Ｐゴシック" pitchFamily="-65" charset="-128"/>
                <a:cs typeface="ＭＳ Ｐゴシック" pitchFamily="-65" charset="-128"/>
              </a:rPr>
            </a:b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104</a:t>
            </a:fld>
            <a:endParaRPr lang="en-US"/>
          </a:p>
        </p:txBody>
      </p:sp>
    </p:spTree>
    <p:extLst>
      <p:ext uri="{BB962C8B-B14F-4D97-AF65-F5344CB8AC3E}">
        <p14:creationId xmlns:p14="http://schemas.microsoft.com/office/powerpoint/2010/main" val="5223544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Обучувачот може да ги запознае учесниците со обрасците на Советот на Европа за барање на зачувување на податоците согласно член 29 и 31 од Конвенцијата од Будимпешта.</a:t>
            </a:r>
          </a:p>
          <a:p>
            <a:endParaRPr lang="en-US" dirty="0"/>
          </a:p>
          <a:p>
            <a:r>
              <a:rPr lang="ru-RU" dirty="0"/>
              <a:t>Обучувачот може да објасни зошто Советот на Европа го подготвил член 29/30 - главно за да го минимизира времето за подготовка на барањата, да обезбеди упатства за утврдени и нови контакт точки и на подолг рок да создаде поедначена практика за барања за зачувување во иднина. Како дел од напорите за градење на капацитетите на проектот за сајбер-криминал и ЕАП, првичните обрасци за член 29 и 31 од Конвенцијата од Будимпешта беа тестирани и изработени во повеќе земји.</a:t>
            </a:r>
            <a:r>
              <a:rPr lang="en-US" dirty="0"/>
              <a:t> </a:t>
            </a:r>
          </a:p>
          <a:p>
            <a:endParaRPr lang="en-US" dirty="0"/>
          </a:p>
          <a:p>
            <a:pPr marL="0" lvl="0" indent="0">
              <a:spcBef>
                <a:spcPts val="600"/>
              </a:spcBef>
              <a:spcAft>
                <a:spcPts val="600"/>
              </a:spcAft>
              <a:buFont typeface="Arial" pitchFamily="34" charset="0"/>
              <a:buNone/>
            </a:pPr>
            <a:r>
              <a:rPr lang="ru-RU" dirty="0"/>
              <a:t>Обрасците беа презентирани и разгледани на првиот состанок на 24/7 контакт точки во Хаг во септември 2017 година. Образецот беше усвоен како необврзувачки документ.</a:t>
            </a:r>
          </a:p>
          <a:p>
            <a:pPr marL="0" lvl="0" indent="0">
              <a:spcBef>
                <a:spcPts val="600"/>
              </a:spcBef>
              <a:spcAft>
                <a:spcPts val="600"/>
              </a:spcAft>
              <a:buFont typeface="Arial" pitchFamily="34" charset="0"/>
              <a:buNone/>
            </a:pPr>
            <a:endParaRPr lang="en-US" dirty="0">
              <a:latin typeface="Arial Narrow" panose="020B0606020202030204" pitchFamily="34" charset="0"/>
            </a:endParaRPr>
          </a:p>
          <a:p>
            <a:pPr marL="0" lvl="0" indent="0">
              <a:spcBef>
                <a:spcPts val="600"/>
              </a:spcBef>
              <a:spcAft>
                <a:spcPts val="600"/>
              </a:spcAft>
              <a:buFont typeface="Arial" pitchFamily="34" charset="0"/>
              <a:buNone/>
            </a:pPr>
            <a:r>
              <a:rPr lang="ru-RU" dirty="0">
                <a:latin typeface="Arial Narrow" panose="020B0606020202030204" pitchFamily="34" charset="0"/>
              </a:rPr>
              <a:t>По понатамошните поднесоци и дискусии преку списокот за испраќање и Бирото на T-CY во 2017 и 2018 година, верзијата беше разгледана и усвоена од 19-тото пленарно собрание на T-CY на 9-10 јули 2018 година.</a:t>
            </a:r>
            <a:endParaRPr lang="en-US" dirty="0">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105</a:t>
            </a:fld>
            <a:endParaRPr lang="en-US"/>
          </a:p>
        </p:txBody>
      </p:sp>
    </p:spTree>
    <p:extLst>
      <p:ext uri="{BB962C8B-B14F-4D97-AF65-F5344CB8AC3E}">
        <p14:creationId xmlns:p14="http://schemas.microsoft.com/office/powerpoint/2010/main" val="5189070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Овој слајд ги наведува главните карактеристики на образецот за член 29/30.</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106</a:t>
            </a:fld>
            <a:endParaRPr lang="en-US"/>
          </a:p>
        </p:txBody>
      </p:sp>
    </p:spTree>
    <p:extLst>
      <p:ext uri="{BB962C8B-B14F-4D97-AF65-F5344CB8AC3E}">
        <p14:creationId xmlns:p14="http://schemas.microsoft.com/office/powerpoint/2010/main" val="44003146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Овие слајдови покажуваат слики од целиот образец за член 29/30.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107</a:t>
            </a:fld>
            <a:endParaRPr lang="en-US"/>
          </a:p>
        </p:txBody>
      </p:sp>
    </p:spTree>
    <p:extLst>
      <p:ext uri="{BB962C8B-B14F-4D97-AF65-F5344CB8AC3E}">
        <p14:creationId xmlns:p14="http://schemas.microsoft.com/office/powerpoint/2010/main" val="35771380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Овие слајдови покажуваат слики од целиот образец за член 29/30.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108</a:t>
            </a:fld>
            <a:endParaRPr lang="en-US"/>
          </a:p>
        </p:txBody>
      </p:sp>
    </p:spTree>
    <p:extLst>
      <p:ext uri="{BB962C8B-B14F-4D97-AF65-F5344CB8AC3E}">
        <p14:creationId xmlns:p14="http://schemas.microsoft.com/office/powerpoint/2010/main" val="287479529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Овие слајдови покажуваат слики од целиот образец за член 29/30.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109</a:t>
            </a:fld>
            <a:endParaRPr lang="en-US"/>
          </a:p>
        </p:txBody>
      </p:sp>
    </p:spTree>
    <p:extLst>
      <p:ext uri="{BB962C8B-B14F-4D97-AF65-F5344CB8AC3E}">
        <p14:creationId xmlns:p14="http://schemas.microsoft.com/office/powerpoint/2010/main" val="31204948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ги наведува главните карактеристики на образецот за член 31.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110</a:t>
            </a:fld>
            <a:endParaRPr lang="en-US"/>
          </a:p>
        </p:txBody>
      </p:sp>
    </p:spTree>
    <p:extLst>
      <p:ext uri="{BB962C8B-B14F-4D97-AF65-F5344CB8AC3E}">
        <p14:creationId xmlns:p14="http://schemas.microsoft.com/office/powerpoint/2010/main" val="182845944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ги изведува главните карактеристики на образецот за член 31.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111</a:t>
            </a:fld>
            <a:endParaRPr lang="en-US"/>
          </a:p>
        </p:txBody>
      </p:sp>
    </p:spTree>
    <p:extLst>
      <p:ext uri="{BB962C8B-B14F-4D97-AF65-F5344CB8AC3E}">
        <p14:creationId xmlns:p14="http://schemas.microsoft.com/office/powerpoint/2010/main" val="70299451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Овие слајдови покажуваат слики од целиот образец за член 31.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112</a:t>
            </a:fld>
            <a:endParaRPr lang="en-US"/>
          </a:p>
        </p:txBody>
      </p:sp>
    </p:spTree>
    <p:extLst>
      <p:ext uri="{BB962C8B-B14F-4D97-AF65-F5344CB8AC3E}">
        <p14:creationId xmlns:p14="http://schemas.microsoft.com/office/powerpoint/2010/main" val="1668297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на слајдот го покажува текстот на член 24 од Конвенцијата од Будимпешта со еден елемент „не</a:t>
            </a:r>
            <a:r>
              <a:rPr lang="ru-RU" baseline="0" dirty="0"/>
              <a:t> ја условуваат екстрадицијата со постоење на договор... признаат... екстрадитивни кривични дела помеѓу себе</a:t>
            </a:r>
            <a:r>
              <a:rPr lang="ru-RU" dirty="0"/>
              <a:t>“ нагласен со црвено.</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ru-RU" sz="1200" dirty="0"/>
              <a:t>Оваа одредба овозможува екстрадиција во однос на кривичните дела утврдени во согласност со Конвенцијата од Будимпешта дури и во отсуство на договор за екстрадиција - под услов ако на страната ѝ е потребна правна основа за екстрадиција, Конвенцијата од Будимпешта ќе се смета за правна основа за екстрадиција во однос на ваквите дела. Во ова ограничено сценарио, самата Конвенција од Будимпешта би имала својство на договор за екстрадиција.</a:t>
            </a:r>
            <a:r>
              <a:rPr lang="en-US" sz="1200" dirty="0"/>
              <a:t>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3926572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Овие слајдови покажуваат слики од целиот образец за член 31.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113</a:t>
            </a:fld>
            <a:endParaRPr lang="en-US"/>
          </a:p>
        </p:txBody>
      </p:sp>
    </p:spTree>
    <p:extLst>
      <p:ext uri="{BB962C8B-B14F-4D97-AF65-F5344CB8AC3E}">
        <p14:creationId xmlns:p14="http://schemas.microsoft.com/office/powerpoint/2010/main" val="23821196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Овие слајдови покажуваат слики од целиот образец за член 31.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114</a:t>
            </a:fld>
            <a:endParaRPr lang="en-US"/>
          </a:p>
        </p:txBody>
      </p:sp>
    </p:spTree>
    <p:extLst>
      <p:ext uri="{BB962C8B-B14F-4D97-AF65-F5344CB8AC3E}">
        <p14:creationId xmlns:p14="http://schemas.microsoft.com/office/powerpoint/2010/main" val="175637407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ги повторува целите на оваа сесија. Обучувачот може да ги помине овие цели за да осигури дека овие аспекти беа опфатени во овој модул.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117</a:t>
            </a:fld>
            <a:endParaRPr lang="en-US"/>
          </a:p>
        </p:txBody>
      </p:sp>
    </p:spTree>
    <p:extLst>
      <p:ext uri="{BB962C8B-B14F-4D97-AF65-F5344CB8AC3E}">
        <p14:creationId xmlns:p14="http://schemas.microsoft.com/office/powerpoint/2010/main" val="1722851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на слајдот го покажува текстот на член 24 од Конвенцијата од Будимпешта со еден елемент „подлежи</a:t>
            </a:r>
            <a:r>
              <a:rPr lang="ru-RU" baseline="0" dirty="0"/>
              <a:t> на условите предвидени со законодавството на замолената страна... договори за екстрадиција... одбие екстрадиција</a:t>
            </a:r>
            <a:r>
              <a:rPr lang="ru-RU" dirty="0"/>
              <a:t>“ нагласен со црвено.</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ru-RU" sz="1200" dirty="0"/>
              <a:t>Одредбите за екстрадиција на Конвенцијата од Будимпешта не ги надминуваат условите што постојат во договорите за екстрадиција - вклучувајќи ги и основите врз кои замолената страна може да одбие екстрадиција. Ова значи дека страните продолжуваат да имаат флексибилност, врз основа на постојните договори за екстрадиција, да прифаќаат или одбиваат екстрадиции под такви услови кои биле заемно прифатени.</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80813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на слајдот го покажува текстот на член 24 од Конвенцијата од Будимпешта со еден елемент „е одбиена само врз основа на</a:t>
            </a:r>
            <a:r>
              <a:rPr lang="ru-RU" baseline="0" dirty="0"/>
              <a:t> националноста... замолената страна смета дека има судска надлежност... замолената страна</a:t>
            </a:r>
            <a:r>
              <a:rPr lang="ru-RU" dirty="0"/>
              <a:t>“ нагласен со црвено.</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ru-RU" sz="1200" dirty="0"/>
              <a:t>Доколку замолената страна одбие екстрадиција заснована на националноста на лицето или ако смета дека е надлежна за кривично дело истата ќе го гони лицето и ќе ја извести страната барател за резултатот од гонењето. Сепак, замолената страна мора да спроведе истрага и гонење на ист начин како и споредливо дело според локалното законодавство.</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4236234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b="0" dirty="0"/>
              <a:t>Левата страна на слајдот го покажува текстот на член 25 од Конвенцијата од Будимпешта со еден елемент „најширок можен степен...</a:t>
            </a:r>
            <a:r>
              <a:rPr lang="ru-RU" b="0" baseline="0" dirty="0"/>
              <a:t> дела поврзани со компјутерски системи и податоци... собирање докази во електронска форма за кривично дело“</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altLang="sr-Latn-RS" dirty="0"/>
              <a:t>Иако Конвенцијата од Будимпешта во голема мерка се смета за конвенција за сајбер-криминал што овозможува заемна помош во врска со сајбер-криминал, нејзиниот опсег е всушност многу поширок. Нагласените елементи покажуваат дека Конвенцијата од Будимпешта овозможува и налага заемна помош во однос на</a:t>
            </a:r>
            <a:r>
              <a:rPr lang="en-US" altLang="sr-Latn-RS" dirty="0"/>
              <a:t>:</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r>
              <a:rPr lang="mk-MK" altLang="sr-Latn-RS" dirty="0"/>
              <a:t>Кривични дела</a:t>
            </a:r>
            <a:r>
              <a:rPr lang="mk-MK" altLang="sr-Latn-RS" baseline="0" dirty="0"/>
              <a:t> поврзани со компјутерски системи и податоци (</a:t>
            </a:r>
            <a:r>
              <a:rPr lang="mk-MK" altLang="sr-Latn-RS" baseline="0" dirty="0" err="1"/>
              <a:t>сајбер</a:t>
            </a:r>
            <a:r>
              <a:rPr lang="mk-MK" altLang="sr-Latn-RS" baseline="0" dirty="0"/>
              <a:t>-криминал</a:t>
            </a:r>
            <a:r>
              <a:rPr lang="en-US" altLang="sr-Latn-RS" dirty="0"/>
              <a:t>)</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r>
              <a:rPr lang="mk-MK" altLang="sr-Latn-RS" dirty="0"/>
              <a:t>Собирање докази за какво</a:t>
            </a:r>
            <a:r>
              <a:rPr lang="mk-MK" altLang="sr-Latn-RS" baseline="0" dirty="0"/>
              <a:t> било кривично дело (сајбер-криминал или друго</a:t>
            </a:r>
            <a:r>
              <a:rPr lang="en-US" altLang="sr-Latn-RS" dirty="0"/>
              <a:t>).</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altLang="sr-Latn-RS" dirty="0"/>
              <a:t>Ова значи дека Конвенцијата од Будимпешта овозможува заемна помош во врска со размена на електронски докази, без оглед дали делото што се истражува е дело на сајбер-криминал</a:t>
            </a:r>
            <a:r>
              <a:rPr lang="en-US" altLang="sr-Latn-RS" dirty="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1480210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ru-RU" b="0" dirty="0"/>
              <a:t>Левата страна на слајдот го покажува текстот на член 25 од Конвенцијата од Будимпешта со еден елемент „итни околности..</a:t>
            </a:r>
            <a:r>
              <a:rPr lang="ru-RU" b="0" baseline="0" dirty="0"/>
              <a:t>. експедитивни средства за комуникација... факс... е-пошта... безбедност... автентикација</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ru-RU" sz="1800" dirty="0">
                <a:solidFill>
                  <a:srgbClr val="000000"/>
                </a:solidFill>
                <a:latin typeface="Arial" panose="020B0604020202020204" pitchFamily="34" charset="0"/>
              </a:rPr>
              <a:t>Компјутерските податоци се многу несигурни. Со употреба</a:t>
            </a:r>
            <a:r>
              <a:rPr lang="ru-RU" sz="1800" baseline="0" dirty="0">
                <a:solidFill>
                  <a:srgbClr val="000000"/>
                </a:solidFill>
                <a:latin typeface="Arial" panose="020B0604020202020204" pitchFamily="34" charset="0"/>
              </a:rPr>
              <a:t> на</a:t>
            </a:r>
            <a:r>
              <a:rPr lang="ru-RU" sz="1800" dirty="0">
                <a:solidFill>
                  <a:srgbClr val="000000"/>
                </a:solidFill>
                <a:latin typeface="Arial" panose="020B0604020202020204" pitchFamily="34" charset="0"/>
              </a:rPr>
              <a:t> тастатура или автоматски програми, можат да се избришат, со што е невозможно да се пронајде кривично дело кај неговиот сторител или да се уништи критичното докажување на вина. Некои форми на компјутерски податоци се зачувуваат само за кратки временски периоди пред да бидат избришани. Во други случаи, може да се случи значителна штета на лица или имот ако доказите не се соберат брзо. Во такви итни случаи, не само барањето, туку и одговорот треба да се направи на експедитивен начин. Ова е причината зошто нагласените одредби од Конвенцијата од Будимпешта овозможуваат употреба на експедитивни средства за комуникација (кои вклучуваат, но не се ограничени на факс или е-пошта) за поднесување барања за заемна помош во итни околности. Ваквите експедитивни средства за комуникација ќе бидат проследени со традиционалните пишани, запечатени документи преку дипломатски торби или системи за испорака по пошта, доколку тоа го бара замолената страна.</a:t>
            </a:r>
          </a:p>
          <a:p>
            <a:endParaRPr lang="en-US" sz="1800" dirty="0">
              <a:solidFill>
                <a:srgbClr val="000000"/>
              </a:solidFill>
              <a:latin typeface="Arial" panose="020B0604020202020204" pitchFamily="34" charset="0"/>
            </a:endParaRPr>
          </a:p>
          <a:p>
            <a:r>
              <a:rPr lang="ru-RU" sz="1800" dirty="0">
                <a:solidFill>
                  <a:srgbClr val="000000"/>
                </a:solidFill>
                <a:latin typeface="Arial" panose="020B0604020202020204" pitchFamily="34" charset="0"/>
              </a:rPr>
              <a:t>Покрај овозможувањето експедитивни средства за комуникација, Конвенцијата од Будимпешта им дозволува на страните да одлучуваат меѓу себе како да се осигури автентичноста на комуникациите и дали има потреба од посебни безбедносни заштити (вклучително и енкрипција) што може да бидат потребни во особено чувствителен случај.</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300652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25 од Конвенцијата од Будимпешта со еден елемент „заемната помош подлежи на условите... законот на замолената страна... замолената страна може да одбие да соработува... фискално кривично дело“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ru-RU" dirty="0"/>
              <a:t>Вообичаен мит за Конвенцијата од Будимпешта е дека таа овозможува непречен пристап до податоците на одредена земја. Всушност, Конвенцијата од Будимпешта јасно признава дека секоја заемна помош ќе биде предмет на услови што се предвидени во договорите за заемна правна помош или според домашното</a:t>
            </a:r>
            <a:r>
              <a:rPr lang="ru-RU" baseline="0" dirty="0"/>
              <a:t> законодавство </a:t>
            </a:r>
            <a:r>
              <a:rPr lang="ru-RU" dirty="0"/>
              <a:t>на замолената страна. Ова вклучува основи за одбивање на помош. Конвенцијата од Будимпешта им забранува на страните да одбиваат заемна помош само со образложение дека барањето се однесува на кривично дело што го смета за фискално кривично дело</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4152575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ru-RU" b="0" dirty="0"/>
              <a:t>Левата страна на слајдот го покажува текстот на член 25 од Конвенцијата од Будимпешта со еден елемент „услови заемната помош со постоење на двоен криминалитет...</a:t>
            </a:r>
            <a:r>
              <a:rPr lang="ru-RU" b="0" baseline="0" dirty="0"/>
              <a:t> без оглед на тоа дали... истата категорија... истата терминологија... однесувањето кое е основата на кривичното дело</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ru-RU" dirty="0"/>
              <a:t>Овој слајд ефикасно ја дава дефиницијата за двоен криминалитет. Како што е наведено во Објаснувачкиот извештај за Конвенцијата од Будимпешта: „Двојниот криминалитет се смета за присутен ако основата на дејството за кое се бара помош е исто така кривично дело според законодавството на замолената страна, дури и ако нејзиното законодавство</a:t>
            </a:r>
            <a:r>
              <a:rPr lang="ru-RU" baseline="0" dirty="0"/>
              <a:t> </a:t>
            </a:r>
            <a:r>
              <a:rPr lang="ru-RU" dirty="0"/>
              <a:t>го става делото во различна категорија на кривично дело или користи различна терминологија во означувањето на кривичното дело. Оваа одредба се сметаше за неопходна со цел да се осигури дека замолените страни нема да прифатат претежок тест при примената на двојниот криминалитет. Со оглед на разликите во националните правни системи, сигурно се појавуваат варијации во терминологијата и категоризацијата на кривичното дејство. Ако дејството претставува кривична повреда според двата система, ваквите технички разлики не треба да ја попречуваат помошта. Наместо тоа, за прашања во кои се применува стандардот за двоен криминалитет, истиот треба да се примени на флексибилен начин што ќе го олесни доделувањето помош“. (став 259).</a:t>
            </a:r>
          </a:p>
          <a:p>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Страните можат да постават двоен криминалитет како услов за сите форми на заемна помош, освен во одредени случаи во врска со зачувување на податоците согласно член 29.4 од Конвенцијата од Будимпешта.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710840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Неточно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Иако Конвенцијата од Будимпешта им дозволува на страните да ја одбијат соработката во отсуство на двоен криминалитет, истата го мери постоењето на двоен криминалитет врз основа на тоа дали основата на дејството на кривичното дело е криминализирано во двете земји, без оглед на употребената терминологија. Со други зборови, дури и ако страните користат различна терминологија за да дефинираат едно дело, ако основното дејство е криминализирано во двете земји, не може да се тврди отсуство на двоен криминалитет.</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3889265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Неточно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Иако Конвенцијата од Будимпешта им дозволува на страните да ја одбијат соработката во отсуство на двоен криминалитет, истата го мери постоењето на двоен криминалитет врз основа на тоа дали основата на дејството на кривичното дело е криминализирано во двете земји, без оглед на употребената терминологија. Со други зборови, дури и ако страните користат различна терминологија за да дефинираат едно дело, ако основното дејство е криминализирано во двете земји, не може да се тврди отсуство на двоен криминалитет.</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175556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ги истакнува целите на оваа сесија. Тоа</a:t>
            </a:r>
            <a:r>
              <a:rPr lang="ru-RU" sz="1200" b="0" i="0" kern="1200" baseline="0" dirty="0">
                <a:solidFill>
                  <a:schemeClr val="tx1"/>
                </a:solidFill>
                <a:effectLst/>
                <a:latin typeface="+mn-lt"/>
                <a:ea typeface="ＭＳ Ｐゴシック" pitchFamily="-65" charset="-128"/>
                <a:cs typeface="ＭＳ Ｐゴシック" pitchFamily="-65" charset="-128"/>
              </a:rPr>
              <a:t> наведува </a:t>
            </a:r>
            <a:r>
              <a:rPr lang="ru-RU" sz="1200" b="0" i="0" kern="1200" dirty="0">
                <a:solidFill>
                  <a:schemeClr val="tx1"/>
                </a:solidFill>
                <a:effectLst/>
                <a:latin typeface="+mn-lt"/>
                <a:ea typeface="ＭＳ Ｐゴシック" pitchFamily="-65" charset="-128"/>
                <a:cs typeface="ＭＳ Ｐゴシック" pitchFamily="-65" charset="-128"/>
              </a:rPr>
              <a:t>што учесниците треба да очекуваат да научат од слајдовите. Учесниците можат да бидат информирани дека овој слајд ќе биде прегледан на крајот од сесијата за да процени дали се исполнети целите. </a:t>
            </a:r>
            <a:endParaRPr lang="en-US"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167847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26 од Конвенцијата од Будимпешта со еден елемент „без претходно барање, да ѝ достави</a:t>
            </a:r>
            <a:r>
              <a:rPr lang="ru-RU" b="0" baseline="0" dirty="0"/>
              <a:t> на друга страна информации... кога смета дека откривањето на таквите информации може да ѝ помогне на страната примател</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ru-RU" dirty="0"/>
              <a:t>Не е невообичаено една земја да поседува вредни информации за кои смета дека можат да ѝ помогнат на друга земја во кривична истрага или постапка, а за која другата земја што ја спроведува истрагата или постапката не знае дека постои. Во такви случаи, нема да има никакво барање за заемна помош. Конвенцијата од Будимпешта, како и многу други меѓународни конвенции, ја овластува земјата што поседува информации да ги проследува до другата земја без претходно барање. Ова е особено корисно кога земјите бараат позитивна правна основа или овластување да испраќаат информации до друга земја. Оваа одредба не создава законски мандат за соработка</a:t>
            </a:r>
            <a:r>
              <a:rPr lang="en-US" dirty="0"/>
              <a:t>. </a:t>
            </a:r>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1375703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26 од Конвенцијата од Будимпешта со еден елемент „во тајност... ее користат условно...</a:t>
            </a:r>
            <a:r>
              <a:rPr lang="ru-RU" b="0" baseline="0" dirty="0"/>
              <a:t> страната примател ги прифати... обврзана со нив</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ru-RU" dirty="0"/>
              <a:t>Кога станува збор за чувствителни информации, земјите што испраќаат информации може да бараат да се чуваат во тајност или да се користат во согласност со одредени посебни услови. Конвенцијата од Будимпешта им дозволува на страните да побараат спонтано споделените информации да се чуваат во тајност или да се користат во согласност со таквите услови. Доколку земјата примател ги прифати овие услови, таа ќе биде обврзана со истите. Како и да е, истата ќе има можност да ја извести другата земја дека не може да ги исполни условите, во кој случај земјата даватал ќе има можност да процени дали сака да ги даде информациите без исполнување на условите</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684002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27 од Конвенцијата од Будимпешта со еден елемент „нема договор или аранжман за заемна помош... ќе се применуваат... на овој член“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ru-RU" dirty="0"/>
              <a:t>Иако Конвенцијата од Будимпешта првенствено се обидува да се потпре на постојните канали за заемна помош (како што се договори за заемна правна помош или други применливи меѓународни аранжмани), член 27 предвидува постапка што се однесува на заемна помош во случаи кога страните немаат ДЗПП или меѓународни аранжмани што ќе овозможат спроведување на Конвенцијата од Будимпешта.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874540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ru-RU" b="0" dirty="0"/>
              <a:t>Левата страна на слајдот го покажува текстот на член 27 од Конвенцијата од Будимпешта со еден елемент „централен орган... испраќање</a:t>
            </a:r>
            <a:r>
              <a:rPr lang="ru-RU" b="0" baseline="0" dirty="0"/>
              <a:t> и одговарање на барања... извршувањето ... пренос</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ru-RU" dirty="0"/>
              <a:t>Конвенцијата од Будимпешта бара формирање на централен орган или органи надлежни за испраќање и одговарање на барања за помош. Институцијата на централните органи е заедничка карактеристика во договорите за заемна помош во кривични предмети. Особено, со оглед на природата на соработката во врска со електронските докази, корисно е да се има орган што може да преземе брза и ефикасна комуникација и да се осигури дека и дојдовните и појдовните барања внимателно се следат, дека им се даваат совети на странските партнери за спроведување на законот како најдобро да се задоволат законските барања во замолената земја и дека особено итните или чувствителните барања се третираат правилно.</a:t>
            </a:r>
          </a:p>
          <a:p>
            <a:endParaRPr lang="en-US" dirty="0"/>
          </a:p>
          <a:p>
            <a:r>
              <a:rPr lang="ru-RU" sz="1200" b="0" i="0" kern="1200" dirty="0">
                <a:solidFill>
                  <a:schemeClr val="tx1"/>
                </a:solidFill>
                <a:effectLst/>
                <a:latin typeface="+mn-lt"/>
                <a:ea typeface="ＭＳ Ｐゴシック" pitchFamily="-65" charset="-128"/>
                <a:cs typeface="ＭＳ Ｐゴシック" pitchFamily="-65" charset="-128"/>
              </a:rPr>
              <a:t>Една земја може да има повеќе од еден централен орган, доколку тоа е соодветно во рамки на нејзиниот правен систем, иако обично е поефикасно да се има единствен централен орган.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Важно е централните органи да имаат овластување и капацитет директно да комуницираат едни со други за да осигурат дека можат ефикасно да работат.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109269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27 од Конвенцијата од Будимпешта со еден елемент „постапките наведени од страната барател, освен ако не се во согласност со...</a:t>
            </a:r>
            <a:r>
              <a:rPr lang="ru-RU" b="0" baseline="0" dirty="0"/>
              <a:t> замолената страна</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ru-RU" dirty="0"/>
              <a:t>Бидејќи примарната цел на барање заемна</a:t>
            </a:r>
            <a:r>
              <a:rPr lang="ru-RU" baseline="0" dirty="0"/>
              <a:t> </a:t>
            </a:r>
            <a:r>
              <a:rPr lang="ru-RU" dirty="0"/>
              <a:t>помош според Конвенцијата од Будимпешта е да се добијат електронски докази за употреба во кривична судска постапка, важно е доказите да се обезбедени во согласност со постапките наведени од земјата барател - за да може да се користат од страната барател во кривична судска постапка. Меѓутоа, постапката наведена од земјата барател не може да биде спроведена од страна на замолената земја доколку е некомпатибилна со нејзиното домашно законодавство.</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660413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b="0" dirty="0"/>
              <a:t>Левата страна на слајдот го покажува текстот на член 27 од Конвенцијата од Будимпешта со еден елемент „да одбие помош... политичко кривично дело... суверенитет, безбедност,</a:t>
            </a:r>
            <a:r>
              <a:rPr lang="ru-RU" b="0" baseline="0" dirty="0"/>
              <a:t> јавен ред... суштински интереси</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altLang="sr-Latn-RS" dirty="0"/>
              <a:t>Конвенцијата од Будимпешта дозволува одбивање на барање освен за оние утврдени во согласност со нејзините домашни закони или во ДЗПП врз следниве основи</a:t>
            </a:r>
            <a:r>
              <a:rPr lang="en-US" altLang="sr-Latn-RS" dirty="0"/>
              <a:t>:</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r>
              <a:rPr lang="mk-MK" altLang="sr-Latn-RS" dirty="0"/>
              <a:t>Кривичното дело е политичко кривично</a:t>
            </a:r>
            <a:r>
              <a:rPr lang="mk-MK" altLang="sr-Latn-RS" baseline="0" dirty="0"/>
              <a:t> дело</a:t>
            </a:r>
            <a:endParaRPr lang="en-US" altLang="sr-Latn-RS" dirty="0"/>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r>
              <a:rPr lang="mk-MK" altLang="sr-Latn-RS" dirty="0"/>
              <a:t>спроведувањето на барање</a:t>
            </a:r>
            <a:r>
              <a:rPr lang="mk-MK" altLang="sr-Latn-RS" baseline="0" dirty="0"/>
              <a:t>то веројатно го нарушува нејзиниот</a:t>
            </a:r>
            <a:r>
              <a:rPr lang="en-US" altLang="sr-Latn-RS" dirty="0"/>
              <a:t>:</a:t>
            </a:r>
          </a:p>
          <a:p>
            <a:pPr marL="685800" marR="0" lvl="1" indent="-228600" algn="l" defTabSz="457200" rtl="0" eaLnBrk="0" fontAlgn="base" latinLnBrk="0" hangingPunct="0">
              <a:lnSpc>
                <a:spcPct val="100000"/>
              </a:lnSpc>
              <a:spcBef>
                <a:spcPct val="30000"/>
              </a:spcBef>
              <a:spcAft>
                <a:spcPct val="0"/>
              </a:spcAft>
              <a:buClrTx/>
              <a:buSzTx/>
              <a:buFontTx/>
              <a:buAutoNum type="alphaLcParenR"/>
              <a:tabLst/>
              <a:defRPr/>
            </a:pPr>
            <a:r>
              <a:rPr lang="mk-MK" altLang="sr-Latn-RS" dirty="0"/>
              <a:t>Суверенитет</a:t>
            </a:r>
            <a:r>
              <a:rPr lang="en-US" altLang="sr-Latn-RS" dirty="0"/>
              <a:t> </a:t>
            </a:r>
          </a:p>
          <a:p>
            <a:pPr marL="685800" marR="0" lvl="1" indent="-228600" algn="l" defTabSz="457200" rtl="0" eaLnBrk="0" fontAlgn="base" latinLnBrk="0" hangingPunct="0">
              <a:lnSpc>
                <a:spcPct val="100000"/>
              </a:lnSpc>
              <a:spcBef>
                <a:spcPct val="30000"/>
              </a:spcBef>
              <a:spcAft>
                <a:spcPct val="0"/>
              </a:spcAft>
              <a:buClrTx/>
              <a:buSzTx/>
              <a:buFontTx/>
              <a:buAutoNum type="alphaLcParenR"/>
              <a:tabLst/>
              <a:defRPr/>
            </a:pPr>
            <a:r>
              <a:rPr lang="mk-MK" altLang="sr-Latn-RS" dirty="0"/>
              <a:t>Безбедност</a:t>
            </a:r>
            <a:r>
              <a:rPr lang="en-US" altLang="sr-Latn-RS" dirty="0"/>
              <a:t> </a:t>
            </a:r>
          </a:p>
          <a:p>
            <a:pPr marL="685800" marR="0" lvl="1" indent="-228600" algn="l" defTabSz="457200" rtl="0" eaLnBrk="0" fontAlgn="base" latinLnBrk="0" hangingPunct="0">
              <a:lnSpc>
                <a:spcPct val="100000"/>
              </a:lnSpc>
              <a:spcBef>
                <a:spcPct val="30000"/>
              </a:spcBef>
              <a:spcAft>
                <a:spcPct val="0"/>
              </a:spcAft>
              <a:buClrTx/>
              <a:buSzTx/>
              <a:buFontTx/>
              <a:buAutoNum type="alphaLcParenR"/>
              <a:tabLst/>
              <a:defRPr/>
            </a:pPr>
            <a:r>
              <a:rPr lang="mk-MK" altLang="sr-Latn-RS" dirty="0"/>
              <a:t>Јавен ред</a:t>
            </a:r>
            <a:endParaRPr lang="en-US" altLang="sr-Latn-RS" dirty="0"/>
          </a:p>
          <a:p>
            <a:pPr marL="685800" marR="0" lvl="1" indent="-228600" algn="l" defTabSz="457200" rtl="0" eaLnBrk="0" fontAlgn="base" latinLnBrk="0" hangingPunct="0">
              <a:lnSpc>
                <a:spcPct val="100000"/>
              </a:lnSpc>
              <a:spcBef>
                <a:spcPct val="30000"/>
              </a:spcBef>
              <a:spcAft>
                <a:spcPct val="0"/>
              </a:spcAft>
              <a:buClrTx/>
              <a:buSzTx/>
              <a:buFontTx/>
              <a:buAutoNum type="alphaLcParenR"/>
              <a:tabLst/>
              <a:defRPr/>
            </a:pPr>
            <a:r>
              <a:rPr lang="mk-MK" altLang="sr-Latn-RS" dirty="0"/>
              <a:t>Други суштински интереси</a:t>
            </a: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mk-MK" altLang="sr-Latn-RS" dirty="0"/>
              <a:t>Се очекува земјите тесно да ги толкуваат овие основи и да ги извршуваат со воздржаност.</a:t>
            </a:r>
            <a:endParaRPr lang="en-US"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2730121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b="0" dirty="0"/>
              <a:t>Левата страна на слајдот го покажува текстот на член 27 од Конвенцијата од Будимпешта со еден елемент „да одбие помош... политичко кривично дело... суверенитет, безбедност,</a:t>
            </a:r>
            <a:r>
              <a:rPr lang="ru-RU" b="0" baseline="0" dirty="0"/>
              <a:t> јавен ред... суштински интереси</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ru-RU" sz="1800" dirty="0">
                <a:solidFill>
                  <a:srgbClr val="000000"/>
                </a:solidFill>
                <a:latin typeface="Arial" panose="020B0604020202020204" pitchFamily="34" charset="0"/>
              </a:rPr>
              <a:t>Конвенцијата од Будимпешта дозволува замолената страна да ја одложи, наместо да ја одбие, помошта каде што непосредното постапување по барањето би било штетно за истрагите или постапките во замолената страна. На пример, кога страната барател се обидела да добие докази или сведоштва на сведоци заради истрага или судење, а истите докази или сведоци се потребни за судење што ќе започне во замолената страна, замолената страна е оправдана да го одложи давањето помош.</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968289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27 од Конвенцијата од Будимпешта со еден елемент „одобрено делумно</a:t>
            </a:r>
            <a:r>
              <a:rPr lang="ru-RU" b="0" baseline="0" dirty="0"/>
              <a:t> или под услови</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ru-RU" sz="1200" dirty="0">
                <a:solidFill>
                  <a:srgbClr val="000000"/>
                </a:solidFill>
                <a:latin typeface="Arial" panose="020B0604020202020204" pitchFamily="34" charset="0"/>
              </a:rPr>
              <a:t>Конвенцијата од Будимпешта ѝ дозволува на замолената страна да испита дали одредено барање може да биде одобрено делумно или под одредени услови, пред да се одбие или одложи помошта. Ова може да се направи преку консултации со страната барател.</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2346570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27 од Конвенцијата од Будимпешта со еден елемент „веднаш ќе ја извести... исходот од извршувањето... причини што го прават невозможно извршувањето“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rtl="0"/>
            <a:r>
              <a:rPr lang="ru-RU" sz="1200" b="0" i="0" kern="1200" dirty="0">
                <a:solidFill>
                  <a:schemeClr val="tx1"/>
                </a:solidFill>
                <a:effectLst/>
                <a:latin typeface="+mn-lt"/>
                <a:ea typeface="ＭＳ Ｐゴシック" pitchFamily="-65" charset="-128"/>
                <a:cs typeface="ＭＳ Ｐゴシック" pitchFamily="-65" charset="-128"/>
              </a:rPr>
              <a:t>Страната барател мора да биде информирана за исходот на барањето и бара да бидат наведени причини во случај на одбивање или одложување на помошта. Обезбедувањето на причини може, меѓу другото, да ѝ помогне на страната барател да разбере како замолената страна ги толкува барањата на овој член, да обезбеди основа за консултации со цел да се подобри идната ефикасност на заемната помош и да се обезбедат за страната барател, претходно непознати фактички информации за достапноста или состојбата на сведоците или доказите. </a:t>
            </a:r>
          </a:p>
          <a:p>
            <a:br>
              <a:rPr lang="ru-RU" sz="1200" b="0" i="0" kern="1200" dirty="0">
                <a:solidFill>
                  <a:schemeClr val="tx1"/>
                </a:solidFill>
                <a:effectLst/>
                <a:latin typeface="+mn-lt"/>
                <a:ea typeface="ＭＳ Ｐゴシック" pitchFamily="-65" charset="-128"/>
                <a:cs typeface="ＭＳ Ｐゴシック" pitchFamily="-65" charset="-128"/>
              </a:rPr>
            </a:b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3618861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27 од Конвенцијата од Будимпешта со еден елемент „чува доверлив... освен во оној степен што е неопходен за неговото извршување“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ru-RU" sz="1200" dirty="0">
                <a:solidFill>
                  <a:srgbClr val="000000"/>
                </a:solidFill>
                <a:latin typeface="Arial" panose="020B0604020202020204" pitchFamily="34" charset="0"/>
              </a:rPr>
              <a:t>Страната барател има право според Конвенцијата од Будимпешта да побара да се чува доверлив фактот дека постои барањето. Ова е особено важно за чувствителни случаи каде јавно објавување на барањето може да ја загрози истрагата. Ова не би го ограничило обелоденувањето потребно за спроведување на барањето, како на пример во условите наведени на слајдот.</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400596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Првиот дел ќе ги разгледа општите одредби на Конвенцијата од Будимпешта кои се однесуваат на меѓународната соработка и заемна помош.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3783398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ru-RU" b="0" dirty="0"/>
              <a:t>Левата страна на слајдот го покажува текстот на член 27 од Конвенцијата од Будимпешта со еден елемент „итност... директно од судските органи... копија до централниот орган... барање</a:t>
            </a:r>
            <a:r>
              <a:rPr lang="ru-RU" b="0" baseline="0" dirty="0"/>
              <a:t> или комуникација... преку... (Интерпол)... не вклучуваат присилно дејство... директно пренесени... до надлежните органи на замолената страна</a:t>
            </a:r>
            <a:r>
              <a:rPr lang="ru-RU" b="0" dirty="0"/>
              <a:t>“ нагласен со црвено.</a:t>
            </a:r>
          </a:p>
          <a:p>
            <a:pPr algn="just">
              <a:buNone/>
            </a:pPr>
            <a:endParaRPr lang="ru-RU" b="0" dirty="0"/>
          </a:p>
          <a:p>
            <a:pPr algn="just">
              <a:buNone/>
            </a:pPr>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altLang="sr-Latn-RS" dirty="0"/>
              <a:t>Додека Конвенцијата од Будимпешта наложува формирање на централни органи да комуницираат директно едни со други во однос на барањата за заемна помош, во случај на итност, барањата за заемна правна помош можат да бидат испратени од судиите и обвинителите на страната барател до судиите и обвинителите на замолената страна. Судијата или обвинителот што ја следи оваа постапка, исто така, мора да упати копија од барањето до неговиот централен орган заради негово пренесување до централниот орган на замолената страна. Конвенцијата од Будимпешта исто така овозможува поднесување барања или други комуникации преку Интерпол. Барањата може да се пренесат и директно без интервенција на централните органи дури и ако не постои итност, сè додека органот на замолената страна може да го исполни барањето без да користи присилно дејствување.</a:t>
            </a:r>
            <a:endParaRPr lang="en-US"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345370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ru-RU" b="0" dirty="0"/>
              <a:t>Левата страна на слајдот го покажува текстот на член 28 од Конвенцијата од Будимпешта со еден елемент „не постои договор или аранжман за заемна помош“ нагласен со црвено.</a:t>
            </a:r>
          </a:p>
          <a:p>
            <a:pPr algn="just">
              <a:buNone/>
            </a:pPr>
            <a:endParaRPr lang="ru-RU" b="0" dirty="0"/>
          </a:p>
          <a:p>
            <a:pPr algn="just">
              <a:buNone/>
            </a:pPr>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altLang="sr-Latn-RS" dirty="0"/>
              <a:t>Како и член 27, член 28 се применува само кога нема друг договор или аранжман за заемна помош што би овозможил заемна помош предвидена со Конвенцијата од Будимпешта. Доколку постои таков друг договор или аранжман, одредбите за доверливост и ограничување на употребата на таквиот договор или аранжман ќе се применуваат освен ако страните не договорат поинаку. Ова е да им се овозможи на страните да користат веќе воспоставен и добро разбран режим наместо да резултираат со два конкурентни и евентуално контрадикторни инструменти.</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931005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ru-RU" b="0" dirty="0"/>
              <a:t>Левата страна на слајдот го покажува текстот на член 28 од Конвенцијата од Будимпешта со еден елемент „услов... доверлив...</a:t>
            </a:r>
            <a:r>
              <a:rPr lang="ru-RU" b="0" baseline="0" dirty="0"/>
              <a:t> не може да се исполни во отсуство на таков услов</a:t>
            </a:r>
            <a:r>
              <a:rPr lang="ru-RU" b="0" dirty="0"/>
              <a:t>“ нагласен со црвено.</a:t>
            </a:r>
          </a:p>
          <a:p>
            <a:pPr algn="just">
              <a:buNone/>
            </a:pPr>
            <a:endParaRPr lang="ru-RU" b="0" dirty="0"/>
          </a:p>
          <a:p>
            <a:pPr algn="just">
              <a:buNone/>
            </a:pPr>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altLang="sr-Latn-RS" dirty="0"/>
              <a:t>Замолената страна, кога одговара на барање за заемна помош, може да наметне два вида услови. Првиот услов, нагласен во овој слајд, ѝ дозволува на замолената страна да побара информациите или материјалите што се доставени да се чуваат во тајност, доколку барањето не може да се исполни во отсуство на таква состојба, како на пример кога е вклучен идентитетот на доверливиот известувач. Не е соодветно да се бара апсолутна доверливост во случаи во кои замолената страна е должна да ја обезбеди бараната помош, бидејќи тоа, во многу случаи, би ја спречило можноста на страната барател за успешно истражување или гонење на кривично дело, на пр. со користење на доказите на јавно судење (вклучително и присилно обелоденување).</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2043458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ru-RU" b="0" dirty="0"/>
              <a:t>Левата страна на слајдот го покажува текстот на член 28 од Конвенцијата од Будимпешта со еден елемент „условност... да не се користи за... освен оние наведени во барањето“ нагласен со црвено.</a:t>
            </a:r>
          </a:p>
          <a:p>
            <a:pPr algn="just">
              <a:buNone/>
            </a:pPr>
            <a:endParaRPr lang="ru-RU" b="0" dirty="0"/>
          </a:p>
          <a:p>
            <a:pPr algn="just">
              <a:buNone/>
            </a:pPr>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altLang="sr-Latn-RS" dirty="0"/>
              <a:t>Замолената страна, кога одговара на барање за заемна помош, може да наметне два вида услови. Вториот услов, нагласен во овој слајд, ѝ дозволува на замолената страна да побара информациите или материјалите што се доставени да не се користат за истраги или постапки, освен оние наведени во барањето. За да се примени овој услов, на истиот мора изрично да се повика замолената страна, додека во спротивно не постои такво ограничување на употребата од страната барател. Во случаи кога постои повикување на истиот, овој услов ќе осигури дека информациите и материјалот може да се користат само за целите предвидени во барањето, со што се исклучува употреба на материјалот за други цели без согласност на замолената страна.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655266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ru-RU" b="0" dirty="0"/>
              <a:t>Левата страна на слајдот го покажува текстот на член 28 од Конвенцијата од Будимпешта со еден елемент „не може да го исполни условот... веднаш ќе ја информира... прифати условот... обврзана</a:t>
            </a:r>
            <a:r>
              <a:rPr lang="ru-RU" b="0" baseline="0" dirty="0"/>
              <a:t> со истиот</a:t>
            </a:r>
            <a:r>
              <a:rPr lang="ru-RU" b="0" dirty="0"/>
              <a:t>“ нагласен со црвено.</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ru-RU" b="0"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altLang="sr-Latn-RS" dirty="0"/>
              <a:t>Доколку страната на која ѝ се испраќаат информациите не може да го исполни наметнатиот услов, потребно е да ја извести страната која го бара тоа, а втората потоа има можност да не ги даде информациите. Доколку страната примател се согласи на условот, таа мора да го почитува истиот.</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203214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ru-RU" b="0" dirty="0"/>
              <a:t>Левата страна на слајдот го покажува текстот на член 28 од Конвенцијата од Будимпешта со еден елемент „може да побара... објасни... употребата на“ нагласен со црвено.</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ru-RU" b="0"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ru-RU" b="0" dirty="0"/>
              <a:t>Десната страна на слајдот дава објаснување за нагласениот елемент</a:t>
            </a:r>
            <a:r>
              <a:rPr lang="en-US" dirty="0"/>
              <a:t>. </a:t>
            </a:r>
          </a:p>
          <a:p>
            <a:endParaRPr lang="en-US" dirty="0"/>
          </a:p>
          <a:p>
            <a:r>
              <a:rPr lang="ru-RU" dirty="0"/>
              <a:t>Од страната барател може да се бара да ја објасни употребата на информациите или материјалот што ги добила под даден услов со цел замолената страна да може да утврди дали условот е исполнет. Договорено е замолената страна да не бара премногу оптеретително објаснување, на пример, секој пат кога ќе се пристапи до доставениот материјал или информација.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1976969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Неточен</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dirty="0"/>
              <a:t>Конвенцијата од Будимпешта ги почитува процедуралните одредби и одредбите за доверливост во постојните аранжмани. Член 27 од Конвенцијата од Будимпешта предвидува постапка што ќе биде применлива само во отсуство на постоечки аранжмани, додека член 28 од Конвенцијата од Будимпешта предвидува барања за доверливост што ќе бидат применливи само во отсуство на постојни аранжмани.</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1693057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Неточен</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dirty="0"/>
              <a:t>Конвенцијата од Будимпешта ги почитува процедуралните одредби и одредбите за доверливост во постојните аранжмани. Член 27 од Конвенцијата од Будимпешта предвидува постапка што ќе биде применлива само во отсуство на постоечки аранжмани, додека член 28 од Конвенцијата од Будимпешта предвидува барања за доверливост што ќе бидат применливи само во отсуство на постојни аранжмани.</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400426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Вториот дел ќе ги разгледа посебните одредби на Конвенцијата од Будимпешта кои се однесуваат на меѓународната соработка и заемната помош.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3638520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резимира некои клучни карактеристики на член 29 од Конвенцијата од Будимпешта - што се однесува на експедитивно зачувување на складирани компјутерски податоци во друга судска надлежност. Тоа е меѓународен еквивалент на домашното</a:t>
            </a:r>
            <a:r>
              <a:rPr lang="ru-RU" sz="1200" b="0" i="0" kern="1200" baseline="0" dirty="0">
                <a:solidFill>
                  <a:schemeClr val="tx1"/>
                </a:solidFill>
                <a:effectLst/>
                <a:latin typeface="+mn-lt"/>
                <a:ea typeface="ＭＳ Ｐゴシック" pitchFamily="-65" charset="-128"/>
                <a:cs typeface="ＭＳ Ｐゴシック" pitchFamily="-65" charset="-128"/>
              </a:rPr>
              <a:t> овластување </a:t>
            </a:r>
            <a:r>
              <a:rPr lang="ru-RU" sz="1200" b="0" i="0" kern="1200" dirty="0">
                <a:solidFill>
                  <a:schemeClr val="tx1"/>
                </a:solidFill>
                <a:effectLst/>
                <a:latin typeface="+mn-lt"/>
                <a:ea typeface="ＭＳ Ｐゴシック" pitchFamily="-65" charset="-128"/>
                <a:cs typeface="ＭＳ Ｐゴシック" pitchFamily="-65" charset="-128"/>
              </a:rPr>
              <a:t>според член 16 од Конвенцијата од Будимпешта. </a:t>
            </a:r>
          </a:p>
          <a:p>
            <a:br>
              <a:rPr lang="ru-RU" sz="1200" b="0" i="0" kern="1200" dirty="0">
                <a:solidFill>
                  <a:schemeClr val="tx1"/>
                </a:solidFill>
                <a:effectLst/>
                <a:latin typeface="+mn-lt"/>
                <a:ea typeface="ＭＳ Ｐゴシック" pitchFamily="-65" charset="-128"/>
                <a:cs typeface="ＭＳ Ｐゴシック" pitchFamily="-65" charset="-128"/>
              </a:rPr>
            </a:b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192124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a:t>
            </a:r>
            <a:r>
              <a:rPr lang="ru-RU" sz="1200" b="0" i="0" kern="1200" baseline="0" dirty="0">
                <a:solidFill>
                  <a:schemeClr val="tx1"/>
                </a:solidFill>
                <a:effectLst/>
                <a:latin typeface="+mn-lt"/>
                <a:ea typeface="ＭＳ Ｐゴシック" pitchFamily="-65" charset="-128"/>
                <a:cs typeface="ＭＳ Ｐゴシック" pitchFamily="-65" charset="-128"/>
              </a:rPr>
              <a:t> на </a:t>
            </a:r>
            <a:r>
              <a:rPr lang="ru-RU" sz="1200" b="0" i="0" kern="1200" dirty="0">
                <a:solidFill>
                  <a:schemeClr val="tx1"/>
                </a:solidFill>
                <a:effectLst/>
                <a:latin typeface="+mn-lt"/>
                <a:ea typeface="ＭＳ Ｐゴシック" pitchFamily="-65" charset="-128"/>
                <a:cs typeface="ＭＳ Ｐゴシック" pitchFamily="-65" charset="-128"/>
              </a:rPr>
              <a:t>слајдот го покажува текстот на член 23 од Конвенцијата од Будимпешта со еден елемент „релевантни меѓународни</a:t>
            </a:r>
            <a:r>
              <a:rPr lang="ru-RU" sz="1200" b="0" i="0" kern="1200" baseline="0" dirty="0">
                <a:solidFill>
                  <a:schemeClr val="tx1"/>
                </a:solidFill>
                <a:effectLst/>
                <a:latin typeface="+mn-lt"/>
                <a:ea typeface="ＭＳ Ｐゴシック" pitchFamily="-65" charset="-128"/>
                <a:cs typeface="ＭＳ Ｐゴシック" pitchFamily="-65" charset="-128"/>
              </a:rPr>
              <a:t> инструменти... аранжмани договорени врз основа на униформно или реципрочно законодавство... домашни закони</a:t>
            </a:r>
            <a:r>
              <a:rPr lang="ru-RU" sz="1200" b="0" i="0" kern="1200" dirty="0">
                <a:solidFill>
                  <a:schemeClr val="tx1"/>
                </a:solidFill>
                <a:effectLst/>
                <a:latin typeface="+mn-lt"/>
                <a:ea typeface="ＭＳ Ｐゴシック" pitchFamily="-65" charset="-128"/>
                <a:cs typeface="ＭＳ Ｐゴシック" pitchFamily="-65" charset="-128"/>
              </a:rPr>
              <a:t>“ нагласен со црвено. </a:t>
            </a:r>
            <a:br>
              <a:rPr lang="ru-RU" dirty="0"/>
            </a:br>
            <a:endParaRPr lang="ru-RU" dirty="0"/>
          </a:p>
          <a:p>
            <a:pPr rtl="0"/>
            <a:r>
              <a:rPr lang="ru-RU" sz="1200" b="0" i="0" kern="1200" dirty="0">
                <a:solidFill>
                  <a:schemeClr val="tx1"/>
                </a:solidFill>
                <a:effectLst/>
                <a:latin typeface="+mn-lt"/>
                <a:ea typeface="ＭＳ Ｐゴシック" pitchFamily="-65" charset="-128"/>
                <a:cs typeface="ＭＳ Ｐゴシック" pitchFamily="-65" charset="-128"/>
              </a:rPr>
              <a:t>Десната страна на слајдот</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дава објаснување за нагласениот елемент. </a:t>
            </a:r>
          </a:p>
          <a:p>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Конвенцијата од Будимпешта признава други меѓународни и билатерални инструменти, како и домашни законодавства кои се однесуваат на и овозможуваат меѓународна соработка. Потребна е употреба на овие инструменти и домашните законодавства за меѓународна соработка во кривични предмети.</a:t>
            </a:r>
            <a:endParaRPr lang="en-US"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498555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ru-RU" b="0" dirty="0"/>
              <a:t>Левата страна на слајдот го покажува текстот на член 29 од Конвенцијата од Будимпешта со еден елемент „во однос на кои Страната барател има намера да поднесе</a:t>
            </a:r>
            <a:r>
              <a:rPr lang="ru-RU" b="0" baseline="0" dirty="0"/>
              <a:t> барање за заемна помош</a:t>
            </a:r>
            <a:r>
              <a:rPr lang="ru-RU" b="0" dirty="0"/>
              <a:t>“ нагласен со црвено.</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ru-RU" b="0"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ru-RU" b="0" dirty="0"/>
              <a:t>Десната страна на слајдот дава објаснување за нагласениот елемент</a:t>
            </a:r>
            <a:r>
              <a:rPr lang="en-US" dirty="0"/>
              <a:t>. </a:t>
            </a:r>
          </a:p>
          <a:p>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Овластувањето за барање на зачувување е привремена мерка која има за цел да овозможи брзо зачувување на несигурни електронски докази, кога страната</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барател доставила барање за откривање на податоците преку побавни канали за заемна помош. Така, Конвенцијата од Будимпешта бара да постои намера кај страната барател да поднесе барање за заемна помош за откривање на податоци (согласно член 31) со цел да побара зачувување на тие податоци.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32246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ru-RU" b="0" dirty="0"/>
              <a:t>Левата страна на слајдот го покажува текстот на член 29 од Конвенцијата од Будимпешта со еден елемент „наведе...</a:t>
            </a:r>
            <a:r>
              <a:rPr lang="ru-RU" b="0" baseline="0" dirty="0"/>
              <a:t> органот... кривичното дело... факти... складираните компјутерски податоци... достапни информации што го идентификуваат чуварот... локацијата... неопходноста... има намера да поднесе барање за заемна помош</a:t>
            </a:r>
            <a:r>
              <a:rPr lang="ru-RU" b="0" dirty="0"/>
              <a:t>“ нагласен со црвено.</a:t>
            </a:r>
          </a:p>
          <a:p>
            <a:pPr algn="just">
              <a:buNone/>
            </a:pPr>
            <a:endParaRPr lang="ru-RU" b="0" dirty="0"/>
          </a:p>
          <a:p>
            <a:pPr algn="just">
              <a:buNone/>
            </a:pPr>
            <a:r>
              <a:rPr lang="ru-RU" b="0" dirty="0"/>
              <a:t>Десната страна на слајдот дава објаснување за нагласениот елемент</a:t>
            </a:r>
            <a:r>
              <a:rPr lang="en-US" dirty="0"/>
              <a:t>. </a:t>
            </a:r>
          </a:p>
          <a:p>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Овој слајд ја опишува содржината на барањето за зачувување. Ова ги опфаќа минималните информации потребни што треба да се достават. Ова е наведено на слајдот.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775474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ru-RU" b="0" dirty="0"/>
              <a:t>Левата страна на слајдот го покажува текстот на член 29 од Конвенцијата од Будимпешта со еден елемент „сите соодветни мерки за експедитивно зачувување на наведените податоци... не е потребен двоен криминалитет“ нагласен со црвено.</a:t>
            </a:r>
          </a:p>
          <a:p>
            <a:pPr algn="just">
              <a:buNone/>
            </a:pPr>
            <a:endParaRPr lang="ru-RU" b="0" dirty="0"/>
          </a:p>
          <a:p>
            <a:pPr algn="just">
              <a:buNone/>
            </a:pPr>
            <a:r>
              <a:rPr lang="ru-RU" b="0" dirty="0"/>
              <a:t>Десната страна на слајдот дава објаснување за нагласениот елемент</a:t>
            </a:r>
            <a:r>
              <a:rPr lang="en-US" dirty="0"/>
              <a:t>. </a:t>
            </a:r>
          </a:p>
          <a:p>
            <a:endParaRPr lang="en-US" dirty="0"/>
          </a:p>
          <a:p>
            <a:r>
              <a:rPr lang="ru-RU" dirty="0"/>
              <a:t>Овој слајд го поставува општото правило на Конвенцијата од Будимпешта дека за разлика од другите одредби за заемна помош во Конвенцијата од Будимпешта, не треба да се бара двоен криминалитет како предуслов за да се реализира зачувувањето. Ова е затоа што овластувањето за зачувување не вклучува откривање на податоци и затоа не се смета за интрузивно овластување. Честопати е потребно време за точно да се утврди дали постои двоен криминалитет - што претставува ризик доказите што се бараат да бидат зачувани да бидат избришани пред да бидат зачувани.</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2683938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ru-RU" b="0" dirty="0"/>
              <a:t>Левата страна на слајдот го покажува текстот на член 29 од Конвенцијата од Будимпешта со еден елемент „Страната која бара двоен криминалитет како услов за да се одговори на барање за заемна помош...</a:t>
            </a:r>
            <a:r>
              <a:rPr lang="ru-RU" b="0" baseline="0" dirty="0"/>
              <a:t> го задржува правото да го одбие барањето за зачувување... не може да се исполни условот за двоен криминалитет</a:t>
            </a:r>
            <a:r>
              <a:rPr lang="ru-RU" b="0" dirty="0"/>
              <a:t>“ нагласен со црвено.</a:t>
            </a:r>
          </a:p>
          <a:p>
            <a:pPr algn="just">
              <a:buNone/>
            </a:pPr>
            <a:endParaRPr lang="ru-RU" b="0" dirty="0"/>
          </a:p>
          <a:p>
            <a:pPr algn="just">
              <a:buNone/>
            </a:pPr>
            <a:r>
              <a:rPr lang="ru-RU" b="0" dirty="0"/>
              <a:t>Десната страна на слајдот дава објаснување за нагласениот елемент</a:t>
            </a:r>
            <a:r>
              <a:rPr lang="en-US" dirty="0"/>
              <a:t>. </a:t>
            </a:r>
          </a:p>
          <a:p>
            <a:endParaRPr lang="en-US" dirty="0"/>
          </a:p>
          <a:p>
            <a:r>
              <a:rPr lang="ru-RU" dirty="0"/>
              <a:t>Иако не треба да се бара двоен криминалитет како предуслов за зачувување, Страната може да одбие барање за зачувување во случаи кога (i) се бара двоен криминалитет како услов за заемна помош во врска со претрес или сличен пристап, заплена или слично обезбедување, или откривање на податоци и (ii) ако има причини да верува дека условот за двоен криминалитет не може да се исполни во моментот на откривање. Ова е ограничен исклучок од општото правило дека експедитивното зачувување не треба да се негира при отсуство на двоен криминалитет.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2811941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ru-RU" b="0" dirty="0"/>
              <a:t>Левата страна на слајдот го покажува текстот на член 29 од Конвенцијата од Будимпешта со еден елемент „одбие... политичко</a:t>
            </a:r>
            <a:r>
              <a:rPr lang="ru-RU" b="0" baseline="0" dirty="0"/>
              <a:t> кривично дело... загрози нејзиниот суверенитет, безбедност, јавен ред или други суштински интереси.</a:t>
            </a:r>
            <a:r>
              <a:rPr lang="ru-RU" b="0" dirty="0"/>
              <a:t>“ нагласен со црвено.</a:t>
            </a:r>
          </a:p>
          <a:p>
            <a:pPr algn="just">
              <a:buNone/>
            </a:pPr>
            <a:endParaRPr lang="ru-RU" b="0" dirty="0"/>
          </a:p>
          <a:p>
            <a:pPr algn="just">
              <a:buNone/>
            </a:pPr>
            <a:r>
              <a:rPr lang="ru-RU" b="0" dirty="0"/>
              <a:t>Десната страна на слајдот дава објаснување за нагласениот елемент</a:t>
            </a:r>
            <a:r>
              <a:rPr lang="en-US" dirty="0"/>
              <a:t>. </a:t>
            </a:r>
          </a:p>
          <a:p>
            <a:endParaRPr lang="en-US" dirty="0"/>
          </a:p>
          <a:p>
            <a:r>
              <a:rPr lang="ru-RU" dirty="0"/>
              <a:t>Овој слајд ги наведува ограничените основи врз основа на кои може да се одбие експедитивно зачувување.</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1707923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ru-RU" b="0" dirty="0"/>
              <a:t>Левата страна на слајдот го покажува текстот на член 29 од Конвенцијата од Будимпешта со еден елемент „нема да обезбеди</a:t>
            </a:r>
            <a:r>
              <a:rPr lang="ru-RU" b="0" baseline="0" dirty="0"/>
              <a:t> идна достапност... претстави закана на доверливоста... загрози истрагата на страната барател... веднаш ќе ја извести</a:t>
            </a:r>
            <a:r>
              <a:rPr lang="ru-RU" b="0" dirty="0"/>
              <a:t>“ нагласен со црвено.</a:t>
            </a:r>
          </a:p>
          <a:p>
            <a:pPr algn="just">
              <a:buNone/>
            </a:pPr>
            <a:endParaRPr lang="ru-RU" b="0" dirty="0"/>
          </a:p>
          <a:p>
            <a:pPr algn="just">
              <a:buNone/>
            </a:pPr>
            <a:r>
              <a:rPr lang="ru-RU" b="0" dirty="0"/>
              <a:t>Десната страна на слајдот дава објаснување за нагласениот елемент</a:t>
            </a:r>
            <a:r>
              <a:rPr lang="en-US" dirty="0"/>
              <a:t>. </a:t>
            </a:r>
          </a:p>
          <a:p>
            <a:endParaRPr lang="en-US" dirty="0"/>
          </a:p>
          <a:p>
            <a:r>
              <a:rPr lang="ru-RU" dirty="0"/>
              <a:t>Доколку замолената страна сфати дека чуварот на податоците веројатно ќе преземе мерки што ќе ја загрозат доверливоста на истрагата на страната барател (или на друг начин), на пример, кога податоците што треба да се зачуваат ги чува давател на услуги контролиран од криминална група, или самото лице кое е предмет на истрагата). Во такви ситуации, страната барател мора да биде известена навремено, за да може да процени дали да преземе ризик предизвикан од спроведувањето на барањето за зачувување или да побара поинтрузивна, но побезбедна форма на заемна помош, како што е генерирање информации или претрес и заплена.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2331590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ru-RU" b="0" dirty="0"/>
              <a:t>Левата страна на слајдот го покажува текстот на член 29 од Конвенцијата од Будимпешта со еден елемент „период не помал од шеесет дена... податоците и понатаму ќе бидат зачувани сè додека не се донесе одлука за тоа барање“ нагласен со црвено.</a:t>
            </a:r>
          </a:p>
          <a:p>
            <a:pPr algn="just">
              <a:buNone/>
            </a:pPr>
            <a:endParaRPr lang="ru-RU" b="0" dirty="0"/>
          </a:p>
          <a:p>
            <a:pPr algn="just">
              <a:buNone/>
            </a:pPr>
            <a:r>
              <a:rPr lang="ru-RU" b="0" dirty="0"/>
              <a:t>Десната страна на слајдот дава објаснување за нагласениот елемент</a:t>
            </a:r>
            <a:r>
              <a:rPr lang="en-US" dirty="0"/>
              <a:t>. </a:t>
            </a:r>
          </a:p>
          <a:p>
            <a:endParaRPr lang="en-US" dirty="0"/>
          </a:p>
          <a:p>
            <a:r>
              <a:rPr lang="ru-RU" dirty="0"/>
              <a:t>Целта на овластување на експедитивно зачувување е да ѝ се даде на страната барател доволно време да поднесе барање за откривање на податоците. Затоа, минималниот период на зачувување е утврден како 60 дена, што ќе обезбеди доволно време за барање за претрес или сличен пристап, заплена или слично обезбедување или откривање на податоците што треба да се направат. Откако ќе се направи такво барање, податоците мора да бидат зачувани сè додека конечно не се донесе одлука за барањето. Ова ќе осигури дека податоците се соодветно зачувани и ќе бидат достапни за откривање доколку замолената страна го прифати барањето.</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4177907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dirty="0"/>
              <a:t>Овој слајд резимира некои клучни карактеристики на член 30 од Конвенцијата од Будимпешта - што се однесува на откривање на податочен сообраќај во друга судска надлежност. Тоа е меѓународен еквивалент на домашното овластување според член 17 од Конвенцијата од Будимпешта.</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16706268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ru-RU" b="0" dirty="0"/>
              <a:t>Левата страна на слајдот го покажува текстот на член 30 од Конвенцијата од Будимпешта со еден елемент „во текот на спроведувањето на барање поднесено во согласност со член 29... замолената страна открие... давател на услуги во друга земја учествувал... замолената страна експедитивно ќе ѝ открие“ нагласен со црвено.</a:t>
            </a:r>
          </a:p>
          <a:p>
            <a:pPr algn="just">
              <a:buNone/>
            </a:pPr>
            <a:endParaRPr lang="ru-RU" b="0" dirty="0"/>
          </a:p>
          <a:p>
            <a:pPr algn="just">
              <a:buNone/>
            </a:pPr>
            <a:r>
              <a:rPr lang="ru-RU" b="0" dirty="0"/>
              <a:t>Десната страна на слајдот дава објаснување за нагласениот елемент</a:t>
            </a:r>
            <a:r>
              <a:rPr lang="en-US" dirty="0"/>
              <a:t>. </a:t>
            </a:r>
          </a:p>
          <a:p>
            <a:endParaRPr lang="en-US" dirty="0"/>
          </a:p>
          <a:p>
            <a:r>
              <a:rPr lang="ru-RU" dirty="0"/>
              <a:t>За разлика од повеќето други одредби за заемна помош од Конвенцијата од Будимпешта, член 30 не бара страната да поднесе барање до друга страна. Наместо тоа, наметнува обврска на страната што спроведува барање за зачувување согласно член 29, автоматски и без барање, експедитивно да го открие податочниот сообраќајте за другата страна доколку открие дека давател на услуги од друга судска надлежност учествувал во пренесувањето на комуникацијата. Ова ѝ овозможува на страната што побарала зачувување, експедитивно да бара зачувување на податоците што ги чуваат вакви даватели на услуги во други судски надлежности. Ова е важно овластување што помага да се идентификува и зачува целосната трага на докази поврзани со комуникација од интерес.</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3923958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ru-RU" b="0" dirty="0"/>
              <a:t>Левата страна на слајдот го покажува текстот на член 30 од Конвенцијата од Будимпешта со еден елемент „доволна... податочен сообраќај... идентификува... патот“ нагласен со црвено.</a:t>
            </a:r>
          </a:p>
          <a:p>
            <a:pPr algn="just">
              <a:buNone/>
            </a:pPr>
            <a:endParaRPr lang="ru-RU" b="0" dirty="0"/>
          </a:p>
          <a:p>
            <a:pPr algn="just">
              <a:buNone/>
            </a:pPr>
            <a:r>
              <a:rPr lang="ru-RU" b="0" dirty="0"/>
              <a:t>Десната страна на слајдот дава објаснување за нагласениот елемент</a:t>
            </a:r>
            <a:r>
              <a:rPr lang="en-US" dirty="0"/>
              <a:t>. </a:t>
            </a:r>
          </a:p>
          <a:p>
            <a:endParaRPr lang="en-US" dirty="0"/>
          </a:p>
          <a:p>
            <a:r>
              <a:rPr lang="ru-RU" dirty="0"/>
              <a:t>Страната што открива вклученост на давател на услуги во друга судска надлежност во преносот на комуникација, треба да открие доволно податочен сообраќај што ќе овозможат</a:t>
            </a:r>
            <a:r>
              <a:rPr lang="en-US" dirty="0"/>
              <a:t>: </a:t>
            </a:r>
          </a:p>
          <a:p>
            <a:pPr marL="800100" lvl="1" indent="-342900" algn="just">
              <a:buFont typeface="Wingdings" panose="05000000000000000000" pitchFamily="2" charset="2"/>
              <a:buChar char="Ø"/>
              <a:defRPr/>
            </a:pPr>
            <a:r>
              <a:rPr lang="mk-MK" sz="1200" dirty="0"/>
              <a:t>Давател на услуги</a:t>
            </a:r>
            <a:r>
              <a:rPr lang="mk-MK" sz="1200" baseline="0" dirty="0"/>
              <a:t> во друга судска надлежност вклучена во пренос на комуникација</a:t>
            </a:r>
            <a:endParaRPr lang="en-US" sz="1200" dirty="0"/>
          </a:p>
          <a:p>
            <a:pPr marL="800100" lvl="1" indent="-342900" algn="just">
              <a:buFont typeface="Wingdings" panose="05000000000000000000" pitchFamily="2" charset="2"/>
              <a:buChar char="Ø"/>
              <a:defRPr/>
            </a:pPr>
            <a:r>
              <a:rPr lang="mk-MK" sz="1200" dirty="0"/>
              <a:t>Рутата (патеката) преку која се пренесувала комуникацијата</a:t>
            </a:r>
            <a:endParaRPr lang="en-US" sz="1200"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61489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a:t>Левата страна на слајдот го покажува текстот на член 23 од Конвенцијата од Будимпешта со еден елемент „најширок можен степен... Дела поврзани</a:t>
            </a:r>
            <a:r>
              <a:rPr lang="ru-RU" baseline="0" dirty="0"/>
              <a:t> со компјутерски системи или податоци</a:t>
            </a:r>
            <a:r>
              <a:rPr lang="ru-RU" dirty="0"/>
              <a:t>... за</a:t>
            </a:r>
            <a:r>
              <a:rPr lang="ru-RU" baseline="0" dirty="0"/>
              <a:t> собирање на докази во електронска форма за кривично дело</a:t>
            </a:r>
            <a:r>
              <a:rPr lang="ru-RU" dirty="0"/>
              <a:t>“ нагласен со црвено.</a:t>
            </a:r>
          </a:p>
          <a:p>
            <a:endParaRPr lang="ru-RU" dirty="0"/>
          </a:p>
          <a:p>
            <a:r>
              <a:rPr lang="ru-RU" dirty="0"/>
              <a:t>Десната страна на слајдот дава објаснување за нагласениот елемент.</a:t>
            </a:r>
          </a:p>
          <a:p>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altLang="sr-Latn-RS" dirty="0"/>
              <a:t>Иако Конвенцијата од Будимпешта во голема мерка се смета како конвенција за сајбер-криминал што овозможува меѓународна соработка во врска со сајбер-криминал, нејзиниот опсег е всушност многу поширок. </a:t>
            </a:r>
            <a:r>
              <a:rPr lang="mk-MK" altLang="sr-Latn-RS" dirty="0"/>
              <a:t>Обележаните</a:t>
            </a:r>
            <a:r>
              <a:rPr lang="ru-RU" altLang="sr-Latn-RS" dirty="0"/>
              <a:t> елементи покажуваат дека Конвенцијата од Будимпешта овозможува и налага меѓународна соработка за</a:t>
            </a:r>
            <a:r>
              <a:rPr lang="en-US" altLang="sr-Latn-RS" dirty="0"/>
              <a:t>:</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r>
              <a:rPr lang="mk-MK" altLang="sr-Latn-RS" dirty="0"/>
              <a:t>Кривични дела</a:t>
            </a:r>
            <a:r>
              <a:rPr lang="mk-MK" altLang="sr-Latn-RS" baseline="0" dirty="0"/>
              <a:t> поврзани со компјутерски системи и податоци (</a:t>
            </a:r>
            <a:r>
              <a:rPr lang="mk-MK" altLang="sr-Latn-RS" baseline="0" dirty="0" err="1"/>
              <a:t>сајбер</a:t>
            </a:r>
            <a:r>
              <a:rPr lang="mk-MK" altLang="sr-Latn-RS" baseline="0" dirty="0"/>
              <a:t>-криминал</a:t>
            </a:r>
            <a:r>
              <a:rPr lang="en-US" altLang="sr-Latn-RS" dirty="0"/>
              <a:t>)</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r>
              <a:rPr lang="mk-MK" altLang="sr-Latn-RS" dirty="0"/>
              <a:t>Собирање докази за какво</a:t>
            </a:r>
            <a:r>
              <a:rPr lang="mk-MK" altLang="sr-Latn-RS" baseline="0" dirty="0"/>
              <a:t> било кривично дело (сајбер-криминал или друго</a:t>
            </a:r>
            <a:r>
              <a:rPr lang="en-US" altLang="sr-Latn-RS" dirty="0"/>
              <a:t>).</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altLang="sr-Latn-RS" dirty="0"/>
              <a:t>Ова значи дека Конвенцијата од Будимпешта овозможува соработка во врска со размена на електронски докази, без оглед дали делото што се истражува е дело на сајбер-криминал.</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679333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ru-RU" b="0" dirty="0"/>
              <a:t>Левата страна на слајдот го покажува текстот на член 30 од Конвенцијата од Будимпешта со еден елемент „задржано...</a:t>
            </a:r>
            <a:r>
              <a:rPr lang="ru-RU" b="0" baseline="0" dirty="0"/>
              <a:t> доколку... политичко кривично дело... суверенитет, безбедност, јавен ред... суштински интереси</a:t>
            </a:r>
            <a:r>
              <a:rPr lang="ru-RU" b="0" dirty="0"/>
              <a:t>“ нагласен со црвено.</a:t>
            </a:r>
          </a:p>
          <a:p>
            <a:pPr algn="just">
              <a:buNone/>
            </a:pPr>
            <a:endParaRPr lang="ru-RU" b="0" dirty="0"/>
          </a:p>
          <a:p>
            <a:pPr algn="just">
              <a:buNone/>
            </a:pPr>
            <a:r>
              <a:rPr lang="ru-RU" b="0" dirty="0"/>
              <a:t>Десната страна на слајдот дава објаснување за нагласениот елемент</a:t>
            </a:r>
            <a:r>
              <a:rPr lang="en-US" dirty="0"/>
              <a:t>. </a:t>
            </a:r>
          </a:p>
          <a:p>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ги наведува ограничените околности во кои страната може да задржи (не достави) податоци што е должна да ги открие според член 30.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1944586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Член 30 бара страните да го откријат податочниот сообраќајте преземен од друга страна согласно барање за зачувување податоци што ги идентификува давателите на услуги надвор од нејзина судска надлежност автоматски без барање од другата страна.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3276356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dirty="0"/>
              <a:t>Овој слајд резимира некои клучни карактеристики на член 31 од Конвенцијата од Будимпешта - што се однесува на заемна помош во врска со претрес или сличен пристап, запленување или слично обезбедување и откривање на податоци со помош на компјутерски систем зачуван во друга судска надлежност. Тоа е меѓународен еквивалент на домашното овластување според член 19 од Конвенцијата од Будимпешта.</a:t>
            </a:r>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31307953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ru-RU" b="0" dirty="0"/>
              <a:t>Левата страна на слајдот го покажува текстот на член 31 од Конвенцијата од Будимпешта со еден елемент „направи претрес или слично да пристапи, заплени или на сличен начин да обезбеди или открие податоци...</a:t>
            </a:r>
            <a:r>
              <a:rPr lang="ru-RU" b="0" baseline="0" dirty="0"/>
              <a:t> вклучувајќи зачувани податоци согласно член 29</a:t>
            </a:r>
            <a:r>
              <a:rPr lang="ru-RU" b="0" dirty="0"/>
              <a:t>“ нагласен со црвено.</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ru-RU" b="0"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ru-RU" b="0" dirty="0"/>
              <a:t>Десната страна на слајдот дава објаснување за нагласениот елемент</a:t>
            </a:r>
            <a:r>
              <a:rPr lang="en-US" dirty="0"/>
              <a:t>. </a:t>
            </a:r>
          </a:p>
          <a:p>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Член 30 им овозможува на страните да испраќаат барања за претрес или сличен пристап, запленување или слично обезбедување и откривање на компјутерски податоци што се зачувани во компјутерски систем лоциран на територија на друга страна, вклучувајќи и податоци зачувани согласно член 29 од Конвенцијата од Будимпешта. Тоа е меѓународен еквивалент на домашното овластување според членот 19 од Конвенцијата од Будимпешта. </a:t>
            </a:r>
          </a:p>
          <a:p>
            <a:br>
              <a:rPr lang="ru-RU" sz="1200" b="0" i="0" kern="1200" dirty="0">
                <a:solidFill>
                  <a:schemeClr val="tx1"/>
                </a:solidFill>
                <a:effectLst/>
                <a:latin typeface="+mn-lt"/>
                <a:ea typeface="ＭＳ Ｐゴシック" pitchFamily="-65" charset="-128"/>
                <a:cs typeface="ＭＳ Ｐゴシック" pitchFamily="-65" charset="-128"/>
              </a:rPr>
            </a:b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p14="http://schemas.microsoft.com/office/powerpoint/2010/main" val="11560789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ru-RU" b="0" dirty="0"/>
              <a:t>Левата страна на слајдот го покажува текстот на член 31 од Конвенцијата од Будимпешта со еден елемент „одговори...</a:t>
            </a:r>
            <a:r>
              <a:rPr lang="ru-RU" b="0" baseline="0" dirty="0"/>
              <a:t> преку... меѓународните инструменти, аранжмани или законодавства... другите релевантни одредби на ова поглавје</a:t>
            </a:r>
            <a:r>
              <a:rPr lang="ru-RU" b="0" dirty="0"/>
              <a:t>“ нагласен со црвено.</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ru-RU" b="0"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ru-RU" b="0" dirty="0"/>
              <a:t>Десната страна на слајдот дава објаснување за нагласениот елемент</a:t>
            </a:r>
            <a:r>
              <a:rPr lang="en-US" dirty="0"/>
              <a:t>. </a:t>
            </a:r>
          </a:p>
          <a:p>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Роковите и условите за давање заемна помош согласно член 30 ќе бидат утврдени во применливите договори, аранжмани и домашните законодавства што ја регулираат заемната правна помош - и во нивно отсуство - член 27 и 28 од Конвенцијата од Будимпешта.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56</a:t>
            </a:fld>
            <a:endParaRPr lang="en-US"/>
          </a:p>
        </p:txBody>
      </p:sp>
    </p:spTree>
    <p:extLst>
      <p:ext uri="{BB962C8B-B14F-4D97-AF65-F5344CB8AC3E}">
        <p14:creationId xmlns:p14="http://schemas.microsoft.com/office/powerpoint/2010/main" val="25054005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ru-RU" b="0" dirty="0"/>
              <a:t>Левата страна на слајдот го покажува текстот на член 31 од Конвенцијата од Будимпешта со еден елемент „експедитивно... податоци... особено ранливи... загуба... измена... инструментите... предвидуваат експедитивна</a:t>
            </a:r>
            <a:r>
              <a:rPr lang="ru-RU" b="0" baseline="0" dirty="0"/>
              <a:t> соработка</a:t>
            </a:r>
            <a:r>
              <a:rPr lang="ru-RU" b="0" dirty="0"/>
              <a:t>“ нагласен со црвено.</a:t>
            </a:r>
          </a:p>
          <a:p>
            <a:pPr algn="just">
              <a:buNone/>
            </a:pPr>
            <a:endParaRPr lang="ru-RU" b="0" dirty="0"/>
          </a:p>
          <a:p>
            <a:pPr algn="just">
              <a:buNone/>
            </a:pPr>
            <a:r>
              <a:rPr lang="ru-RU" b="0" dirty="0"/>
              <a:t>Десната страна на слајдот дава објаснување за нагласениот елемент</a:t>
            </a:r>
            <a:r>
              <a:rPr lang="en-US" dirty="0"/>
              <a:t>. </a:t>
            </a:r>
          </a:p>
          <a:p>
            <a:endParaRPr lang="en-US" dirty="0"/>
          </a:p>
          <a:p>
            <a:pPr marL="0" marR="0" lvl="0" indent="0" algn="just"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ru-RU" sz="1200" dirty="0">
                <a:ea typeface="+mn-ea"/>
                <a:cs typeface="Arial" panose="020B0604020202020204" pitchFamily="34" charset="0"/>
              </a:rPr>
              <a:t>На барање според член 30 мора да се одговори на експедитивна основа, кога (1) има основа да се верува дека релевантните податоци се особено ранливи на загуба или измена, или (2) во спротивно, доколку тоа го предвидуваат договорите, аранжманите или законодавствата.</a:t>
            </a:r>
            <a:endParaRPr lang="en-GB" sz="1200" dirty="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23693021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dirty="0"/>
              <a:t>Овој слајд резимира некои клучни карактеристики на член 32 од Конвенцијата од Будимпешта - кој се однесува на прекуграничен пристап до компјутерски податоци кога се јавно достапни или со согласност.</a:t>
            </a:r>
            <a:endParaRPr lang="en-PK" dirty="0"/>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40096135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32 од Конвенцијата од Будимпешта со еден елемент „без одобрение</a:t>
            </a:r>
            <a:r>
              <a:rPr lang="ru-RU" b="0" baseline="0" dirty="0"/>
              <a:t> од друга страна</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endParaRPr lang="en-US" baseline="0" dirty="0"/>
          </a:p>
          <a:p>
            <a:endParaRPr lang="en-US" baseline="0" dirty="0"/>
          </a:p>
          <a:p>
            <a:r>
              <a:rPr lang="ru-RU" dirty="0"/>
              <a:t>Обучувачот треба да нагласи дека иако повеќето одредби за меѓународна соработка од Конвенцијата од Будимпешта бараат овластување од друга земја, член 32 е различен по тоа што може да се користи за да се добијат електронски докази од друга судска надлежност, дури и ако земјата во која се наоѓаат таквите докази не даде нејзино овластување.</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en-US"/>
          </a:p>
        </p:txBody>
      </p:sp>
    </p:spTree>
    <p:extLst>
      <p:ext uri="{BB962C8B-B14F-4D97-AF65-F5344CB8AC3E}">
        <p14:creationId xmlns:p14="http://schemas.microsoft.com/office/powerpoint/2010/main" val="32238962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32 од Конвенцијата од Будимпешта со еден елемент „јавно достапни (отворен извор)... вез</a:t>
            </a:r>
            <a:r>
              <a:rPr lang="ru-RU" b="0" baseline="0" dirty="0"/>
              <a:t> оглед на нивната... локација</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endParaRPr lang="en-US" baseline="0" dirty="0"/>
          </a:p>
          <a:p>
            <a:endParaRPr lang="en-US" baseline="0" dirty="0"/>
          </a:p>
          <a:p>
            <a:r>
              <a:rPr lang="ru-RU" dirty="0"/>
              <a:t>Ова е еден од условите што овозможува прекуграничен пристап до податоци без овластување од страната каде што се зачувани податоците - т.е. податоците се јавно достапни податоци (со отворен извор). Слајдовите објаснуваат дека ако дел од веб-страница е затворен за пошироката јавност, тогаш тој не се смета за јавно достапен за целите на член 32а. Географската локација на податоците не е важна при пристап до јавно достапни податоци - па затоа не</a:t>
            </a:r>
            <a:r>
              <a:rPr lang="ru-RU" baseline="0" dirty="0"/>
              <a:t> е важно </a:t>
            </a:r>
            <a:r>
              <a:rPr lang="ru-RU" dirty="0"/>
              <a:t>дали се зачувани во страна на Конвенцијата од Будимпешта.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60</a:t>
            </a:fld>
            <a:endParaRPr lang="en-US"/>
          </a:p>
        </p:txBody>
      </p:sp>
    </p:spTree>
    <p:extLst>
      <p:ext uri="{BB962C8B-B14F-4D97-AF65-F5344CB8AC3E}">
        <p14:creationId xmlns:p14="http://schemas.microsoft.com/office/powerpoint/2010/main" val="6192044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32 од Конвенцијата од Будимпешта со еден елемент „складирани компјутерски податоци лоцирани во друга страна“ нагласен со црвено.</a:t>
            </a:r>
          </a:p>
          <a:p>
            <a:endParaRPr lang="ru-RU" b="0" dirty="0"/>
          </a:p>
          <a:p>
            <a:r>
              <a:rPr lang="ru-RU" b="0" dirty="0"/>
              <a:t>Десната страна на слајдот дава објаснување за нагласениот елемент</a:t>
            </a:r>
            <a:r>
              <a:rPr lang="en-US" dirty="0"/>
              <a:t>. </a:t>
            </a:r>
            <a:endParaRPr lang="en-US" baseline="0" dirty="0"/>
          </a:p>
          <a:p>
            <a:endParaRPr lang="en-US" baseline="0" dirty="0"/>
          </a:p>
          <a:p>
            <a:r>
              <a:rPr lang="ru-RU" dirty="0"/>
              <a:t>За разлика од овластувањето за пристап до јавно достапни податоци што можат да се користат во врска со податоците зачувани на кое било место, овластувањето за пристап до податоци со согласност е достапна само кога бараните податоци се наоѓаат во друга страна од Конвенцијата во Будимпешта.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61</a:t>
            </a:fld>
            <a:endParaRPr lang="en-US"/>
          </a:p>
        </p:txBody>
      </p:sp>
    </p:spTree>
    <p:extLst>
      <p:ext uri="{BB962C8B-B14F-4D97-AF65-F5344CB8AC3E}">
        <p14:creationId xmlns:p14="http://schemas.microsoft.com/office/powerpoint/2010/main" val="2371658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dirty="0"/>
              <a:t>Точните одговори се: а) Хак</a:t>
            </a:r>
            <a:r>
              <a:rPr lang="mk-MK" dirty="0" err="1"/>
              <a:t>ирање</a:t>
            </a:r>
            <a:r>
              <a:rPr lang="ru-RU" dirty="0"/>
              <a:t>, в) Фалсификување поврзано со компјутери, г) DDoS напад, д) Поседување на детска порнографија на</a:t>
            </a:r>
            <a:r>
              <a:rPr lang="en-US" dirty="0"/>
              <a:t> USB</a:t>
            </a:r>
            <a:r>
              <a:rPr lang="mk-MK"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6847286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32 од Конвенцијата од Будимпешта со еден елемент „законска и доброволна согласност“ нагласен со црвено.</a:t>
            </a:r>
          </a:p>
          <a:p>
            <a:endParaRPr lang="ru-RU" b="0" dirty="0"/>
          </a:p>
          <a:p>
            <a:r>
              <a:rPr lang="ru-RU" b="0" dirty="0"/>
              <a:t>Десната страна на слајдот дава објаснување за нагласениот елемент</a:t>
            </a:r>
            <a:r>
              <a:rPr lang="en-US" dirty="0"/>
              <a:t>. </a:t>
            </a:r>
            <a:endParaRPr lang="en-US" baseline="0" dirty="0"/>
          </a:p>
          <a:p>
            <a:endParaRPr lang="en-US" baseline="0" dirty="0"/>
          </a:p>
          <a:p>
            <a:r>
              <a:rPr lang="ru-RU" dirty="0"/>
              <a:t>Овластувањето за пристап до прекугранични податоци може да се изврши врз основа на законска и доброволна согласност добиена од лицето кое има овластување да ги открива податоците. Слајдот го објаснува опсегот на поимот законска и доброволна согласност и како може да се искористи за да се добијат податоци од странски даватели на услуги без да се поминат канали за заемна помош. Важно е да се напомене дека во многу судски надлежности, договорот за „општи услови на услуга“ на давателите на услуги може да не се квалификува како специфична, експлицитна согласност што ќе биде потребна за да се овозможи откривање на информации до странски влади.</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62</a:t>
            </a:fld>
            <a:endParaRPr lang="en-US"/>
          </a:p>
        </p:txBody>
      </p:sp>
    </p:spTree>
    <p:extLst>
      <p:ext uri="{BB962C8B-B14F-4D97-AF65-F5344CB8AC3E}">
        <p14:creationId xmlns:p14="http://schemas.microsoft.com/office/powerpoint/2010/main" val="1295730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32 од Конвенцијата од Будимпешта со еден елемент „лицето кое има законско овластување</a:t>
            </a:r>
            <a:r>
              <a:rPr lang="ru-RU" b="0" baseline="0" dirty="0"/>
              <a:t> да ѝ ги соопшти податоците</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endParaRPr lang="en-US" dirty="0"/>
          </a:p>
          <a:p>
            <a:r>
              <a:rPr lang="ru-RU" dirty="0"/>
              <a:t>Кое лице е „законски овластено“ да открива податоци може да варира во зависност од околностите, природата на лицето и важечкото законодавство. На пример, е-поштата на лицето може да се чува во друга земја од давател на услуги или некое лице може намерно да чува податоци во друга земја. Овие лица можат да ги преземат податоците и, доколку имаат законско овластување, можат доброволно да ги соопштат податоците на службениците за спроведување на законот или да им дозволат на таквите службеници пристап до податоците, како што е предвидено во член 32.</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63</a:t>
            </a:fld>
            <a:endParaRPr lang="en-US"/>
          </a:p>
        </p:txBody>
      </p:sp>
    </p:spTree>
    <p:extLst>
      <p:ext uri="{BB962C8B-B14F-4D97-AF65-F5344CB8AC3E}">
        <p14:creationId xmlns:p14="http://schemas.microsoft.com/office/powerpoint/2010/main" val="18704857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Точните одговори се</a:t>
            </a:r>
            <a:r>
              <a:rPr lang="en-US" dirty="0"/>
              <a:t>: </a:t>
            </a:r>
            <a:r>
              <a:rPr lang="mk-MK" dirty="0"/>
              <a:t>б</a:t>
            </a:r>
            <a:r>
              <a:rPr lang="en-US" dirty="0"/>
              <a:t>) </a:t>
            </a:r>
            <a:r>
              <a:rPr lang="mk-MK" dirty="0"/>
              <a:t>Јавно достапни податоци, в</a:t>
            </a:r>
            <a:r>
              <a:rPr lang="en-US" dirty="0"/>
              <a:t>) </a:t>
            </a:r>
            <a:r>
              <a:rPr lang="mk-MK" dirty="0"/>
              <a:t>Сите складирани податоци со законска</a:t>
            </a:r>
            <a:r>
              <a:rPr lang="mk-MK" baseline="0" dirty="0"/>
              <a:t> или доброволна согласност од лице овластено да ги открие истите</a:t>
            </a:r>
            <a:r>
              <a:rPr lang="en-US"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Овие овластувања се достапни според член 32 од Конвенцијата од Будимпешта.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64</a:t>
            </a:fld>
            <a:endParaRPr lang="en-US"/>
          </a:p>
        </p:txBody>
      </p:sp>
    </p:spTree>
    <p:extLst>
      <p:ext uri="{BB962C8B-B14F-4D97-AF65-F5344CB8AC3E}">
        <p14:creationId xmlns:p14="http://schemas.microsoft.com/office/powerpoint/2010/main" val="39332035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Точните одговори се</a:t>
            </a:r>
            <a:r>
              <a:rPr lang="en-US" dirty="0"/>
              <a:t>: </a:t>
            </a:r>
            <a:r>
              <a:rPr lang="mk-MK" dirty="0"/>
              <a:t>б</a:t>
            </a:r>
            <a:r>
              <a:rPr lang="en-US" dirty="0"/>
              <a:t>) </a:t>
            </a:r>
            <a:r>
              <a:rPr lang="mk-MK" dirty="0"/>
              <a:t>Јавно достапни податоци, в</a:t>
            </a:r>
            <a:r>
              <a:rPr lang="en-US" dirty="0"/>
              <a:t>) </a:t>
            </a:r>
            <a:r>
              <a:rPr lang="mk-MK" dirty="0"/>
              <a:t>Сите складирани податоци со законска</a:t>
            </a:r>
            <a:r>
              <a:rPr lang="mk-MK" baseline="0" dirty="0"/>
              <a:t> или доброволна согласност од лице овластено да ги открие истите</a:t>
            </a:r>
            <a:r>
              <a:rPr lang="en-US"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Овие овластувања се достапни според член 32 од Конвенцијата од Будимпешта.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65</a:t>
            </a:fld>
            <a:endParaRPr lang="en-US"/>
          </a:p>
        </p:txBody>
      </p:sp>
    </p:spTree>
    <p:extLst>
      <p:ext uri="{BB962C8B-B14F-4D97-AF65-F5344CB8AC3E}">
        <p14:creationId xmlns:p14="http://schemas.microsoft.com/office/powerpoint/2010/main" val="24304417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33 од Конвенцијата од Будимпешта со еден елемент „преземање податочен сообраќај во реално време“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indent="0" algn="just">
              <a:buFont typeface="Wingdings" pitchFamily="2" charset="2"/>
              <a:buNone/>
            </a:pPr>
            <a:endParaRPr lang="en-US" sz="1200" dirty="0"/>
          </a:p>
          <a:p>
            <a:pPr marL="0" indent="0" algn="just">
              <a:buFont typeface="Wingdings" pitchFamily="2" charset="2"/>
              <a:buNone/>
            </a:pPr>
            <a:r>
              <a:rPr lang="ru-RU" sz="1200" dirty="0"/>
              <a:t>Оваа одредба ги овластува истражителите да имаат можност да добијат податочен сообраќај во реално време во врска со комуникациите што минуваат низ компјутерски систем во други Страни. Тоа е меѓународен еквивалент на овластувањето на домашното законодавство утврдено во согласност со член 20 од Конвенцијата од Будимпешта. Ова овластување е важно со оглед на тоа што комуникациите обично поминуваат преку територијалните граници.</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66</a:t>
            </a:fld>
            <a:endParaRPr lang="en-US"/>
          </a:p>
        </p:txBody>
      </p:sp>
    </p:spTree>
    <p:extLst>
      <p:ext uri="{BB962C8B-B14F-4D97-AF65-F5344CB8AC3E}">
        <p14:creationId xmlns:p14="http://schemas.microsoft.com/office/powerpoint/2010/main" val="40184075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33 од Конвенцијата од Будимпешта со еден елемент „наведени комуникации“ нагласен со црвено.</a:t>
            </a:r>
          </a:p>
          <a:p>
            <a:endParaRPr lang="ru-RU" b="0" dirty="0"/>
          </a:p>
          <a:p>
            <a:r>
              <a:rPr lang="ru-RU" b="0" dirty="0"/>
              <a:t>Десната страна на слајдот дава објаснување за нагласениот елемент.</a:t>
            </a:r>
          </a:p>
          <a:p>
            <a:endParaRPr lang="ru-RU" sz="1200" b="0" dirty="0"/>
          </a:p>
          <a:p>
            <a:r>
              <a:rPr lang="ru-RU" sz="1200" dirty="0"/>
              <a:t>Како што е наведено со слајдот, барањата за преземање податочен сообраќај направени во согласност со член 33 мора да бидат поврзани со наведените комуникации идентификувани од земјите баратели. Со оглед на загриженоста за приватноста поврзана со преземање податочен сообраќај во реално време, се бара секое извршување на овластувањата според овој член да се однесува на наведените комуникации и да не им се даваат овластувања за општ или неселективен надзор на надлежните органи.</a:t>
            </a:r>
            <a:endParaRPr lang="en-US"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67</a:t>
            </a:fld>
            <a:endParaRPr lang="en-US"/>
          </a:p>
        </p:txBody>
      </p:sp>
    </p:spTree>
    <p:extLst>
      <p:ext uri="{BB962C8B-B14F-4D97-AF65-F5344CB8AC3E}">
        <p14:creationId xmlns:p14="http://schemas.microsoft.com/office/powerpoint/2010/main" val="37130899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33 од Конвенцијата од Будимпешта со еден елемент „помош... регулира</a:t>
            </a:r>
            <a:r>
              <a:rPr lang="ru-RU" b="0" baseline="0" dirty="0"/>
              <a:t> ... условите и постапките... домашното законодавство</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indent="0" algn="just">
              <a:buFont typeface="Wingdings" pitchFamily="2" charset="2"/>
              <a:buNone/>
            </a:pPr>
            <a:endParaRPr lang="en-US" sz="1200" dirty="0"/>
          </a:p>
          <a:p>
            <a:pPr marL="0" indent="0" algn="just">
              <a:buFont typeface="Wingdings" pitchFamily="2" charset="2"/>
              <a:buNone/>
            </a:pPr>
            <a:r>
              <a:rPr lang="ru-RU" sz="1200" dirty="0"/>
              <a:t>Одредбата за заемна помош според член 33, треба да се спроведе од замолената страна во согласност со применливите услови и постапки предвидени во домашните законодавства на замолената страна (т.е. овластувањата утврдени во согласност со член 20 од Конвенцијата од Будимпешта).</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68</a:t>
            </a:fld>
            <a:endParaRPr lang="en-US"/>
          </a:p>
        </p:txBody>
      </p:sp>
    </p:spTree>
    <p:extLst>
      <p:ext uri="{BB962C8B-B14F-4D97-AF65-F5344CB8AC3E}">
        <p14:creationId xmlns:p14="http://schemas.microsoft.com/office/powerpoint/2010/main" val="30614617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33 од Конвенцијата од Будимпешта со еден елемент „најмалку... сличен домашен случај“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indent="0" algn="just">
              <a:buFont typeface="Wingdings" pitchFamily="2" charset="2"/>
              <a:buNone/>
            </a:pPr>
            <a:endParaRPr lang="en-US" sz="1200" dirty="0"/>
          </a:p>
          <a:p>
            <a:pPr marL="0" indent="0" algn="just">
              <a:buFont typeface="Wingdings" pitchFamily="2" charset="2"/>
              <a:buNone/>
            </a:pPr>
            <a:r>
              <a:rPr lang="ru-RU" sz="1200" dirty="0"/>
              <a:t>Од Страните се бара да обезбедат заемна помош според член 33 барем за оние дела за кои истото овластување (еквивалентно на член 20 од Конвенцијата од Будимпешта) би била достапна во домашен случај.</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69</a:t>
            </a:fld>
            <a:endParaRPr lang="en-US"/>
          </a:p>
        </p:txBody>
      </p:sp>
    </p:spTree>
    <p:extLst>
      <p:ext uri="{BB962C8B-B14F-4D97-AF65-F5344CB8AC3E}">
        <p14:creationId xmlns:p14="http://schemas.microsoft.com/office/powerpoint/2010/main" val="8537321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34 од Конвенцијата од Будимпешта со еден елемент „преземање или снимање на содржински податоци</a:t>
            </a:r>
            <a:r>
              <a:rPr lang="ru-RU" b="0" baseline="0" dirty="0"/>
              <a:t> во реално време</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indent="0" algn="just">
              <a:buFont typeface="Wingdings" pitchFamily="2" charset="2"/>
              <a:buNone/>
            </a:pPr>
            <a:endParaRPr lang="en-US" sz="1200" dirty="0"/>
          </a:p>
          <a:p>
            <a:pPr marL="0" indent="0" algn="just">
              <a:buFont typeface="Wingdings" pitchFamily="2" charset="2"/>
              <a:buNone/>
            </a:pPr>
            <a:r>
              <a:rPr lang="ru-RU" sz="1200" dirty="0"/>
              <a:t>Оваа одредба ги овластува истражителите да имаат можност да добијат содржински податоци во реално време во врска со комуникациите што минуваат низ компјутерски систем во други страни. Тоа е меѓународен еквивалент на овластувањето на домашното законодавство утврдено во согласност со член 21 од Конвенцијата од Будимпешта. Ова</a:t>
            </a:r>
            <a:r>
              <a:rPr lang="ru-RU" sz="1200" baseline="0" dirty="0"/>
              <a:t> овластување </a:t>
            </a:r>
            <a:r>
              <a:rPr lang="ru-RU" sz="1200" dirty="0"/>
              <a:t>е важно со оглед на тоа што комуникациите обично поминуваат преку територијалните граници.</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70</a:t>
            </a:fld>
            <a:endParaRPr lang="en-US"/>
          </a:p>
        </p:txBody>
      </p:sp>
    </p:spTree>
    <p:extLst>
      <p:ext uri="{BB962C8B-B14F-4D97-AF65-F5344CB8AC3E}">
        <p14:creationId xmlns:p14="http://schemas.microsoft.com/office/powerpoint/2010/main" val="6172566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34 од Конвенцијата од Будимпешта со еден елемент „наведени комуникации“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indent="0" algn="just">
              <a:buFont typeface="Wingdings" pitchFamily="2" charset="2"/>
              <a:buNone/>
            </a:pPr>
            <a:endParaRPr lang="en-US" sz="1200" dirty="0"/>
          </a:p>
          <a:p>
            <a:pPr marL="0" marR="0" lvl="0" indent="0" algn="just" defTabSz="457200" rtl="0" eaLnBrk="0" fontAlgn="base" latinLnBrk="0" hangingPunct="0">
              <a:lnSpc>
                <a:spcPct val="100000"/>
              </a:lnSpc>
              <a:spcBef>
                <a:spcPct val="30000"/>
              </a:spcBef>
              <a:spcAft>
                <a:spcPct val="0"/>
              </a:spcAft>
              <a:buClrTx/>
              <a:buSzTx/>
              <a:buFont typeface="Wingdings" pitchFamily="2" charset="2"/>
              <a:buNone/>
              <a:tabLst/>
              <a:defRPr/>
            </a:pPr>
            <a:r>
              <a:rPr lang="ru-RU" sz="1200" dirty="0"/>
              <a:t>Како што е наведено со слајдот, барањата за снимање или собирање на содржински податоци направени во согласност со член 34 мора да бидат поврзани со наведени комуникации идентификувани од земјите баратели. Со оглед на големата загриженост за приватноста поврзана со ова овластување, потребно е секое извршување на овластувањата според овој член да се однесува на наведени комуникации и да не се даваат овластувања за општ или неселективен надзор на надлежните органи.</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71</a:t>
            </a:fld>
            <a:endParaRPr lang="en-US"/>
          </a:p>
        </p:txBody>
      </p:sp>
    </p:spTree>
    <p:extLst>
      <p:ext uri="{BB962C8B-B14F-4D97-AF65-F5344CB8AC3E}">
        <p14:creationId xmlns:p14="http://schemas.microsoft.com/office/powerpoint/2010/main" val="320832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dirty="0"/>
              <a:t>Точните одговори се: а) Хакирање, в) Фалсификување поврзано со компјутери, г) DDoS напад, д) Поседување на детска порнографија на</a:t>
            </a:r>
            <a:r>
              <a:rPr lang="en-US" dirty="0"/>
              <a:t> USB</a:t>
            </a:r>
            <a:r>
              <a:rPr lang="mk-MK"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11669745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34 од Конвенцијата од Будимпешта со еден елемент „до степен дозволен според нивните применливи договори и домашни законодавства“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dirty="0"/>
              <a:t>Од Страните се бара да обезбедат заемна помош според член 34, до оној степен што е дозволен според нивното домашно законодавство. Бидејќи ова е мошне интрузивна мерка, страните имаат целосна дискреција да го ограничат обемот на заемна помош која се подготвени да ја дадат во врска со следењето на содржинските податоци.</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72</a:t>
            </a:fld>
            <a:endParaRPr lang="en-US"/>
          </a:p>
        </p:txBody>
      </p:sp>
    </p:spTree>
    <p:extLst>
      <p:ext uri="{BB962C8B-B14F-4D97-AF65-F5344CB8AC3E}">
        <p14:creationId xmlns:p14="http://schemas.microsoft.com/office/powerpoint/2010/main" val="14147385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Неточно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dirty="0"/>
              <a:t>Член 34 од Конвенцијата од Будимпешта им дозволува на страните да одбијат заемна помош во врска со следење на содржинските</a:t>
            </a:r>
            <a:r>
              <a:rPr lang="ru-RU" baseline="0" dirty="0"/>
              <a:t> </a:t>
            </a:r>
            <a:r>
              <a:rPr lang="ru-RU" dirty="0"/>
              <a:t>податоци на друга страна врз основа на тоа што тие не се дозволени според нејзиното домашно законодавство</a:t>
            </a:r>
            <a:r>
              <a:rPr lang="en-US" dirty="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73</a:t>
            </a:fld>
            <a:endParaRPr lang="en-US"/>
          </a:p>
        </p:txBody>
      </p:sp>
    </p:spTree>
    <p:extLst>
      <p:ext uri="{BB962C8B-B14F-4D97-AF65-F5344CB8AC3E}">
        <p14:creationId xmlns:p14="http://schemas.microsoft.com/office/powerpoint/2010/main" val="493411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Неточно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dirty="0"/>
              <a:t>Член 34 од Конвенцијата од Будимпешта им дозволува на Страните да одбијат заемна помош во врска со следење на содржинските</a:t>
            </a:r>
            <a:r>
              <a:rPr lang="ru-RU" baseline="0" dirty="0"/>
              <a:t> </a:t>
            </a:r>
            <a:r>
              <a:rPr lang="ru-RU" dirty="0"/>
              <a:t>податоци на друга страна врз основа на тоа што тие не се дозволени според нејзиното домашно законодавство</a:t>
            </a:r>
            <a:r>
              <a:rPr lang="en-US" dirty="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74</a:t>
            </a:fld>
            <a:endParaRPr lang="en-US"/>
          </a:p>
        </p:txBody>
      </p:sp>
    </p:spTree>
    <p:extLst>
      <p:ext uri="{BB962C8B-B14F-4D97-AF65-F5344CB8AC3E}">
        <p14:creationId xmlns:p14="http://schemas.microsoft.com/office/powerpoint/2010/main" val="9445097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b="0" dirty="0"/>
              <a:t>Левата страна на слајдот го покажува текстот на член 35 од Конвенцијата од Будимпешта со еден елемент „контакт точка... дваесет и четири часа,</a:t>
            </a:r>
            <a:r>
              <a:rPr lang="ru-RU" b="0" baseline="0" dirty="0"/>
              <a:t> седум дена во неделата... непосредна помош</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dirty="0"/>
              <a:t>Како што е наведено во Објаснувачкиот извештај на Конвенцијата од Будимпешта, „ефективната борба против злосторствата извршени со употреба на компјутерски системи и ефективното собирање докази во електронска форма бара многу брз одговор. Покрај тоа, со употреба на тастатура, може да се преземе акција во еден дел од светот, што веднаш има последици оддалечени илјадници километри и многу временски зони. Поради оваа причина, постојните полициски соработки и модалитетите за заемна помош бараат дополнителни канали за ефикасно решавање на предизвиците на компјутерската ера. Каналот утврден во овој член се заснова на искуството стекнато од веќе функционалната мрежа создадена под покровителство на групата нации Г8.“</a:t>
            </a: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dirty="0"/>
              <a:t>Во оваа насока, член 35 бара страните да назначат контакт точка на располагање 24 часа на ден, 7 дена неделно, со цел да обезбедат непосредна помош во истрагите и постапките во рамките на Поглавје III од Конвенцијата од Будимпешта.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75</a:t>
            </a:fld>
            <a:endParaRPr lang="en-US"/>
          </a:p>
        </p:txBody>
      </p:sp>
    </p:spTree>
    <p:extLst>
      <p:ext uri="{BB962C8B-B14F-4D97-AF65-F5344CB8AC3E}">
        <p14:creationId xmlns:p14="http://schemas.microsoft.com/office/powerpoint/2010/main" val="278464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на слајдот го покажува текстот на член 35 од Конвенцијата од Будимпешта со еден елемент „истраги... постапки... поврзани со компјутерски системи</a:t>
            </a:r>
            <a:r>
              <a:rPr lang="ru-RU" b="0" baseline="0" dirty="0"/>
              <a:t> и податоци... собирање на докази во електронска форма на кривично дело</a:t>
            </a:r>
            <a:r>
              <a:rPr lang="ru-RU" b="0" dirty="0"/>
              <a:t>“ нагласен со црвено.</a:t>
            </a:r>
          </a:p>
          <a:p>
            <a:endParaRPr lang="ru-RU" b="0" dirty="0"/>
          </a:p>
          <a:p>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dirty="0"/>
              <a:t>Целта на 24/7 мрежата е да обезбеди непосредна помош за истраги или постапки</a:t>
            </a:r>
            <a:r>
              <a:rPr lang="en-US" sz="1200"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mk-MK" sz="1200" dirty="0"/>
              <a:t>а</a:t>
            </a:r>
            <a:r>
              <a:rPr lang="en-US" sz="1200" dirty="0"/>
              <a:t>) </a:t>
            </a:r>
            <a:r>
              <a:rPr lang="mk-MK" sz="1200" dirty="0"/>
              <a:t>в</a:t>
            </a:r>
            <a:r>
              <a:rPr lang="ru-RU" sz="1200" dirty="0"/>
              <a:t>о врска со кривични</a:t>
            </a:r>
            <a:r>
              <a:rPr lang="ru-RU" sz="1200" baseline="0" dirty="0"/>
              <a:t> дела</a:t>
            </a:r>
            <a:r>
              <a:rPr lang="ru-RU" sz="1200" dirty="0"/>
              <a:t> поврзани со компјутерски системи и податоци</a:t>
            </a:r>
            <a:endParaRPr lang="en-US" sz="1200" dirty="0"/>
          </a:p>
          <a:p>
            <a:r>
              <a:rPr lang="mk-MK" dirty="0"/>
              <a:t>б</a:t>
            </a:r>
            <a:r>
              <a:rPr lang="en-US" dirty="0"/>
              <a:t>) </a:t>
            </a:r>
            <a:r>
              <a:rPr lang="ru-RU" dirty="0"/>
              <a:t>собирање докази во електронска форма за какво било кривично дело</a:t>
            </a:r>
            <a:endParaRPr lang="en-US" dirty="0"/>
          </a:p>
          <a:p>
            <a:endParaRPr lang="en-US" dirty="0"/>
          </a:p>
          <a:p>
            <a:r>
              <a:rPr lang="ru-RU" dirty="0"/>
              <a:t>Ова значи дека како и другата меѓународна соработка и заемна помош од Конвенцијата од Будимпешта, член 35 не се однесува само на сајбер-криминал, туку и пошироко на електронски докази.</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76</a:t>
            </a:fld>
            <a:endParaRPr lang="en-US"/>
          </a:p>
        </p:txBody>
      </p:sp>
    </p:spTree>
    <p:extLst>
      <p:ext uri="{BB962C8B-B14F-4D97-AF65-F5344CB8AC3E}">
        <p14:creationId xmlns:p14="http://schemas.microsoft.com/office/powerpoint/2010/main" val="6732388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itchFamily="2" charset="2"/>
              <a:buNone/>
            </a:pPr>
            <a:r>
              <a:rPr lang="ru-RU" b="0" dirty="0"/>
              <a:t>Левата страна на слајдот го покажува текстот на член 35 од Конвенцијата од Будимпешта со еден елемент „олеснување... доколку е дозволено со нејзиното домашно</a:t>
            </a:r>
            <a:r>
              <a:rPr lang="ru-RU" b="0" baseline="0" dirty="0"/>
              <a:t> законодавство... директно спроведување... технички совети... зачувување... собирање докази... правни информации и лоцирање на осомничени лица</a:t>
            </a:r>
            <a:r>
              <a:rPr lang="ru-RU" b="0" dirty="0"/>
              <a:t>“ нагласен со црвено.</a:t>
            </a:r>
          </a:p>
          <a:p>
            <a:pPr marL="0" indent="0" algn="just">
              <a:buFont typeface="Wingdings" pitchFamily="2" charset="2"/>
              <a:buNone/>
            </a:pPr>
            <a:endParaRPr lang="ru-RU" b="0" dirty="0"/>
          </a:p>
          <a:p>
            <a:pPr marL="0" indent="0" algn="just">
              <a:buFont typeface="Wingdings" pitchFamily="2" charset="2"/>
              <a:buNone/>
            </a:pPr>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dirty="0"/>
              <a:t>Овој слајд дава примери за видот на помошта што може да ја обезбеди 24/7 мрежата. Списокот на слајдот е нецелосен.</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77</a:t>
            </a:fld>
            <a:endParaRPr lang="en-US"/>
          </a:p>
        </p:txBody>
      </p:sp>
    </p:spTree>
    <p:extLst>
      <p:ext uri="{BB962C8B-B14F-4D97-AF65-F5344CB8AC3E}">
        <p14:creationId xmlns:p14="http://schemas.microsoft.com/office/powerpoint/2010/main" val="4748565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itchFamily="2" charset="2"/>
              <a:buNone/>
            </a:pPr>
            <a:r>
              <a:rPr lang="ru-RU" b="0" dirty="0"/>
              <a:t>Левата страна на слајдот го покажува текстот на член 35 од Конвенцијата од Будимпешта со еден елемент „капацитет да спроведува комуникации...</a:t>
            </a:r>
            <a:r>
              <a:rPr lang="ru-RU" b="0" baseline="0" dirty="0"/>
              <a:t> експедитивна основа... можност да се координира со таквиот орган... експедитивна основа</a:t>
            </a:r>
            <a:r>
              <a:rPr lang="ru-RU" b="0" dirty="0"/>
              <a:t>“ нагласен со црвено.</a:t>
            </a:r>
          </a:p>
          <a:p>
            <a:pPr marL="0" indent="0" algn="just">
              <a:buFont typeface="Wingdings" pitchFamily="2" charset="2"/>
              <a:buNone/>
            </a:pPr>
            <a:endParaRPr lang="ru-RU" b="0" dirty="0"/>
          </a:p>
          <a:p>
            <a:pPr marL="0" indent="0" algn="just">
              <a:buFont typeface="Wingdings" pitchFamily="2" charset="2"/>
              <a:buNone/>
            </a:pPr>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dirty="0"/>
              <a:t>Овој слајд ги опишува барањата за капацитет за 24/7 мрежа</a:t>
            </a:r>
            <a:r>
              <a:rPr lang="mk-MK" sz="1200" dirty="0"/>
              <a:t>та.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78</a:t>
            </a:fld>
            <a:endParaRPr lang="en-US"/>
          </a:p>
        </p:txBody>
      </p:sp>
    </p:spTree>
    <p:extLst>
      <p:ext uri="{BB962C8B-B14F-4D97-AF65-F5344CB8AC3E}">
        <p14:creationId xmlns:p14="http://schemas.microsoft.com/office/powerpoint/2010/main" val="38843111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itchFamily="2" charset="2"/>
              <a:buNone/>
            </a:pPr>
            <a:r>
              <a:rPr lang="ru-RU" b="0" dirty="0"/>
              <a:t>Левата страна на слајдот го покажува текстот на член 35 од Конвенцијата од Будимпешта со еден елемент „обучен... опремен персонал“ нагласен со црвено.</a:t>
            </a:r>
          </a:p>
          <a:p>
            <a:pPr marL="0" indent="0" algn="just">
              <a:buFont typeface="Wingdings" pitchFamily="2" charset="2"/>
              <a:buNone/>
            </a:pPr>
            <a:endParaRPr lang="ru-RU" b="0" dirty="0"/>
          </a:p>
          <a:p>
            <a:pPr marL="0" indent="0" algn="just">
              <a:buFont typeface="Wingdings" pitchFamily="2" charset="2"/>
              <a:buNone/>
            </a:pPr>
            <a:r>
              <a:rPr lang="ru-RU" b="0"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dirty="0"/>
              <a:t>Овој слајд ги опишува барањата за капацитет за 24/7 мрежа</a:t>
            </a:r>
            <a:r>
              <a:rPr lang="mk-MK" sz="1200" dirty="0"/>
              <a:t>та.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79</a:t>
            </a:fld>
            <a:endParaRPr lang="en-US"/>
          </a:p>
        </p:txBody>
      </p:sp>
    </p:spTree>
    <p:extLst>
      <p:ext uri="{BB962C8B-B14F-4D97-AF65-F5344CB8AC3E}">
        <p14:creationId xmlns:p14="http://schemas.microsoft.com/office/powerpoint/2010/main" val="8807687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dirty="0"/>
              <a:t>Првиот дел ќе обезбеди позадина и разгледување на одредбите од нацрт Вториот дополнителен протокол на Конвенцијата од Будимпешта.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80</a:t>
            </a:fld>
            <a:endParaRPr lang="en-US"/>
          </a:p>
        </p:txBody>
      </p:sp>
    </p:spTree>
    <p:extLst>
      <p:ext uri="{BB962C8B-B14F-4D97-AF65-F5344CB8AC3E}">
        <p14:creationId xmlns:p14="http://schemas.microsoft.com/office/powerpoint/2010/main" val="3016683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b="1" dirty="0"/>
              <a:t>Јазик</a:t>
            </a:r>
            <a:r>
              <a:rPr lang="mk-MK" b="1" baseline="0" dirty="0"/>
              <a:t> на барањата</a:t>
            </a:r>
            <a:r>
              <a:rPr lang="en-US" dirty="0"/>
              <a:t>: </a:t>
            </a:r>
            <a:r>
              <a:rPr lang="ru-RU" sz="1200" kern="1200" dirty="0">
                <a:solidFill>
                  <a:schemeClr val="tx1"/>
                </a:solidFill>
                <a:effectLst/>
                <a:latin typeface="+mn-lt"/>
                <a:ea typeface="ＭＳ Ｐゴシック" pitchFamily="-65" charset="-128"/>
                <a:cs typeface="ＭＳ Ｐゴシック" pitchFamily="-65" charset="-128"/>
              </a:rPr>
              <a:t>Овој член обезбедува рамка за јазиците што можат да се користат при обраќањето до страните и давателите на услуги. Дури и таму каде што во пракса страните се во можност да работат на други јазици покрај нивните официјални јазици, таквата можност може да не биде предвидена со домашното законодавство или со договори. Целта на овој член е да обезбеди дополнителна флексибилност според овој протокол</a:t>
            </a:r>
            <a:r>
              <a:rPr lang="en-US" sz="1200" kern="1200" dirty="0">
                <a:solidFill>
                  <a:schemeClr val="tx1"/>
                </a:solidFill>
                <a:effectLst/>
                <a:latin typeface="+mn-lt"/>
                <a:ea typeface="ＭＳ Ｐゴシック" pitchFamily="-65" charset="-128"/>
                <a:cs typeface="ＭＳ Ｐゴシック" pitchFamily="-65" charset="-128"/>
              </a:rPr>
              <a:t>. </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mk-MK" b="1" dirty="0"/>
              <a:t>Видео конференции</a:t>
            </a:r>
            <a:r>
              <a:rPr lang="en-US" dirty="0"/>
              <a:t>: </a:t>
            </a:r>
            <a:r>
              <a:rPr lang="ru-RU" dirty="0"/>
              <a:t>Членот првенствено се осврнува на употребата на технологија за видео конференции за да се земат сведоштва или изјави. Оваа форма на соработка може да биде предвидена во постојните билатерални и мултилатерални договори за заемна помош, на пример, ЕТС 182 (Втор дополнителен протокол на Конвенцијата за заемна помош во кривични предмети). Со цел да не се надминат одредбите специјално дизајнирани да ги исполнуваат барањата на Страните во тие договори или конвенции, членот [], како и неколку други членови во овој протокол, се применува во отсуство на договор за заемна правна помош или аранжман врз основа на униформно или реципрочно законодавство, во сила помеѓу страните баратели и замолените страни. Таквите членови го следат истиот пристап како во член 27 од Конвенцијата од Будимпешта</a:t>
            </a:r>
            <a:r>
              <a:rPr lang="en-US" sz="1200" kern="1200" dirty="0">
                <a:solidFill>
                  <a:schemeClr val="tx1"/>
                </a:solidFill>
                <a:effectLst/>
                <a:latin typeface="+mn-lt"/>
                <a:ea typeface="ＭＳ Ｐゴシック" pitchFamily="-65" charset="-128"/>
                <a:cs typeface="ＭＳ Ｐゴシック" pitchFamily="-65" charset="-128"/>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endParaRPr>
          </a:p>
          <a:p>
            <a:r>
              <a:rPr lang="ru-RU" sz="1200" b="1" kern="1200" dirty="0">
                <a:solidFill>
                  <a:schemeClr val="tx1"/>
                </a:solidFill>
                <a:effectLst/>
                <a:latin typeface="+mn-lt"/>
                <a:ea typeface="ＭＳ Ｐゴシック" pitchFamily="-65" charset="-128"/>
              </a:rPr>
              <a:t>Заеднички тимови за истрага и заеднички истраги</a:t>
            </a:r>
            <a:r>
              <a:rPr lang="en-US" sz="1200" kern="1200" dirty="0">
                <a:solidFill>
                  <a:schemeClr val="tx1"/>
                </a:solidFill>
                <a:effectLst/>
                <a:latin typeface="+mn-lt"/>
                <a:ea typeface="ＭＳ Ｐゴシック" pitchFamily="-65" charset="-128"/>
              </a:rPr>
              <a:t>: </a:t>
            </a:r>
            <a:r>
              <a:rPr lang="ru-RU" sz="1200" kern="1200" dirty="0">
                <a:solidFill>
                  <a:schemeClr val="tx1"/>
                </a:solidFill>
                <a:effectLst/>
                <a:latin typeface="+mn-lt"/>
                <a:ea typeface="ＭＳ Ｐゴシック" pitchFamily="-65" charset="-128"/>
              </a:rPr>
              <a:t>Со оглед на транснационалната природа на сајбер-криминалот и електронските докази, истрагите и гонењата поврзани со сајбер-криминалот и електронските докази често имаат врски со други земји. Заедничките тимови за истраги (</a:t>
            </a:r>
            <a:r>
              <a:rPr lang="en-US" sz="1200" kern="1200" dirty="0">
                <a:solidFill>
                  <a:schemeClr val="tx1"/>
                </a:solidFill>
                <a:effectLst/>
                <a:latin typeface="+mn-lt"/>
                <a:ea typeface="ＭＳ Ｐゴシック" pitchFamily="-65" charset="-128"/>
              </a:rPr>
              <a:t>JIT/</a:t>
            </a:r>
            <a:r>
              <a:rPr lang="ru-RU" sz="1200" kern="1200" dirty="0">
                <a:solidFill>
                  <a:schemeClr val="tx1"/>
                </a:solidFill>
                <a:effectLst/>
                <a:latin typeface="+mn-lt"/>
                <a:ea typeface="ＭＳ Ｐゴシック" pitchFamily="-65" charset="-128"/>
              </a:rPr>
              <a:t>ЗТИ) можат да бидат ефикасно средство за оперативна соработка или координација помеѓу две или повеќе земји. Членот [] дава основа за такви форми на соработка</a:t>
            </a:r>
            <a:r>
              <a:rPr lang="en-US" sz="1200" kern="1200" dirty="0">
                <a:solidFill>
                  <a:schemeClr val="tx1"/>
                </a:solidFill>
                <a:effectLst/>
                <a:latin typeface="+mn-lt"/>
                <a:ea typeface="ＭＳ Ｐゴシック" pitchFamily="-65" charset="-128"/>
                <a:cs typeface="ＭＳ Ｐゴシック" pitchFamily="-65" charset="-128"/>
              </a:rPr>
              <a:t>. </a:t>
            </a:r>
          </a:p>
          <a:p>
            <a:endParaRPr lang="en-US" sz="1200" b="1" kern="1200" dirty="0">
              <a:solidFill>
                <a:schemeClr val="tx1"/>
              </a:solidFill>
              <a:effectLst/>
              <a:latin typeface="+mn-lt"/>
              <a:ea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mk-MK" sz="1200" b="1" kern="1200" dirty="0">
                <a:solidFill>
                  <a:schemeClr val="tx1"/>
                </a:solidFill>
                <a:effectLst/>
                <a:latin typeface="+mn-lt"/>
                <a:ea typeface="ＭＳ Ｐゴシック" pitchFamily="-65" charset="-128"/>
              </a:rPr>
              <a:t>Итна</a:t>
            </a:r>
            <a:r>
              <a:rPr lang="mk-MK" sz="1200" b="1" kern="1200" baseline="0" dirty="0">
                <a:solidFill>
                  <a:schemeClr val="tx1"/>
                </a:solidFill>
                <a:effectLst/>
                <a:latin typeface="+mn-lt"/>
                <a:ea typeface="ＭＳ Ｐゴシック" pitchFamily="-65" charset="-128"/>
              </a:rPr>
              <a:t> заемна помош</a:t>
            </a:r>
            <a:r>
              <a:rPr lang="en-US" sz="1200" kern="1200" dirty="0">
                <a:solidFill>
                  <a:schemeClr val="tx1"/>
                </a:solidFill>
                <a:effectLst/>
                <a:latin typeface="+mn-lt"/>
                <a:ea typeface="ＭＳ Ｐゴシック" pitchFamily="-65" charset="-128"/>
              </a:rPr>
              <a:t>:  </a:t>
            </a:r>
            <a:r>
              <a:rPr lang="ru-RU" sz="1200" kern="1200" dirty="0">
                <a:solidFill>
                  <a:schemeClr val="tx1"/>
                </a:solidFill>
                <a:effectLst/>
                <a:latin typeface="+mn-lt"/>
                <a:ea typeface="ＭＳ Ｐゴシック" pitchFamily="-65" charset="-128"/>
              </a:rPr>
              <a:t>Членот е наменет да обезбеди максимално експедитивна постапка за барања за заемна помош направени во итни ситуации. Итни ситуации се дефинираат во став 1 како оние во кои постои значителен и непосреден ризик за животот или безбедноста на физичко лице. Дефиницијата е наменета да опфати ситуации во кои ризикот е непосреден, што значи дека не вклучува ситуации во кои ризикот по животот или безбедноста на лицето веќе поминал, или во кои може да има иден ризик кој не е непосреден. Причината за оваа многу прецизна дефиниција е тоа што членот ги поставува работно-интензивните обврски така што и страните баратели и замолените страни ќе реагираат на многу експедитивен начин во итни случаи, што значи дека на барањата за итни случаи треба да им се даде поголем приоритет од другите важни, но помалку итни случаи, дури и ако биле поднесени порано</a:t>
            </a:r>
            <a:r>
              <a:rPr lang="en-US" sz="1200" kern="1200" dirty="0">
                <a:solidFill>
                  <a:schemeClr val="tx1"/>
                </a:solidFill>
                <a:effectLst/>
                <a:latin typeface="+mn-lt"/>
                <a:ea typeface="ＭＳ Ｐゴシック" pitchFamily="-65" charset="-128"/>
                <a:cs typeface="ＭＳ Ｐゴシック" pitchFamily="-65" charset="-128"/>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1" kern="1200" dirty="0">
                <a:solidFill>
                  <a:schemeClr val="tx1"/>
                </a:solidFill>
                <a:effectLst/>
                <a:latin typeface="+mn-lt"/>
                <a:ea typeface="ＭＳ Ｐゴシック" pitchFamily="-65" charset="-128"/>
              </a:rPr>
              <a:t>Директно откривање на информации за претплатници</a:t>
            </a:r>
            <a:r>
              <a:rPr lang="en-US" sz="1200" b="1" kern="1200" dirty="0">
                <a:solidFill>
                  <a:schemeClr val="tx1"/>
                </a:solidFill>
                <a:effectLst/>
                <a:latin typeface="+mn-lt"/>
                <a:ea typeface="ＭＳ Ｐゴシック" pitchFamily="-65" charset="-128"/>
              </a:rPr>
              <a:t>: </a:t>
            </a:r>
            <a:r>
              <a:rPr lang="ru-RU" sz="1200" kern="1200" dirty="0">
                <a:solidFill>
                  <a:schemeClr val="tx1"/>
                </a:solidFill>
                <a:effectLst/>
                <a:latin typeface="+mn-lt"/>
                <a:ea typeface="ＭＳ Ｐゴシック" pitchFamily="-65" charset="-128"/>
                <a:cs typeface="ＭＳ Ｐゴシック" pitchFamily="-65" charset="-128"/>
              </a:rPr>
              <a:t>Овој член воспоставува постапка што предвидува директна соработка помеѓу органите на една страна и давател на услуги на територијата на друга страна за добивање на информации за претплатници. Постапката се базира на заклучоците на Групата за докази на облак на Комитетот на Конвенцијата и упатството за член 18 од Конвенцијата, признавајќи ја важноста на навремен прекуграничен пристап до електронски докази во кривични истраги и постапки, во поглед на предизвиците што ги предизвикуваат постојните постапки за добивање на електронски докази од даватели на услуги во други земји</a:t>
            </a:r>
            <a:r>
              <a:rPr lang="en-US" sz="1200" kern="1200" dirty="0">
                <a:solidFill>
                  <a:schemeClr val="tx1"/>
                </a:solidFill>
                <a:effectLst/>
                <a:latin typeface="+mn-lt"/>
                <a:ea typeface="ＭＳ Ｐゴシック" pitchFamily="-65" charset="-128"/>
                <a:cs typeface="ＭＳ Ｐゴシック" pitchFamily="-65" charset="-128"/>
              </a:rPr>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1" dirty="0"/>
          </a:p>
          <a:p>
            <a:r>
              <a:rPr lang="mk-MK" b="1" dirty="0"/>
              <a:t>Ефектуирање на налозите</a:t>
            </a:r>
            <a:r>
              <a:rPr lang="en-US" b="1" dirty="0"/>
              <a:t>: </a:t>
            </a:r>
            <a:r>
              <a:rPr lang="ru-RU" sz="1200" kern="1200" dirty="0">
                <a:solidFill>
                  <a:schemeClr val="tx1"/>
                </a:solidFill>
                <a:effectLst/>
                <a:latin typeface="+mn-lt"/>
                <a:ea typeface="ＭＳ Ｐゴシック" pitchFamily="-65" charset="-128"/>
                <a:cs typeface="ＭＳ Ｐゴシック" pitchFamily="-65" charset="-128"/>
              </a:rPr>
              <a:t>Целта на овој член е страната барател да има можност да издаде наредба за да ѝ биде доставен на страната барател и за замолената страна од која се бара да има можност да го изврши тој налог со принудување давател на услуги на нејзината територија да генерира информации за претплатници или податочен сообраќај во сопственост или контрола на давателот на услуги.</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81</a:t>
            </a:fld>
            <a:endParaRPr lang="en-US"/>
          </a:p>
        </p:txBody>
      </p:sp>
    </p:spTree>
    <p:extLst>
      <p:ext uri="{BB962C8B-B14F-4D97-AF65-F5344CB8AC3E}">
        <p14:creationId xmlns:p14="http://schemas.microsoft.com/office/powerpoint/2010/main" val="59084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на слајдот го покажува текстот на член 24 од Конвенцијата од Будимпешта со еден елемент „казнуваат... максимален период од најмалку една година... многу построга казна... различна минимална казна“ нагласен со црвено.</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ru-RU" sz="1200" dirty="0"/>
              <a:t>Конвенцијата од Будимпешта вообичаено не е договор за екстрадиција - но од страните се бара да ги екстрадираат осомничените сторители на кривични дела под одредени околности во врска со кривични дела утврдени во согласност со Конвенцијата од Будимпешта. Прекршокот мора да биде казнив во двете земји за најмалку една година, иако страните може да се согласат на различна казна врз основа на законодавство или договор за екстрадиција</a:t>
            </a:r>
            <a:r>
              <a:rPr lang="en-GB" sz="1200"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19910281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k-MK" b="1" dirty="0"/>
              <a:t>Јазик на барање</a:t>
            </a:r>
            <a:r>
              <a:rPr lang="en-US" dirty="0"/>
              <a:t>: </a:t>
            </a:r>
            <a:r>
              <a:rPr lang="ru-RU" sz="1200" kern="1200" dirty="0">
                <a:solidFill>
                  <a:schemeClr val="tx1"/>
                </a:solidFill>
                <a:effectLst/>
                <a:latin typeface="+mn-lt"/>
                <a:ea typeface="ＭＳ Ｐゴシック" pitchFamily="-65" charset="-128"/>
                <a:cs typeface="ＭＳ Ｐゴシック" pitchFamily="-65" charset="-128"/>
              </a:rPr>
              <a:t>Овој член обезбедува рамка за јазиците што можат да се користат при обраќањето до страните и давателите на услуги. Дури и таму каде што во пракса страните се во можност да работат на други јазици освен нивните официјални јазици, таквата можност може да не биде предвидена со домашното законодавство или со договори. Целта на овој член е да обезбеди дополнителна флексибилност според овој протокол</a:t>
            </a:r>
            <a:r>
              <a:rPr lang="en-US" sz="1200" kern="1200" dirty="0">
                <a:solidFill>
                  <a:schemeClr val="tx1"/>
                </a:solidFill>
                <a:effectLst/>
                <a:latin typeface="+mn-lt"/>
                <a:ea typeface="ＭＳ Ｐゴシック" pitchFamily="-65" charset="-128"/>
                <a:cs typeface="ＭＳ Ｐゴシック" pitchFamily="-65" charset="-128"/>
              </a:rPr>
              <a:t>. </a:t>
            </a:r>
          </a:p>
          <a:p>
            <a:endParaRPr lang="en-US" dirty="0"/>
          </a:p>
          <a:p>
            <a:r>
              <a:rPr lang="ru-RU" sz="1200" kern="1200" dirty="0">
                <a:solidFill>
                  <a:schemeClr val="tx1"/>
                </a:solidFill>
                <a:effectLst/>
                <a:latin typeface="+mn-lt"/>
                <a:ea typeface="ＭＳ Ｐゴシック" pitchFamily="-65" charset="-128"/>
                <a:cs typeface="ＭＳ Ｐゴシック" pitchFamily="-65" charset="-128"/>
              </a:rPr>
              <a:t>Неточни или скапи преводи на барања за заемна помош во врска со електронски криминал се хронична жалба што бара итно внимание. Оваа пречка ги уништува легитимните процеси за добивање податоци и заштита на јавната безбедност. Истите размислувања се применуваат надвор од традиционалната заемна помош, како на пример, кога страната пренесува налог директно до давател на услуги на територија на друга страна според член [], или бара да се ефектуира налог според членот []. Додека се очекува подобрување на капацитетите за машински превод, тие во моментов се несоодветни. Од овие причини, проблемот со преводот беше споменуван постојано во предлозите за членовите што требаше да се вклучат во протоколот.</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82</a:t>
            </a:fld>
            <a:endParaRPr lang="en-US"/>
          </a:p>
        </p:txBody>
      </p:sp>
    </p:spTree>
    <p:extLst>
      <p:ext uri="{BB962C8B-B14F-4D97-AF65-F5344CB8AC3E}">
        <p14:creationId xmlns:p14="http://schemas.microsoft.com/office/powerpoint/2010/main" val="36036829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sz="1200" kern="1200" dirty="0">
                <a:solidFill>
                  <a:schemeClr val="tx1"/>
                </a:solidFill>
                <a:effectLst/>
                <a:latin typeface="+mn-lt"/>
                <a:ea typeface="ＭＳ Ｐゴシック" pitchFamily="-65" charset="-128"/>
                <a:cs typeface="ＭＳ Ｐゴシック" pitchFamily="-65" charset="-128"/>
              </a:rPr>
              <a:t>Овој член првенствено се осврнува на употребата на технологија за видео конференции за да се земат сведоштва или изјави. Оваа форма на соработка може да биде предвидена во постојните билатерални и мултилатерални договори за заемна помош, на пример, ЕТС 182 (Втор дополнителен протокол на Конвенцијата за заемна помош во кривични</a:t>
            </a:r>
            <a:r>
              <a:rPr lang="ru-RU" sz="1200" kern="1200" baseline="0" dirty="0">
                <a:solidFill>
                  <a:schemeClr val="tx1"/>
                </a:solidFill>
                <a:effectLst/>
                <a:latin typeface="+mn-lt"/>
                <a:ea typeface="ＭＳ Ｐゴシック" pitchFamily="-65" charset="-128"/>
                <a:cs typeface="ＭＳ Ｐゴシック" pitchFamily="-65" charset="-128"/>
              </a:rPr>
              <a:t> предмети</a:t>
            </a:r>
            <a:r>
              <a:rPr lang="ru-RU" sz="1200" kern="1200" dirty="0">
                <a:solidFill>
                  <a:schemeClr val="tx1"/>
                </a:solidFill>
                <a:effectLst/>
                <a:latin typeface="+mn-lt"/>
                <a:ea typeface="ＭＳ Ｐゴシック" pitchFamily="-65" charset="-128"/>
                <a:cs typeface="ＭＳ Ｐゴシック" pitchFamily="-65" charset="-128"/>
              </a:rPr>
              <a:t>). Со цел да не се надминат одредбите специјално креирани да ги исполнуваат барањата на страните во тие договори или конвенции, членот [], како и неколку други членови во овој протокол, се применуваат во отсуство на договор за заемна правна помош или аранжман врз основа на униформно или реципрочно законодавство, во сила помеѓу страната барател и замолената страна. Таквите членови го следат истиот пристап како во член 27 од Конвенцијата од Будимпешта.</a:t>
            </a:r>
          </a:p>
          <a:p>
            <a:endParaRPr lang="en-US" sz="1200" kern="1200" dirty="0">
              <a:solidFill>
                <a:schemeClr val="tx1"/>
              </a:solidFill>
              <a:effectLst/>
              <a:latin typeface="+mn-lt"/>
              <a:ea typeface="ＭＳ Ｐゴシック" pitchFamily="-65" charset="-128"/>
              <a:cs typeface="ＭＳ Ｐゴシック" pitchFamily="-65" charset="-128"/>
            </a:endParaRPr>
          </a:p>
          <a:p>
            <a:r>
              <a:rPr lang="ru-RU" sz="1200" kern="1200" dirty="0">
                <a:solidFill>
                  <a:schemeClr val="tx1"/>
                </a:solidFill>
                <a:effectLst/>
                <a:latin typeface="+mn-lt"/>
                <a:ea typeface="ＭＳ Ｐゴシック" pitchFamily="-65" charset="-128"/>
                <a:cs typeface="ＭＳ Ｐゴシック" pitchFamily="-65" charset="-128"/>
              </a:rPr>
              <a:t>Покрај тоа, членот [] го има истиот материјален обем како во член 25 од Конвенцијата од Будимпешта, односно е достапен „заради истраги или постапки во врска со кривични дела поврзани со компјутерски системи и податоци, или за собирање докази во електронска форма за кривично дело“. Како што е наведено во став 253 од Објаснувачкиот извештај за Конвенцијата од Будимпешта, „кривични дела поврзани со компјутерски системи и податоци“ значи „кривични дела опфатени со член 14, став 2, алинеи а-б“ од Конвенцијата во Будимпешта, т.е. „кривични дела утврдени во согласност со членовите 2-11 од оваа Конвенција“ и „ други кривични дела сторени со компјутерски систем...“</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83</a:t>
            </a:fld>
            <a:endParaRPr lang="en-US"/>
          </a:p>
        </p:txBody>
      </p:sp>
    </p:spTree>
    <p:extLst>
      <p:ext uri="{BB962C8B-B14F-4D97-AF65-F5344CB8AC3E}">
        <p14:creationId xmlns:p14="http://schemas.microsoft.com/office/powerpoint/2010/main" val="35090007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84</a:t>
            </a:fld>
            <a:endParaRPr lang="en-US"/>
          </a:p>
        </p:txBody>
      </p:sp>
    </p:spTree>
    <p:extLst>
      <p:ext uri="{BB962C8B-B14F-4D97-AF65-F5344CB8AC3E}">
        <p14:creationId xmlns:p14="http://schemas.microsoft.com/office/powerpoint/2010/main" val="39289094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85</a:t>
            </a:fld>
            <a:endParaRPr lang="en-US"/>
          </a:p>
        </p:txBody>
      </p:sp>
    </p:spTree>
    <p:extLst>
      <p:ext uri="{BB962C8B-B14F-4D97-AF65-F5344CB8AC3E}">
        <p14:creationId xmlns:p14="http://schemas.microsoft.com/office/powerpoint/2010/main" val="3837571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kern="1200" dirty="0">
                <a:solidFill>
                  <a:schemeClr val="tx1"/>
                </a:solidFill>
                <a:effectLst/>
                <a:latin typeface="+mn-lt"/>
                <a:ea typeface="ＭＳ Ｐゴシック" pitchFamily="-65" charset="-128"/>
                <a:cs typeface="ＭＳ Ｐゴシック" pitchFamily="-65" charset="-128"/>
              </a:rPr>
              <a:t>Според искуството, кога една земја истражува кривично дело со прекугранична димензија во врска со сајбер-криминал или за кое треба да се добијат електронски докази, истрагата може да биде од корист за органите на другите земји, кои исто така го испитуваат истото или поврзано дејство или каде што е корисно да постои координација.</a:t>
            </a:r>
          </a:p>
          <a:p>
            <a:endParaRPr lang="en-US" dirty="0"/>
          </a:p>
          <a:p>
            <a:r>
              <a:rPr lang="ru-RU" sz="1200" kern="1200" dirty="0">
                <a:solidFill>
                  <a:schemeClr val="tx1"/>
                </a:solidFill>
                <a:effectLst/>
                <a:latin typeface="+mn-lt"/>
                <a:ea typeface="ＭＳ Ｐゴシック" pitchFamily="-65" charset="-128"/>
                <a:cs typeface="ＭＳ Ｐゴシック" pitchFamily="-65" charset="-128"/>
              </a:rPr>
              <a:t>Како што е наведено во членот [генерални начела на ова поглавје] од овој протокол и став за објаснување [x до y], [одредбите на овој член не се применуваат кога постои договор или договор за заемна помош врз основа на униформно или реципрочно законодавство во сила помеѓу страната барател и замолената страна, освен доколку засегнатите страни не се согласат да применат кој било дел од или целиот овој член наместо нив.</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86</a:t>
            </a:fld>
            <a:endParaRPr lang="en-US"/>
          </a:p>
        </p:txBody>
      </p:sp>
    </p:spTree>
    <p:extLst>
      <p:ext uri="{BB962C8B-B14F-4D97-AF65-F5344CB8AC3E}">
        <p14:creationId xmlns:p14="http://schemas.microsoft.com/office/powerpoint/2010/main" val="14960243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87</a:t>
            </a:fld>
            <a:endParaRPr lang="en-US"/>
          </a:p>
        </p:txBody>
      </p:sp>
    </p:spTree>
    <p:extLst>
      <p:ext uri="{BB962C8B-B14F-4D97-AF65-F5344CB8AC3E}">
        <p14:creationId xmlns:p14="http://schemas.microsoft.com/office/powerpoint/2010/main" val="18188173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ru-RU" sz="1200" kern="1200" dirty="0">
                <a:solidFill>
                  <a:schemeClr val="tx1"/>
                </a:solidFill>
                <a:effectLst/>
                <a:latin typeface="+mn-lt"/>
                <a:ea typeface="ＭＳ Ｐゴシック" pitchFamily="-65" charset="-128"/>
                <a:cs typeface="ＭＳ Ｐゴシック" pitchFamily="-65" charset="-128"/>
              </a:rPr>
              <a:t>Членот е креиран со цел да обезбеди максимално експедитивна постапка за барања за заемна помош направени во итни ситуации. Итните случаи се дефинирани во став 1 како оние во кои постои значителен и непосреден ризик за животот или безбедноста на физичко лице. Дефиницијата е наменета да опфати ситуации во кои ризикот е непосреден, што значи дека не вклучува ситуации во кои ризикот по животот или безбедноста на лицето веќе поминал, или во кои може да има иден ризик кој не е непосреден. Причината за оваа многу прецизна дефиниција е дека членот ги поставува работно-интензивните обврски така што и страните баратели и замолените страни ќе реагираат на многу побрз начин во итни случаи, што значи дека на барањата за итни случаи треба да им се даде поголем приоритет од другите важни, но помалку итни случаи, дури и ако биле поднесени порано.</a:t>
            </a:r>
          </a:p>
          <a:p>
            <a:endParaRPr lang="en-US" sz="1200" kern="1200" dirty="0">
              <a:solidFill>
                <a:schemeClr val="tx1"/>
              </a:solidFill>
              <a:effectLst/>
              <a:latin typeface="+mn-lt"/>
              <a:ea typeface="ＭＳ Ｐゴシック" pitchFamily="-65" charset="-128"/>
              <a:cs typeface="ＭＳ Ｐゴシック" pitchFamily="-65" charset="-128"/>
            </a:endParaRPr>
          </a:p>
          <a:p>
            <a:r>
              <a:rPr lang="ru-RU" sz="1200" kern="1200" dirty="0">
                <a:solidFill>
                  <a:schemeClr val="tx1"/>
                </a:solidFill>
                <a:effectLst/>
                <a:latin typeface="+mn-lt"/>
                <a:ea typeface="ＭＳ Ｐゴシック" pitchFamily="-65" charset="-128"/>
                <a:cs typeface="ＭＳ Ｐゴシック" pitchFamily="-65" charset="-128"/>
              </a:rPr>
              <a:t>Бидејќи член [] од протоколот е ограничен на околностите што ја оправдуваат таквата забрзана акција, тој се разликува од член 25(3) од главната Конвенција, во кој може да се поднесат барања за заемна помош со експедитивни средства за комуникација во итни околности што не се на нивото на итна/вонредна состојба како што е веќе дефинирано. Со други зборови, член 25(3) е пооширен во опфатот од член [] од</a:t>
            </a:r>
            <a:r>
              <a:rPr lang="ru-RU" sz="1200" kern="1200" baseline="0" dirty="0">
                <a:solidFill>
                  <a:schemeClr val="tx1"/>
                </a:solidFill>
                <a:effectLst/>
                <a:latin typeface="+mn-lt"/>
                <a:ea typeface="ＭＳ Ｐゴシック" pitchFamily="-65" charset="-128"/>
                <a:cs typeface="ＭＳ Ｐゴシック" pitchFamily="-65" charset="-128"/>
              </a:rPr>
              <a:t> Протоколот</a:t>
            </a:r>
            <a:r>
              <a:rPr lang="ru-RU" sz="1200" kern="1200" dirty="0">
                <a:solidFill>
                  <a:schemeClr val="tx1"/>
                </a:solidFill>
                <a:effectLst/>
                <a:latin typeface="+mn-lt"/>
                <a:ea typeface="ＭＳ Ｐゴシック" pitchFamily="-65" charset="-128"/>
                <a:cs typeface="ＭＳ Ｐゴシック" pitchFamily="-65" charset="-128"/>
              </a:rPr>
              <a:t>, со тоа што 25(3) опфаќа ситуации што не се опфатени во членот [], како што се тековни, но непосредни ризици по животот или безбедноста на лицата, потенцијално уништување на докази што може да се резултат на доцнење, датум на судење што</a:t>
            </a:r>
            <a:r>
              <a:rPr lang="ru-RU" sz="1200" kern="1200" baseline="0" dirty="0">
                <a:solidFill>
                  <a:schemeClr val="tx1"/>
                </a:solidFill>
                <a:effectLst/>
                <a:latin typeface="+mn-lt"/>
                <a:ea typeface="ＭＳ Ｐゴシック" pitchFamily="-65" charset="-128"/>
                <a:cs typeface="ＭＳ Ｐゴシック" pitchFamily="-65" charset="-128"/>
              </a:rPr>
              <a:t> брзо наближува</a:t>
            </a:r>
            <a:r>
              <a:rPr lang="ru-RU" sz="1200" kern="1200" dirty="0">
                <a:solidFill>
                  <a:schemeClr val="tx1"/>
                </a:solidFill>
                <a:effectLst/>
                <a:latin typeface="+mn-lt"/>
                <a:ea typeface="ＭＳ Ｐゴシック" pitchFamily="-65" charset="-128"/>
                <a:cs typeface="ＭＳ Ｐゴシック" pitchFamily="-65" charset="-128"/>
              </a:rPr>
              <a:t> или други видови на итност. Иако механизмот во член 25(3) предвидува побрз метод за пренесување и одговарање на барање, обврските во случај на итна/вонредна состојба според член [] од Протоколот се значително поголеми; т.е. кога ЗПП е потребно да спречи значителен и непосреден ризик по животот или безбедноста, процесот треба да биде уште побрз. Итни случаи кои вклучуваат значителен и непосреден ризик за животот или безбедноста на лицето, честопати вклучуваат заложнички ситуации во кои постои веродостоен ризик од непосредно губење на живот, сериозна повреда или друга штета на жртвата и осомничениот преговара за откуп преку е-пошта или друштвените мрежи (социјални медиуми), така што локацијата на жртвата може да се утврди преку податоци зачувани од давателот, сексуална злоупотреба на деца, потврдено со откривање на неодамна генерирани материјали за сексуална експлоатација на деца или други индикации на злоупотреба, непосредни пост-терористички сценарија за напад во кои органите бараат да утврдат со кого комуницирале напаѓачите за да утврдат дали постојат претстојни напади и закани за безбедноста на критичната инфраструктура со постоење на значителен и непосреден ризик од опасност по животот или безбедноста на физичко лице.</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88</a:t>
            </a:fld>
            <a:endParaRPr lang="en-US"/>
          </a:p>
        </p:txBody>
      </p:sp>
    </p:spTree>
    <p:extLst>
      <p:ext uri="{BB962C8B-B14F-4D97-AF65-F5344CB8AC3E}">
        <p14:creationId xmlns:p14="http://schemas.microsoft.com/office/powerpoint/2010/main" val="40682447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89</a:t>
            </a:fld>
            <a:endParaRPr lang="en-US"/>
          </a:p>
        </p:txBody>
      </p:sp>
    </p:spTree>
    <p:extLst>
      <p:ext uri="{BB962C8B-B14F-4D97-AF65-F5344CB8AC3E}">
        <p14:creationId xmlns:p14="http://schemas.microsoft.com/office/powerpoint/2010/main" val="32225154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kern="1200" dirty="0">
                <a:solidFill>
                  <a:schemeClr val="tx1"/>
                </a:solidFill>
                <a:effectLst/>
                <a:latin typeface="+mn-lt"/>
                <a:ea typeface="ＭＳ Ｐゴシック" pitchFamily="-65" charset="-128"/>
                <a:cs typeface="ＭＳ Ｐゴシック" pitchFamily="-65" charset="-128"/>
              </a:rPr>
              <a:t>Овој член воспоставува постапка што предвидува директна соработка помеѓу органите на една страна и давател на услуги на територијата на друга страна заради добивање информации за претплатници. Постапката се базира на заклучоците на Групата за докази на облак на Комитетот</a:t>
            </a:r>
            <a:r>
              <a:rPr lang="ru-RU" sz="1200" kern="1200" baseline="0" dirty="0">
                <a:solidFill>
                  <a:schemeClr val="tx1"/>
                </a:solidFill>
                <a:effectLst/>
                <a:latin typeface="+mn-lt"/>
                <a:ea typeface="ＭＳ Ｐゴシック" pitchFamily="-65" charset="-128"/>
                <a:cs typeface="ＭＳ Ｐゴシック" pitchFamily="-65" charset="-128"/>
              </a:rPr>
              <a:t> на </a:t>
            </a:r>
            <a:r>
              <a:rPr lang="ru-RU" sz="1200" kern="1200" dirty="0">
                <a:solidFill>
                  <a:schemeClr val="tx1"/>
                </a:solidFill>
                <a:effectLst/>
                <a:latin typeface="+mn-lt"/>
                <a:ea typeface="ＭＳ Ｐゴシック" pitchFamily="-65" charset="-128"/>
                <a:cs typeface="ＭＳ Ｐゴシック" pitchFamily="-65" charset="-128"/>
              </a:rPr>
              <a:t>Конвенцијата и упатството за член 18 од Конвенцијата, признавајќи ја важноста на навремен прекуграничен пристап до електронски докази во кривични истраги и постапки, во поглед на предизвиците за постојните постапки за добивање на електронски докази од даватели на услуги во други земји.</a:t>
            </a:r>
          </a:p>
          <a:p>
            <a:endParaRPr lang="en-US" sz="1200" kern="1200" dirty="0">
              <a:solidFill>
                <a:schemeClr val="tx1"/>
              </a:solidFill>
              <a:effectLst/>
              <a:latin typeface="+mn-lt"/>
              <a:ea typeface="ＭＳ Ｐゴシック" pitchFamily="-65" charset="-128"/>
              <a:cs typeface="ＭＳ Ｐゴシック" pitchFamily="-65" charset="-128"/>
            </a:endParaRPr>
          </a:p>
          <a:p>
            <a:r>
              <a:rPr lang="ru-RU" sz="1200" kern="1200" dirty="0">
                <a:solidFill>
                  <a:schemeClr val="tx1"/>
                </a:solidFill>
                <a:effectLst/>
                <a:latin typeface="+mn-lt"/>
                <a:ea typeface="ＭＳ Ｐゴシック" pitchFamily="-65" charset="-128"/>
                <a:cs typeface="ＭＳ Ｐゴシック" pitchFamily="-65" charset="-128"/>
              </a:rPr>
              <a:t>Сѐ поголем број на кривични истраги и постапки во денешно време бараат пристап до електронски докази од даватели на услуги во други земји. Дури и за дела кои се целосно домашни по природа - т.е. кога делото, жртвата и сторителот се во иста земја со истражниот орган - електронските докази може да ги чува давател на услуги на територијата на друга земја. Во многу ситуации, од </a:t>
            </a:r>
            <a:r>
              <a:rPr lang="mk-MK" sz="1200" kern="1200" dirty="0">
                <a:solidFill>
                  <a:schemeClr val="tx1"/>
                </a:solidFill>
                <a:effectLst/>
                <a:latin typeface="+mn-lt"/>
                <a:ea typeface="ＭＳ Ｐゴシック" pitchFamily="-65" charset="-128"/>
                <a:cs typeface="ＭＳ Ｐゴシック" pitchFamily="-65" charset="-128"/>
              </a:rPr>
              <a:t>органите</a:t>
            </a:r>
            <a:r>
              <a:rPr lang="ru-RU" sz="1200" kern="1200" dirty="0">
                <a:solidFill>
                  <a:schemeClr val="tx1"/>
                </a:solidFill>
                <a:effectLst/>
                <a:latin typeface="+mn-lt"/>
                <a:ea typeface="ＭＳ Ｐゴシック" pitchFamily="-65" charset="-128"/>
                <a:cs typeface="ＭＳ Ｐゴシック" pitchFamily="-65" charset="-128"/>
              </a:rPr>
              <a:t> кои истражуваат кривично дело може да се бара да користат постапки за меѓународна соработка, како што е заемна помош, кои не секогаш се во можност да обезбедат помош доволно брзо или ефикасно за потребите на истрагата или постапката, како резултат на постојано зголемување на обемот на барања кои бараат електронски докази.</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90</a:t>
            </a:fld>
            <a:endParaRPr lang="en-US"/>
          </a:p>
        </p:txBody>
      </p:sp>
    </p:spTree>
    <p:extLst>
      <p:ext uri="{BB962C8B-B14F-4D97-AF65-F5344CB8AC3E}">
        <p14:creationId xmlns:p14="http://schemas.microsoft.com/office/powerpoint/2010/main" val="3613830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91</a:t>
            </a:fld>
            <a:endParaRPr lang="en-US"/>
          </a:p>
        </p:txBody>
      </p:sp>
    </p:spTree>
    <p:extLst>
      <p:ext uri="{BB962C8B-B14F-4D97-AF65-F5344CB8AC3E}">
        <p14:creationId xmlns:p14="http://schemas.microsoft.com/office/powerpoint/2010/main" val="336953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на слајдот го покажува текстот на член 24 од Конвенцијата од Будимпешта со еден елемент „кривичните дела</a:t>
            </a:r>
            <a:r>
              <a:rPr lang="ru-RU" baseline="0" dirty="0"/>
              <a:t>... се смета дека се вклучени како екстрадитивни кривични дела во кој било договор за екстрадиција</a:t>
            </a:r>
            <a:r>
              <a:rPr lang="ru-RU" dirty="0"/>
              <a:t>“ нагласен со црвено.</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ru-RU" sz="1200" dirty="0"/>
              <a:t>Конвенцијата од Будимпешта вообичаено не е договор за екстрадиција - и наместо да пропише специфична постапка за екстрадиција, тој предвидува дека кривичните дела утврдени во согласност со Конвенцијата од Будимпешта ќе се сметаат за вклучени како дела за екстрадиција во кој било договор за екстрадиција. Ова значи дека постојните постапки прифатени од секоја страна ќе се применуваат во врска со кривичните</a:t>
            </a:r>
            <a:r>
              <a:rPr lang="ru-RU" sz="1200" baseline="0" dirty="0"/>
              <a:t> дела</a:t>
            </a:r>
            <a:r>
              <a:rPr lang="ru-RU" sz="1200" dirty="0"/>
              <a:t> утврдени во согласност со Конвенцијата од Будимпешта.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20917010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92</a:t>
            </a:fld>
            <a:endParaRPr lang="en-US"/>
          </a:p>
        </p:txBody>
      </p:sp>
    </p:spTree>
    <p:extLst>
      <p:ext uri="{BB962C8B-B14F-4D97-AF65-F5344CB8AC3E}">
        <p14:creationId xmlns:p14="http://schemas.microsoft.com/office/powerpoint/2010/main" val="2629211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93</a:t>
            </a:fld>
            <a:endParaRPr lang="en-US"/>
          </a:p>
        </p:txBody>
      </p:sp>
    </p:spTree>
    <p:extLst>
      <p:ext uri="{BB962C8B-B14F-4D97-AF65-F5344CB8AC3E}">
        <p14:creationId xmlns:p14="http://schemas.microsoft.com/office/powerpoint/2010/main" val="12914142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94</a:t>
            </a:fld>
            <a:endParaRPr lang="en-US"/>
          </a:p>
        </p:txBody>
      </p:sp>
    </p:spTree>
    <p:extLst>
      <p:ext uri="{BB962C8B-B14F-4D97-AF65-F5344CB8AC3E}">
        <p14:creationId xmlns:p14="http://schemas.microsoft.com/office/powerpoint/2010/main" val="10057252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Целта на овој член е страната барател да има можност да издаде налог што треба да го достави до замолената страна и за замолената страната да има можност да го спроведе овој налог со тоа што ќе го натера давателот на услуги на нејзина територија да генерира информации за претплатникот или податочен сообраќај во сопственост или контрола на тој давател на услуги. </a:t>
            </a:r>
          </a:p>
          <a:p>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Членот воспоставува механизам што ги надополнува одредбите за заемна помош од Конвенцијата. Истиот е креиран со цел да биде поедноставен од моменталната заемна помош, со тоа што информациите што страната барател треба да ги обезбеди се поограничени, а процесот за добивање на податоците е побрз. Овој член ги надополнува, и затоа не е во спротивност со, другите процеси на заемна помош според Конвенцијата или други мултилатерални или билатерални договори, на кои страната има право да се повика. Впрочем, во ситуации во кои страната барател сака да побара податочен сообраќај од страна кај која постои резервираност во однос на тој аспект од овој член, страната барател може да користи друга постапка за заемна помош. Кога, како што често се случува, истовремено се бараат информации за претплатници, податочен сообраќај и складирани содржински податоци, може да биде поефикасно да се бараат сите три форми на податоци за иста цел преку единствено традиционално барање за заемна помош, наместо да се бараат одредени податоци преку методот даден во овој член, а други преку посебно барање за заемна помош.</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95</a:t>
            </a:fld>
            <a:endParaRPr lang="en-US"/>
          </a:p>
        </p:txBody>
      </p:sp>
    </p:spTree>
    <p:extLst>
      <p:ext uri="{BB962C8B-B14F-4D97-AF65-F5344CB8AC3E}">
        <p14:creationId xmlns:p14="http://schemas.microsoft.com/office/powerpoint/2010/main" val="14890722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96</a:t>
            </a:fld>
            <a:endParaRPr lang="en-US"/>
          </a:p>
        </p:txBody>
      </p:sp>
    </p:spTree>
    <p:extLst>
      <p:ext uri="{BB962C8B-B14F-4D97-AF65-F5344CB8AC3E}">
        <p14:creationId xmlns:p14="http://schemas.microsoft.com/office/powerpoint/2010/main" val="1603247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97</a:t>
            </a:fld>
            <a:endParaRPr lang="en-US"/>
          </a:p>
        </p:txBody>
      </p:sp>
    </p:spTree>
    <p:extLst>
      <p:ext uri="{BB962C8B-B14F-4D97-AF65-F5344CB8AC3E}">
        <p14:creationId xmlns:p14="http://schemas.microsoft.com/office/powerpoint/2010/main" val="36749643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98</a:t>
            </a:fld>
            <a:endParaRPr lang="en-US"/>
          </a:p>
        </p:txBody>
      </p:sp>
    </p:spTree>
    <p:extLst>
      <p:ext uri="{BB962C8B-B14F-4D97-AF65-F5344CB8AC3E}">
        <p14:creationId xmlns:p14="http://schemas.microsoft.com/office/powerpoint/2010/main" val="7469216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99</a:t>
            </a:fld>
            <a:endParaRPr lang="en-US"/>
          </a:p>
        </p:txBody>
      </p:sp>
    </p:spTree>
    <p:extLst>
      <p:ext uri="{BB962C8B-B14F-4D97-AF65-F5344CB8AC3E}">
        <p14:creationId xmlns:p14="http://schemas.microsoft.com/office/powerpoint/2010/main" val="25446346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Состаноците на групите за составување протокол продолжија онлајн за време на пандемијата на COVID-19. Различни дискусии за додадената вредност се во тек заедно со дискусиите за изводливоста на елементот за меѓународна соработка на истрагите за </a:t>
            </a:r>
            <a:r>
              <a:rPr lang="en-US" dirty="0"/>
              <a:t>UC</a:t>
            </a:r>
            <a:r>
              <a:rPr lang="ru-RU" dirty="0"/>
              <a:t>.</a:t>
            </a:r>
          </a:p>
          <a:p>
            <a:endParaRPr lang="en-US" sz="1200" kern="1200" dirty="0">
              <a:solidFill>
                <a:schemeClr val="tx1"/>
              </a:solidFill>
              <a:effectLst/>
              <a:latin typeface="+mn-lt"/>
              <a:ea typeface="ＭＳ Ｐゴシック" pitchFamily="-65" charset="-128"/>
            </a:endParaRPr>
          </a:p>
          <a:p>
            <a:r>
              <a:rPr lang="ru-RU" sz="1200" kern="1200" dirty="0">
                <a:solidFill>
                  <a:schemeClr val="tx1"/>
                </a:solidFill>
                <a:effectLst/>
                <a:latin typeface="+mn-lt"/>
                <a:ea typeface="ＭＳ Ｐゴシック" pitchFamily="-65" charset="-128"/>
              </a:rPr>
              <a:t>Како што се развиваат работите поврзани со усвојување на нацрт-одредбите, така и претходниот слајд треба соодветно да се ажурира.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100</a:t>
            </a:fld>
            <a:endParaRPr lang="en-US"/>
          </a:p>
        </p:txBody>
      </p:sp>
    </p:spTree>
    <p:extLst>
      <p:ext uri="{BB962C8B-B14F-4D97-AF65-F5344CB8AC3E}">
        <p14:creationId xmlns:p14="http://schemas.microsoft.com/office/powerpoint/2010/main" val="1797915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Четвртиот дел ќе разгледа неколку обрасци за заемна правна помош.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102</a:t>
            </a:fld>
            <a:endParaRPr lang="en-US"/>
          </a:p>
        </p:txBody>
      </p:sp>
    </p:spTree>
    <p:extLst>
      <p:ext uri="{BB962C8B-B14F-4D97-AF65-F5344CB8AC3E}">
        <p14:creationId xmlns:p14="http://schemas.microsoft.com/office/powerpoint/2010/main" val="257408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5/4/2021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5/4/2021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5/4/2021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5/4/2021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5/4/2021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5/4/2021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5/4/2021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5/4/2021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5/4/2021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5/4/2021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5/4/2021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doj.gov.hk/lawdoc/mla.pdf" TargetMode="External"/><Relationship Id="rId2" Type="http://schemas.openxmlformats.org/officeDocument/2006/relationships/notesSlide" Target="../notesSlides/notesSlide10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gov.uk/government/uploads/system/uploads/attachment_data/file/415038/MLA_Guidelines_2015.pdf"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jpeg"/></Relationships>
</file>

<file path=ppt/slides/_rels/slide3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jpeg"/></Relationships>
</file>

<file path=ppt/slides/_rels/slide6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3.jpeg"/></Relationships>
</file>

<file path=ppt/slides/_rels/slide7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447098"/>
          </a:xfrm>
          <a:prstGeom prst="rect">
            <a:avLst/>
          </a:prstGeom>
          <a:ln>
            <a:noFill/>
          </a:ln>
        </p:spPr>
        <p:txBody>
          <a:bodyPr wrap="square">
            <a:spAutoFit/>
          </a:bodyPr>
          <a:lstStyle/>
          <a:p>
            <a:pPr algn="ctr"/>
            <a:r>
              <a:rPr lang="mk-MK" sz="3600" b="1" i="1" dirty="0">
                <a:solidFill>
                  <a:schemeClr val="tx2"/>
                </a:solidFill>
              </a:rPr>
              <a:t>Специјализиран судски курс за</a:t>
            </a:r>
          </a:p>
          <a:p>
            <a:pPr algn="ctr"/>
            <a:r>
              <a:rPr lang="mk-MK" sz="3600" b="1" i="1" dirty="0">
                <a:solidFill>
                  <a:schemeClr val="tx2"/>
                </a:solidFill>
              </a:rPr>
              <a:t>меѓународна соработка</a:t>
            </a:r>
            <a:endParaRPr lang="fr-FR" b="1" dirty="0"/>
          </a:p>
          <a:p>
            <a:pPr algn="ct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mk-MK" sz="3200" b="1" dirty="0">
                <a:solidFill>
                  <a:schemeClr val="tx2"/>
                </a:solidFill>
              </a:rPr>
              <a:t>Сесија</a:t>
            </a:r>
            <a:r>
              <a:rPr lang="en-GB" sz="3200" b="1" dirty="0">
                <a:solidFill>
                  <a:schemeClr val="tx2"/>
                </a:solidFill>
              </a:rPr>
              <a:t> 2.1</a:t>
            </a:r>
          </a:p>
          <a:p>
            <a:pPr marL="0" indent="0" algn="ctr">
              <a:buFont typeface="Arial" charset="0"/>
              <a:buNone/>
              <a:defRPr/>
            </a:pPr>
            <a:r>
              <a:rPr lang="mk-MK" sz="3200" b="1" dirty="0">
                <a:solidFill>
                  <a:schemeClr val="tx2"/>
                </a:solidFill>
              </a:rPr>
              <a:t>Механизми според Конвенцијата од Будимпешта</a:t>
            </a:r>
            <a:endParaRPr lang="en-GB"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a:t>Член 24 - Екстрадиција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7" y="1058073"/>
            <a:ext cx="4707931" cy="5209118"/>
          </a:xfrm>
          <a:prstGeom prst="rect">
            <a:avLst/>
          </a:prstGeom>
        </p:spPr>
        <p:txBody>
          <a:bodyPr wrap="square">
            <a:spAutoFit/>
          </a:bodyPr>
          <a:lstStyle/>
          <a:p>
            <a:pPr marL="342900" indent="-342900" algn="just">
              <a:buFont typeface="Wingdings" pitchFamily="2" charset="2"/>
              <a:buChar char="Ø"/>
            </a:pPr>
            <a:r>
              <a:rPr lang="en-US" sz="1750" dirty="0"/>
              <a:t>2 </a:t>
            </a:r>
            <a:r>
              <a:rPr lang="mk-MK" sz="1750" b="1" dirty="0">
                <a:solidFill>
                  <a:srgbClr val="FF0000"/>
                </a:solidFill>
              </a:rPr>
              <a:t>Кривичните дела </a:t>
            </a:r>
            <a:r>
              <a:rPr lang="mk-MK" sz="1750" dirty="0"/>
              <a:t>опишани во став 1 од овој член </a:t>
            </a:r>
            <a:r>
              <a:rPr lang="mk-MK" sz="1750" b="1" dirty="0">
                <a:solidFill>
                  <a:srgbClr val="FF0000"/>
                </a:solidFill>
              </a:rPr>
              <a:t>се смета дека се вклучени како екстрадитивни кривични дела во кој било договор за екстрадиција </a:t>
            </a:r>
            <a:r>
              <a:rPr lang="mk-MK" sz="1750" dirty="0"/>
              <a:t>што постои помеѓу страните. Страните се обврзуваат да вклучат такви кривични дела како екстрадитивни кривични дела во кој било договор за екстрадиција што ќе се склучи помеѓу нив.</a:t>
            </a:r>
            <a:endParaRPr lang="en-US" sz="1750" dirty="0"/>
          </a:p>
          <a:p>
            <a:pPr marL="342900" indent="-342900" algn="just">
              <a:buFont typeface="Wingdings" pitchFamily="2" charset="2"/>
              <a:buChar char="Ø"/>
            </a:pPr>
            <a:endParaRPr lang="en-US" sz="1750" dirty="0"/>
          </a:p>
          <a:p>
            <a:pPr marL="342900" indent="-342900" algn="just">
              <a:buFont typeface="Wingdings" pitchFamily="2" charset="2"/>
              <a:buChar char="Ø"/>
            </a:pPr>
            <a:r>
              <a:rPr lang="en-US" sz="1750" dirty="0"/>
              <a:t>3 </a:t>
            </a:r>
            <a:r>
              <a:rPr lang="mk-MK" sz="1750" dirty="0"/>
              <a:t>Доколку страната што ја условува екстрадицијата со постоење на договор, добие барање за екстрадиција од друга страна со која нема договор за екстрадиција, може да ја смета оваа Конвенција како правна основа за екстрадиција во однос на какво било кривично дело од став 1 на овој член.</a:t>
            </a:r>
            <a:endParaRPr lang="en-US"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963886" y="1020338"/>
            <a:ext cx="4058570" cy="3816429"/>
          </a:xfrm>
          <a:prstGeom prst="rect">
            <a:avLst/>
          </a:prstGeom>
        </p:spPr>
        <p:txBody>
          <a:bodyPr wrap="square">
            <a:spAutoFit/>
          </a:bodyPr>
          <a:lstStyle/>
          <a:p>
            <a:pPr marL="342900" indent="-342900" algn="just">
              <a:buFont typeface="Wingdings" pitchFamily="2" charset="2"/>
              <a:buChar char="ü"/>
            </a:pPr>
            <a:r>
              <a:rPr lang="mk-MK" sz="2200" dirty="0"/>
              <a:t>Конвенцијата од Будимпешта вообичаено не е договор за екстрадиција</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mk-MK" sz="2200" dirty="0"/>
              <a:t>Кривичните дела утврдени според Конвенцијата од Будимпешта се сметаат за екстрадитивни кривични дела според постојните договори помеѓу страните</a:t>
            </a:r>
            <a:endParaRPr lang="en-GB" sz="2200" dirty="0"/>
          </a:p>
        </p:txBody>
      </p:sp>
    </p:spTree>
    <p:extLst>
      <p:ext uri="{BB962C8B-B14F-4D97-AF65-F5344CB8AC3E}">
        <p14:creationId xmlns:p14="http://schemas.microsoft.com/office/powerpoint/2010/main" val="28881525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Нацрт-членови во развој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5509200"/>
          </a:xfrm>
          <a:prstGeom prst="rect">
            <a:avLst/>
          </a:prstGeom>
        </p:spPr>
        <p:txBody>
          <a:bodyPr>
            <a:spAutoFit/>
          </a:bodyPr>
          <a:lstStyle/>
          <a:p>
            <a:pPr marL="342900" indent="-342900">
              <a:buFont typeface="Wingdings" pitchFamily="2" charset="2"/>
              <a:buChar char="Ø"/>
            </a:pPr>
            <a:r>
              <a:rPr lang="mk-MK" sz="2200" dirty="0"/>
              <a:t>Заеднички одредби</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mk-MK" sz="2200" dirty="0"/>
              <a:t>Услови и заштитни мерки (гаранции)</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mk-MK" sz="2200" dirty="0"/>
              <a:t>Проширување на претрес на поврзан компјутер</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Тајни истраги со помош на компјутерски систем (домашно ниво)</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Тајни истраги (меѓународно ниво)</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Општи начела</a:t>
            </a: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687258" y="1166842"/>
            <a:ext cx="4361935" cy="5170646"/>
          </a:xfrm>
          <a:prstGeom prst="rect">
            <a:avLst/>
          </a:prstGeom>
        </p:spPr>
        <p:txBody>
          <a:bodyPr wrap="square">
            <a:spAutoFit/>
          </a:bodyPr>
          <a:lstStyle/>
          <a:p>
            <a:pPr marL="342900" indent="-342900">
              <a:buFont typeface="Wingdings" pitchFamily="2" charset="2"/>
              <a:buChar char="Ø"/>
            </a:pPr>
            <a:r>
              <a:rPr lang="mk-MK" sz="2200" dirty="0"/>
              <a:t>Директно зачувување на податоци од даватели на услуги</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Откривање на податоци во итни ситуации</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Пристап до информации поврзани со регистрирани интернет домени – Барање за информации за регистрација на име на домен </a:t>
            </a:r>
            <a:r>
              <a:rPr lang="en-GB" sz="2200" dirty="0"/>
              <a:t>[WHOIS]</a:t>
            </a:r>
          </a:p>
          <a:p>
            <a:pPr marL="342900" indent="-342900">
              <a:buFont typeface="Wingdings" pitchFamily="2" charset="2"/>
              <a:buChar char="Ø"/>
            </a:pPr>
            <a:endParaRPr lang="en-GB" sz="2200" dirty="0"/>
          </a:p>
          <a:p>
            <a:pPr marL="342900" indent="-342900">
              <a:buFont typeface="Wingdings" pitchFamily="2" charset="2"/>
              <a:buChar char="Ø"/>
            </a:pPr>
            <a:r>
              <a:rPr lang="mk-MK" sz="2200" dirty="0"/>
              <a:t>Конечни одредби</a:t>
            </a:r>
            <a:endParaRPr lang="en-GB" sz="2200" dirty="0"/>
          </a:p>
        </p:txBody>
      </p:sp>
    </p:spTree>
    <p:extLst>
      <p:ext uri="{BB962C8B-B14F-4D97-AF65-F5344CB8AC3E}">
        <p14:creationId xmlns:p14="http://schemas.microsoft.com/office/powerpoint/2010/main" val="41149952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8267006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274195"/>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Четврти дел</a:t>
            </a:r>
          </a:p>
          <a:p>
            <a:pPr algn="ctr" eaLnBrk="1" hangingPunct="1">
              <a:lnSpc>
                <a:spcPct val="80000"/>
              </a:lnSpc>
            </a:pPr>
            <a:endParaRPr lang="en-GB" sz="3200" b="1" dirty="0">
              <a:ea typeface="ＭＳ Ｐゴシック" charset="0"/>
              <a:cs typeface="ＭＳ Ｐゴシック" charset="0"/>
            </a:endParaRPr>
          </a:p>
          <a:p>
            <a:pPr algn="ctr">
              <a:lnSpc>
                <a:spcPct val="80000"/>
              </a:lnSpc>
            </a:pPr>
            <a:r>
              <a:rPr lang="ru-RU" sz="3200" b="1" dirty="0">
                <a:ea typeface="ＭＳ Ｐゴシック" charset="0"/>
                <a:cs typeface="ＭＳ Ｐゴシック" charset="0"/>
              </a:rPr>
              <a:t>Обрасци за заемна правна помош</a:t>
            </a:r>
            <a:endParaRPr lang="en-GB" sz="3200" b="1" dirty="0"/>
          </a:p>
        </p:txBody>
      </p:sp>
    </p:spTree>
    <p:extLst>
      <p:ext uri="{BB962C8B-B14F-4D97-AF65-F5344CB8AC3E}">
        <p14:creationId xmlns:p14="http://schemas.microsoft.com/office/powerpoint/2010/main" val="41130707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30C376-D321-42BE-ABB3-EBD7149C9889}"/>
              </a:ext>
            </a:extLst>
          </p:cNvPr>
          <p:cNvSpPr>
            <a:spLocks noGrp="1"/>
          </p:cNvSpPr>
          <p:nvPr>
            <p:ph type="sldNum" sz="quarter" idx="12"/>
          </p:nvPr>
        </p:nvSpPr>
        <p:spPr/>
        <p:txBody>
          <a:bodyPr/>
          <a:lstStyle/>
          <a:p>
            <a:pPr>
              <a:defRPr/>
            </a:pPr>
            <a:fld id="{0E1F2CE5-82EE-4D86-A1BA-A62E2F853B8E}" type="slidenum">
              <a:rPr lang="en-US" smtClean="0"/>
              <a:pPr>
                <a:defRPr/>
              </a:pPr>
              <a:t>103</a:t>
            </a:fld>
            <a:endParaRPr lang="en-US"/>
          </a:p>
        </p:txBody>
      </p:sp>
      <p:sp>
        <p:nvSpPr>
          <p:cNvPr id="6" name="Slide Number Placeholder 1">
            <a:extLst>
              <a:ext uri="{FF2B5EF4-FFF2-40B4-BE49-F238E27FC236}">
                <a16:creationId xmlns:a16="http://schemas.microsoft.com/office/drawing/2014/main" id="{B28B046C-C827-402F-B244-E8F4BA253C08}"/>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103</a:t>
            </a:fld>
            <a:endParaRPr lang="en-GB" dirty="0"/>
          </a:p>
        </p:txBody>
      </p:sp>
      <p:sp>
        <p:nvSpPr>
          <p:cNvPr id="7" name="TextBox 6">
            <a:extLst>
              <a:ext uri="{FF2B5EF4-FFF2-40B4-BE49-F238E27FC236}">
                <a16:creationId xmlns:a16="http://schemas.microsoft.com/office/drawing/2014/main" id="{BCE5EC4C-E27D-44C1-AF2E-0EBFBD211E17}"/>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8" name="Slide Number Placeholder 4">
            <a:extLst>
              <a:ext uri="{FF2B5EF4-FFF2-40B4-BE49-F238E27FC236}">
                <a16:creationId xmlns:a16="http://schemas.microsoft.com/office/drawing/2014/main" id="{90A4357B-F1AA-4BA1-B304-CD38932E67F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103</a:t>
            </a:fld>
            <a:endParaRPr lang="en-GB" dirty="0">
              <a:solidFill>
                <a:schemeClr val="tx1"/>
              </a:solidFill>
            </a:endParaRPr>
          </a:p>
        </p:txBody>
      </p:sp>
      <p:sp>
        <p:nvSpPr>
          <p:cNvPr id="9" name="Rectangle 8">
            <a:extLst>
              <a:ext uri="{FF2B5EF4-FFF2-40B4-BE49-F238E27FC236}">
                <a16:creationId xmlns:a16="http://schemas.microsoft.com/office/drawing/2014/main" id="{099944F8-F78B-40CF-B8AA-04CA47C3C798}"/>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4">
            <a:extLst>
              <a:ext uri="{FF2B5EF4-FFF2-40B4-BE49-F238E27FC236}">
                <a16:creationId xmlns:a16="http://schemas.microsoft.com/office/drawing/2014/main" id="{A9162D57-721B-4426-A8C9-C8CDAAD1E63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621EBC79-D2A1-47DD-A91A-819727E6278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Хонг Конг</a:t>
            </a:r>
            <a:endParaRPr lang="fr-FR" sz="3200" b="1" dirty="0">
              <a:solidFill>
                <a:schemeClr val="bg1"/>
              </a:solidFill>
            </a:endParaRPr>
          </a:p>
        </p:txBody>
      </p:sp>
      <p:pic>
        <p:nvPicPr>
          <p:cNvPr id="12" name="Picture 4">
            <a:extLst>
              <a:ext uri="{FF2B5EF4-FFF2-40B4-BE49-F238E27FC236}">
                <a16:creationId xmlns:a16="http://schemas.microsoft.com/office/drawing/2014/main" id="{9BC95FD7-8661-4A96-B842-E2AFDA1A0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DCE1EA93-59A1-4752-8D03-B7F0322D76D3}"/>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5" name="Picture 14">
            <a:extLst>
              <a:ext uri="{FF2B5EF4-FFF2-40B4-BE49-F238E27FC236}">
                <a16:creationId xmlns:a16="http://schemas.microsoft.com/office/drawing/2014/main" id="{7E8C42C6-8FFB-475E-8246-A94ABE46ED19}"/>
              </a:ext>
            </a:extLst>
          </p:cNvPr>
          <p:cNvPicPr>
            <a:picLocks noChangeAspect="1"/>
          </p:cNvPicPr>
          <p:nvPr/>
        </p:nvPicPr>
        <p:blipFill rotWithShape="1">
          <a:blip r:embed="rId4"/>
          <a:srcRect l="22881" t="7344" r="22881" b="-2072"/>
          <a:stretch/>
        </p:blipFill>
        <p:spPr>
          <a:xfrm>
            <a:off x="0" y="894204"/>
            <a:ext cx="2415153" cy="2951664"/>
          </a:xfrm>
          <a:prstGeom prst="rect">
            <a:avLst/>
          </a:prstGeom>
        </p:spPr>
      </p:pic>
      <p:pic>
        <p:nvPicPr>
          <p:cNvPr id="17" name="Picture 16">
            <a:extLst>
              <a:ext uri="{FF2B5EF4-FFF2-40B4-BE49-F238E27FC236}">
                <a16:creationId xmlns:a16="http://schemas.microsoft.com/office/drawing/2014/main" id="{08A743B8-DC44-434F-912F-23735B617CDE}"/>
              </a:ext>
            </a:extLst>
          </p:cNvPr>
          <p:cNvPicPr>
            <a:picLocks noChangeAspect="1"/>
          </p:cNvPicPr>
          <p:nvPr/>
        </p:nvPicPr>
        <p:blipFill rotWithShape="1">
          <a:blip r:embed="rId5"/>
          <a:srcRect l="25422" t="11299" r="24860" b="-3012"/>
          <a:stretch/>
        </p:blipFill>
        <p:spPr>
          <a:xfrm>
            <a:off x="1516822" y="1470221"/>
            <a:ext cx="4210373" cy="5519454"/>
          </a:xfrm>
          <a:prstGeom prst="rect">
            <a:avLst/>
          </a:prstGeom>
        </p:spPr>
      </p:pic>
      <p:pic>
        <p:nvPicPr>
          <p:cNvPr id="19" name="Picture 18">
            <a:extLst>
              <a:ext uri="{FF2B5EF4-FFF2-40B4-BE49-F238E27FC236}">
                <a16:creationId xmlns:a16="http://schemas.microsoft.com/office/drawing/2014/main" id="{7BF5E73E-3A24-4325-A847-D977AF3A9892}"/>
              </a:ext>
            </a:extLst>
          </p:cNvPr>
          <p:cNvPicPr>
            <a:picLocks noChangeAspect="1"/>
          </p:cNvPicPr>
          <p:nvPr/>
        </p:nvPicPr>
        <p:blipFill rotWithShape="1">
          <a:blip r:embed="rId6"/>
          <a:srcRect l="26695" t="8475" r="25283"/>
          <a:stretch/>
        </p:blipFill>
        <p:spPr>
          <a:xfrm>
            <a:off x="5189222" y="1332205"/>
            <a:ext cx="3954778" cy="5295255"/>
          </a:xfrm>
          <a:prstGeom prst="rect">
            <a:avLst/>
          </a:prstGeom>
        </p:spPr>
      </p:pic>
      <p:sp>
        <p:nvSpPr>
          <p:cNvPr id="20" name="Content Placeholder 2">
            <a:extLst>
              <a:ext uri="{FF2B5EF4-FFF2-40B4-BE49-F238E27FC236}">
                <a16:creationId xmlns:a16="http://schemas.microsoft.com/office/drawing/2014/main" id="{6F696F04-ED89-495D-88EC-B2E1359976E5}"/>
              </a:ext>
            </a:extLst>
          </p:cNvPr>
          <p:cNvSpPr txBox="1">
            <a:spLocks/>
          </p:cNvSpPr>
          <p:nvPr/>
        </p:nvSpPr>
        <p:spPr>
          <a:xfrm>
            <a:off x="604653" y="902550"/>
            <a:ext cx="8786217" cy="5184576"/>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GB" sz="2400" b="1" dirty="0">
                <a:hlinkClick r:id="rId7"/>
              </a:rPr>
              <a:t>http://www.doj.gov.hk/lawdoc/mla.pdf</a:t>
            </a:r>
            <a:endParaRPr lang="en-US" sz="2400" b="1" dirty="0"/>
          </a:p>
          <a:p>
            <a:pPr marL="0" indent="0" algn="ctr">
              <a:buFont typeface="Arial" pitchFamily="34" charset="0"/>
              <a:buNone/>
            </a:pPr>
            <a:endParaRPr lang="en-US" sz="2000" b="1" dirty="0"/>
          </a:p>
          <a:p>
            <a:pPr marL="0" indent="0" algn="ctr">
              <a:buFont typeface="Arial" pitchFamily="34" charset="0"/>
              <a:buNone/>
            </a:pPr>
            <a:endParaRPr lang="en-US" sz="2000" b="1" dirty="0"/>
          </a:p>
        </p:txBody>
      </p:sp>
    </p:spTree>
    <p:extLst>
      <p:ext uri="{BB962C8B-B14F-4D97-AF65-F5344CB8AC3E}">
        <p14:creationId xmlns:p14="http://schemas.microsoft.com/office/powerpoint/2010/main" val="2301467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30C376-D321-42BE-ABB3-EBD7149C9889}"/>
              </a:ext>
            </a:extLst>
          </p:cNvPr>
          <p:cNvSpPr>
            <a:spLocks noGrp="1"/>
          </p:cNvSpPr>
          <p:nvPr>
            <p:ph type="sldNum" sz="quarter" idx="12"/>
          </p:nvPr>
        </p:nvSpPr>
        <p:spPr/>
        <p:txBody>
          <a:bodyPr/>
          <a:lstStyle/>
          <a:p>
            <a:pPr>
              <a:defRPr/>
            </a:pPr>
            <a:fld id="{0E1F2CE5-82EE-4D86-A1BA-A62E2F853B8E}" type="slidenum">
              <a:rPr lang="en-US" smtClean="0"/>
              <a:pPr>
                <a:defRPr/>
              </a:pPr>
              <a:t>104</a:t>
            </a:fld>
            <a:endParaRPr lang="en-US"/>
          </a:p>
        </p:txBody>
      </p:sp>
      <p:sp>
        <p:nvSpPr>
          <p:cNvPr id="6" name="Slide Number Placeholder 1">
            <a:extLst>
              <a:ext uri="{FF2B5EF4-FFF2-40B4-BE49-F238E27FC236}">
                <a16:creationId xmlns:a16="http://schemas.microsoft.com/office/drawing/2014/main" id="{B28B046C-C827-402F-B244-E8F4BA253C08}"/>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104</a:t>
            </a:fld>
            <a:endParaRPr lang="en-GB" dirty="0"/>
          </a:p>
        </p:txBody>
      </p:sp>
      <p:sp>
        <p:nvSpPr>
          <p:cNvPr id="7" name="TextBox 6">
            <a:extLst>
              <a:ext uri="{FF2B5EF4-FFF2-40B4-BE49-F238E27FC236}">
                <a16:creationId xmlns:a16="http://schemas.microsoft.com/office/drawing/2014/main" id="{BCE5EC4C-E27D-44C1-AF2E-0EBFBD211E17}"/>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8" name="Slide Number Placeholder 4">
            <a:extLst>
              <a:ext uri="{FF2B5EF4-FFF2-40B4-BE49-F238E27FC236}">
                <a16:creationId xmlns:a16="http://schemas.microsoft.com/office/drawing/2014/main" id="{90A4357B-F1AA-4BA1-B304-CD38932E67F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104</a:t>
            </a:fld>
            <a:endParaRPr lang="en-GB" dirty="0">
              <a:solidFill>
                <a:schemeClr val="tx1"/>
              </a:solidFill>
            </a:endParaRPr>
          </a:p>
        </p:txBody>
      </p:sp>
      <p:sp>
        <p:nvSpPr>
          <p:cNvPr id="9" name="Rectangle 8">
            <a:extLst>
              <a:ext uri="{FF2B5EF4-FFF2-40B4-BE49-F238E27FC236}">
                <a16:creationId xmlns:a16="http://schemas.microsoft.com/office/drawing/2014/main" id="{099944F8-F78B-40CF-B8AA-04CA47C3C798}"/>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4">
            <a:extLst>
              <a:ext uri="{FF2B5EF4-FFF2-40B4-BE49-F238E27FC236}">
                <a16:creationId xmlns:a16="http://schemas.microsoft.com/office/drawing/2014/main" id="{A9162D57-721B-4426-A8C9-C8CDAAD1E63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621EBC79-D2A1-47DD-A91A-819727E6278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Обединето Кралство</a:t>
            </a:r>
            <a:endParaRPr lang="fr-FR" sz="3200" b="1" dirty="0">
              <a:solidFill>
                <a:schemeClr val="bg1"/>
              </a:solidFill>
            </a:endParaRPr>
          </a:p>
        </p:txBody>
      </p:sp>
      <p:pic>
        <p:nvPicPr>
          <p:cNvPr id="12" name="Picture 4">
            <a:extLst>
              <a:ext uri="{FF2B5EF4-FFF2-40B4-BE49-F238E27FC236}">
                <a16:creationId xmlns:a16="http://schemas.microsoft.com/office/drawing/2014/main" id="{9BC95FD7-8661-4A96-B842-E2AFDA1A0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DCE1EA93-59A1-4752-8D03-B7F0322D76D3}"/>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20" name="Content Placeholder 2">
            <a:extLst>
              <a:ext uri="{FF2B5EF4-FFF2-40B4-BE49-F238E27FC236}">
                <a16:creationId xmlns:a16="http://schemas.microsoft.com/office/drawing/2014/main" id="{6F696F04-ED89-495D-88EC-B2E1359976E5}"/>
              </a:ext>
            </a:extLst>
          </p:cNvPr>
          <p:cNvSpPr txBox="1">
            <a:spLocks/>
          </p:cNvSpPr>
          <p:nvPr/>
        </p:nvSpPr>
        <p:spPr>
          <a:xfrm>
            <a:off x="215039" y="902550"/>
            <a:ext cx="8786217" cy="5184576"/>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b="1" dirty="0">
                <a:hlinkClick r:id="rId4"/>
              </a:rPr>
              <a:t>https://www.gov.uk/government/uploads/system/uploads/attachment_data/file/415038/MLA_Guidelines_2015.pdf</a:t>
            </a:r>
            <a:endParaRPr lang="en-US" sz="2400" b="1" dirty="0"/>
          </a:p>
        </p:txBody>
      </p:sp>
      <p:pic>
        <p:nvPicPr>
          <p:cNvPr id="3" name="Picture 2">
            <a:extLst>
              <a:ext uri="{FF2B5EF4-FFF2-40B4-BE49-F238E27FC236}">
                <a16:creationId xmlns:a16="http://schemas.microsoft.com/office/drawing/2014/main" id="{6E0A357F-EB73-4F96-8CE7-27E701FE095A}"/>
              </a:ext>
            </a:extLst>
          </p:cNvPr>
          <p:cNvPicPr>
            <a:picLocks noChangeAspect="1"/>
          </p:cNvPicPr>
          <p:nvPr/>
        </p:nvPicPr>
        <p:blipFill rotWithShape="1">
          <a:blip r:embed="rId5"/>
          <a:srcRect l="23305" t="1507" r="23164" b="4520"/>
          <a:stretch/>
        </p:blipFill>
        <p:spPr>
          <a:xfrm>
            <a:off x="65278" y="1853558"/>
            <a:ext cx="3384236" cy="4455762"/>
          </a:xfrm>
          <a:prstGeom prst="rect">
            <a:avLst/>
          </a:prstGeom>
        </p:spPr>
      </p:pic>
      <p:pic>
        <p:nvPicPr>
          <p:cNvPr id="4" name="Picture 3">
            <a:extLst>
              <a:ext uri="{FF2B5EF4-FFF2-40B4-BE49-F238E27FC236}">
                <a16:creationId xmlns:a16="http://schemas.microsoft.com/office/drawing/2014/main" id="{9472174A-DF34-4A4D-B7CB-715F3FA0AF1A}"/>
              </a:ext>
            </a:extLst>
          </p:cNvPr>
          <p:cNvPicPr>
            <a:picLocks noChangeAspect="1"/>
          </p:cNvPicPr>
          <p:nvPr/>
        </p:nvPicPr>
        <p:blipFill rotWithShape="1">
          <a:blip r:embed="rId6"/>
          <a:srcRect l="23729" t="9913" r="23446"/>
          <a:stretch/>
        </p:blipFill>
        <p:spPr>
          <a:xfrm>
            <a:off x="3096181" y="1853558"/>
            <a:ext cx="5789150" cy="4699642"/>
          </a:xfrm>
          <a:prstGeom prst="rect">
            <a:avLst/>
          </a:prstGeom>
        </p:spPr>
      </p:pic>
    </p:spTree>
    <p:extLst>
      <p:ext uri="{BB962C8B-B14F-4D97-AF65-F5344CB8AC3E}">
        <p14:creationId xmlns:p14="http://schemas.microsoft.com/office/powerpoint/2010/main" val="35434673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588125"/>
            <a:ext cx="9144000" cy="296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rgbClr val="FFFFFF"/>
                </a:solidFill>
                <a:latin typeface="Arial Narrow" panose="020B0606020202030204" pitchFamily="34" charset="0"/>
                <a:cs typeface="Verdana" charset="0"/>
              </a:rPr>
              <a:t>www.coe.int/cybercrime</a:t>
            </a:r>
            <a:endParaRPr lang="en-GB" dirty="0"/>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105</a:t>
            </a:fld>
            <a:endParaRPr lang="en-GB" dirty="0">
              <a:solidFill>
                <a:schemeClr val="tx1"/>
              </a:solidFill>
            </a:endParaRPr>
          </a:p>
        </p:txBody>
      </p:sp>
      <p:sp>
        <p:nvSpPr>
          <p:cNvPr id="5" name="TextBox 4"/>
          <p:cNvSpPr txBox="1"/>
          <p:nvPr/>
        </p:nvSpPr>
        <p:spPr>
          <a:xfrm>
            <a:off x="88522" y="1011207"/>
            <a:ext cx="8933934" cy="5401479"/>
          </a:xfrm>
          <a:prstGeom prst="rect">
            <a:avLst/>
          </a:prstGeom>
          <a:noFill/>
        </p:spPr>
        <p:txBody>
          <a:bodyPr wrap="square" rtlCol="0">
            <a:spAutoFit/>
          </a:bodyPr>
          <a:lstStyle/>
          <a:p>
            <a:r>
              <a:rPr lang="mk-MK" sz="1600" b="1" dirty="0">
                <a:solidFill>
                  <a:schemeClr val="tx2"/>
                </a:solidFill>
                <a:latin typeface="Verdana" panose="020B0604030504040204" pitchFamily="34" charset="0"/>
                <a:ea typeface="Verdana" panose="020B0604030504040204" pitchFamily="34" charset="0"/>
              </a:rPr>
              <a:t>Позадина</a:t>
            </a:r>
            <a:endParaRPr lang="en-GB" sz="1600" b="1" dirty="0">
              <a:latin typeface="Verdana" panose="020B0604030504040204" pitchFamily="34" charset="0"/>
              <a:ea typeface="Verdana" panose="020B0604030504040204" pitchFamily="34" charset="0"/>
            </a:endParaRPr>
          </a:p>
          <a:p>
            <a:pPr marL="457200" lvl="0" indent="-457200">
              <a:spcBef>
                <a:spcPts val="600"/>
              </a:spcBef>
              <a:spcAft>
                <a:spcPts val="600"/>
              </a:spcAft>
              <a:buFont typeface="Arial" pitchFamily="34" charset="0"/>
              <a:buChar char="•"/>
            </a:pPr>
            <a:r>
              <a:rPr lang="mk-MK" sz="1600" dirty="0">
                <a:latin typeface="Verdana" panose="020B0604030504040204" pitchFamily="34" charset="0"/>
                <a:ea typeface="Verdana" panose="020B0604030504040204" pitchFamily="34" charset="0"/>
              </a:rPr>
              <a:t>Причини за поднесување на образец за зачувување на податоци од член 29/30</a:t>
            </a:r>
            <a:r>
              <a:rPr lang="en-GB" sz="1600" dirty="0">
                <a:latin typeface="Verdana" panose="020B0604030504040204" pitchFamily="34" charset="0"/>
                <a:ea typeface="Verdana" panose="020B0604030504040204" pitchFamily="34" charset="0"/>
              </a:rPr>
              <a:t>:</a:t>
            </a:r>
          </a:p>
          <a:p>
            <a:pPr marL="914400" lvl="1" indent="-457200">
              <a:spcBef>
                <a:spcPts val="600"/>
              </a:spcBef>
              <a:spcAft>
                <a:spcPts val="600"/>
              </a:spcAft>
              <a:buFont typeface="Arial" pitchFamily="34" charset="0"/>
              <a:buChar char="•"/>
            </a:pPr>
            <a:r>
              <a:rPr lang="mk-MK" sz="1600" dirty="0">
                <a:latin typeface="Verdana" panose="020B0604030504040204" pitchFamily="34" charset="0"/>
                <a:ea typeface="Verdana" panose="020B0604030504040204" pitchFamily="34" charset="0"/>
              </a:rPr>
              <a:t>текст на член 35 од Конвенцијата земен како нацрт за задолжителни полиња</a:t>
            </a:r>
            <a:r>
              <a:rPr lang="en-GB" sz="1600" dirty="0">
                <a:latin typeface="Verdana" panose="020B0604030504040204" pitchFamily="34" charset="0"/>
                <a:ea typeface="Verdana" panose="020B0604030504040204" pitchFamily="34" charset="0"/>
              </a:rPr>
              <a:t>;</a:t>
            </a:r>
          </a:p>
          <a:p>
            <a:pPr marL="914400" lvl="1" indent="-457200">
              <a:spcBef>
                <a:spcPts val="600"/>
              </a:spcBef>
              <a:spcAft>
                <a:spcPts val="600"/>
              </a:spcAft>
              <a:buFont typeface="Arial" pitchFamily="34" charset="0"/>
              <a:buChar char="•"/>
            </a:pPr>
            <a:r>
              <a:rPr lang="mk-MK" sz="1600" dirty="0">
                <a:latin typeface="Verdana" panose="020B0604030504040204" pitchFamily="34" charset="0"/>
                <a:ea typeface="Verdana" panose="020B0604030504040204" pitchFamily="34" charset="0"/>
              </a:rPr>
              <a:t>минимизирање на внесувањето, а со тоа и помалку време за обработка</a:t>
            </a:r>
            <a:r>
              <a:rPr lang="en-GB" sz="1600" dirty="0">
                <a:latin typeface="Verdana" panose="020B0604030504040204" pitchFamily="34" charset="0"/>
                <a:ea typeface="Verdana" panose="020B0604030504040204" pitchFamily="34" charset="0"/>
              </a:rPr>
              <a:t>;</a:t>
            </a:r>
          </a:p>
          <a:p>
            <a:pPr marL="914400" lvl="1" indent="-457200">
              <a:spcBef>
                <a:spcPts val="600"/>
              </a:spcBef>
              <a:spcAft>
                <a:spcPts val="600"/>
              </a:spcAft>
              <a:buFont typeface="Arial" pitchFamily="34" charset="0"/>
              <a:buChar char="•"/>
            </a:pPr>
            <a:r>
              <a:rPr lang="mk-MK" sz="1600" dirty="0">
                <a:latin typeface="Verdana" panose="020B0604030504040204" pitchFamily="34" charset="0"/>
                <a:ea typeface="Verdana" panose="020B0604030504040204" pitchFamily="34" charset="0"/>
              </a:rPr>
              <a:t>упатство за </a:t>
            </a:r>
            <a:r>
              <a:rPr lang="mk-MK" sz="1600" dirty="0" err="1">
                <a:latin typeface="Verdana" panose="020B0604030504040204" pitchFamily="34" charset="0"/>
                <a:ea typeface="Verdana" panose="020B0604030504040204" pitchFamily="34" charset="0"/>
              </a:rPr>
              <a:t>нововоспоставените</a:t>
            </a:r>
            <a:r>
              <a:rPr lang="mk-MK" sz="1600" dirty="0">
                <a:latin typeface="Verdana" panose="020B0604030504040204" pitchFamily="34" charset="0"/>
                <a:ea typeface="Verdana" panose="020B0604030504040204" pitchFamily="34" charset="0"/>
              </a:rPr>
              <a:t> или претстојните контакт точки</a:t>
            </a:r>
            <a:r>
              <a:rPr lang="en-GB" sz="1600" dirty="0">
                <a:latin typeface="Verdana" panose="020B0604030504040204" pitchFamily="34" charset="0"/>
                <a:ea typeface="Verdana" panose="020B0604030504040204" pitchFamily="34" charset="0"/>
              </a:rPr>
              <a:t>;</a:t>
            </a:r>
          </a:p>
          <a:p>
            <a:pPr marL="914400" lvl="1" indent="-457200">
              <a:spcBef>
                <a:spcPts val="600"/>
              </a:spcBef>
              <a:spcAft>
                <a:spcPts val="600"/>
              </a:spcAft>
              <a:buFont typeface="Arial" pitchFamily="34" charset="0"/>
              <a:buChar char="•"/>
            </a:pPr>
            <a:r>
              <a:rPr lang="mk-MK" sz="1600" dirty="0" err="1">
                <a:latin typeface="Verdana" panose="020B0604030504040204" pitchFamily="34" charset="0"/>
                <a:ea typeface="Verdana" panose="020B0604030504040204" pitchFamily="34" charset="0"/>
              </a:rPr>
              <a:t>поуниформна</a:t>
            </a:r>
            <a:r>
              <a:rPr lang="mk-MK" sz="1600" dirty="0">
                <a:latin typeface="Verdana" panose="020B0604030504040204" pitchFamily="34" charset="0"/>
                <a:ea typeface="Verdana" panose="020B0604030504040204" pitchFamily="34" charset="0"/>
              </a:rPr>
              <a:t> практика на барање за зачувување низ судски надлежности</a:t>
            </a:r>
            <a:r>
              <a:rPr lang="en-GB" sz="1600" dirty="0">
                <a:latin typeface="Verdana" panose="020B0604030504040204" pitchFamily="34" charset="0"/>
                <a:ea typeface="Verdana" panose="020B0604030504040204" pitchFamily="34" charset="0"/>
              </a:rPr>
              <a:t>.</a:t>
            </a:r>
          </a:p>
          <a:p>
            <a:pPr marL="457200" lvl="0" indent="-457200">
              <a:spcBef>
                <a:spcPts val="600"/>
              </a:spcBef>
              <a:spcAft>
                <a:spcPts val="600"/>
              </a:spcAft>
              <a:buFont typeface="Arial" pitchFamily="34" charset="0"/>
              <a:buChar char="•"/>
            </a:pPr>
            <a:r>
              <a:rPr lang="mk-MK" sz="1600" dirty="0">
                <a:latin typeface="Verdana" panose="020B0604030504040204" pitchFamily="34" charset="0"/>
                <a:ea typeface="Verdana" panose="020B0604030504040204" pitchFamily="34" charset="0"/>
              </a:rPr>
              <a:t>Напори за градење на капацитети (регионални состаноци, обуки) 2016 и 2017 година;</a:t>
            </a:r>
            <a:endParaRPr lang="en-US" sz="1600" dirty="0">
              <a:latin typeface="Verdana" panose="020B0604030504040204" pitchFamily="34" charset="0"/>
              <a:ea typeface="Verdana" panose="020B0604030504040204" pitchFamily="34" charset="0"/>
            </a:endParaRPr>
          </a:p>
          <a:p>
            <a:pPr marL="457200" lvl="0" indent="-457200">
              <a:spcBef>
                <a:spcPts val="600"/>
              </a:spcBef>
              <a:spcAft>
                <a:spcPts val="600"/>
              </a:spcAft>
              <a:buFont typeface="Arial" pitchFamily="34" charset="0"/>
              <a:buChar char="•"/>
            </a:pPr>
            <a:r>
              <a:rPr lang="mk-MK" sz="1600" dirty="0">
                <a:latin typeface="Verdana" panose="020B0604030504040204" pitchFamily="34" charset="0"/>
                <a:ea typeface="Verdana" panose="020B0604030504040204" pitchFamily="34" charset="0"/>
              </a:rPr>
              <a:t>Почетни обрасци (член 29 и 31 </a:t>
            </a:r>
            <a:r>
              <a:rPr lang="en-US" sz="1600" dirty="0">
                <a:solidFill>
                  <a:srgbClr val="00B050"/>
                </a:solidFill>
                <a:latin typeface="Verdana" panose="020B0604030504040204" pitchFamily="34" charset="0"/>
                <a:ea typeface="Verdana" panose="020B0604030504040204" pitchFamily="34" charset="0"/>
              </a:rPr>
              <a:t>BCC</a:t>
            </a:r>
            <a:r>
              <a:rPr lang="en-US" sz="1600" dirty="0">
                <a:latin typeface="Verdana" panose="020B0604030504040204" pitchFamily="34" charset="0"/>
                <a:ea typeface="Verdana" panose="020B0604030504040204" pitchFamily="34" charset="0"/>
              </a:rPr>
              <a:t>) </a:t>
            </a:r>
            <a:r>
              <a:rPr lang="mk-MK" sz="1600" dirty="0">
                <a:latin typeface="Verdana" panose="020B0604030504040204" pitchFamily="34" charset="0"/>
                <a:ea typeface="Verdana" panose="020B0604030504040204" pitchFamily="34" charset="0"/>
              </a:rPr>
              <a:t>тестирани од повеќе земји</a:t>
            </a:r>
            <a:r>
              <a:rPr lang="en-GB" sz="1600" dirty="0">
                <a:latin typeface="Verdana" panose="020B0604030504040204" pitchFamily="34" charset="0"/>
                <a:ea typeface="Verdana" panose="020B0604030504040204" pitchFamily="34" charset="0"/>
              </a:rPr>
              <a:t>;</a:t>
            </a:r>
            <a:endParaRPr lang="en-US" sz="1600" dirty="0">
              <a:latin typeface="Verdana" panose="020B0604030504040204" pitchFamily="34" charset="0"/>
              <a:ea typeface="Verdana" panose="020B0604030504040204" pitchFamily="34" charset="0"/>
            </a:endParaRPr>
          </a:p>
          <a:p>
            <a:pPr marL="457200" lvl="0" indent="-457200">
              <a:spcBef>
                <a:spcPts val="600"/>
              </a:spcBef>
              <a:spcAft>
                <a:spcPts val="600"/>
              </a:spcAft>
              <a:buFont typeface="Arial" pitchFamily="34" charset="0"/>
              <a:buChar char="•"/>
            </a:pPr>
            <a:r>
              <a:rPr lang="mk-MK" sz="1600" dirty="0">
                <a:latin typeface="Verdana" panose="020B0604030504040204" pitchFamily="34" charset="0"/>
                <a:ea typeface="Verdana" panose="020B0604030504040204" pitchFamily="34" charset="0"/>
              </a:rPr>
              <a:t>Понатамошни поднесоци и дискусии преку поштенска листа и Бирото на </a:t>
            </a:r>
            <a:r>
              <a:rPr lang="en-US" sz="1600" dirty="0">
                <a:latin typeface="Verdana" panose="020B0604030504040204" pitchFamily="34" charset="0"/>
                <a:ea typeface="Verdana" panose="020B0604030504040204" pitchFamily="34" charset="0"/>
              </a:rPr>
              <a:t>T-CY</a:t>
            </a:r>
            <a:r>
              <a:rPr lang="mk-MK" sz="1600" dirty="0">
                <a:latin typeface="Verdana" panose="020B0604030504040204" pitchFamily="34" charset="0"/>
                <a:ea typeface="Verdana" panose="020B0604030504040204" pitchFamily="34" charset="0"/>
              </a:rPr>
              <a:t> (2017 и 2018 година);</a:t>
            </a:r>
            <a:endParaRPr lang="en-GB" sz="1600" dirty="0">
              <a:latin typeface="Verdana" panose="020B0604030504040204" pitchFamily="34" charset="0"/>
              <a:ea typeface="Verdana" panose="020B0604030504040204" pitchFamily="34" charset="0"/>
            </a:endParaRPr>
          </a:p>
          <a:p>
            <a:pPr marL="457200" lvl="0" indent="-457200">
              <a:spcBef>
                <a:spcPts val="600"/>
              </a:spcBef>
              <a:spcAft>
                <a:spcPts val="600"/>
              </a:spcAft>
              <a:buFont typeface="Arial" pitchFamily="34" charset="0"/>
              <a:buChar char="•"/>
            </a:pPr>
            <a:r>
              <a:rPr lang="mk-MK" sz="1600" dirty="0">
                <a:latin typeface="Verdana" panose="020B0604030504040204" pitchFamily="34" charset="0"/>
                <a:ea typeface="Verdana" panose="020B0604030504040204" pitchFamily="34" charset="0"/>
              </a:rPr>
              <a:t>Конечната верзија е разгледана и усвоена од 19-тиот пленарен состанок на </a:t>
            </a:r>
            <a:r>
              <a:rPr lang="en-US" sz="1600" dirty="0">
                <a:latin typeface="Verdana" panose="020B0604030504040204" pitchFamily="34" charset="0"/>
                <a:ea typeface="Verdana" panose="020B0604030504040204" pitchFamily="34" charset="0"/>
              </a:rPr>
              <a:t>T-CY</a:t>
            </a:r>
            <a:r>
              <a:rPr lang="mk-MK" sz="1600" dirty="0">
                <a:latin typeface="Verdana" panose="020B0604030504040204" pitchFamily="34" charset="0"/>
                <a:ea typeface="Verdana" panose="020B0604030504040204" pitchFamily="34" charset="0"/>
              </a:rPr>
              <a:t> (9-10 јули 2018 година).</a:t>
            </a:r>
            <a:endParaRPr lang="en-US" sz="1600" dirty="0">
              <a:latin typeface="Verdana" panose="020B0604030504040204" pitchFamily="34" charset="0"/>
              <a:ea typeface="Verdana" panose="020B0604030504040204" pitchFamily="34" charset="0"/>
            </a:endParaRPr>
          </a:p>
        </p:txBody>
      </p:sp>
      <p:sp>
        <p:nvSpPr>
          <p:cNvPr id="6" name="Rectangle 4">
            <a:extLst>
              <a:ext uri="{FF2B5EF4-FFF2-40B4-BE49-F238E27FC236}">
                <a16:creationId xmlns:a16="http://schemas.microsoft.com/office/drawing/2014/main" id="{C88053CA-270D-410B-9EE3-CE117A0E464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A2D56477-F1A4-4CAA-8455-82A0B63ABF5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Обрасци на Советот на Европа: Позадина</a:t>
            </a:r>
            <a:endParaRPr lang="fr-FR" sz="3200" b="1" dirty="0">
              <a:solidFill>
                <a:schemeClr val="bg1"/>
              </a:solidFill>
            </a:endParaRPr>
          </a:p>
        </p:txBody>
      </p:sp>
      <p:pic>
        <p:nvPicPr>
          <p:cNvPr id="8" name="Picture 4">
            <a:extLst>
              <a:ext uri="{FF2B5EF4-FFF2-40B4-BE49-F238E27FC236}">
                <a16:creationId xmlns:a16="http://schemas.microsoft.com/office/drawing/2014/main" id="{7806AF4A-3E52-420F-9625-BE23585789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5201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12C2593-7C60-46C1-91B2-377889D21D4E}"/>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496" y="1000755"/>
            <a:ext cx="8933934" cy="5555367"/>
          </a:xfrm>
          <a:prstGeom prst="rect">
            <a:avLst/>
          </a:prstGeom>
          <a:noFill/>
        </p:spPr>
        <p:txBody>
          <a:bodyPr wrap="square" rtlCol="0">
            <a:spAutoFit/>
          </a:bodyPr>
          <a:lstStyle/>
          <a:p>
            <a:pPr>
              <a:spcAft>
                <a:spcPts val="600"/>
              </a:spcAft>
            </a:pPr>
            <a:r>
              <a:rPr lang="mk-MK" b="1" dirty="0">
                <a:solidFill>
                  <a:schemeClr val="tx2"/>
                </a:solidFill>
                <a:latin typeface="Verdana" panose="020B0604030504040204" pitchFamily="34" charset="0"/>
                <a:ea typeface="Verdana" panose="020B0604030504040204" pitchFamily="34" charset="0"/>
              </a:rPr>
              <a:t>Образец за член 29/30 – главни карактеристики:</a:t>
            </a:r>
            <a:endParaRPr lang="en-GB" b="1" dirty="0">
              <a:solidFill>
                <a:schemeClr val="tx2"/>
              </a:solidFill>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mk-MK" dirty="0">
                <a:latin typeface="Verdana" panose="020B0604030504040204" pitchFamily="34" charset="0"/>
                <a:ea typeface="Verdana" panose="020B0604030504040204" pitchFamily="34" charset="0"/>
              </a:rPr>
              <a:t>Обележување на задолжителните ставови со ѕвездичка (барања според член 35)</a:t>
            </a:r>
            <a:r>
              <a:rPr lang="en-GB"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dirty="0">
                <a:latin typeface="Verdana" panose="020B0604030504040204" pitchFamily="34" charset="0"/>
                <a:ea typeface="Verdana" panose="020B0604030504040204" pitchFamily="34" charset="0"/>
              </a:rPr>
              <a:t>Референца/статус на случај</a:t>
            </a:r>
            <a:r>
              <a:rPr lang="en-GB"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dirty="0">
                <a:latin typeface="Verdana" panose="020B0604030504040204" pitchFamily="34" charset="0"/>
                <a:ea typeface="Verdana" panose="020B0604030504040204" pitchFamily="34" charset="0"/>
              </a:rPr>
              <a:t>Помалку детали побарани/повеќе детали за органот барател</a:t>
            </a:r>
            <a:r>
              <a:rPr lang="en-GB" dirty="0">
                <a:latin typeface="Verdana" panose="020B0604030504040204" pitchFamily="34" charset="0"/>
                <a:ea typeface="Verdana" panose="020B0604030504040204" pitchFamily="34" charset="0"/>
              </a:rPr>
              <a:t>;</a:t>
            </a:r>
          </a:p>
          <a:p>
            <a:pPr marL="457200" indent="-457200">
              <a:spcAft>
                <a:spcPts val="600"/>
              </a:spcAft>
              <a:buFont typeface="Arial" pitchFamily="34" charset="0"/>
              <a:buChar char="•"/>
            </a:pPr>
            <a:r>
              <a:rPr lang="mk-MK" dirty="0">
                <a:latin typeface="Verdana" panose="020B0604030504040204" pitchFamily="34" charset="0"/>
                <a:ea typeface="Verdana" panose="020B0604030504040204" pitchFamily="34" charset="0"/>
              </a:rPr>
              <a:t>Детали за органите задолжени за истрага и гонење (одделно)</a:t>
            </a:r>
            <a:r>
              <a:rPr lang="en-GB" dirty="0">
                <a:latin typeface="Verdana" panose="020B0604030504040204" pitchFamily="34" charset="0"/>
                <a:ea typeface="Verdana" panose="020B0604030504040204" pitchFamily="34" charset="0"/>
              </a:rPr>
              <a:t>;</a:t>
            </a:r>
          </a:p>
          <a:p>
            <a:pPr marL="457200" indent="-457200">
              <a:spcAft>
                <a:spcPts val="600"/>
              </a:spcAft>
              <a:buFont typeface="Arial" pitchFamily="34" charset="0"/>
              <a:buChar char="•"/>
            </a:pPr>
            <a:r>
              <a:rPr lang="mk-MK" dirty="0">
                <a:latin typeface="Verdana" panose="020B0604030504040204" pitchFamily="34" charset="0"/>
                <a:ea typeface="Verdana" panose="020B0604030504040204" pitchFamily="34" charset="0"/>
              </a:rPr>
              <a:t>Детали за лице за контакт за дополнителна потврда</a:t>
            </a:r>
            <a:r>
              <a:rPr lang="en-GB"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dirty="0">
                <a:latin typeface="Verdana" panose="020B0604030504040204" pitchFamily="34" charset="0"/>
                <a:ea typeface="Verdana" panose="020B0604030504040204" pitchFamily="34" charset="0"/>
              </a:rPr>
              <a:t>Избор на средствата за одговор</a:t>
            </a:r>
            <a:r>
              <a:rPr lang="en-GB"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dirty="0">
                <a:latin typeface="Verdana" panose="020B0604030504040204" pitchFamily="34" charset="0"/>
                <a:ea typeface="Verdana" panose="020B0604030504040204" pitchFamily="34" charset="0"/>
              </a:rPr>
              <a:t>Можноста за приложување на барања за заемна правна помош</a:t>
            </a:r>
            <a:r>
              <a:rPr lang="en-GB"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dirty="0">
                <a:latin typeface="Verdana" panose="020B0604030504040204" pitchFamily="34" charset="0"/>
                <a:ea typeface="Verdana" panose="020B0604030504040204" pitchFamily="34" charset="0"/>
              </a:rPr>
              <a:t>Рационализиран дел за „кривични дела“</a:t>
            </a:r>
            <a:r>
              <a:rPr lang="en-GB"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dirty="0">
                <a:latin typeface="Verdana" panose="020B0604030504040204" pitchFamily="34" charset="0"/>
                <a:ea typeface="Verdana" panose="020B0604030504040204" pitchFamily="34" charset="0"/>
              </a:rPr>
              <a:t>Опис на бараните податоци/анекс (образец за наведување)</a:t>
            </a:r>
            <a:r>
              <a:rPr lang="en-GB"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dirty="0">
                <a:latin typeface="Verdana" panose="020B0604030504040204" pitchFamily="34" charset="0"/>
                <a:ea typeface="Verdana" panose="020B0604030504040204" pitchFamily="34" charset="0"/>
              </a:rPr>
              <a:t>Информации за идентификување на лицето или организацијата</a:t>
            </a:r>
            <a:r>
              <a:rPr lang="en-GB"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dirty="0">
                <a:latin typeface="Verdana" panose="020B0604030504040204" pitchFamily="34" charset="0"/>
                <a:ea typeface="Verdana" panose="020B0604030504040204" pitchFamily="34" charset="0"/>
              </a:rPr>
              <a:t>Упатување на член 30</a:t>
            </a:r>
            <a:r>
              <a:rPr lang="en-GB"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dirty="0">
                <a:latin typeface="Verdana" panose="020B0604030504040204" pitchFamily="34" charset="0"/>
                <a:ea typeface="Verdana" panose="020B0604030504040204" pitchFamily="34" charset="0"/>
              </a:rPr>
              <a:t>Статус на случај/итност (претходно дефинирани ставови)/доверливост</a:t>
            </a:r>
            <a:r>
              <a:rPr lang="en-GB"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dirty="0">
                <a:latin typeface="Verdana" panose="020B0604030504040204" pitchFamily="34" charset="0"/>
                <a:ea typeface="Verdana" panose="020B0604030504040204" pitchFamily="34" charset="0"/>
              </a:rPr>
              <a:t>Опции за потврда/известување.</a:t>
            </a:r>
            <a:endParaRPr lang="en-GB" sz="2000" dirty="0">
              <a:latin typeface="Arial Narrow" panose="020B0606020202030204" pitchFamily="34" charset="0"/>
            </a:endParaRPr>
          </a:p>
        </p:txBody>
      </p:sp>
      <p:sp>
        <p:nvSpPr>
          <p:cNvPr id="9" name="Slide Number Placeholder 1">
            <a:extLst>
              <a:ext uri="{FF2B5EF4-FFF2-40B4-BE49-F238E27FC236}">
                <a16:creationId xmlns:a16="http://schemas.microsoft.com/office/drawing/2014/main" id="{CBEEFD16-46E2-4732-BBFC-C085508B06B1}"/>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106</a:t>
            </a:fld>
            <a:endParaRPr lang="en-GB" dirty="0"/>
          </a:p>
        </p:txBody>
      </p:sp>
      <p:sp>
        <p:nvSpPr>
          <p:cNvPr id="10" name="TextBox 9">
            <a:extLst>
              <a:ext uri="{FF2B5EF4-FFF2-40B4-BE49-F238E27FC236}">
                <a16:creationId xmlns:a16="http://schemas.microsoft.com/office/drawing/2014/main" id="{51B8798A-0019-4545-9A12-131724C55B9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11" name="Slide Number Placeholder 4">
            <a:extLst>
              <a:ext uri="{FF2B5EF4-FFF2-40B4-BE49-F238E27FC236}">
                <a16:creationId xmlns:a16="http://schemas.microsoft.com/office/drawing/2014/main" id="{40F22D54-68B0-4E70-9EF6-B2B192F8334B}"/>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106</a:t>
            </a:fld>
            <a:endParaRPr lang="en-GB" dirty="0">
              <a:solidFill>
                <a:schemeClr val="tx1"/>
              </a:solidFill>
            </a:endParaRPr>
          </a:p>
        </p:txBody>
      </p:sp>
      <p:sp>
        <p:nvSpPr>
          <p:cNvPr id="15" name="Rectangle 4">
            <a:extLst>
              <a:ext uri="{FF2B5EF4-FFF2-40B4-BE49-F238E27FC236}">
                <a16:creationId xmlns:a16="http://schemas.microsoft.com/office/drawing/2014/main" id="{61FE5FAA-D5B9-4BAA-B107-AF34C01FFEE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5">
            <a:extLst>
              <a:ext uri="{FF2B5EF4-FFF2-40B4-BE49-F238E27FC236}">
                <a16:creationId xmlns:a16="http://schemas.microsoft.com/office/drawing/2014/main" id="{5D3DE080-A417-415F-91A9-A71615912EF9}"/>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Образец за член 29/30 – Барање за заемна</a:t>
            </a:r>
          </a:p>
          <a:p>
            <a:pPr algn="r"/>
            <a:r>
              <a:rPr lang="mk-MK" sz="3200" b="1" dirty="0">
                <a:solidFill>
                  <a:schemeClr val="bg1"/>
                </a:solidFill>
              </a:rPr>
              <a:t>правна помош за зачувување</a:t>
            </a:r>
            <a:endParaRPr lang="fr-FR" sz="3200" b="1" dirty="0">
              <a:solidFill>
                <a:schemeClr val="bg1"/>
              </a:solidFill>
            </a:endParaRPr>
          </a:p>
        </p:txBody>
      </p:sp>
      <p:pic>
        <p:nvPicPr>
          <p:cNvPr id="17" name="Picture 4">
            <a:extLst>
              <a:ext uri="{FF2B5EF4-FFF2-40B4-BE49-F238E27FC236}">
                <a16:creationId xmlns:a16="http://schemas.microsoft.com/office/drawing/2014/main" id="{4D73E5F6-2FA0-440C-A9BA-3233BA207A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a:extLst>
              <a:ext uri="{FF2B5EF4-FFF2-40B4-BE49-F238E27FC236}">
                <a16:creationId xmlns:a16="http://schemas.microsoft.com/office/drawing/2014/main" id="{39E63EE2-FAFE-40D7-9581-D2538CA7E641}"/>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4772535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107</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107</a:t>
            </a:fld>
            <a:endParaRPr lang="en-GB" dirty="0"/>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107</a:t>
            </a:fld>
            <a:endParaRPr lang="en-GB" dirty="0">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Образец за член 29/30</a:t>
            </a:r>
            <a:endParaRPr lang="fr-FR" sz="3200" b="1" dirty="0">
              <a:solidFill>
                <a:schemeClr val="bg1"/>
              </a:solidFill>
            </a:endParaRP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7" name="Picture 16">
            <a:extLst>
              <a:ext uri="{FF2B5EF4-FFF2-40B4-BE49-F238E27FC236}">
                <a16:creationId xmlns:a16="http://schemas.microsoft.com/office/drawing/2014/main" id="{6BD1C26D-1F22-4B98-A214-032715ED6FBB}"/>
              </a:ext>
            </a:extLst>
          </p:cNvPr>
          <p:cNvPicPr>
            <a:picLocks noChangeAspect="1"/>
          </p:cNvPicPr>
          <p:nvPr/>
        </p:nvPicPr>
        <p:blipFill>
          <a:blip r:embed="rId4"/>
          <a:stretch>
            <a:fillRect/>
          </a:stretch>
        </p:blipFill>
        <p:spPr>
          <a:xfrm>
            <a:off x="0" y="558835"/>
            <a:ext cx="4592499" cy="5962377"/>
          </a:xfrm>
          <a:prstGeom prst="rect">
            <a:avLst/>
          </a:prstGeom>
        </p:spPr>
      </p:pic>
      <p:pic>
        <p:nvPicPr>
          <p:cNvPr id="18" name="Picture 17">
            <a:extLst>
              <a:ext uri="{FF2B5EF4-FFF2-40B4-BE49-F238E27FC236}">
                <a16:creationId xmlns:a16="http://schemas.microsoft.com/office/drawing/2014/main" id="{4EE12ACF-86D3-4F3A-813D-61C197F27D57}"/>
              </a:ext>
            </a:extLst>
          </p:cNvPr>
          <p:cNvPicPr>
            <a:picLocks noChangeAspect="1"/>
          </p:cNvPicPr>
          <p:nvPr/>
        </p:nvPicPr>
        <p:blipFill>
          <a:blip r:embed="rId5"/>
          <a:stretch>
            <a:fillRect/>
          </a:stretch>
        </p:blipFill>
        <p:spPr>
          <a:xfrm>
            <a:off x="4597728" y="558835"/>
            <a:ext cx="4546272" cy="5998447"/>
          </a:xfrm>
          <a:prstGeom prst="rect">
            <a:avLst/>
          </a:prstGeom>
        </p:spPr>
      </p:pic>
    </p:spTree>
    <p:extLst>
      <p:ext uri="{BB962C8B-B14F-4D97-AF65-F5344CB8AC3E}">
        <p14:creationId xmlns:p14="http://schemas.microsoft.com/office/powerpoint/2010/main" val="3151617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108</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108</a:t>
            </a:fld>
            <a:endParaRPr lang="en-GB" dirty="0"/>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108</a:t>
            </a:fld>
            <a:endParaRPr lang="en-GB" dirty="0">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Образец за член 29/30</a:t>
            </a:r>
            <a:endParaRPr lang="fr-FR" sz="3200" b="1" dirty="0">
              <a:solidFill>
                <a:schemeClr val="bg1"/>
              </a:solidFill>
            </a:endParaRP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3" name="Picture 2">
            <a:extLst>
              <a:ext uri="{FF2B5EF4-FFF2-40B4-BE49-F238E27FC236}">
                <a16:creationId xmlns:a16="http://schemas.microsoft.com/office/drawing/2014/main" id="{10A514D6-C5F9-4F10-9260-560C136ACD23}"/>
              </a:ext>
            </a:extLst>
          </p:cNvPr>
          <p:cNvPicPr>
            <a:picLocks noChangeAspect="1"/>
          </p:cNvPicPr>
          <p:nvPr/>
        </p:nvPicPr>
        <p:blipFill>
          <a:blip r:embed="rId4"/>
          <a:stretch>
            <a:fillRect/>
          </a:stretch>
        </p:blipFill>
        <p:spPr>
          <a:xfrm>
            <a:off x="0" y="564647"/>
            <a:ext cx="4597727" cy="5994747"/>
          </a:xfrm>
          <a:prstGeom prst="rect">
            <a:avLst/>
          </a:prstGeom>
        </p:spPr>
      </p:pic>
      <p:pic>
        <p:nvPicPr>
          <p:cNvPr id="4" name="Picture 3">
            <a:extLst>
              <a:ext uri="{FF2B5EF4-FFF2-40B4-BE49-F238E27FC236}">
                <a16:creationId xmlns:a16="http://schemas.microsoft.com/office/drawing/2014/main" id="{53CB7484-BBEF-41A1-91C0-C44710C4363D}"/>
              </a:ext>
            </a:extLst>
          </p:cNvPr>
          <p:cNvPicPr>
            <a:picLocks noChangeAspect="1"/>
          </p:cNvPicPr>
          <p:nvPr/>
        </p:nvPicPr>
        <p:blipFill>
          <a:blip r:embed="rId5"/>
          <a:stretch>
            <a:fillRect/>
          </a:stretch>
        </p:blipFill>
        <p:spPr>
          <a:xfrm>
            <a:off x="4572000" y="600280"/>
            <a:ext cx="4450476" cy="5920932"/>
          </a:xfrm>
          <a:prstGeom prst="rect">
            <a:avLst/>
          </a:prstGeom>
        </p:spPr>
      </p:pic>
    </p:spTree>
    <p:extLst>
      <p:ext uri="{BB962C8B-B14F-4D97-AF65-F5344CB8AC3E}">
        <p14:creationId xmlns:p14="http://schemas.microsoft.com/office/powerpoint/2010/main" val="38145746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109</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109</a:t>
            </a:fld>
            <a:endParaRPr lang="en-GB" dirty="0"/>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109</a:t>
            </a:fld>
            <a:endParaRPr lang="en-GB" dirty="0">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Образец за член 29/30</a:t>
            </a:r>
            <a:endParaRPr lang="fr-FR" sz="3200" b="1" dirty="0">
              <a:solidFill>
                <a:schemeClr val="bg1"/>
              </a:solidFill>
            </a:endParaRP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4" name="Picture 13">
            <a:extLst>
              <a:ext uri="{FF2B5EF4-FFF2-40B4-BE49-F238E27FC236}">
                <a16:creationId xmlns:a16="http://schemas.microsoft.com/office/drawing/2014/main" id="{D39A2F3C-8579-4334-938F-99D4C1479C6D}"/>
              </a:ext>
            </a:extLst>
          </p:cNvPr>
          <p:cNvPicPr>
            <a:picLocks noChangeAspect="1"/>
          </p:cNvPicPr>
          <p:nvPr/>
        </p:nvPicPr>
        <p:blipFill>
          <a:blip r:embed="rId4"/>
          <a:stretch>
            <a:fillRect/>
          </a:stretch>
        </p:blipFill>
        <p:spPr>
          <a:xfrm>
            <a:off x="36563" y="586219"/>
            <a:ext cx="4535437" cy="5966981"/>
          </a:xfrm>
          <a:prstGeom prst="rect">
            <a:avLst/>
          </a:prstGeom>
        </p:spPr>
      </p:pic>
      <p:pic>
        <p:nvPicPr>
          <p:cNvPr id="15" name="Picture 14">
            <a:extLst>
              <a:ext uri="{FF2B5EF4-FFF2-40B4-BE49-F238E27FC236}">
                <a16:creationId xmlns:a16="http://schemas.microsoft.com/office/drawing/2014/main" id="{9BB72623-5C38-4BAE-BB08-361AACEC5F14}"/>
              </a:ext>
            </a:extLst>
          </p:cNvPr>
          <p:cNvPicPr>
            <a:picLocks noChangeAspect="1"/>
          </p:cNvPicPr>
          <p:nvPr/>
        </p:nvPicPr>
        <p:blipFill>
          <a:blip r:embed="rId5"/>
          <a:stretch>
            <a:fillRect/>
          </a:stretch>
        </p:blipFill>
        <p:spPr>
          <a:xfrm>
            <a:off x="4662928" y="558835"/>
            <a:ext cx="4474346" cy="5994365"/>
          </a:xfrm>
          <a:prstGeom prst="rect">
            <a:avLst/>
          </a:prstGeom>
        </p:spPr>
      </p:pic>
    </p:spTree>
    <p:extLst>
      <p:ext uri="{BB962C8B-B14F-4D97-AF65-F5344CB8AC3E}">
        <p14:creationId xmlns:p14="http://schemas.microsoft.com/office/powerpoint/2010/main" val="76262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24 - Екстрадиција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58073"/>
            <a:ext cx="4709190" cy="5209118"/>
          </a:xfrm>
          <a:prstGeom prst="rect">
            <a:avLst/>
          </a:prstGeom>
        </p:spPr>
        <p:txBody>
          <a:bodyPr wrap="square">
            <a:spAutoFit/>
          </a:bodyPr>
          <a:lstStyle/>
          <a:p>
            <a:pPr marL="342900" indent="-342900" algn="just">
              <a:buFont typeface="Wingdings" pitchFamily="2" charset="2"/>
              <a:buChar char="Ø"/>
            </a:pPr>
            <a:r>
              <a:rPr lang="en-US" sz="1750" dirty="0"/>
              <a:t>2 </a:t>
            </a:r>
            <a:r>
              <a:rPr lang="mk-MK" sz="1750" dirty="0"/>
              <a:t>Кривичните дела опишани во став 1 од овој член се смета дека се вклучени како екстрадитивни кривични дела во кој било договор за екстрадиција што постои помеѓу страните. Страните се обврзуваат да вклучат такви кривични дела како екстрадитивни кривични дела во кој било договор за екстрадиција што ќе се склучи помеѓу нив.</a:t>
            </a:r>
            <a:endParaRPr lang="en-US" sz="1750" dirty="0"/>
          </a:p>
          <a:p>
            <a:pPr marL="342900" indent="-342900" algn="just">
              <a:buFont typeface="Wingdings" pitchFamily="2" charset="2"/>
              <a:buChar char="Ø"/>
            </a:pPr>
            <a:endParaRPr lang="en-US" sz="1750" dirty="0"/>
          </a:p>
          <a:p>
            <a:pPr marL="342900" indent="-342900" algn="just">
              <a:buFont typeface="Wingdings" pitchFamily="2" charset="2"/>
              <a:buChar char="Ø"/>
            </a:pPr>
            <a:r>
              <a:rPr lang="en-US" sz="1750" dirty="0"/>
              <a:t>3 </a:t>
            </a:r>
            <a:r>
              <a:rPr lang="mk-MK" sz="1750" dirty="0"/>
              <a:t>Доколку страната што ја условува екстрадицијата со постоење на договор, добие барање за екстрадиција од друга страна со која </a:t>
            </a:r>
            <a:r>
              <a:rPr lang="mk-MK" sz="1750" b="1" dirty="0">
                <a:solidFill>
                  <a:srgbClr val="FF0000"/>
                </a:solidFill>
              </a:rPr>
              <a:t>нема договор за екстрадиција</a:t>
            </a:r>
            <a:r>
              <a:rPr lang="mk-MK" sz="1750" dirty="0"/>
              <a:t>, </a:t>
            </a:r>
            <a:r>
              <a:rPr lang="mk-MK" sz="1750" b="1" dirty="0">
                <a:solidFill>
                  <a:srgbClr val="FF0000"/>
                </a:solidFill>
              </a:rPr>
              <a:t>може да ја смета оваа Конвенција како правна основа за екстрадиција </a:t>
            </a:r>
            <a:r>
              <a:rPr lang="mk-MK" sz="1750" dirty="0"/>
              <a:t>во однос на </a:t>
            </a:r>
            <a:r>
              <a:rPr lang="mk-MK" sz="1750" b="1" dirty="0">
                <a:solidFill>
                  <a:srgbClr val="FF0000"/>
                </a:solidFill>
              </a:rPr>
              <a:t>какво било кривично дело од став 1 </a:t>
            </a:r>
            <a:r>
              <a:rPr lang="mk-MK" sz="1750" dirty="0"/>
              <a:t>на овој член.</a:t>
            </a:r>
            <a:endParaRPr lang="en-US"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926562" y="1052456"/>
            <a:ext cx="4095893" cy="4154984"/>
          </a:xfrm>
          <a:prstGeom prst="rect">
            <a:avLst/>
          </a:prstGeom>
        </p:spPr>
        <p:txBody>
          <a:bodyPr wrap="square">
            <a:spAutoFit/>
          </a:bodyPr>
          <a:lstStyle/>
          <a:p>
            <a:pPr marL="342900" indent="-342900" algn="just">
              <a:buFont typeface="Wingdings" pitchFamily="2" charset="2"/>
              <a:buChar char="ü"/>
            </a:pPr>
            <a:r>
              <a:rPr lang="mk-MK" sz="2200" dirty="0"/>
              <a:t>Доколку екстрадицијата е условена со договори и доколку една страна нема договор за екстрадиција со друга страна, може да ја користи Конвенцијата од Будимпешта како основа за екстрадиција за кривични дела утврдени во согласност со Конвенцијата од Будимпешта</a:t>
            </a:r>
            <a:endParaRPr lang="en-GB" sz="2200" dirty="0"/>
          </a:p>
        </p:txBody>
      </p:sp>
    </p:spTree>
    <p:extLst>
      <p:ext uri="{BB962C8B-B14F-4D97-AF65-F5344CB8AC3E}">
        <p14:creationId xmlns:p14="http://schemas.microsoft.com/office/powerpoint/2010/main" val="515450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C2238F6-4243-40B8-83DB-193C09FF9BD7}"/>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8522" y="961736"/>
            <a:ext cx="8933934" cy="5478423"/>
          </a:xfrm>
          <a:prstGeom prst="rect">
            <a:avLst/>
          </a:prstGeom>
          <a:noFill/>
        </p:spPr>
        <p:txBody>
          <a:bodyPr wrap="square" rtlCol="0">
            <a:spAutoFit/>
          </a:bodyPr>
          <a:lstStyle/>
          <a:p>
            <a:pPr>
              <a:spcAft>
                <a:spcPts val="600"/>
              </a:spcAft>
            </a:pPr>
            <a:r>
              <a:rPr lang="ru-RU" sz="1600" b="1" dirty="0">
                <a:solidFill>
                  <a:schemeClr val="tx2"/>
                </a:solidFill>
                <a:latin typeface="Verdana" panose="020B0604030504040204" pitchFamily="34" charset="0"/>
                <a:ea typeface="Verdana" panose="020B0604030504040204" pitchFamily="34" charset="0"/>
              </a:rPr>
              <a:t>Образец за член 31 – Барање за заемна правна помош за информации на претплатници</a:t>
            </a:r>
            <a:endParaRPr lang="en-GB" sz="1600" b="1" dirty="0">
              <a:solidFill>
                <a:schemeClr val="tx2"/>
              </a:solidFill>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mk-MK" sz="1600" dirty="0">
                <a:latin typeface="Verdana" panose="020B0604030504040204" pitchFamily="34" charset="0"/>
                <a:ea typeface="Verdana" panose="020B0604030504040204" pitchFamily="34" charset="0"/>
              </a:rPr>
              <a:t>Синхронизирано со применливата содржина од образецот за член 29/30</a:t>
            </a:r>
            <a:r>
              <a:rPr lang="en-GB" sz="1600"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sz="1600" dirty="0">
                <a:latin typeface="Verdana" panose="020B0604030504040204" pitchFamily="34" charset="0"/>
                <a:ea typeface="Verdana" panose="020B0604030504040204" pitchFamily="34" charset="0"/>
              </a:rPr>
              <a:t>Се фокусира исклучиво на информации за претплатници</a:t>
            </a:r>
            <a:r>
              <a:rPr lang="en-GB" sz="1600"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sz="1600" dirty="0">
                <a:latin typeface="Verdana" panose="020B0604030504040204" pitchFamily="34" charset="0"/>
                <a:ea typeface="Verdana" panose="020B0604030504040204" pitchFamily="34" charset="0"/>
              </a:rPr>
              <a:t>Нема конкретно задолжителни ставови, со што се овозможува поголема флексибилност</a:t>
            </a:r>
            <a:r>
              <a:rPr lang="en-GB" sz="1600"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sz="1600" dirty="0">
                <a:latin typeface="Verdana" panose="020B0604030504040204" pitchFamily="34" charset="0"/>
                <a:ea typeface="Verdana" panose="020B0604030504040204" pitchFamily="34" charset="0"/>
              </a:rPr>
              <a:t>Детали за претходно барање за ЗПП или зачувување</a:t>
            </a:r>
            <a:r>
              <a:rPr lang="en-GB" sz="1600"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sz="1600" dirty="0">
                <a:latin typeface="Verdana" panose="020B0604030504040204" pitchFamily="34" charset="0"/>
                <a:ea typeface="Verdana" panose="020B0604030504040204" pitchFamily="34" charset="0"/>
              </a:rPr>
              <a:t>Рационализирана листа на кривични дела</a:t>
            </a:r>
            <a:r>
              <a:rPr lang="en-GB" sz="1600"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sz="1600" dirty="0">
                <a:latin typeface="Verdana" panose="020B0604030504040204" pitchFamily="34" charset="0"/>
                <a:ea typeface="Verdana" panose="020B0604030504040204" pitchFamily="34" charset="0"/>
              </a:rPr>
              <a:t>Посебен дел за домашна правна основа</a:t>
            </a:r>
            <a:r>
              <a:rPr lang="en-GB" sz="1600"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sz="1600" dirty="0">
                <a:latin typeface="Verdana" panose="020B0604030504040204" pitchFamily="34" charset="0"/>
                <a:ea typeface="Verdana" panose="020B0604030504040204" pitchFamily="34" charset="0"/>
              </a:rPr>
              <a:t>Фокус на информации кои го идентификуваат давателот на услуги</a:t>
            </a:r>
            <a:r>
              <a:rPr lang="en-GB" sz="1600" dirty="0">
                <a:latin typeface="Verdana" panose="020B0604030504040204" pitchFamily="34" charset="0"/>
                <a:ea typeface="Verdana" panose="020B0604030504040204" pitchFamily="34" charset="0"/>
              </a:rPr>
              <a:t>; </a:t>
            </a:r>
          </a:p>
          <a:p>
            <a:pPr marL="457200" lvl="0" indent="-457200">
              <a:spcAft>
                <a:spcPts val="600"/>
              </a:spcAft>
              <a:buFont typeface="Arial" pitchFamily="34" charset="0"/>
              <a:buChar char="•"/>
            </a:pPr>
            <a:r>
              <a:rPr lang="mk-MK" sz="1600" dirty="0">
                <a:latin typeface="Verdana" panose="020B0604030504040204" pitchFamily="34" charset="0"/>
                <a:ea typeface="Verdana" panose="020B0604030504040204" pitchFamily="34" charset="0"/>
              </a:rPr>
              <a:t>Посебни анекси за информации за претплатници потребни за ИП адреси и за информации за претплатници потребни за сметки</a:t>
            </a:r>
            <a:r>
              <a:rPr lang="en-GB" sz="1600" dirty="0">
                <a:latin typeface="Verdana" panose="020B0604030504040204" pitchFamily="34" charset="0"/>
                <a:ea typeface="Verdana" panose="020B0604030504040204" pitchFamily="34" charset="0"/>
              </a:rPr>
              <a:t>;</a:t>
            </a:r>
          </a:p>
          <a:p>
            <a:pPr marL="457200" lvl="0" indent="-457200">
              <a:spcAft>
                <a:spcPts val="600"/>
              </a:spcAft>
              <a:buFont typeface="Arial" pitchFamily="34" charset="0"/>
              <a:buChar char="•"/>
            </a:pPr>
            <a:r>
              <a:rPr lang="mk-MK" sz="1600" dirty="0">
                <a:latin typeface="Verdana" panose="020B0604030504040204" pitchFamily="34" charset="0"/>
                <a:ea typeface="Verdana" panose="020B0604030504040204" pitchFamily="34" charset="0"/>
              </a:rPr>
              <a:t>Идни перспективи</a:t>
            </a:r>
            <a:r>
              <a:rPr lang="en-GB" sz="1600" dirty="0">
                <a:latin typeface="Verdana" panose="020B0604030504040204" pitchFamily="34" charset="0"/>
                <a:ea typeface="Verdana" panose="020B0604030504040204" pitchFamily="34" charset="0"/>
              </a:rPr>
              <a:t>: </a:t>
            </a:r>
          </a:p>
          <a:p>
            <a:pPr marL="914400" lvl="1" indent="-457200">
              <a:spcAft>
                <a:spcPts val="600"/>
              </a:spcAft>
              <a:buFont typeface="Arial" pitchFamily="34" charset="0"/>
              <a:buChar char="•"/>
            </a:pPr>
            <a:r>
              <a:rPr lang="mk-MK" sz="1400" dirty="0">
                <a:latin typeface="Verdana" panose="020B0604030504040204" pitchFamily="34" charset="0"/>
                <a:ea typeface="Verdana" panose="020B0604030504040204" pitchFamily="34" charset="0"/>
              </a:rPr>
              <a:t>Обрасците за ЗПП треба да бидат повеќејазични со цел да се заштеди време за превод и обработка</a:t>
            </a:r>
            <a:r>
              <a:rPr lang="en-GB" sz="1400" dirty="0">
                <a:latin typeface="Verdana" panose="020B0604030504040204" pitchFamily="34" charset="0"/>
                <a:ea typeface="Verdana" panose="020B0604030504040204" pitchFamily="34" charset="0"/>
              </a:rPr>
              <a:t>;</a:t>
            </a:r>
          </a:p>
          <a:p>
            <a:pPr marL="914400" lvl="1" indent="-457200">
              <a:spcAft>
                <a:spcPts val="600"/>
              </a:spcAft>
              <a:buFont typeface="Arial" pitchFamily="34" charset="0"/>
              <a:buChar char="•"/>
            </a:pPr>
            <a:r>
              <a:rPr lang="mk-MK" sz="1400" dirty="0">
                <a:latin typeface="Verdana" panose="020B0604030504040204" pitchFamily="34" charset="0"/>
                <a:ea typeface="Verdana" panose="020B0604030504040204" pitchFamily="34" charset="0"/>
              </a:rPr>
              <a:t>Идејата на образецот е да биде електронски/во моментов у </a:t>
            </a:r>
            <a:r>
              <a:rPr lang="en-US" sz="1400" dirty="0">
                <a:latin typeface="Verdana" panose="020B0604030504040204" pitchFamily="34" charset="0"/>
                <a:ea typeface="Verdana" panose="020B0604030504040204" pitchFamily="34" charset="0"/>
              </a:rPr>
              <a:t>PDF</a:t>
            </a:r>
            <a:r>
              <a:rPr lang="mk-MK" sz="1400" dirty="0">
                <a:latin typeface="Verdana" panose="020B0604030504040204" pitchFamily="34" charset="0"/>
                <a:ea typeface="Verdana" panose="020B0604030504040204" pitchFamily="34" charset="0"/>
              </a:rPr>
              <a:t> формат што може да се уреди;</a:t>
            </a:r>
            <a:endParaRPr lang="en-GB" sz="1400" dirty="0">
              <a:latin typeface="Verdana" panose="020B0604030504040204" pitchFamily="34" charset="0"/>
              <a:ea typeface="Verdana" panose="020B0604030504040204" pitchFamily="34" charset="0"/>
            </a:endParaRPr>
          </a:p>
          <a:p>
            <a:pPr marL="914400" lvl="1" indent="-457200">
              <a:spcAft>
                <a:spcPts val="600"/>
              </a:spcAft>
              <a:buFont typeface="Arial" pitchFamily="34" charset="0"/>
              <a:buChar char="•"/>
            </a:pPr>
            <a:r>
              <a:rPr lang="mk-MK" sz="1400" dirty="0">
                <a:latin typeface="Verdana" panose="020B0604030504040204" pitchFamily="34" charset="0"/>
                <a:ea typeface="Verdana" panose="020B0604030504040204" pitchFamily="34" charset="0"/>
              </a:rPr>
              <a:t>Идентификација/потпис (споредлив со 24/7 мрежа).</a:t>
            </a:r>
            <a:endParaRPr lang="en-GB" sz="1400" dirty="0">
              <a:latin typeface="Verdana" panose="020B0604030504040204" pitchFamily="34" charset="0"/>
              <a:ea typeface="Verdana" panose="020B0604030504040204" pitchFamily="34" charset="0"/>
            </a:endParaRPr>
          </a:p>
        </p:txBody>
      </p:sp>
      <p:sp>
        <p:nvSpPr>
          <p:cNvPr id="19" name="Slide Number Placeholder 1">
            <a:extLst>
              <a:ext uri="{FF2B5EF4-FFF2-40B4-BE49-F238E27FC236}">
                <a16:creationId xmlns:a16="http://schemas.microsoft.com/office/drawing/2014/main" id="{CBA86D5C-9A17-4181-AB57-DB705070B1E2}"/>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110</a:t>
            </a:fld>
            <a:endParaRPr lang="en-GB" dirty="0"/>
          </a:p>
        </p:txBody>
      </p:sp>
      <p:sp>
        <p:nvSpPr>
          <p:cNvPr id="20" name="TextBox 19">
            <a:extLst>
              <a:ext uri="{FF2B5EF4-FFF2-40B4-BE49-F238E27FC236}">
                <a16:creationId xmlns:a16="http://schemas.microsoft.com/office/drawing/2014/main" id="{D68F6C8B-9755-4CEF-A975-484422E3F9A9}"/>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21" name="Slide Number Placeholder 4">
            <a:extLst>
              <a:ext uri="{FF2B5EF4-FFF2-40B4-BE49-F238E27FC236}">
                <a16:creationId xmlns:a16="http://schemas.microsoft.com/office/drawing/2014/main" id="{523E7629-9AC2-4AF2-89E6-65293C7C280B}"/>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110</a:t>
            </a:fld>
            <a:endParaRPr lang="en-GB" dirty="0">
              <a:solidFill>
                <a:schemeClr val="tx1"/>
              </a:solidFill>
            </a:endParaRPr>
          </a:p>
        </p:txBody>
      </p:sp>
      <p:sp>
        <p:nvSpPr>
          <p:cNvPr id="26" name="Rectangle 4">
            <a:extLst>
              <a:ext uri="{FF2B5EF4-FFF2-40B4-BE49-F238E27FC236}">
                <a16:creationId xmlns:a16="http://schemas.microsoft.com/office/drawing/2014/main" id="{E8BC2B71-582D-46D8-B4C4-8C452E00A81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8" name="Picture 4">
            <a:extLst>
              <a:ext uri="{FF2B5EF4-FFF2-40B4-BE49-F238E27FC236}">
                <a16:creationId xmlns:a16="http://schemas.microsoft.com/office/drawing/2014/main" id="{BF285362-B678-4178-83C1-EF22EA7BA0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a:extLst>
              <a:ext uri="{FF2B5EF4-FFF2-40B4-BE49-F238E27FC236}">
                <a16:creationId xmlns:a16="http://schemas.microsoft.com/office/drawing/2014/main" id="{4B238654-FB1C-418A-B995-11E9ED90F0D0}"/>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27" name="Rectangle 26">
            <a:extLst>
              <a:ext uri="{FF2B5EF4-FFF2-40B4-BE49-F238E27FC236}">
                <a16:creationId xmlns:a16="http://schemas.microsoft.com/office/drawing/2014/main" id="{FF34D282-F752-4725-8F2A-0D1CCAAD4448}"/>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Образец за член 31 – Барање за заемна правна</a:t>
            </a:r>
          </a:p>
          <a:p>
            <a:pPr algn="r"/>
            <a:r>
              <a:rPr lang="mk-MK" sz="3200" b="1" dirty="0">
                <a:solidFill>
                  <a:schemeClr val="bg1"/>
                </a:solidFill>
              </a:rPr>
              <a:t>помош за информации на претплатници</a:t>
            </a:r>
            <a:endParaRPr lang="fr-FR" sz="3200" b="1" dirty="0">
              <a:solidFill>
                <a:schemeClr val="bg1"/>
              </a:solidFill>
            </a:endParaRPr>
          </a:p>
        </p:txBody>
      </p:sp>
    </p:spTree>
    <p:extLst>
      <p:ext uri="{BB962C8B-B14F-4D97-AF65-F5344CB8AC3E}">
        <p14:creationId xmlns:p14="http://schemas.microsoft.com/office/powerpoint/2010/main" val="3499246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111</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111</a:t>
            </a:fld>
            <a:endParaRPr lang="en-GB" dirty="0"/>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111</a:t>
            </a:fld>
            <a:endParaRPr lang="en-GB" dirty="0">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Образец за член 31</a:t>
            </a:r>
            <a:endParaRPr lang="fr-FR" sz="3200" b="1" dirty="0">
              <a:solidFill>
                <a:schemeClr val="bg1"/>
              </a:solidFill>
            </a:endParaRP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5" name="Picture 14">
            <a:extLst>
              <a:ext uri="{FF2B5EF4-FFF2-40B4-BE49-F238E27FC236}">
                <a16:creationId xmlns:a16="http://schemas.microsoft.com/office/drawing/2014/main" id="{198C62AB-3921-4492-A72B-2AC1A07B4F0A}"/>
              </a:ext>
            </a:extLst>
          </p:cNvPr>
          <p:cNvPicPr>
            <a:picLocks noChangeAspect="1"/>
          </p:cNvPicPr>
          <p:nvPr/>
        </p:nvPicPr>
        <p:blipFill>
          <a:blip r:embed="rId4"/>
          <a:stretch>
            <a:fillRect/>
          </a:stretch>
        </p:blipFill>
        <p:spPr>
          <a:xfrm>
            <a:off x="-2654" y="600280"/>
            <a:ext cx="4554102" cy="5952919"/>
          </a:xfrm>
          <a:prstGeom prst="rect">
            <a:avLst/>
          </a:prstGeom>
        </p:spPr>
      </p:pic>
      <p:pic>
        <p:nvPicPr>
          <p:cNvPr id="16" name="Picture 15">
            <a:extLst>
              <a:ext uri="{FF2B5EF4-FFF2-40B4-BE49-F238E27FC236}">
                <a16:creationId xmlns:a16="http://schemas.microsoft.com/office/drawing/2014/main" id="{93A874A7-F9C3-49D2-B88F-1DC6014AB941}"/>
              </a:ext>
            </a:extLst>
          </p:cNvPr>
          <p:cNvPicPr>
            <a:picLocks noChangeAspect="1"/>
          </p:cNvPicPr>
          <p:nvPr/>
        </p:nvPicPr>
        <p:blipFill>
          <a:blip r:embed="rId5"/>
          <a:stretch>
            <a:fillRect/>
          </a:stretch>
        </p:blipFill>
        <p:spPr>
          <a:xfrm>
            <a:off x="4760315" y="550424"/>
            <a:ext cx="4337538" cy="6002772"/>
          </a:xfrm>
          <a:prstGeom prst="rect">
            <a:avLst/>
          </a:prstGeom>
        </p:spPr>
      </p:pic>
    </p:spTree>
    <p:extLst>
      <p:ext uri="{BB962C8B-B14F-4D97-AF65-F5344CB8AC3E}">
        <p14:creationId xmlns:p14="http://schemas.microsoft.com/office/powerpoint/2010/main" val="11910064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112</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112</a:t>
            </a:fld>
            <a:endParaRPr lang="en-GB" dirty="0"/>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112</a:t>
            </a:fld>
            <a:endParaRPr lang="en-GB" dirty="0">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Образец за член 31</a:t>
            </a:r>
            <a:endParaRPr lang="fr-FR" sz="3200" b="1" dirty="0">
              <a:solidFill>
                <a:schemeClr val="bg1"/>
              </a:solidFill>
            </a:endParaRP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3" name="Picture 2">
            <a:extLst>
              <a:ext uri="{FF2B5EF4-FFF2-40B4-BE49-F238E27FC236}">
                <a16:creationId xmlns:a16="http://schemas.microsoft.com/office/drawing/2014/main" id="{DFE457A1-3B6E-46D6-A77B-E70BCD439BD2}"/>
              </a:ext>
            </a:extLst>
          </p:cNvPr>
          <p:cNvPicPr>
            <a:picLocks noChangeAspect="1"/>
          </p:cNvPicPr>
          <p:nvPr/>
        </p:nvPicPr>
        <p:blipFill>
          <a:blip r:embed="rId4"/>
          <a:stretch>
            <a:fillRect/>
          </a:stretch>
        </p:blipFill>
        <p:spPr>
          <a:xfrm>
            <a:off x="-10355" y="558835"/>
            <a:ext cx="4661640" cy="5954306"/>
          </a:xfrm>
          <a:prstGeom prst="rect">
            <a:avLst/>
          </a:prstGeom>
        </p:spPr>
      </p:pic>
      <p:pic>
        <p:nvPicPr>
          <p:cNvPr id="4" name="Picture 3">
            <a:extLst>
              <a:ext uri="{FF2B5EF4-FFF2-40B4-BE49-F238E27FC236}">
                <a16:creationId xmlns:a16="http://schemas.microsoft.com/office/drawing/2014/main" id="{6EA6DBFC-3F39-4757-B156-4AA9C435722C}"/>
              </a:ext>
            </a:extLst>
          </p:cNvPr>
          <p:cNvPicPr>
            <a:picLocks noChangeAspect="1"/>
          </p:cNvPicPr>
          <p:nvPr/>
        </p:nvPicPr>
        <p:blipFill>
          <a:blip r:embed="rId5"/>
          <a:stretch>
            <a:fillRect/>
          </a:stretch>
        </p:blipFill>
        <p:spPr>
          <a:xfrm>
            <a:off x="4744150" y="588646"/>
            <a:ext cx="4306984" cy="5940941"/>
          </a:xfrm>
          <a:prstGeom prst="rect">
            <a:avLst/>
          </a:prstGeom>
        </p:spPr>
      </p:pic>
    </p:spTree>
    <p:extLst>
      <p:ext uri="{BB962C8B-B14F-4D97-AF65-F5344CB8AC3E}">
        <p14:creationId xmlns:p14="http://schemas.microsoft.com/office/powerpoint/2010/main" val="7360924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113</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113</a:t>
            </a:fld>
            <a:endParaRPr lang="en-GB" dirty="0"/>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113</a:t>
            </a:fld>
            <a:endParaRPr lang="en-GB" dirty="0">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Образец за член 31</a:t>
            </a:r>
            <a:endParaRPr lang="fr-FR" sz="3200" b="1" dirty="0">
              <a:solidFill>
                <a:schemeClr val="bg1"/>
              </a:solidFill>
            </a:endParaRP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3" name="Picture 12">
            <a:extLst>
              <a:ext uri="{FF2B5EF4-FFF2-40B4-BE49-F238E27FC236}">
                <a16:creationId xmlns:a16="http://schemas.microsoft.com/office/drawing/2014/main" id="{247949AA-96DB-4699-A77A-31787E4E28E9}"/>
              </a:ext>
            </a:extLst>
          </p:cNvPr>
          <p:cNvPicPr>
            <a:picLocks noChangeAspect="1"/>
          </p:cNvPicPr>
          <p:nvPr/>
        </p:nvPicPr>
        <p:blipFill>
          <a:blip r:embed="rId4"/>
          <a:stretch>
            <a:fillRect/>
          </a:stretch>
        </p:blipFill>
        <p:spPr>
          <a:xfrm>
            <a:off x="1" y="572897"/>
            <a:ext cx="4572000" cy="5922384"/>
          </a:xfrm>
          <a:prstGeom prst="rect">
            <a:avLst/>
          </a:prstGeom>
        </p:spPr>
      </p:pic>
      <p:pic>
        <p:nvPicPr>
          <p:cNvPr id="14" name="Picture 13">
            <a:extLst>
              <a:ext uri="{FF2B5EF4-FFF2-40B4-BE49-F238E27FC236}">
                <a16:creationId xmlns:a16="http://schemas.microsoft.com/office/drawing/2014/main" id="{B6B02872-75A1-411D-84D7-3582E6E88586}"/>
              </a:ext>
            </a:extLst>
          </p:cNvPr>
          <p:cNvPicPr>
            <a:picLocks noChangeAspect="1"/>
          </p:cNvPicPr>
          <p:nvPr/>
        </p:nvPicPr>
        <p:blipFill>
          <a:blip r:embed="rId5"/>
          <a:stretch>
            <a:fillRect/>
          </a:stretch>
        </p:blipFill>
        <p:spPr>
          <a:xfrm>
            <a:off x="4573380" y="600280"/>
            <a:ext cx="4570619" cy="5889124"/>
          </a:xfrm>
          <a:prstGeom prst="rect">
            <a:avLst/>
          </a:prstGeom>
        </p:spPr>
      </p:pic>
    </p:spTree>
    <p:extLst>
      <p:ext uri="{BB962C8B-B14F-4D97-AF65-F5344CB8AC3E}">
        <p14:creationId xmlns:p14="http://schemas.microsoft.com/office/powerpoint/2010/main" val="20558141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114</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114</a:t>
            </a:fld>
            <a:endParaRPr lang="en-GB" dirty="0"/>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114</a:t>
            </a:fld>
            <a:endParaRPr lang="en-GB" dirty="0">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Образец за член 31</a:t>
            </a:r>
            <a:endParaRPr lang="fr-FR" sz="3200" b="1" dirty="0">
              <a:solidFill>
                <a:schemeClr val="bg1"/>
              </a:solidFill>
            </a:endParaRP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3" name="Picture 2">
            <a:extLst>
              <a:ext uri="{FF2B5EF4-FFF2-40B4-BE49-F238E27FC236}">
                <a16:creationId xmlns:a16="http://schemas.microsoft.com/office/drawing/2014/main" id="{3F92EE19-E334-4A5D-A751-826E4E7BD712}"/>
              </a:ext>
            </a:extLst>
          </p:cNvPr>
          <p:cNvPicPr>
            <a:picLocks noChangeAspect="1"/>
          </p:cNvPicPr>
          <p:nvPr/>
        </p:nvPicPr>
        <p:blipFill>
          <a:blip r:embed="rId4"/>
          <a:stretch>
            <a:fillRect/>
          </a:stretch>
        </p:blipFill>
        <p:spPr>
          <a:xfrm>
            <a:off x="2271633" y="585413"/>
            <a:ext cx="4281567" cy="5971869"/>
          </a:xfrm>
          <a:prstGeom prst="rect">
            <a:avLst/>
          </a:prstGeom>
        </p:spPr>
      </p:pic>
    </p:spTree>
    <p:extLst>
      <p:ext uri="{BB962C8B-B14F-4D97-AF65-F5344CB8AC3E}">
        <p14:creationId xmlns:p14="http://schemas.microsoft.com/office/powerpoint/2010/main" val="37715144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9996226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Петти дел</a:t>
            </a:r>
            <a:endParaRPr lang="en-GB" sz="3200" b="1" dirty="0">
              <a:ea typeface="ＭＳ Ｐゴシック" charset="0"/>
              <a:cs typeface="ＭＳ Ｐゴシック" charset="0"/>
            </a:endParaRPr>
          </a:p>
          <a:p>
            <a:pPr algn="ctr" eaLnBrk="1" hangingPunct="1">
              <a:lnSpc>
                <a:spcPct val="80000"/>
              </a:lnSpc>
            </a:pPr>
            <a:endParaRPr lang="en-GB" sz="3200" b="1" dirty="0">
              <a:ea typeface="ＭＳ Ｐゴシック" charset="0"/>
            </a:endParaRPr>
          </a:p>
          <a:p>
            <a:pPr algn="ctr" eaLnBrk="1" hangingPunct="1">
              <a:lnSpc>
                <a:spcPct val="80000"/>
              </a:lnSpc>
            </a:pPr>
            <a:r>
              <a:rPr lang="mk-MK" sz="3200" b="1" dirty="0">
                <a:ea typeface="ＭＳ Ｐゴシック" charset="0"/>
              </a:rPr>
              <a:t>Резиме</a:t>
            </a:r>
            <a:endParaRPr lang="en-GB" sz="3200" b="1" dirty="0"/>
          </a:p>
          <a:p>
            <a:pPr algn="ctr">
              <a:lnSpc>
                <a:spcPct val="80000"/>
              </a:lnSpc>
            </a:pPr>
            <a:endParaRPr lang="en-GB" sz="3200" b="1" dirty="0"/>
          </a:p>
        </p:txBody>
      </p:sp>
    </p:spTree>
    <p:extLst>
      <p:ext uri="{BB962C8B-B14F-4D97-AF65-F5344CB8AC3E}">
        <p14:creationId xmlns:p14="http://schemas.microsoft.com/office/powerpoint/2010/main" val="41676915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Резиме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338D81B-42B2-4194-AE0C-6E899516B38D}"/>
              </a:ext>
            </a:extLst>
          </p:cNvPr>
          <p:cNvSpPr/>
          <p:nvPr/>
        </p:nvSpPr>
        <p:spPr>
          <a:xfrm>
            <a:off x="211015" y="1193778"/>
            <a:ext cx="4677508" cy="4425827"/>
          </a:xfrm>
          <a:prstGeom prst="rect">
            <a:avLst/>
          </a:prstGeom>
        </p:spPr>
        <p:txBody>
          <a:bodyPr wrap="square">
            <a:spAutoFit/>
          </a:bodyPr>
          <a:lstStyle/>
          <a:p>
            <a:pPr marL="342900" indent="-342900" algn="just">
              <a:lnSpc>
                <a:spcPct val="80000"/>
              </a:lnSpc>
              <a:buFont typeface="Wingdings" pitchFamily="2" charset="2"/>
              <a:buChar char="ü"/>
            </a:pPr>
            <a:r>
              <a:rPr lang="mk-MK" sz="2200" i="1" dirty="0"/>
              <a:t>Да се</a:t>
            </a:r>
            <a:r>
              <a:rPr lang="ru-RU" sz="2200" i="1" dirty="0"/>
              <a:t> разгледаат општите одредби за меѓународна соработка и заемна помош според Конвенцијата од Будимпешта</a:t>
            </a:r>
            <a:endParaRPr lang="en-US"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ru-RU" sz="2200" i="1" dirty="0"/>
              <a:t>Да се разгледаат специфичните одредби за меѓународна соработка и заемна помош според Конвенцијата од Будимпешта</a:t>
            </a:r>
            <a:endParaRPr lang="en-US"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ru-RU" sz="2200" i="1" dirty="0"/>
              <a:t>Да се дискутира за одредбите од Вториот дополнителен протокол на Конвенцијата од Будимпешта</a:t>
            </a:r>
            <a:endParaRPr lang="en-GB" sz="2200" i="1" dirty="0"/>
          </a:p>
        </p:txBody>
      </p:sp>
      <p:sp>
        <p:nvSpPr>
          <p:cNvPr id="8" name="Rectangle 7">
            <a:extLst>
              <a:ext uri="{FF2B5EF4-FFF2-40B4-BE49-F238E27FC236}">
                <a16:creationId xmlns:a16="http://schemas.microsoft.com/office/drawing/2014/main" id="{A27DFFE5-5774-48A6-8BAF-2D64A772C845}"/>
              </a:ext>
            </a:extLst>
          </p:cNvPr>
          <p:cNvSpPr/>
          <p:nvPr/>
        </p:nvSpPr>
        <p:spPr>
          <a:xfrm>
            <a:off x="4732127" y="1193778"/>
            <a:ext cx="4290329" cy="2529923"/>
          </a:xfrm>
          <a:prstGeom prst="rect">
            <a:avLst/>
          </a:prstGeom>
        </p:spPr>
        <p:txBody>
          <a:bodyPr wrap="square">
            <a:spAutoFit/>
          </a:bodyPr>
          <a:lstStyle/>
          <a:p>
            <a:pPr marL="342900" indent="-342900" algn="just">
              <a:lnSpc>
                <a:spcPct val="80000"/>
              </a:lnSpc>
              <a:buFont typeface="Wingdings" pitchFamily="2" charset="2"/>
              <a:buChar char="ü"/>
            </a:pPr>
            <a:r>
              <a:rPr lang="ru-RU" sz="2200" i="1" dirty="0"/>
              <a:t>Да се разбере како да користат различни механизми според Конвенцијата од Будимпешта за барање соработка</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ru-RU" sz="2200" i="1" dirty="0"/>
              <a:t>Вовед во различните обрасци за барања за ЗПП</a:t>
            </a:r>
            <a:endParaRPr lang="en-GB" sz="2200" i="1" dirty="0"/>
          </a:p>
        </p:txBody>
      </p:sp>
    </p:spTree>
    <p:extLst>
      <p:ext uri="{BB962C8B-B14F-4D97-AF65-F5344CB8AC3E}">
        <p14:creationId xmlns:p14="http://schemas.microsoft.com/office/powerpoint/2010/main" val="37327828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253988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24 - Екстрадиција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4801314"/>
          </a:xfrm>
          <a:prstGeom prst="rect">
            <a:avLst/>
          </a:prstGeom>
        </p:spPr>
        <p:txBody>
          <a:bodyPr wrap="square">
            <a:spAutoFit/>
          </a:bodyPr>
          <a:lstStyle/>
          <a:p>
            <a:pPr marL="342900" indent="-342900" algn="just">
              <a:buFont typeface="Wingdings" pitchFamily="2" charset="2"/>
              <a:buChar char="Ø"/>
            </a:pPr>
            <a:r>
              <a:rPr lang="en-US" dirty="0"/>
              <a:t>4 </a:t>
            </a:r>
            <a:r>
              <a:rPr lang="mk-MK" dirty="0"/>
              <a:t>Страните кои </a:t>
            </a:r>
            <a:r>
              <a:rPr lang="mk-MK" b="1" dirty="0">
                <a:solidFill>
                  <a:srgbClr val="FF0000"/>
                </a:solidFill>
              </a:rPr>
              <a:t>не ја условуваат екстрадицијата со постоење на договор</a:t>
            </a:r>
            <a:r>
              <a:rPr lang="mk-MK" dirty="0"/>
              <a:t>, ги </a:t>
            </a:r>
            <a:r>
              <a:rPr lang="mk-MK" b="1" dirty="0">
                <a:solidFill>
                  <a:srgbClr val="FF0000"/>
                </a:solidFill>
              </a:rPr>
              <a:t>признаваат</a:t>
            </a:r>
            <a:r>
              <a:rPr lang="mk-MK" dirty="0"/>
              <a:t> кривичните дела од став 1 на овој член како </a:t>
            </a:r>
            <a:r>
              <a:rPr lang="mk-MK" b="1" dirty="0">
                <a:solidFill>
                  <a:srgbClr val="FF0000"/>
                </a:solidFill>
              </a:rPr>
              <a:t>екстрадитивни кривични дела помеѓу себе</a:t>
            </a:r>
            <a:r>
              <a:rPr lang="mk-MK" dirty="0"/>
              <a:t>.</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r>
              <a:rPr lang="en-US" dirty="0"/>
              <a:t>5 </a:t>
            </a:r>
            <a:r>
              <a:rPr lang="mk-MK" dirty="0"/>
              <a:t>Екстрадицијата подлежи на условите предвидени со законодавството на замолената страна или со применливите договори за екстрадиција, вклучувајќи ги и основите врз кои замолената страна може да одбие екстрадиција.</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129165"/>
            <a:ext cx="4450456" cy="2462213"/>
          </a:xfrm>
          <a:prstGeom prst="rect">
            <a:avLst/>
          </a:prstGeom>
        </p:spPr>
        <p:txBody>
          <a:bodyPr wrap="square">
            <a:spAutoFit/>
          </a:bodyPr>
          <a:lstStyle/>
          <a:p>
            <a:pPr marL="342900" indent="-342900" algn="just">
              <a:buFont typeface="Wingdings" pitchFamily="2" charset="2"/>
              <a:buChar char="ü"/>
            </a:pPr>
            <a:r>
              <a:rPr lang="mk-MK" sz="2200" dirty="0"/>
              <a:t>Доколку екстрадицијата не е условена со договор, страните мора да ги признаат кривичните дела утврдени во согласност со Конвенцијата од Будимпешта како екстрадитивно кривично дело</a:t>
            </a:r>
            <a:endParaRPr lang="en-GB" sz="2200" dirty="0"/>
          </a:p>
        </p:txBody>
      </p:sp>
    </p:spTree>
    <p:extLst>
      <p:ext uri="{BB962C8B-B14F-4D97-AF65-F5344CB8AC3E}">
        <p14:creationId xmlns:p14="http://schemas.microsoft.com/office/powerpoint/2010/main" val="4163776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24 - Екстрадиција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4801314"/>
          </a:xfrm>
          <a:prstGeom prst="rect">
            <a:avLst/>
          </a:prstGeom>
        </p:spPr>
        <p:txBody>
          <a:bodyPr wrap="square">
            <a:spAutoFit/>
          </a:bodyPr>
          <a:lstStyle/>
          <a:p>
            <a:pPr marL="342900" indent="-342900" algn="just">
              <a:buFont typeface="Wingdings" pitchFamily="2" charset="2"/>
              <a:buChar char="Ø"/>
            </a:pPr>
            <a:r>
              <a:rPr lang="en-US" dirty="0"/>
              <a:t>4 </a:t>
            </a:r>
            <a:r>
              <a:rPr lang="mk-MK" dirty="0"/>
              <a:t>Страните кои не ја условуваат екстрадицијата со постоење на договор, ги признаат кривичните дела од став 1 на овој член како екстрадитивни кривични дела помеѓу себе.</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r>
              <a:rPr lang="en-US" dirty="0"/>
              <a:t>5 </a:t>
            </a:r>
            <a:r>
              <a:rPr lang="mk-MK" dirty="0"/>
              <a:t>Екстрадицијата </a:t>
            </a:r>
            <a:r>
              <a:rPr lang="mk-MK" b="1" dirty="0">
                <a:solidFill>
                  <a:srgbClr val="FF0000"/>
                </a:solidFill>
              </a:rPr>
              <a:t>подлежи на условите предвидени со законодавството на замолената страна </a:t>
            </a:r>
            <a:r>
              <a:rPr lang="mk-MK" dirty="0"/>
              <a:t>или со применливите </a:t>
            </a:r>
            <a:r>
              <a:rPr lang="mk-MK" b="1" dirty="0">
                <a:solidFill>
                  <a:srgbClr val="FF0000"/>
                </a:solidFill>
              </a:rPr>
              <a:t>договори за екстрадиција</a:t>
            </a:r>
            <a:r>
              <a:rPr lang="mk-MK" dirty="0"/>
              <a:t>, вклучувајќи ги и основите врз кои замолената страна може да </a:t>
            </a:r>
            <a:r>
              <a:rPr lang="mk-MK" b="1" dirty="0">
                <a:solidFill>
                  <a:srgbClr val="FF0000"/>
                </a:solidFill>
              </a:rPr>
              <a:t>одбие екстрадиција.</a:t>
            </a:r>
            <a:endParaRPr lang="en-US" b="1" dirty="0">
              <a:solidFill>
                <a:srgbClr val="FF0000"/>
              </a:solidFill>
            </a:endParaRPr>
          </a:p>
          <a:p>
            <a:pPr marL="342900" indent="-342900" algn="just">
              <a:buFont typeface="Wingdings" pitchFamily="2" charset="2"/>
              <a:buChar char="Ø"/>
            </a:pPr>
            <a:endParaRPr lang="en-US" dirty="0"/>
          </a:p>
          <a:p>
            <a:pPr marL="342900" indent="-342900" algn="just">
              <a:buFont typeface="Wingdings" pitchFamily="2" charset="2"/>
              <a:buChar char="Ø"/>
            </a:pP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155936"/>
            <a:ext cx="4450456" cy="3816429"/>
          </a:xfrm>
          <a:prstGeom prst="rect">
            <a:avLst/>
          </a:prstGeom>
        </p:spPr>
        <p:txBody>
          <a:bodyPr wrap="square">
            <a:spAutoFit/>
          </a:bodyPr>
          <a:lstStyle/>
          <a:p>
            <a:pPr marL="342900" indent="-342900" algn="just">
              <a:buFont typeface="Wingdings" pitchFamily="2" charset="2"/>
              <a:buChar char="ü"/>
            </a:pPr>
            <a:r>
              <a:rPr lang="mk-MK" sz="2200" dirty="0"/>
              <a:t>Сите барања за екстрадиција подлежат на условите предвидени во договорите за екстрадиција или законодавството на засегнатата страна</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mk-MK" sz="2200" dirty="0"/>
              <a:t>Таквите договори или законодавства на замолената страна може да утврдат и причини за одбивање</a:t>
            </a:r>
            <a:endParaRPr lang="en-GB" sz="2200" dirty="0"/>
          </a:p>
        </p:txBody>
      </p:sp>
    </p:spTree>
    <p:extLst>
      <p:ext uri="{BB962C8B-B14F-4D97-AF65-F5344CB8AC3E}">
        <p14:creationId xmlns:p14="http://schemas.microsoft.com/office/powerpoint/2010/main" val="185298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24 - Екстрадиција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2" y="989546"/>
            <a:ext cx="4476172" cy="5632311"/>
          </a:xfrm>
          <a:prstGeom prst="rect">
            <a:avLst/>
          </a:prstGeom>
        </p:spPr>
        <p:txBody>
          <a:bodyPr wrap="square">
            <a:spAutoFit/>
          </a:bodyPr>
          <a:lstStyle/>
          <a:p>
            <a:pPr marL="342900" indent="-342900" algn="just">
              <a:buFont typeface="Wingdings" pitchFamily="2" charset="2"/>
              <a:buChar char="Ø"/>
            </a:pPr>
            <a:r>
              <a:rPr lang="en-US" dirty="0"/>
              <a:t>6 </a:t>
            </a:r>
            <a:r>
              <a:rPr lang="mk-MK" dirty="0"/>
              <a:t>Доколку екстрадицијата за кривично дело од став 1 на овој член </a:t>
            </a:r>
            <a:r>
              <a:rPr lang="mk-MK" b="1" dirty="0">
                <a:solidFill>
                  <a:srgbClr val="FF0000"/>
                </a:solidFill>
              </a:rPr>
              <a:t>е одбиена само врз основа на националноста </a:t>
            </a:r>
            <a:r>
              <a:rPr lang="mk-MK" dirty="0"/>
              <a:t>на лицето кое се бара, или затоа што </a:t>
            </a:r>
            <a:r>
              <a:rPr lang="mk-MK" b="1" dirty="0">
                <a:solidFill>
                  <a:srgbClr val="FF0000"/>
                </a:solidFill>
              </a:rPr>
              <a:t>замолената страна смета дека има судска надлежност</a:t>
            </a:r>
            <a:r>
              <a:rPr lang="mk-MK" dirty="0"/>
              <a:t> врз кривичното дело, </a:t>
            </a:r>
            <a:r>
              <a:rPr lang="mk-MK" b="1" dirty="0">
                <a:solidFill>
                  <a:srgbClr val="FF0000"/>
                </a:solidFill>
              </a:rPr>
              <a:t>замолената страна </a:t>
            </a:r>
            <a:r>
              <a:rPr lang="mk-MK" dirty="0"/>
              <a:t>ќе го достави предметот по барање на страната барател до нејзините надлежни органи заради гонење и ќе ја извести страната барател за конечниот резултат во догледно време. Овие органи ќе ја донесат својата одлука и ќе ги спроведат своите истраги и постапки на ист начин како и за секое друго кривично дело со споредлива природа според законодавството на таа страна.</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170646"/>
          </a:xfrm>
          <a:prstGeom prst="rect">
            <a:avLst/>
          </a:prstGeom>
        </p:spPr>
        <p:txBody>
          <a:bodyPr wrap="square">
            <a:spAutoFit/>
          </a:bodyPr>
          <a:lstStyle/>
          <a:p>
            <a:pPr marL="342900" indent="-342900" algn="just">
              <a:buFont typeface="Wingdings" pitchFamily="2" charset="2"/>
              <a:buChar char="ü"/>
            </a:pPr>
            <a:r>
              <a:rPr lang="mk-MK" sz="2200" dirty="0"/>
              <a:t>Доколку замолената страна одбие екстрадиција врз основа на националноста на лицето или смета дека има судска надлежност врз кривичното дело, истата ќе го </a:t>
            </a:r>
            <a:r>
              <a:rPr lang="mk-MK" sz="2200" dirty="0" err="1"/>
              <a:t>го</a:t>
            </a:r>
            <a:r>
              <a:rPr lang="mk-MK" sz="2200" dirty="0"/>
              <a:t> гони лицето и ќе ја извести страната барател за резултатот на гонењето</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mk-MK" sz="2200" dirty="0"/>
              <a:t>Истрагата и гонењето мора да бидат спроведени на ист начин како и споредливо кривично дело според локалното законодавство</a:t>
            </a:r>
            <a:endParaRPr lang="en-GB" sz="2200" dirty="0"/>
          </a:p>
        </p:txBody>
      </p:sp>
    </p:spTree>
    <p:extLst>
      <p:ext uri="{BB962C8B-B14F-4D97-AF65-F5344CB8AC3E}">
        <p14:creationId xmlns:p14="http://schemas.microsoft.com/office/powerpoint/2010/main" val="232907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25 – Општи начела поврзани со</a:t>
            </a:r>
          </a:p>
          <a:p>
            <a:pPr algn="r"/>
            <a:r>
              <a:rPr lang="mk-MK" sz="3200" b="1" dirty="0"/>
              <a:t>заемна помош</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2" y="952152"/>
            <a:ext cx="4680580" cy="5509200"/>
          </a:xfrm>
          <a:prstGeom prst="rect">
            <a:avLst/>
          </a:prstGeom>
        </p:spPr>
        <p:txBody>
          <a:bodyPr wrap="square">
            <a:spAutoFit/>
          </a:bodyPr>
          <a:lstStyle/>
          <a:p>
            <a:pPr marL="342900" indent="-342900" algn="just">
              <a:buFont typeface="Wingdings" pitchFamily="2" charset="2"/>
              <a:buChar char="Ø"/>
            </a:pPr>
            <a:r>
              <a:rPr lang="en-US" sz="1600" dirty="0"/>
              <a:t>1 </a:t>
            </a:r>
            <a:r>
              <a:rPr lang="mk-MK" sz="1600" dirty="0"/>
              <a:t>Страните ќе си овозможат една на друга заемна помош во </a:t>
            </a:r>
            <a:r>
              <a:rPr lang="mk-MK" sz="1600" b="1" dirty="0">
                <a:solidFill>
                  <a:srgbClr val="FF0000"/>
                </a:solidFill>
              </a:rPr>
              <a:t>најголем можен степен</a:t>
            </a:r>
            <a:r>
              <a:rPr lang="mk-MK" sz="1600" dirty="0"/>
              <a:t> заради истраги или постапки во врска со кривични </a:t>
            </a:r>
            <a:r>
              <a:rPr lang="mk-MK" sz="1600" b="1" dirty="0">
                <a:solidFill>
                  <a:srgbClr val="FF0000"/>
                </a:solidFill>
              </a:rPr>
              <a:t>дела поврзани со компјутерски системи и податоци</a:t>
            </a:r>
            <a:r>
              <a:rPr lang="mk-MK" sz="1600" dirty="0"/>
              <a:t>, или за </a:t>
            </a:r>
            <a:r>
              <a:rPr lang="mk-MK" sz="1600" b="1" dirty="0">
                <a:solidFill>
                  <a:srgbClr val="FF0000"/>
                </a:solidFill>
              </a:rPr>
              <a:t>собирање докази во електронска форма за кривично дело.</a:t>
            </a:r>
            <a:endParaRPr lang="en-US" sz="1600" b="1" dirty="0">
              <a:solidFill>
                <a:srgbClr val="FF0000"/>
              </a:solidFill>
            </a:endParaRPr>
          </a:p>
          <a:p>
            <a:pPr marL="342900" indent="-342900" algn="just">
              <a:buFont typeface="Wingdings" pitchFamily="2" charset="2"/>
              <a:buChar char="Ø"/>
            </a:pPr>
            <a:endParaRPr lang="en-US" sz="1600" dirty="0"/>
          </a:p>
          <a:p>
            <a:pPr marL="342900" indent="-342900" algn="just">
              <a:buFont typeface="Wingdings" pitchFamily="2" charset="2"/>
              <a:buChar char="Ø"/>
            </a:pPr>
            <a:r>
              <a:rPr lang="en-US" sz="1600" dirty="0"/>
              <a:t>3 </a:t>
            </a:r>
            <a:r>
              <a:rPr lang="mk-MK" sz="1600" dirty="0"/>
              <a:t>Секоја страна може, во итни околности, да поднесе барање за заемна помош или комуникации поврзани со нив со помош на експедитивни средства за комуникација, вклучувајќи факс и е-пошта, до степен до кој таквите средства обезбедуваат соодветни нивоа на безбедност и автентикација (вклучувајќи употреба на енкрипција, онаму каде што тоа е потребно), проследено со формална потврда, доколку тоа го бара замолената страна. Замолената страна ќе го прифати и ќе одговори на барањето со какви било експедитивни средства за комуникација.</a:t>
            </a:r>
            <a:endParaRPr lang="en-GB"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833256" y="1005302"/>
            <a:ext cx="4189199" cy="5170646"/>
          </a:xfrm>
          <a:prstGeom prst="rect">
            <a:avLst/>
          </a:prstGeom>
        </p:spPr>
        <p:txBody>
          <a:bodyPr wrap="square">
            <a:spAutoFit/>
          </a:bodyPr>
          <a:lstStyle/>
          <a:p>
            <a:pPr marL="342900" indent="-342900" algn="just">
              <a:buFont typeface="Wingdings" pitchFamily="2" charset="2"/>
              <a:buChar char="ü"/>
            </a:pPr>
            <a:r>
              <a:rPr lang="mk-MK" sz="2200" dirty="0"/>
              <a:t>Конвенцијата од Будимпешта овозможува заемна помош во врска со</a:t>
            </a:r>
            <a:r>
              <a:rPr lang="en-GB" sz="2200" dirty="0"/>
              <a:t>:</a:t>
            </a:r>
          </a:p>
          <a:p>
            <a:pPr marL="800100" lvl="1" indent="-342900" algn="just">
              <a:buFont typeface="Wingdings" pitchFamily="2" charset="2"/>
              <a:buChar char="ü"/>
            </a:pPr>
            <a:endParaRPr lang="en-GB" sz="2200" dirty="0"/>
          </a:p>
          <a:p>
            <a:pPr marL="800100" lvl="1" indent="-342900" algn="just">
              <a:buFont typeface="Wingdings" pitchFamily="2" charset="2"/>
              <a:buChar char="ü"/>
            </a:pPr>
            <a:r>
              <a:rPr lang="mk-MK" sz="2200" dirty="0"/>
              <a:t>кривични дела поврзани со компјутерски системи и податоци</a:t>
            </a:r>
            <a:endParaRPr lang="en-GB" sz="2200" dirty="0"/>
          </a:p>
          <a:p>
            <a:pPr marL="800100" lvl="1" indent="-342900" algn="just">
              <a:buFont typeface="Wingdings" pitchFamily="2" charset="2"/>
              <a:buChar char="ü"/>
            </a:pPr>
            <a:endParaRPr lang="en-GB" sz="2200" dirty="0"/>
          </a:p>
          <a:p>
            <a:pPr marL="800100" lvl="1" indent="-342900" algn="just">
              <a:buFont typeface="Wingdings" pitchFamily="2" charset="2"/>
              <a:buChar char="ü"/>
            </a:pPr>
            <a:r>
              <a:rPr lang="mk-MK" sz="2200" dirty="0"/>
              <a:t>собирање на докази за </a:t>
            </a:r>
            <a:r>
              <a:rPr lang="mk-MK" sz="2200" u="sng" dirty="0"/>
              <a:t>какво било</a:t>
            </a:r>
            <a:r>
              <a:rPr lang="mk-MK" sz="2200" dirty="0"/>
              <a:t> кривично дело</a:t>
            </a:r>
            <a:endParaRPr lang="en-GB" sz="2200" dirty="0"/>
          </a:p>
          <a:p>
            <a:pPr marL="800100" lvl="1" indent="-342900" algn="just">
              <a:buFont typeface="Wingdings" pitchFamily="2" charset="2"/>
              <a:buChar char="ü"/>
            </a:pPr>
            <a:endParaRPr lang="en-GB" sz="2200" dirty="0"/>
          </a:p>
          <a:p>
            <a:pPr marL="342900" indent="-342900" algn="just">
              <a:buFont typeface="Wingdings" pitchFamily="2" charset="2"/>
              <a:buChar char="ü"/>
            </a:pPr>
            <a:r>
              <a:rPr lang="mk-MK" sz="2200" dirty="0"/>
              <a:t>Заемната помош ќе биде во најголема можна мера</a:t>
            </a:r>
            <a:endParaRPr lang="en-GB" sz="2200" dirty="0"/>
          </a:p>
          <a:p>
            <a:pPr algn="just"/>
            <a:endParaRPr lang="en-GB" sz="2200" dirty="0"/>
          </a:p>
        </p:txBody>
      </p:sp>
    </p:spTree>
    <p:extLst>
      <p:ext uri="{BB962C8B-B14F-4D97-AF65-F5344CB8AC3E}">
        <p14:creationId xmlns:p14="http://schemas.microsoft.com/office/powerpoint/2010/main" val="289907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25 – Општи начела поврзани со</a:t>
            </a:r>
          </a:p>
          <a:p>
            <a:pPr algn="r"/>
            <a:r>
              <a:rPr lang="mk-MK" sz="3200" b="1" dirty="0"/>
              <a:t>заемна помош</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7186" y="887102"/>
            <a:ext cx="4647204" cy="5509200"/>
          </a:xfrm>
          <a:prstGeom prst="rect">
            <a:avLst/>
          </a:prstGeom>
        </p:spPr>
        <p:txBody>
          <a:bodyPr wrap="square">
            <a:spAutoFit/>
          </a:bodyPr>
          <a:lstStyle/>
          <a:p>
            <a:pPr marL="342900" indent="-342900" algn="just">
              <a:buFont typeface="Wingdings" pitchFamily="2" charset="2"/>
              <a:buChar char="Ø"/>
            </a:pPr>
            <a:r>
              <a:rPr lang="en-US" sz="1600" dirty="0"/>
              <a:t>1 </a:t>
            </a:r>
            <a:r>
              <a:rPr lang="mk-MK" sz="1600" dirty="0"/>
              <a:t>Страните ќе си овозможат една на друга заемна помош во најголем можен степен заради истраги или постапки во врска со кривични дела поврзани со компјутерски системи и податоци, или за собирање докази во електронска форма за кривично дело.</a:t>
            </a:r>
            <a:endParaRPr lang="en-US" sz="1600" dirty="0"/>
          </a:p>
          <a:p>
            <a:pPr marL="342900" indent="-342900" algn="just">
              <a:buFont typeface="Wingdings" pitchFamily="2" charset="2"/>
              <a:buChar char="Ø"/>
            </a:pPr>
            <a:endParaRPr lang="en-US" sz="1600" dirty="0"/>
          </a:p>
          <a:p>
            <a:pPr marL="342900" indent="-342900" algn="just">
              <a:buFont typeface="Wingdings" pitchFamily="2" charset="2"/>
              <a:buChar char="Ø"/>
            </a:pPr>
            <a:r>
              <a:rPr lang="en-US" sz="1600" dirty="0"/>
              <a:t>3 </a:t>
            </a:r>
            <a:r>
              <a:rPr lang="mk-MK" sz="1600" dirty="0"/>
              <a:t>Секоја страна може, во </a:t>
            </a:r>
            <a:r>
              <a:rPr lang="mk-MK" sz="1600" b="1" dirty="0">
                <a:solidFill>
                  <a:srgbClr val="FF0000"/>
                </a:solidFill>
              </a:rPr>
              <a:t>итни околности</a:t>
            </a:r>
            <a:r>
              <a:rPr lang="mk-MK" sz="1600" dirty="0"/>
              <a:t>, да поднесе барање за заемна помош или комуникации поврзани со нив со помош на </a:t>
            </a:r>
            <a:r>
              <a:rPr lang="mk-MK" sz="1600" b="1" dirty="0">
                <a:solidFill>
                  <a:srgbClr val="FF0000"/>
                </a:solidFill>
              </a:rPr>
              <a:t>експедитивни средства за комуникација</a:t>
            </a:r>
            <a:r>
              <a:rPr lang="mk-MK" sz="1600" dirty="0"/>
              <a:t>, вклучувајќи </a:t>
            </a:r>
            <a:r>
              <a:rPr lang="mk-MK" sz="1600" b="1" dirty="0">
                <a:solidFill>
                  <a:srgbClr val="FF0000"/>
                </a:solidFill>
              </a:rPr>
              <a:t>факс</a:t>
            </a:r>
            <a:r>
              <a:rPr lang="mk-MK" sz="1600" dirty="0"/>
              <a:t> и </a:t>
            </a:r>
            <a:r>
              <a:rPr lang="mk-MK" sz="1600" b="1" dirty="0">
                <a:solidFill>
                  <a:srgbClr val="FF0000"/>
                </a:solidFill>
              </a:rPr>
              <a:t>е-пошта</a:t>
            </a:r>
            <a:r>
              <a:rPr lang="mk-MK" sz="1600" dirty="0"/>
              <a:t>, до степен до кој таквите средства обезбедуваат соодветни нивоа на </a:t>
            </a:r>
            <a:r>
              <a:rPr lang="mk-MK" sz="1600" b="1" dirty="0">
                <a:solidFill>
                  <a:srgbClr val="FF0000"/>
                </a:solidFill>
              </a:rPr>
              <a:t>безбедност</a:t>
            </a:r>
            <a:r>
              <a:rPr lang="mk-MK" sz="1600" dirty="0"/>
              <a:t> и </a:t>
            </a:r>
            <a:r>
              <a:rPr lang="mk-MK" sz="1600" b="1" dirty="0">
                <a:solidFill>
                  <a:srgbClr val="FF0000"/>
                </a:solidFill>
              </a:rPr>
              <a:t>автентикација</a:t>
            </a:r>
            <a:r>
              <a:rPr lang="mk-MK" sz="1600" dirty="0"/>
              <a:t> (вклучувајќи употреба на енкрипција, онаму каде што тоа е потребно), проследено со формална потврда, доколку тоа го бара замолената страна. Замолената страна ќе го прифати и ќе одговори на барањето со какви било експедитивни средства за комуникација.</a:t>
            </a:r>
            <a:endParaRPr lang="en-GB"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795934" y="965225"/>
            <a:ext cx="4226521" cy="5078313"/>
          </a:xfrm>
          <a:prstGeom prst="rect">
            <a:avLst/>
          </a:prstGeom>
        </p:spPr>
        <p:txBody>
          <a:bodyPr wrap="square">
            <a:spAutoFit/>
          </a:bodyPr>
          <a:lstStyle/>
          <a:p>
            <a:pPr marL="342900" indent="-342900" algn="just">
              <a:buFont typeface="Wingdings" pitchFamily="2" charset="2"/>
              <a:buChar char="ü"/>
            </a:pPr>
            <a:r>
              <a:rPr lang="mk-MK" dirty="0"/>
              <a:t>Традиционалните барања за заемна помош често се </a:t>
            </a:r>
            <a:r>
              <a:rPr lang="mk-MK" dirty="0" err="1"/>
              <a:t>пропратени</a:t>
            </a:r>
            <a:r>
              <a:rPr lang="mk-MK" dirty="0"/>
              <a:t> со писмени, запечатени документи преку дипломатска пошта или поштенски системи за испорака</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Конвенцијата од Будимпешта признава дека компјутерските податоци се несигурни и дека некои барања мора итно да бидат испратени</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Страните можат да користат какво било експедитивно средство за комуникација, вклучувајќи (но не ограничувајќи се на) факс и е-пошта</a:t>
            </a:r>
            <a:endParaRPr lang="en-GB" dirty="0"/>
          </a:p>
        </p:txBody>
      </p:sp>
    </p:spTree>
    <p:extLst>
      <p:ext uri="{BB962C8B-B14F-4D97-AF65-F5344CB8AC3E}">
        <p14:creationId xmlns:p14="http://schemas.microsoft.com/office/powerpoint/2010/main" val="107976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25 – Општи начела поврзани со</a:t>
            </a:r>
          </a:p>
          <a:p>
            <a:pPr algn="r"/>
            <a:r>
              <a:rPr lang="mk-MK" sz="3200" b="1" dirty="0"/>
              <a:t>заемна помош</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66992" y="965225"/>
            <a:ext cx="4896893" cy="5893921"/>
          </a:xfrm>
          <a:prstGeom prst="rect">
            <a:avLst/>
          </a:prstGeom>
        </p:spPr>
        <p:txBody>
          <a:bodyPr wrap="square">
            <a:spAutoFit/>
          </a:bodyPr>
          <a:lstStyle/>
          <a:p>
            <a:pPr marL="342900" indent="-342900" algn="just">
              <a:buFont typeface="Wingdings" pitchFamily="2" charset="2"/>
              <a:buChar char="Ø"/>
            </a:pPr>
            <a:r>
              <a:rPr lang="en-US" sz="1450" dirty="0"/>
              <a:t>4 </a:t>
            </a:r>
            <a:r>
              <a:rPr lang="mk-MK" sz="1450" dirty="0"/>
              <a:t>Освен ако не е поинаку определено во членовите во ова поглавје, </a:t>
            </a:r>
            <a:r>
              <a:rPr lang="mk-MK" sz="1450" b="1" dirty="0">
                <a:solidFill>
                  <a:srgbClr val="FF0000"/>
                </a:solidFill>
              </a:rPr>
              <a:t>заемната помош подлежи на условите </a:t>
            </a:r>
            <a:r>
              <a:rPr lang="mk-MK" sz="1450" dirty="0"/>
              <a:t>предвидени од </a:t>
            </a:r>
            <a:r>
              <a:rPr lang="mk-MK" sz="1450" b="1" dirty="0">
                <a:solidFill>
                  <a:srgbClr val="FF0000"/>
                </a:solidFill>
              </a:rPr>
              <a:t>законодавството на замолената страна </a:t>
            </a:r>
            <a:r>
              <a:rPr lang="mk-MK" sz="1450" dirty="0"/>
              <a:t>или од применливите договори за заемна помош, вклучувајќи ги и основите врз кои </a:t>
            </a:r>
            <a:r>
              <a:rPr lang="mk-MK" sz="1450" b="1" dirty="0">
                <a:solidFill>
                  <a:srgbClr val="FF0000"/>
                </a:solidFill>
              </a:rPr>
              <a:t>замолената страна може да одбие да соработува</a:t>
            </a:r>
            <a:r>
              <a:rPr lang="mk-MK" sz="1450" dirty="0"/>
              <a:t>. Замолената страна нема да го искористи правото да одбие заемна помош во врска со кривичните дела наведени во членовите 2 до 11 единствено со образложенија дека барањето се однесува на кривично дело што го смета за </a:t>
            </a:r>
            <a:r>
              <a:rPr lang="mk-MK" sz="1450" b="1" dirty="0">
                <a:solidFill>
                  <a:srgbClr val="FF0000"/>
                </a:solidFill>
              </a:rPr>
              <a:t>фискално кривично дело</a:t>
            </a:r>
            <a:r>
              <a:rPr lang="mk-MK" sz="1450" dirty="0"/>
              <a:t>.</a:t>
            </a:r>
            <a:endParaRPr lang="en-US" sz="1450" dirty="0"/>
          </a:p>
          <a:p>
            <a:pPr marL="342900" indent="-342900" algn="just">
              <a:buFont typeface="Wingdings" pitchFamily="2" charset="2"/>
              <a:buChar char="Ø"/>
            </a:pPr>
            <a:endParaRPr lang="en-US" sz="1450" dirty="0"/>
          </a:p>
          <a:p>
            <a:pPr marL="342900" indent="-342900" algn="just">
              <a:buFont typeface="Wingdings" pitchFamily="2" charset="2"/>
              <a:buChar char="Ø"/>
            </a:pPr>
            <a:r>
              <a:rPr lang="en-US" sz="1450" dirty="0"/>
              <a:t>5 </a:t>
            </a:r>
            <a:r>
              <a:rPr lang="mk-MK" sz="1450" dirty="0"/>
              <a:t>Кога, во согласност со одредбите на ова поглавје, на замолената страна ѝ е дозволено да ја услови заемната помош со постоење на двоен криминалитет, тој услов ќе се смета за исполнет, без оглед на тоа дали нејзиното законодавство го става кривичното дело во истата категорија на кривични дела или го означува кривичното дело со истата терминологија како и страната барател, доколку дејство кое е основа на кривичното дело за кое се бара помош е кривично дело според нејзините закони.</a:t>
            </a:r>
            <a:endParaRPr lang="en-GB" sz="1450" dirty="0"/>
          </a:p>
        </p:txBody>
      </p:sp>
      <p:sp>
        <p:nvSpPr>
          <p:cNvPr id="6" name="Rectangle 5">
            <a:extLst>
              <a:ext uri="{FF2B5EF4-FFF2-40B4-BE49-F238E27FC236}">
                <a16:creationId xmlns:a16="http://schemas.microsoft.com/office/drawing/2014/main" id="{524B6456-681F-2F44-A01A-AD3514E81BD2}"/>
              </a:ext>
            </a:extLst>
          </p:cNvPr>
          <p:cNvSpPr/>
          <p:nvPr/>
        </p:nvSpPr>
        <p:spPr>
          <a:xfrm>
            <a:off x="4963884" y="894204"/>
            <a:ext cx="4154399" cy="4801314"/>
          </a:xfrm>
          <a:prstGeom prst="rect">
            <a:avLst/>
          </a:prstGeom>
        </p:spPr>
        <p:txBody>
          <a:bodyPr wrap="square">
            <a:spAutoFit/>
          </a:bodyPr>
          <a:lstStyle/>
          <a:p>
            <a:pPr marL="342900" indent="-342900" algn="just">
              <a:buFont typeface="Wingdings" pitchFamily="2" charset="2"/>
              <a:buChar char="ü"/>
            </a:pPr>
            <a:r>
              <a:rPr lang="mk-MK" dirty="0"/>
              <a:t>Заемната помош (вклучувајќи ги основите за одбивање) е предмет на </a:t>
            </a:r>
            <a:r>
              <a:rPr lang="en-US" dirty="0" err="1"/>
              <a:t>MLAT</a:t>
            </a:r>
            <a:r>
              <a:rPr lang="en-US" dirty="0"/>
              <a:t>/</a:t>
            </a:r>
            <a:r>
              <a:rPr lang="mk-MK" dirty="0" err="1"/>
              <a:t>ДЗПП</a:t>
            </a:r>
            <a:r>
              <a:rPr lang="mk-MK" dirty="0"/>
              <a:t> и домашното законодавство</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Меѓутоа, оваа дискреција не мора да се користи кога Конвенцијата од Будимпешта ги обврзува страните да обезбедат соработка (на пр. зачувување, собирање на податоци во реално време, претрес и заплена и одржување на 24/7 мрежа) само врз основа на тоа дека замолената страна смета дека кривичното дело е фискално кривично дело</a:t>
            </a:r>
            <a:endParaRPr lang="en-US" dirty="0"/>
          </a:p>
        </p:txBody>
      </p:sp>
    </p:spTree>
    <p:extLst>
      <p:ext uri="{BB962C8B-B14F-4D97-AF65-F5344CB8AC3E}">
        <p14:creationId xmlns:p14="http://schemas.microsoft.com/office/powerpoint/2010/main" val="350762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25 – Општи начела поврзани со</a:t>
            </a:r>
          </a:p>
          <a:p>
            <a:pPr algn="r"/>
            <a:r>
              <a:rPr lang="mk-MK" sz="3200" b="1" dirty="0"/>
              <a:t>заемна помош</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75413" y="957254"/>
            <a:ext cx="5093746" cy="5447645"/>
          </a:xfrm>
          <a:prstGeom prst="rect">
            <a:avLst/>
          </a:prstGeom>
        </p:spPr>
        <p:txBody>
          <a:bodyPr wrap="square">
            <a:spAutoFit/>
          </a:bodyPr>
          <a:lstStyle/>
          <a:p>
            <a:pPr marL="342900" indent="-342900" algn="just">
              <a:buFont typeface="Wingdings" pitchFamily="2" charset="2"/>
              <a:buChar char="Ø"/>
            </a:pPr>
            <a:r>
              <a:rPr lang="en-US" sz="1450" dirty="0"/>
              <a:t>4 </a:t>
            </a:r>
            <a:r>
              <a:rPr lang="mk-MK" sz="1450" dirty="0"/>
              <a:t>Освен кога е поинаку определено во членовите во ова поглавје, заемната помош подлежи на условите предвидени од законодавството на замолената страна или од применливите договори за заемна помош, вклучувајќи ги и основите врз кои замолената страна може да одбие да соработува. Замолената страна нема да го искористи правото да одбие заемна помош во однос на кривичните дела наведени во членовите 2 до 11 единствено со образложение дека барањето се однесува на кривично дело што го смета за фискално кривично дело.</a:t>
            </a:r>
            <a:endParaRPr lang="en-US" sz="1450" dirty="0"/>
          </a:p>
          <a:p>
            <a:pPr marL="342900" indent="-342900" algn="just">
              <a:buFont typeface="Wingdings" pitchFamily="2" charset="2"/>
              <a:buChar char="Ø"/>
            </a:pPr>
            <a:endParaRPr lang="en-US" sz="1450" dirty="0"/>
          </a:p>
          <a:p>
            <a:pPr marL="342900" indent="-342900" algn="just">
              <a:buFont typeface="Wingdings" pitchFamily="2" charset="2"/>
              <a:buChar char="Ø"/>
            </a:pPr>
            <a:r>
              <a:rPr lang="en-US" sz="1450" dirty="0"/>
              <a:t>5 </a:t>
            </a:r>
            <a:r>
              <a:rPr lang="mk-MK" sz="1450" dirty="0"/>
              <a:t>Кога, во согласност со одредбите на ова поглавје, на замолената страна ѝ е дозволено да ја </a:t>
            </a:r>
            <a:r>
              <a:rPr lang="mk-MK" sz="1450" b="1" dirty="0">
                <a:solidFill>
                  <a:srgbClr val="FF0000"/>
                </a:solidFill>
              </a:rPr>
              <a:t>услови заемната помош со постоење на двоен криминалитет</a:t>
            </a:r>
            <a:r>
              <a:rPr lang="mk-MK" sz="1450" dirty="0"/>
              <a:t>, тој услов ќе се смета за исполнет, </a:t>
            </a:r>
            <a:r>
              <a:rPr lang="mk-MK" sz="1450" b="1" dirty="0">
                <a:solidFill>
                  <a:srgbClr val="FF0000"/>
                </a:solidFill>
              </a:rPr>
              <a:t>без оглед на тоа дали </a:t>
            </a:r>
            <a:r>
              <a:rPr lang="mk-MK" sz="1450" dirty="0"/>
              <a:t>нејзиното законодавство го става кривичното дело во </a:t>
            </a:r>
            <a:r>
              <a:rPr lang="mk-MK" sz="1450" b="1" dirty="0">
                <a:solidFill>
                  <a:srgbClr val="FF0000"/>
                </a:solidFill>
              </a:rPr>
              <a:t>истата категорија </a:t>
            </a:r>
            <a:r>
              <a:rPr lang="mk-MK" sz="1450" dirty="0"/>
              <a:t>на кривични дела или го означуваат кривичното дело со </a:t>
            </a:r>
            <a:r>
              <a:rPr lang="mk-MK" sz="1450" b="1" dirty="0">
                <a:solidFill>
                  <a:srgbClr val="FF0000"/>
                </a:solidFill>
              </a:rPr>
              <a:t>истата терминологија </a:t>
            </a:r>
            <a:r>
              <a:rPr lang="mk-MK" sz="1450" dirty="0"/>
              <a:t>како и страната барател, доколку </a:t>
            </a:r>
            <a:r>
              <a:rPr lang="mk-MK" sz="1450" b="1" dirty="0">
                <a:solidFill>
                  <a:srgbClr val="FF0000"/>
                </a:solidFill>
              </a:rPr>
              <a:t>дејството кое е основата на кривичното дело</a:t>
            </a:r>
            <a:r>
              <a:rPr lang="mk-MK" sz="1450" dirty="0"/>
              <a:t> за кое се бара помош е кривично дело според нејзините закони.</a:t>
            </a:r>
            <a:endParaRPr lang="en-GB" sz="1450" dirty="0"/>
          </a:p>
        </p:txBody>
      </p:sp>
      <p:sp>
        <p:nvSpPr>
          <p:cNvPr id="6" name="Rectangle 5">
            <a:extLst>
              <a:ext uri="{FF2B5EF4-FFF2-40B4-BE49-F238E27FC236}">
                <a16:creationId xmlns:a16="http://schemas.microsoft.com/office/drawing/2014/main" id="{524B6456-681F-2F44-A01A-AD3514E81BD2}"/>
              </a:ext>
            </a:extLst>
          </p:cNvPr>
          <p:cNvSpPr/>
          <p:nvPr/>
        </p:nvSpPr>
        <p:spPr>
          <a:xfrm>
            <a:off x="5344977" y="1012954"/>
            <a:ext cx="3648022" cy="4093428"/>
          </a:xfrm>
          <a:prstGeom prst="rect">
            <a:avLst/>
          </a:prstGeom>
        </p:spPr>
        <p:txBody>
          <a:bodyPr wrap="square">
            <a:spAutoFit/>
          </a:bodyPr>
          <a:lstStyle/>
          <a:p>
            <a:pPr marL="342900" indent="-342900" algn="just">
              <a:buFont typeface="Wingdings" pitchFamily="2" charset="2"/>
              <a:buChar char="ü"/>
            </a:pPr>
            <a:r>
              <a:rPr lang="mk-MK" sz="2000" dirty="0"/>
              <a:t>Дефиниција за двоен криминалитет според Конвенцијата од Будимпешта</a:t>
            </a:r>
            <a:r>
              <a:rPr lang="en-US" sz="2000" dirty="0"/>
              <a:t>: </a:t>
            </a:r>
          </a:p>
          <a:p>
            <a:pPr marL="800100" lvl="1" indent="-342900" algn="just">
              <a:buFont typeface="Wingdings" pitchFamily="2" charset="2"/>
              <a:buChar char="ü"/>
            </a:pPr>
            <a:r>
              <a:rPr lang="mk-MK" sz="2000" dirty="0"/>
              <a:t>основното дејство мора да биде кривично дело во двете земји</a:t>
            </a:r>
            <a:endParaRPr lang="en-GB" sz="2000" dirty="0"/>
          </a:p>
          <a:p>
            <a:pPr marL="800100" lvl="1" indent="-342900" algn="just">
              <a:buFont typeface="Wingdings" pitchFamily="2" charset="2"/>
              <a:buChar char="ü"/>
            </a:pPr>
            <a:r>
              <a:rPr lang="mk-MK" sz="2000" dirty="0"/>
              <a:t>не е важно дали кривичното дело е во иста категорија или ја употребува истата терминологија</a:t>
            </a:r>
            <a:endParaRPr lang="en-GB" sz="2000" dirty="0"/>
          </a:p>
        </p:txBody>
      </p:sp>
    </p:spTree>
    <p:extLst>
      <p:ext uri="{BB962C8B-B14F-4D97-AF65-F5344CB8AC3E}">
        <p14:creationId xmlns:p14="http://schemas.microsoft.com/office/powerpoint/2010/main" val="122096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434587965"/>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06641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Дневен ред</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36290" y="1043731"/>
            <a:ext cx="3791244" cy="2554545"/>
          </a:xfrm>
          <a:prstGeom prst="rect">
            <a:avLst/>
          </a:prstGeom>
        </p:spPr>
        <p:txBody>
          <a:bodyPr wrap="square">
            <a:spAutoFit/>
          </a:bodyPr>
          <a:lstStyle/>
          <a:p>
            <a:pPr marL="342900" indent="-342900" algn="just" eaLnBrk="1" hangingPunct="1">
              <a:lnSpc>
                <a:spcPct val="80000"/>
              </a:lnSpc>
              <a:buFont typeface="Wingdings" pitchFamily="2" charset="2"/>
              <a:buChar char="Ø"/>
            </a:pPr>
            <a:r>
              <a:rPr lang="mk-MK" sz="2000" b="1" dirty="0"/>
              <a:t>Прв дел</a:t>
            </a:r>
            <a:endParaRPr lang="en-GB" sz="2000" b="1" dirty="0"/>
          </a:p>
          <a:p>
            <a:pPr marL="342900" indent="-342900" algn="just" eaLnBrk="1" hangingPunct="1">
              <a:lnSpc>
                <a:spcPct val="80000"/>
              </a:lnSpc>
              <a:buFont typeface="Wingdings" pitchFamily="2" charset="2"/>
              <a:buChar char="ü"/>
            </a:pPr>
            <a:r>
              <a:rPr lang="mk-MK" sz="2000" i="1" dirty="0"/>
              <a:t>Општи одредби</a:t>
            </a:r>
            <a:endParaRPr lang="en-GB" sz="2000" i="1" dirty="0"/>
          </a:p>
          <a:p>
            <a:pPr marL="342900" indent="-342900" algn="just" eaLnBrk="1" hangingPunct="1">
              <a:lnSpc>
                <a:spcPct val="80000"/>
              </a:lnSpc>
              <a:buFont typeface="Wingdings" pitchFamily="2" charset="2"/>
              <a:buChar char="ü"/>
            </a:pPr>
            <a:endParaRPr lang="en-GB" sz="2000" dirty="0"/>
          </a:p>
          <a:p>
            <a:pPr marL="342900" indent="-342900" algn="just" eaLnBrk="1" hangingPunct="1">
              <a:lnSpc>
                <a:spcPct val="80000"/>
              </a:lnSpc>
              <a:buFont typeface="Wingdings" pitchFamily="2" charset="2"/>
              <a:buChar char="Ø"/>
            </a:pPr>
            <a:r>
              <a:rPr lang="mk-MK" sz="2000" b="1" dirty="0"/>
              <a:t>Втор дел</a:t>
            </a:r>
            <a:endParaRPr lang="en-GB" sz="2000" b="1" dirty="0"/>
          </a:p>
          <a:p>
            <a:pPr marL="342900" indent="-342900" algn="just">
              <a:lnSpc>
                <a:spcPct val="80000"/>
              </a:lnSpc>
              <a:buFont typeface="Wingdings" pitchFamily="2" charset="2"/>
              <a:buChar char="ü"/>
            </a:pPr>
            <a:r>
              <a:rPr lang="mk-MK" sz="2000" i="1" dirty="0"/>
              <a:t>Специфични одредби</a:t>
            </a:r>
            <a:endParaRPr lang="en-GB" sz="2000" i="1" dirty="0"/>
          </a:p>
          <a:p>
            <a:pPr marL="0" indent="0" algn="just" eaLnBrk="1" hangingPunct="1">
              <a:lnSpc>
                <a:spcPct val="80000"/>
              </a:lnSpc>
              <a:buNone/>
            </a:pPr>
            <a:endParaRPr lang="en-GB" sz="2000" dirty="0"/>
          </a:p>
          <a:p>
            <a:pPr marL="342900" indent="-342900" algn="just" eaLnBrk="1" hangingPunct="1">
              <a:lnSpc>
                <a:spcPct val="80000"/>
              </a:lnSpc>
              <a:buFont typeface="Wingdings" pitchFamily="2" charset="2"/>
              <a:buChar char="Ø"/>
            </a:pPr>
            <a:r>
              <a:rPr lang="mk-MK" sz="2000" b="1" dirty="0"/>
              <a:t>Трет дел</a:t>
            </a:r>
            <a:endParaRPr lang="en-GB" sz="2000" b="1" dirty="0"/>
          </a:p>
          <a:p>
            <a:pPr marL="342900" indent="-342900" algn="just">
              <a:lnSpc>
                <a:spcPct val="80000"/>
              </a:lnSpc>
              <a:buFont typeface="Wingdings" pitchFamily="2" charset="2"/>
              <a:buChar char="ü"/>
            </a:pPr>
            <a:r>
              <a:rPr lang="mk-MK" sz="2000" i="1" dirty="0"/>
              <a:t>Одредби на нацрт-Вториот дополнителен протокол</a:t>
            </a:r>
            <a:endParaRPr lang="en-GB" sz="2000" i="1" dirty="0"/>
          </a:p>
        </p:txBody>
      </p:sp>
      <p:sp>
        <p:nvSpPr>
          <p:cNvPr id="6" name="Rectangle 5">
            <a:extLst>
              <a:ext uri="{FF2B5EF4-FFF2-40B4-BE49-F238E27FC236}">
                <a16:creationId xmlns:a16="http://schemas.microsoft.com/office/drawing/2014/main" id="{EA3FFC4F-A0C7-6241-A6A3-D4D1CB58E595}"/>
              </a:ext>
            </a:extLst>
          </p:cNvPr>
          <p:cNvSpPr/>
          <p:nvPr/>
        </p:nvSpPr>
        <p:spPr>
          <a:xfrm>
            <a:off x="4450456" y="1043731"/>
            <a:ext cx="4357254" cy="1815882"/>
          </a:xfrm>
          <a:prstGeom prst="rect">
            <a:avLst/>
          </a:prstGeom>
        </p:spPr>
        <p:txBody>
          <a:bodyPr wrap="square">
            <a:spAutoFit/>
          </a:bodyPr>
          <a:lstStyle/>
          <a:p>
            <a:pPr marL="342900" indent="-342900" algn="just" eaLnBrk="1" hangingPunct="1">
              <a:lnSpc>
                <a:spcPct val="80000"/>
              </a:lnSpc>
              <a:buFont typeface="Wingdings" pitchFamily="2" charset="2"/>
              <a:buChar char="Ø"/>
            </a:pPr>
            <a:r>
              <a:rPr lang="mk-MK" sz="2000" b="1" dirty="0"/>
              <a:t>Четврти дел</a:t>
            </a:r>
            <a:endParaRPr lang="en-GB" sz="2000" b="1" dirty="0"/>
          </a:p>
          <a:p>
            <a:pPr marL="342900" indent="-342900" algn="just">
              <a:lnSpc>
                <a:spcPct val="80000"/>
              </a:lnSpc>
              <a:buFont typeface="Wingdings" pitchFamily="2" charset="2"/>
              <a:buChar char="ü"/>
            </a:pPr>
            <a:r>
              <a:rPr lang="mk-MK" sz="2000" i="1" dirty="0"/>
              <a:t>Обрасци за заемна правна помош</a:t>
            </a:r>
            <a:endParaRPr lang="en-GB" sz="2000" i="1" dirty="0"/>
          </a:p>
          <a:p>
            <a:pPr marL="342900" indent="-342900" algn="just">
              <a:lnSpc>
                <a:spcPct val="80000"/>
              </a:lnSpc>
              <a:buFont typeface="Wingdings" pitchFamily="2" charset="2"/>
              <a:buChar char="ü"/>
            </a:pPr>
            <a:endParaRPr lang="en-GB" sz="2000" i="1" dirty="0"/>
          </a:p>
          <a:p>
            <a:pPr marL="342900" indent="-342900" algn="just" eaLnBrk="1" hangingPunct="1">
              <a:lnSpc>
                <a:spcPct val="80000"/>
              </a:lnSpc>
              <a:buFont typeface="Wingdings" pitchFamily="2" charset="2"/>
              <a:buChar char="Ø"/>
            </a:pPr>
            <a:r>
              <a:rPr lang="mk-MK" sz="2000" b="1" dirty="0"/>
              <a:t>Петти дел</a:t>
            </a:r>
            <a:endParaRPr lang="en-GB" sz="2000" b="1" dirty="0"/>
          </a:p>
          <a:p>
            <a:pPr marL="342900" indent="-342900" algn="just">
              <a:lnSpc>
                <a:spcPct val="80000"/>
              </a:lnSpc>
              <a:buFont typeface="Wingdings" pitchFamily="2" charset="2"/>
              <a:buChar char="ü"/>
            </a:pPr>
            <a:r>
              <a:rPr lang="mk-MK" sz="2000" i="1" dirty="0"/>
              <a:t>Резиме</a:t>
            </a:r>
            <a:endParaRPr lang="en-GB" sz="2000" i="1" dirty="0"/>
          </a:p>
          <a:p>
            <a:pPr algn="just">
              <a:lnSpc>
                <a:spcPct val="80000"/>
              </a:lnSpc>
            </a:pPr>
            <a:endParaRPr lang="en-GB" sz="2000" i="1" dirty="0"/>
          </a:p>
        </p:txBody>
      </p:sp>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96036011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094247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26 – Спонтано информирање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88"/>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856702" cy="5578450"/>
          </a:xfrm>
          <a:prstGeom prst="rect">
            <a:avLst/>
          </a:prstGeom>
        </p:spPr>
        <p:txBody>
          <a:bodyPr wrap="square">
            <a:spAutoFit/>
          </a:bodyPr>
          <a:lstStyle/>
          <a:p>
            <a:pPr marL="342900" indent="-342900" algn="just">
              <a:buFont typeface="Wingdings" pitchFamily="2" charset="2"/>
              <a:buChar char="Ø"/>
            </a:pPr>
            <a:r>
              <a:rPr lang="en-US" sz="1550" dirty="0"/>
              <a:t>1 </a:t>
            </a:r>
            <a:r>
              <a:rPr lang="mk-MK" sz="1550" dirty="0"/>
              <a:t>Страната може, во рамки на своето домашно законодавство и </a:t>
            </a:r>
            <a:r>
              <a:rPr lang="mk-MK" sz="1550" b="1" dirty="0">
                <a:solidFill>
                  <a:srgbClr val="FF0000"/>
                </a:solidFill>
              </a:rPr>
              <a:t>без претходно барање, да ѝ достави на друга страна информации </a:t>
            </a:r>
            <a:r>
              <a:rPr lang="mk-MK" sz="1550" dirty="0"/>
              <a:t>добиени во рамките на сопствените истраги </a:t>
            </a:r>
            <a:r>
              <a:rPr lang="mk-MK" sz="1550" b="1" dirty="0">
                <a:solidFill>
                  <a:srgbClr val="FF0000"/>
                </a:solidFill>
              </a:rPr>
              <a:t>кога смета дека откривањето на таквите информации може да ѝ помогне на страната примател </a:t>
            </a:r>
            <a:r>
              <a:rPr lang="mk-MK" sz="1550" dirty="0"/>
              <a:t>во започнување на или со спроведување истраги или постапки во врска со кривични дела утврдени во согласност со оваа Конвенција или може да доведат до барање за соработка од таа страна според ова поглавје.</a:t>
            </a:r>
            <a:endParaRPr lang="en-US" sz="1550" dirty="0"/>
          </a:p>
          <a:p>
            <a:pPr marL="342900" indent="-342900" algn="just">
              <a:buFont typeface="Wingdings" pitchFamily="2" charset="2"/>
              <a:buChar char="Ø"/>
            </a:pPr>
            <a:endParaRPr lang="en-US" sz="1550" dirty="0"/>
          </a:p>
          <a:p>
            <a:pPr marL="342900" indent="-342900" algn="just">
              <a:buFont typeface="Wingdings" pitchFamily="2" charset="2"/>
              <a:buChar char="Ø"/>
            </a:pPr>
            <a:r>
              <a:rPr lang="en-US" sz="1550" dirty="0"/>
              <a:t>2 </a:t>
            </a:r>
            <a:r>
              <a:rPr lang="mk-MK" sz="1550" dirty="0"/>
              <a:t>Пред да ги обезбеди таквите информации, страната давател може да побара тие да се чуваат во тајност или да се користат условно. Доколку страната примател не може да го исполни таквото барање, ќе ја извести страната давател, која потоа утврдува дали информациите треба да бидат дадени и покрај тоа. Доколку страната примател ги прифати информациите кои се предмет на условите, таа е обврзана во однос на истите.</a:t>
            </a:r>
            <a:endParaRPr lang="en-GB" sz="1550" dirty="0"/>
          </a:p>
        </p:txBody>
      </p:sp>
      <p:sp>
        <p:nvSpPr>
          <p:cNvPr id="6" name="Rectangle 5">
            <a:extLst>
              <a:ext uri="{FF2B5EF4-FFF2-40B4-BE49-F238E27FC236}">
                <a16:creationId xmlns:a16="http://schemas.microsoft.com/office/drawing/2014/main" id="{524B6456-681F-2F44-A01A-AD3514E81BD2}"/>
              </a:ext>
            </a:extLst>
          </p:cNvPr>
          <p:cNvSpPr/>
          <p:nvPr/>
        </p:nvSpPr>
        <p:spPr>
          <a:xfrm>
            <a:off x="5033746" y="1025289"/>
            <a:ext cx="4021732" cy="3970318"/>
          </a:xfrm>
          <a:prstGeom prst="rect">
            <a:avLst/>
          </a:prstGeom>
        </p:spPr>
        <p:txBody>
          <a:bodyPr wrap="square">
            <a:spAutoFit/>
          </a:bodyPr>
          <a:lstStyle/>
          <a:p>
            <a:pPr marL="342900" indent="-342900" algn="just">
              <a:buFont typeface="Wingdings" pitchFamily="2" charset="2"/>
              <a:buChar char="ü"/>
            </a:pPr>
            <a:r>
              <a:rPr lang="mk-MK" dirty="0"/>
              <a:t>Некои земји бараат позитивно доделување на правно овластување за споделување информации со други земји</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Оваа одредба не наметнува обврска спонтано да испраќа информации до други страни – тоа е дискреционо право</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Обелоденувањето не ја спречува страната која открива да истражува или гони врз основа на откриените факти</a:t>
            </a:r>
            <a:endParaRPr lang="en-GB" dirty="0"/>
          </a:p>
        </p:txBody>
      </p:sp>
    </p:spTree>
    <p:extLst>
      <p:ext uri="{BB962C8B-B14F-4D97-AF65-F5344CB8AC3E}">
        <p14:creationId xmlns:p14="http://schemas.microsoft.com/office/powerpoint/2010/main" val="1035610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26 – Спонтано информирање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421"/>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1" y="1001915"/>
            <a:ext cx="5043315" cy="5339923"/>
          </a:xfrm>
          <a:prstGeom prst="rect">
            <a:avLst/>
          </a:prstGeom>
        </p:spPr>
        <p:txBody>
          <a:bodyPr wrap="square">
            <a:spAutoFit/>
          </a:bodyPr>
          <a:lstStyle/>
          <a:p>
            <a:pPr marL="342900" indent="-342900" algn="just">
              <a:buFont typeface="Wingdings" pitchFamily="2" charset="2"/>
              <a:buChar char="Ø"/>
            </a:pPr>
            <a:r>
              <a:rPr lang="en-US" sz="1550" dirty="0"/>
              <a:t>1 </a:t>
            </a:r>
            <a:r>
              <a:rPr lang="mk-MK" sz="1550" dirty="0"/>
              <a:t>Страната може, во рамките на своето домашно законодавство и без претходно барање, да ѝ достави на друга страна информации добиени во рамки на сопствените истраги кога смета дека откривањето на таквите информации може да ѝ помогне на страната примател во започнување на или со спроведување истраги или постапки во врска со кривични дела утврдени во согласност со оваа Конвенција или може да доведат до барање за соработка од таа страна според ова поглавје.</a:t>
            </a:r>
            <a:endParaRPr lang="en-US" sz="1550" dirty="0"/>
          </a:p>
          <a:p>
            <a:pPr marL="342900" indent="-342900" algn="just">
              <a:buFont typeface="Wingdings" pitchFamily="2" charset="2"/>
              <a:buChar char="Ø"/>
            </a:pPr>
            <a:endParaRPr lang="en-US" sz="1550" dirty="0"/>
          </a:p>
          <a:p>
            <a:pPr marL="342900" indent="-342900" algn="just">
              <a:buFont typeface="Wingdings" pitchFamily="2" charset="2"/>
              <a:buChar char="Ø"/>
            </a:pPr>
            <a:r>
              <a:rPr lang="en-US" sz="1550" dirty="0"/>
              <a:t>2 </a:t>
            </a:r>
            <a:r>
              <a:rPr lang="mk-MK" sz="1550" dirty="0"/>
              <a:t>Пред да ги обезбеди таквите информации, страната давател може да побара тие да се чуваат </a:t>
            </a:r>
            <a:r>
              <a:rPr lang="mk-MK" sz="1550" b="1" dirty="0">
                <a:solidFill>
                  <a:srgbClr val="FF0000"/>
                </a:solidFill>
              </a:rPr>
              <a:t>во тајност </a:t>
            </a:r>
            <a:r>
              <a:rPr lang="mk-MK" sz="1550" dirty="0"/>
              <a:t>или да </a:t>
            </a:r>
            <a:r>
              <a:rPr lang="mk-MK" sz="1550" b="1" dirty="0">
                <a:solidFill>
                  <a:srgbClr val="FF0000"/>
                </a:solidFill>
              </a:rPr>
              <a:t>се користат условно</a:t>
            </a:r>
            <a:r>
              <a:rPr lang="mk-MK" sz="1550" dirty="0"/>
              <a:t>. Доколку страната примател не може да го исполни таквото барање, ќе ја извести страната давател, која потоа утврдува дали информациите треба да бидат дадени и покрај тоа. Доколку </a:t>
            </a:r>
            <a:r>
              <a:rPr lang="mk-MK" sz="1550" b="1" dirty="0">
                <a:solidFill>
                  <a:srgbClr val="FF0000"/>
                </a:solidFill>
              </a:rPr>
              <a:t>страната примател ги прифати </a:t>
            </a:r>
            <a:r>
              <a:rPr lang="mk-MK" sz="1550" dirty="0"/>
              <a:t>информациите кои се предмет на условите, таа е </a:t>
            </a:r>
            <a:r>
              <a:rPr lang="mk-MK" sz="1550" b="1" dirty="0">
                <a:solidFill>
                  <a:srgbClr val="FF0000"/>
                </a:solidFill>
              </a:rPr>
              <a:t>обврзана во однос на истите.</a:t>
            </a:r>
            <a:endParaRPr lang="en-GB" sz="1550" b="1" dirty="0">
              <a:solidFill>
                <a:srgbClr val="FF0000"/>
              </a:solidFil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5131836" y="1040990"/>
            <a:ext cx="3883314" cy="4801314"/>
          </a:xfrm>
          <a:prstGeom prst="rect">
            <a:avLst/>
          </a:prstGeom>
        </p:spPr>
        <p:txBody>
          <a:bodyPr wrap="square">
            <a:spAutoFit/>
          </a:bodyPr>
          <a:lstStyle/>
          <a:p>
            <a:pPr marL="342900" indent="-342900" algn="just">
              <a:buFont typeface="Wingdings" pitchFamily="2" charset="2"/>
              <a:buChar char="ü"/>
            </a:pPr>
            <a:r>
              <a:rPr lang="mk-MK" dirty="0"/>
              <a:t>Страната давател има право да побара информациите што се испраќаат да се чуваат во тајност или да се користат условно. Овие услови ќе бидат обврзувачки доколку страната примател ги прифати.</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Доколку страната примател не ги почитува условите (на пр., доколку не може да ги чува информациите во тајност, бидејќи треба да се користат на јавно судење), таа мора да ја извести страната давател – која може да одлучи дали да ги даде информациите.</a:t>
            </a:r>
            <a:endParaRPr lang="en-GB" dirty="0"/>
          </a:p>
        </p:txBody>
      </p:sp>
    </p:spTree>
    <p:extLst>
      <p:ext uri="{BB962C8B-B14F-4D97-AF65-F5344CB8AC3E}">
        <p14:creationId xmlns:p14="http://schemas.microsoft.com/office/powerpoint/2010/main" val="3166137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400" b="1" dirty="0"/>
              <a:t>Член 27 – Постапки кои се однесуваат на барања за заемна</a:t>
            </a:r>
          </a:p>
          <a:p>
            <a:pPr algn="r"/>
            <a:r>
              <a:rPr lang="mk-MK" sz="2400" b="1" dirty="0"/>
              <a:t>помош во отсуство на применливи меѓународни договори</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761"/>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4185761"/>
          </a:xfrm>
          <a:prstGeom prst="rect">
            <a:avLst/>
          </a:prstGeom>
        </p:spPr>
        <p:txBody>
          <a:bodyPr wrap="square">
            <a:spAutoFit/>
          </a:bodyPr>
          <a:lstStyle/>
          <a:p>
            <a:pPr marL="342900" indent="-342900" algn="just">
              <a:buFont typeface="Wingdings" pitchFamily="2" charset="2"/>
              <a:buChar char="Ø"/>
            </a:pPr>
            <a:r>
              <a:rPr lang="en-US" sz="1900" dirty="0">
                <a:solidFill>
                  <a:schemeClr val="accent1">
                    <a:lumMod val="50000"/>
                  </a:schemeClr>
                </a:solidFill>
                <a:ea typeface="+mn-ea"/>
                <a:cs typeface="Arial" panose="020B0604020202020204" pitchFamily="34" charset="0"/>
              </a:rPr>
              <a:t>1 </a:t>
            </a:r>
            <a:r>
              <a:rPr lang="mk-MK" sz="1900" dirty="0">
                <a:solidFill>
                  <a:schemeClr val="accent1">
                    <a:lumMod val="50000"/>
                  </a:schemeClr>
                </a:solidFill>
                <a:ea typeface="+mn-ea"/>
                <a:cs typeface="Arial" panose="020B0604020202020204" pitchFamily="34" charset="0"/>
              </a:rPr>
              <a:t>Доколку </a:t>
            </a:r>
            <a:r>
              <a:rPr lang="mk-MK" sz="1900" b="1" dirty="0">
                <a:solidFill>
                  <a:srgbClr val="FF0000"/>
                </a:solidFill>
                <a:ea typeface="+mn-ea"/>
                <a:cs typeface="Arial" panose="020B0604020202020204" pitchFamily="34" charset="0"/>
              </a:rPr>
              <a:t>не постои договор или аранжман за заемна помош </a:t>
            </a:r>
            <a:r>
              <a:rPr lang="mk-MK" sz="1900" dirty="0">
                <a:solidFill>
                  <a:schemeClr val="accent1">
                    <a:lumMod val="50000"/>
                  </a:schemeClr>
                </a:solidFill>
                <a:ea typeface="+mn-ea"/>
                <a:cs typeface="Arial" panose="020B0604020202020204" pitchFamily="34" charset="0"/>
              </a:rPr>
              <a:t>врз основа на </a:t>
            </a:r>
            <a:r>
              <a:rPr lang="mk-MK" sz="1900" dirty="0" err="1">
                <a:solidFill>
                  <a:schemeClr val="accent1">
                    <a:lumMod val="50000"/>
                  </a:schemeClr>
                </a:solidFill>
                <a:ea typeface="+mn-ea"/>
                <a:cs typeface="Arial" panose="020B0604020202020204" pitchFamily="34" charset="0"/>
              </a:rPr>
              <a:t>униформно</a:t>
            </a:r>
            <a:r>
              <a:rPr lang="mk-MK" sz="1900" dirty="0">
                <a:solidFill>
                  <a:schemeClr val="accent1">
                    <a:lumMod val="50000"/>
                  </a:schemeClr>
                </a:solidFill>
                <a:ea typeface="+mn-ea"/>
                <a:cs typeface="Arial" panose="020B0604020202020204" pitchFamily="34" charset="0"/>
              </a:rPr>
              <a:t> или реципрочно законодавство што е во сила помеѓу страната барател и замолената страна, </a:t>
            </a:r>
            <a:r>
              <a:rPr lang="mk-MK" sz="1900" b="1" dirty="0">
                <a:solidFill>
                  <a:srgbClr val="FF0000"/>
                </a:solidFill>
                <a:ea typeface="+mn-ea"/>
                <a:cs typeface="Arial" panose="020B0604020202020204" pitchFamily="34" charset="0"/>
              </a:rPr>
              <a:t>ќе се применуваат</a:t>
            </a:r>
            <a:r>
              <a:rPr lang="mk-MK" sz="1900" dirty="0">
                <a:solidFill>
                  <a:schemeClr val="accent1">
                    <a:lumMod val="50000"/>
                  </a:schemeClr>
                </a:solidFill>
                <a:ea typeface="+mn-ea"/>
                <a:cs typeface="Arial" panose="020B0604020202020204" pitchFamily="34" charset="0"/>
              </a:rPr>
              <a:t> одредбите од ставовите 2 до 9 </a:t>
            </a:r>
            <a:r>
              <a:rPr lang="mk-MK" sz="1900" b="1" dirty="0">
                <a:solidFill>
                  <a:srgbClr val="FF0000"/>
                </a:solidFill>
                <a:ea typeface="+mn-ea"/>
                <a:cs typeface="Arial" panose="020B0604020202020204" pitchFamily="34" charset="0"/>
              </a:rPr>
              <a:t>на овој член</a:t>
            </a:r>
            <a:r>
              <a:rPr lang="mk-MK" sz="1900" dirty="0">
                <a:solidFill>
                  <a:schemeClr val="accent1">
                    <a:lumMod val="50000"/>
                  </a:schemeClr>
                </a:solidFill>
                <a:ea typeface="+mn-ea"/>
                <a:cs typeface="Arial" panose="020B0604020202020204" pitchFamily="34" charset="0"/>
              </a:rPr>
              <a:t>. Одредбите од овој член нема да се применуваат таму каде што постои таков договор, освен ако засегнатите страни се согласат да применат кој било дел или целиот овој член наместо нив.</a:t>
            </a:r>
            <a:endParaRPr lang="en-US" sz="1900" dirty="0">
              <a:cs typeface="Arial" panose="020B0604020202020204"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605022" y="1030261"/>
            <a:ext cx="4450456" cy="5509200"/>
          </a:xfrm>
          <a:prstGeom prst="rect">
            <a:avLst/>
          </a:prstGeom>
        </p:spPr>
        <p:txBody>
          <a:bodyPr wrap="square">
            <a:spAutoFit/>
          </a:bodyPr>
          <a:lstStyle/>
          <a:p>
            <a:pPr marL="342900" indent="-342900" algn="just">
              <a:buFont typeface="Wingdings" pitchFamily="2" charset="2"/>
              <a:buChar char="ü"/>
            </a:pPr>
            <a:r>
              <a:rPr lang="mk-MK" sz="2200" dirty="0"/>
              <a:t>Конвенцијата од Будимпешта им дава приоритет на постојните процеси според ДЗПП или други аранжмани</a:t>
            </a:r>
            <a:endParaRPr lang="en-GB"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Оваа одредба се применува само доколку не постои ДЗПП или други аранжмани за заемна помош помеѓу страните</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Оваа одредба дава краток преглед на постапката што треба да се усвои за барања за заемна помош</a:t>
            </a:r>
            <a:endParaRPr lang="en-GB" sz="2200" dirty="0"/>
          </a:p>
          <a:p>
            <a:pPr marL="342900" indent="-342900" algn="just">
              <a:buFont typeface="Wingdings" pitchFamily="2" charset="2"/>
              <a:buChar char="ü"/>
            </a:pPr>
            <a:endParaRPr lang="en-GB" sz="2200" dirty="0"/>
          </a:p>
        </p:txBody>
      </p:sp>
    </p:spTree>
    <p:extLst>
      <p:ext uri="{BB962C8B-B14F-4D97-AF65-F5344CB8AC3E}">
        <p14:creationId xmlns:p14="http://schemas.microsoft.com/office/powerpoint/2010/main" val="2427345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400" b="1" dirty="0"/>
              <a:t>Член 27 – Постапки кои се однесуваат на барања за заемна</a:t>
            </a:r>
          </a:p>
          <a:p>
            <a:pPr algn="r"/>
            <a:r>
              <a:rPr lang="mk-MK" sz="2400" b="1" dirty="0"/>
              <a:t>помош во отсуство на применливи меѓународни договори</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6"/>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735158" cy="5501506"/>
          </a:xfrm>
          <a:prstGeom prst="rect">
            <a:avLst/>
          </a:prstGeom>
        </p:spPr>
        <p:txBody>
          <a:bodyPr wrap="square">
            <a:spAutoFit/>
          </a:bodyPr>
          <a:lstStyle/>
          <a:p>
            <a:pPr marL="342900" indent="-342900" algn="just">
              <a:buFont typeface="Wingdings" pitchFamily="2" charset="2"/>
              <a:buChar char="Ø"/>
            </a:pPr>
            <a:r>
              <a:rPr lang="en-US" sz="1850" dirty="0">
                <a:solidFill>
                  <a:schemeClr val="accent1">
                    <a:lumMod val="50000"/>
                  </a:schemeClr>
                </a:solidFill>
                <a:ea typeface="+mn-ea"/>
                <a:cs typeface="Arial" panose="020B0604020202020204" pitchFamily="34" charset="0"/>
              </a:rPr>
              <a:t>2 a	 </a:t>
            </a:r>
            <a:r>
              <a:rPr lang="mk-MK" sz="1850" dirty="0">
                <a:solidFill>
                  <a:schemeClr val="accent1">
                    <a:lumMod val="50000"/>
                  </a:schemeClr>
                </a:solidFill>
                <a:ea typeface="+mn-ea"/>
                <a:cs typeface="Arial" panose="020B0604020202020204" pitchFamily="34" charset="0"/>
              </a:rPr>
              <a:t>Секоја страна ќе назначи </a:t>
            </a:r>
            <a:r>
              <a:rPr lang="mk-MK" sz="1850" b="1" dirty="0">
                <a:solidFill>
                  <a:srgbClr val="FF0000"/>
                </a:solidFill>
                <a:ea typeface="+mn-ea"/>
                <a:cs typeface="Arial" panose="020B0604020202020204" pitchFamily="34" charset="0"/>
              </a:rPr>
              <a:t>централен орган </a:t>
            </a:r>
            <a:r>
              <a:rPr lang="mk-MK" sz="1850" dirty="0">
                <a:solidFill>
                  <a:schemeClr val="accent1">
                    <a:lumMod val="50000"/>
                  </a:schemeClr>
                </a:solidFill>
                <a:ea typeface="+mn-ea"/>
                <a:cs typeface="Arial" panose="020B0604020202020204" pitchFamily="34" charset="0"/>
              </a:rPr>
              <a:t>или органи одговорни за </a:t>
            </a:r>
            <a:r>
              <a:rPr lang="mk-MK" sz="1850" b="1" dirty="0">
                <a:solidFill>
                  <a:srgbClr val="FF0000"/>
                </a:solidFill>
                <a:ea typeface="+mn-ea"/>
                <a:cs typeface="Arial" panose="020B0604020202020204" pitchFamily="34" charset="0"/>
              </a:rPr>
              <a:t>испраќање и одговарање на барањата</a:t>
            </a:r>
            <a:r>
              <a:rPr lang="mk-MK" sz="1850" dirty="0">
                <a:solidFill>
                  <a:schemeClr val="accent1">
                    <a:lumMod val="50000"/>
                  </a:schemeClr>
                </a:solidFill>
                <a:ea typeface="+mn-ea"/>
                <a:cs typeface="Arial" panose="020B0604020202020204" pitchFamily="34" charset="0"/>
              </a:rPr>
              <a:t> за заемна помош, при </a:t>
            </a:r>
            <a:r>
              <a:rPr lang="mk-MK" sz="1850" b="1" dirty="0">
                <a:solidFill>
                  <a:srgbClr val="FF0000"/>
                </a:solidFill>
                <a:ea typeface="+mn-ea"/>
                <a:cs typeface="Arial" panose="020B0604020202020204" pitchFamily="34" charset="0"/>
              </a:rPr>
              <a:t>спроведувањето</a:t>
            </a:r>
            <a:r>
              <a:rPr lang="mk-MK" sz="1850" dirty="0">
                <a:solidFill>
                  <a:schemeClr val="accent1">
                    <a:lumMod val="50000"/>
                  </a:schemeClr>
                </a:solidFill>
                <a:ea typeface="+mn-ea"/>
                <a:cs typeface="Arial" panose="020B0604020202020204" pitchFamily="34" charset="0"/>
              </a:rPr>
              <a:t> на таквите барања или за нивниот </a:t>
            </a:r>
            <a:r>
              <a:rPr lang="mk-MK" sz="1850" b="1" dirty="0">
                <a:solidFill>
                  <a:srgbClr val="FF0000"/>
                </a:solidFill>
                <a:ea typeface="+mn-ea"/>
                <a:cs typeface="Arial" panose="020B0604020202020204" pitchFamily="34" charset="0"/>
              </a:rPr>
              <a:t>пренос</a:t>
            </a:r>
            <a:r>
              <a:rPr lang="mk-MK" sz="1850" dirty="0">
                <a:solidFill>
                  <a:schemeClr val="accent1">
                    <a:lumMod val="50000"/>
                  </a:schemeClr>
                </a:solidFill>
                <a:ea typeface="+mn-ea"/>
                <a:cs typeface="Arial" panose="020B0604020202020204" pitchFamily="34" charset="0"/>
              </a:rPr>
              <a:t> до надлежните органи за нивно спроведување.</a:t>
            </a:r>
            <a:endParaRPr lang="en-US" sz="1850" dirty="0">
              <a:solidFill>
                <a:schemeClr val="accent1">
                  <a:lumMod val="50000"/>
                </a:schemeClr>
              </a:solidFill>
              <a:ea typeface="+mn-ea"/>
              <a:cs typeface="Arial" panose="020B0604020202020204" pitchFamily="34" charset="0"/>
            </a:endParaRPr>
          </a:p>
          <a:p>
            <a:pPr marL="342900" indent="-342900" algn="just">
              <a:buFont typeface="Wingdings" pitchFamily="2" charset="2"/>
              <a:buChar char="Ø"/>
            </a:pPr>
            <a:endParaRPr lang="en-US" sz="1850" dirty="0">
              <a:solidFill>
                <a:schemeClr val="accent1">
                  <a:lumMod val="50000"/>
                </a:schemeClr>
              </a:solidFill>
              <a:ea typeface="+mn-ea"/>
              <a:cs typeface="Arial" panose="020B0604020202020204" pitchFamily="34" charset="0"/>
            </a:endParaRPr>
          </a:p>
          <a:p>
            <a:pPr marL="342900" indent="-342900" algn="just">
              <a:buFont typeface="Wingdings" pitchFamily="2" charset="2"/>
              <a:buChar char="Ø"/>
            </a:pPr>
            <a:r>
              <a:rPr lang="mk-MK" sz="1850" dirty="0">
                <a:cs typeface="Arial" panose="020B0604020202020204" pitchFamily="34" charset="0"/>
              </a:rPr>
              <a:t>б</a:t>
            </a:r>
            <a:r>
              <a:rPr lang="en-US" sz="1850" dirty="0">
                <a:cs typeface="Arial" panose="020B0604020202020204" pitchFamily="34" charset="0"/>
              </a:rPr>
              <a:t> </a:t>
            </a:r>
            <a:r>
              <a:rPr lang="mk-MK" sz="1850" dirty="0">
                <a:cs typeface="Arial" panose="020B0604020202020204" pitchFamily="34" charset="0"/>
              </a:rPr>
              <a:t>Централните органи ќе </a:t>
            </a:r>
            <a:r>
              <a:rPr lang="mk-MK" sz="1850" b="1" dirty="0">
                <a:solidFill>
                  <a:srgbClr val="FF0000"/>
                </a:solidFill>
                <a:cs typeface="Arial" panose="020B0604020202020204" pitchFamily="34" charset="0"/>
              </a:rPr>
              <a:t>комуницираат директно </a:t>
            </a:r>
            <a:r>
              <a:rPr lang="mk-MK" sz="1850" dirty="0">
                <a:cs typeface="Arial" panose="020B0604020202020204" pitchFamily="34" charset="0"/>
              </a:rPr>
              <a:t>едни со други.</a:t>
            </a:r>
            <a:endParaRPr lang="en-US" sz="1850" dirty="0">
              <a:cs typeface="Arial" panose="020B0604020202020204" pitchFamily="34" charset="0"/>
            </a:endParaRPr>
          </a:p>
          <a:p>
            <a:pPr marL="342900" indent="-342900" algn="just">
              <a:buFont typeface="Wingdings" pitchFamily="2" charset="2"/>
              <a:buChar char="Ø"/>
            </a:pPr>
            <a:endParaRPr lang="en-US" sz="1850" dirty="0">
              <a:cs typeface="Arial" panose="020B0604020202020204" pitchFamily="34" charset="0"/>
            </a:endParaRPr>
          </a:p>
          <a:p>
            <a:pPr marL="342900" indent="-342900" algn="just">
              <a:buFont typeface="Wingdings" pitchFamily="2" charset="2"/>
              <a:buChar char="Ø"/>
            </a:pPr>
            <a:r>
              <a:rPr lang="en-US" sz="1850" dirty="0">
                <a:cs typeface="Arial" panose="020B0604020202020204" pitchFamily="34" charset="0"/>
              </a:rPr>
              <a:t>3 </a:t>
            </a:r>
            <a:r>
              <a:rPr lang="mk-MK" sz="1850" dirty="0">
                <a:cs typeface="Arial" panose="020B0604020202020204" pitchFamily="34" charset="0"/>
              </a:rPr>
              <a:t>Барањата за заемна помош според овој член се спроведуваат во согласност со постапките наведени од страната барател, освен ако не е во согласност со законодавството на замолената страна.</a:t>
            </a:r>
            <a:endParaRPr lang="en-US" sz="1850" dirty="0">
              <a:cs typeface="Arial" panose="020B0604020202020204"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945224" y="1020164"/>
            <a:ext cx="4084540" cy="3793346"/>
          </a:xfrm>
          <a:prstGeom prst="rect">
            <a:avLst/>
          </a:prstGeom>
        </p:spPr>
        <p:txBody>
          <a:bodyPr wrap="square">
            <a:spAutoFit/>
          </a:bodyPr>
          <a:lstStyle/>
          <a:p>
            <a:pPr marL="342900" indent="-342900" algn="just">
              <a:buFont typeface="Wingdings" pitchFamily="2" charset="2"/>
              <a:buChar char="ü"/>
            </a:pPr>
            <a:r>
              <a:rPr lang="mk-MK" sz="1850" dirty="0"/>
              <a:t>Централните органи</a:t>
            </a:r>
            <a:r>
              <a:rPr lang="en-US" sz="1850" dirty="0"/>
              <a:t>:</a:t>
            </a:r>
          </a:p>
          <a:p>
            <a:pPr marL="800100" lvl="1" indent="-342900" algn="just">
              <a:buFont typeface="Wingdings" pitchFamily="2" charset="2"/>
              <a:buChar char="ü"/>
            </a:pPr>
            <a:r>
              <a:rPr lang="mk-MK" sz="1850" dirty="0"/>
              <a:t>Испраќаат барања</a:t>
            </a:r>
          </a:p>
          <a:p>
            <a:pPr marL="800100" lvl="1" indent="-342900" algn="just">
              <a:buFont typeface="Wingdings" pitchFamily="2" charset="2"/>
              <a:buChar char="ü"/>
            </a:pPr>
            <a:r>
              <a:rPr lang="mk-MK" sz="1850" dirty="0"/>
              <a:t>Одговараат на барања</a:t>
            </a:r>
          </a:p>
          <a:p>
            <a:pPr marL="800100" lvl="1" indent="-342900" algn="just">
              <a:buFont typeface="Wingdings" pitchFamily="2" charset="2"/>
              <a:buChar char="ü"/>
            </a:pPr>
            <a:r>
              <a:rPr lang="mk-MK" sz="1850" dirty="0"/>
              <a:t>Спроведуваат барања</a:t>
            </a:r>
          </a:p>
          <a:p>
            <a:pPr marL="800100" lvl="1" indent="-342900" algn="just">
              <a:buFont typeface="Wingdings" pitchFamily="2" charset="2"/>
              <a:buChar char="ü"/>
            </a:pPr>
            <a:r>
              <a:rPr lang="mk-MK" sz="1850" dirty="0"/>
              <a:t>Пренесуваат барања за извршување до надлежните органи во рамки на земјата</a:t>
            </a:r>
          </a:p>
          <a:p>
            <a:pPr marL="800100" lvl="1" indent="-342900" algn="just">
              <a:buFont typeface="Wingdings" pitchFamily="2" charset="2"/>
              <a:buChar char="ü"/>
            </a:pPr>
            <a:r>
              <a:rPr lang="mk-MK" sz="1850" dirty="0"/>
              <a:t>Комуницираат директно со други централни органи</a:t>
            </a:r>
          </a:p>
          <a:p>
            <a:pPr marL="800100" lvl="1" indent="-342900" algn="just">
              <a:buFont typeface="Wingdings" pitchFamily="2" charset="2"/>
              <a:buChar char="ü"/>
            </a:pPr>
            <a:endParaRPr lang="en-US" sz="1850" dirty="0"/>
          </a:p>
          <a:p>
            <a:pPr marL="342900" indent="-342900" algn="just">
              <a:buFont typeface="Wingdings" pitchFamily="2" charset="2"/>
              <a:buChar char="ü"/>
            </a:pPr>
            <a:r>
              <a:rPr lang="mk-MK" sz="1850" dirty="0"/>
              <a:t>Се очекува централните органи да бидат побрзи од дипломатските канали</a:t>
            </a:r>
            <a:endParaRPr lang="en-GB" sz="1850" dirty="0"/>
          </a:p>
        </p:txBody>
      </p:sp>
    </p:spTree>
    <p:extLst>
      <p:ext uri="{BB962C8B-B14F-4D97-AF65-F5344CB8AC3E}">
        <p14:creationId xmlns:p14="http://schemas.microsoft.com/office/powerpoint/2010/main" val="3369428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400" b="1" dirty="0"/>
              <a:t>Член 27 – Постапки кои се однесуваат на барања за заемна</a:t>
            </a:r>
          </a:p>
          <a:p>
            <a:pPr algn="r"/>
            <a:r>
              <a:rPr lang="mk-MK" sz="2400" b="1" dirty="0"/>
              <a:t>помош во отсуство на применливи меѓународни договори</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1" y="1001915"/>
            <a:ext cx="4894025" cy="4932119"/>
          </a:xfrm>
          <a:prstGeom prst="rect">
            <a:avLst/>
          </a:prstGeom>
        </p:spPr>
        <p:txBody>
          <a:bodyPr wrap="square">
            <a:spAutoFit/>
          </a:bodyPr>
          <a:lstStyle/>
          <a:p>
            <a:pPr marL="342900" indent="-342900" algn="just">
              <a:buFont typeface="Wingdings" pitchFamily="2" charset="2"/>
              <a:buChar char="Ø"/>
            </a:pPr>
            <a:r>
              <a:rPr lang="en-US" sz="1850" dirty="0">
                <a:cs typeface="Arial" panose="020B0604020202020204" pitchFamily="34" charset="0"/>
              </a:rPr>
              <a:t>2 a	 </a:t>
            </a:r>
            <a:r>
              <a:rPr lang="mk-MK" sz="1850" dirty="0">
                <a:cs typeface="Arial" panose="020B0604020202020204" pitchFamily="34" charset="0"/>
              </a:rPr>
              <a:t>Секоја страна ќе назначи централен орган или органи одговорни за испраќање и одговарање на барањата за заемна помош, за извршувањето на таквите барања или за нивниот пренос до надлежните органи заради нивно спроведување.</a:t>
            </a:r>
            <a:endParaRPr lang="en-US" sz="1850" dirty="0">
              <a:cs typeface="Arial" panose="020B0604020202020204" pitchFamily="34" charset="0"/>
            </a:endParaRPr>
          </a:p>
          <a:p>
            <a:pPr marL="342900" indent="-342900" algn="just">
              <a:buFont typeface="Wingdings" pitchFamily="2" charset="2"/>
              <a:buChar char="Ø"/>
            </a:pPr>
            <a:endParaRPr lang="en-US" sz="1850" dirty="0">
              <a:solidFill>
                <a:schemeClr val="accent1">
                  <a:lumMod val="50000"/>
                </a:schemeClr>
              </a:solidFill>
              <a:cs typeface="Arial" panose="020B0604020202020204" pitchFamily="34" charset="0"/>
            </a:endParaRPr>
          </a:p>
          <a:p>
            <a:pPr marL="342900" indent="-342900" algn="just">
              <a:buFont typeface="Wingdings" pitchFamily="2" charset="2"/>
              <a:buChar char="Ø"/>
            </a:pPr>
            <a:r>
              <a:rPr lang="mk-MK" sz="1850" dirty="0">
                <a:cs typeface="Arial" panose="020B0604020202020204" pitchFamily="34" charset="0"/>
              </a:rPr>
              <a:t>б</a:t>
            </a:r>
            <a:r>
              <a:rPr lang="en-US" sz="1850" dirty="0">
                <a:cs typeface="Arial" panose="020B0604020202020204" pitchFamily="34" charset="0"/>
              </a:rPr>
              <a:t> </a:t>
            </a:r>
            <a:r>
              <a:rPr lang="mk-MK" sz="1850" dirty="0">
                <a:cs typeface="Arial" panose="020B0604020202020204" pitchFamily="34" charset="0"/>
              </a:rPr>
              <a:t>Централните органи ќе комуницираат директно едни со други.</a:t>
            </a:r>
            <a:endParaRPr lang="en-US" sz="1850" dirty="0">
              <a:cs typeface="Arial" panose="020B0604020202020204" pitchFamily="34" charset="0"/>
            </a:endParaRPr>
          </a:p>
          <a:p>
            <a:pPr marL="342900" indent="-342900" algn="just">
              <a:buFont typeface="Wingdings" pitchFamily="2" charset="2"/>
              <a:buChar char="Ø"/>
            </a:pPr>
            <a:endParaRPr lang="en-US" sz="1850" dirty="0">
              <a:cs typeface="Arial" panose="020B0604020202020204" pitchFamily="34" charset="0"/>
            </a:endParaRPr>
          </a:p>
          <a:p>
            <a:pPr marL="342900" indent="-342900" algn="just">
              <a:buFont typeface="Wingdings" pitchFamily="2" charset="2"/>
              <a:buChar char="Ø"/>
            </a:pPr>
            <a:r>
              <a:rPr lang="en-US" sz="1850" dirty="0">
                <a:cs typeface="Arial" panose="020B0604020202020204" pitchFamily="34" charset="0"/>
              </a:rPr>
              <a:t>3 </a:t>
            </a:r>
            <a:r>
              <a:rPr lang="mk-MK" sz="1850" dirty="0">
                <a:cs typeface="Arial" panose="020B0604020202020204" pitchFamily="34" charset="0"/>
              </a:rPr>
              <a:t>Барањата за заемна помош според овој член се спроведуваат во согласност со </a:t>
            </a:r>
            <a:r>
              <a:rPr lang="mk-MK" sz="1850" b="1" dirty="0">
                <a:solidFill>
                  <a:srgbClr val="FF0000"/>
                </a:solidFill>
                <a:cs typeface="Arial" panose="020B0604020202020204" pitchFamily="34" charset="0"/>
              </a:rPr>
              <a:t>постапките наведени од страната барател, освен ако не се во согласност со </a:t>
            </a:r>
            <a:r>
              <a:rPr lang="mk-MK" sz="1850" dirty="0">
                <a:cs typeface="Arial" panose="020B0604020202020204" pitchFamily="34" charset="0"/>
              </a:rPr>
              <a:t>законодавството на </a:t>
            </a:r>
            <a:r>
              <a:rPr lang="mk-MK" sz="1850" b="1" dirty="0">
                <a:solidFill>
                  <a:srgbClr val="FF0000"/>
                </a:solidFill>
                <a:cs typeface="Arial" panose="020B0604020202020204" pitchFamily="34" charset="0"/>
              </a:rPr>
              <a:t>замолената страна</a:t>
            </a:r>
            <a:r>
              <a:rPr lang="mk-MK" sz="1850" dirty="0">
                <a:cs typeface="Arial" panose="020B0604020202020204" pitchFamily="34" charset="0"/>
              </a:rPr>
              <a:t>.</a:t>
            </a:r>
            <a:endParaRPr lang="en-US" sz="1850" dirty="0">
              <a:cs typeface="Arial" panose="020B0604020202020204"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982546" y="989546"/>
            <a:ext cx="4039909" cy="4932119"/>
          </a:xfrm>
          <a:prstGeom prst="rect">
            <a:avLst/>
          </a:prstGeom>
        </p:spPr>
        <p:txBody>
          <a:bodyPr wrap="square">
            <a:spAutoFit/>
          </a:bodyPr>
          <a:lstStyle/>
          <a:p>
            <a:pPr marL="342900" indent="-342900" algn="just">
              <a:buFont typeface="Wingdings" pitchFamily="2" charset="2"/>
              <a:buChar char="ü"/>
            </a:pPr>
            <a:r>
              <a:rPr lang="mk-MK" sz="1850" dirty="0"/>
              <a:t>Задолжително е земјата барател да добие докази на начин што ги исполнува нејзините доказни услови</a:t>
            </a:r>
            <a:endParaRPr lang="en-US" sz="1850" dirty="0"/>
          </a:p>
          <a:p>
            <a:pPr marL="342900" indent="-342900" algn="just">
              <a:buFont typeface="Wingdings" pitchFamily="2" charset="2"/>
              <a:buChar char="ü"/>
            </a:pPr>
            <a:endParaRPr lang="en-US" sz="1850" dirty="0"/>
          </a:p>
          <a:p>
            <a:pPr marL="342900" indent="-342900" algn="just">
              <a:buFont typeface="Wingdings" pitchFamily="2" charset="2"/>
              <a:buChar char="ü"/>
            </a:pPr>
            <a:r>
              <a:rPr lang="mk-MK" sz="1850" dirty="0"/>
              <a:t>Страната барател може да ги наведе процесните услови во нивните барања – овие барања мора да бидат испочитувани, освен ако не се во согласност со законските начела на замолената страна</a:t>
            </a:r>
            <a:endParaRPr lang="en-US" sz="1850" dirty="0"/>
          </a:p>
          <a:p>
            <a:pPr marL="342900" indent="-342900" algn="just">
              <a:buFont typeface="Wingdings" pitchFamily="2" charset="2"/>
              <a:buChar char="ü"/>
            </a:pPr>
            <a:endParaRPr lang="en-US" sz="1850" dirty="0"/>
          </a:p>
          <a:p>
            <a:pPr marL="342900" indent="-342900" algn="just">
              <a:buFont typeface="Wingdings" pitchFamily="2" charset="2"/>
              <a:buChar char="ü"/>
            </a:pPr>
            <a:r>
              <a:rPr lang="mk-MK" sz="1850" dirty="0"/>
              <a:t>Основните процедурални заштити на замолената страна ќе продолжат да се применуваат</a:t>
            </a:r>
            <a:endParaRPr lang="en-GB" sz="1850" dirty="0"/>
          </a:p>
        </p:txBody>
      </p:sp>
    </p:spTree>
    <p:extLst>
      <p:ext uri="{BB962C8B-B14F-4D97-AF65-F5344CB8AC3E}">
        <p14:creationId xmlns:p14="http://schemas.microsoft.com/office/powerpoint/2010/main" val="312164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400" b="1" dirty="0"/>
              <a:t>Член 27 – Постапки кои се однесуваат на барања за заемна</a:t>
            </a:r>
          </a:p>
          <a:p>
            <a:pPr algn="r"/>
            <a:r>
              <a:rPr lang="mk-MK" sz="2400" b="1" dirty="0"/>
              <a:t>помош во отсуство на применливи меѓународни договори</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5647700"/>
          </a:xfrm>
          <a:prstGeom prst="rect">
            <a:avLst/>
          </a:prstGeom>
        </p:spPr>
        <p:txBody>
          <a:bodyPr wrap="square">
            <a:spAutoFit/>
          </a:bodyPr>
          <a:lstStyle/>
          <a:p>
            <a:pPr marL="342900" indent="-342900" algn="just">
              <a:buFont typeface="Wingdings" pitchFamily="2" charset="2"/>
              <a:buChar char="Ø"/>
            </a:pPr>
            <a:r>
              <a:rPr lang="en-US" sz="1900" dirty="0">
                <a:ea typeface="+mn-ea"/>
                <a:cs typeface="Arial" panose="020B0604020202020204" pitchFamily="34" charset="0"/>
              </a:rPr>
              <a:t>4 </a:t>
            </a:r>
            <a:r>
              <a:rPr lang="mk-MK" sz="1900" dirty="0">
                <a:ea typeface="+mn-ea"/>
                <a:cs typeface="Arial" panose="020B0604020202020204" pitchFamily="34" charset="0"/>
              </a:rPr>
              <a:t>Замолената страна може, покрај основите за одбивање утврдени во член 25, став 4,</a:t>
            </a:r>
            <a:r>
              <a:rPr lang="mk-MK" sz="1900" b="1" dirty="0">
                <a:solidFill>
                  <a:srgbClr val="FF0000"/>
                </a:solidFill>
                <a:ea typeface="+mn-ea"/>
                <a:cs typeface="Arial" panose="020B0604020202020204" pitchFamily="34" charset="0"/>
              </a:rPr>
              <a:t> да одбие помош</a:t>
            </a:r>
            <a:r>
              <a:rPr lang="mk-MK" sz="1900" dirty="0">
                <a:ea typeface="+mn-ea"/>
                <a:cs typeface="Arial" panose="020B0604020202020204" pitchFamily="34" charset="0"/>
              </a:rPr>
              <a:t> доколку</a:t>
            </a:r>
            <a:r>
              <a:rPr lang="en-US" sz="1900" dirty="0">
                <a:ea typeface="+mn-ea"/>
                <a:cs typeface="Arial" panose="020B0604020202020204" pitchFamily="34" charset="0"/>
              </a:rPr>
              <a:t>: </a:t>
            </a:r>
          </a:p>
          <a:p>
            <a:pPr marL="800100" lvl="1" indent="-342900" algn="just">
              <a:buFont typeface="Wingdings" pitchFamily="2" charset="2"/>
              <a:buChar char="Ø"/>
            </a:pPr>
            <a:endParaRPr lang="en-US" sz="1900" dirty="0">
              <a:ea typeface="+mn-ea"/>
              <a:cs typeface="Arial" panose="020B0604020202020204" pitchFamily="34" charset="0"/>
            </a:endParaRPr>
          </a:p>
          <a:p>
            <a:pPr marL="800100" lvl="1" indent="-342900" algn="just">
              <a:buFont typeface="Wingdings" pitchFamily="2" charset="2"/>
              <a:buChar char="Ø"/>
            </a:pPr>
            <a:r>
              <a:rPr lang="mk-MK" sz="1900" dirty="0">
                <a:ea typeface="+mn-ea"/>
                <a:cs typeface="Arial" panose="020B0604020202020204" pitchFamily="34" charset="0"/>
              </a:rPr>
              <a:t>а</a:t>
            </a:r>
            <a:r>
              <a:rPr lang="en-US" sz="1900" dirty="0">
                <a:ea typeface="+mn-ea"/>
                <a:cs typeface="Arial" panose="020B0604020202020204" pitchFamily="34" charset="0"/>
              </a:rPr>
              <a:t> </a:t>
            </a:r>
            <a:r>
              <a:rPr lang="mk-MK" sz="1900" dirty="0">
                <a:ea typeface="+mn-ea"/>
                <a:cs typeface="Arial" panose="020B0604020202020204" pitchFamily="34" charset="0"/>
              </a:rPr>
              <a:t>барањето се однесува на кривично дело за кое замолената страна смета дека е </a:t>
            </a:r>
            <a:r>
              <a:rPr lang="mk-MK" sz="1900" b="1" dirty="0">
                <a:solidFill>
                  <a:srgbClr val="FF0000"/>
                </a:solidFill>
                <a:ea typeface="+mn-ea"/>
                <a:cs typeface="Arial" panose="020B0604020202020204" pitchFamily="34" charset="0"/>
              </a:rPr>
              <a:t>политичко кривично дело</a:t>
            </a:r>
            <a:r>
              <a:rPr lang="mk-MK" sz="1900" dirty="0">
                <a:ea typeface="+mn-ea"/>
                <a:cs typeface="Arial" panose="020B0604020202020204" pitchFamily="34" charset="0"/>
              </a:rPr>
              <a:t> или кривично дело поврзано со политичко кривично дело, или</a:t>
            </a:r>
            <a:endParaRPr lang="en-US" sz="1900" dirty="0">
              <a:ea typeface="+mn-ea"/>
              <a:cs typeface="Arial" panose="020B0604020202020204" pitchFamily="34" charset="0"/>
            </a:endParaRPr>
          </a:p>
          <a:p>
            <a:pPr marL="800100" lvl="1" indent="-342900" algn="just">
              <a:buFont typeface="Wingdings" pitchFamily="2" charset="2"/>
              <a:buChar char="Ø"/>
            </a:pPr>
            <a:endParaRPr lang="en-US" sz="1900" dirty="0">
              <a:ea typeface="+mn-ea"/>
              <a:cs typeface="Arial" panose="020B0604020202020204" pitchFamily="34" charset="0"/>
            </a:endParaRPr>
          </a:p>
          <a:p>
            <a:pPr marL="800100" lvl="1" indent="-342900" algn="just">
              <a:buFont typeface="Wingdings" pitchFamily="2" charset="2"/>
              <a:buChar char="Ø"/>
            </a:pPr>
            <a:r>
              <a:rPr lang="mk-MK" sz="1900" dirty="0">
                <a:ea typeface="+mn-ea"/>
                <a:cs typeface="Arial" panose="020B0604020202020204" pitchFamily="34" charset="0"/>
              </a:rPr>
              <a:t>б</a:t>
            </a:r>
            <a:r>
              <a:rPr lang="en-US" sz="1900" dirty="0">
                <a:ea typeface="+mn-ea"/>
                <a:cs typeface="Arial" panose="020B0604020202020204" pitchFamily="34" charset="0"/>
              </a:rPr>
              <a:t> </a:t>
            </a:r>
            <a:r>
              <a:rPr lang="mk-MK" sz="1900" dirty="0">
                <a:ea typeface="+mn-ea"/>
                <a:cs typeface="Arial" panose="020B0604020202020204" pitchFamily="34" charset="0"/>
              </a:rPr>
              <a:t>смета дека спроведувањето на барањето веројатно го нарушува нејзиниот </a:t>
            </a:r>
            <a:r>
              <a:rPr lang="mk-MK" sz="1900" b="1" dirty="0">
                <a:solidFill>
                  <a:srgbClr val="FF0000"/>
                </a:solidFill>
                <a:ea typeface="+mn-ea"/>
                <a:cs typeface="Arial" panose="020B0604020202020204" pitchFamily="34" charset="0"/>
              </a:rPr>
              <a:t>суверенитет, безбедност, јавен ред</a:t>
            </a:r>
            <a:r>
              <a:rPr lang="mk-MK" sz="1900" dirty="0">
                <a:ea typeface="+mn-ea"/>
                <a:cs typeface="Arial" panose="020B0604020202020204" pitchFamily="34" charset="0"/>
              </a:rPr>
              <a:t> или други </a:t>
            </a:r>
            <a:r>
              <a:rPr lang="mk-MK" sz="1900" b="1" dirty="0">
                <a:solidFill>
                  <a:srgbClr val="FF0000"/>
                </a:solidFill>
                <a:ea typeface="+mn-ea"/>
                <a:cs typeface="Arial" panose="020B0604020202020204" pitchFamily="34" charset="0"/>
              </a:rPr>
              <a:t>суштински интереси</a:t>
            </a:r>
            <a:r>
              <a:rPr lang="mk-MK" sz="1900" dirty="0">
                <a:ea typeface="+mn-ea"/>
                <a:cs typeface="Arial" panose="020B0604020202020204" pitchFamily="34" charset="0"/>
              </a:rPr>
              <a:t>.</a:t>
            </a:r>
            <a:endParaRPr lang="en-US" sz="1900" dirty="0">
              <a:cs typeface="Arial" panose="020B0604020202020204"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64694" y="1001915"/>
            <a:ext cx="4450456" cy="5355312"/>
          </a:xfrm>
          <a:prstGeom prst="rect">
            <a:avLst/>
          </a:prstGeom>
        </p:spPr>
        <p:txBody>
          <a:bodyPr wrap="square">
            <a:spAutoFit/>
          </a:bodyPr>
          <a:lstStyle/>
          <a:p>
            <a:pPr marL="342900" indent="-342900" algn="just">
              <a:buFont typeface="Wingdings" pitchFamily="2" charset="2"/>
              <a:buChar char="ü"/>
            </a:pPr>
            <a:r>
              <a:rPr lang="mk-MK" sz="1900" dirty="0"/>
              <a:t>Ова обезбедува основи за одбивање, освен основите предвидени во законодавството на замолената страна</a:t>
            </a:r>
            <a:endParaRPr lang="en-US" sz="1900" dirty="0"/>
          </a:p>
          <a:p>
            <a:pPr marL="342900" indent="-342900" algn="just">
              <a:buFont typeface="Wingdings" pitchFamily="2" charset="2"/>
              <a:buChar char="ü"/>
            </a:pPr>
            <a:endParaRPr lang="en-US" sz="1900" dirty="0"/>
          </a:p>
          <a:p>
            <a:pPr marL="342900" indent="-342900" algn="just">
              <a:buFont typeface="Wingdings" pitchFamily="2" charset="2"/>
              <a:buChar char="ü"/>
            </a:pPr>
            <a:r>
              <a:rPr lang="mk-MK" sz="1900" dirty="0"/>
              <a:t>Утврдените основи за одбивање треба да бидат тесни и да се извршуваат со воздржаност</a:t>
            </a:r>
            <a:endParaRPr lang="en-US" sz="1900" dirty="0"/>
          </a:p>
          <a:p>
            <a:pPr marL="342900" indent="-342900" algn="just">
              <a:buFont typeface="Wingdings" pitchFamily="2" charset="2"/>
              <a:buChar char="ü"/>
            </a:pPr>
            <a:endParaRPr lang="en-US" sz="1900" dirty="0"/>
          </a:p>
          <a:p>
            <a:pPr marL="342900" indent="-342900" algn="just">
              <a:buFont typeface="Wingdings" pitchFamily="2" charset="2"/>
              <a:buChar char="ü"/>
            </a:pPr>
            <a:r>
              <a:rPr lang="mk-MK" sz="1900" dirty="0"/>
              <a:t>На пример, се исклучува широка, категорична или систематска примена на начелата за заштита на податоците за да се одбие соработката</a:t>
            </a:r>
            <a:endParaRPr lang="en-US" sz="1900" dirty="0"/>
          </a:p>
          <a:p>
            <a:pPr marL="342900" indent="-342900" algn="just">
              <a:buFont typeface="Wingdings" pitchFamily="2" charset="2"/>
              <a:buChar char="ü"/>
            </a:pPr>
            <a:endParaRPr lang="en-US" sz="1900" dirty="0"/>
          </a:p>
          <a:p>
            <a:pPr marL="342900" indent="-342900" algn="just">
              <a:buFont typeface="Wingdings" pitchFamily="2" charset="2"/>
              <a:buChar char="ü"/>
            </a:pPr>
            <a:r>
              <a:rPr lang="mk-MK" sz="1900" dirty="0"/>
              <a:t>Страните треба да се обидат да наметнат одредени услови наместо да ја одбијат соработката</a:t>
            </a:r>
            <a:endParaRPr lang="en-GB" sz="1900" dirty="0"/>
          </a:p>
        </p:txBody>
      </p:sp>
    </p:spTree>
    <p:extLst>
      <p:ext uri="{BB962C8B-B14F-4D97-AF65-F5344CB8AC3E}">
        <p14:creationId xmlns:p14="http://schemas.microsoft.com/office/powerpoint/2010/main" val="2296216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400" b="1" dirty="0"/>
              <a:t>Член 27 – Постапки кои се однесуваат на барања за заемна</a:t>
            </a:r>
          </a:p>
          <a:p>
            <a:pPr algn="r"/>
            <a:r>
              <a:rPr lang="mk-MK" sz="2400" b="1" dirty="0"/>
              <a:t>помош во отсуство на применливи меѓународни договори</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6"/>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237809"/>
            <a:ext cx="4476172" cy="5016758"/>
          </a:xfrm>
          <a:prstGeom prst="rect">
            <a:avLst/>
          </a:prstGeom>
        </p:spPr>
        <p:txBody>
          <a:bodyPr wrap="square">
            <a:spAutoFit/>
          </a:bodyPr>
          <a:lstStyle/>
          <a:p>
            <a:pPr marL="342900" indent="-342900" algn="just">
              <a:buFont typeface="Wingdings" panose="05000000000000000000" pitchFamily="2" charset="2"/>
              <a:buChar char="Ø"/>
            </a:pPr>
            <a:r>
              <a:rPr lang="en-US" sz="2000" dirty="0"/>
              <a:t>5 </a:t>
            </a:r>
            <a:r>
              <a:rPr lang="mk-MK" sz="2000" dirty="0"/>
              <a:t>Замолената страна може да го </a:t>
            </a:r>
            <a:r>
              <a:rPr lang="mk-MK" sz="2000" b="1" dirty="0">
                <a:solidFill>
                  <a:srgbClr val="FF0000"/>
                </a:solidFill>
              </a:rPr>
              <a:t>одложи постапувањето </a:t>
            </a:r>
            <a:r>
              <a:rPr lang="mk-MK" sz="2000" dirty="0"/>
              <a:t>по барање доколку таквото дејствие  може да ги загрози кривичните истраги или постапки што ги спроведуваат нејзините органи.</a:t>
            </a:r>
            <a:endParaRPr lang="en-US" sz="2000" dirty="0"/>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6 </a:t>
            </a:r>
            <a:r>
              <a:rPr lang="mk-MK" sz="2000" dirty="0"/>
              <a:t>Пред да ја одбие или да ја одложи помошта, замолената страна, каде што тоа е соодветно, откако ќе се консултира со страната барател, ќе разгледа дали барањето може да биде одобрено делумно или под услови што ги смета за потребни.</a:t>
            </a:r>
            <a:endParaRPr lang="en-US" sz="20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09017"/>
            <a:ext cx="4450456" cy="5170646"/>
          </a:xfrm>
          <a:prstGeom prst="rect">
            <a:avLst/>
          </a:prstGeom>
        </p:spPr>
        <p:txBody>
          <a:bodyPr wrap="square">
            <a:spAutoFit/>
          </a:bodyPr>
          <a:lstStyle/>
          <a:p>
            <a:pPr marL="342900" indent="-342900" algn="just">
              <a:buFont typeface="Wingdings" pitchFamily="2" charset="2"/>
              <a:buChar char="ü"/>
            </a:pPr>
            <a:r>
              <a:rPr lang="mk-MK" sz="2200" dirty="0"/>
              <a:t>Може да има случаи кога непосредното давање на помош може да ги загрози локалните истраги или постапки</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На пр., земја А бара од земја Б да сведочи како сведок во судска постапка во земја А. Истото сведоштво е потребно за употреба на судска постапка што треба да започне во земја Б. Земја Б може да го одложи давањето на помош</a:t>
            </a:r>
            <a:endParaRPr lang="en-GB" sz="2200" dirty="0"/>
          </a:p>
        </p:txBody>
      </p:sp>
    </p:spTree>
    <p:extLst>
      <p:ext uri="{BB962C8B-B14F-4D97-AF65-F5344CB8AC3E}">
        <p14:creationId xmlns:p14="http://schemas.microsoft.com/office/powerpoint/2010/main" val="3904300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400" b="1" dirty="0"/>
              <a:t>Член 27 – Постапки кои се однесуваат на барања за заемна</a:t>
            </a:r>
          </a:p>
          <a:p>
            <a:pPr algn="r"/>
            <a:r>
              <a:rPr lang="mk-MK" sz="2400" b="1" dirty="0"/>
              <a:t>помош во отсуство на применливи меѓународни договори</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237809"/>
            <a:ext cx="4476172" cy="5016758"/>
          </a:xfrm>
          <a:prstGeom prst="rect">
            <a:avLst/>
          </a:prstGeom>
        </p:spPr>
        <p:txBody>
          <a:bodyPr wrap="square">
            <a:spAutoFit/>
          </a:bodyPr>
          <a:lstStyle/>
          <a:p>
            <a:pPr marL="342900" indent="-342900" algn="just">
              <a:buFont typeface="Wingdings" panose="05000000000000000000" pitchFamily="2" charset="2"/>
              <a:buChar char="Ø"/>
            </a:pPr>
            <a:r>
              <a:rPr lang="en-US" sz="2000" dirty="0"/>
              <a:t>5 </a:t>
            </a:r>
            <a:r>
              <a:rPr lang="mk-MK" sz="2000" dirty="0"/>
              <a:t>Замолената страна може да го одложи постапувањето по барање доколку таквото дејствие  може да ги загрози кривичните истраги или постапки што ги спроведуваат нејзините органи.</a:t>
            </a:r>
            <a:endParaRPr lang="en-US" sz="2000" dirty="0"/>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6 </a:t>
            </a:r>
            <a:r>
              <a:rPr lang="mk-MK" sz="2000" dirty="0"/>
              <a:t>Пред да ја одбие или да ја одложи помошта, замолената страна, каде што тоа е соодветно, откако ќе се консултира со страната барател, ќе разгледа дали барањето може да биде </a:t>
            </a:r>
            <a:r>
              <a:rPr lang="mk-MK" sz="2000" b="1" dirty="0">
                <a:solidFill>
                  <a:srgbClr val="FF0000"/>
                </a:solidFill>
              </a:rPr>
              <a:t>одобрено делумно или под услови </a:t>
            </a:r>
            <a:r>
              <a:rPr lang="mk-MK" sz="2000" dirty="0"/>
              <a:t>што ги смета за потребни.</a:t>
            </a:r>
            <a:endParaRPr lang="en-US" sz="2000" dirty="0"/>
          </a:p>
        </p:txBody>
      </p:sp>
      <p:sp>
        <p:nvSpPr>
          <p:cNvPr id="6" name="Rectangle 5">
            <a:extLst>
              <a:ext uri="{FF2B5EF4-FFF2-40B4-BE49-F238E27FC236}">
                <a16:creationId xmlns:a16="http://schemas.microsoft.com/office/drawing/2014/main" id="{524B6456-681F-2F44-A01A-AD3514E81BD2}"/>
              </a:ext>
            </a:extLst>
          </p:cNvPr>
          <p:cNvSpPr/>
          <p:nvPr/>
        </p:nvSpPr>
        <p:spPr>
          <a:xfrm>
            <a:off x="4564694" y="1227719"/>
            <a:ext cx="4450456" cy="3139321"/>
          </a:xfrm>
          <a:prstGeom prst="rect">
            <a:avLst/>
          </a:prstGeom>
        </p:spPr>
        <p:txBody>
          <a:bodyPr wrap="square">
            <a:spAutoFit/>
          </a:bodyPr>
          <a:lstStyle/>
          <a:p>
            <a:pPr marL="342900" indent="-342900" algn="just">
              <a:buFont typeface="Wingdings" pitchFamily="2" charset="2"/>
              <a:buChar char="ü"/>
            </a:pPr>
            <a:r>
              <a:rPr lang="mk-MK" sz="2200" dirty="0"/>
              <a:t>Кога помошта би била одбиена или одложена, замолената страна може да понуди помош која е предмет на услови</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Замолената страна може да наметне какви било услови, но мора да биде воздржана</a:t>
            </a:r>
            <a:endParaRPr lang="en-GB" sz="2200" dirty="0"/>
          </a:p>
        </p:txBody>
      </p:sp>
    </p:spTree>
    <p:extLst>
      <p:ext uri="{BB962C8B-B14F-4D97-AF65-F5344CB8AC3E}">
        <p14:creationId xmlns:p14="http://schemas.microsoft.com/office/powerpoint/2010/main" val="608317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400" b="1" dirty="0"/>
              <a:t>Член 27 – Постапки кои се однесуваат на барања за заемна</a:t>
            </a:r>
          </a:p>
          <a:p>
            <a:pPr algn="r"/>
            <a:r>
              <a:rPr lang="mk-MK" sz="2400" b="1" dirty="0"/>
              <a:t>помош во отсуство на применливи меѓународни договори</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6"/>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1" y="1014316"/>
            <a:ext cx="4950009" cy="5424562"/>
          </a:xfrm>
          <a:prstGeom prst="rect">
            <a:avLst/>
          </a:prstGeom>
        </p:spPr>
        <p:txBody>
          <a:bodyPr wrap="square">
            <a:spAutoFit/>
          </a:bodyPr>
          <a:lstStyle/>
          <a:p>
            <a:pPr marL="342900" indent="-342900" algn="just">
              <a:buFont typeface="Wingdings" panose="05000000000000000000" pitchFamily="2" charset="2"/>
              <a:buChar char="Ø"/>
            </a:pPr>
            <a:r>
              <a:rPr lang="en-US" sz="1650" dirty="0"/>
              <a:t>7 </a:t>
            </a:r>
            <a:r>
              <a:rPr lang="mk-MK" sz="1650" dirty="0"/>
              <a:t>Замолената страна </a:t>
            </a:r>
            <a:r>
              <a:rPr lang="mk-MK" sz="1650" b="1" dirty="0">
                <a:solidFill>
                  <a:srgbClr val="FF0000"/>
                </a:solidFill>
              </a:rPr>
              <a:t>веднаш ќе ја извести с</a:t>
            </a:r>
            <a:r>
              <a:rPr lang="mk-MK" sz="1650" dirty="0"/>
              <a:t>траната барател за </a:t>
            </a:r>
            <a:r>
              <a:rPr lang="mk-MK" sz="1650" b="1" dirty="0">
                <a:solidFill>
                  <a:srgbClr val="FF0000"/>
                </a:solidFill>
              </a:rPr>
              <a:t>исходот од спроведувањето</a:t>
            </a:r>
            <a:r>
              <a:rPr lang="mk-MK" sz="1650" dirty="0"/>
              <a:t> на барањето за помош. Ќе се дадат причини за какво било одбивање или одложување на барањето. Замолената страна исто така ќе ја извести страната барател за какви било </a:t>
            </a:r>
            <a:r>
              <a:rPr lang="mk-MK" sz="1650" b="1" dirty="0">
                <a:solidFill>
                  <a:srgbClr val="FF0000"/>
                </a:solidFill>
              </a:rPr>
              <a:t>причини што го прават невозможно спроведувањето на барање</a:t>
            </a:r>
            <a:r>
              <a:rPr lang="mk-MK" sz="1650" dirty="0"/>
              <a:t>то или пак е веројатно дека значително ќе го одложат. </a:t>
            </a:r>
            <a:endParaRPr lang="en-US" sz="1650" dirty="0"/>
          </a:p>
          <a:p>
            <a:pPr marL="342900" indent="-342900" algn="just">
              <a:buFont typeface="Wingdings" panose="05000000000000000000" pitchFamily="2" charset="2"/>
              <a:buChar char="Ø"/>
            </a:pPr>
            <a:endParaRPr lang="en-US" sz="1650" dirty="0"/>
          </a:p>
          <a:p>
            <a:pPr marL="342900" indent="-342900" algn="just">
              <a:buFont typeface="Wingdings" panose="05000000000000000000" pitchFamily="2" charset="2"/>
              <a:buChar char="Ø"/>
            </a:pPr>
            <a:r>
              <a:rPr lang="en-US" sz="1650" dirty="0"/>
              <a:t>8 </a:t>
            </a:r>
            <a:r>
              <a:rPr lang="mk-MK" sz="1650" dirty="0"/>
              <a:t>Страната барател може да побара замолената страна да го чува како доверлив фактот на секое направено барање ... како и неговиот предмет, освен во оној степен што е неопходен за неговото спроведување. Доколку замолената страна не може да го исполни барањето за доверливост, таа веднаш ќе ја извести страната барател, која потоа ќе утврди дали барањето треба да се изврши и покрај тоа.</a:t>
            </a:r>
            <a:endParaRPr lang="en-US" sz="1650" dirty="0"/>
          </a:p>
        </p:txBody>
      </p:sp>
      <p:sp>
        <p:nvSpPr>
          <p:cNvPr id="6" name="Rectangle 5">
            <a:extLst>
              <a:ext uri="{FF2B5EF4-FFF2-40B4-BE49-F238E27FC236}">
                <a16:creationId xmlns:a16="http://schemas.microsoft.com/office/drawing/2014/main" id="{524B6456-681F-2F44-A01A-AD3514E81BD2}"/>
              </a:ext>
            </a:extLst>
          </p:cNvPr>
          <p:cNvSpPr/>
          <p:nvPr/>
        </p:nvSpPr>
        <p:spPr>
          <a:xfrm>
            <a:off x="5038531" y="1048969"/>
            <a:ext cx="4042222" cy="4524315"/>
          </a:xfrm>
          <a:prstGeom prst="rect">
            <a:avLst/>
          </a:prstGeom>
        </p:spPr>
        <p:txBody>
          <a:bodyPr wrap="square">
            <a:spAutoFit/>
          </a:bodyPr>
          <a:lstStyle/>
          <a:p>
            <a:pPr marL="342900" indent="-342900" algn="just">
              <a:buFont typeface="Wingdings" pitchFamily="2" charset="2"/>
              <a:buChar char="ü"/>
            </a:pPr>
            <a:r>
              <a:rPr lang="mk-MK" dirty="0"/>
              <a:t>Замолената страна мора да ја извести страната барател за исходот од барањето и да даде причини за одбивањето</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Замолената страна може да ги сподели сите претходно непознати фактички информации за достапноста или состојбата на сведоците или доказите</a:t>
            </a:r>
            <a:endParaRPr lang="en-GB" dirty="0"/>
          </a:p>
          <a:p>
            <a:pPr marL="342900" indent="-342900" algn="just">
              <a:buFont typeface="Wingdings" pitchFamily="2" charset="2"/>
              <a:buChar char="ü"/>
            </a:pPr>
            <a:endParaRPr lang="en-GB" dirty="0"/>
          </a:p>
          <a:p>
            <a:pPr marL="342900" indent="-342900" algn="just">
              <a:buFont typeface="Wingdings" pitchFamily="2" charset="2"/>
              <a:buChar char="ü"/>
            </a:pPr>
            <a:r>
              <a:rPr lang="mk-MK" dirty="0"/>
              <a:t>Замолената страна исто така може да даде консултации со цел да се подобри идната ефикасност на заемната помош</a:t>
            </a:r>
            <a:endParaRPr lang="en-GB" dirty="0"/>
          </a:p>
        </p:txBody>
      </p:sp>
    </p:spTree>
    <p:extLst>
      <p:ext uri="{BB962C8B-B14F-4D97-AF65-F5344CB8AC3E}">
        <p14:creationId xmlns:p14="http://schemas.microsoft.com/office/powerpoint/2010/main" val="142076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Цели на сесијата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677508" cy="4425827"/>
          </a:xfrm>
          <a:prstGeom prst="rect">
            <a:avLst/>
          </a:prstGeom>
        </p:spPr>
        <p:txBody>
          <a:bodyPr wrap="square">
            <a:spAutoFit/>
          </a:bodyPr>
          <a:lstStyle/>
          <a:p>
            <a:pPr marL="342900" indent="-342900" algn="just">
              <a:lnSpc>
                <a:spcPct val="80000"/>
              </a:lnSpc>
              <a:buFont typeface="Wingdings" pitchFamily="2" charset="2"/>
              <a:buChar char="ü"/>
            </a:pPr>
            <a:r>
              <a:rPr lang="mk-MK" sz="2200" i="1" dirty="0"/>
              <a:t>Да се</a:t>
            </a:r>
            <a:r>
              <a:rPr lang="ru-RU" sz="2200" i="1" dirty="0"/>
              <a:t> прегледаат општите одредби за меѓународна соработка и заемна помош според Конвенцијата од Будимпешта</a:t>
            </a:r>
            <a:endParaRPr lang="en-US"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ru-RU" sz="2200" i="1" dirty="0"/>
              <a:t>Да се прегледаат специфичните одредби за меѓународна соработка и заемна помош според Конвенцијата од Будимпешта</a:t>
            </a:r>
            <a:endParaRPr lang="en-US"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ru-RU" sz="2200" i="1" dirty="0"/>
              <a:t>Да се дискутира за одредбите од Вториот дополнителен протокол на Конвенцијата од Будимпешта</a:t>
            </a:r>
            <a:endParaRPr lang="en-GB" sz="2200" i="1" dirty="0"/>
          </a:p>
        </p:txBody>
      </p:sp>
      <p:sp>
        <p:nvSpPr>
          <p:cNvPr id="6" name="Rectangle 5">
            <a:extLst>
              <a:ext uri="{FF2B5EF4-FFF2-40B4-BE49-F238E27FC236}">
                <a16:creationId xmlns:a16="http://schemas.microsoft.com/office/drawing/2014/main" id="{3B867BBA-A7A7-F84C-B403-7348B8834D1F}"/>
              </a:ext>
            </a:extLst>
          </p:cNvPr>
          <p:cNvSpPr/>
          <p:nvPr/>
        </p:nvSpPr>
        <p:spPr>
          <a:xfrm>
            <a:off x="4732127" y="1193778"/>
            <a:ext cx="4290329" cy="2529923"/>
          </a:xfrm>
          <a:prstGeom prst="rect">
            <a:avLst/>
          </a:prstGeom>
        </p:spPr>
        <p:txBody>
          <a:bodyPr wrap="square">
            <a:spAutoFit/>
          </a:bodyPr>
          <a:lstStyle/>
          <a:p>
            <a:pPr marL="342900" indent="-342900" algn="just">
              <a:lnSpc>
                <a:spcPct val="80000"/>
              </a:lnSpc>
              <a:buFont typeface="Wingdings" pitchFamily="2" charset="2"/>
              <a:buChar char="ü"/>
            </a:pPr>
            <a:r>
              <a:rPr lang="ru-RU" sz="2200" i="1" dirty="0"/>
              <a:t>Да се разбере како да</a:t>
            </a:r>
            <a:r>
              <a:rPr lang="mk-MK" sz="2200" i="1" dirty="0"/>
              <a:t> се</a:t>
            </a:r>
            <a:r>
              <a:rPr lang="ru-RU" sz="2200" i="1" dirty="0"/>
              <a:t> користат различни механизми според Конвенцијата од Будимпешта за барање соработка</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ru-RU" sz="2200" i="1" dirty="0"/>
              <a:t>Вовед во различните обрасци за барања за ЗПП</a:t>
            </a:r>
            <a:endParaRPr lang="en-GB" sz="2200" i="1" dirty="0"/>
          </a:p>
        </p:txBody>
      </p:sp>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400" b="1" dirty="0"/>
              <a:t>Член 27 – Постапки кои се однесуваат на барања за заемна</a:t>
            </a:r>
          </a:p>
          <a:p>
            <a:pPr algn="r"/>
            <a:r>
              <a:rPr lang="mk-MK" sz="2400" b="1" dirty="0"/>
              <a:t>помош во отсуство на применливи меѓународни договори</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6"/>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226" y="942432"/>
            <a:ext cx="4720888" cy="5678478"/>
          </a:xfrm>
          <a:prstGeom prst="rect">
            <a:avLst/>
          </a:prstGeom>
        </p:spPr>
        <p:txBody>
          <a:bodyPr wrap="square">
            <a:spAutoFit/>
          </a:bodyPr>
          <a:lstStyle/>
          <a:p>
            <a:pPr marL="342900" indent="-342900" algn="just">
              <a:buFont typeface="Wingdings" panose="05000000000000000000" pitchFamily="2" charset="2"/>
              <a:buChar char="Ø"/>
            </a:pPr>
            <a:r>
              <a:rPr lang="en-US" sz="1650" dirty="0"/>
              <a:t>7 </a:t>
            </a:r>
            <a:r>
              <a:rPr lang="mk-MK" sz="1650" dirty="0"/>
              <a:t>Замолената Страна веднаш ќе ја извести страната барател за исходот од спроведувањето на барањето за помош. Ќе се дадат причини за какво било одбивање или одложување на барањето. Замолената страна исто така ќе ја извести страната барател за какви било причини што го прават невозможно спроведувањето на барањето или пак е веројатно дека значително ќе го одложат. </a:t>
            </a:r>
            <a:endParaRPr lang="en-US" sz="1650" dirty="0"/>
          </a:p>
          <a:p>
            <a:pPr marL="342900" indent="-342900" algn="just">
              <a:buFont typeface="Wingdings" panose="05000000000000000000" pitchFamily="2" charset="2"/>
              <a:buChar char="Ø"/>
            </a:pPr>
            <a:endParaRPr lang="en-US" sz="1650" dirty="0"/>
          </a:p>
          <a:p>
            <a:pPr marL="342900" indent="-342900" algn="just">
              <a:buFont typeface="Wingdings" panose="05000000000000000000" pitchFamily="2" charset="2"/>
              <a:buChar char="Ø"/>
            </a:pPr>
            <a:r>
              <a:rPr lang="en-US" sz="1650" dirty="0"/>
              <a:t>8 </a:t>
            </a:r>
            <a:r>
              <a:rPr lang="mk-MK" sz="1650" dirty="0"/>
              <a:t>Страната барател може да побара замолената страна да го </a:t>
            </a:r>
            <a:r>
              <a:rPr lang="mk-MK" sz="1650" b="1" dirty="0">
                <a:solidFill>
                  <a:srgbClr val="FF0000"/>
                </a:solidFill>
              </a:rPr>
              <a:t>чува како доверлив </a:t>
            </a:r>
            <a:r>
              <a:rPr lang="mk-MK" sz="1650" dirty="0"/>
              <a:t>фактот за секое направено барање ... како и неговиот предмет, </a:t>
            </a:r>
            <a:r>
              <a:rPr lang="mk-MK" sz="1650" b="1" dirty="0">
                <a:solidFill>
                  <a:srgbClr val="FF0000"/>
                </a:solidFill>
              </a:rPr>
              <a:t>освен до оној степен што е неопходен за неговото спроведување</a:t>
            </a:r>
            <a:r>
              <a:rPr lang="mk-MK" sz="1650" dirty="0"/>
              <a:t>. Доколку замолената страна не може да го исполни барањето за доверливост, истата веднаш ќе ја извести страната барател, која потоа ќе утврди дали барањето треба да се изврши и покрај тоа.</a:t>
            </a:r>
            <a:endParaRPr lang="en-US" sz="1650" dirty="0"/>
          </a:p>
        </p:txBody>
      </p:sp>
      <p:sp>
        <p:nvSpPr>
          <p:cNvPr id="6" name="Rectangle 5">
            <a:extLst>
              <a:ext uri="{FF2B5EF4-FFF2-40B4-BE49-F238E27FC236}">
                <a16:creationId xmlns:a16="http://schemas.microsoft.com/office/drawing/2014/main" id="{524B6456-681F-2F44-A01A-AD3514E81BD2}"/>
              </a:ext>
            </a:extLst>
          </p:cNvPr>
          <p:cNvSpPr/>
          <p:nvPr/>
        </p:nvSpPr>
        <p:spPr>
          <a:xfrm>
            <a:off x="4889241" y="927706"/>
            <a:ext cx="4193282" cy="5078313"/>
          </a:xfrm>
          <a:prstGeom prst="rect">
            <a:avLst/>
          </a:prstGeom>
        </p:spPr>
        <p:txBody>
          <a:bodyPr wrap="square">
            <a:spAutoFit/>
          </a:bodyPr>
          <a:lstStyle/>
          <a:p>
            <a:pPr marL="342900" indent="-342900" algn="just">
              <a:buFont typeface="Wingdings" pitchFamily="2" charset="2"/>
              <a:buChar char="ü"/>
            </a:pPr>
            <a:r>
              <a:rPr lang="mk-MK" dirty="0"/>
              <a:t>Некои чувствителни случаи може да бидат пристрасни ако предвреме се објават фактите и предметот на барањето</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Страната барател може да побара тој факт и предметот на барањето да се чуваат како доверливи</a:t>
            </a:r>
            <a:endParaRPr lang="en-GB" dirty="0"/>
          </a:p>
          <a:p>
            <a:pPr marL="342900" indent="-342900" algn="just">
              <a:buFont typeface="Wingdings" pitchFamily="2" charset="2"/>
              <a:buChar char="ü"/>
            </a:pPr>
            <a:endParaRPr lang="en-GB" dirty="0"/>
          </a:p>
          <a:p>
            <a:pPr marL="342900" indent="-342900" algn="just">
              <a:buFont typeface="Wingdings" pitchFamily="2" charset="2"/>
              <a:buChar char="ü"/>
            </a:pPr>
            <a:r>
              <a:rPr lang="mk-MK" dirty="0"/>
              <a:t>Доверливоста не може да ги ограничи потребните </a:t>
            </a:r>
            <a:r>
              <a:rPr lang="mk-MK" dirty="0" err="1"/>
              <a:t>обелоденувања</a:t>
            </a:r>
            <a:r>
              <a:rPr lang="mk-MK" dirty="0"/>
              <a:t> за спроведување на барањето, како што се</a:t>
            </a:r>
            <a:r>
              <a:rPr lang="en-GB" dirty="0"/>
              <a:t>:</a:t>
            </a:r>
          </a:p>
          <a:p>
            <a:pPr marL="800100" lvl="1" indent="-342900" algn="just">
              <a:buFont typeface="Wingdings" pitchFamily="2" charset="2"/>
              <a:buChar char="ü"/>
            </a:pPr>
            <a:r>
              <a:rPr lang="mk-MK" dirty="0"/>
              <a:t>пред приватни лица кои поседуваат докази</a:t>
            </a:r>
            <a:endParaRPr lang="en-GB" dirty="0"/>
          </a:p>
          <a:p>
            <a:pPr marL="800100" lvl="1" indent="-342900" algn="just">
              <a:buFont typeface="Wingdings" pitchFamily="2" charset="2"/>
              <a:buChar char="ü"/>
            </a:pPr>
            <a:r>
              <a:rPr lang="mk-MK" dirty="0"/>
              <a:t>пред суд за да се добие судска наредба/налог</a:t>
            </a:r>
            <a:endParaRPr lang="en-GB" dirty="0"/>
          </a:p>
        </p:txBody>
      </p:sp>
    </p:spTree>
    <p:extLst>
      <p:ext uri="{BB962C8B-B14F-4D97-AF65-F5344CB8AC3E}">
        <p14:creationId xmlns:p14="http://schemas.microsoft.com/office/powerpoint/2010/main" val="2866893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400" b="1" dirty="0"/>
              <a:t>Член 27 – Постапки кои се однесуваат на барања за заемна</a:t>
            </a:r>
          </a:p>
          <a:p>
            <a:pPr algn="r"/>
            <a:r>
              <a:rPr lang="mk-MK" sz="2400" b="1" dirty="0"/>
              <a:t>помош во отсуство на применливи меѓународни договори</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6"/>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1544" y="1069133"/>
            <a:ext cx="5261528" cy="5262979"/>
          </a:xfrm>
          <a:prstGeom prst="rect">
            <a:avLst/>
          </a:prstGeom>
        </p:spPr>
        <p:txBody>
          <a:bodyPr wrap="square">
            <a:spAutoFit/>
          </a:bodyPr>
          <a:lstStyle/>
          <a:p>
            <a:pPr algn="just">
              <a:buNone/>
            </a:pPr>
            <a:r>
              <a:rPr lang="en-US" sz="1400" dirty="0"/>
              <a:t>9</a:t>
            </a:r>
            <a:r>
              <a:rPr lang="mk-MK" sz="1400" dirty="0"/>
              <a:t>а Во случај на </a:t>
            </a:r>
            <a:r>
              <a:rPr lang="mk-MK" sz="1400" b="1" dirty="0">
                <a:solidFill>
                  <a:srgbClr val="FF0000"/>
                </a:solidFill>
              </a:rPr>
              <a:t>итност</a:t>
            </a:r>
            <a:r>
              <a:rPr lang="mk-MK" sz="1400" dirty="0"/>
              <a:t>, барањата за заемна помош или комуникациите поврзани со нив можат да бидат испратени </a:t>
            </a:r>
            <a:r>
              <a:rPr lang="mk-MK" sz="1400" b="1" dirty="0">
                <a:solidFill>
                  <a:srgbClr val="FF0000"/>
                </a:solidFill>
              </a:rPr>
              <a:t>директно од судските органи </a:t>
            </a:r>
            <a:r>
              <a:rPr lang="mk-MK" sz="1400" dirty="0"/>
              <a:t>на страната барател до таквите органи на замолената страна. Во такви случаи, истовремено ќе се испрати </a:t>
            </a:r>
            <a:r>
              <a:rPr lang="mk-MK" sz="1400" b="1" dirty="0">
                <a:solidFill>
                  <a:srgbClr val="FF0000"/>
                </a:solidFill>
              </a:rPr>
              <a:t>копија</a:t>
            </a:r>
            <a:r>
              <a:rPr lang="mk-MK" sz="1400" dirty="0"/>
              <a:t> </a:t>
            </a:r>
            <a:r>
              <a:rPr lang="mk-MK" sz="1400" b="1" dirty="0">
                <a:solidFill>
                  <a:srgbClr val="FF0000"/>
                </a:solidFill>
              </a:rPr>
              <a:t>до централниот орган </a:t>
            </a:r>
            <a:r>
              <a:rPr lang="mk-MK" sz="1400" dirty="0"/>
              <a:t>на замолената страна преку централниот орган на страната барател.</a:t>
            </a:r>
            <a:endParaRPr lang="en-US" sz="1400" dirty="0"/>
          </a:p>
          <a:p>
            <a:pPr algn="just">
              <a:buNone/>
            </a:pPr>
            <a:r>
              <a:rPr lang="mk-MK" sz="1400" dirty="0"/>
              <a:t>б</a:t>
            </a:r>
            <a:r>
              <a:rPr lang="en-US" sz="1400" dirty="0"/>
              <a:t> </a:t>
            </a:r>
            <a:r>
              <a:rPr lang="mk-MK" sz="1400" dirty="0"/>
              <a:t>Секое </a:t>
            </a:r>
            <a:r>
              <a:rPr lang="mk-MK" sz="1400" b="1" dirty="0">
                <a:solidFill>
                  <a:srgbClr val="FF0000"/>
                </a:solidFill>
              </a:rPr>
              <a:t>барање или комуникација </a:t>
            </a:r>
            <a:r>
              <a:rPr lang="mk-MK" sz="1400" dirty="0"/>
              <a:t>... може да се изврши </a:t>
            </a:r>
            <a:r>
              <a:rPr lang="mk-MK" sz="1400" b="1" dirty="0">
                <a:solidFill>
                  <a:srgbClr val="FF0000"/>
                </a:solidFill>
              </a:rPr>
              <a:t>преку</a:t>
            </a:r>
            <a:r>
              <a:rPr lang="mk-MK" sz="1400" dirty="0"/>
              <a:t> ... (</a:t>
            </a:r>
            <a:r>
              <a:rPr lang="mk-MK" sz="1400" b="1" dirty="0">
                <a:solidFill>
                  <a:srgbClr val="FF0000"/>
                </a:solidFill>
              </a:rPr>
              <a:t>Интерпол</a:t>
            </a:r>
            <a:r>
              <a:rPr lang="mk-MK" sz="1400" dirty="0"/>
              <a:t>)</a:t>
            </a:r>
            <a:endParaRPr lang="en-US" sz="1400" dirty="0"/>
          </a:p>
          <a:p>
            <a:pPr algn="just">
              <a:buNone/>
            </a:pPr>
            <a:r>
              <a:rPr lang="mk-MK" sz="1400" dirty="0"/>
              <a:t>в</a:t>
            </a:r>
            <a:r>
              <a:rPr lang="en-US" sz="1400" dirty="0"/>
              <a:t> </a:t>
            </a:r>
            <a:r>
              <a:rPr lang="mk-MK" sz="1400" dirty="0"/>
              <a:t>Кога барањето е поднесено во согласност со под-став а. на овој член, до а. орган, кој не е надлежен да постапува по барањето, истиот ќе го упати барањето до надлежниот национален орган и директно ќе ја информира страната барател дека го сторила тоа.</a:t>
            </a:r>
            <a:endParaRPr lang="en-US" sz="1400" dirty="0"/>
          </a:p>
          <a:p>
            <a:pPr algn="just">
              <a:buNone/>
            </a:pPr>
            <a:r>
              <a:rPr lang="mk-MK" sz="1400" dirty="0"/>
              <a:t>г</a:t>
            </a:r>
            <a:r>
              <a:rPr lang="en-US" sz="1400" dirty="0"/>
              <a:t> </a:t>
            </a:r>
            <a:r>
              <a:rPr lang="mk-MK" sz="1400" dirty="0"/>
              <a:t>Барањата или комуникациите поднесени според овој став кои </a:t>
            </a:r>
            <a:r>
              <a:rPr lang="mk-MK" sz="1400" b="1" dirty="0">
                <a:solidFill>
                  <a:srgbClr val="FF0000"/>
                </a:solidFill>
              </a:rPr>
              <a:t>не вклучуваат присилно дејство</a:t>
            </a:r>
            <a:r>
              <a:rPr lang="mk-MK" sz="1400" dirty="0"/>
              <a:t>, можат да бидат </a:t>
            </a:r>
            <a:r>
              <a:rPr lang="mk-MK" sz="1400" b="1" dirty="0">
                <a:solidFill>
                  <a:srgbClr val="FF0000"/>
                </a:solidFill>
              </a:rPr>
              <a:t>директно пренесени </a:t>
            </a:r>
            <a:r>
              <a:rPr lang="mk-MK" sz="1400" dirty="0"/>
              <a:t>од надлежните органи на страната барател </a:t>
            </a:r>
            <a:r>
              <a:rPr lang="mk-MK" sz="1400" b="1" dirty="0">
                <a:solidFill>
                  <a:srgbClr val="FF0000"/>
                </a:solidFill>
              </a:rPr>
              <a:t>до надлежните органи на замолената страна</a:t>
            </a:r>
            <a:r>
              <a:rPr lang="mk-MK" sz="1400" dirty="0"/>
              <a:t>.</a:t>
            </a:r>
            <a:endParaRPr lang="en-US" sz="1400" dirty="0"/>
          </a:p>
          <a:p>
            <a:pPr algn="just">
              <a:buNone/>
            </a:pPr>
            <a:r>
              <a:rPr lang="mk-MK" sz="1400" dirty="0"/>
              <a:t>д Секоја страна може, во моментот на потпишување или при депонирање на својот инструмент за ратификација, прифаќање, одобрување или пристапување, да го информира Генералниот секретар на Советот на Европа дека, заради ефикасност, барањата поднесени според овој став треба да бидат упатени до нејзиниот централен орган.</a:t>
            </a:r>
            <a:endParaRPr lang="en-US"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5383072" y="1068568"/>
            <a:ext cx="3639384" cy="4524315"/>
          </a:xfrm>
          <a:prstGeom prst="rect">
            <a:avLst/>
          </a:prstGeom>
        </p:spPr>
        <p:txBody>
          <a:bodyPr wrap="square">
            <a:spAutoFit/>
          </a:bodyPr>
          <a:lstStyle/>
          <a:p>
            <a:pPr marL="342900" indent="-342900" algn="just">
              <a:buFont typeface="Wingdings" pitchFamily="2" charset="2"/>
              <a:buChar char="ü"/>
            </a:pPr>
            <a:r>
              <a:rPr lang="mk-MK" dirty="0"/>
              <a:t>Член 27 овозможува</a:t>
            </a:r>
            <a:r>
              <a:rPr lang="en-US" dirty="0"/>
              <a:t>:</a:t>
            </a:r>
          </a:p>
          <a:p>
            <a:pPr marL="800100" lvl="1" indent="-342900" algn="just">
              <a:buFont typeface="Wingdings" pitchFamily="2" charset="2"/>
              <a:buChar char="ü"/>
            </a:pPr>
            <a:r>
              <a:rPr lang="mk-MK" dirty="0"/>
              <a:t>судските органи на една земја да испратат барања до друга земја (со копија до централниот орган) </a:t>
            </a:r>
            <a:r>
              <a:rPr lang="mk-MK" u="sng" dirty="0"/>
              <a:t>кога постои итност</a:t>
            </a:r>
            <a:endParaRPr lang="en-US" u="sng" dirty="0"/>
          </a:p>
          <a:p>
            <a:pPr marL="800100" lvl="1" indent="-342900" algn="just">
              <a:buFont typeface="Wingdings" pitchFamily="2" charset="2"/>
              <a:buChar char="ü"/>
            </a:pPr>
            <a:r>
              <a:rPr lang="mk-MK" dirty="0"/>
              <a:t>испраќање на барања преку Интерпол</a:t>
            </a:r>
            <a:endParaRPr lang="en-US" dirty="0"/>
          </a:p>
          <a:p>
            <a:pPr marL="800100" lvl="1" indent="-342900" algn="just">
              <a:buFont typeface="Wingdings" pitchFamily="2" charset="2"/>
              <a:buChar char="ü"/>
            </a:pPr>
            <a:r>
              <a:rPr lang="mk-MK" dirty="0"/>
              <a:t>надлежниот орган на една земја да испрати барање директно до надлежниот орган на друга земја </a:t>
            </a:r>
            <a:r>
              <a:rPr lang="mk-MK" u="sng" dirty="0"/>
              <a:t>кога не е вклучено присилна дејствување</a:t>
            </a:r>
            <a:endParaRPr lang="en-US" u="sng" dirty="0"/>
          </a:p>
        </p:txBody>
      </p:sp>
    </p:spTree>
    <p:extLst>
      <p:ext uri="{BB962C8B-B14F-4D97-AF65-F5344CB8AC3E}">
        <p14:creationId xmlns:p14="http://schemas.microsoft.com/office/powerpoint/2010/main" val="1377938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400" b="1" dirty="0"/>
              <a:t>Член 28 – Доверливост и ограничување на употребата</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1" y="1051377"/>
            <a:ext cx="4773887" cy="5016758"/>
          </a:xfrm>
          <a:prstGeom prst="rect">
            <a:avLst/>
          </a:prstGeom>
        </p:spPr>
        <p:txBody>
          <a:bodyPr wrap="square">
            <a:spAutoFit/>
          </a:bodyPr>
          <a:lstStyle/>
          <a:p>
            <a:pPr marL="342900" indent="-342900" algn="just">
              <a:buFont typeface="Wingdings" panose="05000000000000000000" pitchFamily="2" charset="2"/>
              <a:buChar char="Ø"/>
            </a:pPr>
            <a:r>
              <a:rPr lang="en-US" sz="1600" dirty="0"/>
              <a:t>1 </a:t>
            </a:r>
            <a:r>
              <a:rPr lang="mk-MK" sz="1600" dirty="0"/>
              <a:t>Кога </a:t>
            </a:r>
            <a:r>
              <a:rPr lang="mk-MK" sz="1600" b="1" dirty="0">
                <a:solidFill>
                  <a:srgbClr val="FF0000"/>
                </a:solidFill>
              </a:rPr>
              <a:t>не постои договор или аранжман за заемна помош </a:t>
            </a:r>
            <a:r>
              <a:rPr lang="mk-MK" sz="1600" dirty="0"/>
              <a:t>врз основа на </a:t>
            </a:r>
            <a:r>
              <a:rPr lang="mk-MK" sz="1600" dirty="0" err="1"/>
              <a:t>униформно</a:t>
            </a:r>
            <a:r>
              <a:rPr lang="mk-MK" sz="1600" dirty="0"/>
              <a:t> или реципрочно законодавство што е во сила помеѓу страната барател и замолената страна, ќе се применуваат одредбите на овој член. Одредбите на овој член не се применуваат кога постои таков договор, аранжман или законодавство, </a:t>
            </a:r>
            <a:r>
              <a:rPr lang="ru-RU" sz="1600" dirty="0"/>
              <a:t>освен ако засегнатите страни се согласат да применат кој било дел од или целиот овој член наместо нив.</a:t>
            </a:r>
            <a:endParaRPr lang="en-US" sz="1600" dirty="0"/>
          </a:p>
          <a:p>
            <a:pPr marL="342900" indent="-342900" algn="just">
              <a:buFont typeface="Wingdings" panose="05000000000000000000" pitchFamily="2" charset="2"/>
              <a:buChar char="Ø"/>
            </a:pPr>
            <a:endParaRPr lang="en-US" sz="1600" dirty="0"/>
          </a:p>
          <a:p>
            <a:pPr marL="342900" indent="-342900" algn="just">
              <a:buFont typeface="Wingdings" panose="05000000000000000000" pitchFamily="2" charset="2"/>
              <a:buChar char="Ø"/>
            </a:pPr>
            <a:r>
              <a:rPr lang="en-US" sz="1600" dirty="0"/>
              <a:t>2 </a:t>
            </a:r>
            <a:r>
              <a:rPr lang="mk-MK" sz="1600" dirty="0"/>
              <a:t>Замолената страна може да обезбеди информации или материјал како одговор на барање во зависност од условот:</a:t>
            </a:r>
            <a:endParaRPr lang="en-US" sz="1600" dirty="0"/>
          </a:p>
          <a:p>
            <a:pPr lvl="1" algn="just"/>
            <a:r>
              <a:rPr lang="mk-MK" sz="1600" dirty="0"/>
              <a:t>а</a:t>
            </a:r>
            <a:r>
              <a:rPr lang="en-US" sz="1600" dirty="0"/>
              <a:t> </a:t>
            </a:r>
            <a:r>
              <a:rPr lang="mk-MK" sz="1600" dirty="0"/>
              <a:t>да се чува како доверлив</a:t>
            </a:r>
            <a:r>
              <a:rPr lang="mk-MK" sz="1600" dirty="0">
                <a:solidFill>
                  <a:srgbClr val="00B0F0"/>
                </a:solidFill>
              </a:rPr>
              <a:t> </a:t>
            </a:r>
            <a:r>
              <a:rPr lang="mk-MK" sz="1600" dirty="0"/>
              <a:t>кога барањето за заемна правна помош не може да се исполни во отсуство на таков услов, или</a:t>
            </a:r>
            <a:endParaRPr lang="en-US" sz="1600" dirty="0"/>
          </a:p>
          <a:p>
            <a:pPr lvl="1" algn="just"/>
            <a:r>
              <a:rPr lang="mk-MK" sz="1600" dirty="0"/>
              <a:t>б</a:t>
            </a:r>
            <a:r>
              <a:rPr lang="en-US" sz="1600" dirty="0"/>
              <a:t> </a:t>
            </a:r>
            <a:r>
              <a:rPr lang="mk-MK" sz="1600" dirty="0"/>
              <a:t>да не се користи за истраги или постапки освен оние наведени во барањето.</a:t>
            </a: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926562" y="1013642"/>
            <a:ext cx="4160591" cy="4524315"/>
          </a:xfrm>
          <a:prstGeom prst="rect">
            <a:avLst/>
          </a:prstGeom>
        </p:spPr>
        <p:txBody>
          <a:bodyPr wrap="square">
            <a:spAutoFit/>
          </a:bodyPr>
          <a:lstStyle/>
          <a:p>
            <a:pPr marL="342900" indent="-342900" algn="just">
              <a:buFont typeface="Wingdings" pitchFamily="2" charset="2"/>
              <a:buChar char="ü"/>
            </a:pPr>
            <a:r>
              <a:rPr lang="mk-MK" dirty="0"/>
              <a:t>Конвенцијата од Будимпешта им дава приоритет на постојните процеси според ДЗПП или други аранжмани</a:t>
            </a:r>
            <a:endParaRPr lang="en-GB"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Оваа одредба се применува само доколку не постои ДЗПП или друг аранжман за заемна помош помеѓу Страните</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Оваа одредба ја опишува можноста на Страните да наметнат услови за доверливост и ограничување на употребата на податоци добиени преку ЗПП</a:t>
            </a:r>
            <a:endParaRPr lang="en-GB" dirty="0"/>
          </a:p>
          <a:p>
            <a:pPr marL="342900" indent="-342900" algn="just">
              <a:buFont typeface="Wingdings" pitchFamily="2" charset="2"/>
              <a:buChar char="ü"/>
            </a:pPr>
            <a:endParaRPr lang="en-GB" dirty="0"/>
          </a:p>
        </p:txBody>
      </p:sp>
    </p:spTree>
    <p:extLst>
      <p:ext uri="{BB962C8B-B14F-4D97-AF65-F5344CB8AC3E}">
        <p14:creationId xmlns:p14="http://schemas.microsoft.com/office/powerpoint/2010/main" val="206052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400" b="1" dirty="0"/>
              <a:t>Член 28 – Доверливост и ограничување на употребата</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1" y="1051377"/>
            <a:ext cx="4641997" cy="5509200"/>
          </a:xfrm>
          <a:prstGeom prst="rect">
            <a:avLst/>
          </a:prstGeom>
        </p:spPr>
        <p:txBody>
          <a:bodyPr wrap="square">
            <a:spAutoFit/>
          </a:bodyPr>
          <a:lstStyle/>
          <a:p>
            <a:pPr marL="342900" indent="-342900" algn="just">
              <a:buFont typeface="Wingdings" panose="05000000000000000000" pitchFamily="2" charset="2"/>
              <a:buChar char="Ø"/>
            </a:pPr>
            <a:r>
              <a:rPr lang="en-US" sz="1600" dirty="0"/>
              <a:t>1 </a:t>
            </a:r>
            <a:r>
              <a:rPr lang="mk-MK" sz="1600" dirty="0"/>
              <a:t>Кога не постои договор или аранжман за заемна помош врз основа на </a:t>
            </a:r>
            <a:r>
              <a:rPr lang="mk-MK" sz="1600" dirty="0" err="1"/>
              <a:t>униформно</a:t>
            </a:r>
            <a:r>
              <a:rPr lang="mk-MK" sz="1600" dirty="0"/>
              <a:t> или реципрочно законодавство што е во сила помеѓу страната барател и замолената страна, ќе се применуваат одредбите на овој член. Одредбите на овој член не се применуваат кога постои таков договор, аранжман или законодавство, </a:t>
            </a:r>
            <a:r>
              <a:rPr lang="ru-RU" sz="1600" dirty="0"/>
              <a:t>освен ако засегнатите страни се согласат да применат кој било од или целиот овој член наместо нив.</a:t>
            </a:r>
            <a:endParaRPr lang="en-US" sz="1600" dirty="0"/>
          </a:p>
          <a:p>
            <a:pPr marL="342900" indent="-342900" algn="just">
              <a:buFont typeface="Wingdings" panose="05000000000000000000" pitchFamily="2" charset="2"/>
              <a:buChar char="Ø"/>
            </a:pPr>
            <a:endParaRPr lang="en-US" sz="1600" dirty="0"/>
          </a:p>
          <a:p>
            <a:pPr marL="342900" indent="-342900" algn="just">
              <a:buFont typeface="Wingdings" panose="05000000000000000000" pitchFamily="2" charset="2"/>
              <a:buChar char="Ø"/>
            </a:pPr>
            <a:r>
              <a:rPr lang="en-US" sz="1600" dirty="0"/>
              <a:t>2 </a:t>
            </a:r>
            <a:r>
              <a:rPr lang="mk-MK" sz="1600" dirty="0"/>
              <a:t>Замолената страна може да обезбеди информации или материјал како одговор на барање во зависност од </a:t>
            </a:r>
            <a:r>
              <a:rPr lang="mk-MK" sz="1600" b="1" dirty="0">
                <a:solidFill>
                  <a:srgbClr val="FF0000"/>
                </a:solidFill>
              </a:rPr>
              <a:t>условот</a:t>
            </a:r>
            <a:r>
              <a:rPr lang="mk-MK" sz="1600" dirty="0"/>
              <a:t>:</a:t>
            </a:r>
            <a:endParaRPr lang="en-US" sz="1600" dirty="0"/>
          </a:p>
          <a:p>
            <a:pPr lvl="1" algn="just"/>
            <a:r>
              <a:rPr lang="mk-MK" sz="1600" dirty="0"/>
              <a:t>а</a:t>
            </a:r>
            <a:r>
              <a:rPr lang="en-US" sz="1600" dirty="0"/>
              <a:t> </a:t>
            </a:r>
            <a:r>
              <a:rPr lang="mk-MK" sz="1600" dirty="0"/>
              <a:t>да се чува како</a:t>
            </a:r>
            <a:r>
              <a:rPr lang="mk-MK" sz="1600" dirty="0">
                <a:solidFill>
                  <a:srgbClr val="FF0000"/>
                </a:solidFill>
              </a:rPr>
              <a:t> </a:t>
            </a:r>
            <a:r>
              <a:rPr lang="mk-MK" sz="1600" b="1" dirty="0">
                <a:solidFill>
                  <a:srgbClr val="FF0000"/>
                </a:solidFill>
              </a:rPr>
              <a:t>доверлив </a:t>
            </a:r>
            <a:r>
              <a:rPr lang="mk-MK" sz="1600" dirty="0"/>
              <a:t>кога барањето за заемна правна помош </a:t>
            </a:r>
            <a:r>
              <a:rPr lang="mk-MK" sz="1600" b="1" dirty="0">
                <a:solidFill>
                  <a:srgbClr val="FF0000"/>
                </a:solidFill>
              </a:rPr>
              <a:t>не може да се исполни во отсуство на таков услов</a:t>
            </a:r>
            <a:r>
              <a:rPr lang="mk-MK" sz="1600" dirty="0"/>
              <a:t>, или</a:t>
            </a:r>
            <a:endParaRPr lang="en-US" sz="1600" dirty="0"/>
          </a:p>
          <a:p>
            <a:pPr lvl="1" algn="just"/>
            <a:r>
              <a:rPr lang="mk-MK" sz="1600" dirty="0"/>
              <a:t>б</a:t>
            </a:r>
            <a:r>
              <a:rPr lang="en-US" sz="1600" dirty="0"/>
              <a:t> </a:t>
            </a:r>
            <a:r>
              <a:rPr lang="mk-MK" sz="1600" dirty="0"/>
              <a:t>да не се користи за истраги или постапки освен оние наведени во барањето.</a:t>
            </a: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833256" y="1044000"/>
            <a:ext cx="4253897" cy="4708981"/>
          </a:xfrm>
          <a:prstGeom prst="rect">
            <a:avLst/>
          </a:prstGeom>
        </p:spPr>
        <p:txBody>
          <a:bodyPr wrap="square">
            <a:spAutoFit/>
          </a:bodyPr>
          <a:lstStyle/>
          <a:p>
            <a:pPr marL="342900" indent="-342900" algn="just">
              <a:buFont typeface="Wingdings" pitchFamily="2" charset="2"/>
              <a:buChar char="ü"/>
            </a:pPr>
            <a:r>
              <a:rPr lang="mk-MK" sz="2000" dirty="0"/>
              <a:t>Првиот услов е доверливоста</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mk-MK" sz="2000" dirty="0"/>
              <a:t>Оваа доверливост може да се наметне само кога барањето не може да се исполни во отсуство на доверливост (на пр. кога е вклучено име на доверлив известувач)</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mk-MK" sz="2000" dirty="0"/>
              <a:t>Не е соодветно да се бара апсолутна доверливост, бидејќи Страната барател не може да користи докази во судскиот процес</a:t>
            </a:r>
            <a:r>
              <a:rPr lang="mk-MK" sz="2000" dirty="0">
                <a:solidFill>
                  <a:srgbClr val="00B0F0"/>
                </a:solidFill>
              </a:rPr>
              <a:t> </a:t>
            </a:r>
            <a:r>
              <a:rPr lang="mk-MK" sz="2000" dirty="0"/>
              <a:t>(потребно е јавно соопштување)</a:t>
            </a:r>
            <a:endParaRPr lang="en-US" sz="2000" dirty="0"/>
          </a:p>
        </p:txBody>
      </p:sp>
    </p:spTree>
    <p:extLst>
      <p:ext uri="{BB962C8B-B14F-4D97-AF65-F5344CB8AC3E}">
        <p14:creationId xmlns:p14="http://schemas.microsoft.com/office/powerpoint/2010/main" val="4104880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400" b="1" dirty="0"/>
              <a:t>Член 28 – Доверливост и ограничување на употребата</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1" y="1051377"/>
            <a:ext cx="4819033" cy="5262979"/>
          </a:xfrm>
          <a:prstGeom prst="rect">
            <a:avLst/>
          </a:prstGeom>
        </p:spPr>
        <p:txBody>
          <a:bodyPr wrap="square">
            <a:spAutoFit/>
          </a:bodyPr>
          <a:lstStyle/>
          <a:p>
            <a:pPr marL="342900" indent="-342900" algn="just">
              <a:buFont typeface="Wingdings" panose="05000000000000000000" pitchFamily="2" charset="2"/>
              <a:buChar char="Ø"/>
            </a:pPr>
            <a:r>
              <a:rPr lang="en-US" sz="1600" dirty="0"/>
              <a:t>1 </a:t>
            </a:r>
            <a:r>
              <a:rPr lang="mk-MK" sz="1600" dirty="0"/>
              <a:t>Кога не постои договор или аранжман за заемна помош врз основа на </a:t>
            </a:r>
            <a:r>
              <a:rPr lang="mk-MK" sz="1600" dirty="0" err="1"/>
              <a:t>униформно</a:t>
            </a:r>
            <a:r>
              <a:rPr lang="mk-MK" sz="1600" dirty="0"/>
              <a:t> или реципрочно законодавство што е во сила помеѓу страната барател и замолената страна, ќе се применуваат одредбите на овој член. Одредбите на овој член не се применуваат кога постои таков договор, аранжман или законодавство, </a:t>
            </a:r>
            <a:r>
              <a:rPr lang="ru-RU" sz="1600" dirty="0"/>
              <a:t>освен ако засегнатите страни се согласат да применат кој било од или целиот овој член наместо нив.</a:t>
            </a:r>
            <a:endParaRPr lang="en-US" sz="1600" dirty="0"/>
          </a:p>
          <a:p>
            <a:pPr marL="342900" indent="-342900" algn="just">
              <a:buFont typeface="Wingdings" panose="05000000000000000000" pitchFamily="2" charset="2"/>
              <a:buChar char="Ø"/>
            </a:pPr>
            <a:endParaRPr lang="en-US" sz="1600" dirty="0"/>
          </a:p>
          <a:p>
            <a:pPr marL="342900" indent="-342900" algn="just">
              <a:buFont typeface="Wingdings" panose="05000000000000000000" pitchFamily="2" charset="2"/>
              <a:buChar char="Ø"/>
            </a:pPr>
            <a:r>
              <a:rPr lang="en-US" sz="1600" dirty="0"/>
              <a:t>2 </a:t>
            </a:r>
            <a:r>
              <a:rPr lang="mk-MK" sz="1600" dirty="0"/>
              <a:t>Замолената страна може да снабди информации или материјал како одговор на барање во зависност од </a:t>
            </a:r>
            <a:r>
              <a:rPr lang="mk-MK" sz="1600" b="1" dirty="0">
                <a:solidFill>
                  <a:srgbClr val="FF0000"/>
                </a:solidFill>
              </a:rPr>
              <a:t>условот</a:t>
            </a:r>
            <a:r>
              <a:rPr lang="mk-MK" sz="1600" dirty="0"/>
              <a:t>:</a:t>
            </a:r>
            <a:endParaRPr lang="en-US" sz="1600" dirty="0"/>
          </a:p>
          <a:p>
            <a:pPr lvl="1" algn="just"/>
            <a:r>
              <a:rPr lang="mk-MK" sz="1600" dirty="0"/>
              <a:t>а</a:t>
            </a:r>
            <a:r>
              <a:rPr lang="en-US" sz="1600" dirty="0"/>
              <a:t> </a:t>
            </a:r>
            <a:r>
              <a:rPr lang="mk-MK" sz="1600" dirty="0"/>
              <a:t>да се чува како доверлив кога барањето за заемна правна помош не може да се исполни во отсуство на таков услов, или</a:t>
            </a:r>
            <a:endParaRPr lang="en-US" sz="1600" dirty="0"/>
          </a:p>
          <a:p>
            <a:pPr lvl="1" algn="just"/>
            <a:r>
              <a:rPr lang="mk-MK" sz="1600" dirty="0"/>
              <a:t>б</a:t>
            </a:r>
            <a:r>
              <a:rPr lang="en-US" sz="1600" dirty="0"/>
              <a:t> </a:t>
            </a:r>
            <a:r>
              <a:rPr lang="mk-MK" sz="1600" b="1" dirty="0">
                <a:solidFill>
                  <a:srgbClr val="FF0000"/>
                </a:solidFill>
              </a:rPr>
              <a:t>да не се користи за</a:t>
            </a:r>
            <a:r>
              <a:rPr lang="mk-MK" sz="1600" dirty="0"/>
              <a:t> истраги или постапки </a:t>
            </a:r>
            <a:r>
              <a:rPr lang="mk-MK" sz="1600" b="1" dirty="0">
                <a:solidFill>
                  <a:srgbClr val="FF0000"/>
                </a:solidFill>
              </a:rPr>
              <a:t>освен оние наведени во барањето</a:t>
            </a:r>
            <a:r>
              <a:rPr lang="mk-MK" sz="1600" dirty="0"/>
              <a:t>.</a:t>
            </a: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5131836" y="1051377"/>
            <a:ext cx="3890619" cy="2246769"/>
          </a:xfrm>
          <a:prstGeom prst="rect">
            <a:avLst/>
          </a:prstGeom>
        </p:spPr>
        <p:txBody>
          <a:bodyPr wrap="square">
            <a:spAutoFit/>
          </a:bodyPr>
          <a:lstStyle/>
          <a:p>
            <a:pPr marL="342900" indent="-342900" algn="just">
              <a:buFont typeface="Wingdings" pitchFamily="2" charset="2"/>
              <a:buChar char="ü"/>
            </a:pPr>
            <a:r>
              <a:rPr lang="mk-MK" sz="2000" dirty="0"/>
              <a:t>Вториот услов е ограничување на употребата</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mk-MK" sz="2000" dirty="0"/>
              <a:t>На овој услов мора </a:t>
            </a:r>
            <a:r>
              <a:rPr lang="mk-MK" sz="2000" dirty="0" err="1"/>
              <a:t>изрично</a:t>
            </a:r>
            <a:r>
              <a:rPr lang="mk-MK" sz="2000" dirty="0"/>
              <a:t> да се повика замолената страна</a:t>
            </a:r>
            <a:endParaRPr lang="en-US" sz="2000" dirty="0"/>
          </a:p>
        </p:txBody>
      </p:sp>
    </p:spTree>
    <p:extLst>
      <p:ext uri="{BB962C8B-B14F-4D97-AF65-F5344CB8AC3E}">
        <p14:creationId xmlns:p14="http://schemas.microsoft.com/office/powerpoint/2010/main" val="311240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400" b="1" dirty="0"/>
              <a:t>Член 28 – Доверливост и ограничување на употребата</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1" y="1051377"/>
            <a:ext cx="4772627" cy="5324535"/>
          </a:xfrm>
          <a:prstGeom prst="rect">
            <a:avLst/>
          </a:prstGeom>
        </p:spPr>
        <p:txBody>
          <a:bodyPr wrap="square">
            <a:spAutoFit/>
          </a:bodyPr>
          <a:lstStyle/>
          <a:p>
            <a:pPr marL="342900" indent="-342900" algn="just">
              <a:buFont typeface="Wingdings" panose="05000000000000000000" pitchFamily="2" charset="2"/>
              <a:buChar char="Ø"/>
            </a:pPr>
            <a:r>
              <a:rPr lang="en-US" sz="2000" dirty="0"/>
              <a:t>3 </a:t>
            </a:r>
            <a:r>
              <a:rPr lang="mk-MK" sz="2000" dirty="0"/>
              <a:t>Доколку страната барател </a:t>
            </a:r>
            <a:r>
              <a:rPr lang="mk-MK" sz="2000" b="1" dirty="0">
                <a:solidFill>
                  <a:srgbClr val="FF0000"/>
                </a:solidFill>
              </a:rPr>
              <a:t>не може да го исполни условот </a:t>
            </a:r>
            <a:r>
              <a:rPr lang="mk-MK" sz="2000" dirty="0"/>
              <a:t>наведен во став 2, таа </a:t>
            </a:r>
            <a:r>
              <a:rPr lang="mk-MK" sz="2000" b="1" dirty="0">
                <a:solidFill>
                  <a:srgbClr val="FF0000"/>
                </a:solidFill>
              </a:rPr>
              <a:t>веднаш ќе ја информира</a:t>
            </a:r>
            <a:r>
              <a:rPr lang="mk-MK" sz="2000" dirty="0"/>
              <a:t> другата страна, која потоа ќе утврди дали информацијата треба да се обезбеди и покрај тоа. Кога страната барател ќе го </a:t>
            </a:r>
            <a:r>
              <a:rPr lang="mk-MK" sz="2000" b="1" dirty="0">
                <a:solidFill>
                  <a:srgbClr val="FF0000"/>
                </a:solidFill>
              </a:rPr>
              <a:t>прифати условот</a:t>
            </a:r>
            <a:r>
              <a:rPr lang="mk-MK" sz="2000" dirty="0"/>
              <a:t>, таа ќе биде </a:t>
            </a:r>
            <a:r>
              <a:rPr lang="mk-MK" sz="2000" b="1" dirty="0">
                <a:solidFill>
                  <a:srgbClr val="FF0000"/>
                </a:solidFill>
              </a:rPr>
              <a:t>обврзана со истиот</a:t>
            </a:r>
            <a:r>
              <a:rPr lang="mk-MK" sz="2000" dirty="0"/>
              <a:t>.</a:t>
            </a:r>
            <a:endParaRPr lang="en-US" sz="2000" dirty="0"/>
          </a:p>
          <a:p>
            <a:pPr marL="342900" indent="-342900" algn="just">
              <a:buFont typeface="Wingdings" panose="05000000000000000000" pitchFamily="2" charset="2"/>
              <a:buChar char="Ø"/>
            </a:pPr>
            <a:r>
              <a:rPr lang="en-US" sz="2000" dirty="0"/>
              <a:t>4 </a:t>
            </a:r>
            <a:r>
              <a:rPr lang="mk-MK" sz="2000" dirty="0"/>
              <a:t>Секоја страна што обезбедува информации или материјал што подлежи на услов наведен во став 2 може да побара од другата страна да ја објасни, во врска со тој услов, употребата на таквите информации или материјали. </a:t>
            </a:r>
            <a:endParaRPr lang="en-US" sz="2000" dirty="0"/>
          </a:p>
        </p:txBody>
      </p:sp>
      <p:sp>
        <p:nvSpPr>
          <p:cNvPr id="6" name="Rectangle 5">
            <a:extLst>
              <a:ext uri="{FF2B5EF4-FFF2-40B4-BE49-F238E27FC236}">
                <a16:creationId xmlns:a16="http://schemas.microsoft.com/office/drawing/2014/main" id="{524B6456-681F-2F44-A01A-AD3514E81BD2}"/>
              </a:ext>
            </a:extLst>
          </p:cNvPr>
          <p:cNvSpPr/>
          <p:nvPr/>
        </p:nvSpPr>
        <p:spPr>
          <a:xfrm>
            <a:off x="4963886" y="1051043"/>
            <a:ext cx="3881534" cy="4401205"/>
          </a:xfrm>
          <a:prstGeom prst="rect">
            <a:avLst/>
          </a:prstGeom>
        </p:spPr>
        <p:txBody>
          <a:bodyPr wrap="square">
            <a:spAutoFit/>
          </a:bodyPr>
          <a:lstStyle/>
          <a:p>
            <a:pPr marL="342900" indent="-342900" algn="just">
              <a:buFont typeface="Wingdings" pitchFamily="2" charset="2"/>
              <a:buChar char="ü"/>
            </a:pPr>
            <a:r>
              <a:rPr lang="mk-MK" sz="2000" dirty="0"/>
              <a:t>Доколку Страната барател не може да го исполни наметнатиот услов, таа мора да ја извести замолената страна</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mk-MK" sz="2000" dirty="0"/>
              <a:t>Замолената страна може да одлучи дали да обезбеди или одбие соработка</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mk-MK" sz="2000" dirty="0"/>
              <a:t>Доколку страната барател прифати одреден услов, таа мора да го испочитува истиот</a:t>
            </a:r>
            <a:endParaRPr lang="en-GB" sz="2000" dirty="0"/>
          </a:p>
        </p:txBody>
      </p:sp>
    </p:spTree>
    <p:extLst>
      <p:ext uri="{BB962C8B-B14F-4D97-AF65-F5344CB8AC3E}">
        <p14:creationId xmlns:p14="http://schemas.microsoft.com/office/powerpoint/2010/main" val="3332419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400" b="1" dirty="0"/>
              <a:t>Член 28 – Доверливост и ограничување на употребата</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988736" cy="5016758"/>
          </a:xfrm>
          <a:prstGeom prst="rect">
            <a:avLst/>
          </a:prstGeom>
        </p:spPr>
        <p:txBody>
          <a:bodyPr wrap="square">
            <a:spAutoFit/>
          </a:bodyPr>
          <a:lstStyle/>
          <a:p>
            <a:pPr marL="342900" indent="-342900" algn="just">
              <a:buFont typeface="Wingdings" panose="05000000000000000000" pitchFamily="2" charset="2"/>
              <a:buChar char="Ø"/>
            </a:pPr>
            <a:r>
              <a:rPr lang="en-US" sz="2000" dirty="0"/>
              <a:t>3 </a:t>
            </a:r>
            <a:r>
              <a:rPr lang="mk-MK" sz="2000" dirty="0"/>
              <a:t>Доколку Страната барател не може да го исполни условот наведен во став 2, таа веднаш ќе ја информира другата страна, која потоа ќе утврди дали информацијата треба да се обезбеди и покрај тоа. Кога страната барател ќе го прифати условот, таа ќе биде обврзана со истиот.</a:t>
            </a:r>
            <a:endParaRPr lang="en-US" sz="2000" dirty="0"/>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4 </a:t>
            </a:r>
            <a:r>
              <a:rPr lang="mk-MK" sz="2000" dirty="0"/>
              <a:t>Секоја страна што обезбедува информации или материјал што подлежи на услов наведен во став 2 </a:t>
            </a:r>
            <a:r>
              <a:rPr lang="mk-MK" sz="2000" b="1" dirty="0">
                <a:solidFill>
                  <a:srgbClr val="FF0000"/>
                </a:solidFill>
              </a:rPr>
              <a:t>може да побара </a:t>
            </a:r>
            <a:r>
              <a:rPr lang="mk-MK" sz="2000" dirty="0"/>
              <a:t>од другата страна да ја </a:t>
            </a:r>
            <a:r>
              <a:rPr lang="mk-MK" sz="2000" b="1" dirty="0">
                <a:solidFill>
                  <a:srgbClr val="FF0000"/>
                </a:solidFill>
              </a:rPr>
              <a:t>објасни</a:t>
            </a:r>
            <a:r>
              <a:rPr lang="mk-MK" sz="2000" dirty="0"/>
              <a:t>, во врска со тој услов, </a:t>
            </a:r>
            <a:r>
              <a:rPr lang="mk-MK" sz="2000" b="1" dirty="0">
                <a:solidFill>
                  <a:srgbClr val="FF0000"/>
                </a:solidFill>
              </a:rPr>
              <a:t>употребата на </a:t>
            </a:r>
            <a:r>
              <a:rPr lang="mk-MK" sz="2000" dirty="0"/>
              <a:t>таквите информации или материјали. </a:t>
            </a:r>
            <a:endParaRPr lang="en-US" sz="2000" dirty="0"/>
          </a:p>
        </p:txBody>
      </p:sp>
      <p:sp>
        <p:nvSpPr>
          <p:cNvPr id="6" name="Rectangle 5">
            <a:extLst>
              <a:ext uri="{FF2B5EF4-FFF2-40B4-BE49-F238E27FC236}">
                <a16:creationId xmlns:a16="http://schemas.microsoft.com/office/drawing/2014/main" id="{524B6456-681F-2F44-A01A-AD3514E81BD2}"/>
              </a:ext>
            </a:extLst>
          </p:cNvPr>
          <p:cNvSpPr/>
          <p:nvPr/>
        </p:nvSpPr>
        <p:spPr>
          <a:xfrm>
            <a:off x="5019868" y="1051377"/>
            <a:ext cx="4002587" cy="4493538"/>
          </a:xfrm>
          <a:prstGeom prst="rect">
            <a:avLst/>
          </a:prstGeom>
        </p:spPr>
        <p:txBody>
          <a:bodyPr wrap="square">
            <a:spAutoFit/>
          </a:bodyPr>
          <a:lstStyle/>
          <a:p>
            <a:pPr marL="342900" indent="-342900" algn="just">
              <a:buFont typeface="Wingdings" pitchFamily="2" charset="2"/>
              <a:buChar char="ü"/>
            </a:pPr>
            <a:r>
              <a:rPr lang="mk-MK" sz="2200" dirty="0"/>
              <a:t>Од страната барател може да се побара да ја објасни употребата на условно добиените информации, со цел замолената страна да може да утврди дека се исполнети условите</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Бараното објаснување не треба да наложува премногу </a:t>
            </a:r>
            <a:r>
              <a:rPr lang="mk-MK" sz="2200" dirty="0" err="1"/>
              <a:t>оптеретително</a:t>
            </a:r>
            <a:r>
              <a:rPr lang="mk-MK" sz="2200" dirty="0"/>
              <a:t> објаснување</a:t>
            </a:r>
            <a:endParaRPr lang="en-GB" sz="2200" dirty="0"/>
          </a:p>
        </p:txBody>
      </p:sp>
    </p:spTree>
    <p:extLst>
      <p:ext uri="{BB962C8B-B14F-4D97-AF65-F5344CB8AC3E}">
        <p14:creationId xmlns:p14="http://schemas.microsoft.com/office/powerpoint/2010/main" val="3206600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777664446"/>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895315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34516963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951865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3534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274195"/>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Прв дел</a:t>
            </a:r>
            <a:endParaRPr lang="en-GB" sz="3200" b="1" dirty="0">
              <a:ea typeface="ＭＳ Ｐゴシック" charset="0"/>
              <a:cs typeface="ＭＳ Ｐゴシック" charset="0"/>
            </a:endParaRPr>
          </a:p>
          <a:p>
            <a:pPr algn="ctr" eaLnBrk="1" hangingPunct="1">
              <a:lnSpc>
                <a:spcPct val="80000"/>
              </a:lnSpc>
            </a:pPr>
            <a:br>
              <a:rPr lang="en-GB" sz="3200" b="1" dirty="0">
                <a:ea typeface="ＭＳ Ｐゴシック" charset="0"/>
                <a:cs typeface="ＭＳ Ｐゴシック" charset="0"/>
              </a:rPr>
            </a:br>
            <a:r>
              <a:rPr lang="mk-MK" sz="3200" b="1" dirty="0">
                <a:ea typeface="ＭＳ Ｐゴシック" charset="0"/>
                <a:cs typeface="ＭＳ Ｐゴシック" charset="0"/>
              </a:rPr>
              <a:t>Општи одредби</a:t>
            </a:r>
            <a:endParaRPr lang="en-GB" sz="3200" dirty="0"/>
          </a:p>
        </p:txBody>
      </p:sp>
    </p:spTree>
    <p:extLst>
      <p:ext uri="{BB962C8B-B14F-4D97-AF65-F5344CB8AC3E}">
        <p14:creationId xmlns:p14="http://schemas.microsoft.com/office/powerpoint/2010/main" val="2064157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Втор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mk-MK" sz="3200" b="1" dirty="0"/>
              <a:t>Посебни одредби</a:t>
            </a:r>
            <a:endParaRPr lang="en-GB" sz="3200" b="1" dirty="0"/>
          </a:p>
          <a:p>
            <a:pPr algn="ctr" eaLnBrk="1" hangingPunct="1">
              <a:lnSpc>
                <a:spcPct val="80000"/>
              </a:lnSpc>
            </a:pPr>
            <a:endParaRPr lang="en-GB" sz="3200" dirty="0"/>
          </a:p>
        </p:txBody>
      </p:sp>
    </p:spTree>
    <p:extLst>
      <p:ext uri="{BB962C8B-B14F-4D97-AF65-F5344CB8AC3E}">
        <p14:creationId xmlns:p14="http://schemas.microsoft.com/office/powerpoint/2010/main" val="3903092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29 – Експедитивно зачувување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D10CC973-3048-4480-AF1E-5EDA3830CFDE}"/>
              </a:ext>
            </a:extLst>
          </p:cNvPr>
          <p:cNvSpPr/>
          <p:nvPr/>
        </p:nvSpPr>
        <p:spPr>
          <a:xfrm>
            <a:off x="26375" y="1166842"/>
            <a:ext cx="4449615" cy="5355312"/>
          </a:xfrm>
          <a:prstGeom prst="rect">
            <a:avLst/>
          </a:prstGeom>
        </p:spPr>
        <p:txBody>
          <a:bodyPr wrap="square">
            <a:spAutoFit/>
          </a:bodyPr>
          <a:lstStyle/>
          <a:p>
            <a:pPr marL="342900" indent="-342900" algn="just">
              <a:buFont typeface="Wingdings" panose="05000000000000000000" pitchFamily="2" charset="2"/>
              <a:buChar char="Ø"/>
            </a:pPr>
            <a:r>
              <a:rPr lang="mk-MK" dirty="0">
                <a:ea typeface="Verdana" panose="020B0604030504040204" pitchFamily="34" charset="0"/>
                <a:cs typeface="Arial" panose="020B0604020202020204" pitchFamily="34" charset="0"/>
              </a:rPr>
              <a:t>Експедитивно зачувување на податоци складирани во компјутерски систем</a:t>
            </a:r>
            <a:endParaRPr lang="en-US"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endParaRPr lang="en-US"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mk-MK" dirty="0">
                <a:ea typeface="Verdana" panose="020B0604030504040204" pitchFamily="34" charset="0"/>
                <a:cs typeface="Arial" panose="020B0604020202020204" pitchFamily="34" charset="0"/>
              </a:rPr>
              <a:t>Паралелната рамка на внатрешната одредба дозволува една страна да бара од друга страна експедитивно зачувување на податоците, доколку истовремено ја изрази својата намера да испрати формално барање за помош при претрес и заплена, или каква било слична мерка</a:t>
            </a:r>
            <a:endParaRPr lang="en-US"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endParaRPr lang="en-US"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mk-MK" dirty="0">
                <a:ea typeface="Verdana" panose="020B0604030504040204" pitchFamily="34" charset="0"/>
                <a:cs typeface="Arial" panose="020B0604020202020204" pitchFamily="34" charset="0"/>
              </a:rPr>
              <a:t>Замолената страна мора да постапува праведно за да ги зачува бараните податоци, во согласност со своето национално законодавство</a:t>
            </a:r>
            <a:endParaRPr lang="en-US" dirty="0">
              <a:ea typeface="Verdana" panose="020B060403050404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EB3A8DE-CAA7-46E1-96C8-6203F1982BD2}"/>
              </a:ext>
            </a:extLst>
          </p:cNvPr>
          <p:cNvSpPr/>
          <p:nvPr/>
        </p:nvSpPr>
        <p:spPr>
          <a:xfrm>
            <a:off x="4475991" y="1166842"/>
            <a:ext cx="4572000" cy="2031325"/>
          </a:xfrm>
          <a:prstGeom prst="rect">
            <a:avLst/>
          </a:prstGeom>
        </p:spPr>
        <p:txBody>
          <a:bodyPr>
            <a:spAutoFit/>
          </a:bodyPr>
          <a:lstStyle/>
          <a:p>
            <a:pPr marL="342900" indent="-342900" algn="just">
              <a:buFont typeface="Wingdings" panose="05000000000000000000" pitchFamily="2" charset="2"/>
              <a:buChar char="Ø"/>
            </a:pPr>
            <a:r>
              <a:rPr lang="mk-MK" dirty="0">
                <a:ea typeface="Verdana" panose="020B0604030504040204" pitchFamily="34" charset="0"/>
                <a:cs typeface="Arial" panose="020B0604020202020204" pitchFamily="34" charset="0"/>
              </a:rPr>
              <a:t>Замолената страна не може да бара двоен криминалитет, како услов за зачувување на податоците (освен за кривични дела различни од член 2-11 или такви поврзани со политика, суверенитет, безбедност, јавен ред и други суштински интереси)</a:t>
            </a:r>
            <a:endParaRPr lang="en-GB" dirty="0">
              <a:ea typeface="Verdana" panose="020B0604030504040204" pitchFamily="34" charset="0"/>
              <a:cs typeface="Arial" panose="020B0604020202020204" pitchFamily="34" charset="0"/>
            </a:endParaRPr>
          </a:p>
        </p:txBody>
      </p:sp>
      <p:pic>
        <p:nvPicPr>
          <p:cNvPr id="5" name="Picture 2" descr="Image result for data preservation cartoon">
            <a:extLst>
              <a:ext uri="{FF2B5EF4-FFF2-40B4-BE49-F238E27FC236}">
                <a16:creationId xmlns:a16="http://schemas.microsoft.com/office/drawing/2014/main" id="{C2CCE09C-8029-464A-9CFE-9ABBC65EE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288" y="3582544"/>
            <a:ext cx="2430493" cy="281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368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29 – Експедитивно зачувување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73567"/>
            <a:ext cx="5231706" cy="5447645"/>
          </a:xfrm>
          <a:prstGeom prst="rect">
            <a:avLst/>
          </a:prstGeom>
        </p:spPr>
        <p:txBody>
          <a:bodyPr wrap="square">
            <a:spAutoFit/>
          </a:bodyPr>
          <a:lstStyle/>
          <a:p>
            <a:pPr algn="just">
              <a:buNone/>
            </a:pPr>
            <a:r>
              <a:rPr lang="en-US" sz="1450" dirty="0"/>
              <a:t>1</a:t>
            </a:r>
            <a:r>
              <a:rPr lang="mk-MK" sz="1450" dirty="0"/>
              <a:t> Една страна може да побара од друга страна да побара или на друг начин да добие експедитивно зачувување на податоци складирани со помош на компјутерски систем, лоциран на територијата на таа друга страна и </a:t>
            </a:r>
            <a:r>
              <a:rPr lang="mk-MK" sz="1450" b="1" dirty="0">
                <a:solidFill>
                  <a:srgbClr val="FF0000"/>
                </a:solidFill>
              </a:rPr>
              <a:t>во однос на кои страната барател има намера да поднесе барање за заемна помош</a:t>
            </a:r>
            <a:r>
              <a:rPr lang="mk-MK" sz="1450" dirty="0"/>
              <a:t> за претрес или сличен пристап, заплена или слично обезбедување или откривање на податоците.</a:t>
            </a:r>
            <a:endParaRPr lang="en-US" sz="1450" dirty="0"/>
          </a:p>
          <a:p>
            <a:pPr algn="just">
              <a:buNone/>
            </a:pPr>
            <a:endParaRPr lang="en-US" sz="1450" dirty="0"/>
          </a:p>
          <a:p>
            <a:pPr algn="just">
              <a:buNone/>
            </a:pPr>
            <a:r>
              <a:rPr lang="en-US" sz="1450" dirty="0"/>
              <a:t>2 </a:t>
            </a:r>
            <a:r>
              <a:rPr lang="mk-MK" sz="1450" dirty="0"/>
              <a:t>Барањето за зачувување поднесено според став 1 треба да наведе</a:t>
            </a:r>
            <a:r>
              <a:rPr lang="en-US" sz="1450" dirty="0"/>
              <a:t>:</a:t>
            </a:r>
          </a:p>
          <a:p>
            <a:pPr algn="just">
              <a:buNone/>
            </a:pPr>
            <a:r>
              <a:rPr lang="mk-MK" sz="1450" dirty="0"/>
              <a:t>а</a:t>
            </a:r>
            <a:r>
              <a:rPr lang="en-US" sz="1450" dirty="0"/>
              <a:t> </a:t>
            </a:r>
            <a:r>
              <a:rPr lang="mk-MK" sz="1450" dirty="0"/>
              <a:t>органот кој бара зачувување</a:t>
            </a:r>
            <a:r>
              <a:rPr lang="en-US" sz="1450" dirty="0"/>
              <a:t>;</a:t>
            </a:r>
          </a:p>
          <a:p>
            <a:pPr algn="just">
              <a:buNone/>
            </a:pPr>
            <a:r>
              <a:rPr lang="mk-MK" sz="1450" dirty="0"/>
              <a:t>б</a:t>
            </a:r>
            <a:r>
              <a:rPr lang="en-US" sz="1450" dirty="0"/>
              <a:t> </a:t>
            </a:r>
            <a:r>
              <a:rPr lang="mk-MK" sz="1450" dirty="0"/>
              <a:t>кривичното дело што е предмет на кривична истрага или постапка и кратко резиме на поврзаните факти</a:t>
            </a:r>
            <a:r>
              <a:rPr lang="en-US" sz="1450" dirty="0"/>
              <a:t>;</a:t>
            </a:r>
          </a:p>
          <a:p>
            <a:pPr algn="just">
              <a:buNone/>
            </a:pPr>
            <a:r>
              <a:rPr lang="mk-MK" sz="1450" dirty="0"/>
              <a:t>в</a:t>
            </a:r>
            <a:r>
              <a:rPr lang="en-US" sz="1450" dirty="0"/>
              <a:t> </a:t>
            </a:r>
            <a:r>
              <a:rPr lang="mk-MK" sz="1450" dirty="0"/>
              <a:t>складираните компјутерски податоци што треба да се зачуваат и нивната врска со кривичното дело</a:t>
            </a:r>
            <a:r>
              <a:rPr lang="en-US" sz="1450" dirty="0"/>
              <a:t>;</a:t>
            </a:r>
          </a:p>
          <a:p>
            <a:pPr algn="just">
              <a:buNone/>
            </a:pPr>
            <a:r>
              <a:rPr lang="mk-MK" sz="1450" dirty="0"/>
              <a:t>г</a:t>
            </a:r>
            <a:r>
              <a:rPr lang="en-US" sz="1450" dirty="0"/>
              <a:t> </a:t>
            </a:r>
            <a:r>
              <a:rPr lang="mk-MK" sz="1450" dirty="0"/>
              <a:t>сите достапни информации што го идентификуваат чуварот на складираните компјутерски податоци или локацијата на компјутерскиот систем</a:t>
            </a:r>
            <a:r>
              <a:rPr lang="en-US" sz="1450" dirty="0"/>
              <a:t>;</a:t>
            </a:r>
          </a:p>
          <a:p>
            <a:pPr algn="just">
              <a:buNone/>
            </a:pPr>
            <a:r>
              <a:rPr lang="mk-MK" sz="1450" dirty="0"/>
              <a:t>д</a:t>
            </a:r>
            <a:r>
              <a:rPr lang="en-US" sz="1450" dirty="0"/>
              <a:t> </a:t>
            </a:r>
            <a:r>
              <a:rPr lang="mk-MK" sz="1450" dirty="0"/>
              <a:t>неопходноста за зачувување</a:t>
            </a:r>
            <a:r>
              <a:rPr lang="en-US" sz="1450" dirty="0"/>
              <a:t>; </a:t>
            </a:r>
            <a:r>
              <a:rPr lang="mk-MK" sz="1450" dirty="0"/>
              <a:t>и</a:t>
            </a:r>
            <a:endParaRPr lang="en-US" sz="1450" dirty="0"/>
          </a:p>
          <a:p>
            <a:pPr algn="just">
              <a:buNone/>
            </a:pPr>
            <a:r>
              <a:rPr lang="mk-MK" sz="1450" dirty="0"/>
              <a:t>ѓ</a:t>
            </a:r>
            <a:r>
              <a:rPr lang="en-US" sz="1450" dirty="0"/>
              <a:t> </a:t>
            </a:r>
            <a:r>
              <a:rPr lang="mk-MK" sz="1450" dirty="0"/>
              <a:t>дека страната има намера да поднесе барање за заемна помош за претрес или сличен пристап, заплена, или слично обезбедување или откривање на складираните компјутерски податоци.</a:t>
            </a:r>
            <a:endParaRPr lang="en-US" sz="1450" dirty="0"/>
          </a:p>
        </p:txBody>
      </p:sp>
      <p:sp>
        <p:nvSpPr>
          <p:cNvPr id="6" name="Rectangle 5">
            <a:extLst>
              <a:ext uri="{FF2B5EF4-FFF2-40B4-BE49-F238E27FC236}">
                <a16:creationId xmlns:a16="http://schemas.microsoft.com/office/drawing/2014/main" id="{524B6456-681F-2F44-A01A-AD3514E81BD2}"/>
              </a:ext>
            </a:extLst>
          </p:cNvPr>
          <p:cNvSpPr/>
          <p:nvPr/>
        </p:nvSpPr>
        <p:spPr>
          <a:xfrm>
            <a:off x="5449078" y="1034769"/>
            <a:ext cx="3396342" cy="3046988"/>
          </a:xfrm>
          <a:prstGeom prst="rect">
            <a:avLst/>
          </a:prstGeom>
        </p:spPr>
        <p:txBody>
          <a:bodyPr wrap="square">
            <a:spAutoFit/>
          </a:bodyPr>
          <a:lstStyle/>
          <a:p>
            <a:pPr marL="342900" indent="-342900" algn="just">
              <a:buFont typeface="Wingdings" panose="05000000000000000000" pitchFamily="2" charset="2"/>
              <a:buChar char="Ø"/>
              <a:defRPr/>
            </a:pPr>
            <a:r>
              <a:rPr lang="mk-MK" sz="1600" dirty="0">
                <a:ea typeface="+mn-ea"/>
                <a:cs typeface="Arial" panose="020B0604020202020204" pitchFamily="34" charset="0"/>
              </a:rPr>
              <a:t>Зачувувањето е ограничена, </a:t>
            </a:r>
            <a:r>
              <a:rPr lang="mk-MK" sz="1600" dirty="0" err="1">
                <a:ea typeface="+mn-ea"/>
                <a:cs typeface="Arial" panose="020B0604020202020204" pitchFamily="34" charset="0"/>
              </a:rPr>
              <a:t>одредбена</a:t>
            </a:r>
            <a:r>
              <a:rPr lang="mk-MK" sz="1600" dirty="0">
                <a:ea typeface="+mn-ea"/>
                <a:cs typeface="Arial" panose="020B0604020202020204" pitchFamily="34" charset="0"/>
              </a:rPr>
              <a:t> мерка за осигурување на податоци од измена / бришење додека Страната поднесува барање за претрес/сличен пристап или откривање на податоци</a:t>
            </a:r>
            <a:endParaRPr lang="en-GB" sz="1600" dirty="0">
              <a:ea typeface="+mn-ea"/>
              <a:cs typeface="Arial" panose="020B0604020202020204" pitchFamily="34" charset="0"/>
            </a:endParaRPr>
          </a:p>
          <a:p>
            <a:pPr marL="342900" indent="-342900" algn="just">
              <a:buFont typeface="Wingdings" panose="05000000000000000000" pitchFamily="2" charset="2"/>
              <a:buChar char="Ø"/>
              <a:defRPr/>
            </a:pPr>
            <a:endParaRPr lang="mk-MK" sz="1600" dirty="0">
              <a:ea typeface="+mn-ea"/>
              <a:cs typeface="Arial" panose="020B0604020202020204" pitchFamily="34" charset="0"/>
            </a:endParaRPr>
          </a:p>
          <a:p>
            <a:pPr marL="342900" indent="-342900" algn="just">
              <a:buFont typeface="Wingdings" panose="05000000000000000000" pitchFamily="2" charset="2"/>
              <a:buChar char="Ø"/>
              <a:defRPr/>
            </a:pPr>
            <a:r>
              <a:rPr lang="mk-MK" sz="1600" dirty="0">
                <a:ea typeface="+mn-ea"/>
                <a:cs typeface="Arial" panose="020B0604020202020204" pitchFamily="34" charset="0"/>
              </a:rPr>
              <a:t>Зачувувањето е наменето да се одвива побрзо од извршувањето на други барања за заемна помош</a:t>
            </a:r>
            <a:endParaRPr lang="en-GB" sz="1600" dirty="0">
              <a:ea typeface="+mn-ea"/>
              <a:cs typeface="Arial" panose="020B0604020202020204" pitchFamily="34" charset="0"/>
            </a:endParaRPr>
          </a:p>
        </p:txBody>
      </p:sp>
    </p:spTree>
    <p:extLst>
      <p:ext uri="{BB962C8B-B14F-4D97-AF65-F5344CB8AC3E}">
        <p14:creationId xmlns:p14="http://schemas.microsoft.com/office/powerpoint/2010/main" val="4141328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29 – Експедитивно зачувување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73567"/>
            <a:ext cx="5054670" cy="5447645"/>
          </a:xfrm>
          <a:prstGeom prst="rect">
            <a:avLst/>
          </a:prstGeom>
        </p:spPr>
        <p:txBody>
          <a:bodyPr wrap="square">
            <a:spAutoFit/>
          </a:bodyPr>
          <a:lstStyle/>
          <a:p>
            <a:pPr algn="just">
              <a:buNone/>
            </a:pPr>
            <a:r>
              <a:rPr lang="en-US" sz="1450" dirty="0"/>
              <a:t>1</a:t>
            </a:r>
            <a:r>
              <a:rPr lang="mk-MK" sz="1450" dirty="0"/>
              <a:t> Една страна може да побара од друга страна да побара или на друг начин да добие експедитивно зачувување на податоци складирани со помош на компјутерски систем, лоциран на територијата на таа друга страна и во однос на кои страната барател има намера да поднесе барање за заемна помош за претрес или сличен пристап, заплена или слично обезбедување или откривање на податоците.</a:t>
            </a:r>
            <a:endParaRPr lang="en-US" sz="1450" dirty="0"/>
          </a:p>
          <a:p>
            <a:pPr algn="just">
              <a:buNone/>
            </a:pPr>
            <a:endParaRPr lang="en-US" sz="1450" dirty="0"/>
          </a:p>
          <a:p>
            <a:pPr algn="just">
              <a:buNone/>
            </a:pPr>
            <a:r>
              <a:rPr lang="en-US" sz="1450" dirty="0"/>
              <a:t>2 </a:t>
            </a:r>
            <a:r>
              <a:rPr lang="mk-MK" sz="1450" dirty="0"/>
              <a:t>Барањето за зачувување поднесено според став 1 треба да </a:t>
            </a:r>
            <a:r>
              <a:rPr lang="mk-MK" sz="1450" b="1" dirty="0">
                <a:solidFill>
                  <a:srgbClr val="FF0000"/>
                </a:solidFill>
              </a:rPr>
              <a:t>наведе</a:t>
            </a:r>
            <a:r>
              <a:rPr lang="en-US" sz="1450" dirty="0"/>
              <a:t>:</a:t>
            </a:r>
          </a:p>
          <a:p>
            <a:pPr algn="just">
              <a:buNone/>
            </a:pPr>
            <a:r>
              <a:rPr lang="mk-MK" sz="1450" dirty="0"/>
              <a:t>а</a:t>
            </a:r>
            <a:r>
              <a:rPr lang="en-US" sz="1450" dirty="0"/>
              <a:t> </a:t>
            </a:r>
            <a:r>
              <a:rPr lang="mk-MK" sz="1450" b="1" dirty="0">
                <a:solidFill>
                  <a:srgbClr val="FF0000"/>
                </a:solidFill>
              </a:rPr>
              <a:t>органот</a:t>
            </a:r>
            <a:r>
              <a:rPr lang="mk-MK" sz="1450" dirty="0"/>
              <a:t> кој бара зачувување</a:t>
            </a:r>
            <a:r>
              <a:rPr lang="en-US" sz="1450" dirty="0"/>
              <a:t>;</a:t>
            </a:r>
          </a:p>
          <a:p>
            <a:pPr algn="just">
              <a:buNone/>
            </a:pPr>
            <a:r>
              <a:rPr lang="mk-MK" sz="1450" dirty="0"/>
              <a:t>б</a:t>
            </a:r>
            <a:r>
              <a:rPr lang="en-US" sz="1450" dirty="0"/>
              <a:t> </a:t>
            </a:r>
            <a:r>
              <a:rPr lang="mk-MK" sz="1450" b="1" dirty="0">
                <a:solidFill>
                  <a:srgbClr val="FF0000"/>
                </a:solidFill>
              </a:rPr>
              <a:t>кривичното дело </a:t>
            </a:r>
            <a:r>
              <a:rPr lang="mk-MK" sz="1450" dirty="0"/>
              <a:t>што е предмет на кривична истрага или постапка и кратко резиме на поврзаните </a:t>
            </a:r>
            <a:r>
              <a:rPr lang="mk-MK" sz="1450" b="1" dirty="0">
                <a:solidFill>
                  <a:srgbClr val="FF0000"/>
                </a:solidFill>
              </a:rPr>
              <a:t>факти</a:t>
            </a:r>
            <a:r>
              <a:rPr lang="en-US" sz="1450" dirty="0"/>
              <a:t>;</a:t>
            </a:r>
          </a:p>
          <a:p>
            <a:pPr algn="just">
              <a:buNone/>
            </a:pPr>
            <a:r>
              <a:rPr lang="mk-MK" sz="1450" dirty="0"/>
              <a:t>в</a:t>
            </a:r>
            <a:r>
              <a:rPr lang="en-US" sz="1450" dirty="0"/>
              <a:t> </a:t>
            </a:r>
            <a:r>
              <a:rPr lang="mk-MK" sz="1450" b="1" dirty="0">
                <a:solidFill>
                  <a:srgbClr val="FF0000"/>
                </a:solidFill>
              </a:rPr>
              <a:t>складираните компјутерски податоци </a:t>
            </a:r>
            <a:r>
              <a:rPr lang="mk-MK" sz="1450" dirty="0"/>
              <a:t>што треба да се зачуваат и нивната врска со кривичното дело</a:t>
            </a:r>
            <a:r>
              <a:rPr lang="en-US" sz="1450" dirty="0"/>
              <a:t>;</a:t>
            </a:r>
          </a:p>
          <a:p>
            <a:pPr algn="just">
              <a:buNone/>
            </a:pPr>
            <a:r>
              <a:rPr lang="mk-MK" sz="1450" dirty="0"/>
              <a:t>г</a:t>
            </a:r>
            <a:r>
              <a:rPr lang="en-US" sz="1450" dirty="0"/>
              <a:t> </a:t>
            </a:r>
            <a:r>
              <a:rPr lang="mk-MK" sz="1450" dirty="0"/>
              <a:t>сите </a:t>
            </a:r>
            <a:r>
              <a:rPr lang="mk-MK" sz="1450" b="1" dirty="0">
                <a:solidFill>
                  <a:srgbClr val="FF0000"/>
                </a:solidFill>
              </a:rPr>
              <a:t>достапни информации што го идентификуваат чуварот </a:t>
            </a:r>
            <a:r>
              <a:rPr lang="mk-MK" sz="1450" dirty="0"/>
              <a:t>на складираните компјутерски податоци или </a:t>
            </a:r>
            <a:r>
              <a:rPr lang="mk-MK" sz="1450" b="1" dirty="0">
                <a:solidFill>
                  <a:srgbClr val="FF0000"/>
                </a:solidFill>
              </a:rPr>
              <a:t>локацијата</a:t>
            </a:r>
            <a:r>
              <a:rPr lang="mk-MK" sz="1450" dirty="0"/>
              <a:t> на компјутерскиот систем</a:t>
            </a:r>
            <a:r>
              <a:rPr lang="en-US" sz="1450" dirty="0"/>
              <a:t>;</a:t>
            </a:r>
          </a:p>
          <a:p>
            <a:pPr algn="just">
              <a:buNone/>
            </a:pPr>
            <a:r>
              <a:rPr lang="mk-MK" sz="1450" dirty="0"/>
              <a:t>д</a:t>
            </a:r>
            <a:r>
              <a:rPr lang="en-US" sz="1450" dirty="0"/>
              <a:t> </a:t>
            </a:r>
            <a:r>
              <a:rPr lang="mk-MK" sz="1450" b="1" dirty="0">
                <a:solidFill>
                  <a:srgbClr val="FF0000"/>
                </a:solidFill>
              </a:rPr>
              <a:t>неопходноста</a:t>
            </a:r>
            <a:r>
              <a:rPr lang="mk-MK" sz="1450" dirty="0"/>
              <a:t> за зачувување</a:t>
            </a:r>
            <a:r>
              <a:rPr lang="en-US" sz="1450" dirty="0"/>
              <a:t>; </a:t>
            </a:r>
            <a:r>
              <a:rPr lang="mk-MK" sz="1450" dirty="0"/>
              <a:t>и</a:t>
            </a:r>
            <a:endParaRPr lang="en-US" sz="1450" dirty="0"/>
          </a:p>
          <a:p>
            <a:pPr algn="just">
              <a:buNone/>
            </a:pPr>
            <a:r>
              <a:rPr lang="mk-MK" sz="1450" dirty="0"/>
              <a:t>ѓ</a:t>
            </a:r>
            <a:r>
              <a:rPr lang="en-US" sz="1450" dirty="0"/>
              <a:t> </a:t>
            </a:r>
            <a:r>
              <a:rPr lang="mk-MK" sz="1450" dirty="0"/>
              <a:t>дека страната </a:t>
            </a:r>
            <a:r>
              <a:rPr lang="mk-MK" sz="1450" b="1" dirty="0">
                <a:solidFill>
                  <a:srgbClr val="FF0000"/>
                </a:solidFill>
              </a:rPr>
              <a:t>има намера да поднесе барање за заемна помош</a:t>
            </a:r>
            <a:r>
              <a:rPr lang="mk-MK" sz="1450" dirty="0"/>
              <a:t> за претрес или сличен пристап, заплена, или слично обезбедување или откривање на складираните компјутерски податоци.</a:t>
            </a:r>
            <a:endParaRPr lang="en-US" sz="1450" dirty="0"/>
          </a:p>
        </p:txBody>
      </p:sp>
      <p:sp>
        <p:nvSpPr>
          <p:cNvPr id="6" name="Rectangle 5">
            <a:extLst>
              <a:ext uri="{FF2B5EF4-FFF2-40B4-BE49-F238E27FC236}">
                <a16:creationId xmlns:a16="http://schemas.microsoft.com/office/drawing/2014/main" id="{524B6456-681F-2F44-A01A-AD3514E81BD2}"/>
              </a:ext>
            </a:extLst>
          </p:cNvPr>
          <p:cNvSpPr/>
          <p:nvPr/>
        </p:nvSpPr>
        <p:spPr>
          <a:xfrm>
            <a:off x="5150498" y="1073567"/>
            <a:ext cx="3897674" cy="5262979"/>
          </a:xfrm>
          <a:prstGeom prst="rect">
            <a:avLst/>
          </a:prstGeom>
        </p:spPr>
        <p:txBody>
          <a:bodyPr wrap="square">
            <a:spAutoFit/>
          </a:bodyPr>
          <a:lstStyle/>
          <a:p>
            <a:pPr marL="342900" indent="-342900" algn="just">
              <a:buFont typeface="Wingdings" panose="05000000000000000000" pitchFamily="2" charset="2"/>
              <a:buChar char="Ø"/>
              <a:defRPr/>
            </a:pPr>
            <a:r>
              <a:rPr lang="mk-MK" sz="1600" dirty="0">
                <a:ea typeface="+mn-ea"/>
                <a:cs typeface="Arial" panose="020B0604020202020204" pitchFamily="34" charset="0"/>
              </a:rPr>
              <a:t>Содржината на барањето за зачувување</a:t>
            </a:r>
            <a:endParaRPr lang="en-GB" sz="1600" dirty="0">
              <a:ea typeface="+mn-ea"/>
              <a:cs typeface="Arial" panose="020B0604020202020204" pitchFamily="34" charset="0"/>
            </a:endParaRPr>
          </a:p>
          <a:p>
            <a:pPr marL="342900" indent="-342900" algn="just">
              <a:buFont typeface="Wingdings" panose="05000000000000000000" pitchFamily="2" charset="2"/>
              <a:buChar char="Ø"/>
              <a:defRPr/>
            </a:pPr>
            <a:endParaRPr lang="en-GB" sz="1600" dirty="0">
              <a:ea typeface="+mn-ea"/>
              <a:cs typeface="Arial" panose="020B0604020202020204" pitchFamily="34" charset="0"/>
            </a:endParaRPr>
          </a:p>
          <a:p>
            <a:pPr marL="342900" indent="-342900" algn="just">
              <a:buFont typeface="Wingdings" panose="05000000000000000000" pitchFamily="2" charset="2"/>
              <a:buChar char="Ø"/>
              <a:defRPr/>
            </a:pPr>
            <a:r>
              <a:rPr lang="mk-MK" sz="1600" dirty="0">
                <a:ea typeface="+mn-ea"/>
                <a:cs typeface="Arial" panose="020B0604020202020204" pitchFamily="34" charset="0"/>
              </a:rPr>
              <a:t>Информациите треба да бидат резимирани и да ги содржат минималните потребни информации за да се овозможи зачувување на податоците</a:t>
            </a:r>
            <a:endParaRPr lang="en-GB" sz="1600" dirty="0">
              <a:ea typeface="+mn-ea"/>
              <a:cs typeface="Arial" panose="020B0604020202020204" pitchFamily="34" charset="0"/>
            </a:endParaRPr>
          </a:p>
          <a:p>
            <a:pPr marL="342900" indent="-342900" algn="just">
              <a:buFont typeface="Wingdings" panose="05000000000000000000" pitchFamily="2" charset="2"/>
              <a:buChar char="Ø"/>
              <a:defRPr/>
            </a:pPr>
            <a:endParaRPr lang="en-GB" sz="1600" dirty="0">
              <a:ea typeface="+mn-ea"/>
              <a:cs typeface="Arial" panose="020B0604020202020204" pitchFamily="34" charset="0"/>
            </a:endParaRPr>
          </a:p>
          <a:p>
            <a:pPr marL="342900" indent="-342900" algn="just">
              <a:buFont typeface="Wingdings" panose="05000000000000000000" pitchFamily="2" charset="2"/>
              <a:buChar char="Ø"/>
              <a:defRPr/>
            </a:pPr>
            <a:r>
              <a:rPr lang="mk-MK" sz="1600" dirty="0">
                <a:ea typeface="+mn-ea"/>
                <a:cs typeface="Arial" panose="020B0604020202020204" pitchFamily="34" charset="0"/>
              </a:rPr>
              <a:t>Барањето мора да наведе</a:t>
            </a:r>
            <a:r>
              <a:rPr lang="en-GB" sz="1600" dirty="0">
                <a:ea typeface="+mn-ea"/>
                <a:cs typeface="Arial" panose="020B0604020202020204" pitchFamily="34" charset="0"/>
              </a:rPr>
              <a:t>:</a:t>
            </a:r>
          </a:p>
          <a:p>
            <a:pPr marL="800100" lvl="1" indent="-342900" algn="just">
              <a:buFont typeface="Wingdings" panose="05000000000000000000" pitchFamily="2" charset="2"/>
              <a:buChar char="Ø"/>
              <a:defRPr/>
            </a:pPr>
            <a:r>
              <a:rPr lang="mk-MK" sz="1600" dirty="0">
                <a:ea typeface="+mn-ea"/>
                <a:cs typeface="Arial" panose="020B0604020202020204" pitchFamily="34" charset="0"/>
              </a:rPr>
              <a:t>Органот кој бара зачувување</a:t>
            </a:r>
            <a:endParaRPr lang="en-GB" sz="1600" dirty="0">
              <a:ea typeface="+mn-ea"/>
              <a:cs typeface="Arial" panose="020B0604020202020204" pitchFamily="34" charset="0"/>
            </a:endParaRPr>
          </a:p>
          <a:p>
            <a:pPr marL="800100" lvl="1" indent="-342900" algn="just">
              <a:buFont typeface="Wingdings" panose="05000000000000000000" pitchFamily="2" charset="2"/>
              <a:buChar char="Ø"/>
              <a:defRPr/>
            </a:pPr>
            <a:r>
              <a:rPr lang="mk-MK" sz="1600" dirty="0">
                <a:ea typeface="+mn-ea"/>
                <a:cs typeface="Arial" panose="020B0604020202020204" pitchFamily="34" charset="0"/>
              </a:rPr>
              <a:t>Кривичното дело</a:t>
            </a:r>
            <a:r>
              <a:rPr lang="en-GB" sz="1600" dirty="0">
                <a:ea typeface="+mn-ea"/>
                <a:cs typeface="Arial" panose="020B0604020202020204" pitchFamily="34" charset="0"/>
              </a:rPr>
              <a:t> </a:t>
            </a:r>
          </a:p>
          <a:p>
            <a:pPr marL="800100" lvl="1" indent="-342900" algn="just">
              <a:buFont typeface="Wingdings" panose="05000000000000000000" pitchFamily="2" charset="2"/>
              <a:buChar char="Ø"/>
              <a:defRPr/>
            </a:pPr>
            <a:r>
              <a:rPr lang="mk-MK" sz="1600" dirty="0">
                <a:ea typeface="+mn-ea"/>
                <a:cs typeface="Arial" panose="020B0604020202020204" pitchFamily="34" charset="0"/>
              </a:rPr>
              <a:t>Резиме на фактите</a:t>
            </a:r>
            <a:endParaRPr lang="en-GB" sz="1600" dirty="0">
              <a:ea typeface="+mn-ea"/>
              <a:cs typeface="Arial" panose="020B0604020202020204" pitchFamily="34" charset="0"/>
            </a:endParaRPr>
          </a:p>
          <a:p>
            <a:pPr marL="800100" lvl="1" indent="-342900" algn="just">
              <a:buFont typeface="Wingdings" panose="05000000000000000000" pitchFamily="2" charset="2"/>
              <a:buChar char="Ø"/>
              <a:defRPr/>
            </a:pPr>
            <a:r>
              <a:rPr lang="mk-MK" sz="1600" dirty="0">
                <a:ea typeface="+mn-ea"/>
                <a:cs typeface="Arial" panose="020B0604020202020204" pitchFamily="34" charset="0"/>
              </a:rPr>
              <a:t>Доволно информации за идентификување на податоците и нивната локација</a:t>
            </a:r>
            <a:endParaRPr lang="en-GB" sz="1600" dirty="0">
              <a:ea typeface="+mn-ea"/>
              <a:cs typeface="Arial" panose="020B0604020202020204" pitchFamily="34" charset="0"/>
            </a:endParaRPr>
          </a:p>
          <a:p>
            <a:pPr marL="800100" lvl="1" indent="-342900" algn="just">
              <a:buFont typeface="Wingdings" panose="05000000000000000000" pitchFamily="2" charset="2"/>
              <a:buChar char="Ø"/>
              <a:defRPr/>
            </a:pPr>
            <a:r>
              <a:rPr lang="mk-MK" sz="1600" dirty="0">
                <a:ea typeface="+mn-ea"/>
                <a:cs typeface="Arial" panose="020B0604020202020204" pitchFamily="34" charset="0"/>
              </a:rPr>
              <a:t>Релевантните податоци</a:t>
            </a:r>
            <a:endParaRPr lang="en-GB" sz="1600" dirty="0">
              <a:ea typeface="+mn-ea"/>
              <a:cs typeface="Arial" panose="020B0604020202020204" pitchFamily="34" charset="0"/>
            </a:endParaRPr>
          </a:p>
          <a:p>
            <a:pPr marL="800100" lvl="1" indent="-342900" algn="just">
              <a:buFont typeface="Wingdings" panose="05000000000000000000" pitchFamily="2" charset="2"/>
              <a:buChar char="Ø"/>
              <a:defRPr/>
            </a:pPr>
            <a:r>
              <a:rPr lang="mk-MK" sz="1600" dirty="0">
                <a:ea typeface="+mn-ea"/>
                <a:cs typeface="Arial" panose="020B0604020202020204" pitchFamily="34" charset="0"/>
              </a:rPr>
              <a:t>Неопходноста за зачувување</a:t>
            </a:r>
            <a:endParaRPr lang="en-GB" sz="1600" dirty="0">
              <a:ea typeface="+mn-ea"/>
              <a:cs typeface="Arial" panose="020B0604020202020204" pitchFamily="34" charset="0"/>
            </a:endParaRPr>
          </a:p>
          <a:p>
            <a:pPr marL="800100" lvl="1" indent="-342900" algn="just">
              <a:buFont typeface="Wingdings" panose="05000000000000000000" pitchFamily="2" charset="2"/>
              <a:buChar char="Ø"/>
              <a:defRPr/>
            </a:pPr>
            <a:r>
              <a:rPr lang="mk-MK" sz="1600" dirty="0">
                <a:ea typeface="+mn-ea"/>
                <a:cs typeface="Arial" panose="020B0604020202020204" pitchFamily="34" charset="0"/>
              </a:rPr>
              <a:t>Преземање за поднесување на барање за ЗПП</a:t>
            </a:r>
            <a:endParaRPr lang="en-GB" sz="1600" dirty="0">
              <a:ea typeface="+mn-ea"/>
              <a:cs typeface="Arial" panose="020B0604020202020204" pitchFamily="34" charset="0"/>
            </a:endParaRPr>
          </a:p>
        </p:txBody>
      </p:sp>
    </p:spTree>
    <p:extLst>
      <p:ext uri="{BB962C8B-B14F-4D97-AF65-F5344CB8AC3E}">
        <p14:creationId xmlns:p14="http://schemas.microsoft.com/office/powerpoint/2010/main" val="2985070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29 – Експедитивно зачувување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6" y="921588"/>
            <a:ext cx="5430581" cy="5478423"/>
          </a:xfrm>
          <a:prstGeom prst="rect">
            <a:avLst/>
          </a:prstGeom>
        </p:spPr>
        <p:txBody>
          <a:bodyPr wrap="square">
            <a:spAutoFit/>
          </a:bodyPr>
          <a:lstStyle/>
          <a:p>
            <a:pPr algn="just">
              <a:buNone/>
            </a:pPr>
            <a:r>
              <a:rPr lang="en-US" sz="1400" dirty="0"/>
              <a:t>3 </a:t>
            </a:r>
            <a:r>
              <a:rPr lang="mk-MK" sz="1400" dirty="0"/>
              <a:t>По приемот на барањето од друга страна, замолената страна ќе ги преземе </a:t>
            </a:r>
            <a:r>
              <a:rPr lang="mk-MK" sz="1400" b="1" dirty="0">
                <a:solidFill>
                  <a:srgbClr val="FF0000"/>
                </a:solidFill>
              </a:rPr>
              <a:t>сите соодветни мерки за експедитивно зачувување на наведените податоци</a:t>
            </a:r>
            <a:r>
              <a:rPr lang="mk-MK" sz="1400" dirty="0"/>
              <a:t> во согласност со нејзиното домашно законодавство. За да се одговори на барањето, </a:t>
            </a:r>
            <a:r>
              <a:rPr lang="mk-MK" sz="1400" b="1" dirty="0">
                <a:solidFill>
                  <a:srgbClr val="FF0000"/>
                </a:solidFill>
              </a:rPr>
              <a:t>не е потребен двоен криминалитет</a:t>
            </a:r>
            <a:r>
              <a:rPr lang="mk-MK" sz="1400" dirty="0"/>
              <a:t> како услов за да се обезбеди такво зачувување.</a:t>
            </a:r>
            <a:endParaRPr lang="en-US" sz="1400" dirty="0"/>
          </a:p>
          <a:p>
            <a:pPr algn="just">
              <a:buNone/>
            </a:pPr>
            <a:endParaRPr lang="en-US" sz="1400" dirty="0"/>
          </a:p>
          <a:p>
            <a:pPr algn="just">
              <a:buNone/>
            </a:pPr>
            <a:r>
              <a:rPr lang="en-US" sz="1400" dirty="0"/>
              <a:t>4 </a:t>
            </a:r>
            <a:r>
              <a:rPr lang="mk-MK" sz="1400" dirty="0"/>
              <a:t>Страната која бара двоен криминалитет како услов за да се одговори на барање за заемна помош за претрес или сличен пристап, заплена или слично обезбедување, или откривање на складирани податоци може, во однос на други кривични дела освен оние утврдени во согласност со членовите 2 до 11 од оваа Конвенција, го задржува правото да го одбие барањето за зачувување според овој член во случаи кога има причини да верува дека во моментот на откривање не може да се исполни условот за двоен криминалитет.</a:t>
            </a:r>
            <a:endParaRPr lang="en-US" sz="1400" dirty="0"/>
          </a:p>
          <a:p>
            <a:pPr algn="just">
              <a:buNone/>
            </a:pPr>
            <a:endParaRPr lang="en-US" sz="1400" dirty="0"/>
          </a:p>
          <a:p>
            <a:pPr algn="just">
              <a:buNone/>
            </a:pPr>
            <a:r>
              <a:rPr lang="en-US" sz="1400" dirty="0"/>
              <a:t>5 </a:t>
            </a:r>
            <a:r>
              <a:rPr lang="mk-MK" sz="1400" dirty="0"/>
              <a:t>Покрај тоа, барањето за зачувување може да се одбие само доколку</a:t>
            </a:r>
            <a:r>
              <a:rPr lang="en-US" sz="1400" dirty="0"/>
              <a:t>:</a:t>
            </a:r>
          </a:p>
          <a:p>
            <a:pPr algn="just">
              <a:buNone/>
            </a:pPr>
            <a:r>
              <a:rPr lang="mk-MK" sz="1400" dirty="0"/>
              <a:t>а</a:t>
            </a:r>
            <a:r>
              <a:rPr lang="en-US" sz="1400" dirty="0"/>
              <a:t> </a:t>
            </a:r>
            <a:r>
              <a:rPr lang="mk-MK" sz="1400" dirty="0"/>
              <a:t>барањето се однесува на кривично дело за кое замолената страна смета дека е политичко кривично дело или кривично дело поврзано со политичко кривично дело</a:t>
            </a:r>
            <a:r>
              <a:rPr lang="en-US" sz="1400" dirty="0"/>
              <a:t>, </a:t>
            </a:r>
            <a:r>
              <a:rPr lang="mk-MK" sz="1400" dirty="0"/>
              <a:t>или</a:t>
            </a:r>
            <a:endParaRPr lang="en-US" sz="1400" dirty="0"/>
          </a:p>
          <a:p>
            <a:pPr algn="just">
              <a:buNone/>
            </a:pPr>
            <a:r>
              <a:rPr lang="mk-MK" sz="1400" dirty="0"/>
              <a:t>б замолената страна смета дека спроведувањето на барањето веројатно ќе го загрози нејзиниот суверенитет, безбедност, јавен ред или други суштински интереси.</a:t>
            </a:r>
            <a:endParaRPr lang="en-US"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5518447" y="1023048"/>
            <a:ext cx="3527899" cy="4524315"/>
          </a:xfrm>
          <a:prstGeom prst="rect">
            <a:avLst/>
          </a:prstGeom>
        </p:spPr>
        <p:txBody>
          <a:bodyPr wrap="square">
            <a:spAutoFit/>
          </a:bodyPr>
          <a:lstStyle/>
          <a:p>
            <a:pPr marL="342900" indent="-342900" algn="just">
              <a:buFont typeface="Wingdings" panose="05000000000000000000" pitchFamily="2" charset="2"/>
              <a:buChar char="Ø"/>
              <a:defRPr/>
            </a:pPr>
            <a:r>
              <a:rPr lang="mk-MK" sz="1600" dirty="0">
                <a:ea typeface="+mn-ea"/>
                <a:cs typeface="Arial" panose="020B0604020202020204" pitchFamily="34" charset="0"/>
              </a:rPr>
              <a:t>Не е потребен двоен криминалитет како услов за да се обезбеди зачувување</a:t>
            </a:r>
            <a:endParaRPr lang="en-GB" sz="1600" dirty="0">
              <a:ea typeface="+mn-ea"/>
              <a:cs typeface="Arial" panose="020B0604020202020204" pitchFamily="34" charset="0"/>
            </a:endParaRPr>
          </a:p>
          <a:p>
            <a:pPr marL="342900" indent="-342900" algn="just">
              <a:buFont typeface="Wingdings" panose="05000000000000000000" pitchFamily="2" charset="2"/>
              <a:buChar char="Ø"/>
              <a:defRPr/>
            </a:pPr>
            <a:endParaRPr lang="en-GB" sz="1600" dirty="0">
              <a:ea typeface="+mn-ea"/>
              <a:cs typeface="Arial" panose="020B0604020202020204" pitchFamily="34" charset="0"/>
            </a:endParaRPr>
          </a:p>
          <a:p>
            <a:pPr marL="342900" indent="-342900" algn="just">
              <a:buFont typeface="Wingdings" panose="05000000000000000000" pitchFamily="2" charset="2"/>
              <a:buChar char="Ø"/>
              <a:defRPr/>
            </a:pPr>
            <a:r>
              <a:rPr lang="mk-MK" sz="1600" dirty="0">
                <a:ea typeface="+mn-ea"/>
                <a:cs typeface="Arial" panose="020B0604020202020204" pitchFamily="34" charset="0"/>
              </a:rPr>
              <a:t>Зголемување на глобалниот тренд за да се бара двоен криминалитет само за </a:t>
            </a:r>
            <a:r>
              <a:rPr lang="mk-MK" sz="1600" dirty="0" err="1">
                <a:ea typeface="+mn-ea"/>
                <a:cs typeface="Arial" panose="020B0604020202020204" pitchFamily="34" charset="0"/>
              </a:rPr>
              <a:t>интрузивни</a:t>
            </a:r>
            <a:r>
              <a:rPr lang="mk-MK" sz="1600" dirty="0">
                <a:ea typeface="+mn-ea"/>
                <a:cs typeface="Arial" panose="020B0604020202020204" pitchFamily="34" charset="0"/>
              </a:rPr>
              <a:t> овластувања – зачувувањето не е </a:t>
            </a:r>
            <a:r>
              <a:rPr lang="mk-MK" sz="1600" dirty="0" err="1">
                <a:ea typeface="+mn-ea"/>
                <a:cs typeface="Arial" panose="020B0604020202020204" pitchFamily="34" charset="0"/>
              </a:rPr>
              <a:t>интрузивно</a:t>
            </a:r>
            <a:r>
              <a:rPr lang="mk-MK" sz="1600" dirty="0">
                <a:ea typeface="+mn-ea"/>
                <a:cs typeface="Arial" panose="020B0604020202020204" pitchFamily="34" charset="0"/>
              </a:rPr>
              <a:t> бидејќи не вклучува откривање на податоци</a:t>
            </a:r>
            <a:endParaRPr lang="en-GB" sz="1600" dirty="0">
              <a:ea typeface="+mn-ea"/>
              <a:cs typeface="Arial" panose="020B0604020202020204" pitchFamily="34" charset="0"/>
            </a:endParaRPr>
          </a:p>
          <a:p>
            <a:pPr marL="342900" indent="-342900" algn="just">
              <a:buFont typeface="Wingdings" panose="05000000000000000000" pitchFamily="2" charset="2"/>
              <a:buChar char="Ø"/>
              <a:defRPr/>
            </a:pPr>
            <a:endParaRPr lang="en-GB" sz="1600" dirty="0">
              <a:ea typeface="+mn-ea"/>
              <a:cs typeface="Arial" panose="020B0604020202020204" pitchFamily="34" charset="0"/>
            </a:endParaRPr>
          </a:p>
          <a:p>
            <a:pPr marL="342900" indent="-342900" algn="just">
              <a:buFont typeface="Wingdings" panose="05000000000000000000" pitchFamily="2" charset="2"/>
              <a:buChar char="Ø"/>
              <a:defRPr/>
            </a:pPr>
            <a:r>
              <a:rPr lang="mk-MK" sz="1600" dirty="0">
                <a:ea typeface="+mn-ea"/>
                <a:cs typeface="Arial" panose="020B0604020202020204" pitchFamily="34" charset="0"/>
              </a:rPr>
              <a:t>Потребно е премногу време за конечно да се утврди постоењето на двоен криминалитет за време на што податоците може да бидат изменети или избришани</a:t>
            </a:r>
            <a:endParaRPr lang="en-GB" sz="1600" dirty="0">
              <a:ea typeface="+mn-ea"/>
              <a:cs typeface="Arial" panose="020B0604020202020204" pitchFamily="34" charset="0"/>
            </a:endParaRPr>
          </a:p>
        </p:txBody>
      </p:sp>
    </p:spTree>
    <p:extLst>
      <p:ext uri="{BB962C8B-B14F-4D97-AF65-F5344CB8AC3E}">
        <p14:creationId xmlns:p14="http://schemas.microsoft.com/office/powerpoint/2010/main" val="85770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29 – Експедитивно зачувување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6" y="921588"/>
            <a:ext cx="5430581" cy="5693866"/>
          </a:xfrm>
          <a:prstGeom prst="rect">
            <a:avLst/>
          </a:prstGeom>
        </p:spPr>
        <p:txBody>
          <a:bodyPr wrap="square">
            <a:spAutoFit/>
          </a:bodyPr>
          <a:lstStyle/>
          <a:p>
            <a:pPr algn="just">
              <a:buNone/>
            </a:pPr>
            <a:r>
              <a:rPr lang="en-US" sz="1400" dirty="0"/>
              <a:t>3 </a:t>
            </a:r>
            <a:r>
              <a:rPr lang="mk-MK" sz="1400" dirty="0"/>
              <a:t>По приемот на барањето од друга страна, замолената страна ќе ги преземе сите соодветни мерки за експедитивно зачувување на наведените податоци во согласност со нејзиното домашно законодавство. За да се одговори на барањето, не е потребен двоен криминалитет како услов за да се обезбеди такво зачувување.</a:t>
            </a:r>
            <a:endParaRPr lang="en-US" sz="1400" dirty="0"/>
          </a:p>
          <a:p>
            <a:pPr algn="just">
              <a:buNone/>
            </a:pPr>
            <a:endParaRPr lang="en-US" sz="1400" dirty="0"/>
          </a:p>
          <a:p>
            <a:pPr algn="just">
              <a:buNone/>
            </a:pPr>
            <a:r>
              <a:rPr lang="en-US" sz="1400" dirty="0"/>
              <a:t>4 </a:t>
            </a:r>
            <a:r>
              <a:rPr lang="mk-MK" sz="1400" b="1" dirty="0">
                <a:solidFill>
                  <a:srgbClr val="FF0000"/>
                </a:solidFill>
              </a:rPr>
              <a:t>Страната која бара двоен криминалитет како услов за да се одговори на барање за заемна помош </a:t>
            </a:r>
            <a:r>
              <a:rPr lang="mk-MK" sz="1400" dirty="0"/>
              <a:t>за претрес или сличен пристап, заплена или слично обезбедување, или откривање на складирани податоци може, во однос на други кривични дела освен оние утврдени во согласност со членовите 2 до 11 од оваа Конвенција, </a:t>
            </a:r>
            <a:r>
              <a:rPr lang="mk-MK" sz="1400" b="1" dirty="0">
                <a:solidFill>
                  <a:srgbClr val="FF0000"/>
                </a:solidFill>
              </a:rPr>
              <a:t>го задржува правото да го одбие барањето за зачувување </a:t>
            </a:r>
            <a:r>
              <a:rPr lang="mk-MK" sz="1400" dirty="0"/>
              <a:t>според овој член во случаи кога има причини да верува дека во моментот на откривање </a:t>
            </a:r>
            <a:r>
              <a:rPr lang="mk-MK" sz="1400" b="1" dirty="0">
                <a:solidFill>
                  <a:srgbClr val="FF0000"/>
                </a:solidFill>
              </a:rPr>
              <a:t>не може да се исполни условот за двоен криминалитет</a:t>
            </a:r>
            <a:r>
              <a:rPr lang="mk-MK" sz="1400" dirty="0"/>
              <a:t>.</a:t>
            </a:r>
            <a:endParaRPr lang="en-US" sz="1400" dirty="0"/>
          </a:p>
          <a:p>
            <a:pPr algn="just">
              <a:buNone/>
            </a:pPr>
            <a:endParaRPr lang="en-US" sz="1400" dirty="0"/>
          </a:p>
          <a:p>
            <a:pPr algn="just">
              <a:buNone/>
            </a:pPr>
            <a:r>
              <a:rPr lang="en-US" sz="1400" dirty="0"/>
              <a:t>5 </a:t>
            </a:r>
            <a:r>
              <a:rPr lang="mk-MK" sz="1400" dirty="0"/>
              <a:t>Покрај тоа, барањето за зачувување може да се одбие само доколку</a:t>
            </a:r>
            <a:r>
              <a:rPr lang="en-US" sz="1400" dirty="0"/>
              <a:t>:</a:t>
            </a:r>
          </a:p>
          <a:p>
            <a:pPr algn="just">
              <a:buNone/>
            </a:pPr>
            <a:r>
              <a:rPr lang="mk-MK" sz="1400" dirty="0"/>
              <a:t>а</a:t>
            </a:r>
            <a:r>
              <a:rPr lang="en-US" sz="1400" dirty="0"/>
              <a:t> </a:t>
            </a:r>
            <a:r>
              <a:rPr lang="mk-MK" sz="1400" dirty="0"/>
              <a:t>барањето се однесува на кривично дело за кое замолената страна смета дека е политичко кривично дело или кривично дело поврзано со политичко кривично дело</a:t>
            </a:r>
            <a:r>
              <a:rPr lang="en-US" sz="1400" dirty="0"/>
              <a:t>, </a:t>
            </a:r>
            <a:r>
              <a:rPr lang="mk-MK" sz="1400" dirty="0"/>
              <a:t>или</a:t>
            </a:r>
            <a:endParaRPr lang="en-US" sz="1400" dirty="0"/>
          </a:p>
          <a:p>
            <a:pPr algn="just">
              <a:buNone/>
            </a:pPr>
            <a:r>
              <a:rPr lang="mk-MK" sz="1400" dirty="0"/>
              <a:t>б замолената страна смета дека спроведувањето на барањето веројатно ќе го загрози нејзиниот суверенитет, безбедност, јавен ред или други суштински интереси.</a:t>
            </a:r>
            <a:endParaRPr lang="en-US"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5606313" y="921588"/>
            <a:ext cx="3416143" cy="5509200"/>
          </a:xfrm>
          <a:prstGeom prst="rect">
            <a:avLst/>
          </a:prstGeom>
        </p:spPr>
        <p:txBody>
          <a:bodyPr wrap="square">
            <a:spAutoFit/>
          </a:bodyPr>
          <a:lstStyle/>
          <a:p>
            <a:pPr marL="342900" indent="-342900" algn="just">
              <a:buFont typeface="Wingdings" panose="05000000000000000000" pitchFamily="2" charset="2"/>
              <a:buChar char="Ø"/>
              <a:defRPr/>
            </a:pPr>
            <a:r>
              <a:rPr lang="mk-MK" sz="1600" dirty="0">
                <a:ea typeface="+mn-ea"/>
                <a:cs typeface="Arial" panose="020B0604020202020204" pitchFamily="34" charset="0"/>
              </a:rPr>
              <a:t>Ограничен исклучок што дозволува одбивање на барање за зачувување поради отсуство на двоен криминалитет</a:t>
            </a:r>
            <a:endParaRPr lang="en-GB" sz="1600" dirty="0">
              <a:ea typeface="+mn-ea"/>
              <a:cs typeface="Arial" panose="020B0604020202020204" pitchFamily="34" charset="0"/>
            </a:endParaRPr>
          </a:p>
          <a:p>
            <a:pPr marL="342900" indent="-342900" algn="just">
              <a:buFont typeface="Wingdings" panose="05000000000000000000" pitchFamily="2" charset="2"/>
              <a:buChar char="Ø"/>
              <a:defRPr/>
            </a:pPr>
            <a:r>
              <a:rPr lang="mk-MK" sz="1600" dirty="0">
                <a:ea typeface="+mn-ea"/>
                <a:cs typeface="Arial" panose="020B0604020202020204" pitchFamily="34" charset="0"/>
              </a:rPr>
              <a:t>Ова може да се направи само</a:t>
            </a:r>
            <a:r>
              <a:rPr lang="en-GB" sz="1600" dirty="0">
                <a:ea typeface="+mn-ea"/>
                <a:cs typeface="Arial" panose="020B0604020202020204" pitchFamily="34" charset="0"/>
              </a:rPr>
              <a:t>:</a:t>
            </a:r>
          </a:p>
          <a:p>
            <a:pPr marL="800100" lvl="1" indent="-342900" algn="just">
              <a:buFont typeface="Wingdings" panose="05000000000000000000" pitchFamily="2" charset="2"/>
              <a:buChar char="Ø"/>
              <a:defRPr/>
            </a:pPr>
            <a:r>
              <a:rPr lang="mk-MK" sz="1600" dirty="0">
                <a:ea typeface="+mn-ea"/>
                <a:cs typeface="Arial" panose="020B0604020202020204" pitchFamily="34" charset="0"/>
              </a:rPr>
              <a:t>во врска со други кривични дела освен оние од Конвенцијата на Будимпешта</a:t>
            </a:r>
            <a:endParaRPr lang="en-GB" sz="1600" dirty="0">
              <a:ea typeface="+mn-ea"/>
              <a:cs typeface="Arial" panose="020B0604020202020204" pitchFamily="34" charset="0"/>
            </a:endParaRPr>
          </a:p>
          <a:p>
            <a:pPr marL="800100" lvl="1" indent="-342900" algn="just">
              <a:buFont typeface="Wingdings" panose="05000000000000000000" pitchFamily="2" charset="2"/>
              <a:buChar char="Ø"/>
              <a:defRPr/>
            </a:pPr>
            <a:r>
              <a:rPr lang="mk-MK" sz="1600" dirty="0">
                <a:ea typeface="+mn-ea"/>
                <a:cs typeface="Arial" panose="020B0604020202020204" pitchFamily="34" charset="0"/>
              </a:rPr>
              <a:t>доколку замолената страна бара двоен криминалитет како услов за барање за ЗПП за откривање</a:t>
            </a:r>
            <a:endParaRPr lang="en-GB" sz="1600" dirty="0">
              <a:ea typeface="+mn-ea"/>
              <a:cs typeface="Arial" panose="020B0604020202020204" pitchFamily="34" charset="0"/>
            </a:endParaRPr>
          </a:p>
          <a:p>
            <a:pPr marL="800100" lvl="1" indent="-342900" algn="just">
              <a:buFont typeface="Wingdings" panose="05000000000000000000" pitchFamily="2" charset="2"/>
              <a:buChar char="Ø"/>
              <a:defRPr/>
            </a:pPr>
            <a:r>
              <a:rPr lang="mk-MK" sz="1600" dirty="0">
                <a:ea typeface="+mn-ea"/>
                <a:cs typeface="Arial" panose="020B0604020202020204" pitchFamily="34" charset="0"/>
              </a:rPr>
              <a:t>доколку замолената страна има причина да верува дека двојниот криминалитет нема да биде задоволен во моментот на откривање</a:t>
            </a:r>
            <a:endParaRPr lang="en-GB" sz="1600" dirty="0">
              <a:ea typeface="+mn-ea"/>
              <a:cs typeface="Arial" panose="020B0604020202020204" pitchFamily="34" charset="0"/>
            </a:endParaRPr>
          </a:p>
        </p:txBody>
      </p:sp>
    </p:spTree>
    <p:extLst>
      <p:ext uri="{BB962C8B-B14F-4D97-AF65-F5344CB8AC3E}">
        <p14:creationId xmlns:p14="http://schemas.microsoft.com/office/powerpoint/2010/main" val="3527944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29 – Експедитивно зачувување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7" y="921588"/>
            <a:ext cx="5323888" cy="5478423"/>
          </a:xfrm>
          <a:prstGeom prst="rect">
            <a:avLst/>
          </a:prstGeom>
        </p:spPr>
        <p:txBody>
          <a:bodyPr wrap="square">
            <a:spAutoFit/>
          </a:bodyPr>
          <a:lstStyle/>
          <a:p>
            <a:pPr algn="just">
              <a:buNone/>
            </a:pPr>
            <a:r>
              <a:rPr lang="en-US" sz="1400" dirty="0"/>
              <a:t>3 </a:t>
            </a:r>
            <a:r>
              <a:rPr lang="mk-MK" sz="1400" dirty="0"/>
              <a:t>По приемот на барањето од друга страна, замолената страна ќе ги преземе сите соодветни мерки за експедитивно зачувување на наведените податоци во согласност со нејзиното домашно законодавство. За да се одговори на барањето, не е потребен двоен криминалитет како услов за да се обезбеди такво зачувување.</a:t>
            </a:r>
            <a:endParaRPr lang="en-US" sz="1400" dirty="0"/>
          </a:p>
          <a:p>
            <a:pPr algn="just">
              <a:buNone/>
            </a:pPr>
            <a:endParaRPr lang="en-US" sz="1400" dirty="0"/>
          </a:p>
          <a:p>
            <a:pPr algn="just">
              <a:buNone/>
            </a:pPr>
            <a:r>
              <a:rPr lang="en-US" sz="1400" dirty="0"/>
              <a:t>4 </a:t>
            </a:r>
            <a:r>
              <a:rPr lang="mk-MK" sz="1400" dirty="0"/>
              <a:t>Страната која бара двоен криминалитет како услов за да се одговори на барање за заемна помош за претрес или сличен пристап, заплена или слично обезбедување, или откривање на складирани податоци може, во однос на други кривични дела освен оние утврдени во согласност со членовите 2 до 11 од оваа Конвенција, го задржува правото да го одбие барањето за зачувување според овој член во случаи кога има причини да верува дека во моментот на откривање не може да се исполни условот за двоен криминалитет.</a:t>
            </a:r>
            <a:endParaRPr lang="en-US" sz="1400" dirty="0"/>
          </a:p>
          <a:p>
            <a:pPr algn="just">
              <a:buNone/>
            </a:pPr>
            <a:endParaRPr lang="en-US" sz="1400" dirty="0"/>
          </a:p>
          <a:p>
            <a:pPr algn="just">
              <a:buNone/>
            </a:pPr>
            <a:r>
              <a:rPr lang="en-US" sz="1400" dirty="0"/>
              <a:t>5 </a:t>
            </a:r>
            <a:r>
              <a:rPr lang="mk-MK" sz="1400" dirty="0"/>
              <a:t>Покрај тоа, барањето за зачувување може да се </a:t>
            </a:r>
            <a:r>
              <a:rPr lang="mk-MK" sz="1400" b="1" dirty="0">
                <a:solidFill>
                  <a:srgbClr val="FF0000"/>
                </a:solidFill>
              </a:rPr>
              <a:t>одбие</a:t>
            </a:r>
            <a:r>
              <a:rPr lang="mk-MK" sz="1400" dirty="0"/>
              <a:t> само доколку</a:t>
            </a:r>
            <a:r>
              <a:rPr lang="en-US" sz="1400" dirty="0"/>
              <a:t>:</a:t>
            </a:r>
          </a:p>
          <a:p>
            <a:pPr algn="just">
              <a:buNone/>
            </a:pPr>
            <a:r>
              <a:rPr lang="mk-MK" sz="1400" dirty="0"/>
              <a:t>а</a:t>
            </a:r>
            <a:r>
              <a:rPr lang="en-US" sz="1400" dirty="0"/>
              <a:t> </a:t>
            </a:r>
            <a:r>
              <a:rPr lang="mk-MK" sz="1400" dirty="0"/>
              <a:t>барањето се однесува на кривично дело за кое замолената страна смета дека е </a:t>
            </a:r>
            <a:r>
              <a:rPr lang="mk-MK" sz="1400" b="1" dirty="0">
                <a:solidFill>
                  <a:srgbClr val="FF0000"/>
                </a:solidFill>
              </a:rPr>
              <a:t>политичко кривично дело</a:t>
            </a:r>
            <a:r>
              <a:rPr lang="mk-MK" sz="1400" dirty="0"/>
              <a:t> или кривично дело поврзано со политичко кривично дело</a:t>
            </a:r>
            <a:r>
              <a:rPr lang="en-US" sz="1400" dirty="0"/>
              <a:t>, </a:t>
            </a:r>
            <a:r>
              <a:rPr lang="mk-MK" sz="1400" dirty="0"/>
              <a:t>или</a:t>
            </a:r>
            <a:endParaRPr lang="en-US" sz="1400" dirty="0"/>
          </a:p>
          <a:p>
            <a:pPr algn="just">
              <a:buNone/>
            </a:pPr>
            <a:r>
              <a:rPr lang="mk-MK" sz="1400" dirty="0"/>
              <a:t>б замолената страна смета дека спроведувањето на барањето веројатно ќе го </a:t>
            </a:r>
            <a:r>
              <a:rPr lang="mk-MK" sz="1400" b="1" dirty="0">
                <a:solidFill>
                  <a:srgbClr val="FF0000"/>
                </a:solidFill>
              </a:rPr>
              <a:t>загрози нејзиниот суверенитет, безбедност, јавен ред или други суштински интереси</a:t>
            </a:r>
            <a:r>
              <a:rPr lang="mk-MK" sz="1400" dirty="0"/>
              <a:t>.</a:t>
            </a:r>
            <a:endParaRPr lang="en-US"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5411755" y="933963"/>
            <a:ext cx="3599889" cy="5262979"/>
          </a:xfrm>
          <a:prstGeom prst="rect">
            <a:avLst/>
          </a:prstGeom>
        </p:spPr>
        <p:txBody>
          <a:bodyPr wrap="square">
            <a:spAutoFit/>
          </a:bodyPr>
          <a:lstStyle/>
          <a:p>
            <a:pPr marL="342900" indent="-342900" algn="just">
              <a:buFont typeface="Wingdings" panose="05000000000000000000" pitchFamily="2" charset="2"/>
              <a:buChar char="Ø"/>
              <a:defRPr/>
            </a:pPr>
            <a:r>
              <a:rPr lang="mk-MK" sz="1600" dirty="0">
                <a:ea typeface="+mn-ea"/>
                <a:cs typeface="Arial" panose="020B0604020202020204" pitchFamily="34" charset="0"/>
              </a:rPr>
              <a:t>Ограничена основа на одбивање на барање за зачувување</a:t>
            </a:r>
            <a:endParaRPr lang="en-GB" sz="1600" dirty="0">
              <a:ea typeface="+mn-ea"/>
              <a:cs typeface="Arial" panose="020B0604020202020204" pitchFamily="34" charset="0"/>
            </a:endParaRPr>
          </a:p>
          <a:p>
            <a:pPr marL="342900" indent="-342900" algn="just">
              <a:buFont typeface="Wingdings" panose="05000000000000000000" pitchFamily="2" charset="2"/>
              <a:buChar char="Ø"/>
              <a:defRPr/>
            </a:pPr>
            <a:endParaRPr lang="en-GB" sz="1600" dirty="0">
              <a:ea typeface="+mn-ea"/>
              <a:cs typeface="Arial" panose="020B0604020202020204" pitchFamily="34" charset="0"/>
            </a:endParaRPr>
          </a:p>
          <a:p>
            <a:pPr marL="342900" indent="-342900" algn="just">
              <a:buFont typeface="Wingdings" panose="05000000000000000000" pitchFamily="2" charset="2"/>
              <a:buChar char="Ø"/>
              <a:defRPr/>
            </a:pPr>
            <a:r>
              <a:rPr lang="mk-MK" sz="1600" dirty="0">
                <a:ea typeface="+mn-ea"/>
                <a:cs typeface="Arial" panose="020B0604020202020204" pitchFamily="34" charset="0"/>
              </a:rPr>
              <a:t>Страната може да одбие само доколку</a:t>
            </a:r>
            <a:r>
              <a:rPr lang="en-GB" sz="1600" dirty="0">
                <a:ea typeface="+mn-ea"/>
                <a:cs typeface="Arial" panose="020B0604020202020204" pitchFamily="34" charset="0"/>
              </a:rPr>
              <a:t>:</a:t>
            </a:r>
          </a:p>
          <a:p>
            <a:pPr marL="800100" lvl="1" indent="-342900" algn="just">
              <a:buFont typeface="Wingdings" panose="05000000000000000000" pitchFamily="2" charset="2"/>
              <a:buChar char="Ø"/>
              <a:defRPr/>
            </a:pPr>
            <a:r>
              <a:rPr lang="mk-MK" sz="1600" dirty="0">
                <a:ea typeface="+mn-ea"/>
                <a:cs typeface="Arial" panose="020B0604020202020204" pitchFamily="34" charset="0"/>
              </a:rPr>
              <a:t>верува дека извршувањето ќе го загрози нејзиниот суверенитет, безбедност, јавен ред или други суштински интереси</a:t>
            </a:r>
            <a:endParaRPr lang="en-GB" sz="1600" dirty="0">
              <a:ea typeface="+mn-ea"/>
              <a:cs typeface="Arial" panose="020B0604020202020204" pitchFamily="34" charset="0"/>
            </a:endParaRPr>
          </a:p>
          <a:p>
            <a:pPr marL="800100" lvl="1" indent="-342900" algn="just">
              <a:buFont typeface="Wingdings" panose="05000000000000000000" pitchFamily="2" charset="2"/>
              <a:buChar char="Ø"/>
              <a:defRPr/>
            </a:pPr>
            <a:r>
              <a:rPr lang="ru-RU" sz="1600" dirty="0">
                <a:ea typeface="+mn-ea"/>
                <a:cs typeface="Arial" panose="020B0604020202020204" pitchFamily="34" charset="0"/>
              </a:rPr>
              <a:t>смета дека е политичко кривично дело или кривично дело поврзано со политичко кривично дело</a:t>
            </a:r>
          </a:p>
          <a:p>
            <a:pPr marL="800100" lvl="1" indent="-342900" algn="just">
              <a:buFont typeface="Wingdings" panose="05000000000000000000" pitchFamily="2" charset="2"/>
              <a:buChar char="Ø"/>
              <a:defRPr/>
            </a:pPr>
            <a:endParaRPr lang="en-GB" sz="1600" dirty="0">
              <a:ea typeface="+mn-ea"/>
              <a:cs typeface="Arial" panose="020B0604020202020204" pitchFamily="34" charset="0"/>
            </a:endParaRPr>
          </a:p>
          <a:p>
            <a:pPr marL="342900" indent="-342900" algn="just">
              <a:buFont typeface="Wingdings" panose="05000000000000000000" pitchFamily="2" charset="2"/>
              <a:buChar char="Ø"/>
              <a:defRPr/>
            </a:pPr>
            <a:r>
              <a:rPr lang="mk-MK" sz="1600" dirty="0">
                <a:ea typeface="+mn-ea"/>
                <a:cs typeface="Arial" panose="020B0604020202020204" pitchFamily="34" charset="0"/>
              </a:rPr>
              <a:t>Бидејќи зачувувањето е од клучно значење за истрагата и гонењето на кривични дела кои вклучуваат електрични докази, нема други основи за одбивање</a:t>
            </a:r>
            <a:endParaRPr lang="en-GB" sz="1600" dirty="0">
              <a:ea typeface="+mn-ea"/>
              <a:cs typeface="Arial" panose="020B0604020202020204" pitchFamily="34" charset="0"/>
            </a:endParaRPr>
          </a:p>
        </p:txBody>
      </p:sp>
    </p:spTree>
    <p:extLst>
      <p:ext uri="{BB962C8B-B14F-4D97-AF65-F5344CB8AC3E}">
        <p14:creationId xmlns:p14="http://schemas.microsoft.com/office/powerpoint/2010/main" val="92186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29 – Експедитивно зачувување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6" y="921588"/>
            <a:ext cx="5174597" cy="5632311"/>
          </a:xfrm>
          <a:prstGeom prst="rect">
            <a:avLst/>
          </a:prstGeom>
        </p:spPr>
        <p:txBody>
          <a:bodyPr wrap="square">
            <a:spAutoFit/>
          </a:bodyPr>
          <a:lstStyle/>
          <a:p>
            <a:pPr marL="285750" indent="-285750" algn="just">
              <a:buFont typeface="Wingdings" panose="05000000000000000000" pitchFamily="2" charset="2"/>
              <a:buChar char="Ø"/>
            </a:pPr>
            <a:r>
              <a:rPr lang="en-US" dirty="0"/>
              <a:t>6 </a:t>
            </a:r>
            <a:r>
              <a:rPr lang="mk-MK" dirty="0"/>
              <a:t>Кога замолената страна верува дека зачувувањето </a:t>
            </a:r>
            <a:r>
              <a:rPr lang="mk-MK" b="1" dirty="0">
                <a:solidFill>
                  <a:srgbClr val="FF0000"/>
                </a:solidFill>
              </a:rPr>
              <a:t>нема да обезбеди идна достапност</a:t>
            </a:r>
            <a:r>
              <a:rPr lang="mk-MK" dirty="0"/>
              <a:t> на податоците или </a:t>
            </a:r>
            <a:r>
              <a:rPr lang="mk-MK" b="1" dirty="0">
                <a:solidFill>
                  <a:srgbClr val="FF0000"/>
                </a:solidFill>
              </a:rPr>
              <a:t>претставува закана за доверливоста </a:t>
            </a:r>
            <a:r>
              <a:rPr lang="mk-MK" dirty="0"/>
              <a:t>на или на друг начин ќе ја </a:t>
            </a:r>
            <a:r>
              <a:rPr lang="mk-MK" b="1" dirty="0">
                <a:solidFill>
                  <a:srgbClr val="FF0000"/>
                </a:solidFill>
              </a:rPr>
              <a:t>загрози истрагата на страната барател</a:t>
            </a:r>
            <a:r>
              <a:rPr lang="mk-MK" dirty="0"/>
              <a:t>, таа </a:t>
            </a:r>
            <a:r>
              <a:rPr lang="mk-MK" b="1" dirty="0">
                <a:solidFill>
                  <a:srgbClr val="FF0000"/>
                </a:solidFill>
              </a:rPr>
              <a:t>веднаш ќе ја извести </a:t>
            </a:r>
            <a:r>
              <a:rPr lang="mk-MK" dirty="0"/>
              <a:t>Страната барател, која потоа ќе одлучи дали барањето треба да се изврши и покрај тоа.</a:t>
            </a:r>
            <a:endParaRPr lang="en-US" dirty="0"/>
          </a:p>
          <a:p>
            <a:pPr marL="285750" indent="-285750" algn="just">
              <a:buFont typeface="Wingdings" panose="05000000000000000000" pitchFamily="2" charset="2"/>
              <a:buChar char="Ø"/>
            </a:pPr>
            <a:r>
              <a:rPr lang="en-US" dirty="0"/>
              <a:t>7 </a:t>
            </a:r>
            <a:r>
              <a:rPr lang="mk-MK" dirty="0"/>
              <a:t>Секое зачувување спроведено како одговор на барањето од став 1 ќе биде за период не пократок од шеесет дена, со цел да ѝ се овозможи на страната барател да поднесе барање за претрес или сличен пристап, заплена или слично обезбедување, или откривање на податоците. По приемот на таквото барање, податоците и понатаму ќе бидат зачувани с</a:t>
            </a:r>
            <a:r>
              <a:rPr lang="en-US" dirty="0"/>
              <a:t>è</a:t>
            </a:r>
            <a:r>
              <a:rPr lang="mk-MK" dirty="0"/>
              <a:t> додека не се донесе одлука за тоа барање.</a:t>
            </a:r>
            <a:endParaRPr lang="en-US" dirty="0"/>
          </a:p>
        </p:txBody>
      </p:sp>
      <p:sp>
        <p:nvSpPr>
          <p:cNvPr id="6" name="Rectangle 5">
            <a:extLst>
              <a:ext uri="{FF2B5EF4-FFF2-40B4-BE49-F238E27FC236}">
                <a16:creationId xmlns:a16="http://schemas.microsoft.com/office/drawing/2014/main" id="{524B6456-681F-2F44-A01A-AD3514E81BD2}"/>
              </a:ext>
            </a:extLst>
          </p:cNvPr>
          <p:cNvSpPr/>
          <p:nvPr/>
        </p:nvSpPr>
        <p:spPr>
          <a:xfrm>
            <a:off x="5262464" y="921588"/>
            <a:ext cx="3783881" cy="4801314"/>
          </a:xfrm>
          <a:prstGeom prst="rect">
            <a:avLst/>
          </a:prstGeom>
        </p:spPr>
        <p:txBody>
          <a:bodyPr wrap="square">
            <a:spAutoFit/>
          </a:bodyPr>
          <a:lstStyle/>
          <a:p>
            <a:pPr marL="342900" indent="-342900" algn="just">
              <a:buFont typeface="Wingdings" panose="05000000000000000000" pitchFamily="2" charset="2"/>
              <a:buChar char="Ø"/>
              <a:defRPr/>
            </a:pPr>
            <a:r>
              <a:rPr lang="mk-MK" dirty="0">
                <a:ea typeface="+mn-ea"/>
                <a:cs typeface="Arial" panose="020B0604020202020204" pitchFamily="34" charset="0"/>
              </a:rPr>
              <a:t>Доколку замолената страна смета дека чуварот на податоците може да преземе дејствие што би влијаело врз доверливоста на или на друг начин ќе ја загрози истрагата на страната барател, таа мора да ја извести страната барател, која потоа може да одлучи дали барањето треба да се спроведе.</a:t>
            </a:r>
            <a:endParaRPr lang="en-US" dirty="0">
              <a:ea typeface="+mn-ea"/>
              <a:cs typeface="Arial" panose="020B0604020202020204" pitchFamily="34" charset="0"/>
            </a:endParaRPr>
          </a:p>
          <a:p>
            <a:pPr marL="342900" indent="-342900" algn="just">
              <a:buFont typeface="Wingdings" panose="05000000000000000000" pitchFamily="2" charset="2"/>
              <a:buChar char="Ø"/>
              <a:defRPr/>
            </a:pPr>
            <a:endParaRPr lang="en-US" dirty="0">
              <a:ea typeface="+mn-ea"/>
              <a:cs typeface="Arial" panose="020B0604020202020204" pitchFamily="34" charset="0"/>
            </a:endParaRPr>
          </a:p>
          <a:p>
            <a:pPr marL="342900" indent="-342900" algn="just">
              <a:buFont typeface="Wingdings" panose="05000000000000000000" pitchFamily="2" charset="2"/>
              <a:buChar char="Ø"/>
              <a:defRPr/>
            </a:pPr>
            <a:r>
              <a:rPr lang="mk-MK" dirty="0">
                <a:ea typeface="+mn-ea"/>
                <a:cs typeface="Arial" panose="020B0604020202020204" pitchFamily="34" charset="0"/>
              </a:rPr>
              <a:t>На пример – податоците кои се бара да се зачуваат ги чува давател на услуги контролиран од криминална група.</a:t>
            </a:r>
            <a:endParaRPr lang="en-GB" dirty="0">
              <a:ea typeface="+mn-ea"/>
              <a:cs typeface="Arial" panose="020B0604020202020204" pitchFamily="34" charset="0"/>
            </a:endParaRPr>
          </a:p>
        </p:txBody>
      </p:sp>
    </p:spTree>
    <p:extLst>
      <p:ext uri="{BB962C8B-B14F-4D97-AF65-F5344CB8AC3E}">
        <p14:creationId xmlns:p14="http://schemas.microsoft.com/office/powerpoint/2010/main" val="2855974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29 – Експедитивно зачувување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6" y="921588"/>
            <a:ext cx="5257067" cy="5632311"/>
          </a:xfrm>
          <a:prstGeom prst="rect">
            <a:avLst/>
          </a:prstGeom>
        </p:spPr>
        <p:txBody>
          <a:bodyPr wrap="square">
            <a:spAutoFit/>
          </a:bodyPr>
          <a:lstStyle/>
          <a:p>
            <a:pPr marL="285750" indent="-285750" algn="just">
              <a:buFont typeface="Wingdings" panose="05000000000000000000" pitchFamily="2" charset="2"/>
              <a:buChar char="Ø"/>
            </a:pPr>
            <a:r>
              <a:rPr lang="en-US" dirty="0"/>
              <a:t>6 </a:t>
            </a:r>
            <a:r>
              <a:rPr lang="mk-MK" dirty="0"/>
              <a:t>Кога замолената страна верува дека зачувувањето нема да обезбеди идна достапност на податоците или ќе претставува закана на доверливоста на или на друг начин ќе ја загрози истрагата на страната барател, таа веднаш ќе ја извести страната барател, која потоа ќе одлучи дали барањето треба да се спроведе и покрај тоа.</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7 </a:t>
            </a:r>
            <a:r>
              <a:rPr lang="mk-MK" dirty="0"/>
              <a:t>Секое зачувување извршено како одговор на барањето од став 1 ќе биде за </a:t>
            </a:r>
            <a:r>
              <a:rPr lang="mk-MK" b="1" dirty="0">
                <a:solidFill>
                  <a:srgbClr val="FF0000"/>
                </a:solidFill>
              </a:rPr>
              <a:t>период не пократок од шеесет дена</a:t>
            </a:r>
            <a:r>
              <a:rPr lang="mk-MK" dirty="0"/>
              <a:t>, со цел да ѝ се овозможи на страната барател да поднесе барање за претрес или сличен пристап, заплена или слично обезбедување, или откривање на податоците. По приемот на таквото барање, </a:t>
            </a:r>
            <a:r>
              <a:rPr lang="mk-MK" b="1" dirty="0">
                <a:solidFill>
                  <a:srgbClr val="FF0000"/>
                </a:solidFill>
              </a:rPr>
              <a:t>податоците и понатаму ќе бидат зачувани с</a:t>
            </a:r>
            <a:r>
              <a:rPr lang="en-US" b="1" dirty="0">
                <a:solidFill>
                  <a:srgbClr val="FF0000"/>
                </a:solidFill>
              </a:rPr>
              <a:t>è</a:t>
            </a:r>
            <a:r>
              <a:rPr lang="mk-MK" b="1" dirty="0">
                <a:solidFill>
                  <a:srgbClr val="FF0000"/>
                </a:solidFill>
              </a:rPr>
              <a:t> додека не се донесе одлука за тоа барање</a:t>
            </a:r>
            <a:r>
              <a:rPr lang="mk-MK" dirty="0"/>
              <a:t>.</a:t>
            </a:r>
            <a:endParaRPr lang="en-US" dirty="0"/>
          </a:p>
        </p:txBody>
      </p:sp>
      <p:sp>
        <p:nvSpPr>
          <p:cNvPr id="6" name="Rectangle 5">
            <a:extLst>
              <a:ext uri="{FF2B5EF4-FFF2-40B4-BE49-F238E27FC236}">
                <a16:creationId xmlns:a16="http://schemas.microsoft.com/office/drawing/2014/main" id="{524B6456-681F-2F44-A01A-AD3514E81BD2}"/>
              </a:ext>
            </a:extLst>
          </p:cNvPr>
          <p:cNvSpPr/>
          <p:nvPr/>
        </p:nvSpPr>
        <p:spPr>
          <a:xfrm>
            <a:off x="5505061" y="1023048"/>
            <a:ext cx="3541285" cy="4247317"/>
          </a:xfrm>
          <a:prstGeom prst="rect">
            <a:avLst/>
          </a:prstGeom>
        </p:spPr>
        <p:txBody>
          <a:bodyPr wrap="square">
            <a:spAutoFit/>
          </a:bodyPr>
          <a:lstStyle/>
          <a:p>
            <a:pPr marL="342900" indent="-342900" algn="just">
              <a:buFont typeface="Wingdings" panose="05000000000000000000" pitchFamily="2" charset="2"/>
              <a:buChar char="Ø"/>
              <a:defRPr/>
            </a:pPr>
            <a:r>
              <a:rPr lang="mk-MK" dirty="0">
                <a:ea typeface="+mn-ea"/>
                <a:cs typeface="Arial" panose="020B0604020202020204" pitchFamily="34" charset="0"/>
              </a:rPr>
              <a:t>Целта на експедитивното зачувување е да се даде време на страната барател да поднесе барање за заплена / откривање</a:t>
            </a:r>
            <a:endParaRPr lang="en-US" dirty="0">
              <a:ea typeface="+mn-ea"/>
              <a:cs typeface="Arial" panose="020B0604020202020204" pitchFamily="34" charset="0"/>
            </a:endParaRPr>
          </a:p>
          <a:p>
            <a:pPr marL="342900" indent="-342900" algn="just">
              <a:buFont typeface="Wingdings" panose="05000000000000000000" pitchFamily="2" charset="2"/>
              <a:buChar char="Ø"/>
              <a:defRPr/>
            </a:pPr>
            <a:endParaRPr lang="en-US" dirty="0">
              <a:ea typeface="+mn-ea"/>
              <a:cs typeface="Arial" panose="020B0604020202020204" pitchFamily="34" charset="0"/>
            </a:endParaRPr>
          </a:p>
          <a:p>
            <a:pPr marL="342900" indent="-342900" algn="just">
              <a:buFont typeface="Wingdings" panose="05000000000000000000" pitchFamily="2" charset="2"/>
              <a:buChar char="Ø"/>
              <a:defRPr/>
            </a:pPr>
            <a:r>
              <a:rPr lang="mk-MK" dirty="0">
                <a:ea typeface="+mn-ea"/>
                <a:cs typeface="Arial" panose="020B0604020202020204" pitchFamily="34" charset="0"/>
              </a:rPr>
              <a:t>Минимален период за зачувување: 60 дена</a:t>
            </a:r>
            <a:endParaRPr lang="en-US" dirty="0">
              <a:ea typeface="+mn-ea"/>
              <a:cs typeface="Arial" panose="020B0604020202020204" pitchFamily="34" charset="0"/>
            </a:endParaRPr>
          </a:p>
          <a:p>
            <a:pPr marL="342900" indent="-342900" algn="just">
              <a:buFont typeface="Wingdings" panose="05000000000000000000" pitchFamily="2" charset="2"/>
              <a:buChar char="Ø"/>
              <a:defRPr/>
            </a:pPr>
            <a:endParaRPr lang="en-US" dirty="0">
              <a:ea typeface="+mn-ea"/>
              <a:cs typeface="Arial" panose="020B0604020202020204" pitchFamily="34" charset="0"/>
            </a:endParaRPr>
          </a:p>
          <a:p>
            <a:pPr marL="342900" indent="-342900" algn="just">
              <a:buFont typeface="Wingdings" panose="05000000000000000000" pitchFamily="2" charset="2"/>
              <a:buChar char="Ø"/>
              <a:defRPr/>
            </a:pPr>
            <a:r>
              <a:rPr lang="mk-MK" dirty="0">
                <a:ea typeface="+mn-ea"/>
                <a:cs typeface="Arial" panose="020B0604020202020204" pitchFamily="34" charset="0"/>
              </a:rPr>
              <a:t>Откако ќе се поднесе барање за заплена / откривање, податоците и понатаму ќе бидат зачувани с</a:t>
            </a:r>
            <a:r>
              <a:rPr lang="en-US" dirty="0">
                <a:ea typeface="+mn-ea"/>
                <a:cs typeface="Arial" panose="020B0604020202020204" pitchFamily="34" charset="0"/>
              </a:rPr>
              <a:t>è</a:t>
            </a:r>
            <a:r>
              <a:rPr lang="mk-MK" dirty="0">
                <a:ea typeface="+mn-ea"/>
                <a:cs typeface="Arial" panose="020B0604020202020204" pitchFamily="34" charset="0"/>
              </a:rPr>
              <a:t> додека не се донесе одлука за тоа барање</a:t>
            </a:r>
            <a:endParaRPr lang="en-GB" dirty="0">
              <a:ea typeface="+mn-ea"/>
              <a:cs typeface="Arial" panose="020B0604020202020204" pitchFamily="34" charset="0"/>
            </a:endParaRPr>
          </a:p>
        </p:txBody>
      </p:sp>
    </p:spTree>
    <p:extLst>
      <p:ext uri="{BB962C8B-B14F-4D97-AF65-F5344CB8AC3E}">
        <p14:creationId xmlns:p14="http://schemas.microsoft.com/office/powerpoint/2010/main" val="2956001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D10CC973-3048-4480-AF1E-5EDA3830CFDE}"/>
              </a:ext>
            </a:extLst>
          </p:cNvPr>
          <p:cNvSpPr/>
          <p:nvPr/>
        </p:nvSpPr>
        <p:spPr>
          <a:xfrm>
            <a:off x="26375" y="1026511"/>
            <a:ext cx="4449615" cy="5509200"/>
          </a:xfrm>
          <a:prstGeom prst="rect">
            <a:avLst/>
          </a:prstGeom>
        </p:spPr>
        <p:txBody>
          <a:bodyPr wrap="square">
            <a:spAutoFit/>
          </a:bodyPr>
          <a:lstStyle/>
          <a:p>
            <a:pPr marL="342900" indent="-342900" algn="just">
              <a:buFont typeface="Wingdings" panose="05000000000000000000" pitchFamily="2" charset="2"/>
              <a:buChar char="Ø"/>
            </a:pPr>
            <a:r>
              <a:rPr lang="mk-MK" sz="2200" dirty="0">
                <a:ea typeface="Verdana" panose="020B0604030504040204" pitchFamily="34" charset="0"/>
                <a:cs typeface="Arial" panose="020B0604020202020204" pitchFamily="34" charset="0"/>
              </a:rPr>
              <a:t>Треба да се открие доволна количина на податочен сообраќај за да се идентификува давателот на услуги и патот на комуникацијата </a:t>
            </a:r>
            <a:endParaRPr lang="en-US" sz="22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mk-MK" sz="2200" dirty="0">
                <a:ea typeface="Verdana" panose="020B0604030504040204" pitchFamily="34" charset="0"/>
                <a:cs typeface="Arial" panose="020B0604020202020204" pitchFamily="34" charset="0"/>
              </a:rPr>
              <a:t>Откривањето може да биде задржано доколку</a:t>
            </a:r>
            <a:r>
              <a:rPr lang="en-US" sz="2200" dirty="0">
                <a:ea typeface="Verdana" panose="020B0604030504040204" pitchFamily="34" charset="0"/>
                <a:cs typeface="Arial" panose="020B0604020202020204" pitchFamily="34" charset="0"/>
              </a:rPr>
              <a:t>: </a:t>
            </a:r>
          </a:p>
          <a:p>
            <a:pPr marL="800100" lvl="1" indent="-342900" algn="just">
              <a:buFont typeface="Wingdings" panose="05000000000000000000" pitchFamily="2" charset="2"/>
              <a:buChar char="Ø"/>
            </a:pPr>
            <a:r>
              <a:rPr lang="mk-MK" sz="2200" dirty="0">
                <a:ea typeface="Verdana" panose="020B0604030504040204" pitchFamily="34" charset="0"/>
                <a:cs typeface="Arial" panose="020B0604020202020204" pitchFamily="34" charset="0"/>
              </a:rPr>
              <a:t>барањето е во врска со политичко дејство</a:t>
            </a: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mk-MK" sz="2200" dirty="0">
                <a:ea typeface="Verdana" panose="020B0604030504040204" pitchFamily="34" charset="0"/>
                <a:cs typeface="Arial" panose="020B0604020202020204" pitchFamily="34" charset="0"/>
              </a:rPr>
              <a:t>спроведувањето на барањето ќе го наруши суверенитетот, безбедноста, јавниот ред или други суштински интереси</a:t>
            </a:r>
            <a:endParaRPr lang="en-US" sz="2200" dirty="0">
              <a:ea typeface="Verdana" panose="020B0604030504040204" pitchFamily="34" charset="0"/>
              <a:cs typeface="Arial" panose="020B0604020202020204" pitchFamily="34" charset="0"/>
            </a:endParaRPr>
          </a:p>
        </p:txBody>
      </p:sp>
      <p:pic>
        <p:nvPicPr>
          <p:cNvPr id="5" name="Picture 2" descr="http://research.dyn.com/wp-content/uploads/2013/11/jim_blog_nov_2013_path1_wired-01.jpg">
            <a:extLst>
              <a:ext uri="{FF2B5EF4-FFF2-40B4-BE49-F238E27FC236}">
                <a16:creationId xmlns:a16="http://schemas.microsoft.com/office/drawing/2014/main" id="{77FA6447-7365-490A-A606-08E1968075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039" y="1179839"/>
            <a:ext cx="4261282" cy="2066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international &quot;traffic data&quot;">
            <a:extLst>
              <a:ext uri="{FF2B5EF4-FFF2-40B4-BE49-F238E27FC236}">
                <a16:creationId xmlns:a16="http://schemas.microsoft.com/office/drawing/2014/main" id="{72BB1A86-B64D-448C-B19A-F08E149DAD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002" b="30692"/>
          <a:stretch/>
        </p:blipFill>
        <p:spPr bwMode="auto">
          <a:xfrm>
            <a:off x="4738296" y="3546718"/>
            <a:ext cx="4210650" cy="268938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30 – </a:t>
            </a:r>
            <a:r>
              <a:rPr lang="mk-MK" sz="3200" b="1" dirty="0"/>
              <a:t>Откривање на податочен сообраќај</a:t>
            </a:r>
            <a:endParaRPr lang="en-GB" sz="3200" b="1" dirty="0"/>
          </a:p>
        </p:txBody>
      </p:sp>
    </p:spTree>
    <p:extLst>
      <p:ext uri="{BB962C8B-B14F-4D97-AF65-F5344CB8AC3E}">
        <p14:creationId xmlns:p14="http://schemas.microsoft.com/office/powerpoint/2010/main" val="47847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23 – Општи начела поврзани со</a:t>
            </a:r>
          </a:p>
          <a:p>
            <a:pPr algn="r"/>
            <a:r>
              <a:rPr lang="mk-MK" sz="3200" b="1" dirty="0"/>
              <a:t>меѓународна соработка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5062924"/>
          </a:xfrm>
          <a:prstGeom prst="rect">
            <a:avLst/>
          </a:prstGeom>
        </p:spPr>
        <p:txBody>
          <a:bodyPr wrap="square">
            <a:spAutoFit/>
          </a:bodyPr>
          <a:lstStyle/>
          <a:p>
            <a:pPr marL="342900" indent="-342900" algn="just">
              <a:buFont typeface="Wingdings" pitchFamily="2" charset="2"/>
              <a:buChar char="Ø"/>
            </a:pPr>
            <a:r>
              <a:rPr lang="mk-MK" sz="1900" dirty="0"/>
              <a:t>Страните ќе соработуваат едни со други, во согласност со одредбите од ова поглавје и преку примена на </a:t>
            </a:r>
            <a:r>
              <a:rPr lang="mk-MK" sz="1900" b="1" dirty="0">
                <a:solidFill>
                  <a:srgbClr val="FF0000"/>
                </a:solidFill>
              </a:rPr>
              <a:t>релевантни меѓународни инструменти </a:t>
            </a:r>
            <a:r>
              <a:rPr lang="mk-MK" sz="1900" dirty="0"/>
              <a:t>за меѓународна соработка во кривични предмети, </a:t>
            </a:r>
            <a:r>
              <a:rPr lang="mk-MK" sz="1900" b="1" dirty="0">
                <a:solidFill>
                  <a:srgbClr val="FF0000"/>
                </a:solidFill>
              </a:rPr>
              <a:t>аранжмани договорени врз основа на униформно или реципрочно законодавство </a:t>
            </a:r>
            <a:r>
              <a:rPr lang="mk-MK" sz="1900" dirty="0"/>
              <a:t>и </a:t>
            </a:r>
            <a:r>
              <a:rPr lang="mk-MK" sz="1900" b="1" dirty="0">
                <a:solidFill>
                  <a:srgbClr val="FF0000"/>
                </a:solidFill>
              </a:rPr>
              <a:t>домашни закони</a:t>
            </a:r>
            <a:r>
              <a:rPr lang="mk-MK" sz="1900" dirty="0"/>
              <a:t>, во најширок можен степен, за целите на истрагите или постапките во врска со кривични дела поврзани со компјутерски системи или податоци, или за собирање на докази во електронска форма за кривично дело.</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493538"/>
          </a:xfrm>
          <a:prstGeom prst="rect">
            <a:avLst/>
          </a:prstGeom>
        </p:spPr>
        <p:txBody>
          <a:bodyPr wrap="square">
            <a:spAutoFit/>
          </a:bodyPr>
          <a:lstStyle/>
          <a:p>
            <a:pPr marL="342900" indent="-342900" algn="just">
              <a:buFont typeface="Wingdings" pitchFamily="2" charset="2"/>
              <a:buChar char="ü"/>
            </a:pPr>
            <a:r>
              <a:rPr lang="mk-MK" sz="2200" dirty="0"/>
              <a:t>Наложува меѓународна соработка преку</a:t>
            </a:r>
            <a:r>
              <a:rPr lang="en-GB" sz="2200" dirty="0"/>
              <a:t>;</a:t>
            </a:r>
          </a:p>
          <a:p>
            <a:pPr marL="800100" lvl="1" indent="-342900" algn="just">
              <a:buFont typeface="Wingdings" pitchFamily="2" charset="2"/>
              <a:buChar char="ü"/>
            </a:pPr>
            <a:r>
              <a:rPr lang="mk-MK" sz="2200" dirty="0"/>
              <a:t>Примена на релевантни меѓународни инструменти за соработка во кривични предмети (на пр. УНКАК, УНТОК, итн.)</a:t>
            </a:r>
            <a:endParaRPr lang="en-GB" sz="2200" dirty="0"/>
          </a:p>
          <a:p>
            <a:pPr marL="800100" lvl="1" indent="-342900" algn="just">
              <a:buFont typeface="Wingdings" pitchFamily="2" charset="2"/>
              <a:buChar char="ü"/>
            </a:pPr>
            <a:r>
              <a:rPr lang="mk-MK" sz="2200" dirty="0"/>
              <a:t>Договори врз основа на униформно или реципрочно законодавство (на пр. билатерални договори)</a:t>
            </a:r>
            <a:endParaRPr lang="en-GB" sz="2200" dirty="0"/>
          </a:p>
          <a:p>
            <a:pPr marL="800100" lvl="1" indent="-342900" algn="just">
              <a:buFont typeface="Wingdings" pitchFamily="2" charset="2"/>
              <a:buChar char="ü"/>
            </a:pPr>
            <a:r>
              <a:rPr lang="mk-MK" sz="2200" dirty="0"/>
              <a:t>Домашни закони</a:t>
            </a:r>
            <a:endParaRPr lang="en-GB" sz="2200" dirty="0"/>
          </a:p>
        </p:txBody>
      </p:sp>
    </p:spTree>
    <p:extLst>
      <p:ext uri="{BB962C8B-B14F-4D97-AF65-F5344CB8AC3E}">
        <p14:creationId xmlns:p14="http://schemas.microsoft.com/office/powerpoint/2010/main" val="1189046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967055"/>
            <a:ext cx="4838330" cy="5509200"/>
          </a:xfrm>
          <a:prstGeom prst="rect">
            <a:avLst/>
          </a:prstGeom>
        </p:spPr>
        <p:txBody>
          <a:bodyPr wrap="square">
            <a:spAutoFit/>
          </a:bodyPr>
          <a:lstStyle/>
          <a:p>
            <a:pPr algn="just">
              <a:buNone/>
            </a:pPr>
            <a:r>
              <a:rPr lang="en-US" sz="1600" dirty="0"/>
              <a:t>1</a:t>
            </a:r>
            <a:r>
              <a:rPr lang="mk-MK" sz="1600" dirty="0"/>
              <a:t> Кога, </a:t>
            </a:r>
            <a:r>
              <a:rPr lang="mk-MK" sz="1600" b="1" dirty="0">
                <a:solidFill>
                  <a:srgbClr val="FF0000"/>
                </a:solidFill>
              </a:rPr>
              <a:t>во текот на спроведувањето на барање поднесено во согласност со член 29 </a:t>
            </a:r>
            <a:r>
              <a:rPr lang="mk-MK" sz="1600" dirty="0"/>
              <a:t>за зачувување на податочен сообраќај во врска со одредена комуникација, </a:t>
            </a:r>
            <a:r>
              <a:rPr lang="mk-MK" sz="1600" b="1" dirty="0">
                <a:solidFill>
                  <a:srgbClr val="FF0000"/>
                </a:solidFill>
              </a:rPr>
              <a:t>замолената страна открие </a:t>
            </a:r>
            <a:r>
              <a:rPr lang="mk-MK" sz="1600" dirty="0"/>
              <a:t>дека </a:t>
            </a:r>
            <a:r>
              <a:rPr lang="mk-MK" sz="1600" b="1" dirty="0">
                <a:solidFill>
                  <a:srgbClr val="FF0000"/>
                </a:solidFill>
              </a:rPr>
              <a:t>давател на услуги во друга земја учествувал</a:t>
            </a:r>
            <a:r>
              <a:rPr lang="mk-MK" sz="1600" dirty="0"/>
              <a:t> во преносот на комуникацијата, </a:t>
            </a:r>
            <a:r>
              <a:rPr lang="mk-MK" sz="1600" b="1" dirty="0">
                <a:solidFill>
                  <a:srgbClr val="FF0000"/>
                </a:solidFill>
              </a:rPr>
              <a:t>замолената страна експедитивно ќе ѝ открие </a:t>
            </a:r>
            <a:r>
              <a:rPr lang="mk-MK" sz="1600" dirty="0"/>
              <a:t>на страната барател доволна количина на податочен сообраќај за да го идентификува тој давател на услуги и рутата преку која се пренесувала комуникацијата.</a:t>
            </a:r>
            <a:endParaRPr lang="en-US" sz="1600" dirty="0"/>
          </a:p>
          <a:p>
            <a:pPr algn="just">
              <a:buNone/>
            </a:pPr>
            <a:r>
              <a:rPr lang="en-US" sz="1600" dirty="0"/>
              <a:t>2 </a:t>
            </a:r>
            <a:r>
              <a:rPr lang="mk-MK" sz="1600" dirty="0"/>
              <a:t>Откривањето на податочниот сообраќај според став 1 може да биде задржано (нереализирано) само доколку</a:t>
            </a:r>
            <a:r>
              <a:rPr lang="en-US" sz="1600" dirty="0"/>
              <a:t>: </a:t>
            </a:r>
          </a:p>
          <a:p>
            <a:pPr algn="just">
              <a:buNone/>
            </a:pPr>
            <a:r>
              <a:rPr lang="mk-MK" sz="1600" dirty="0"/>
              <a:t>а</a:t>
            </a:r>
            <a:r>
              <a:rPr lang="en-US" sz="1600" dirty="0"/>
              <a:t> </a:t>
            </a:r>
            <a:r>
              <a:rPr lang="mk-MK" sz="1600" dirty="0"/>
              <a:t>барањето се однесува на кривично дело за кое замолената страна смета дека е политичко кривично дело или дело поврзано со политичко кривично дело</a:t>
            </a:r>
            <a:r>
              <a:rPr lang="en-US" sz="1600" dirty="0"/>
              <a:t>; </a:t>
            </a:r>
            <a:r>
              <a:rPr lang="mk-MK" sz="1600" dirty="0"/>
              <a:t>или</a:t>
            </a:r>
            <a:r>
              <a:rPr lang="en-US" sz="1600" dirty="0"/>
              <a:t> </a:t>
            </a:r>
          </a:p>
          <a:p>
            <a:pPr algn="just">
              <a:buNone/>
            </a:pPr>
            <a:r>
              <a:rPr lang="mk-MK" sz="1600" dirty="0"/>
              <a:t>б</a:t>
            </a:r>
            <a:r>
              <a:rPr lang="en-US" sz="1600" dirty="0"/>
              <a:t> </a:t>
            </a:r>
            <a:r>
              <a:rPr lang="mk-MK" sz="1600" dirty="0"/>
              <a:t>замолената страна смета дека спроведувањето на барањето веројатно ќе го загрози нејзиниот суверенитет, безбедност, јавен ред или други суштински интереси</a:t>
            </a:r>
            <a:r>
              <a:rPr lang="en-US" sz="1600" dirty="0"/>
              <a:t>.</a:t>
            </a:r>
          </a:p>
        </p:txBody>
      </p:sp>
      <p:sp>
        <p:nvSpPr>
          <p:cNvPr id="6" name="Rectangle 5">
            <a:extLst>
              <a:ext uri="{FF2B5EF4-FFF2-40B4-BE49-F238E27FC236}">
                <a16:creationId xmlns:a16="http://schemas.microsoft.com/office/drawing/2014/main" id="{524B6456-681F-2F44-A01A-AD3514E81BD2}"/>
              </a:ext>
            </a:extLst>
          </p:cNvPr>
          <p:cNvSpPr/>
          <p:nvPr/>
        </p:nvSpPr>
        <p:spPr>
          <a:xfrm>
            <a:off x="4934158" y="954867"/>
            <a:ext cx="3971142" cy="5632311"/>
          </a:xfrm>
          <a:prstGeom prst="rect">
            <a:avLst/>
          </a:prstGeom>
        </p:spPr>
        <p:txBody>
          <a:bodyPr wrap="square">
            <a:spAutoFit/>
          </a:bodyPr>
          <a:lstStyle/>
          <a:p>
            <a:pPr marL="342900" indent="-342900" algn="just">
              <a:buFont typeface="Wingdings" panose="05000000000000000000" pitchFamily="2" charset="2"/>
              <a:buChar char="Ø"/>
              <a:defRPr/>
            </a:pPr>
            <a:r>
              <a:rPr lang="mk-MK" dirty="0">
                <a:ea typeface="+mn-ea"/>
                <a:cs typeface="Arial" panose="020B0604020202020204" pitchFamily="34" charset="0"/>
              </a:rPr>
              <a:t>За откривањето на податочен сообраќај не е потребно барање за заемна помош </a:t>
            </a:r>
            <a:endParaRPr lang="en-GB" dirty="0">
              <a:ea typeface="+mn-ea"/>
              <a:cs typeface="Arial" panose="020B0604020202020204" pitchFamily="34" charset="0"/>
            </a:endParaRPr>
          </a:p>
          <a:p>
            <a:pPr marL="342900" indent="-342900" algn="just">
              <a:buFont typeface="Wingdings" panose="05000000000000000000" pitchFamily="2" charset="2"/>
              <a:buChar char="Ø"/>
              <a:defRPr/>
            </a:pPr>
            <a:endParaRPr lang="en-GB" dirty="0">
              <a:ea typeface="+mn-ea"/>
              <a:cs typeface="Arial" panose="020B0604020202020204" pitchFamily="34" charset="0"/>
            </a:endParaRPr>
          </a:p>
          <a:p>
            <a:pPr marL="342900" indent="-342900" algn="just">
              <a:buFont typeface="Wingdings" panose="05000000000000000000" pitchFamily="2" charset="2"/>
              <a:buChar char="Ø"/>
              <a:defRPr/>
            </a:pPr>
            <a:r>
              <a:rPr lang="mk-MK" dirty="0">
                <a:ea typeface="+mn-ea"/>
                <a:cs typeface="Arial" panose="020B0604020202020204" pitchFamily="34" charset="0"/>
              </a:rPr>
              <a:t>Страната која го спроведува барањето според член 29 мора експедитивно да открие (без барање) податочен сообраќај доколку открие дека давател на услуги во друга земја учествувал во пренос на комуникацијата</a:t>
            </a:r>
            <a:endParaRPr lang="en-GB" dirty="0">
              <a:ea typeface="+mn-ea"/>
              <a:cs typeface="Arial" panose="020B0604020202020204" pitchFamily="34" charset="0"/>
            </a:endParaRPr>
          </a:p>
          <a:p>
            <a:pPr marL="342900" indent="-342900" algn="just">
              <a:buFont typeface="Wingdings" panose="05000000000000000000" pitchFamily="2" charset="2"/>
              <a:buChar char="Ø"/>
              <a:defRPr/>
            </a:pPr>
            <a:endParaRPr lang="en-GB" dirty="0">
              <a:ea typeface="+mn-ea"/>
              <a:cs typeface="Arial" panose="020B0604020202020204" pitchFamily="34" charset="0"/>
            </a:endParaRPr>
          </a:p>
          <a:p>
            <a:pPr marL="342900" indent="-342900" algn="just">
              <a:buFont typeface="Wingdings" panose="05000000000000000000" pitchFamily="2" charset="2"/>
              <a:buChar char="Ø"/>
              <a:defRPr/>
            </a:pPr>
            <a:r>
              <a:rPr lang="mk-MK" dirty="0">
                <a:ea typeface="+mn-ea"/>
                <a:cs typeface="Arial" panose="020B0604020202020204" pitchFamily="34" charset="0"/>
              </a:rPr>
              <a:t>Ова ѝ овозможува на страната која побарала зачувување според член 29 експедитивно да побара зачувување на податоци што ги чуваат даватели на услуги во други судски надлежности</a:t>
            </a:r>
            <a:endParaRPr lang="en-GB" dirty="0">
              <a:ea typeface="+mn-ea"/>
              <a:cs typeface="Arial" panose="020B0604020202020204" pitchFamily="34" charset="0"/>
            </a:endParaRPr>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30 – </a:t>
            </a:r>
            <a:r>
              <a:rPr lang="mk-MK" sz="3200" b="1" dirty="0"/>
              <a:t>Откривање на податочен сообраќај</a:t>
            </a:r>
            <a:endParaRPr lang="en-GB" sz="3200" b="1" dirty="0"/>
          </a:p>
        </p:txBody>
      </p:sp>
    </p:spTree>
    <p:extLst>
      <p:ext uri="{BB962C8B-B14F-4D97-AF65-F5344CB8AC3E}">
        <p14:creationId xmlns:p14="http://schemas.microsoft.com/office/powerpoint/2010/main" val="1403421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1060"/>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967055"/>
            <a:ext cx="4742502" cy="5509200"/>
          </a:xfrm>
          <a:prstGeom prst="rect">
            <a:avLst/>
          </a:prstGeom>
        </p:spPr>
        <p:txBody>
          <a:bodyPr wrap="square">
            <a:spAutoFit/>
          </a:bodyPr>
          <a:lstStyle/>
          <a:p>
            <a:pPr algn="just">
              <a:buNone/>
            </a:pPr>
            <a:r>
              <a:rPr lang="en-US" sz="1600" dirty="0"/>
              <a:t>1</a:t>
            </a:r>
            <a:r>
              <a:rPr lang="mk-MK" sz="1600" dirty="0"/>
              <a:t> Кога, во текот на спроведувањето на барање поднесено во согласност со член 29 за зачувување на податочен сообраќај во врска со одредена комуникација, замолената страна открие дека давател на услуги во друга земја учествувал во преносот на комуникацијата, замолената страна експедитивно ќе ѝ открие на страната барател </a:t>
            </a:r>
            <a:r>
              <a:rPr lang="mk-MK" sz="1600" b="1" dirty="0">
                <a:solidFill>
                  <a:srgbClr val="FF0000"/>
                </a:solidFill>
              </a:rPr>
              <a:t>доволна</a:t>
            </a:r>
            <a:r>
              <a:rPr lang="mk-MK" sz="1600" dirty="0"/>
              <a:t> количина на </a:t>
            </a:r>
            <a:r>
              <a:rPr lang="mk-MK" sz="1600" b="1" dirty="0">
                <a:solidFill>
                  <a:srgbClr val="FF0000"/>
                </a:solidFill>
              </a:rPr>
              <a:t>податочен сообраќај</a:t>
            </a:r>
            <a:r>
              <a:rPr lang="mk-MK" sz="1600" dirty="0"/>
              <a:t> за да го </a:t>
            </a:r>
            <a:r>
              <a:rPr lang="mk-MK" sz="1600" b="1" dirty="0">
                <a:solidFill>
                  <a:srgbClr val="FF0000"/>
                </a:solidFill>
              </a:rPr>
              <a:t>идентификува</a:t>
            </a:r>
            <a:r>
              <a:rPr lang="mk-MK" sz="1600" dirty="0"/>
              <a:t> тој давател на услуги и </a:t>
            </a:r>
            <a:r>
              <a:rPr lang="mk-MK" sz="1600" b="1" dirty="0">
                <a:solidFill>
                  <a:srgbClr val="FF0000"/>
                </a:solidFill>
              </a:rPr>
              <a:t>патот</a:t>
            </a:r>
            <a:r>
              <a:rPr lang="mk-MK" sz="1600" dirty="0"/>
              <a:t> преку кој се пренесувала комуникацијата.</a:t>
            </a:r>
            <a:endParaRPr lang="en-US" sz="1600" dirty="0"/>
          </a:p>
          <a:p>
            <a:pPr algn="just">
              <a:buNone/>
            </a:pPr>
            <a:r>
              <a:rPr lang="en-US" sz="1600" dirty="0"/>
              <a:t>2 </a:t>
            </a:r>
            <a:r>
              <a:rPr lang="mk-MK" sz="1600" dirty="0"/>
              <a:t>Откривањето на податочниот сообраќај според став 1 може да биде задржано (нереализирано) само доколку</a:t>
            </a:r>
            <a:r>
              <a:rPr lang="en-US" sz="1600" dirty="0"/>
              <a:t>: </a:t>
            </a:r>
          </a:p>
          <a:p>
            <a:pPr algn="just">
              <a:buNone/>
            </a:pPr>
            <a:r>
              <a:rPr lang="mk-MK" sz="1600" dirty="0"/>
              <a:t>а</a:t>
            </a:r>
            <a:r>
              <a:rPr lang="en-US" sz="1600" dirty="0"/>
              <a:t> </a:t>
            </a:r>
            <a:r>
              <a:rPr lang="mk-MK" sz="1600" dirty="0"/>
              <a:t>барањето се однесува на кривично дело за кое замолената страна смета дека е политичко кривично дело или дело поврзано со политичко кривично дело</a:t>
            </a:r>
            <a:r>
              <a:rPr lang="en-US" sz="1600" dirty="0"/>
              <a:t>; </a:t>
            </a:r>
            <a:r>
              <a:rPr lang="mk-MK" sz="1600" dirty="0"/>
              <a:t>или</a:t>
            </a:r>
            <a:r>
              <a:rPr lang="en-US" sz="1600" dirty="0"/>
              <a:t> </a:t>
            </a:r>
          </a:p>
          <a:p>
            <a:pPr algn="just">
              <a:buNone/>
            </a:pPr>
            <a:r>
              <a:rPr lang="mk-MK" sz="1600" dirty="0"/>
              <a:t>б</a:t>
            </a:r>
            <a:r>
              <a:rPr lang="en-US" sz="1600" dirty="0"/>
              <a:t> </a:t>
            </a:r>
            <a:r>
              <a:rPr lang="mk-MK" sz="1600" dirty="0"/>
              <a:t>замолената страна смета дека спроведувањето на барањето веројатно ќе го загрози нејзиниот суверенитет, безбедност, јавен ред или други суштински интереси</a:t>
            </a:r>
            <a:r>
              <a:rPr lang="en-US" sz="1600" dirty="0"/>
              <a:t>.</a:t>
            </a:r>
          </a:p>
        </p:txBody>
      </p:sp>
      <p:sp>
        <p:nvSpPr>
          <p:cNvPr id="6" name="Rectangle 5">
            <a:extLst>
              <a:ext uri="{FF2B5EF4-FFF2-40B4-BE49-F238E27FC236}">
                <a16:creationId xmlns:a16="http://schemas.microsoft.com/office/drawing/2014/main" id="{524B6456-681F-2F44-A01A-AD3514E81BD2}"/>
              </a:ext>
            </a:extLst>
          </p:cNvPr>
          <p:cNvSpPr/>
          <p:nvPr/>
        </p:nvSpPr>
        <p:spPr>
          <a:xfrm>
            <a:off x="4919146" y="952123"/>
            <a:ext cx="4050044" cy="3416320"/>
          </a:xfrm>
          <a:prstGeom prst="rect">
            <a:avLst/>
          </a:prstGeom>
        </p:spPr>
        <p:txBody>
          <a:bodyPr wrap="square">
            <a:spAutoFit/>
          </a:bodyPr>
          <a:lstStyle/>
          <a:p>
            <a:pPr marL="342900" indent="-342900" algn="just">
              <a:buFont typeface="Wingdings" panose="05000000000000000000" pitchFamily="2" charset="2"/>
              <a:buChar char="Ø"/>
              <a:defRPr/>
            </a:pPr>
            <a:r>
              <a:rPr lang="mk-MK" dirty="0"/>
              <a:t>Откривањето на податочниот сообраќај мора да биде доволно за да се овозможи идентификација на</a:t>
            </a:r>
            <a:r>
              <a:rPr lang="en-US" dirty="0"/>
              <a:t>:</a:t>
            </a:r>
          </a:p>
          <a:p>
            <a:pPr marL="800100" lvl="1" indent="-342900" algn="just">
              <a:buFont typeface="Wingdings" panose="05000000000000000000" pitchFamily="2" charset="2"/>
              <a:buChar char="Ø"/>
              <a:defRPr/>
            </a:pPr>
            <a:r>
              <a:rPr lang="mk-MK" dirty="0"/>
              <a:t>Давателот на услуги во друга судска надлежност кој бил вклучен во преносот на комуникацијата</a:t>
            </a:r>
            <a:endParaRPr lang="en-US" dirty="0"/>
          </a:p>
          <a:p>
            <a:pPr marL="800100" lvl="1" indent="-342900" algn="just">
              <a:buFont typeface="Wingdings" panose="05000000000000000000" pitchFamily="2" charset="2"/>
              <a:buChar char="Ø"/>
              <a:defRPr/>
            </a:pPr>
            <a:r>
              <a:rPr lang="mk-MK" dirty="0"/>
              <a:t>Рутата (патеката) преку која се пренесувала комуникацијата</a:t>
            </a:r>
            <a:endParaRPr lang="en-US" dirty="0"/>
          </a:p>
          <a:p>
            <a:pPr algn="just">
              <a:defRPr/>
            </a:pPr>
            <a:endParaRPr lang="en-US" dirty="0">
              <a:ea typeface="+mn-ea"/>
              <a:cs typeface="Arial" panose="020B0604020202020204" pitchFamily="34" charset="0"/>
            </a:endParaRPr>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30 – </a:t>
            </a:r>
            <a:r>
              <a:rPr lang="mk-MK" sz="3200" b="1" dirty="0"/>
              <a:t>Откривање на податочен сообраќај</a:t>
            </a:r>
            <a:endParaRPr lang="en-GB" sz="3200" b="1" dirty="0"/>
          </a:p>
        </p:txBody>
      </p:sp>
    </p:spTree>
    <p:extLst>
      <p:ext uri="{BB962C8B-B14F-4D97-AF65-F5344CB8AC3E}">
        <p14:creationId xmlns:p14="http://schemas.microsoft.com/office/powerpoint/2010/main" val="1533499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967055"/>
            <a:ext cx="5422620" cy="5586145"/>
          </a:xfrm>
          <a:prstGeom prst="rect">
            <a:avLst/>
          </a:prstGeom>
        </p:spPr>
        <p:txBody>
          <a:bodyPr wrap="square">
            <a:spAutoFit/>
          </a:bodyPr>
          <a:lstStyle/>
          <a:p>
            <a:pPr algn="just">
              <a:buNone/>
            </a:pPr>
            <a:r>
              <a:rPr lang="en-US" sz="1700" dirty="0"/>
              <a:t>1</a:t>
            </a:r>
            <a:r>
              <a:rPr lang="mk-MK" sz="1700" dirty="0"/>
              <a:t> Кога, во текот на спроведувањето на барање поднесено во согласност со член 29 за зачувување на податочен сообраќај во врска со одредена комуникација, замолената страна открие дека давател на услуги во друга земја учествувал во преносот на комуникацијата, замолената страна експедитивно ќе ѝ открие на страната барател доволна количина на податочен сообраќај за да го идентификува тој давател на услуги и патот преку кој се пренесувала комуникацијата.</a:t>
            </a:r>
            <a:endParaRPr lang="en-US" sz="1700" dirty="0"/>
          </a:p>
          <a:p>
            <a:pPr algn="just">
              <a:buNone/>
            </a:pPr>
            <a:r>
              <a:rPr lang="en-US" sz="1700" dirty="0"/>
              <a:t>2 </a:t>
            </a:r>
            <a:r>
              <a:rPr lang="mk-MK" sz="1700" dirty="0"/>
              <a:t>Откривањето на податочниот сообраќај според став 1 може да биде </a:t>
            </a:r>
            <a:r>
              <a:rPr lang="mk-MK" sz="1700" b="1" dirty="0">
                <a:solidFill>
                  <a:srgbClr val="FF0000"/>
                </a:solidFill>
              </a:rPr>
              <a:t>задржано (нереализирано) само</a:t>
            </a:r>
            <a:r>
              <a:rPr lang="mk-MK" sz="1700" dirty="0"/>
              <a:t> </a:t>
            </a:r>
            <a:r>
              <a:rPr lang="mk-MK" sz="1700" b="1" dirty="0">
                <a:solidFill>
                  <a:srgbClr val="FF0000"/>
                </a:solidFill>
              </a:rPr>
              <a:t>доколку</a:t>
            </a:r>
            <a:r>
              <a:rPr lang="en-US" sz="1700" dirty="0"/>
              <a:t>: </a:t>
            </a:r>
          </a:p>
          <a:p>
            <a:pPr algn="just">
              <a:buNone/>
            </a:pPr>
            <a:r>
              <a:rPr lang="mk-MK" sz="1700" dirty="0"/>
              <a:t>а</a:t>
            </a:r>
            <a:r>
              <a:rPr lang="en-US" sz="1700" dirty="0"/>
              <a:t> </a:t>
            </a:r>
            <a:r>
              <a:rPr lang="mk-MK" sz="1700" dirty="0"/>
              <a:t>барањето се однесува на кривично дело за кое замолената страна смета дека е </a:t>
            </a:r>
            <a:r>
              <a:rPr lang="mk-MK" sz="1700" b="1" dirty="0">
                <a:solidFill>
                  <a:srgbClr val="FF0000"/>
                </a:solidFill>
              </a:rPr>
              <a:t>политичко кривично дело </a:t>
            </a:r>
            <a:r>
              <a:rPr lang="mk-MK" sz="1700" dirty="0"/>
              <a:t>или дело поврзано со политичко кривично дело</a:t>
            </a:r>
            <a:r>
              <a:rPr lang="en-US" sz="1700" dirty="0"/>
              <a:t>; </a:t>
            </a:r>
            <a:r>
              <a:rPr lang="mk-MK" sz="1700" dirty="0"/>
              <a:t>или</a:t>
            </a:r>
            <a:r>
              <a:rPr lang="en-US" sz="1700" dirty="0"/>
              <a:t> </a:t>
            </a:r>
          </a:p>
          <a:p>
            <a:pPr algn="just">
              <a:buNone/>
            </a:pPr>
            <a:r>
              <a:rPr lang="mk-MK" sz="1700" dirty="0"/>
              <a:t>б</a:t>
            </a:r>
            <a:r>
              <a:rPr lang="en-US" sz="1700" dirty="0"/>
              <a:t> </a:t>
            </a:r>
            <a:r>
              <a:rPr lang="mk-MK" sz="1700" dirty="0"/>
              <a:t>замолената страна смета дека спроведувањето на барањето веројатно ќе го загрози нејзиниот </a:t>
            </a:r>
            <a:r>
              <a:rPr lang="mk-MK" sz="1700" b="1" dirty="0">
                <a:solidFill>
                  <a:srgbClr val="FF0000"/>
                </a:solidFill>
              </a:rPr>
              <a:t>суверенитет, безбедност, јавен ред</a:t>
            </a:r>
            <a:r>
              <a:rPr lang="mk-MK" sz="1700" dirty="0"/>
              <a:t> или други </a:t>
            </a:r>
            <a:r>
              <a:rPr lang="mk-MK" sz="1700" b="1" dirty="0">
                <a:solidFill>
                  <a:srgbClr val="FF0000"/>
                </a:solidFill>
              </a:rPr>
              <a:t>суштински интереси</a:t>
            </a:r>
            <a:r>
              <a:rPr lang="en-US" sz="1700" dirty="0"/>
              <a:t>.</a:t>
            </a:r>
          </a:p>
        </p:txBody>
      </p:sp>
      <p:sp>
        <p:nvSpPr>
          <p:cNvPr id="6" name="Rectangle 5">
            <a:extLst>
              <a:ext uri="{FF2B5EF4-FFF2-40B4-BE49-F238E27FC236}">
                <a16:creationId xmlns:a16="http://schemas.microsoft.com/office/drawing/2014/main" id="{524B6456-681F-2F44-A01A-AD3514E81BD2}"/>
              </a:ext>
            </a:extLst>
          </p:cNvPr>
          <p:cNvSpPr/>
          <p:nvPr/>
        </p:nvSpPr>
        <p:spPr>
          <a:xfrm>
            <a:off x="5518448" y="1002781"/>
            <a:ext cx="3450741" cy="4524315"/>
          </a:xfrm>
          <a:prstGeom prst="rect">
            <a:avLst/>
          </a:prstGeom>
        </p:spPr>
        <p:txBody>
          <a:bodyPr wrap="square">
            <a:spAutoFit/>
          </a:bodyPr>
          <a:lstStyle/>
          <a:p>
            <a:pPr marL="342900" indent="-342900" algn="just">
              <a:buFont typeface="Wingdings" panose="05000000000000000000" pitchFamily="2" charset="2"/>
              <a:buChar char="Ø"/>
              <a:defRPr/>
            </a:pPr>
            <a:r>
              <a:rPr lang="mk-MK" dirty="0">
                <a:ea typeface="+mn-ea"/>
                <a:cs typeface="Arial" panose="020B0604020202020204" pitchFamily="34" charset="0"/>
              </a:rPr>
              <a:t>Една страна може да ги задржи податочниот сообраќај само доколку</a:t>
            </a:r>
            <a:r>
              <a:rPr lang="en-GB" dirty="0">
                <a:ea typeface="+mn-ea"/>
                <a:cs typeface="Arial" panose="020B0604020202020204" pitchFamily="34" charset="0"/>
              </a:rPr>
              <a:t>:</a:t>
            </a:r>
          </a:p>
          <a:p>
            <a:pPr marL="800100" lvl="1" indent="-342900" algn="just">
              <a:buFont typeface="Wingdings" panose="05000000000000000000" pitchFamily="2" charset="2"/>
              <a:buChar char="Ø"/>
              <a:defRPr/>
            </a:pPr>
            <a:r>
              <a:rPr lang="mk-MK" dirty="0">
                <a:ea typeface="+mn-ea"/>
                <a:cs typeface="Arial" panose="020B0604020202020204" pitchFamily="34" charset="0"/>
              </a:rPr>
              <a:t>верува дека извршувањето ќе го загрози нејзиниот суверенитет, безбедност, јавен ред или други суштински интереси</a:t>
            </a:r>
          </a:p>
          <a:p>
            <a:pPr marL="800100" lvl="1" indent="-342900" algn="just">
              <a:buFont typeface="Wingdings" panose="05000000000000000000" pitchFamily="2" charset="2"/>
              <a:buChar char="Ø"/>
              <a:defRPr/>
            </a:pPr>
            <a:r>
              <a:rPr lang="mk-MK" dirty="0">
                <a:ea typeface="+mn-ea"/>
                <a:cs typeface="Arial" panose="020B0604020202020204" pitchFamily="34" charset="0"/>
              </a:rPr>
              <a:t>кривичното дело се смета за политичко кривично дело или кривично дело поврзано со политичко кривично дело</a:t>
            </a:r>
            <a:endParaRPr lang="en-GB" dirty="0">
              <a:ea typeface="+mn-ea"/>
              <a:cs typeface="Arial" panose="020B0604020202020204" pitchFamily="34" charset="0"/>
            </a:endParaRPr>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30 – </a:t>
            </a:r>
            <a:r>
              <a:rPr lang="mk-MK" sz="3200" b="1" dirty="0"/>
              <a:t>Откривање на податочен сообраќај</a:t>
            </a:r>
            <a:endParaRPr lang="en-GB" sz="3200" b="1" dirty="0"/>
          </a:p>
        </p:txBody>
      </p:sp>
    </p:spTree>
    <p:extLst>
      <p:ext uri="{BB962C8B-B14F-4D97-AF65-F5344CB8AC3E}">
        <p14:creationId xmlns:p14="http://schemas.microsoft.com/office/powerpoint/2010/main" val="2549687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73454661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1584834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31 – Заемна помош во врска со пристап</a:t>
            </a:r>
          </a:p>
          <a:p>
            <a:pPr algn="r"/>
            <a:r>
              <a:rPr lang="mk-MK" sz="3200" b="1" dirty="0"/>
              <a:t>до складирани компјутерски податоци</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D10CC973-3048-4480-AF1E-5EDA3830CFDE}"/>
              </a:ext>
            </a:extLst>
          </p:cNvPr>
          <p:cNvSpPr/>
          <p:nvPr/>
        </p:nvSpPr>
        <p:spPr>
          <a:xfrm>
            <a:off x="26375" y="1231374"/>
            <a:ext cx="4449615" cy="3816429"/>
          </a:xfrm>
          <a:prstGeom prst="rect">
            <a:avLst/>
          </a:prstGeom>
        </p:spPr>
        <p:txBody>
          <a:bodyPr wrap="square">
            <a:spAutoFit/>
          </a:bodyPr>
          <a:lstStyle/>
          <a:p>
            <a:pPr marL="342900" indent="-342900" algn="just">
              <a:buFont typeface="Wingdings" panose="05000000000000000000" pitchFamily="2" charset="2"/>
              <a:buChar char="Ø"/>
            </a:pPr>
            <a:r>
              <a:rPr lang="mk-MK" sz="2200" dirty="0">
                <a:ea typeface="Verdana" panose="020B0604030504040204" pitchFamily="34" charset="0"/>
                <a:cs typeface="Arial" panose="020B0604020202020204" pitchFamily="34" charset="0"/>
              </a:rPr>
              <a:t>Барање до друга земја за претрес и заплена (и откривање) на податоци складирани со помош на компјутерски систем</a:t>
            </a: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mk-MK" sz="2200" dirty="0">
                <a:ea typeface="Verdana" panose="020B0604030504040204" pitchFamily="34" charset="0"/>
                <a:cs typeface="Arial" panose="020B0604020202020204" pitchFamily="34" charset="0"/>
              </a:rPr>
              <a:t>Лоцирани во рамките на територијата на замолената страна</a:t>
            </a:r>
          </a:p>
          <a:p>
            <a:pPr marL="800100" lvl="1" indent="-342900" algn="just">
              <a:buFont typeface="Wingdings" panose="05000000000000000000" pitchFamily="2" charset="2"/>
              <a:buChar char="Ø"/>
            </a:pPr>
            <a:r>
              <a:rPr lang="mk-MK" sz="2200" dirty="0">
                <a:ea typeface="Verdana" panose="020B0604030504040204" pitchFamily="34" charset="0"/>
                <a:cs typeface="Arial" panose="020B0604020202020204" pitchFamily="34" charset="0"/>
              </a:rPr>
              <a:t>Вклучувајќи ги и податоците зачувани согласно член 29</a:t>
            </a:r>
            <a:endParaRPr lang="en-US" sz="2200" dirty="0">
              <a:ea typeface="Verdana" panose="020B0604030504040204" pitchFamily="34" charset="0"/>
              <a:cs typeface="Arial" panose="020B0604020202020204" pitchFamily="34" charset="0"/>
            </a:endParaRPr>
          </a:p>
        </p:txBody>
      </p:sp>
      <p:pic>
        <p:nvPicPr>
          <p:cNvPr id="8" name="Picture 2" descr="https://www.diplomacy.edu/sites/default/files/Cybercrime%20illustration%20-%20L.jpg">
            <a:extLst>
              <a:ext uri="{FF2B5EF4-FFF2-40B4-BE49-F238E27FC236}">
                <a16:creationId xmlns:a16="http://schemas.microsoft.com/office/drawing/2014/main" id="{FB0247E3-8926-4208-9737-DFE6CF3C14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400" b="7716"/>
          <a:stretch/>
        </p:blipFill>
        <p:spPr bwMode="auto">
          <a:xfrm>
            <a:off x="4824449" y="1868835"/>
            <a:ext cx="4198007" cy="313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401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31 – Заемна помош во врска со пристап</a:t>
            </a:r>
          </a:p>
          <a:p>
            <a:pPr algn="r"/>
            <a:r>
              <a:rPr lang="mk-MK" sz="3200" b="1" dirty="0"/>
              <a:t>до складирани компјутерски податоци</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55099" y="904604"/>
            <a:ext cx="4851049" cy="5586145"/>
          </a:xfrm>
          <a:prstGeom prst="rect">
            <a:avLst/>
          </a:prstGeom>
        </p:spPr>
        <p:txBody>
          <a:bodyPr wrap="square">
            <a:spAutoFit/>
          </a:bodyPr>
          <a:lstStyle/>
          <a:p>
            <a:pPr algn="just">
              <a:buNone/>
            </a:pPr>
            <a:r>
              <a:rPr lang="en-US" sz="1700" dirty="0"/>
              <a:t>1 </a:t>
            </a:r>
            <a:r>
              <a:rPr lang="mk-MK" sz="1700" dirty="0"/>
              <a:t>Страната може да побара од друга страна да направи </a:t>
            </a:r>
            <a:r>
              <a:rPr lang="mk-MK" sz="1700" b="1" dirty="0">
                <a:solidFill>
                  <a:srgbClr val="FF0000"/>
                </a:solidFill>
              </a:rPr>
              <a:t>претресе </a:t>
            </a:r>
            <a:r>
              <a:rPr lang="ru-RU" sz="1700" b="1" dirty="0">
                <a:solidFill>
                  <a:srgbClr val="FF0000"/>
                </a:solidFill>
              </a:rPr>
              <a:t>или слично да пристапи, заплени</a:t>
            </a:r>
            <a:r>
              <a:rPr lang="ru-RU" sz="1700" dirty="0"/>
              <a:t> </a:t>
            </a:r>
            <a:r>
              <a:rPr lang="ru-RU" sz="1700" b="1" dirty="0">
                <a:solidFill>
                  <a:srgbClr val="FF0000"/>
                </a:solidFill>
              </a:rPr>
              <a:t>или на сличен начин да обезбеди </a:t>
            </a:r>
            <a:r>
              <a:rPr lang="ru-RU" sz="1700" dirty="0"/>
              <a:t>или </a:t>
            </a:r>
            <a:r>
              <a:rPr lang="ru-RU" sz="1700" b="1" dirty="0">
                <a:solidFill>
                  <a:srgbClr val="FF0000"/>
                </a:solidFill>
              </a:rPr>
              <a:t>открие податоци</a:t>
            </a:r>
            <a:r>
              <a:rPr lang="ru-RU" sz="1700" dirty="0"/>
              <a:t> скалдирани со помош на компјутерски систем лоциран во рамките на територијата на замолената страна, </a:t>
            </a:r>
            <a:r>
              <a:rPr lang="ru-RU" sz="1700" b="1" dirty="0">
                <a:solidFill>
                  <a:srgbClr val="FF0000"/>
                </a:solidFill>
              </a:rPr>
              <a:t>вклучувајќи зачувани податоци согласно член 29</a:t>
            </a:r>
            <a:r>
              <a:rPr lang="ru-RU" sz="1700" dirty="0"/>
              <a:t>.</a:t>
            </a:r>
          </a:p>
          <a:p>
            <a:pPr algn="just">
              <a:buNone/>
            </a:pPr>
            <a:r>
              <a:rPr lang="en-US" sz="1700" dirty="0"/>
              <a:t>2 </a:t>
            </a:r>
            <a:r>
              <a:rPr lang="mk-MK" sz="1700" dirty="0"/>
              <a:t>Замолената страна ќе одговори на барањето преку примена на меѓународните инструменти, аранжмани или законодавства наведени во член 23 и во согласност со другите релевантни одредби на ова поглавје.</a:t>
            </a:r>
            <a:r>
              <a:rPr lang="en-US" sz="1700" dirty="0"/>
              <a:t> </a:t>
            </a:r>
          </a:p>
          <a:p>
            <a:pPr algn="just">
              <a:buNone/>
            </a:pPr>
            <a:r>
              <a:rPr lang="en-US" sz="1700" dirty="0"/>
              <a:t>3 </a:t>
            </a:r>
            <a:r>
              <a:rPr lang="mk-MK" sz="1700" dirty="0"/>
              <a:t>На барањето ќе се одговори експедитивно кога</a:t>
            </a:r>
            <a:r>
              <a:rPr lang="en-US" sz="1700" dirty="0"/>
              <a:t>: </a:t>
            </a:r>
          </a:p>
          <a:p>
            <a:pPr algn="just">
              <a:buNone/>
            </a:pPr>
            <a:r>
              <a:rPr lang="mk-MK" sz="1700" dirty="0"/>
              <a:t>а</a:t>
            </a:r>
            <a:r>
              <a:rPr lang="en-US" sz="1700" dirty="0"/>
              <a:t> </a:t>
            </a:r>
            <a:r>
              <a:rPr lang="mk-MK" sz="1700" dirty="0"/>
              <a:t>постои основа да се верува дека релевантните податоци се особено ранливи на загуба или измена</a:t>
            </a:r>
            <a:r>
              <a:rPr lang="en-US" sz="1700" dirty="0"/>
              <a:t>; </a:t>
            </a:r>
            <a:r>
              <a:rPr lang="mk-MK" sz="1700" dirty="0"/>
              <a:t>или</a:t>
            </a:r>
            <a:r>
              <a:rPr lang="en-US" sz="1700" dirty="0"/>
              <a:t> </a:t>
            </a:r>
          </a:p>
          <a:p>
            <a:pPr algn="just">
              <a:buNone/>
            </a:pPr>
            <a:r>
              <a:rPr lang="mk-MK" sz="1700" dirty="0"/>
              <a:t>б</a:t>
            </a:r>
            <a:r>
              <a:rPr lang="en-US" sz="1700" dirty="0"/>
              <a:t> </a:t>
            </a:r>
            <a:r>
              <a:rPr lang="mk-MK" sz="1700" dirty="0"/>
              <a:t>инструментите, аранжманите и законите наведени во став 2 во спротивно предвидуваат експедитивна соработка</a:t>
            </a:r>
            <a:r>
              <a:rPr lang="en-US" sz="1700" dirty="0"/>
              <a:t>.</a:t>
            </a:r>
          </a:p>
        </p:txBody>
      </p:sp>
      <p:sp>
        <p:nvSpPr>
          <p:cNvPr id="6" name="Rectangle 5">
            <a:extLst>
              <a:ext uri="{FF2B5EF4-FFF2-40B4-BE49-F238E27FC236}">
                <a16:creationId xmlns:a16="http://schemas.microsoft.com/office/drawing/2014/main" id="{524B6456-681F-2F44-A01A-AD3514E81BD2}"/>
              </a:ext>
            </a:extLst>
          </p:cNvPr>
          <p:cNvSpPr/>
          <p:nvPr/>
        </p:nvSpPr>
        <p:spPr>
          <a:xfrm>
            <a:off x="5187820" y="875360"/>
            <a:ext cx="3834636" cy="3893374"/>
          </a:xfrm>
          <a:prstGeom prst="rect">
            <a:avLst/>
          </a:prstGeom>
        </p:spPr>
        <p:txBody>
          <a:bodyPr wrap="square">
            <a:spAutoFit/>
          </a:bodyPr>
          <a:lstStyle/>
          <a:p>
            <a:pPr marL="342900" indent="-342900" algn="just">
              <a:buFont typeface="Wingdings" panose="05000000000000000000" pitchFamily="2" charset="2"/>
              <a:buChar char="Ø"/>
              <a:defRPr/>
            </a:pPr>
            <a:r>
              <a:rPr lang="mk-MK" sz="1900" dirty="0">
                <a:ea typeface="+mn-ea"/>
                <a:cs typeface="Arial" panose="020B0604020202020204" pitchFamily="34" charset="0"/>
              </a:rPr>
              <a:t>Страните можат да испраќаат барања за претрес или сличен пристап, заплена или слично обезбедување и откривање на компјутерски податоци</a:t>
            </a:r>
            <a:endParaRPr lang="en-US" sz="1900" dirty="0">
              <a:ea typeface="+mn-ea"/>
              <a:cs typeface="Arial" panose="020B0604020202020204" pitchFamily="34" charset="0"/>
            </a:endParaRPr>
          </a:p>
          <a:p>
            <a:pPr marL="342900" indent="-342900" algn="just">
              <a:buFont typeface="Wingdings" panose="05000000000000000000" pitchFamily="2" charset="2"/>
              <a:buChar char="Ø"/>
              <a:defRPr/>
            </a:pPr>
            <a:endParaRPr lang="en-US" sz="1900" dirty="0">
              <a:ea typeface="+mn-ea"/>
              <a:cs typeface="Arial" panose="020B0604020202020204" pitchFamily="34" charset="0"/>
            </a:endParaRPr>
          </a:p>
          <a:p>
            <a:pPr marL="342900" indent="-342900" algn="just">
              <a:buFont typeface="Wingdings" panose="05000000000000000000" pitchFamily="2" charset="2"/>
              <a:buChar char="Ø"/>
              <a:defRPr/>
            </a:pPr>
            <a:r>
              <a:rPr lang="mk-MK" sz="1900" dirty="0">
                <a:ea typeface="+mn-ea"/>
                <a:cs typeface="Arial" panose="020B0604020202020204" pitchFamily="34" charset="0"/>
              </a:rPr>
              <a:t>Ова барање може да се однесува на податоци складирани во компјутерски систем во друга земја, вклучувајќи податоци што се зачувани согласно член 29</a:t>
            </a:r>
            <a:endParaRPr lang="en-US" sz="1900" dirty="0">
              <a:ea typeface="+mn-ea"/>
              <a:cs typeface="Arial" panose="020B0604020202020204" pitchFamily="34" charset="0"/>
            </a:endParaRPr>
          </a:p>
        </p:txBody>
      </p:sp>
    </p:spTree>
    <p:extLst>
      <p:ext uri="{BB962C8B-B14F-4D97-AF65-F5344CB8AC3E}">
        <p14:creationId xmlns:p14="http://schemas.microsoft.com/office/powerpoint/2010/main" val="1896628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31 – Заемна помош во врска со пристап</a:t>
            </a:r>
          </a:p>
          <a:p>
            <a:pPr algn="r"/>
            <a:r>
              <a:rPr lang="mk-MK" sz="3200" b="1" dirty="0"/>
              <a:t>до складирани компјутерски податоци</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57930" y="918851"/>
            <a:ext cx="5092568" cy="5586145"/>
          </a:xfrm>
          <a:prstGeom prst="rect">
            <a:avLst/>
          </a:prstGeom>
        </p:spPr>
        <p:txBody>
          <a:bodyPr wrap="square">
            <a:spAutoFit/>
          </a:bodyPr>
          <a:lstStyle/>
          <a:p>
            <a:pPr algn="just">
              <a:buNone/>
            </a:pPr>
            <a:r>
              <a:rPr lang="en-US" sz="1700" dirty="0"/>
              <a:t>1 </a:t>
            </a:r>
            <a:r>
              <a:rPr lang="mk-MK" sz="1700" dirty="0"/>
              <a:t>Страната може да побара од друга страна да направи претресе </a:t>
            </a:r>
            <a:r>
              <a:rPr lang="ru-RU" sz="1700" dirty="0"/>
              <a:t>или слично да пристапи, заплени или на сличен начин да обезбеди или открие податоци складирани со помош на компјутерски систем лоциран во рамките на територијата на замолената страна, вклучувајќи зачувани податоци согласно член 29.</a:t>
            </a:r>
          </a:p>
          <a:p>
            <a:pPr algn="just">
              <a:buNone/>
            </a:pPr>
            <a:r>
              <a:rPr lang="en-US" sz="1700" dirty="0"/>
              <a:t>2 </a:t>
            </a:r>
            <a:r>
              <a:rPr lang="mk-MK" sz="1700" dirty="0"/>
              <a:t>Замолената страна ќе </a:t>
            </a:r>
            <a:r>
              <a:rPr lang="mk-MK" sz="1700" b="1" dirty="0">
                <a:solidFill>
                  <a:srgbClr val="FF0000"/>
                </a:solidFill>
              </a:rPr>
              <a:t>одговори</a:t>
            </a:r>
            <a:r>
              <a:rPr lang="mk-MK" sz="1700" dirty="0"/>
              <a:t> на барањето </a:t>
            </a:r>
            <a:r>
              <a:rPr lang="mk-MK" sz="1700" b="1" dirty="0">
                <a:solidFill>
                  <a:srgbClr val="FF0000"/>
                </a:solidFill>
              </a:rPr>
              <a:t>преку </a:t>
            </a:r>
            <a:r>
              <a:rPr lang="mk-MK" sz="1700" dirty="0"/>
              <a:t>примена на </a:t>
            </a:r>
            <a:r>
              <a:rPr lang="mk-MK" sz="1700" b="1" dirty="0">
                <a:solidFill>
                  <a:srgbClr val="FF0000"/>
                </a:solidFill>
              </a:rPr>
              <a:t>меѓународните инструменти, аранжмани или законодавства </a:t>
            </a:r>
            <a:r>
              <a:rPr lang="mk-MK" sz="1700" dirty="0"/>
              <a:t>наведени во член 23 и во согласност со </a:t>
            </a:r>
            <a:r>
              <a:rPr lang="mk-MK" sz="1700" b="1" dirty="0">
                <a:solidFill>
                  <a:srgbClr val="FF0000"/>
                </a:solidFill>
              </a:rPr>
              <a:t>другите релевантни одредби на ова поглавје</a:t>
            </a:r>
            <a:r>
              <a:rPr lang="mk-MK" sz="1700" dirty="0"/>
              <a:t>.</a:t>
            </a:r>
            <a:r>
              <a:rPr lang="en-US" sz="1700" dirty="0"/>
              <a:t> </a:t>
            </a:r>
          </a:p>
          <a:p>
            <a:pPr algn="just">
              <a:buNone/>
            </a:pPr>
            <a:r>
              <a:rPr lang="en-US" sz="1700" dirty="0"/>
              <a:t>3 </a:t>
            </a:r>
            <a:r>
              <a:rPr lang="mk-MK" sz="1700" dirty="0"/>
              <a:t>На барањето ќе се одговори експедитивно кога</a:t>
            </a:r>
            <a:r>
              <a:rPr lang="en-US" sz="1700" dirty="0"/>
              <a:t>: </a:t>
            </a:r>
          </a:p>
          <a:p>
            <a:pPr algn="just">
              <a:buNone/>
            </a:pPr>
            <a:r>
              <a:rPr lang="mk-MK" sz="1700" dirty="0"/>
              <a:t>а</a:t>
            </a:r>
            <a:r>
              <a:rPr lang="en-US" sz="1700" dirty="0"/>
              <a:t> </a:t>
            </a:r>
            <a:r>
              <a:rPr lang="mk-MK" sz="1700" dirty="0"/>
              <a:t>постои основа да се верува дека релевантните податоци се особено ранливи на загуба или измена</a:t>
            </a:r>
            <a:r>
              <a:rPr lang="en-US" sz="1700" dirty="0"/>
              <a:t>; </a:t>
            </a:r>
            <a:r>
              <a:rPr lang="mk-MK" sz="1700" dirty="0"/>
              <a:t>или</a:t>
            </a:r>
            <a:r>
              <a:rPr lang="en-US" sz="1700" dirty="0"/>
              <a:t> </a:t>
            </a:r>
          </a:p>
          <a:p>
            <a:pPr algn="just">
              <a:buNone/>
            </a:pPr>
            <a:r>
              <a:rPr lang="mk-MK" sz="1700" dirty="0"/>
              <a:t>б</a:t>
            </a:r>
            <a:r>
              <a:rPr lang="en-US" sz="1700" dirty="0"/>
              <a:t> </a:t>
            </a:r>
            <a:r>
              <a:rPr lang="mk-MK" sz="1700" dirty="0"/>
              <a:t>инструментите, аранжманите и законите наведени во став 2 во спротивно предвидуваат експедитивна соработка</a:t>
            </a:r>
            <a:r>
              <a:rPr lang="en-US" sz="1700" dirty="0"/>
              <a:t>.</a:t>
            </a:r>
          </a:p>
        </p:txBody>
      </p:sp>
      <p:sp>
        <p:nvSpPr>
          <p:cNvPr id="6" name="Rectangle 5">
            <a:extLst>
              <a:ext uri="{FF2B5EF4-FFF2-40B4-BE49-F238E27FC236}">
                <a16:creationId xmlns:a16="http://schemas.microsoft.com/office/drawing/2014/main" id="{524B6456-681F-2F44-A01A-AD3514E81BD2}"/>
              </a:ext>
            </a:extLst>
          </p:cNvPr>
          <p:cNvSpPr/>
          <p:nvPr/>
        </p:nvSpPr>
        <p:spPr>
          <a:xfrm>
            <a:off x="5159376" y="884067"/>
            <a:ext cx="3837862" cy="5062924"/>
          </a:xfrm>
          <a:prstGeom prst="rect">
            <a:avLst/>
          </a:prstGeom>
        </p:spPr>
        <p:txBody>
          <a:bodyPr wrap="square">
            <a:spAutoFit/>
          </a:bodyPr>
          <a:lstStyle/>
          <a:p>
            <a:pPr marL="342900" indent="-342900" algn="just">
              <a:buFont typeface="Wingdings" panose="05000000000000000000" pitchFamily="2" charset="2"/>
              <a:buChar char="Ø"/>
              <a:defRPr/>
            </a:pPr>
            <a:r>
              <a:rPr lang="mk-MK" sz="1900" dirty="0">
                <a:ea typeface="+mn-ea"/>
                <a:cs typeface="Arial" panose="020B0604020202020204" pitchFamily="34" charset="0"/>
              </a:rPr>
              <a:t>Од страните се бара да одговорат на барањата за претрес или сличен пристап, заплена или слично обезбедување и откривање на компјутерски податоци.</a:t>
            </a:r>
            <a:endParaRPr lang="en-US" sz="1900" dirty="0">
              <a:ea typeface="+mn-ea"/>
              <a:cs typeface="Arial" panose="020B0604020202020204" pitchFamily="34" charset="0"/>
            </a:endParaRPr>
          </a:p>
          <a:p>
            <a:pPr marL="342900" indent="-342900" algn="just">
              <a:buFont typeface="Wingdings" panose="05000000000000000000" pitchFamily="2" charset="2"/>
              <a:buChar char="Ø"/>
              <a:defRPr/>
            </a:pPr>
            <a:endParaRPr lang="en-US" sz="1900" dirty="0">
              <a:ea typeface="+mn-ea"/>
              <a:cs typeface="Arial" panose="020B0604020202020204" pitchFamily="34" charset="0"/>
            </a:endParaRPr>
          </a:p>
          <a:p>
            <a:pPr marL="342900" indent="-342900" algn="just">
              <a:buFont typeface="Wingdings" panose="05000000000000000000" pitchFamily="2" charset="2"/>
              <a:buChar char="Ø"/>
              <a:defRPr/>
            </a:pPr>
            <a:r>
              <a:rPr lang="mk-MK" sz="1900" dirty="0">
                <a:ea typeface="+mn-ea"/>
                <a:cs typeface="Arial" panose="020B0604020202020204" pitchFamily="34" charset="0"/>
              </a:rPr>
              <a:t>Роковите и условите за обезбедување на таква заемна помош ќе бидат онакви како што се образложени во применливите договори, аранжмани и домашни законодавства со кои се регулира заемната правна помош.</a:t>
            </a:r>
            <a:endParaRPr lang="en-GB" sz="1900" dirty="0">
              <a:ea typeface="+mn-ea"/>
              <a:cs typeface="Arial" panose="020B0604020202020204" pitchFamily="34" charset="0"/>
            </a:endParaRPr>
          </a:p>
        </p:txBody>
      </p:sp>
    </p:spTree>
    <p:extLst>
      <p:ext uri="{BB962C8B-B14F-4D97-AF65-F5344CB8AC3E}">
        <p14:creationId xmlns:p14="http://schemas.microsoft.com/office/powerpoint/2010/main" val="4279061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38017"/>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31 – Заемна помош во врска со пристап</a:t>
            </a:r>
          </a:p>
          <a:p>
            <a:pPr algn="r"/>
            <a:r>
              <a:rPr lang="mk-MK" sz="3200" b="1" dirty="0"/>
              <a:t>до складирани компјутерски податоци</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322" y="941490"/>
            <a:ext cx="4830824" cy="5586145"/>
          </a:xfrm>
          <a:prstGeom prst="rect">
            <a:avLst/>
          </a:prstGeom>
        </p:spPr>
        <p:txBody>
          <a:bodyPr wrap="square">
            <a:spAutoFit/>
          </a:bodyPr>
          <a:lstStyle/>
          <a:p>
            <a:pPr algn="just">
              <a:buNone/>
            </a:pPr>
            <a:r>
              <a:rPr lang="en-US" sz="1700" dirty="0"/>
              <a:t>1 </a:t>
            </a:r>
            <a:r>
              <a:rPr lang="mk-MK" sz="1700" dirty="0"/>
              <a:t>Страната може да побара од друга страна да направи претресе </a:t>
            </a:r>
            <a:r>
              <a:rPr lang="ru-RU" sz="1700" dirty="0"/>
              <a:t>или слично да пристапи, заплени или на сличен начин да обезбеди или открие податоци складирани со помош на компјутерски систем лоциран во рамките на територијата на замолената страна, вклучувајќи зачувани податоци согласно член 29.</a:t>
            </a:r>
          </a:p>
          <a:p>
            <a:pPr algn="just">
              <a:buNone/>
            </a:pPr>
            <a:r>
              <a:rPr lang="en-US" sz="1700" dirty="0"/>
              <a:t>2 </a:t>
            </a:r>
            <a:r>
              <a:rPr lang="mk-MK" sz="1700" dirty="0"/>
              <a:t>Замолената страна ќе одговори на барањето преку примена на меѓународните инструменти, аранжмани или законодавства наведени во член 23 и во согласност со другите релевантни одредби на ова поглавје.</a:t>
            </a:r>
            <a:r>
              <a:rPr lang="en-US" sz="1700" dirty="0"/>
              <a:t> </a:t>
            </a:r>
          </a:p>
          <a:p>
            <a:pPr algn="just">
              <a:buNone/>
            </a:pPr>
            <a:r>
              <a:rPr lang="en-US" sz="1700" dirty="0"/>
              <a:t>3 </a:t>
            </a:r>
            <a:r>
              <a:rPr lang="mk-MK" sz="1700" dirty="0"/>
              <a:t>На барањето ќе се одговори </a:t>
            </a:r>
            <a:r>
              <a:rPr lang="mk-MK" sz="1700" b="1" dirty="0">
                <a:solidFill>
                  <a:srgbClr val="FF0000"/>
                </a:solidFill>
              </a:rPr>
              <a:t>експедитивно</a:t>
            </a:r>
            <a:r>
              <a:rPr lang="mk-MK" sz="1700" dirty="0"/>
              <a:t> кога</a:t>
            </a:r>
            <a:r>
              <a:rPr lang="en-US" sz="1700" dirty="0"/>
              <a:t>: </a:t>
            </a:r>
          </a:p>
          <a:p>
            <a:pPr algn="just">
              <a:buNone/>
            </a:pPr>
            <a:r>
              <a:rPr lang="mk-MK" sz="1700" dirty="0"/>
              <a:t>а</a:t>
            </a:r>
            <a:r>
              <a:rPr lang="en-US" sz="1700" dirty="0"/>
              <a:t> </a:t>
            </a:r>
            <a:r>
              <a:rPr lang="mk-MK" sz="1700" dirty="0"/>
              <a:t>постои основа да се верува дека релевантните </a:t>
            </a:r>
            <a:r>
              <a:rPr lang="mk-MK" sz="1700" b="1" dirty="0">
                <a:solidFill>
                  <a:srgbClr val="FF0000"/>
                </a:solidFill>
              </a:rPr>
              <a:t>податоци</a:t>
            </a:r>
            <a:r>
              <a:rPr lang="mk-MK" sz="1700" dirty="0"/>
              <a:t> се </a:t>
            </a:r>
            <a:r>
              <a:rPr lang="mk-MK" sz="1700" b="1" dirty="0">
                <a:solidFill>
                  <a:srgbClr val="FF0000"/>
                </a:solidFill>
              </a:rPr>
              <a:t>особено ранливи </a:t>
            </a:r>
            <a:r>
              <a:rPr lang="mk-MK" sz="1700" dirty="0"/>
              <a:t>на </a:t>
            </a:r>
            <a:r>
              <a:rPr lang="mk-MK" sz="1700" b="1" dirty="0">
                <a:solidFill>
                  <a:srgbClr val="FF0000"/>
                </a:solidFill>
              </a:rPr>
              <a:t>загуба</a:t>
            </a:r>
            <a:r>
              <a:rPr lang="mk-MK" sz="1700" dirty="0"/>
              <a:t> или </a:t>
            </a:r>
            <a:r>
              <a:rPr lang="mk-MK" sz="1700" b="1" dirty="0">
                <a:solidFill>
                  <a:srgbClr val="FF0000"/>
                </a:solidFill>
              </a:rPr>
              <a:t>измена</a:t>
            </a:r>
            <a:r>
              <a:rPr lang="en-US" sz="1700" dirty="0"/>
              <a:t>; </a:t>
            </a:r>
            <a:r>
              <a:rPr lang="mk-MK" sz="1700" dirty="0"/>
              <a:t>или</a:t>
            </a:r>
            <a:r>
              <a:rPr lang="en-US" sz="1700" dirty="0"/>
              <a:t> </a:t>
            </a:r>
          </a:p>
          <a:p>
            <a:pPr algn="just">
              <a:buNone/>
            </a:pPr>
            <a:r>
              <a:rPr lang="mk-MK" sz="1700" dirty="0"/>
              <a:t>б</a:t>
            </a:r>
            <a:r>
              <a:rPr lang="en-US" sz="1700" dirty="0"/>
              <a:t> </a:t>
            </a:r>
            <a:r>
              <a:rPr lang="mk-MK" sz="1700" b="1" dirty="0">
                <a:solidFill>
                  <a:srgbClr val="FF0000"/>
                </a:solidFill>
              </a:rPr>
              <a:t>инструментите</a:t>
            </a:r>
            <a:r>
              <a:rPr lang="mk-MK" sz="1700" dirty="0"/>
              <a:t>, аранжманите и законите наведени во став 2 во спротивно </a:t>
            </a:r>
            <a:r>
              <a:rPr lang="mk-MK" sz="1700" b="1" dirty="0">
                <a:solidFill>
                  <a:srgbClr val="FF0000"/>
                </a:solidFill>
              </a:rPr>
              <a:t>предвидуваат експедитивна соработка</a:t>
            </a:r>
            <a:r>
              <a:rPr lang="en-US" sz="1700" dirty="0"/>
              <a:t>.</a:t>
            </a:r>
          </a:p>
        </p:txBody>
      </p:sp>
      <p:sp>
        <p:nvSpPr>
          <p:cNvPr id="6" name="Rectangle 5">
            <a:extLst>
              <a:ext uri="{FF2B5EF4-FFF2-40B4-BE49-F238E27FC236}">
                <a16:creationId xmlns:a16="http://schemas.microsoft.com/office/drawing/2014/main" id="{524B6456-681F-2F44-A01A-AD3514E81BD2}"/>
              </a:ext>
            </a:extLst>
          </p:cNvPr>
          <p:cNvSpPr/>
          <p:nvPr/>
        </p:nvSpPr>
        <p:spPr>
          <a:xfrm>
            <a:off x="5206482" y="901030"/>
            <a:ext cx="3693518" cy="3600986"/>
          </a:xfrm>
          <a:prstGeom prst="rect">
            <a:avLst/>
          </a:prstGeom>
        </p:spPr>
        <p:txBody>
          <a:bodyPr wrap="square">
            <a:spAutoFit/>
          </a:bodyPr>
          <a:lstStyle/>
          <a:p>
            <a:pPr marL="342900" indent="-342900" algn="just">
              <a:buFont typeface="Wingdings" panose="05000000000000000000" pitchFamily="2" charset="2"/>
              <a:buChar char="Ø"/>
              <a:defRPr/>
            </a:pPr>
            <a:r>
              <a:rPr lang="mk-MK" sz="1900" dirty="0">
                <a:ea typeface="+mn-ea"/>
                <a:cs typeface="Arial" panose="020B0604020202020204" pitchFamily="34" charset="0"/>
              </a:rPr>
              <a:t>На барањата мора да се одговори на експедитивна основа, кога</a:t>
            </a:r>
            <a:endParaRPr lang="en-US" sz="1900" dirty="0">
              <a:ea typeface="+mn-ea"/>
              <a:cs typeface="Arial" panose="020B0604020202020204" pitchFamily="34" charset="0"/>
            </a:endParaRPr>
          </a:p>
          <a:p>
            <a:pPr marL="800100" lvl="1" indent="-342900" algn="just">
              <a:buFont typeface="Wingdings" panose="05000000000000000000" pitchFamily="2" charset="2"/>
              <a:buChar char="Ø"/>
              <a:defRPr/>
            </a:pPr>
            <a:r>
              <a:rPr lang="mk-MK" sz="1900" dirty="0">
                <a:ea typeface="+mn-ea"/>
                <a:cs typeface="Arial" panose="020B0604020202020204" pitchFamily="34" charset="0"/>
              </a:rPr>
              <a:t>постојат основи да се верува дека релевантните податоци се особено ранливи на загуба или измена, или</a:t>
            </a:r>
          </a:p>
          <a:p>
            <a:pPr marL="800100" lvl="1" indent="-342900" algn="just">
              <a:buFont typeface="Wingdings" panose="05000000000000000000" pitchFamily="2" charset="2"/>
              <a:buChar char="Ø"/>
              <a:defRPr/>
            </a:pPr>
            <a:r>
              <a:rPr lang="mk-MK" sz="1900" dirty="0">
                <a:ea typeface="+mn-ea"/>
                <a:cs typeface="Arial" panose="020B0604020202020204" pitchFamily="34" charset="0"/>
              </a:rPr>
              <a:t>кога таквите договори, аранжмани или закони во спротивно го предвидуваат тоа</a:t>
            </a:r>
            <a:endParaRPr lang="en-GB" sz="1900" dirty="0">
              <a:ea typeface="+mn-ea"/>
              <a:cs typeface="Arial" panose="020B0604020202020204" pitchFamily="34" charset="0"/>
            </a:endParaRPr>
          </a:p>
        </p:txBody>
      </p:sp>
    </p:spTree>
    <p:extLst>
      <p:ext uri="{BB962C8B-B14F-4D97-AF65-F5344CB8AC3E}">
        <p14:creationId xmlns:p14="http://schemas.microsoft.com/office/powerpoint/2010/main" val="539935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32 – </a:t>
            </a:r>
            <a:r>
              <a:rPr lang="mk-MK" sz="3200" b="1" dirty="0"/>
              <a:t>Прекуграничен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43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D10CC973-3048-4480-AF1E-5EDA3830CFDE}"/>
              </a:ext>
            </a:extLst>
          </p:cNvPr>
          <p:cNvSpPr/>
          <p:nvPr/>
        </p:nvSpPr>
        <p:spPr>
          <a:xfrm>
            <a:off x="88522" y="1166842"/>
            <a:ext cx="5429926" cy="5262979"/>
          </a:xfrm>
          <a:prstGeom prst="rect">
            <a:avLst/>
          </a:prstGeom>
        </p:spPr>
        <p:txBody>
          <a:bodyPr wrap="square">
            <a:spAutoFit/>
          </a:bodyPr>
          <a:lstStyle/>
          <a:p>
            <a:pPr marL="342900" indent="-342900" algn="just">
              <a:buFont typeface="Wingdings" panose="05000000000000000000" pitchFamily="2" charset="2"/>
              <a:buChar char="Ø"/>
            </a:pPr>
            <a:r>
              <a:rPr lang="mk-MK" sz="2100" dirty="0">
                <a:ea typeface="Verdana" panose="020B0604030504040204" pitchFamily="34" charset="0"/>
                <a:cs typeface="Arial" panose="020B0604020202020204" pitchFamily="34" charset="0"/>
              </a:rPr>
              <a:t>Можност дадена на спроведување на законот од страна да добие докази складирани во компјутер кој е физички лоциран на територијата на друга страна</a:t>
            </a:r>
            <a:endParaRPr lang="en-US" sz="21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endParaRPr lang="en-US" sz="21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mk-MK" sz="2100" dirty="0">
                <a:ea typeface="Verdana" panose="020B0604030504040204" pitchFamily="34" charset="0"/>
                <a:cs typeface="Arial" panose="020B0604020202020204" pitchFamily="34" charset="0"/>
              </a:rPr>
              <a:t>Без никакво барање за меѓународна соработка, доколку за време на конкретна истрага, одговорните службеници</a:t>
            </a:r>
            <a:endParaRPr lang="en-US" sz="21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mk-MK" sz="2100" dirty="0">
                <a:ea typeface="Verdana" panose="020B0604030504040204" pitchFamily="34" charset="0"/>
                <a:cs typeface="Arial" panose="020B0604020202020204" pitchFamily="34" charset="0"/>
              </a:rPr>
              <a:t>треба да добијат информации со отворен извор од компјутер лоциран во странство</a:t>
            </a:r>
            <a:r>
              <a:rPr lang="en-US" sz="2100" dirty="0">
                <a:ea typeface="Verdana" panose="020B0604030504040204" pitchFamily="34" charset="0"/>
                <a:cs typeface="Arial" panose="020B0604020202020204" pitchFamily="34" charset="0"/>
              </a:rPr>
              <a:t>; </a:t>
            </a:r>
            <a:r>
              <a:rPr lang="mk-MK" sz="2100" dirty="0">
                <a:ea typeface="Verdana" panose="020B0604030504040204" pitchFamily="34" charset="0"/>
                <a:cs typeface="Arial" panose="020B0604020202020204" pitchFamily="34" charset="0"/>
              </a:rPr>
              <a:t>или</a:t>
            </a:r>
            <a:endParaRPr lang="en-US" sz="21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mk-MK" sz="2100" dirty="0">
                <a:ea typeface="Verdana" panose="020B0604030504040204" pitchFamily="34" charset="0"/>
                <a:cs typeface="Arial" panose="020B0604020202020204" pitchFamily="34" charset="0"/>
              </a:rPr>
              <a:t>пристапат до податоци со законска и доброволна согласност на законски овластено лице</a:t>
            </a:r>
            <a:endParaRPr lang="en-GB" sz="21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60418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32 – </a:t>
            </a:r>
            <a:r>
              <a:rPr lang="mk-MK" sz="3200" b="1" dirty="0"/>
              <a:t>Прекуграничен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31339" y="969492"/>
            <a:ext cx="4830794" cy="5647700"/>
          </a:xfrm>
          <a:prstGeom prst="rect">
            <a:avLst/>
          </a:prstGeom>
        </p:spPr>
        <p:txBody>
          <a:bodyPr wrap="square">
            <a:spAutoFit/>
          </a:bodyPr>
          <a:lstStyle/>
          <a:p>
            <a:pPr marL="342900" indent="-342900" algn="just">
              <a:buFont typeface="Wingdings" pitchFamily="2" charset="2"/>
              <a:buChar char="Ø"/>
            </a:pPr>
            <a:r>
              <a:rPr lang="mk-MK" sz="1900" b="1" dirty="0"/>
              <a:t>Член 32 – Прекуграничен пристап до складирани компјутерски податоци со согласност или каде што се јавно достапни</a:t>
            </a:r>
            <a:endParaRPr lang="en-US" sz="1900" b="1" dirty="0"/>
          </a:p>
          <a:p>
            <a:pPr algn="just"/>
            <a:r>
              <a:rPr lang="mk-MK" sz="1900" dirty="0"/>
              <a:t>Една страна може, </a:t>
            </a:r>
            <a:r>
              <a:rPr lang="mk-MK" sz="1900" b="1" dirty="0">
                <a:solidFill>
                  <a:srgbClr val="FF0000"/>
                </a:solidFill>
              </a:rPr>
              <a:t>без одобрение од друга страна</a:t>
            </a:r>
            <a:r>
              <a:rPr lang="en-US" sz="1900" dirty="0"/>
              <a:t>: </a:t>
            </a:r>
          </a:p>
          <a:p>
            <a:pPr algn="just"/>
            <a:r>
              <a:rPr lang="mk-MK" sz="1900" dirty="0"/>
              <a:t>а</a:t>
            </a:r>
            <a:r>
              <a:rPr lang="en-US" sz="1900" dirty="0"/>
              <a:t> </a:t>
            </a:r>
            <a:r>
              <a:rPr lang="mk-MK" sz="1900" dirty="0"/>
              <a:t>да пристапи до јавно достапни (отворен извор) складирани компјутерски податоци, без оглед на нивната географска локација</a:t>
            </a:r>
            <a:r>
              <a:rPr lang="en-US" sz="1900" dirty="0"/>
              <a:t>; </a:t>
            </a:r>
            <a:r>
              <a:rPr lang="mk-MK" sz="1900" dirty="0"/>
              <a:t>или</a:t>
            </a:r>
            <a:r>
              <a:rPr lang="en-US" sz="1900" dirty="0"/>
              <a:t> </a:t>
            </a:r>
          </a:p>
          <a:p>
            <a:pPr algn="just"/>
            <a:r>
              <a:rPr lang="mk-MK" sz="1900" dirty="0"/>
              <a:t>б</a:t>
            </a:r>
            <a:r>
              <a:rPr lang="en-US" sz="1900" dirty="0"/>
              <a:t> </a:t>
            </a:r>
            <a:r>
              <a:rPr lang="mk-MK" sz="1900" dirty="0"/>
              <a:t>да пристапи или да прими, преку компјутерски систем на нејзината територија, складирани компјутерски податоци лоцирани во друга страна, доколку страната добие законска и доброволна согласност од лицето кое има законско овластување да ѝ ги соопшти податоците на страната преку тој компјутерски систем.</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5243804" y="997547"/>
            <a:ext cx="3804368" cy="3816429"/>
          </a:xfrm>
          <a:prstGeom prst="rect">
            <a:avLst/>
          </a:prstGeom>
        </p:spPr>
        <p:txBody>
          <a:bodyPr wrap="square">
            <a:spAutoFit/>
          </a:bodyPr>
          <a:lstStyle/>
          <a:p>
            <a:pPr marL="342900" indent="-342900" algn="just">
              <a:buFont typeface="Wingdings" pitchFamily="2" charset="2"/>
              <a:buChar char="ü"/>
            </a:pPr>
            <a:r>
              <a:rPr lang="mk-MK" sz="2200" dirty="0"/>
              <a:t>Не е потребно барање за заемна помош до земјата каде што се наоѓа давателот на услуги</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mk-MK" sz="2200" dirty="0"/>
              <a:t>Не наложува известување на земјата каде што се наоѓа давателот на услуги</a:t>
            </a:r>
            <a:endParaRPr lang="en-GB" sz="2200" dirty="0"/>
          </a:p>
          <a:p>
            <a:pPr marL="342900" indent="-342900" algn="just">
              <a:buFont typeface="Wingdings" pitchFamily="2" charset="2"/>
              <a:buChar char="ü"/>
            </a:pPr>
            <a:endParaRPr lang="en-GB" sz="2200" dirty="0"/>
          </a:p>
        </p:txBody>
      </p:sp>
    </p:spTree>
    <p:extLst>
      <p:ext uri="{BB962C8B-B14F-4D97-AF65-F5344CB8AC3E}">
        <p14:creationId xmlns:p14="http://schemas.microsoft.com/office/powerpoint/2010/main" val="40099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23 – Општи начела поврзани со</a:t>
            </a:r>
          </a:p>
          <a:p>
            <a:pPr algn="r"/>
            <a:r>
              <a:rPr lang="mk-MK" sz="3200" b="1" dirty="0"/>
              <a:t>меѓународна соработка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5062924"/>
          </a:xfrm>
          <a:prstGeom prst="rect">
            <a:avLst/>
          </a:prstGeom>
        </p:spPr>
        <p:txBody>
          <a:bodyPr wrap="square">
            <a:spAutoFit/>
          </a:bodyPr>
          <a:lstStyle/>
          <a:p>
            <a:pPr marL="342900" indent="-342900" algn="just">
              <a:buFont typeface="Wingdings" pitchFamily="2" charset="2"/>
              <a:buChar char="Ø"/>
            </a:pPr>
            <a:r>
              <a:rPr lang="mk-MK" sz="1900" dirty="0"/>
              <a:t>Страните ќе соработуваат едни со други, во согласност со одредбите од ова поглавје и преку примена на релевантни меѓународни инструменти за меѓународна соработка во кривични предмети, аранжмани договорени врз основа на униформно или реципрочно законодавство и домашни закони, во </a:t>
            </a:r>
            <a:r>
              <a:rPr lang="mk-MK" sz="1900" b="1" dirty="0">
                <a:solidFill>
                  <a:srgbClr val="FF0000"/>
                </a:solidFill>
              </a:rPr>
              <a:t>најширок можен степен, </a:t>
            </a:r>
            <a:r>
              <a:rPr lang="mk-MK" sz="1900" dirty="0"/>
              <a:t>за целите на истрагите или постапките во врска со кривични дела</a:t>
            </a:r>
            <a:r>
              <a:rPr lang="mk-MK" sz="1900" b="1" dirty="0">
                <a:solidFill>
                  <a:srgbClr val="FF0000"/>
                </a:solidFill>
              </a:rPr>
              <a:t> поврзани со компјутерски системи или податоци</a:t>
            </a:r>
            <a:r>
              <a:rPr lang="mk-MK" sz="1900" dirty="0"/>
              <a:t>, или за </a:t>
            </a:r>
            <a:r>
              <a:rPr lang="mk-MK" sz="1900" b="1" dirty="0">
                <a:solidFill>
                  <a:srgbClr val="FF0000"/>
                </a:solidFill>
              </a:rPr>
              <a:t>собирање на докази во електронска форма за кривично дело.</a:t>
            </a:r>
            <a:endParaRPr lang="en-GB" sz="1900" b="1" dirty="0">
              <a:solidFill>
                <a:srgbClr val="FF0000"/>
              </a:solidFil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832092"/>
          </a:xfrm>
          <a:prstGeom prst="rect">
            <a:avLst/>
          </a:prstGeom>
        </p:spPr>
        <p:txBody>
          <a:bodyPr wrap="square">
            <a:spAutoFit/>
          </a:bodyPr>
          <a:lstStyle/>
          <a:p>
            <a:pPr marL="342900" indent="-342900" algn="just">
              <a:buFont typeface="Wingdings" pitchFamily="2" charset="2"/>
              <a:buChar char="ü"/>
            </a:pPr>
            <a:r>
              <a:rPr lang="mk-MK" sz="2200" dirty="0"/>
              <a:t>Конвенцијата од Будимпешта овозможува меѓународна соработка за</a:t>
            </a:r>
            <a:r>
              <a:rPr lang="en-GB" sz="2200" dirty="0"/>
              <a:t>:</a:t>
            </a:r>
          </a:p>
          <a:p>
            <a:pPr marL="800100" lvl="1" indent="-342900" algn="just">
              <a:buFont typeface="Wingdings" pitchFamily="2" charset="2"/>
              <a:buChar char="ü"/>
            </a:pPr>
            <a:endParaRPr lang="en-GB" sz="2200" dirty="0"/>
          </a:p>
          <a:p>
            <a:pPr marL="800100" lvl="1" indent="-342900" algn="just">
              <a:buFont typeface="Wingdings" pitchFamily="2" charset="2"/>
              <a:buChar char="ü"/>
            </a:pPr>
            <a:r>
              <a:rPr lang="mk-MK" sz="2200" dirty="0"/>
              <a:t>Кривични дела поврзани со компјутерски системи и податоци</a:t>
            </a:r>
            <a:endParaRPr lang="en-GB" sz="2200" dirty="0"/>
          </a:p>
          <a:p>
            <a:pPr marL="800100" lvl="1" indent="-342900" algn="just">
              <a:buFont typeface="Wingdings" pitchFamily="2" charset="2"/>
              <a:buChar char="ü"/>
            </a:pPr>
            <a:endParaRPr lang="en-GB" sz="2200" dirty="0"/>
          </a:p>
          <a:p>
            <a:pPr marL="800100" lvl="1" indent="-342900" algn="just">
              <a:buFont typeface="Wingdings" pitchFamily="2" charset="2"/>
              <a:buChar char="ü"/>
            </a:pPr>
            <a:r>
              <a:rPr lang="mk-MK" sz="2200" dirty="0"/>
              <a:t>Собирање докази за </a:t>
            </a:r>
            <a:r>
              <a:rPr lang="mk-MK" sz="2200" u="sng" dirty="0"/>
              <a:t>какво било</a:t>
            </a:r>
            <a:r>
              <a:rPr lang="mk-MK" sz="2200" dirty="0"/>
              <a:t> кривично дело</a:t>
            </a:r>
            <a:endParaRPr lang="en-GB" sz="2200" dirty="0"/>
          </a:p>
          <a:p>
            <a:pPr marL="800100" lvl="1" indent="-342900" algn="just">
              <a:buFont typeface="Wingdings" pitchFamily="2" charset="2"/>
              <a:buChar char="ü"/>
            </a:pPr>
            <a:endParaRPr lang="en-GB" sz="2200" dirty="0"/>
          </a:p>
          <a:p>
            <a:pPr marL="342900" indent="-342900" algn="just">
              <a:buFont typeface="Wingdings" pitchFamily="2" charset="2"/>
              <a:buChar char="ü"/>
            </a:pPr>
            <a:r>
              <a:rPr lang="mk-MK" sz="2200" dirty="0"/>
              <a:t>Меѓународната соработка ќе биде во најголем можен степен</a:t>
            </a:r>
            <a:endParaRPr lang="en-GB" sz="2200" dirty="0"/>
          </a:p>
        </p:txBody>
      </p:sp>
    </p:spTree>
    <p:extLst>
      <p:ext uri="{BB962C8B-B14F-4D97-AF65-F5344CB8AC3E}">
        <p14:creationId xmlns:p14="http://schemas.microsoft.com/office/powerpoint/2010/main" val="4009052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32 – </a:t>
            </a:r>
            <a:r>
              <a:rPr lang="mk-MK" sz="3200" b="1" dirty="0"/>
              <a:t>Прекуграничен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938208"/>
            <a:ext cx="4718768" cy="5647700"/>
          </a:xfrm>
          <a:prstGeom prst="rect">
            <a:avLst/>
          </a:prstGeom>
        </p:spPr>
        <p:txBody>
          <a:bodyPr wrap="square">
            <a:spAutoFit/>
          </a:bodyPr>
          <a:lstStyle/>
          <a:p>
            <a:pPr marL="342900" indent="-342900" algn="just">
              <a:buFont typeface="Wingdings" pitchFamily="2" charset="2"/>
              <a:buChar char="Ø"/>
            </a:pPr>
            <a:r>
              <a:rPr lang="mk-MK" sz="1900" b="1" dirty="0"/>
              <a:t>Член 32 – Прекуграничен пристап до складирани компјутерски податоци со согласност или каде што се јавно достапни</a:t>
            </a:r>
            <a:endParaRPr lang="en-US" sz="1900" b="1" dirty="0"/>
          </a:p>
          <a:p>
            <a:pPr algn="just"/>
            <a:r>
              <a:rPr lang="mk-MK" sz="1900" dirty="0"/>
              <a:t>Една страна може, без одобрение од друга страна</a:t>
            </a:r>
            <a:r>
              <a:rPr lang="en-US" sz="1900" dirty="0"/>
              <a:t>: </a:t>
            </a:r>
          </a:p>
          <a:p>
            <a:pPr algn="just"/>
            <a:r>
              <a:rPr lang="mk-MK" sz="1900" dirty="0"/>
              <a:t>а</a:t>
            </a:r>
            <a:r>
              <a:rPr lang="en-US" sz="1900" dirty="0"/>
              <a:t> </a:t>
            </a:r>
            <a:r>
              <a:rPr lang="mk-MK" sz="1900" dirty="0"/>
              <a:t>да пристапи до </a:t>
            </a:r>
            <a:r>
              <a:rPr lang="mk-MK" sz="1900" b="1" dirty="0">
                <a:solidFill>
                  <a:srgbClr val="FF0000"/>
                </a:solidFill>
              </a:rPr>
              <a:t>јавно достапни (отворен извор) </a:t>
            </a:r>
            <a:r>
              <a:rPr lang="mk-MK" sz="1900" dirty="0"/>
              <a:t>складирани компјутерски податоци, </a:t>
            </a:r>
            <a:r>
              <a:rPr lang="mk-MK" sz="1900" b="1" dirty="0">
                <a:solidFill>
                  <a:srgbClr val="FF0000"/>
                </a:solidFill>
              </a:rPr>
              <a:t>без оглед на нивната </a:t>
            </a:r>
            <a:r>
              <a:rPr lang="mk-MK" sz="1900" dirty="0"/>
              <a:t>географска</a:t>
            </a:r>
            <a:r>
              <a:rPr lang="mk-MK" sz="1900" b="1" dirty="0">
                <a:solidFill>
                  <a:srgbClr val="FF0000"/>
                </a:solidFill>
              </a:rPr>
              <a:t> локација</a:t>
            </a:r>
            <a:r>
              <a:rPr lang="en-US" sz="1900" dirty="0"/>
              <a:t>; </a:t>
            </a:r>
            <a:r>
              <a:rPr lang="mk-MK" sz="1900" dirty="0"/>
              <a:t>или</a:t>
            </a:r>
            <a:r>
              <a:rPr lang="en-US" sz="1900" dirty="0"/>
              <a:t> </a:t>
            </a:r>
          </a:p>
          <a:p>
            <a:pPr algn="just"/>
            <a:r>
              <a:rPr lang="mk-MK" sz="1900" dirty="0"/>
              <a:t>б</a:t>
            </a:r>
            <a:r>
              <a:rPr lang="en-US" sz="1900" dirty="0"/>
              <a:t> </a:t>
            </a:r>
            <a:r>
              <a:rPr lang="mk-MK" sz="1900" dirty="0"/>
              <a:t>да пристапи или да прими, преку компјутерски систем на нејзината територија, складирани компјутерски податоци лоцирани во друга страна, доколку страната добие законска и доброволна согласност од лицето кое има законско овластување да ѝ ги соопшти податоците на страната преку тој компјутерски систем.</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910424" y="960224"/>
            <a:ext cx="4137748" cy="4493538"/>
          </a:xfrm>
          <a:prstGeom prst="rect">
            <a:avLst/>
          </a:prstGeom>
        </p:spPr>
        <p:txBody>
          <a:bodyPr wrap="square">
            <a:spAutoFit/>
          </a:bodyPr>
          <a:lstStyle/>
          <a:p>
            <a:pPr marL="342900" indent="-342900" algn="just">
              <a:buFont typeface="Wingdings" pitchFamily="2" charset="2"/>
              <a:buChar char="ü"/>
            </a:pPr>
            <a:r>
              <a:rPr lang="mk-MK" sz="2200" dirty="0"/>
              <a:t>Дозволува пристап до јавно достапни податоци</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mk-MK" sz="2200" dirty="0"/>
              <a:t>Доколку дел од веб-страницата е затворен за јавноста, истата не е јавно достапна</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mk-MK" sz="2200" dirty="0"/>
              <a:t>Локацијата на податоците не е релевантна (без разлика дали е во страна на Конвенцијата од Будимпешта)</a:t>
            </a:r>
            <a:endParaRPr lang="en-GB" sz="2200" dirty="0"/>
          </a:p>
        </p:txBody>
      </p:sp>
    </p:spTree>
    <p:extLst>
      <p:ext uri="{BB962C8B-B14F-4D97-AF65-F5344CB8AC3E}">
        <p14:creationId xmlns:p14="http://schemas.microsoft.com/office/powerpoint/2010/main" val="4202532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32 – </a:t>
            </a:r>
            <a:r>
              <a:rPr lang="mk-MK" sz="3200" b="1" dirty="0"/>
              <a:t>Прекуграничен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46046"/>
            <a:ext cx="5422620" cy="5355312"/>
          </a:xfrm>
          <a:prstGeom prst="rect">
            <a:avLst/>
          </a:prstGeom>
        </p:spPr>
        <p:txBody>
          <a:bodyPr wrap="square">
            <a:spAutoFit/>
          </a:bodyPr>
          <a:lstStyle/>
          <a:p>
            <a:pPr marL="342900" indent="-342900" algn="just">
              <a:buFont typeface="Wingdings" pitchFamily="2" charset="2"/>
              <a:buChar char="Ø"/>
            </a:pPr>
            <a:r>
              <a:rPr lang="mk-MK" sz="1900" b="1" dirty="0"/>
              <a:t>Член 32 – Прекуграничен пристап до скадирани компјутерски податоци со согласност или каде што се јавно достапни</a:t>
            </a:r>
            <a:endParaRPr lang="en-US" sz="1900" b="1" dirty="0"/>
          </a:p>
          <a:p>
            <a:pPr algn="just"/>
            <a:r>
              <a:rPr lang="mk-MK" sz="1900" dirty="0"/>
              <a:t>Една страна може, без одобрение од друга страна</a:t>
            </a:r>
            <a:r>
              <a:rPr lang="en-US" sz="1900" dirty="0"/>
              <a:t>: </a:t>
            </a:r>
          </a:p>
          <a:p>
            <a:pPr algn="just"/>
            <a:r>
              <a:rPr lang="mk-MK" sz="1900" dirty="0"/>
              <a:t>а</a:t>
            </a:r>
            <a:r>
              <a:rPr lang="en-US" sz="1900" dirty="0"/>
              <a:t> </a:t>
            </a:r>
            <a:r>
              <a:rPr lang="mk-MK" sz="1900" dirty="0"/>
              <a:t>да пристапи до јавно достапни (отворен извор) складирани компјутерски податоци, без оглед на нивната географска локација</a:t>
            </a:r>
            <a:r>
              <a:rPr lang="en-US" sz="1900" dirty="0"/>
              <a:t>; </a:t>
            </a:r>
            <a:r>
              <a:rPr lang="mk-MK" sz="1900" dirty="0"/>
              <a:t>или</a:t>
            </a:r>
            <a:r>
              <a:rPr lang="en-US" sz="1900" dirty="0"/>
              <a:t> </a:t>
            </a:r>
          </a:p>
          <a:p>
            <a:pPr algn="just"/>
            <a:r>
              <a:rPr lang="mk-MK" sz="1900" dirty="0"/>
              <a:t>б</a:t>
            </a:r>
            <a:r>
              <a:rPr lang="en-US" sz="1900" dirty="0"/>
              <a:t> </a:t>
            </a:r>
            <a:r>
              <a:rPr lang="mk-MK" sz="1900" dirty="0"/>
              <a:t>да пристапи или да прими, преку компјутерски систем на нејзината територија, </a:t>
            </a:r>
            <a:r>
              <a:rPr lang="mk-MK" sz="1900" b="1" dirty="0">
                <a:solidFill>
                  <a:srgbClr val="FF0000"/>
                </a:solidFill>
              </a:rPr>
              <a:t>складирани компјутерски податоци лоцирани во друга страна</a:t>
            </a:r>
            <a:r>
              <a:rPr lang="mk-MK" sz="1900" dirty="0"/>
              <a:t>, доколку страната добие законска и доброволна согласност од лицето кое има законско овластување да ѝ ги соопшти податоците на страната преку тој компјутерски систем.</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5747656" y="1168929"/>
            <a:ext cx="3274799" cy="1631216"/>
          </a:xfrm>
          <a:prstGeom prst="rect">
            <a:avLst/>
          </a:prstGeom>
        </p:spPr>
        <p:txBody>
          <a:bodyPr wrap="square">
            <a:spAutoFit/>
          </a:bodyPr>
          <a:lstStyle/>
          <a:p>
            <a:pPr marL="342900" indent="-342900" algn="just">
              <a:buFont typeface="Wingdings" pitchFamily="2" charset="2"/>
              <a:buChar char="ü"/>
            </a:pPr>
            <a:r>
              <a:rPr lang="mk-MK" sz="2000" dirty="0"/>
              <a:t>Локацијата на податоците мора да биде во друга страна на Конвенцијата од Будимпешта</a:t>
            </a:r>
            <a:endParaRPr lang="en-GB" sz="2000" dirty="0"/>
          </a:p>
        </p:txBody>
      </p:sp>
    </p:spTree>
    <p:extLst>
      <p:ext uri="{BB962C8B-B14F-4D97-AF65-F5344CB8AC3E}">
        <p14:creationId xmlns:p14="http://schemas.microsoft.com/office/powerpoint/2010/main" val="32582733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32 – </a:t>
            </a:r>
            <a:r>
              <a:rPr lang="mk-MK" sz="3200" b="1" dirty="0"/>
              <a:t>Прекуграничен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917912"/>
            <a:ext cx="4740010" cy="5647700"/>
          </a:xfrm>
          <a:prstGeom prst="rect">
            <a:avLst/>
          </a:prstGeom>
        </p:spPr>
        <p:txBody>
          <a:bodyPr wrap="square">
            <a:spAutoFit/>
          </a:bodyPr>
          <a:lstStyle/>
          <a:p>
            <a:pPr marL="342900" indent="-342900" algn="just">
              <a:buFont typeface="Wingdings" pitchFamily="2" charset="2"/>
              <a:buChar char="Ø"/>
            </a:pPr>
            <a:r>
              <a:rPr lang="mk-MK" sz="1900" b="1" dirty="0"/>
              <a:t>Член 32 – Прекуграничен пристап до скадирани компјутерски податоци со согласност или каде што се јавно достапни</a:t>
            </a:r>
            <a:endParaRPr lang="en-US" sz="1900" b="1" dirty="0"/>
          </a:p>
          <a:p>
            <a:pPr algn="just"/>
            <a:r>
              <a:rPr lang="mk-MK" sz="1900" dirty="0"/>
              <a:t>Една страна може, без одобрение од друга страна</a:t>
            </a:r>
            <a:r>
              <a:rPr lang="en-US" sz="1900" dirty="0"/>
              <a:t>: </a:t>
            </a:r>
          </a:p>
          <a:p>
            <a:pPr algn="just"/>
            <a:r>
              <a:rPr lang="mk-MK" sz="1900" dirty="0"/>
              <a:t>а</a:t>
            </a:r>
            <a:r>
              <a:rPr lang="en-US" sz="1900" dirty="0"/>
              <a:t> </a:t>
            </a:r>
            <a:r>
              <a:rPr lang="mk-MK" sz="1900" dirty="0"/>
              <a:t>да пристапи до јавно достапни (отворен извор) складирани компјутерски податоци, без оглед на нивната географска локација</a:t>
            </a:r>
            <a:r>
              <a:rPr lang="en-US" sz="1900" dirty="0"/>
              <a:t>; </a:t>
            </a:r>
            <a:r>
              <a:rPr lang="mk-MK" sz="1900" dirty="0"/>
              <a:t>или</a:t>
            </a:r>
            <a:r>
              <a:rPr lang="en-US" sz="1900" dirty="0"/>
              <a:t> </a:t>
            </a:r>
          </a:p>
          <a:p>
            <a:pPr algn="just"/>
            <a:r>
              <a:rPr lang="mk-MK" sz="1900" dirty="0"/>
              <a:t>б</a:t>
            </a:r>
            <a:r>
              <a:rPr lang="en-US" sz="1900" dirty="0"/>
              <a:t> </a:t>
            </a:r>
            <a:r>
              <a:rPr lang="mk-MK" sz="1900" dirty="0"/>
              <a:t>да пристапи или да прими, преку компјутерски систем на нејзината територија, складирани компјутерски податоци лоцирани во друга страна, доколку страната добие </a:t>
            </a:r>
            <a:r>
              <a:rPr lang="mk-MK" sz="1900" b="1" dirty="0">
                <a:solidFill>
                  <a:srgbClr val="FF0000"/>
                </a:solidFill>
              </a:rPr>
              <a:t>законска и доброволна согласност</a:t>
            </a:r>
            <a:r>
              <a:rPr lang="mk-MK" sz="1900" dirty="0"/>
              <a:t> од лицето кое има законско овластување да ѝ ги соопшти податоците на страната преку тој компјутерски систем.</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5057192" y="861956"/>
            <a:ext cx="4025581" cy="5324535"/>
          </a:xfrm>
          <a:prstGeom prst="rect">
            <a:avLst/>
          </a:prstGeom>
        </p:spPr>
        <p:txBody>
          <a:bodyPr wrap="square">
            <a:spAutoFit/>
          </a:bodyPr>
          <a:lstStyle/>
          <a:p>
            <a:pPr marL="342900" indent="-342900" algn="just">
              <a:buFont typeface="Wingdings" pitchFamily="2" charset="2"/>
              <a:buChar char="ü"/>
            </a:pPr>
            <a:r>
              <a:rPr lang="mk-MK" sz="2000" dirty="0"/>
              <a:t>До податоците може да се пристапи врз основа на законска и доброволна согласност</a:t>
            </a:r>
            <a:endParaRPr lang="en-GB" sz="2000" dirty="0"/>
          </a:p>
          <a:p>
            <a:pPr marL="342900" indent="-342900" algn="just">
              <a:buFont typeface="Wingdings" pitchFamily="2" charset="2"/>
              <a:buChar char="ü"/>
            </a:pPr>
            <a:endParaRPr lang="en-GB" sz="2000" dirty="0"/>
          </a:p>
          <a:p>
            <a:pPr marL="342900" indent="-342900" algn="just">
              <a:buFont typeface="Wingdings" pitchFamily="2" charset="2"/>
              <a:buChar char="ü"/>
            </a:pPr>
            <a:r>
              <a:rPr lang="mk-MK" sz="2000" dirty="0"/>
              <a:t>Законитоста на согласноста се заснова на локалното законодавство (на пр. малолетни лица и лица со ментална неспособност не би можеле да дадат согласност)</a:t>
            </a:r>
            <a:endParaRPr lang="en-GB" sz="2000" dirty="0"/>
          </a:p>
          <a:p>
            <a:pPr marL="342900" indent="-342900" algn="just">
              <a:buFont typeface="Wingdings" pitchFamily="2" charset="2"/>
              <a:buChar char="ü"/>
            </a:pPr>
            <a:endParaRPr lang="en-GB" sz="2000" dirty="0"/>
          </a:p>
          <a:p>
            <a:pPr marL="342900" indent="-342900" algn="just">
              <a:buFont typeface="Wingdings" pitchFamily="2" charset="2"/>
              <a:buChar char="ü"/>
            </a:pPr>
            <a:r>
              <a:rPr lang="mk-MK" sz="2000" dirty="0"/>
              <a:t>Договорот за општите услови на услуга може да не се квалификува како посебна, експлицитна согласност</a:t>
            </a:r>
            <a:endParaRPr lang="en-GB" sz="2000" dirty="0"/>
          </a:p>
        </p:txBody>
      </p:sp>
    </p:spTree>
    <p:extLst>
      <p:ext uri="{BB962C8B-B14F-4D97-AF65-F5344CB8AC3E}">
        <p14:creationId xmlns:p14="http://schemas.microsoft.com/office/powerpoint/2010/main" val="2999657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32 – </a:t>
            </a:r>
            <a:r>
              <a:rPr lang="mk-MK" sz="3200" b="1" dirty="0"/>
              <a:t>Прекуграничен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60318" y="911573"/>
            <a:ext cx="4688718" cy="5647700"/>
          </a:xfrm>
          <a:prstGeom prst="rect">
            <a:avLst/>
          </a:prstGeom>
        </p:spPr>
        <p:txBody>
          <a:bodyPr wrap="square">
            <a:spAutoFit/>
          </a:bodyPr>
          <a:lstStyle/>
          <a:p>
            <a:pPr marL="342900" indent="-342900" algn="just">
              <a:buFont typeface="Wingdings" pitchFamily="2" charset="2"/>
              <a:buChar char="Ø"/>
            </a:pPr>
            <a:r>
              <a:rPr lang="mk-MK" sz="1900" b="1" dirty="0"/>
              <a:t>Член 32 – Прекуграничен пристап до скадирани компјутерски податоци со согласност или каде што се јавно достапни</a:t>
            </a:r>
            <a:endParaRPr lang="en-US" sz="1900" b="1" dirty="0"/>
          </a:p>
          <a:p>
            <a:pPr algn="just"/>
            <a:r>
              <a:rPr lang="mk-MK" sz="1900" dirty="0"/>
              <a:t>Една страна може, без одобрение од друга страна</a:t>
            </a:r>
            <a:r>
              <a:rPr lang="en-US" sz="1900" dirty="0"/>
              <a:t>: </a:t>
            </a:r>
          </a:p>
          <a:p>
            <a:pPr algn="just"/>
            <a:r>
              <a:rPr lang="mk-MK" sz="1900" dirty="0"/>
              <a:t>а</a:t>
            </a:r>
            <a:r>
              <a:rPr lang="en-US" sz="1900" dirty="0"/>
              <a:t> </a:t>
            </a:r>
            <a:r>
              <a:rPr lang="mk-MK" sz="1900" dirty="0"/>
              <a:t>да пристапи до јавно достапни (отворен извор) складирани компјутерски податоци, без оглед на нивната географска локација</a:t>
            </a:r>
            <a:r>
              <a:rPr lang="en-US" sz="1900" dirty="0"/>
              <a:t>; </a:t>
            </a:r>
            <a:r>
              <a:rPr lang="mk-MK" sz="1900" dirty="0"/>
              <a:t>или</a:t>
            </a:r>
            <a:r>
              <a:rPr lang="en-US" sz="1900" dirty="0"/>
              <a:t> </a:t>
            </a:r>
          </a:p>
          <a:p>
            <a:pPr algn="just"/>
            <a:r>
              <a:rPr lang="mk-MK" sz="1900" dirty="0"/>
              <a:t>б</a:t>
            </a:r>
            <a:r>
              <a:rPr lang="en-US" sz="1900" dirty="0"/>
              <a:t> </a:t>
            </a:r>
            <a:r>
              <a:rPr lang="mk-MK" sz="1900" dirty="0"/>
              <a:t>да пристапи или да прими, преку компјутерски систем на нејзината територија, складирани компјутерски податоци лоцирани во друга страна, доколку страната добие законска и доброволна согласност од </a:t>
            </a:r>
            <a:r>
              <a:rPr lang="mk-MK" sz="1900" b="1" dirty="0">
                <a:solidFill>
                  <a:srgbClr val="FF0000"/>
                </a:solidFill>
              </a:rPr>
              <a:t>лицето кое има законско овластување да ѝ ги соопшти податоците</a:t>
            </a:r>
            <a:r>
              <a:rPr lang="mk-MK" sz="1900" dirty="0"/>
              <a:t> на страната преку тој компјутерски систем.</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870580" y="894204"/>
            <a:ext cx="4156288" cy="5632311"/>
          </a:xfrm>
          <a:prstGeom prst="rect">
            <a:avLst/>
          </a:prstGeom>
        </p:spPr>
        <p:txBody>
          <a:bodyPr wrap="square">
            <a:spAutoFit/>
          </a:bodyPr>
          <a:lstStyle/>
          <a:p>
            <a:pPr marL="342900" indent="-342900" algn="just">
              <a:buFont typeface="Wingdings" pitchFamily="2" charset="2"/>
              <a:buChar char="ü"/>
            </a:pPr>
            <a:r>
              <a:rPr lang="mk-MK" dirty="0"/>
              <a:t>Согласноста мора да биде дадена од лицето кое има законско овластување да окрива податоци</a:t>
            </a:r>
            <a:endParaRPr lang="en-GB" dirty="0"/>
          </a:p>
          <a:p>
            <a:pPr marL="342900" indent="-342900" algn="just">
              <a:buFont typeface="Wingdings" pitchFamily="2" charset="2"/>
              <a:buChar char="ü"/>
            </a:pPr>
            <a:endParaRPr lang="en-GB" dirty="0"/>
          </a:p>
          <a:p>
            <a:pPr marL="342900" indent="-342900" algn="just">
              <a:buFont typeface="Wingdings" pitchFamily="2" charset="2"/>
              <a:buChar char="ü"/>
            </a:pPr>
            <a:r>
              <a:rPr lang="mk-MK" dirty="0"/>
              <a:t>Ова ќе зависи од околностите, природата на лицето и применливото законодавство</a:t>
            </a:r>
            <a:endParaRPr lang="en-GB" dirty="0"/>
          </a:p>
          <a:p>
            <a:pPr marL="342900" indent="-342900" algn="just">
              <a:buFont typeface="Wingdings" pitchFamily="2" charset="2"/>
              <a:buChar char="ü"/>
            </a:pPr>
            <a:endParaRPr lang="en-GB" dirty="0"/>
          </a:p>
          <a:p>
            <a:pPr marL="342900" indent="-342900" algn="just">
              <a:buFont typeface="Wingdings" pitchFamily="2" charset="2"/>
              <a:buChar char="ü"/>
            </a:pPr>
            <a:r>
              <a:rPr lang="mk-MK" dirty="0"/>
              <a:t>На пример, поединец може да обезбеди пристап до неговата/нејзината лична е-пошта што е складирана во странство на службеник за спроведување на законот</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Давателите на услуги вообичаено немаат законско овластување да ги откриваат податоците на претплатниците</a:t>
            </a:r>
            <a:endParaRPr lang="en-GB" dirty="0"/>
          </a:p>
        </p:txBody>
      </p:sp>
    </p:spTree>
    <p:extLst>
      <p:ext uri="{BB962C8B-B14F-4D97-AF65-F5344CB8AC3E}">
        <p14:creationId xmlns:p14="http://schemas.microsoft.com/office/powerpoint/2010/main" val="282725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489934679"/>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14058142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933382925"/>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5727975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73599" y="972519"/>
            <a:ext cx="4608615" cy="5355312"/>
          </a:xfrm>
          <a:prstGeom prst="rect">
            <a:avLst/>
          </a:prstGeom>
        </p:spPr>
        <p:txBody>
          <a:bodyPr wrap="square">
            <a:spAutoFit/>
          </a:bodyPr>
          <a:lstStyle/>
          <a:p>
            <a:pPr marL="342900" indent="-342900" algn="just">
              <a:buFont typeface="Wingdings" pitchFamily="2" charset="2"/>
              <a:buChar char="Ø"/>
            </a:pPr>
            <a:r>
              <a:rPr lang="en-US" sz="1900" dirty="0"/>
              <a:t>1 </a:t>
            </a:r>
            <a:r>
              <a:rPr lang="mk-MK" sz="1900" dirty="0"/>
              <a:t>Страните ќе обезбедат заемна помош едни на други при </a:t>
            </a:r>
            <a:r>
              <a:rPr lang="mk-MK" sz="1900" b="1" dirty="0">
                <a:solidFill>
                  <a:srgbClr val="FF0000"/>
                </a:solidFill>
              </a:rPr>
              <a:t>преземање на податочен сообраќај во реално време</a:t>
            </a:r>
            <a:r>
              <a:rPr lang="mk-MK" sz="1900" dirty="0"/>
              <a:t>, поврзан со наведени комуникации на нивната територија пренесени преку компјутерски систем. Предмет на одредбите од став 2, оваа помош се регулира според условите и постапките предвидени со домашното законодавство.</a:t>
            </a:r>
            <a:endParaRPr lang="en-US" sz="1900" dirty="0"/>
          </a:p>
          <a:p>
            <a:pPr marL="342900" indent="-342900" algn="just">
              <a:buFont typeface="Wingdings" pitchFamily="2" charset="2"/>
              <a:buChar char="Ø"/>
            </a:pPr>
            <a:endParaRPr lang="en-US" sz="1900" dirty="0"/>
          </a:p>
          <a:p>
            <a:pPr marL="342900" indent="-342900" algn="just">
              <a:buFont typeface="Wingdings" pitchFamily="2" charset="2"/>
              <a:buChar char="Ø"/>
            </a:pPr>
            <a:r>
              <a:rPr lang="en-US" sz="1900" dirty="0"/>
              <a:t>2 </a:t>
            </a:r>
            <a:r>
              <a:rPr lang="mk-MK" sz="1900" dirty="0"/>
              <a:t>Секоја страна ќе обезбеди таква помош најмалку во врска со кривичните дела за кои би било достапно преземање на податочен сообраќај во реално време во сличен домашен случај.</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963886" y="1025289"/>
            <a:ext cx="4058570" cy="4401205"/>
          </a:xfrm>
          <a:prstGeom prst="rect">
            <a:avLst/>
          </a:prstGeom>
        </p:spPr>
        <p:txBody>
          <a:bodyPr wrap="square">
            <a:spAutoFit/>
          </a:bodyPr>
          <a:lstStyle/>
          <a:p>
            <a:pPr marL="342900" indent="-342900" algn="just">
              <a:buFont typeface="Wingdings" pitchFamily="2" charset="2"/>
              <a:buChar char="ü"/>
            </a:pPr>
            <a:r>
              <a:rPr lang="mk-MK" sz="2000" dirty="0"/>
              <a:t>Оваа одредба ги овластува истражителите да имаат можност да добијат податочен сообраќај во реално време во врска со комуникациите кои поминуваат преку компјутерски систем во други страни</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mk-MK" sz="2000" dirty="0"/>
              <a:t>Ова е важно со оглед на тоа што комуникациите обично поминуваат преку територијалните граници</a:t>
            </a:r>
            <a:endParaRPr lang="en-GB" sz="2000"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33 – Заемна помош во врска со собирање</a:t>
            </a:r>
          </a:p>
          <a:p>
            <a:pPr algn="r"/>
            <a:r>
              <a:rPr lang="mk-MK" sz="3200" b="1" dirty="0"/>
              <a:t>на податочен сообраќај во реално време</a:t>
            </a:r>
            <a:endParaRPr lang="en-GB" sz="3200" b="1" dirty="0"/>
          </a:p>
        </p:txBody>
      </p:sp>
    </p:spTree>
    <p:extLst>
      <p:ext uri="{BB962C8B-B14F-4D97-AF65-F5344CB8AC3E}">
        <p14:creationId xmlns:p14="http://schemas.microsoft.com/office/powerpoint/2010/main" val="3627688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07645"/>
            <a:ext cx="4476172" cy="5647700"/>
          </a:xfrm>
          <a:prstGeom prst="rect">
            <a:avLst/>
          </a:prstGeom>
        </p:spPr>
        <p:txBody>
          <a:bodyPr wrap="square">
            <a:spAutoFit/>
          </a:bodyPr>
          <a:lstStyle/>
          <a:p>
            <a:pPr marL="342900" indent="-342900" algn="just">
              <a:buFont typeface="Wingdings" pitchFamily="2" charset="2"/>
              <a:buChar char="Ø"/>
            </a:pPr>
            <a:r>
              <a:rPr lang="en-US" sz="1900" dirty="0"/>
              <a:t>1 </a:t>
            </a:r>
            <a:r>
              <a:rPr lang="mk-MK" sz="1900" dirty="0"/>
              <a:t>Страните ќе обезбедат заемна помош едни на други при преземање на податочен сообраќај во реално време, поврзани со </a:t>
            </a:r>
            <a:r>
              <a:rPr lang="mk-MK" sz="1900" b="1" dirty="0">
                <a:solidFill>
                  <a:srgbClr val="FF0000"/>
                </a:solidFill>
              </a:rPr>
              <a:t>наведени комуникации </a:t>
            </a:r>
            <a:r>
              <a:rPr lang="mk-MK" sz="1900" dirty="0"/>
              <a:t>на нивната територија пренесени преку компјутерски систем. Предмет на одредбите од став 2, оваа помош се регулира според условите и постапките предвидени со домашното законодавство.</a:t>
            </a:r>
            <a:endParaRPr lang="en-US" sz="1900" dirty="0"/>
          </a:p>
          <a:p>
            <a:pPr marL="342900" indent="-342900" algn="just">
              <a:buFont typeface="Wingdings" pitchFamily="2" charset="2"/>
              <a:buChar char="Ø"/>
            </a:pPr>
            <a:endParaRPr lang="en-US" sz="1900" dirty="0"/>
          </a:p>
          <a:p>
            <a:pPr marL="342900" indent="-342900" algn="just">
              <a:buFont typeface="Wingdings" pitchFamily="2" charset="2"/>
              <a:buChar char="Ø"/>
            </a:pPr>
            <a:r>
              <a:rPr lang="en-US" sz="1900" dirty="0"/>
              <a:t>2 </a:t>
            </a:r>
            <a:r>
              <a:rPr lang="mk-MK" sz="1900" dirty="0"/>
              <a:t>Секоја страна ќе обезбеди таква помош најмалку во врска со кривичните дела кои би било достапно преземање на податочен сообраќај во реално време во сличен домашен случај.</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4493538"/>
          </a:xfrm>
          <a:prstGeom prst="rect">
            <a:avLst/>
          </a:prstGeom>
        </p:spPr>
        <p:txBody>
          <a:bodyPr wrap="square">
            <a:spAutoFit/>
          </a:bodyPr>
          <a:lstStyle/>
          <a:p>
            <a:pPr marL="342900" indent="-342900" algn="just">
              <a:buFont typeface="Wingdings" pitchFamily="2" charset="2"/>
              <a:buChar char="ü"/>
            </a:pPr>
            <a:r>
              <a:rPr lang="mk-MK" sz="2200" dirty="0"/>
              <a:t>Барањата за преземање податочен сообраќај мора да бидат поврзани со наведени комуникации идентификувани од страните баратели</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Не е дозволено да се поставуваат барања за општ или неселективен надзор или собирање на големи количини на податочен сообраќај</a:t>
            </a:r>
            <a:endParaRPr lang="en-US" sz="2200"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33 – Заемна помош во врска со собирање</a:t>
            </a:r>
          </a:p>
          <a:p>
            <a:pPr algn="r"/>
            <a:r>
              <a:rPr lang="mk-MK" sz="3200" b="1" dirty="0"/>
              <a:t>на податочен сообраќај во реално време</a:t>
            </a:r>
            <a:endParaRPr lang="en-GB" sz="3200" b="1" dirty="0"/>
          </a:p>
        </p:txBody>
      </p:sp>
    </p:spTree>
    <p:extLst>
      <p:ext uri="{BB962C8B-B14F-4D97-AF65-F5344CB8AC3E}">
        <p14:creationId xmlns:p14="http://schemas.microsoft.com/office/powerpoint/2010/main" val="3737004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en-US" sz="1900" dirty="0"/>
              <a:t>1 </a:t>
            </a:r>
            <a:r>
              <a:rPr lang="mk-MK" sz="1900" dirty="0"/>
              <a:t>Страните ќе обезбедат заемна помош едни на други при преземање податочен сообраќај во реално време, поврзани со наведени комуникации на нивната територија пренесени преку компјутерски систем. Предмет на одредбите од став 2, оваа </a:t>
            </a:r>
            <a:r>
              <a:rPr lang="mk-MK" sz="1900" b="1" dirty="0">
                <a:solidFill>
                  <a:srgbClr val="FF0000"/>
                </a:solidFill>
              </a:rPr>
              <a:t>помош</a:t>
            </a:r>
            <a:r>
              <a:rPr lang="mk-MK" sz="1900" dirty="0"/>
              <a:t> се </a:t>
            </a:r>
            <a:r>
              <a:rPr lang="mk-MK" sz="1900" b="1" dirty="0">
                <a:solidFill>
                  <a:srgbClr val="FF0000"/>
                </a:solidFill>
              </a:rPr>
              <a:t>регулира</a:t>
            </a:r>
            <a:r>
              <a:rPr lang="mk-MK" sz="1900" dirty="0"/>
              <a:t> според </a:t>
            </a:r>
            <a:r>
              <a:rPr lang="mk-MK" sz="1900" b="1" dirty="0">
                <a:solidFill>
                  <a:srgbClr val="FF0000"/>
                </a:solidFill>
              </a:rPr>
              <a:t>условите и постапките</a:t>
            </a:r>
            <a:r>
              <a:rPr lang="mk-MK" sz="1900" dirty="0"/>
              <a:t> предвидени со </a:t>
            </a:r>
            <a:r>
              <a:rPr lang="mk-MK" sz="1900" b="1" dirty="0">
                <a:solidFill>
                  <a:srgbClr val="FF0000"/>
                </a:solidFill>
              </a:rPr>
              <a:t>домашното законодавство</a:t>
            </a:r>
            <a:r>
              <a:rPr lang="mk-MK" sz="1900" dirty="0"/>
              <a:t>.</a:t>
            </a:r>
            <a:endParaRPr lang="en-US" sz="1900" dirty="0"/>
          </a:p>
          <a:p>
            <a:pPr marL="342900" indent="-342900" algn="just">
              <a:buFont typeface="Wingdings" pitchFamily="2" charset="2"/>
              <a:buChar char="Ø"/>
            </a:pPr>
            <a:endParaRPr lang="en-US" sz="1900" dirty="0"/>
          </a:p>
          <a:p>
            <a:pPr marL="342900" indent="-342900" algn="just">
              <a:buFont typeface="Wingdings" pitchFamily="2" charset="2"/>
              <a:buChar char="Ø"/>
            </a:pPr>
            <a:r>
              <a:rPr lang="en-US" sz="1900" dirty="0"/>
              <a:t>2 </a:t>
            </a:r>
            <a:r>
              <a:rPr lang="mk-MK" sz="1900" dirty="0"/>
              <a:t>Секоја страна ќе обезбеди таква помош најмалку во врска со кривичните дела за кои би било достапно преземање податочен сообраќај во реално време во сличен домашен случај.</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5509200"/>
          </a:xfrm>
          <a:prstGeom prst="rect">
            <a:avLst/>
          </a:prstGeom>
        </p:spPr>
        <p:txBody>
          <a:bodyPr wrap="square">
            <a:spAutoFit/>
          </a:bodyPr>
          <a:lstStyle/>
          <a:p>
            <a:pPr marL="342900" indent="-342900" algn="just">
              <a:buFont typeface="Wingdings" pitchFamily="2" charset="2"/>
              <a:buChar char="ü"/>
            </a:pPr>
            <a:r>
              <a:rPr lang="mk-MK" sz="2200" dirty="0"/>
              <a:t>Применливите услови и постапки обезбедени според домашното законодавство на замолената страна ќе го регулираат обезбедувањето на таквата помош.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Роковите и условите со кои треба да се обезбеди таква соработка се генерално оние утврдени во применливите договори, аранжмани и законодавства што ја регулираат заемната правна помош во кривични предмети.</a:t>
            </a:r>
            <a:endParaRPr lang="en-GB" sz="2200"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33 – Заемна помош во врска со собирање</a:t>
            </a:r>
          </a:p>
          <a:p>
            <a:pPr algn="r"/>
            <a:r>
              <a:rPr lang="mk-MK" sz="3200" b="1" dirty="0"/>
              <a:t>на податочен сообраќај во реално време</a:t>
            </a:r>
            <a:endParaRPr lang="en-GB" sz="3200" b="1" dirty="0"/>
          </a:p>
        </p:txBody>
      </p:sp>
    </p:spTree>
    <p:extLst>
      <p:ext uri="{BB962C8B-B14F-4D97-AF65-F5344CB8AC3E}">
        <p14:creationId xmlns:p14="http://schemas.microsoft.com/office/powerpoint/2010/main" val="11127973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46046"/>
            <a:ext cx="4476172" cy="5355312"/>
          </a:xfrm>
          <a:prstGeom prst="rect">
            <a:avLst/>
          </a:prstGeom>
        </p:spPr>
        <p:txBody>
          <a:bodyPr wrap="square">
            <a:spAutoFit/>
          </a:bodyPr>
          <a:lstStyle/>
          <a:p>
            <a:pPr marL="342900" indent="-342900" algn="just">
              <a:buFont typeface="Wingdings" pitchFamily="2" charset="2"/>
              <a:buChar char="Ø"/>
            </a:pPr>
            <a:r>
              <a:rPr lang="en-US" sz="1900" dirty="0"/>
              <a:t>1 </a:t>
            </a:r>
            <a:r>
              <a:rPr lang="mk-MK" sz="1900" dirty="0"/>
              <a:t>Страните ќе обезбедат заемна помош едни на други при преземање податочен сообраќај во реално време, поврзани со наведени комуникации на нивната територија пренесени преку компјутерски систем. Предмет на одредбите од став 2, оваа помош се регулира според условите и постапките предвидени со домашното законодавство.</a:t>
            </a:r>
            <a:endParaRPr lang="en-US" sz="1900" dirty="0"/>
          </a:p>
          <a:p>
            <a:pPr marL="342900" indent="-342900" algn="just">
              <a:buFont typeface="Wingdings" pitchFamily="2" charset="2"/>
              <a:buChar char="Ø"/>
            </a:pPr>
            <a:endParaRPr lang="en-US" sz="1900" dirty="0"/>
          </a:p>
          <a:p>
            <a:pPr marL="342900" indent="-342900" algn="just">
              <a:buFont typeface="Wingdings" pitchFamily="2" charset="2"/>
              <a:buChar char="Ø"/>
            </a:pPr>
            <a:r>
              <a:rPr lang="en-US" sz="1900" dirty="0"/>
              <a:t>2 </a:t>
            </a:r>
            <a:r>
              <a:rPr lang="mk-MK" sz="1900" dirty="0"/>
              <a:t>Секоја страна ќе обезбеди таква помош </a:t>
            </a:r>
            <a:r>
              <a:rPr lang="mk-MK" sz="1900" b="1" dirty="0">
                <a:solidFill>
                  <a:srgbClr val="FF0000"/>
                </a:solidFill>
              </a:rPr>
              <a:t>најмалку</a:t>
            </a:r>
            <a:r>
              <a:rPr lang="mk-MK" sz="1900" dirty="0"/>
              <a:t> во врска со кривичните дела за кои би било достапно преземање податочен сообраќај во реално време во </a:t>
            </a:r>
            <a:r>
              <a:rPr lang="mk-MK" sz="1900" b="1" dirty="0">
                <a:solidFill>
                  <a:srgbClr val="FF0000"/>
                </a:solidFill>
              </a:rPr>
              <a:t>сличен домашен случај</a:t>
            </a:r>
            <a:r>
              <a:rPr lang="mk-MK" sz="1900" dirty="0"/>
              <a:t>.</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4493538"/>
          </a:xfrm>
          <a:prstGeom prst="rect">
            <a:avLst/>
          </a:prstGeom>
        </p:spPr>
        <p:txBody>
          <a:bodyPr wrap="square">
            <a:spAutoFit/>
          </a:bodyPr>
          <a:lstStyle/>
          <a:p>
            <a:pPr marL="342900" indent="-342900" algn="just">
              <a:buFont typeface="Wingdings" pitchFamily="2" charset="2"/>
              <a:buChar char="ü"/>
            </a:pPr>
            <a:r>
              <a:rPr lang="mk-MK" sz="2200" dirty="0"/>
              <a:t>Преземањето на податочен сообраќај во реално време е интрузивна мерка, така што страните имаат дискреционо право да го ограничат обемот на соработка.</a:t>
            </a:r>
          </a:p>
          <a:p>
            <a:pPr marL="342900" indent="-342900" algn="just">
              <a:buFont typeface="Wingdings" pitchFamily="2" charset="2"/>
              <a:buChar char="ü"/>
            </a:pPr>
            <a:endParaRPr lang="mk-MK" sz="2200" dirty="0"/>
          </a:p>
          <a:p>
            <a:pPr marL="342900" indent="-342900" algn="just">
              <a:buFont typeface="Wingdings" pitchFamily="2" charset="2"/>
              <a:buChar char="ü"/>
            </a:pPr>
            <a:r>
              <a:rPr lang="mk-MK" sz="2200" dirty="0"/>
              <a:t>Меѓутоа, во никој случај опсегот на кривични дела не може да биде потесен од опсегот на кривичните дела за кои таквата мерка е достапна во земјата.</a:t>
            </a:r>
            <a:endParaRPr lang="en-GB" sz="2200"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33 – Заемна помош во врска со собирање</a:t>
            </a:r>
          </a:p>
          <a:p>
            <a:pPr algn="r"/>
            <a:r>
              <a:rPr lang="mk-MK" sz="3200" b="1" dirty="0"/>
              <a:t>на податочен сообраќај во реално време</a:t>
            </a:r>
            <a:endParaRPr lang="en-GB" sz="3200" b="1" dirty="0"/>
          </a:p>
        </p:txBody>
      </p:sp>
    </p:spTree>
    <p:extLst>
      <p:ext uri="{BB962C8B-B14F-4D97-AF65-F5344CB8AC3E}">
        <p14:creationId xmlns:p14="http://schemas.microsoft.com/office/powerpoint/2010/main" val="334707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323435985"/>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1477324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34 – Заемна помош во врска со</a:t>
            </a:r>
          </a:p>
          <a:p>
            <a:pPr algn="r"/>
            <a:r>
              <a:rPr lang="mk-MK" sz="3200" b="1" dirty="0"/>
              <a:t>следење на содржински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2723823"/>
          </a:xfrm>
          <a:prstGeom prst="rect">
            <a:avLst/>
          </a:prstGeom>
        </p:spPr>
        <p:txBody>
          <a:bodyPr wrap="square">
            <a:spAutoFit/>
          </a:bodyPr>
          <a:lstStyle/>
          <a:p>
            <a:pPr marL="342900" indent="-342900" algn="just">
              <a:buFont typeface="Wingdings" pitchFamily="2" charset="2"/>
              <a:buChar char="Ø"/>
            </a:pPr>
            <a:r>
              <a:rPr lang="mk-MK" sz="1900" dirty="0"/>
              <a:t>Страните ќе обезбедат заемна помош едни на други при </a:t>
            </a:r>
            <a:r>
              <a:rPr lang="mk-MK" sz="1900" b="1" dirty="0">
                <a:solidFill>
                  <a:srgbClr val="FF0000"/>
                </a:solidFill>
              </a:rPr>
              <a:t>преземање или снимање на содржински податоци во реално време </a:t>
            </a:r>
            <a:r>
              <a:rPr lang="mk-MK" sz="1900" dirty="0"/>
              <a:t>на наведени комуникации пренесени преку компјутерски систем до степен дозволен според нивните применливи договори и домашни законодавства. </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2800767"/>
          </a:xfrm>
          <a:prstGeom prst="rect">
            <a:avLst/>
          </a:prstGeom>
        </p:spPr>
        <p:txBody>
          <a:bodyPr wrap="square">
            <a:spAutoFit/>
          </a:bodyPr>
          <a:lstStyle/>
          <a:p>
            <a:pPr marL="342900" indent="-342900" algn="just">
              <a:buFont typeface="Wingdings" pitchFamily="2" charset="2"/>
              <a:buChar char="ü"/>
            </a:pPr>
            <a:r>
              <a:rPr lang="mk-MK" sz="2200" dirty="0"/>
              <a:t>Оваа одредба ги овластува истражителите да имаат можност да добијат содржински податоци за наведени комуникации пренесени преку компјутерски систем во друга страна.</a:t>
            </a:r>
            <a:endParaRPr lang="en-US" sz="2200" dirty="0"/>
          </a:p>
        </p:txBody>
      </p:sp>
    </p:spTree>
    <p:extLst>
      <p:ext uri="{BB962C8B-B14F-4D97-AF65-F5344CB8AC3E}">
        <p14:creationId xmlns:p14="http://schemas.microsoft.com/office/powerpoint/2010/main" val="1591958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34 – Заемна помош во врска со</a:t>
            </a:r>
          </a:p>
          <a:p>
            <a:pPr algn="r"/>
            <a:r>
              <a:rPr lang="mk-MK" sz="3200" b="1" dirty="0"/>
              <a:t>следење на содржински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2723823"/>
          </a:xfrm>
          <a:prstGeom prst="rect">
            <a:avLst/>
          </a:prstGeom>
        </p:spPr>
        <p:txBody>
          <a:bodyPr wrap="square">
            <a:spAutoFit/>
          </a:bodyPr>
          <a:lstStyle/>
          <a:p>
            <a:pPr marL="342900" indent="-342900" algn="just">
              <a:buFont typeface="Wingdings" pitchFamily="2" charset="2"/>
              <a:buChar char="Ø"/>
            </a:pPr>
            <a:r>
              <a:rPr lang="mk-MK" sz="1900" dirty="0"/>
              <a:t>Страните ќе обезбедат заемна помош едни на други при преземање или снимање на содржински податоци во реално време на </a:t>
            </a:r>
            <a:r>
              <a:rPr lang="mk-MK" sz="1900" b="1" dirty="0">
                <a:solidFill>
                  <a:srgbClr val="FF0000"/>
                </a:solidFill>
              </a:rPr>
              <a:t>наведени комуникации </a:t>
            </a:r>
            <a:r>
              <a:rPr lang="mk-MK" sz="1900" dirty="0"/>
              <a:t>пренесени преку компјутерски систем до степен дозволен според нивните применливи договори и домашни законодавства. </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595905" y="1138891"/>
            <a:ext cx="4414945" cy="4493538"/>
          </a:xfrm>
          <a:prstGeom prst="rect">
            <a:avLst/>
          </a:prstGeom>
        </p:spPr>
        <p:txBody>
          <a:bodyPr wrap="square">
            <a:spAutoFit/>
          </a:bodyPr>
          <a:lstStyle/>
          <a:p>
            <a:pPr marL="342900" indent="-342900" algn="just">
              <a:buFont typeface="Wingdings" pitchFamily="2" charset="2"/>
              <a:buChar char="ü"/>
            </a:pPr>
            <a:r>
              <a:rPr lang="mk-MK" sz="2200" dirty="0"/>
              <a:t>Барањата за следење на содржински податоци мора да бидат поврзани со наведени комуникации идентификувани од земјите баратели.</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Не е дозволено да се поставуваат барања за општ или неселективен надзор или собирање на големи количини на содржински податоци.</a:t>
            </a:r>
            <a:endParaRPr lang="en-GB" sz="2200" dirty="0"/>
          </a:p>
        </p:txBody>
      </p:sp>
    </p:spTree>
    <p:extLst>
      <p:ext uri="{BB962C8B-B14F-4D97-AF65-F5344CB8AC3E}">
        <p14:creationId xmlns:p14="http://schemas.microsoft.com/office/powerpoint/2010/main" val="14041829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34 – Заемна помош во врска со</a:t>
            </a:r>
          </a:p>
          <a:p>
            <a:pPr algn="r"/>
            <a:r>
              <a:rPr lang="mk-MK" sz="3200" b="1" dirty="0"/>
              <a:t>следење на содржински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21308"/>
            <a:ext cx="4476172" cy="3016210"/>
          </a:xfrm>
          <a:prstGeom prst="rect">
            <a:avLst/>
          </a:prstGeom>
        </p:spPr>
        <p:txBody>
          <a:bodyPr wrap="square">
            <a:spAutoFit/>
          </a:bodyPr>
          <a:lstStyle/>
          <a:p>
            <a:pPr marL="342900" indent="-342900" algn="just">
              <a:buFont typeface="Wingdings" pitchFamily="2" charset="2"/>
              <a:buChar char="Ø"/>
            </a:pPr>
            <a:r>
              <a:rPr lang="mk-MK" sz="1900" dirty="0"/>
              <a:t>Страните ќе обезбедат заемна помош едни на други при преземање или снимање на содржински податоци во реално време на наведени комуникации пренесени преку компјутерски систем </a:t>
            </a:r>
            <a:r>
              <a:rPr lang="mk-MK" sz="1900" b="1" dirty="0">
                <a:solidFill>
                  <a:srgbClr val="FF0000"/>
                </a:solidFill>
              </a:rPr>
              <a:t>до степен дозволен според нивните применливи договори и домашни законодавства</a:t>
            </a:r>
            <a:r>
              <a:rPr lang="mk-MK" sz="1900" dirty="0"/>
              <a:t>. </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33227" y="1120230"/>
            <a:ext cx="4414945" cy="3816429"/>
          </a:xfrm>
          <a:prstGeom prst="rect">
            <a:avLst/>
          </a:prstGeom>
        </p:spPr>
        <p:txBody>
          <a:bodyPr wrap="square">
            <a:spAutoFit/>
          </a:bodyPr>
          <a:lstStyle/>
          <a:p>
            <a:pPr marL="342900" indent="-342900" algn="just">
              <a:buFont typeface="Wingdings" pitchFamily="2" charset="2"/>
              <a:buChar char="ü"/>
            </a:pPr>
            <a:r>
              <a:rPr lang="mk-MK" sz="2200" dirty="0"/>
              <a:t>Следење на содржински податоци во реално време е интрузивна мерка, па затоа страните имаат дискреционо право да го ограничат обемот на соработка.</a:t>
            </a:r>
          </a:p>
          <a:p>
            <a:pPr marL="342900" indent="-342900" algn="just">
              <a:buFont typeface="Wingdings" pitchFamily="2" charset="2"/>
              <a:buChar char="ü"/>
            </a:pPr>
            <a:endParaRPr lang="mk-MK" sz="2200" dirty="0"/>
          </a:p>
          <a:p>
            <a:pPr marL="342900" indent="-342900" algn="just">
              <a:buFont typeface="Wingdings" pitchFamily="2" charset="2"/>
              <a:buChar char="ü"/>
            </a:pPr>
            <a:r>
              <a:rPr lang="mk-MK" sz="2200" dirty="0"/>
              <a:t>Домашното законодавство и применливите договори можат да го ограничат степенот на соработка.</a:t>
            </a:r>
          </a:p>
        </p:txBody>
      </p:sp>
    </p:spTree>
    <p:extLst>
      <p:ext uri="{BB962C8B-B14F-4D97-AF65-F5344CB8AC3E}">
        <p14:creationId xmlns:p14="http://schemas.microsoft.com/office/powerpoint/2010/main" val="26539087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655753614"/>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2824581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915028877"/>
              </p:ext>
            </p:extLst>
          </p:nvPr>
        </p:nvGraphicFramePr>
        <p:xfrm>
          <a:off x="88521" y="1302587"/>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784565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35 – 24/7 мрежа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27106"/>
            <a:ext cx="4476172" cy="5478423"/>
          </a:xfrm>
          <a:prstGeom prst="rect">
            <a:avLst/>
          </a:prstGeom>
        </p:spPr>
        <p:txBody>
          <a:bodyPr wrap="square">
            <a:spAutoFit/>
          </a:bodyPr>
          <a:lstStyle/>
          <a:p>
            <a:pPr marL="342900" indent="-342900" algn="just">
              <a:buFont typeface="Wingdings" pitchFamily="2" charset="2"/>
              <a:buChar char="Ø"/>
            </a:pPr>
            <a:r>
              <a:rPr lang="en-US" sz="1750" dirty="0"/>
              <a:t>1 </a:t>
            </a:r>
            <a:r>
              <a:rPr lang="mk-MK" sz="1750" dirty="0"/>
              <a:t>Секоја страна ќе назначи </a:t>
            </a:r>
            <a:r>
              <a:rPr lang="mk-MK" sz="1750" b="1" dirty="0">
                <a:solidFill>
                  <a:srgbClr val="FF0000"/>
                </a:solidFill>
              </a:rPr>
              <a:t>контакт точка</a:t>
            </a:r>
            <a:r>
              <a:rPr lang="mk-MK" sz="1750" dirty="0"/>
              <a:t> достапна </a:t>
            </a:r>
            <a:r>
              <a:rPr lang="mk-MK" sz="1750" b="1" dirty="0">
                <a:solidFill>
                  <a:srgbClr val="FF0000"/>
                </a:solidFill>
              </a:rPr>
              <a:t>дваесет и четири часа, седум дена во неделата</a:t>
            </a:r>
            <a:r>
              <a:rPr lang="mk-MK" sz="1750" dirty="0"/>
              <a:t>, со цел да се обезбеди </a:t>
            </a:r>
            <a:r>
              <a:rPr lang="mk-MK" sz="1750" b="1" dirty="0">
                <a:solidFill>
                  <a:srgbClr val="FF0000"/>
                </a:solidFill>
              </a:rPr>
              <a:t>непосредна помош </a:t>
            </a:r>
            <a:r>
              <a:rPr lang="mk-MK" sz="1750" dirty="0"/>
              <a:t>за истраги и постапки во врска со кривични дела поврзани со компјутерски системи и податоци, или за собирање на докази во електронска форма на кривичен прекршок. Таквата помош вклучува олеснување, или, доколку е дозволено со нејзиното домашно законодавство и пракса, директно спроведување на следниве мерки</a:t>
            </a:r>
            <a:r>
              <a:rPr lang="en-US" sz="1750" dirty="0"/>
              <a:t>: </a:t>
            </a:r>
          </a:p>
          <a:p>
            <a:pPr lvl="1" algn="just"/>
            <a:r>
              <a:rPr lang="mk-MK" sz="1750" dirty="0"/>
              <a:t>а</a:t>
            </a:r>
            <a:r>
              <a:rPr lang="en-US" sz="1750" dirty="0"/>
              <a:t> </a:t>
            </a:r>
            <a:r>
              <a:rPr lang="mk-MK" sz="1750" dirty="0"/>
              <a:t>обезбедување на технички совети</a:t>
            </a:r>
            <a:r>
              <a:rPr lang="en-US" sz="1750" dirty="0"/>
              <a:t>; </a:t>
            </a:r>
          </a:p>
          <a:p>
            <a:pPr lvl="1" algn="just"/>
            <a:r>
              <a:rPr lang="mk-MK" sz="1750" dirty="0"/>
              <a:t>б</a:t>
            </a:r>
            <a:r>
              <a:rPr lang="en-US" sz="1750" dirty="0"/>
              <a:t> </a:t>
            </a:r>
            <a:r>
              <a:rPr lang="mk-MK" sz="1750" dirty="0"/>
              <a:t>зачувување на податоци согласно член 39 и 30</a:t>
            </a:r>
            <a:r>
              <a:rPr lang="en-US" sz="1750" dirty="0"/>
              <a:t>; </a:t>
            </a:r>
          </a:p>
          <a:p>
            <a:pPr lvl="1" algn="just"/>
            <a:r>
              <a:rPr lang="mk-MK" sz="1750" dirty="0"/>
              <a:t>в</a:t>
            </a:r>
            <a:r>
              <a:rPr lang="en-US" sz="1750" dirty="0"/>
              <a:t> </a:t>
            </a:r>
            <a:r>
              <a:rPr lang="mk-MK" sz="1750" dirty="0"/>
              <a:t>собирање докази, обезбедување правни информации и лоцирање на осомничени лица</a:t>
            </a:r>
            <a:r>
              <a:rPr lang="en-US" sz="1750" dirty="0"/>
              <a:t>.</a:t>
            </a:r>
            <a:endParaRPr lang="en-GB"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4832092"/>
          </a:xfrm>
          <a:prstGeom prst="rect">
            <a:avLst/>
          </a:prstGeom>
        </p:spPr>
        <p:txBody>
          <a:bodyPr wrap="square">
            <a:spAutoFit/>
          </a:bodyPr>
          <a:lstStyle/>
          <a:p>
            <a:pPr marL="342900" indent="-342900" algn="just">
              <a:buFont typeface="Wingdings" pitchFamily="2" charset="2"/>
              <a:buChar char="ü"/>
            </a:pPr>
            <a:r>
              <a:rPr lang="mk-MK" sz="2200" dirty="0"/>
              <a:t>Ефективното собирање на електронски докази бара брза реакција</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Постојните методи за заемна помош бараат дополнителни канали за непосредна помош</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Конвенцијата од Будимпешта бара од секоја страна да ја создаде оваа дополнителна контакт точка што е достапна 24/7 за обезбедување на непосредна помош</a:t>
            </a:r>
            <a:endParaRPr lang="en-GB" sz="2200" dirty="0"/>
          </a:p>
        </p:txBody>
      </p:sp>
    </p:spTree>
    <p:extLst>
      <p:ext uri="{BB962C8B-B14F-4D97-AF65-F5344CB8AC3E}">
        <p14:creationId xmlns:p14="http://schemas.microsoft.com/office/powerpoint/2010/main" val="547681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35 – 24/7 мрежа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60318" y="986124"/>
            <a:ext cx="4476172" cy="5478423"/>
          </a:xfrm>
          <a:prstGeom prst="rect">
            <a:avLst/>
          </a:prstGeom>
        </p:spPr>
        <p:txBody>
          <a:bodyPr wrap="square">
            <a:spAutoFit/>
          </a:bodyPr>
          <a:lstStyle/>
          <a:p>
            <a:pPr marL="342900" indent="-342900" algn="just">
              <a:buFont typeface="Wingdings" pitchFamily="2" charset="2"/>
              <a:buChar char="Ø"/>
            </a:pPr>
            <a:r>
              <a:rPr lang="en-US" sz="1750" dirty="0"/>
              <a:t>1 </a:t>
            </a:r>
            <a:r>
              <a:rPr lang="mk-MK" sz="1750" dirty="0"/>
              <a:t>Секоја страна ќе назначи контакт точка достапна дваесет и четири часа, седум дена во неделата, со цел да се обезбеди непосредна помош за </a:t>
            </a:r>
            <a:r>
              <a:rPr lang="mk-MK" sz="1750" b="1" dirty="0">
                <a:solidFill>
                  <a:srgbClr val="FF0000"/>
                </a:solidFill>
              </a:rPr>
              <a:t>истраги</a:t>
            </a:r>
            <a:r>
              <a:rPr lang="mk-MK" sz="1750" dirty="0"/>
              <a:t> и </a:t>
            </a:r>
            <a:r>
              <a:rPr lang="mk-MK" sz="1750" b="1" dirty="0">
                <a:solidFill>
                  <a:srgbClr val="FF0000"/>
                </a:solidFill>
              </a:rPr>
              <a:t>постапки</a:t>
            </a:r>
            <a:r>
              <a:rPr lang="mk-MK" sz="1750" dirty="0"/>
              <a:t> во врска со кривични дела </a:t>
            </a:r>
            <a:r>
              <a:rPr lang="mk-MK" sz="1750" b="1" dirty="0">
                <a:solidFill>
                  <a:srgbClr val="FF0000"/>
                </a:solidFill>
              </a:rPr>
              <a:t>поврзани со компјутерски системи и податоци</a:t>
            </a:r>
            <a:r>
              <a:rPr lang="mk-MK" sz="1750" dirty="0"/>
              <a:t>, или за </a:t>
            </a:r>
            <a:r>
              <a:rPr lang="mk-MK" sz="1750" b="1" dirty="0">
                <a:solidFill>
                  <a:srgbClr val="FF0000"/>
                </a:solidFill>
              </a:rPr>
              <a:t>собирање на докази во електронска форма на кривичен прекршок</a:t>
            </a:r>
            <a:r>
              <a:rPr lang="mk-MK" sz="1750" dirty="0"/>
              <a:t>. Таквата помош вклучува олеснување, или, доколку е дозволено со нејзиното домашно законодавство и пракса, директно спроведување на следниве мерки</a:t>
            </a:r>
            <a:r>
              <a:rPr lang="en-US" sz="1750" dirty="0"/>
              <a:t>: </a:t>
            </a:r>
          </a:p>
          <a:p>
            <a:pPr lvl="1" algn="just"/>
            <a:r>
              <a:rPr lang="mk-MK" sz="1750" dirty="0"/>
              <a:t>а</a:t>
            </a:r>
            <a:r>
              <a:rPr lang="en-US" sz="1750" dirty="0"/>
              <a:t> </a:t>
            </a:r>
            <a:r>
              <a:rPr lang="mk-MK" sz="1750" dirty="0"/>
              <a:t>обезбедување на технички совети</a:t>
            </a:r>
            <a:r>
              <a:rPr lang="en-US" sz="1750" dirty="0"/>
              <a:t>; </a:t>
            </a:r>
          </a:p>
          <a:p>
            <a:pPr lvl="1" algn="just"/>
            <a:r>
              <a:rPr lang="mk-MK" sz="1750" dirty="0"/>
              <a:t>б</a:t>
            </a:r>
            <a:r>
              <a:rPr lang="en-US" sz="1750" dirty="0"/>
              <a:t> </a:t>
            </a:r>
            <a:r>
              <a:rPr lang="mk-MK" sz="1750" dirty="0"/>
              <a:t>зачувување на податоци согласно член 39 и 30</a:t>
            </a:r>
            <a:r>
              <a:rPr lang="en-US" sz="1750" dirty="0"/>
              <a:t>; </a:t>
            </a:r>
          </a:p>
          <a:p>
            <a:pPr lvl="1" algn="just"/>
            <a:r>
              <a:rPr lang="mk-MK" sz="1750" dirty="0"/>
              <a:t>в</a:t>
            </a:r>
            <a:r>
              <a:rPr lang="en-US" sz="1750" dirty="0"/>
              <a:t> </a:t>
            </a:r>
            <a:r>
              <a:rPr lang="mk-MK" sz="1750" dirty="0"/>
              <a:t>собирање докази, обезбедување правни информации и лоцирање на осомничени лица</a:t>
            </a:r>
            <a:r>
              <a:rPr lang="en-US" sz="1750" dirty="0"/>
              <a:t>.</a:t>
            </a:r>
            <a:endParaRPr lang="en-GB"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5509200"/>
          </a:xfrm>
          <a:prstGeom prst="rect">
            <a:avLst/>
          </a:prstGeom>
        </p:spPr>
        <p:txBody>
          <a:bodyPr wrap="square">
            <a:spAutoFit/>
          </a:bodyPr>
          <a:lstStyle/>
          <a:p>
            <a:pPr marL="342900" indent="-342900" algn="just">
              <a:buFont typeface="Wingdings" pitchFamily="2" charset="2"/>
              <a:buChar char="ü"/>
            </a:pPr>
            <a:r>
              <a:rPr lang="en-GB" sz="2200" dirty="0"/>
              <a:t>24/7 </a:t>
            </a:r>
            <a:r>
              <a:rPr lang="mk-MK" sz="2200" dirty="0"/>
              <a:t>мрежите треба да обезбедат непосредна помош за</a:t>
            </a:r>
            <a:r>
              <a:rPr lang="en-GB" sz="2200" dirty="0"/>
              <a:t>:</a:t>
            </a:r>
          </a:p>
          <a:p>
            <a:pPr marL="800100" lvl="1" indent="-342900" algn="just">
              <a:buFont typeface="Wingdings" pitchFamily="2" charset="2"/>
              <a:buChar char="ü"/>
            </a:pPr>
            <a:r>
              <a:rPr lang="mk-MK" sz="2200" dirty="0"/>
              <a:t>кривични дела поврзани со компјутерски системи и податоци</a:t>
            </a:r>
            <a:endParaRPr lang="en-GB" sz="2200" dirty="0"/>
          </a:p>
          <a:p>
            <a:pPr marL="800100" lvl="1" indent="-342900" algn="just">
              <a:buFont typeface="Wingdings" pitchFamily="2" charset="2"/>
              <a:buChar char="ü"/>
            </a:pPr>
            <a:r>
              <a:rPr lang="mk-MK" sz="2200" dirty="0"/>
              <a:t>собирање докази за </a:t>
            </a:r>
            <a:r>
              <a:rPr lang="mk-MK" sz="2200" u="sng" dirty="0"/>
              <a:t>какво било</a:t>
            </a:r>
            <a:r>
              <a:rPr lang="mk-MK" sz="2200" dirty="0"/>
              <a:t> кривично дело</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mk-MK" sz="2200" dirty="0"/>
              <a:t>Страните можат да ја одредат локацијата на 24/7 мрежата во рамки на нивните судски надлежности (во рамки на централниот орган, полицијата или на друго место)</a:t>
            </a:r>
            <a:endParaRPr lang="en-GB" sz="2200" dirty="0"/>
          </a:p>
        </p:txBody>
      </p:sp>
    </p:spTree>
    <p:extLst>
      <p:ext uri="{BB962C8B-B14F-4D97-AF65-F5344CB8AC3E}">
        <p14:creationId xmlns:p14="http://schemas.microsoft.com/office/powerpoint/2010/main" val="40203741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35 – 24/7 мрежа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60318" y="935096"/>
            <a:ext cx="4476172" cy="5747727"/>
          </a:xfrm>
          <a:prstGeom prst="rect">
            <a:avLst/>
          </a:prstGeom>
        </p:spPr>
        <p:txBody>
          <a:bodyPr wrap="square">
            <a:spAutoFit/>
          </a:bodyPr>
          <a:lstStyle/>
          <a:p>
            <a:pPr marL="342900" indent="-342900" algn="just">
              <a:buFont typeface="Wingdings" pitchFamily="2" charset="2"/>
              <a:buChar char="Ø"/>
            </a:pPr>
            <a:r>
              <a:rPr lang="en-US" sz="1750" dirty="0"/>
              <a:t>1 </a:t>
            </a:r>
            <a:r>
              <a:rPr lang="mk-MK" sz="1750" dirty="0"/>
              <a:t>Секоја страна ќе назначи контакт точка достапна дваесет и четири часа, седум дена во неделата, со цел да се обезбеди непосредна помош за истраги и постапки во врска со кривични дела поврзани со компјутерски системи и податоци, или за собирање на докази во електронска форма на кривичен прекршок. Таквата помош вклучува </a:t>
            </a:r>
            <a:r>
              <a:rPr lang="mk-MK" sz="1750" b="1" dirty="0">
                <a:solidFill>
                  <a:srgbClr val="FF0000"/>
                </a:solidFill>
              </a:rPr>
              <a:t>олеснување</a:t>
            </a:r>
            <a:r>
              <a:rPr lang="mk-MK" sz="1750" dirty="0"/>
              <a:t>, или, </a:t>
            </a:r>
            <a:r>
              <a:rPr lang="mk-MK" sz="1750" b="1" dirty="0">
                <a:solidFill>
                  <a:srgbClr val="FF0000"/>
                </a:solidFill>
              </a:rPr>
              <a:t>доколку е дозволено со нејзиното домашно законодавство</a:t>
            </a:r>
            <a:r>
              <a:rPr lang="mk-MK" sz="1750" dirty="0"/>
              <a:t> и пракса, </a:t>
            </a:r>
            <a:r>
              <a:rPr lang="mk-MK" sz="1750" b="1" dirty="0">
                <a:solidFill>
                  <a:srgbClr val="FF0000"/>
                </a:solidFill>
              </a:rPr>
              <a:t>директно спроведување</a:t>
            </a:r>
            <a:r>
              <a:rPr lang="mk-MK" sz="1750" dirty="0"/>
              <a:t> на следниве мерки</a:t>
            </a:r>
            <a:r>
              <a:rPr lang="en-US" sz="1750" dirty="0"/>
              <a:t>: </a:t>
            </a:r>
          </a:p>
          <a:p>
            <a:pPr lvl="1" algn="just"/>
            <a:r>
              <a:rPr lang="mk-MK" sz="1750" dirty="0"/>
              <a:t>а</a:t>
            </a:r>
            <a:r>
              <a:rPr lang="en-US" sz="1750" dirty="0"/>
              <a:t> </a:t>
            </a:r>
            <a:r>
              <a:rPr lang="mk-MK" sz="1750" dirty="0"/>
              <a:t>обезбедување на </a:t>
            </a:r>
            <a:r>
              <a:rPr lang="mk-MK" sz="1750" b="1" dirty="0">
                <a:solidFill>
                  <a:srgbClr val="FF0000"/>
                </a:solidFill>
              </a:rPr>
              <a:t>технички совети</a:t>
            </a:r>
            <a:r>
              <a:rPr lang="en-US" sz="1750" dirty="0"/>
              <a:t>; </a:t>
            </a:r>
          </a:p>
          <a:p>
            <a:pPr lvl="1" algn="just"/>
            <a:r>
              <a:rPr lang="mk-MK" sz="1750" dirty="0"/>
              <a:t>б</a:t>
            </a:r>
            <a:r>
              <a:rPr lang="en-US" sz="1750" dirty="0"/>
              <a:t> </a:t>
            </a:r>
            <a:r>
              <a:rPr lang="mk-MK" sz="1750" b="1" dirty="0">
                <a:solidFill>
                  <a:srgbClr val="FF0000"/>
                </a:solidFill>
              </a:rPr>
              <a:t>зачувување</a:t>
            </a:r>
            <a:r>
              <a:rPr lang="mk-MK" sz="1750" dirty="0"/>
              <a:t> на податоци согласно член 39 и 30</a:t>
            </a:r>
            <a:r>
              <a:rPr lang="en-US" sz="1750" dirty="0"/>
              <a:t>; </a:t>
            </a:r>
          </a:p>
          <a:p>
            <a:pPr lvl="1" algn="just"/>
            <a:r>
              <a:rPr lang="mk-MK" sz="1750" dirty="0"/>
              <a:t>в</a:t>
            </a:r>
            <a:r>
              <a:rPr lang="en-US" sz="1750" dirty="0"/>
              <a:t> </a:t>
            </a:r>
            <a:r>
              <a:rPr lang="mk-MK" sz="1750" b="1" dirty="0">
                <a:solidFill>
                  <a:srgbClr val="FF0000"/>
                </a:solidFill>
              </a:rPr>
              <a:t>собирање докази</a:t>
            </a:r>
            <a:r>
              <a:rPr lang="mk-MK" sz="1750" dirty="0"/>
              <a:t>, обезбедување </a:t>
            </a:r>
            <a:r>
              <a:rPr lang="mk-MK" sz="1750" b="1" dirty="0">
                <a:solidFill>
                  <a:srgbClr val="FF0000"/>
                </a:solidFill>
              </a:rPr>
              <a:t>правни информации </a:t>
            </a:r>
            <a:r>
              <a:rPr lang="mk-MK" sz="1750" dirty="0"/>
              <a:t>и </a:t>
            </a:r>
            <a:r>
              <a:rPr lang="mk-MK" sz="1750" b="1" dirty="0">
                <a:solidFill>
                  <a:srgbClr val="FF0000"/>
                </a:solidFill>
              </a:rPr>
              <a:t>лоцирање на осомничени лица</a:t>
            </a:r>
            <a:r>
              <a:rPr lang="en-US" sz="1750" dirty="0"/>
              <a:t>.</a:t>
            </a:r>
            <a:endParaRPr lang="en-GB"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5386090"/>
          </a:xfrm>
          <a:prstGeom prst="rect">
            <a:avLst/>
          </a:prstGeom>
        </p:spPr>
        <p:txBody>
          <a:bodyPr wrap="square">
            <a:spAutoFit/>
          </a:bodyPr>
          <a:lstStyle/>
          <a:p>
            <a:pPr marL="342900" indent="-342900" algn="just">
              <a:buFont typeface="Wingdings" pitchFamily="2" charset="2"/>
              <a:buChar char="ü"/>
            </a:pPr>
            <a:r>
              <a:rPr lang="en-US" dirty="0"/>
              <a:t>24/7 </a:t>
            </a:r>
            <a:r>
              <a:rPr lang="mk-MK" dirty="0"/>
              <a:t>мрежите можат да олеснат, или доколку е дозволено од локалното законодавство, директно да дадат помош</a:t>
            </a:r>
            <a:endParaRPr lang="en-US" dirty="0"/>
          </a:p>
          <a:p>
            <a:pPr marL="342900" indent="-342900" algn="just">
              <a:buFont typeface="Wingdings" pitchFamily="2" charset="2"/>
              <a:buChar char="ü"/>
            </a:pPr>
            <a:r>
              <a:rPr lang="mk-MK" dirty="0"/>
              <a:t>Помошта може да се однесува на</a:t>
            </a:r>
            <a:r>
              <a:rPr lang="en-US" dirty="0"/>
              <a:t>:</a:t>
            </a:r>
          </a:p>
          <a:p>
            <a:pPr marL="800100" lvl="1" indent="-342900" algn="just">
              <a:buFont typeface="Wingdings" pitchFamily="2" charset="2"/>
              <a:buChar char="ü"/>
            </a:pPr>
            <a:r>
              <a:rPr lang="mk-MK" dirty="0"/>
              <a:t>Обезбедување на технички совет за запирање или лоцирање на напад</a:t>
            </a:r>
            <a:endParaRPr lang="en-US" dirty="0"/>
          </a:p>
          <a:p>
            <a:pPr marL="800100" lvl="1" indent="-342900" algn="just">
              <a:buFont typeface="Wingdings" pitchFamily="2" charset="2"/>
              <a:buChar char="ü"/>
            </a:pPr>
            <a:r>
              <a:rPr lang="mk-MK" dirty="0"/>
              <a:t>Зачувување на податоци согласно барањето (за да овозможи поекспедитивно зачувување отколку преку централниот орган)</a:t>
            </a:r>
            <a:endParaRPr lang="en-US" dirty="0"/>
          </a:p>
          <a:p>
            <a:pPr marL="800100" lvl="1" indent="-342900" algn="just">
              <a:buFont typeface="Wingdings" pitchFamily="2" charset="2"/>
              <a:buChar char="ü"/>
            </a:pPr>
            <a:r>
              <a:rPr lang="mk-MK" dirty="0"/>
              <a:t>Собирање докази</a:t>
            </a:r>
          </a:p>
          <a:p>
            <a:pPr marL="800100" lvl="1" indent="-342900" algn="just">
              <a:buFont typeface="Wingdings" pitchFamily="2" charset="2"/>
              <a:buChar char="ü"/>
            </a:pPr>
            <a:r>
              <a:rPr lang="mk-MK" dirty="0"/>
              <a:t>Обезбедување правни информации (како што се правни услови за давање помош)</a:t>
            </a:r>
          </a:p>
          <a:p>
            <a:pPr marL="800100" lvl="1" indent="-342900" algn="just">
              <a:buFont typeface="Wingdings" pitchFamily="2" charset="2"/>
              <a:buChar char="ü"/>
            </a:pPr>
            <a:r>
              <a:rPr lang="mk-MK" dirty="0"/>
              <a:t>Лоцирање на осомничени лица</a:t>
            </a:r>
            <a:endParaRPr lang="en-GB" sz="2000" dirty="0"/>
          </a:p>
        </p:txBody>
      </p:sp>
    </p:spTree>
    <p:extLst>
      <p:ext uri="{BB962C8B-B14F-4D97-AF65-F5344CB8AC3E}">
        <p14:creationId xmlns:p14="http://schemas.microsoft.com/office/powerpoint/2010/main" val="12252721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35 – 24/7 мрежа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939814"/>
          </a:xfrm>
          <a:prstGeom prst="rect">
            <a:avLst/>
          </a:prstGeom>
        </p:spPr>
        <p:txBody>
          <a:bodyPr wrap="square">
            <a:spAutoFit/>
          </a:bodyPr>
          <a:lstStyle/>
          <a:p>
            <a:pPr marL="342900" indent="-342900" algn="just">
              <a:buFont typeface="Wingdings" pitchFamily="2" charset="2"/>
              <a:buChar char="Ø"/>
            </a:pPr>
            <a:r>
              <a:rPr lang="en-US" sz="1750" dirty="0"/>
              <a:t>2 </a:t>
            </a:r>
            <a:r>
              <a:rPr lang="mk-MK" sz="1750" dirty="0"/>
              <a:t>а</a:t>
            </a:r>
            <a:r>
              <a:rPr lang="en-US" sz="1750" dirty="0"/>
              <a:t> </a:t>
            </a:r>
            <a:r>
              <a:rPr lang="mk-MK" sz="1750" dirty="0"/>
              <a:t>Контакт точката на страната има </a:t>
            </a:r>
            <a:r>
              <a:rPr lang="mk-MK" sz="1750" b="1" dirty="0">
                <a:solidFill>
                  <a:srgbClr val="FF0000"/>
                </a:solidFill>
              </a:rPr>
              <a:t>капацитет да спроведува комуникации</a:t>
            </a:r>
            <a:r>
              <a:rPr lang="mk-MK" sz="1750" dirty="0"/>
              <a:t> со контакт точката на друга страна на </a:t>
            </a:r>
            <a:r>
              <a:rPr lang="mk-MK" sz="1750" b="1" dirty="0">
                <a:solidFill>
                  <a:srgbClr val="FF0000"/>
                </a:solidFill>
              </a:rPr>
              <a:t>експедитивна основа</a:t>
            </a:r>
            <a:r>
              <a:rPr lang="en-US" sz="1750" dirty="0"/>
              <a:t>. </a:t>
            </a:r>
          </a:p>
          <a:p>
            <a:pPr marL="342900" indent="-342900" algn="just">
              <a:buFont typeface="Wingdings" pitchFamily="2" charset="2"/>
              <a:buChar char="Ø"/>
            </a:pPr>
            <a:r>
              <a:rPr lang="mk-MK" sz="1750" dirty="0"/>
              <a:t>б Доколку контакт точката назначена од страната не е дел од органот или органите на таа страна кои се одговорни за меѓународна заемна помош</a:t>
            </a:r>
            <a:r>
              <a:rPr lang="en-US" sz="1750" dirty="0"/>
              <a:t> </a:t>
            </a:r>
            <a:r>
              <a:rPr lang="mk-MK" sz="1750" dirty="0"/>
              <a:t>или екстрадиција, контакт точката гарантира дека е во </a:t>
            </a:r>
            <a:r>
              <a:rPr lang="mk-MK" sz="1750" b="1" dirty="0">
                <a:solidFill>
                  <a:srgbClr val="FF0000"/>
                </a:solidFill>
              </a:rPr>
              <a:t>можност да се координира со таквиот орган </a:t>
            </a:r>
            <a:r>
              <a:rPr lang="mk-MK" sz="1750" dirty="0"/>
              <a:t>или органи на </a:t>
            </a:r>
            <a:r>
              <a:rPr lang="mk-MK" sz="1750" b="1" dirty="0" err="1">
                <a:solidFill>
                  <a:srgbClr val="FF0000"/>
                </a:solidFill>
              </a:rPr>
              <a:t>експедитивна</a:t>
            </a:r>
            <a:r>
              <a:rPr lang="mk-MK" sz="1750" b="1" dirty="0">
                <a:solidFill>
                  <a:srgbClr val="FF0000"/>
                </a:solidFill>
              </a:rPr>
              <a:t> основа</a:t>
            </a:r>
            <a:r>
              <a:rPr lang="mk-MK" sz="1750" dirty="0"/>
              <a:t>.</a:t>
            </a:r>
            <a:endParaRPr lang="en-US" sz="1750" dirty="0"/>
          </a:p>
          <a:p>
            <a:pPr marL="342900" indent="-342900" algn="just">
              <a:buFont typeface="Wingdings" pitchFamily="2" charset="2"/>
              <a:buChar char="Ø"/>
            </a:pPr>
            <a:endParaRPr lang="en-US" sz="1750" dirty="0"/>
          </a:p>
          <a:p>
            <a:pPr marL="342900" indent="-342900" algn="just">
              <a:buFont typeface="Wingdings" pitchFamily="2" charset="2"/>
              <a:buChar char="Ø"/>
            </a:pPr>
            <a:r>
              <a:rPr lang="en-US" sz="1750" dirty="0"/>
              <a:t>3 </a:t>
            </a:r>
            <a:r>
              <a:rPr lang="mk-MK" sz="1750" dirty="0"/>
              <a:t>Секоја страна ќе осигури дека е достапен обучен и опремен персонал, со цел да се олесни работењето на мрежата.</a:t>
            </a:r>
            <a:endParaRPr lang="en-GB"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5170646"/>
          </a:xfrm>
          <a:prstGeom prst="rect">
            <a:avLst/>
          </a:prstGeom>
        </p:spPr>
        <p:txBody>
          <a:bodyPr wrap="square">
            <a:spAutoFit/>
          </a:bodyPr>
          <a:lstStyle/>
          <a:p>
            <a:pPr marL="342900" indent="-342900" algn="just">
              <a:buFont typeface="Wingdings" pitchFamily="2" charset="2"/>
              <a:buChar char="ü"/>
            </a:pPr>
            <a:r>
              <a:rPr lang="en-US" sz="2200" dirty="0"/>
              <a:t>24/7 </a:t>
            </a:r>
            <a:r>
              <a:rPr lang="mk-MK" sz="2200" dirty="0"/>
              <a:t>мрежата мора да има капацитет да комуницира со други 24/7 мрежи на </a:t>
            </a:r>
            <a:r>
              <a:rPr lang="mk-MK" sz="2200" dirty="0" err="1"/>
              <a:t>експедитивна</a:t>
            </a:r>
            <a:r>
              <a:rPr lang="mk-MK" sz="2200" dirty="0"/>
              <a:t> основа</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24/7 </a:t>
            </a:r>
            <a:r>
              <a:rPr lang="mk-MK" sz="2200" dirty="0"/>
              <a:t>мрежата исто така мора да има можност да комуницира со релевантни надлежни органи (на пр. полиција, обвинител, министерство за надворешни работи, итн.) во рамки на нејзината територија за извршување на барањата на експедитивна основа (24/7)</a:t>
            </a:r>
            <a:endParaRPr lang="en-GB" sz="2200" dirty="0"/>
          </a:p>
        </p:txBody>
      </p:sp>
    </p:spTree>
    <p:extLst>
      <p:ext uri="{BB962C8B-B14F-4D97-AF65-F5344CB8AC3E}">
        <p14:creationId xmlns:p14="http://schemas.microsoft.com/office/powerpoint/2010/main" val="3117277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35 – 24/7 мрежа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139"/>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64246"/>
            <a:ext cx="4476172" cy="4939814"/>
          </a:xfrm>
          <a:prstGeom prst="rect">
            <a:avLst/>
          </a:prstGeom>
        </p:spPr>
        <p:txBody>
          <a:bodyPr wrap="square">
            <a:spAutoFit/>
          </a:bodyPr>
          <a:lstStyle/>
          <a:p>
            <a:pPr marL="342900" indent="-342900" algn="just">
              <a:buFont typeface="Wingdings" pitchFamily="2" charset="2"/>
              <a:buChar char="Ø"/>
            </a:pPr>
            <a:r>
              <a:rPr lang="en-US" sz="1750" dirty="0"/>
              <a:t>2 </a:t>
            </a:r>
            <a:r>
              <a:rPr lang="mk-MK" sz="1750" dirty="0"/>
              <a:t>а</a:t>
            </a:r>
            <a:r>
              <a:rPr lang="en-US" sz="1750" dirty="0"/>
              <a:t> </a:t>
            </a:r>
            <a:r>
              <a:rPr lang="mk-MK" sz="1750" dirty="0"/>
              <a:t>Контакт точката на страната има капацитет да спроведува комуникации со контакт точката на друга страна на експедитивна основа</a:t>
            </a:r>
            <a:r>
              <a:rPr lang="en-US" sz="1750" dirty="0"/>
              <a:t>. </a:t>
            </a:r>
          </a:p>
          <a:p>
            <a:pPr marL="342900" indent="-342900" algn="just">
              <a:buFont typeface="Wingdings" pitchFamily="2" charset="2"/>
              <a:buChar char="Ø"/>
            </a:pPr>
            <a:r>
              <a:rPr lang="mk-MK" sz="1750" dirty="0"/>
              <a:t>б Доколку контакт точката назначена од страната не е дел од органот или органите на таа страна кои се одговорни за меѓународна заемна помош</a:t>
            </a:r>
            <a:r>
              <a:rPr lang="en-US" sz="1750" dirty="0"/>
              <a:t> </a:t>
            </a:r>
            <a:r>
              <a:rPr lang="mk-MK" sz="1750" dirty="0"/>
              <a:t>или екстрадиција, контакт точката гарантира дека е во можност да се координира со таквиот орган или органи на </a:t>
            </a:r>
            <a:r>
              <a:rPr lang="mk-MK" sz="1750" dirty="0" err="1"/>
              <a:t>експедитивна</a:t>
            </a:r>
            <a:r>
              <a:rPr lang="mk-MK" sz="1750" dirty="0"/>
              <a:t> основа.</a:t>
            </a:r>
            <a:endParaRPr lang="en-US" sz="1750" dirty="0"/>
          </a:p>
          <a:p>
            <a:pPr marL="342900" indent="-342900" algn="just">
              <a:buFont typeface="Wingdings" pitchFamily="2" charset="2"/>
              <a:buChar char="Ø"/>
            </a:pPr>
            <a:endParaRPr lang="en-US" sz="1750" dirty="0"/>
          </a:p>
          <a:p>
            <a:pPr marL="342900" indent="-342900" algn="just">
              <a:buFont typeface="Wingdings" pitchFamily="2" charset="2"/>
              <a:buChar char="Ø"/>
            </a:pPr>
            <a:r>
              <a:rPr lang="en-US" sz="1750" dirty="0"/>
              <a:t>3 </a:t>
            </a:r>
            <a:r>
              <a:rPr lang="mk-MK" sz="1750" dirty="0"/>
              <a:t>Секоја страна ќе осигури дека е достапен </a:t>
            </a:r>
            <a:r>
              <a:rPr lang="mk-MK" sz="1750" b="1" dirty="0">
                <a:solidFill>
                  <a:srgbClr val="FF0000"/>
                </a:solidFill>
              </a:rPr>
              <a:t>обучен</a:t>
            </a:r>
            <a:r>
              <a:rPr lang="mk-MK" sz="1750" dirty="0"/>
              <a:t> и </a:t>
            </a:r>
            <a:r>
              <a:rPr lang="mk-MK" sz="1750" b="1" dirty="0">
                <a:solidFill>
                  <a:srgbClr val="FF0000"/>
                </a:solidFill>
              </a:rPr>
              <a:t>опремен персонал</a:t>
            </a:r>
            <a:r>
              <a:rPr lang="mk-MK" sz="1750" dirty="0"/>
              <a:t>, со цел да се олесни работењето на мрежата.</a:t>
            </a:r>
            <a:endParaRPr lang="en-GB"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43950"/>
            <a:ext cx="4414945" cy="4401205"/>
          </a:xfrm>
          <a:prstGeom prst="rect">
            <a:avLst/>
          </a:prstGeom>
        </p:spPr>
        <p:txBody>
          <a:bodyPr wrap="square">
            <a:spAutoFit/>
          </a:bodyPr>
          <a:lstStyle/>
          <a:p>
            <a:pPr marL="342900" indent="-342900" algn="just">
              <a:buFont typeface="Wingdings" pitchFamily="2" charset="2"/>
              <a:buChar char="ü"/>
            </a:pPr>
            <a:r>
              <a:rPr lang="en-US" sz="2000" dirty="0"/>
              <a:t>24/7 </a:t>
            </a:r>
            <a:r>
              <a:rPr lang="mk-MK" sz="2000" dirty="0"/>
              <a:t>мрежата мора да има соодветна опрема, како што е</a:t>
            </a:r>
            <a:r>
              <a:rPr lang="en-US" sz="2000" dirty="0"/>
              <a:t>:</a:t>
            </a:r>
          </a:p>
          <a:p>
            <a:pPr marL="800100" lvl="1" indent="-342900" algn="just">
              <a:buFont typeface="Wingdings" pitchFamily="2" charset="2"/>
              <a:buChar char="ü"/>
            </a:pPr>
            <a:r>
              <a:rPr lang="mk-MK" sz="2000" dirty="0"/>
              <a:t>Ажуриран телефонски број</a:t>
            </a:r>
            <a:endParaRPr lang="en-US" sz="2000" dirty="0"/>
          </a:p>
          <a:p>
            <a:pPr marL="800100" lvl="1" indent="-342900" algn="just">
              <a:buFont typeface="Wingdings" pitchFamily="2" charset="2"/>
              <a:buChar char="ü"/>
            </a:pPr>
            <a:r>
              <a:rPr lang="mk-MK" sz="2000" dirty="0"/>
              <a:t>Факс</a:t>
            </a:r>
            <a:endParaRPr lang="en-US" sz="2000" dirty="0"/>
          </a:p>
          <a:p>
            <a:pPr marL="800100" lvl="1" indent="-342900" algn="just">
              <a:buFont typeface="Wingdings" pitchFamily="2" charset="2"/>
              <a:buChar char="ü"/>
            </a:pPr>
            <a:r>
              <a:rPr lang="mk-MK" sz="2000" dirty="0"/>
              <a:t>Компјутерска опрема</a:t>
            </a:r>
            <a:endParaRPr lang="en-US" sz="2000" dirty="0"/>
          </a:p>
          <a:p>
            <a:pPr marL="800100" lvl="1" indent="-342900" algn="just">
              <a:buFont typeface="Wingdings" pitchFamily="2" charset="2"/>
              <a:buChar char="ü"/>
            </a:pPr>
            <a:r>
              <a:rPr lang="mk-MK" sz="2000" dirty="0"/>
              <a:t>Други форми на комуникација</a:t>
            </a:r>
            <a:endParaRPr lang="en-US" sz="2000" dirty="0"/>
          </a:p>
          <a:p>
            <a:pPr marL="800100" lvl="1" indent="-342900" algn="just">
              <a:buFont typeface="Wingdings" pitchFamily="2" charset="2"/>
              <a:buChar char="ü"/>
            </a:pPr>
            <a:r>
              <a:rPr lang="mk-MK" sz="2000" dirty="0"/>
              <a:t>Аналитичка опрема</a:t>
            </a:r>
            <a:endParaRPr lang="en-US" sz="2000" dirty="0"/>
          </a:p>
          <a:p>
            <a:pPr marL="800100" lvl="1" indent="-342900" algn="just">
              <a:buFont typeface="Wingdings" pitchFamily="2" charset="2"/>
              <a:buChar char="ü"/>
            </a:pPr>
            <a:endParaRPr lang="en-US" sz="2000" dirty="0"/>
          </a:p>
          <a:p>
            <a:pPr marL="342900" indent="-342900" algn="just">
              <a:buFont typeface="Wingdings" pitchFamily="2" charset="2"/>
              <a:buChar char="ü"/>
            </a:pPr>
            <a:r>
              <a:rPr lang="en-US" sz="2000" dirty="0"/>
              <a:t>24/7 </a:t>
            </a:r>
            <a:r>
              <a:rPr lang="mk-MK" sz="2000" dirty="0"/>
              <a:t>мрежата мора да има соодветно обучен персонал за </a:t>
            </a:r>
            <a:r>
              <a:rPr lang="mk-MK" sz="2000" dirty="0" err="1"/>
              <a:t>сајбер</a:t>
            </a:r>
            <a:r>
              <a:rPr lang="mk-MK" sz="2000" dirty="0"/>
              <a:t>-криминал и електронски докази и како ефективно да одговори на барањата</a:t>
            </a:r>
            <a:endParaRPr lang="en-GB" sz="2000" dirty="0"/>
          </a:p>
        </p:txBody>
      </p:sp>
    </p:spTree>
    <p:extLst>
      <p:ext uri="{BB962C8B-B14F-4D97-AF65-F5344CB8AC3E}">
        <p14:creationId xmlns:p14="http://schemas.microsoft.com/office/powerpoint/2010/main" val="91847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076020011"/>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42343664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Трет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ru-RU" sz="3200" b="1" dirty="0"/>
              <a:t>Одредби на нацрт </a:t>
            </a:r>
          </a:p>
          <a:p>
            <a:pPr algn="ctr">
              <a:lnSpc>
                <a:spcPct val="80000"/>
              </a:lnSpc>
            </a:pPr>
            <a:r>
              <a:rPr lang="ru-RU" sz="3200" b="1" dirty="0"/>
              <a:t>Вториот дополнителен протокол</a:t>
            </a:r>
            <a:endParaRPr lang="en-GB" sz="3200" dirty="0"/>
          </a:p>
        </p:txBody>
      </p:sp>
    </p:spTree>
    <p:extLst>
      <p:ext uri="{BB962C8B-B14F-4D97-AF65-F5344CB8AC3E}">
        <p14:creationId xmlns:p14="http://schemas.microsoft.com/office/powerpoint/2010/main" val="1056384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 (мај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3816429"/>
          </a:xfrm>
          <a:prstGeom prst="rect">
            <a:avLst/>
          </a:prstGeom>
        </p:spPr>
        <p:txBody>
          <a:bodyPr>
            <a:spAutoFit/>
          </a:bodyPr>
          <a:lstStyle/>
          <a:p>
            <a:pPr marL="342900" indent="-342900">
              <a:buFont typeface="Wingdings" pitchFamily="2" charset="2"/>
              <a:buChar char="Ø"/>
            </a:pPr>
            <a:r>
              <a:rPr lang="mk-MK" sz="2200" dirty="0"/>
              <a:t>Јазик на барањата</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mk-MK" sz="2200" dirty="0"/>
              <a:t>Видео конференции (за земање сведоштво или изјави од сведоци)</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mk-MK" sz="2200" dirty="0"/>
              <a:t>Заеднички тимови за истрага и заеднички истраги</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Итна заемна помош</a:t>
            </a:r>
            <a:endParaRPr lang="en-GB" sz="2200" dirty="0"/>
          </a:p>
          <a:p>
            <a:pPr marL="342900" indent="-342900">
              <a:buFont typeface="Wingdings" pitchFamily="2" charset="2"/>
              <a:buChar char="Ø"/>
            </a:pP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916658" y="1166842"/>
            <a:ext cx="4132535" cy="2800767"/>
          </a:xfrm>
          <a:prstGeom prst="rect">
            <a:avLst/>
          </a:prstGeom>
        </p:spPr>
        <p:txBody>
          <a:bodyPr wrap="square">
            <a:spAutoFit/>
          </a:bodyPr>
          <a:lstStyle/>
          <a:p>
            <a:pPr marL="342900" indent="-342900">
              <a:buFont typeface="Wingdings" pitchFamily="2" charset="2"/>
              <a:buChar char="Ø"/>
            </a:pPr>
            <a:r>
              <a:rPr lang="mk-MK" sz="2200" dirty="0"/>
              <a:t>Директно откривање на информации за претплатници</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Давање ефект на наредби од друга Страна за експедитивно производство на податоци</a:t>
            </a:r>
            <a:endParaRPr lang="en-GB" sz="2200" dirty="0"/>
          </a:p>
        </p:txBody>
      </p:sp>
    </p:spTree>
    <p:extLst>
      <p:ext uri="{BB962C8B-B14F-4D97-AF65-F5344CB8AC3E}">
        <p14:creationId xmlns:p14="http://schemas.microsoft.com/office/powerpoint/2010/main" val="13943952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4647426"/>
          </a:xfrm>
          <a:prstGeom prst="rect">
            <a:avLst/>
          </a:prstGeom>
        </p:spPr>
        <p:txBody>
          <a:bodyPr>
            <a:spAutoFit/>
          </a:bodyPr>
          <a:lstStyle/>
          <a:p>
            <a:pPr marL="342900" indent="-342900">
              <a:buFont typeface="Wingdings" pitchFamily="2" charset="2"/>
              <a:buChar char="Ø"/>
            </a:pPr>
            <a:r>
              <a:rPr lang="mk-MK" sz="2200" b="1" dirty="0"/>
              <a:t>Јазик на барања</a:t>
            </a:r>
            <a:r>
              <a:rPr lang="en-US" sz="2200" dirty="0"/>
              <a:t>:</a:t>
            </a:r>
          </a:p>
          <a:p>
            <a:pPr marL="342900" indent="-342900">
              <a:buFont typeface="Wingdings" pitchFamily="2" charset="2"/>
              <a:buChar char="Ø"/>
            </a:pPr>
            <a:endParaRPr lang="en-US" sz="2200" b="1" dirty="0"/>
          </a:p>
          <a:p>
            <a:pPr algn="just"/>
            <a:r>
              <a:rPr lang="mk-MK" dirty="0"/>
              <a:t>Барањата, налозите/наредбите и придружните информации, доставени до една страна, треба да бидат на јазик прифатлив за замолената страна или за </a:t>
            </a:r>
            <a:r>
              <a:rPr lang="mk-MK" dirty="0" err="1"/>
              <a:t>известената</a:t>
            </a:r>
            <a:r>
              <a:rPr lang="mk-MK" dirty="0"/>
              <a:t> страна според членот </a:t>
            </a:r>
            <a:r>
              <a:rPr lang="en-US" dirty="0"/>
              <a:t>[</a:t>
            </a:r>
            <a:r>
              <a:rPr lang="mk-MK" dirty="0"/>
              <a:t>директно откривање</a:t>
            </a:r>
            <a:r>
              <a:rPr lang="en-US" dirty="0"/>
              <a:t>]</a:t>
            </a:r>
            <a:r>
              <a:rPr lang="mk-MK" dirty="0"/>
              <a:t>, или да бидат придружени со превод на тој јазик.</a:t>
            </a:r>
            <a:endParaRPr lang="en-US" dirty="0"/>
          </a:p>
          <a:p>
            <a:pPr algn="just"/>
            <a:endParaRPr lang="en-US" dirty="0"/>
          </a:p>
          <a:p>
            <a:pPr algn="just"/>
            <a:r>
              <a:rPr lang="mk-MK" dirty="0"/>
              <a:t>Заради целите на членовите </a:t>
            </a:r>
            <a:r>
              <a:rPr lang="en-US" dirty="0"/>
              <a:t>[</a:t>
            </a:r>
            <a:r>
              <a:rPr lang="mk-MK" dirty="0"/>
              <a:t>директно откривање</a:t>
            </a:r>
            <a:r>
              <a:rPr lang="en-US" dirty="0"/>
              <a:t>]</a:t>
            </a:r>
            <a:r>
              <a:rPr lang="mk-MK" dirty="0"/>
              <a:t>,</a:t>
            </a:r>
            <a:r>
              <a:rPr lang="en-US" dirty="0"/>
              <a:t> [</a:t>
            </a:r>
            <a:r>
              <a:rPr lang="mk-MK" dirty="0"/>
              <a:t>зачувување</a:t>
            </a:r>
            <a:r>
              <a:rPr lang="en-US" dirty="0"/>
              <a:t>]</a:t>
            </a:r>
            <a:r>
              <a:rPr lang="mk-MK" dirty="0"/>
              <a:t>, и </a:t>
            </a:r>
            <a:r>
              <a:rPr lang="en-US" dirty="0"/>
              <a:t>[</a:t>
            </a:r>
            <a:r>
              <a:rPr lang="mk-MK" dirty="0"/>
              <a:t>итно откривање</a:t>
            </a:r>
            <a:r>
              <a:rPr lang="en-US" dirty="0"/>
              <a:t>]</a:t>
            </a:r>
            <a:r>
              <a:rPr lang="mk-MK" dirty="0"/>
              <a:t>, налогот</a:t>
            </a:r>
            <a:r>
              <a:rPr lang="en-US" dirty="0"/>
              <a:t> [</a:t>
            </a:r>
            <a:r>
              <a:rPr lang="mk-MK" dirty="0"/>
              <a:t>или барањето</a:t>
            </a:r>
            <a:r>
              <a:rPr lang="en-US" dirty="0"/>
              <a:t>]</a:t>
            </a:r>
            <a:r>
              <a:rPr lang="mk-MK" dirty="0"/>
              <a:t> и придружните информации доставени директно до давател на услуги на територијата на друга страна ќе бидат: </a:t>
            </a:r>
            <a:endParaRPr lang="en-US" dirty="0"/>
          </a:p>
        </p:txBody>
      </p:sp>
      <p:sp>
        <p:nvSpPr>
          <p:cNvPr id="6" name="Rectangle 5">
            <a:extLst>
              <a:ext uri="{FF2B5EF4-FFF2-40B4-BE49-F238E27FC236}">
                <a16:creationId xmlns:a16="http://schemas.microsoft.com/office/drawing/2014/main" id="{524B6456-681F-2F44-A01A-AD3514E81BD2}"/>
              </a:ext>
            </a:extLst>
          </p:cNvPr>
          <p:cNvSpPr/>
          <p:nvPr/>
        </p:nvSpPr>
        <p:spPr>
          <a:xfrm>
            <a:off x="4660521" y="1819124"/>
            <a:ext cx="4361935" cy="3416320"/>
          </a:xfrm>
          <a:prstGeom prst="rect">
            <a:avLst/>
          </a:prstGeom>
        </p:spPr>
        <p:txBody>
          <a:bodyPr wrap="square">
            <a:spAutoFit/>
          </a:bodyPr>
          <a:lstStyle/>
          <a:p>
            <a:pPr lvl="1"/>
            <a:r>
              <a:rPr lang="mk-MK" dirty="0"/>
              <a:t>доставени на јазикот на другата страна на кој давателот на услуги прифаќа споредлив домашен процес;</a:t>
            </a:r>
            <a:endParaRPr lang="en-US" dirty="0"/>
          </a:p>
          <a:p>
            <a:pPr lvl="1"/>
            <a:endParaRPr lang="en-US" dirty="0"/>
          </a:p>
          <a:p>
            <a:pPr lvl="1"/>
            <a:r>
              <a:rPr lang="mk-MK" dirty="0"/>
              <a:t>доставени на друг јазик прифатлив за давателот на услуги; или</a:t>
            </a:r>
            <a:endParaRPr lang="en-US" dirty="0"/>
          </a:p>
          <a:p>
            <a:pPr lvl="1"/>
            <a:endParaRPr lang="en-US" dirty="0"/>
          </a:p>
          <a:p>
            <a:pPr lvl="1"/>
            <a:r>
              <a:rPr lang="mk-MK" dirty="0"/>
              <a:t>придружени со превод на еден од јазиците наведени во под-ставовите (а) или (б).</a:t>
            </a:r>
            <a:endParaRPr lang="en-US" dirty="0"/>
          </a:p>
        </p:txBody>
      </p:sp>
    </p:spTree>
    <p:extLst>
      <p:ext uri="{BB962C8B-B14F-4D97-AF65-F5344CB8AC3E}">
        <p14:creationId xmlns:p14="http://schemas.microsoft.com/office/powerpoint/2010/main" val="8977752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7" y="1166842"/>
            <a:ext cx="5455461" cy="5201424"/>
          </a:xfrm>
          <a:prstGeom prst="rect">
            <a:avLst/>
          </a:prstGeom>
        </p:spPr>
        <p:txBody>
          <a:bodyPr wrap="square">
            <a:spAutoFit/>
          </a:bodyPr>
          <a:lstStyle/>
          <a:p>
            <a:pPr marL="342900" indent="-342900">
              <a:buFont typeface="Wingdings" pitchFamily="2" charset="2"/>
              <a:buChar char="Ø"/>
            </a:pPr>
            <a:r>
              <a:rPr lang="mk-MK" sz="2200" b="1" dirty="0"/>
              <a:t>Видео конференции</a:t>
            </a:r>
            <a:r>
              <a:rPr lang="en-US" sz="2200" dirty="0"/>
              <a:t>:</a:t>
            </a:r>
          </a:p>
          <a:p>
            <a:pPr marL="342900" indent="-342900">
              <a:buFont typeface="Wingdings" pitchFamily="2" charset="2"/>
              <a:buChar char="Ø"/>
            </a:pPr>
            <a:endParaRPr lang="en-US" sz="2200" b="1" dirty="0"/>
          </a:p>
          <a:p>
            <a:pPr algn="just"/>
            <a:r>
              <a:rPr lang="mk-MK" sz="1600" dirty="0"/>
              <a:t>Страната барател може да побара, а замолената страна може да дозволи, да се земат сведоштва или изјави од сведоци или вешти лица преку видео конференција. Страната барател и замолената страна ќе се консултираат со цел да се олесни решавањето на сите проблеми што можат да се појават во врска со спроведувањето на барањето, вклучувајќи и, доколку е применливо: која страна ќе претседава; органите и лицата кои ќе бидат присутни; дали едната или двете страни ќе дадат посебни заклетви, предупредувања или инструкции на сведокот или вештото лице; начинот на испрашување на сведокот или вештакот; начинот да се обезбеди постапување по правата на сведокот или вештакот; постапување по тврдења за привилегија или имунитет; постапување по приговори на прашања или одговори; и дали едната или двете страни ќе обезбедат услуги за толкување и транскрипција.</a:t>
            </a:r>
            <a:endParaRPr lang="en-US" sz="1600" dirty="0"/>
          </a:p>
        </p:txBody>
      </p:sp>
    </p:spTree>
    <p:extLst>
      <p:ext uri="{BB962C8B-B14F-4D97-AF65-F5344CB8AC3E}">
        <p14:creationId xmlns:p14="http://schemas.microsoft.com/office/powerpoint/2010/main" val="23201573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894204"/>
            <a:ext cx="4492659" cy="5847755"/>
          </a:xfrm>
          <a:prstGeom prst="rect">
            <a:avLst/>
          </a:prstGeom>
        </p:spPr>
        <p:txBody>
          <a:bodyPr wrap="square">
            <a:spAutoFit/>
          </a:bodyPr>
          <a:lstStyle/>
          <a:p>
            <a:pPr marL="342900" indent="-342900" algn="just">
              <a:buFont typeface="Wingdings" pitchFamily="2" charset="2"/>
              <a:buChar char="Ø"/>
            </a:pPr>
            <a:r>
              <a:rPr lang="mk-MK" sz="2200" b="1" dirty="0"/>
              <a:t>Видео конференција</a:t>
            </a:r>
            <a:r>
              <a:rPr lang="en-US" sz="2200" dirty="0"/>
              <a:t>:</a:t>
            </a:r>
          </a:p>
          <a:p>
            <a:pPr algn="just"/>
            <a:r>
              <a:rPr lang="mk-MK" sz="1600" dirty="0"/>
              <a:t>Замолената страна која обезбедува помош според овој член ќе се обиде да добие присуство на лицето чие сведочење или изјава се бара. Онаму каде што тоа е соодветно, замолената страна може, колку што е тоа возможно според нејзиното законодавство, да ги преземе потребните мерки за да го принуди сведокот или вештото лице да се појави на територијата на замолената страна во одредено време и локација.</a:t>
            </a:r>
            <a:endParaRPr lang="en-US" sz="1600" dirty="0"/>
          </a:p>
          <a:p>
            <a:pPr algn="just"/>
            <a:r>
              <a:rPr lang="mk-MK" sz="1600" dirty="0"/>
              <a:t>Ќе се следат постапките во врска со спроведувањето на видео конференцијата наведена од страната барател, освен кога не е во согласност со законодавството на замолената страна. Во случај на некомпатибилност, или до степен до кој постапката не е наведена, замолената страна ќе ја примени постапката според нејзиното законодавство, освен ако не се договорат поинаку страната барател и замолената страна.</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492659" y="955973"/>
            <a:ext cx="4572000" cy="5509200"/>
          </a:xfrm>
          <a:prstGeom prst="rect">
            <a:avLst/>
          </a:prstGeom>
        </p:spPr>
        <p:txBody>
          <a:bodyPr>
            <a:spAutoFit/>
          </a:bodyPr>
          <a:lstStyle/>
          <a:p>
            <a:pPr algn="just"/>
            <a:r>
              <a:rPr lang="mk-MK" sz="1600" dirty="0">
                <a:cs typeface="Arial" panose="020B0604020202020204" pitchFamily="34" charset="0"/>
              </a:rPr>
              <a:t>Без да загрози каква било судска надлежност според законодавството на страната барател, кога за време на видео конференцијата, сведокот или вештото лице</a:t>
            </a:r>
            <a:r>
              <a:rPr lang="en-US" sz="1600" dirty="0">
                <a:cs typeface="Arial" panose="020B0604020202020204" pitchFamily="34" charset="0"/>
              </a:rPr>
              <a:t>: </a:t>
            </a:r>
          </a:p>
          <a:p>
            <a:pPr marL="742950" lvl="1" indent="-285750" algn="just">
              <a:buFont typeface="+mj-lt"/>
              <a:buAutoNum type="arabicPeriod"/>
            </a:pPr>
            <a:r>
              <a:rPr lang="mk-MK" sz="1600" dirty="0">
                <a:cs typeface="Arial" panose="020B0604020202020204" pitchFamily="34" charset="0"/>
              </a:rPr>
              <a:t>даде намерно лажна изјава кога замолената страна, во согласност со законодавството на замолената страна, го обврзува тоа лице да даде вистинито сведоштво</a:t>
            </a:r>
            <a:r>
              <a:rPr lang="en-US" sz="1600" dirty="0">
                <a:cs typeface="Arial" panose="020B0604020202020204" pitchFamily="34" charset="0"/>
              </a:rPr>
              <a:t>; </a:t>
            </a:r>
            <a:r>
              <a:rPr lang="mk-MK" sz="1600" dirty="0">
                <a:cs typeface="Arial" panose="020B0604020202020204" pitchFamily="34" charset="0"/>
              </a:rPr>
              <a:t>или</a:t>
            </a:r>
            <a:r>
              <a:rPr lang="en-US" sz="1600" dirty="0">
                <a:cs typeface="Arial" panose="020B0604020202020204" pitchFamily="34" charset="0"/>
              </a:rPr>
              <a:t> </a:t>
            </a:r>
          </a:p>
          <a:p>
            <a:pPr marL="742950" lvl="1" indent="-285750" algn="just">
              <a:buFont typeface="+mj-lt"/>
              <a:buAutoNum type="arabicPeriod"/>
            </a:pPr>
            <a:r>
              <a:rPr lang="mk-MK" sz="1600" dirty="0">
                <a:cs typeface="Arial" panose="020B0604020202020204" pitchFamily="34" charset="0"/>
              </a:rPr>
              <a:t>одбива да сведочи кога замолената страна, во согласност со законодавството на замолената страна, го обврзува тоа лице да сведочи</a:t>
            </a:r>
            <a:r>
              <a:rPr lang="en-US" sz="1600" dirty="0">
                <a:cs typeface="Arial" panose="020B0604020202020204" pitchFamily="34" charset="0"/>
              </a:rPr>
              <a:t>; </a:t>
            </a:r>
            <a:r>
              <a:rPr lang="mk-MK" sz="1600" dirty="0">
                <a:cs typeface="Arial" panose="020B0604020202020204" pitchFamily="34" charset="0"/>
              </a:rPr>
              <a:t>или</a:t>
            </a:r>
            <a:r>
              <a:rPr lang="en-US" sz="1600" dirty="0">
                <a:cs typeface="Arial" panose="020B0604020202020204" pitchFamily="34" charset="0"/>
              </a:rPr>
              <a:t> </a:t>
            </a:r>
          </a:p>
          <a:p>
            <a:pPr marL="742950" lvl="1" indent="-285750" algn="just">
              <a:buFont typeface="+mj-lt"/>
              <a:buAutoNum type="arabicPeriod"/>
            </a:pPr>
            <a:r>
              <a:rPr lang="mk-MK" sz="1600" dirty="0">
                <a:cs typeface="Arial" panose="020B0604020202020204" pitchFamily="34" charset="0"/>
              </a:rPr>
              <a:t>изврши друга злоупотреба што е забранета со законодавството на замолената страна во текот на таквите постапки</a:t>
            </a:r>
            <a:r>
              <a:rPr lang="en-US" sz="1600" dirty="0">
                <a:cs typeface="Arial" panose="020B0604020202020204" pitchFamily="34" charset="0"/>
              </a:rPr>
              <a:t>;</a:t>
            </a:r>
          </a:p>
          <a:p>
            <a:pPr lvl="1" algn="just"/>
            <a:r>
              <a:rPr lang="mk-MK" sz="1600" dirty="0"/>
              <a:t>лицето ќе биде санкционирано во замолената страна на ист начин како таквото однесување да е сторено во текот на нејзината домашна постапка.</a:t>
            </a:r>
            <a:endParaRPr lang="en-US" sz="1600" dirty="0"/>
          </a:p>
        </p:txBody>
      </p:sp>
    </p:spTree>
    <p:extLst>
      <p:ext uri="{BB962C8B-B14F-4D97-AF65-F5344CB8AC3E}">
        <p14:creationId xmlns:p14="http://schemas.microsoft.com/office/powerpoint/2010/main" val="1070589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9160" y="974101"/>
            <a:ext cx="4572000" cy="4585871"/>
          </a:xfrm>
          <a:prstGeom prst="rect">
            <a:avLst/>
          </a:prstGeom>
        </p:spPr>
        <p:txBody>
          <a:bodyPr>
            <a:spAutoFit/>
          </a:bodyPr>
          <a:lstStyle/>
          <a:p>
            <a:pPr marL="342900" indent="-342900" algn="just">
              <a:buFont typeface="Wingdings" pitchFamily="2" charset="2"/>
              <a:buChar char="Ø"/>
            </a:pPr>
            <a:r>
              <a:rPr lang="mk-MK" sz="2200" b="1" dirty="0"/>
              <a:t>Видео конференција</a:t>
            </a:r>
            <a:r>
              <a:rPr lang="en-US" sz="2200" dirty="0"/>
              <a:t>:</a:t>
            </a:r>
          </a:p>
          <a:p>
            <a:pPr algn="just"/>
            <a:r>
              <a:rPr lang="mk-MK" dirty="0"/>
              <a:t>Освен ако не е договорено поинаку помеѓу страната барател и замолената страна, замолената страна ќе ги сноси сите трошоци поврзани со спроведувањето на барањето според овој член, освен:</a:t>
            </a:r>
            <a:endParaRPr lang="en-US" dirty="0"/>
          </a:p>
          <a:p>
            <a:pPr marL="285750" indent="-285750" algn="just">
              <a:buFont typeface="Arial" panose="020B0604020202020204" pitchFamily="34" charset="0"/>
              <a:buChar char="•"/>
            </a:pPr>
            <a:r>
              <a:rPr lang="mk-MK" dirty="0"/>
              <a:t>хонорарот за вештото лице</a:t>
            </a:r>
            <a:r>
              <a:rPr lang="en-US" dirty="0"/>
              <a:t>; </a:t>
            </a:r>
          </a:p>
          <a:p>
            <a:pPr marL="285750" indent="-285750" algn="just">
              <a:buFont typeface="Arial" panose="020B0604020202020204" pitchFamily="34" charset="0"/>
              <a:buChar char="•"/>
            </a:pPr>
            <a:r>
              <a:rPr lang="mk-MK" dirty="0"/>
              <a:t>трошоците за превод, толкување и транскрипција</a:t>
            </a:r>
            <a:r>
              <a:rPr lang="en-US" dirty="0"/>
              <a:t>; </a:t>
            </a:r>
            <a:r>
              <a:rPr lang="mk-MK" dirty="0"/>
              <a:t>и</a:t>
            </a:r>
            <a:r>
              <a:rPr lang="en-US" dirty="0"/>
              <a:t> </a:t>
            </a:r>
          </a:p>
          <a:p>
            <a:pPr marL="285750" indent="-285750" algn="just">
              <a:buFont typeface="Arial" panose="020B0604020202020204" pitchFamily="34" charset="0"/>
              <a:buChar char="•"/>
            </a:pPr>
            <a:r>
              <a:rPr lang="mk-MK" dirty="0"/>
              <a:t>трошоци од вонредна природа</a:t>
            </a:r>
            <a:r>
              <a:rPr lang="en-US" dirty="0"/>
              <a:t>. </a:t>
            </a:r>
          </a:p>
          <a:p>
            <a:pPr algn="just"/>
            <a:r>
              <a:rPr lang="mk-MK" dirty="0"/>
              <a:t>Доколку спроведувањето на барањето создаде вонредни трошоци, страната барател и замолената страна ќе се консултираат за да се утврдат условите под кои ќе се спроведе барањето.</a:t>
            </a:r>
            <a:endParaRPr lang="en-US" dirty="0"/>
          </a:p>
        </p:txBody>
      </p:sp>
      <p:sp>
        <p:nvSpPr>
          <p:cNvPr id="6" name="Rectangle 5">
            <a:extLst>
              <a:ext uri="{FF2B5EF4-FFF2-40B4-BE49-F238E27FC236}">
                <a16:creationId xmlns:a16="http://schemas.microsoft.com/office/drawing/2014/main" id="{CFDAA0EB-C1B6-964C-82FD-BE8059D8D2F0}"/>
              </a:ext>
            </a:extLst>
          </p:cNvPr>
          <p:cNvSpPr/>
          <p:nvPr/>
        </p:nvSpPr>
        <p:spPr>
          <a:xfrm>
            <a:off x="4675856" y="1028343"/>
            <a:ext cx="4572000" cy="4801314"/>
          </a:xfrm>
          <a:prstGeom prst="rect">
            <a:avLst/>
          </a:prstGeom>
        </p:spPr>
        <p:txBody>
          <a:bodyPr>
            <a:spAutoFit/>
          </a:bodyPr>
          <a:lstStyle/>
          <a:p>
            <a:r>
              <a:rPr lang="mk-MK" dirty="0"/>
              <a:t>Кога страната барател и замолената страна меѓусебно ќе се договорат</a:t>
            </a:r>
            <a:r>
              <a:rPr lang="en-US" dirty="0"/>
              <a:t>: </a:t>
            </a:r>
          </a:p>
          <a:p>
            <a:pPr marL="285750" indent="-285750">
              <a:buFont typeface="Arial" panose="020B0604020202020204" pitchFamily="34" charset="0"/>
              <a:buChar char="•"/>
            </a:pPr>
            <a:r>
              <a:rPr lang="mk-MK" dirty="0"/>
              <a:t>одредбите на овој член можат да се применат за целите на спроведување на аудио конференции</a:t>
            </a:r>
            <a:r>
              <a:rPr lang="en-US" dirty="0"/>
              <a:t>; </a:t>
            </a:r>
          </a:p>
          <a:p>
            <a:pPr marL="285750" indent="-285750">
              <a:buFont typeface="Arial" panose="020B0604020202020204" pitchFamily="34" charset="0"/>
              <a:buChar char="•"/>
            </a:pPr>
            <a:r>
              <a:rPr lang="mk-MK" dirty="0"/>
              <a:t>технологија за видео конференции може да се користи за цели или сослушувања, освен оние опишани во став 1, вклучувајќи ги и целите на идентификација на лица и предмети.</a:t>
            </a:r>
            <a:r>
              <a:rPr lang="en-US" dirty="0"/>
              <a:t> </a:t>
            </a:r>
          </a:p>
          <a:p>
            <a:r>
              <a:rPr lang="mk-MK" dirty="0"/>
              <a:t>Доколку замолената страна избере да дозволи сослушување на осомничено или обвинето лице, таа може да бара посебни услови и гаранции во однос на земањето сведоштво или изјава од, или давање известувања или примена на процесни мерки, за таквото лице. </a:t>
            </a:r>
            <a:r>
              <a:rPr lang="en-US" dirty="0"/>
              <a:t> </a:t>
            </a:r>
          </a:p>
        </p:txBody>
      </p:sp>
    </p:spTree>
    <p:extLst>
      <p:ext uri="{BB962C8B-B14F-4D97-AF65-F5344CB8AC3E}">
        <p14:creationId xmlns:p14="http://schemas.microsoft.com/office/powerpoint/2010/main" val="304977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1544" y="894204"/>
            <a:ext cx="4572000" cy="6032421"/>
          </a:xfrm>
          <a:prstGeom prst="rect">
            <a:avLst/>
          </a:prstGeom>
        </p:spPr>
        <p:txBody>
          <a:bodyPr>
            <a:spAutoFit/>
          </a:bodyPr>
          <a:lstStyle/>
          <a:p>
            <a:pPr marL="342900" indent="-342900" algn="just">
              <a:buFont typeface="Wingdings" pitchFamily="2" charset="2"/>
              <a:buChar char="Ø"/>
            </a:pPr>
            <a:r>
              <a:rPr lang="ru-RU" sz="2200" b="1" dirty="0"/>
              <a:t>Заеднички тимови за истрага и заеднички истраги</a:t>
            </a:r>
            <a:r>
              <a:rPr lang="en-US" sz="2200" dirty="0"/>
              <a:t>:</a:t>
            </a:r>
          </a:p>
          <a:p>
            <a:pPr algn="just"/>
            <a:r>
              <a:rPr lang="mk-MK" sz="1600" dirty="0"/>
              <a:t>Со заеднички договор, надлежните органи на две или повеќе страни можат да основаат и управуваат со заеднички тим за истрага на нивните територии за да ги олеснат истрагите или </a:t>
            </a:r>
            <a:r>
              <a:rPr lang="mk-MK" sz="1600" dirty="0" err="1"/>
              <a:t>гонењата</a:t>
            </a:r>
            <a:r>
              <a:rPr lang="mk-MK" sz="1600" dirty="0"/>
              <a:t>, кога се смета дека засилена координација е од особена корист. Надлежните органи ќе бидат утврдени од соодветно засегнатите страни.</a:t>
            </a:r>
            <a:endParaRPr lang="en-US" sz="1600" dirty="0"/>
          </a:p>
          <a:p>
            <a:pPr algn="just"/>
            <a:r>
              <a:rPr lang="mk-MK" sz="1600" dirty="0"/>
              <a:t>Постапките и условите за регулирање на работата на заедничките тимови за истрага, како што се нивните специфични цели; состав; функции; времетраење и какви било периоди на продолжување; локација; организација; собирање; пренос и употреба на информации или докази; и условите за вклучување на учесничките органи на една страна во истражните активности што се одвиваат на територијата на друга страна, ќе бидат договорени помеѓу овие надлежни органи.</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726566" y="989546"/>
            <a:ext cx="4156177" cy="4278094"/>
          </a:xfrm>
          <a:prstGeom prst="rect">
            <a:avLst/>
          </a:prstGeom>
        </p:spPr>
        <p:txBody>
          <a:bodyPr wrap="square">
            <a:spAutoFit/>
          </a:bodyPr>
          <a:lstStyle/>
          <a:p>
            <a:pPr algn="just"/>
            <a:r>
              <a:rPr lang="mk-MK" sz="1600" dirty="0"/>
              <a:t>Таквите надлежни и учеснички органи ќе комуницираат директно, но страните можат да се договорат за други соодветни канали на комуникација кога во исклучителни околности е потребна поголема централна координација.</a:t>
            </a:r>
            <a:endParaRPr lang="en-US" sz="1600" dirty="0"/>
          </a:p>
          <a:p>
            <a:pPr algn="just"/>
            <a:r>
              <a:rPr lang="mk-MK" sz="1600" dirty="0"/>
              <a:t>Кога треба да се преземат истражни мерки на територијата на една од засегнатите страни, учесничките органи од таа страна можат да побараат од нивните органи да ги преземат тие мерки без другите страни да мораат да поднесат барање за заемна помош. Таквите мерки ги спроведуваат органите на таа страна на нејзина територија под условите што важат според домашното законодавство при национални истраги.</a:t>
            </a:r>
            <a:endParaRPr lang="en-US" sz="1600" dirty="0"/>
          </a:p>
        </p:txBody>
      </p:sp>
    </p:spTree>
    <p:extLst>
      <p:ext uri="{BB962C8B-B14F-4D97-AF65-F5344CB8AC3E}">
        <p14:creationId xmlns:p14="http://schemas.microsoft.com/office/powerpoint/2010/main" val="30499018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2412" y="822956"/>
            <a:ext cx="3947074" cy="5539978"/>
          </a:xfrm>
          <a:prstGeom prst="rect">
            <a:avLst/>
          </a:prstGeom>
        </p:spPr>
        <p:txBody>
          <a:bodyPr wrap="square">
            <a:spAutoFit/>
          </a:bodyPr>
          <a:lstStyle/>
          <a:p>
            <a:pPr marL="342900" indent="-342900" algn="just">
              <a:buFont typeface="Wingdings" pitchFamily="2" charset="2"/>
              <a:buChar char="Ø"/>
            </a:pPr>
            <a:r>
              <a:rPr lang="ru-RU" sz="2200" b="1" dirty="0"/>
              <a:t>Заеднички тимови за истрага и заеднички истраги</a:t>
            </a:r>
            <a:r>
              <a:rPr lang="en-US" sz="2200" dirty="0"/>
              <a:t>:</a:t>
            </a:r>
          </a:p>
          <a:p>
            <a:pPr algn="just"/>
            <a:r>
              <a:rPr lang="mk-MK" sz="1600" dirty="0"/>
              <a:t>Употребата на информациите или доказите обезбедени од органите-учесници на едната страна до органите-учесници на другите засегнати страни, може да биде одбиена или ограничена на начинот утврден во ставовите 1 и 2. Доколку тој договор не утврди услови за одбивање или ограничување на употребата, страните можат да ги користат предвидените информации или докази: </a:t>
            </a:r>
            <a:endParaRPr lang="en-US" sz="1600" dirty="0"/>
          </a:p>
          <a:p>
            <a:pPr algn="just"/>
            <a:r>
              <a:rPr lang="mk-MK" sz="1600" dirty="0"/>
              <a:t>- за целите за кои е склучен договорот</a:t>
            </a:r>
            <a:r>
              <a:rPr lang="en-US" sz="1600" dirty="0"/>
              <a:t>; </a:t>
            </a:r>
          </a:p>
          <a:p>
            <a:pPr algn="just"/>
            <a:r>
              <a:rPr lang="mk-MK" sz="1600" dirty="0"/>
              <a:t>- за откривање, истражување и гонење на кривични дела покрај оние за кои е склучен договорот, предмет на претходна согласност на органите кои ги даваат информациите или доказите.</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3863342" y="907546"/>
            <a:ext cx="5159114" cy="5755422"/>
          </a:xfrm>
          <a:prstGeom prst="rect">
            <a:avLst/>
          </a:prstGeom>
        </p:spPr>
        <p:txBody>
          <a:bodyPr wrap="square">
            <a:spAutoFit/>
          </a:bodyPr>
          <a:lstStyle/>
          <a:p>
            <a:pPr lvl="1" algn="just"/>
            <a:r>
              <a:rPr lang="mk-MK" sz="1600" dirty="0"/>
              <a:t>Меѓутоа, не е потребна согласност кога основните правни начела на страната која ги користи информациите или доказите бара да се откријат информациите или доказите за да ги заштитат правата на обвинетото лице во кривична постапка. Во тој случај, таквите органи ќе ги известат органите кои ги доставиле информациите или доказите без непотребно одложување</a:t>
            </a:r>
            <a:r>
              <a:rPr lang="en-US" sz="1600" dirty="0"/>
              <a:t>; </a:t>
            </a:r>
            <a:r>
              <a:rPr lang="mk-MK" sz="1600" dirty="0"/>
              <a:t>или за да спречат ситуација во која постои значителна и непосредна закана по животот или безбедноста на физичко лице. Во тој случај, органите-учесници, кои ги добиле информациите или доказите, ќе ги известат органите-учесници кои ги дале информациите или доказите</a:t>
            </a:r>
            <a:r>
              <a:rPr lang="en-US" sz="1600" dirty="0"/>
              <a:t> </a:t>
            </a:r>
            <a:r>
              <a:rPr lang="mk-MK" sz="1600" dirty="0"/>
              <a:t>без непотребно одложување, освен ако меѓусебно не утврдиле поинаку.</a:t>
            </a:r>
            <a:endParaRPr lang="en-US" sz="1600" dirty="0"/>
          </a:p>
          <a:p>
            <a:pPr lvl="1" algn="just"/>
            <a:r>
              <a:rPr lang="mk-MK" sz="1600" dirty="0"/>
              <a:t>Во отсуство на договорот опишан во ставовите 1 и 2, заеднички истраги можат да бидат преземени според меѓусебно договорени услови од случај до случај и во согласност со применливите домашни услови и заштитни мерки (гаранции).</a:t>
            </a:r>
            <a:endParaRPr lang="en-US" sz="1600" dirty="0"/>
          </a:p>
        </p:txBody>
      </p:sp>
    </p:spTree>
    <p:extLst>
      <p:ext uri="{BB962C8B-B14F-4D97-AF65-F5344CB8AC3E}">
        <p14:creationId xmlns:p14="http://schemas.microsoft.com/office/powerpoint/2010/main" val="428141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2411" y="822956"/>
            <a:ext cx="4572000" cy="5170646"/>
          </a:xfrm>
          <a:prstGeom prst="rect">
            <a:avLst/>
          </a:prstGeom>
        </p:spPr>
        <p:txBody>
          <a:bodyPr>
            <a:spAutoFit/>
          </a:bodyPr>
          <a:lstStyle/>
          <a:p>
            <a:pPr marL="342900" indent="-342900" algn="just">
              <a:buFont typeface="Wingdings" pitchFamily="2" charset="2"/>
              <a:buChar char="Ø"/>
            </a:pPr>
            <a:r>
              <a:rPr lang="mk-MK" sz="2000" b="1" dirty="0"/>
              <a:t>Итна заемна помош</a:t>
            </a:r>
            <a:r>
              <a:rPr lang="en-US" sz="2000" dirty="0"/>
              <a:t>:</a:t>
            </a:r>
          </a:p>
          <a:p>
            <a:pPr marL="342900" indent="-342900" algn="just">
              <a:buFont typeface="Wingdings" pitchFamily="2" charset="2"/>
              <a:buChar char="Ø"/>
            </a:pPr>
            <a:endParaRPr lang="en-US" sz="2200" dirty="0"/>
          </a:p>
          <a:p>
            <a:pPr algn="just"/>
            <a:r>
              <a:rPr lang="mk-MK" sz="1600" dirty="0"/>
              <a:t>За целите на овој член, вонредна состојба значи ситуација во која постои значителен и непосреден ризик по животот и безбедноста на кое било физичко лице.</a:t>
            </a:r>
            <a:endParaRPr lang="en-US" sz="1600" dirty="0"/>
          </a:p>
          <a:p>
            <a:pPr algn="just"/>
            <a:endParaRPr lang="en-US" sz="1600" dirty="0"/>
          </a:p>
          <a:p>
            <a:pPr algn="just"/>
            <a:r>
              <a:rPr lang="mk-MK" sz="1600" dirty="0"/>
              <a:t>Секоја страна може да побара заемна помош на итна експедитивна основа, доколку е изгледно да постои итен случај. Барањето според овој член вклучува, покрај другите потребни содржини, опис на фактите што покажуваат дека постои итен случај и како побараната помош се однесува на истиот.</a:t>
            </a:r>
            <a:endParaRPr lang="en-US" sz="1600" dirty="0"/>
          </a:p>
          <a:p>
            <a:pPr algn="just"/>
            <a:endParaRPr lang="en-US" sz="1600" dirty="0"/>
          </a:p>
          <a:p>
            <a:pPr algn="just"/>
            <a:r>
              <a:rPr lang="mk-MK" sz="1600" dirty="0"/>
              <a:t>Замолената страна ќе го прифати таквото барање во електронска форма. Меѓутоа, за тоа може да бидат потребни соодветни нивоа на безбедност и автентикација пред да се прифати барањето.</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674410" y="1469286"/>
            <a:ext cx="4520795" cy="5262979"/>
          </a:xfrm>
          <a:prstGeom prst="rect">
            <a:avLst/>
          </a:prstGeom>
        </p:spPr>
        <p:txBody>
          <a:bodyPr wrap="square">
            <a:spAutoFit/>
          </a:bodyPr>
          <a:lstStyle/>
          <a:p>
            <a:pPr algn="just"/>
            <a:r>
              <a:rPr lang="mk-MK" sz="1600" dirty="0"/>
              <a:t>Замолената страна може да побара, на итна експедитивна основа, дополнителни информации со цел да го оцени барањето. Страната барател ги обезбедува таквите дополнителни информации на најбрза можна основа.</a:t>
            </a:r>
            <a:endParaRPr lang="en-US" sz="1600" dirty="0"/>
          </a:p>
          <a:p>
            <a:pPr algn="just"/>
            <a:endParaRPr lang="en-US" sz="1600" dirty="0"/>
          </a:p>
          <a:p>
            <a:pPr algn="just"/>
            <a:r>
              <a:rPr lang="mk-MK" sz="1600" dirty="0"/>
              <a:t>Штом се задоволи барањето да постои итен случај и се исполнети сите други барања за заемна помош, замолената страна ќе одговори на барањето на најбрза можна основа.</a:t>
            </a:r>
            <a:endParaRPr lang="en-US" sz="1600" dirty="0"/>
          </a:p>
          <a:p>
            <a:pPr algn="just"/>
            <a:endParaRPr lang="en-US" sz="1600" dirty="0"/>
          </a:p>
          <a:p>
            <a:pPr algn="just"/>
            <a:r>
              <a:rPr lang="mk-MK" sz="1600" dirty="0"/>
              <a:t>Секоја страна ќе осигури дека лицето од нејзиниот орган одговорно за барањата за заемна помош според член 25 до 27 од Конвенцијата е достапно на 24/7 основа, со цел да одговори на барања согласно овој член.</a:t>
            </a:r>
            <a:endParaRPr lang="en-US" sz="1600" dirty="0"/>
          </a:p>
          <a:p>
            <a:pPr algn="just"/>
            <a:endParaRPr lang="en-US" sz="1600" dirty="0"/>
          </a:p>
          <a:p>
            <a:pPr algn="just"/>
            <a:endParaRPr lang="en-US" sz="1600" dirty="0"/>
          </a:p>
        </p:txBody>
      </p:sp>
    </p:spTree>
    <p:extLst>
      <p:ext uri="{BB962C8B-B14F-4D97-AF65-F5344CB8AC3E}">
        <p14:creationId xmlns:p14="http://schemas.microsoft.com/office/powerpoint/2010/main" val="1982911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2411" y="822956"/>
            <a:ext cx="4572000" cy="5663089"/>
          </a:xfrm>
          <a:prstGeom prst="rect">
            <a:avLst/>
          </a:prstGeom>
        </p:spPr>
        <p:txBody>
          <a:bodyPr>
            <a:spAutoFit/>
          </a:bodyPr>
          <a:lstStyle/>
          <a:p>
            <a:pPr marL="342900" indent="-342900" algn="just">
              <a:buFont typeface="Wingdings" pitchFamily="2" charset="2"/>
              <a:buChar char="Ø"/>
            </a:pPr>
            <a:r>
              <a:rPr lang="mk-MK" sz="2000" b="1" dirty="0"/>
              <a:t>Итна заемна помош</a:t>
            </a:r>
            <a:r>
              <a:rPr lang="en-US" sz="2000" dirty="0"/>
              <a:t>:</a:t>
            </a:r>
          </a:p>
          <a:p>
            <a:pPr marL="342900" indent="-342900" algn="just">
              <a:buFont typeface="Wingdings" pitchFamily="2" charset="2"/>
              <a:buChar char="Ø"/>
            </a:pPr>
            <a:endParaRPr lang="en-US" sz="2200" dirty="0"/>
          </a:p>
          <a:p>
            <a:pPr algn="just"/>
            <a:r>
              <a:rPr lang="mk-MK" sz="1600" dirty="0"/>
              <a:t>Органите одговорни за заемна помош од страната барател и замолената страна одговорни за заемна помош можат да се договорат да обезбедат дека резултатите од спроведување на барањето според овој член, или претходна копија од истото, ќе ѝ бидат доставени на страната барател преку алтернативен канал освен оној што се користи за барањето.</a:t>
            </a:r>
            <a:endParaRPr lang="en-US" sz="1600" dirty="0"/>
          </a:p>
          <a:p>
            <a:pPr algn="just"/>
            <a:r>
              <a:rPr lang="en-US" sz="1600" dirty="0"/>
              <a:t>8. a. </a:t>
            </a:r>
          </a:p>
          <a:p>
            <a:pPr algn="just"/>
            <a:r>
              <a:rPr lang="mk-MK" sz="1600" dirty="0"/>
              <a:t>Во случај на итна/вонредна состојба, барањата можат директно да се испратат од судските органи на страната барател до таквите органи на замолената страна, преку Интерпол, или преку 24/7 контакт точката утврдена според член 35 од Конвенцијата. Во такви случаи, копија се испраќа истовремено до централниот орган на замолената страна преку централниот орган на страната барател.</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623206" y="1459215"/>
            <a:ext cx="4572000" cy="4278094"/>
          </a:xfrm>
          <a:prstGeom prst="rect">
            <a:avLst/>
          </a:prstGeom>
        </p:spPr>
        <p:txBody>
          <a:bodyPr>
            <a:spAutoFit/>
          </a:bodyPr>
          <a:lstStyle/>
          <a:p>
            <a:pPr algn="just"/>
            <a:r>
              <a:rPr lang="mk-MK" sz="1600" dirty="0"/>
              <a:t>Кога барањето се испраќа директно до судскиот орган на замолената страна, а органот не е надлежен да постапува по барањето, истиот ќе го пренасочи барањето до надлежниот орган и директно ќе ја информира страната барател дека го сторил тоа.</a:t>
            </a:r>
            <a:endParaRPr lang="en-US" sz="1600" dirty="0"/>
          </a:p>
          <a:p>
            <a:pPr algn="just"/>
            <a:endParaRPr lang="en-US" sz="1600" dirty="0"/>
          </a:p>
          <a:p>
            <a:pPr algn="just"/>
            <a:r>
              <a:rPr lang="mk-MK" sz="1600" dirty="0"/>
              <a:t>Секоја страна може, во моментот на потпишување или при депонирање на својот инструмент за ратификација, прифаќање, одобрување или пристапување, да го информира Генералниот секретар на Советот на Европа дека, заради ефикасност, барањата направени според овој став треба да се упатуваат само до нејзиниот централен орган.</a:t>
            </a:r>
            <a:endParaRPr lang="en-US" sz="1600" dirty="0"/>
          </a:p>
        </p:txBody>
      </p:sp>
    </p:spTree>
    <p:extLst>
      <p:ext uri="{BB962C8B-B14F-4D97-AF65-F5344CB8AC3E}">
        <p14:creationId xmlns:p14="http://schemas.microsoft.com/office/powerpoint/2010/main" val="76624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24 - Екстрадиција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1" y="948690"/>
            <a:ext cx="4680581" cy="5355312"/>
          </a:xfrm>
          <a:prstGeom prst="rect">
            <a:avLst/>
          </a:prstGeom>
        </p:spPr>
        <p:txBody>
          <a:bodyPr wrap="square">
            <a:spAutoFit/>
          </a:bodyPr>
          <a:lstStyle/>
          <a:p>
            <a:pPr marL="342900" indent="-342900" algn="just">
              <a:buFont typeface="Wingdings" pitchFamily="2" charset="2"/>
              <a:buChar char="Ø"/>
            </a:pPr>
            <a:r>
              <a:rPr lang="mk-MK" dirty="0"/>
              <a:t>1а Овој член се однесува на екстрадиција помеѓу страните за кривични дела утврдени во согласност со ... оваа Конвенција, под услов истите да се </a:t>
            </a:r>
            <a:r>
              <a:rPr lang="mk-MK" b="1" dirty="0">
                <a:solidFill>
                  <a:srgbClr val="FF0000"/>
                </a:solidFill>
              </a:rPr>
              <a:t>казнуваат</a:t>
            </a:r>
            <a:r>
              <a:rPr lang="mk-MK" dirty="0"/>
              <a:t> според законите на двете страни засегнати со лишување од слобода за </a:t>
            </a:r>
            <a:r>
              <a:rPr lang="mk-MK" b="1" dirty="0">
                <a:solidFill>
                  <a:srgbClr val="FF0000"/>
                </a:solidFill>
              </a:rPr>
              <a:t>максимален период од најмалку една година</a:t>
            </a:r>
            <a:r>
              <a:rPr lang="mk-MK" dirty="0"/>
              <a:t>, или со </a:t>
            </a:r>
            <a:r>
              <a:rPr lang="mk-MK" b="1" dirty="0">
                <a:solidFill>
                  <a:srgbClr val="FF0000"/>
                </a:solidFill>
              </a:rPr>
              <a:t>многу построга казна.</a:t>
            </a:r>
            <a:endParaRPr lang="en-US" b="1" dirty="0">
              <a:solidFill>
                <a:srgbClr val="FF0000"/>
              </a:solidFill>
            </a:endParaRPr>
          </a:p>
          <a:p>
            <a:pPr marL="342900" indent="-342900" algn="just">
              <a:buFont typeface="Wingdings" pitchFamily="2" charset="2"/>
              <a:buChar char="Ø"/>
            </a:pPr>
            <a:endParaRPr lang="en-US" dirty="0"/>
          </a:p>
          <a:p>
            <a:pPr marL="342900" indent="-342900" algn="just">
              <a:buFont typeface="Wingdings" pitchFamily="2" charset="2"/>
              <a:buChar char="Ø"/>
            </a:pPr>
            <a:r>
              <a:rPr lang="mk-MK" dirty="0"/>
              <a:t>б Кога треба да се примени </a:t>
            </a:r>
            <a:r>
              <a:rPr lang="mk-MK" b="1" dirty="0">
                <a:solidFill>
                  <a:srgbClr val="FF0000"/>
                </a:solidFill>
              </a:rPr>
              <a:t>различна минимална казна </a:t>
            </a:r>
            <a:r>
              <a:rPr lang="mk-MK" dirty="0"/>
              <a:t>според договор утврден врз основа на униформно или реципрочно законодавство или договор за екстрадиција ... што се применува помеѓу две или повеќе страни, ќе се примени минималната казна предвидена со таквиот аранжман или договор.</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833257" y="1007795"/>
            <a:ext cx="4221238" cy="4401205"/>
          </a:xfrm>
          <a:prstGeom prst="rect">
            <a:avLst/>
          </a:prstGeom>
        </p:spPr>
        <p:txBody>
          <a:bodyPr wrap="square">
            <a:spAutoFit/>
          </a:bodyPr>
          <a:lstStyle/>
          <a:p>
            <a:pPr marL="342900" indent="-342900" algn="just">
              <a:buFont typeface="Wingdings" pitchFamily="2" charset="2"/>
              <a:buChar char="ü"/>
            </a:pPr>
            <a:r>
              <a:rPr lang="mk-MK" sz="2000" dirty="0"/>
              <a:t>Член 24 се однесува на кривични дела утврдени во согласност со Конвенцијата од Будимпешта</a:t>
            </a:r>
            <a:endParaRPr lang="en-GB" sz="2000" dirty="0"/>
          </a:p>
          <a:p>
            <a:pPr marL="342900" indent="-342900" algn="just">
              <a:buFont typeface="Wingdings" pitchFamily="2" charset="2"/>
              <a:buChar char="ü"/>
            </a:pPr>
            <a:endParaRPr lang="en-GB" sz="2000" dirty="0"/>
          </a:p>
          <a:p>
            <a:pPr marL="342900" indent="-342900" algn="just">
              <a:buFont typeface="Wingdings" pitchFamily="2" charset="2"/>
              <a:buChar char="ü"/>
            </a:pPr>
            <a:r>
              <a:rPr lang="mk-MK" sz="2000" dirty="0"/>
              <a:t>Предуслов за екстрадиција: кривичното дело мора да биде казниво во двете земји со најмалку 1 година затвор</a:t>
            </a:r>
            <a:endParaRPr lang="en-GB" sz="2000" dirty="0"/>
          </a:p>
          <a:p>
            <a:pPr marL="342900" indent="-342900" algn="just">
              <a:buFont typeface="Wingdings" pitchFamily="2" charset="2"/>
              <a:buChar char="ü"/>
            </a:pPr>
            <a:endParaRPr lang="en-GB" sz="2000" dirty="0"/>
          </a:p>
          <a:p>
            <a:pPr marL="342900" indent="-342900" algn="just">
              <a:buFont typeface="Wingdings" pitchFamily="2" charset="2"/>
              <a:buChar char="ü"/>
            </a:pPr>
            <a:r>
              <a:rPr lang="mk-MK" sz="2000" dirty="0"/>
              <a:t>Страните може да се согласат на различна минимална казна заснована на важечки договор за аранжман или екстрадиција</a:t>
            </a:r>
            <a:endParaRPr lang="en-GB" sz="2000" dirty="0"/>
          </a:p>
        </p:txBody>
      </p:sp>
    </p:spTree>
    <p:extLst>
      <p:ext uri="{BB962C8B-B14F-4D97-AF65-F5344CB8AC3E}">
        <p14:creationId xmlns:p14="http://schemas.microsoft.com/office/powerpoint/2010/main" val="40046383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2411" y="822956"/>
            <a:ext cx="4115026" cy="5786199"/>
          </a:xfrm>
          <a:prstGeom prst="rect">
            <a:avLst/>
          </a:prstGeom>
        </p:spPr>
        <p:txBody>
          <a:bodyPr wrap="square">
            <a:spAutoFit/>
          </a:bodyPr>
          <a:lstStyle/>
          <a:p>
            <a:pPr marL="342900" indent="-342900" algn="just">
              <a:buFont typeface="Wingdings" pitchFamily="2" charset="2"/>
              <a:buChar char="Ø"/>
            </a:pPr>
            <a:r>
              <a:rPr lang="mk-MK" sz="2000" b="1" dirty="0"/>
              <a:t>Директно откривање на информации за претплатници</a:t>
            </a:r>
            <a:r>
              <a:rPr lang="en-US" sz="2000" dirty="0"/>
              <a:t>:</a:t>
            </a:r>
          </a:p>
          <a:p>
            <a:pPr marL="342900" indent="-342900" algn="just">
              <a:buFont typeface="Wingdings" pitchFamily="2" charset="2"/>
              <a:buChar char="Ø"/>
            </a:pPr>
            <a:endParaRPr lang="en-US" sz="2200" dirty="0"/>
          </a:p>
          <a:p>
            <a:pPr algn="just"/>
            <a:r>
              <a:rPr lang="mk-MK" dirty="0"/>
              <a:t>Секоја страна ќе донесе такви законодавни и други мерки кои се неопходни за нејзините надлежни органи да бидат овластени да издадат налог/наредба доставена директно до давател на услуги на територијата на друга страна, за да се обезбеди откривање на наведените, складирани информации за претплатници кои се во сопственост или под контрола на тој давател на услуги, кога информациите се потребни за конкретна кривична истрага или постапки на страната</a:t>
            </a:r>
            <a:r>
              <a:rPr lang="mk-MK" dirty="0">
                <a:solidFill>
                  <a:srgbClr val="00B0F0"/>
                </a:solidFill>
              </a:rPr>
              <a:t> </a:t>
            </a:r>
            <a:r>
              <a:rPr lang="mk-MK" dirty="0"/>
              <a:t>која го издала налогот.</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469589" y="908855"/>
            <a:ext cx="4572000" cy="5632311"/>
          </a:xfrm>
          <a:prstGeom prst="rect">
            <a:avLst/>
          </a:prstGeom>
        </p:spPr>
        <p:txBody>
          <a:bodyPr>
            <a:spAutoFit/>
          </a:bodyPr>
          <a:lstStyle/>
          <a:p>
            <a:pPr marL="342900" indent="-342900" algn="just">
              <a:buAutoNum type="alphaLcPeriod"/>
            </a:pPr>
            <a:r>
              <a:rPr lang="mk-MK" dirty="0"/>
              <a:t>Секоја страна ќе донесе такви законодавни и други мерки што се потребни за давател на услуги на нејзина територија да открие информации за претплатници како одговор на налогот наведен во став 1.</a:t>
            </a:r>
            <a:endParaRPr lang="en-US" dirty="0"/>
          </a:p>
          <a:p>
            <a:pPr marL="342900" indent="-342900" algn="just">
              <a:buAutoNum type="alphaLcPeriod"/>
            </a:pPr>
            <a:r>
              <a:rPr lang="mk-MK" dirty="0"/>
              <a:t>При потшишување или при депонирање на инструментот за ратификација, прифаќање, одобрување или пристапување, една страна може – во однос на налозите издадени кон даватели на услуги на нејзина територија – да ја направи следната изјава: „налогот според член </a:t>
            </a:r>
            <a:r>
              <a:rPr lang="en-US" dirty="0"/>
              <a:t>[]</a:t>
            </a:r>
            <a:r>
              <a:rPr lang="mk-MK" dirty="0"/>
              <a:t> став 1 може да биде издаден од, или под надзор на, обвинител или друг судски орган, или на друг начин да биде издаден под независен надзор.“</a:t>
            </a:r>
            <a:endParaRPr lang="en-US" dirty="0"/>
          </a:p>
        </p:txBody>
      </p:sp>
    </p:spTree>
    <p:extLst>
      <p:ext uri="{BB962C8B-B14F-4D97-AF65-F5344CB8AC3E}">
        <p14:creationId xmlns:p14="http://schemas.microsoft.com/office/powerpoint/2010/main" val="34637883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2412" y="822956"/>
            <a:ext cx="4310744" cy="5986254"/>
          </a:xfrm>
          <a:prstGeom prst="rect">
            <a:avLst/>
          </a:prstGeom>
        </p:spPr>
        <p:txBody>
          <a:bodyPr wrap="square">
            <a:spAutoFit/>
          </a:bodyPr>
          <a:lstStyle/>
          <a:p>
            <a:pPr marL="342900" indent="-342900" algn="just">
              <a:buFont typeface="Wingdings" pitchFamily="2" charset="2"/>
              <a:buChar char="Ø"/>
            </a:pPr>
            <a:r>
              <a:rPr lang="mk-MK" sz="2000" b="1" dirty="0"/>
              <a:t>Директно откривање на информации за претплатници</a:t>
            </a:r>
            <a:r>
              <a:rPr lang="en-US" sz="2000" dirty="0"/>
              <a:t>:</a:t>
            </a:r>
          </a:p>
          <a:p>
            <a:pPr algn="just"/>
            <a:r>
              <a:rPr lang="mk-MK" sz="1700" dirty="0"/>
              <a:t>Налогот/наредбата наведен во став 1 го одредува следново:</a:t>
            </a:r>
            <a:endParaRPr lang="en-US" sz="1700" dirty="0"/>
          </a:p>
          <a:p>
            <a:pPr marL="285750" indent="-285750" algn="just">
              <a:buFont typeface="Arial" panose="020B0604020202020204" pitchFamily="34" charset="0"/>
              <a:buChar char="•"/>
            </a:pPr>
            <a:r>
              <a:rPr lang="mk-MK" sz="1700" dirty="0"/>
              <a:t>органот за издавање и датумот на издавање</a:t>
            </a:r>
            <a:r>
              <a:rPr lang="en-US" sz="1700" dirty="0"/>
              <a:t>; </a:t>
            </a:r>
          </a:p>
          <a:p>
            <a:pPr marL="285750" indent="-285750" algn="just">
              <a:buFont typeface="Arial" panose="020B0604020202020204" pitchFamily="34" charset="0"/>
              <a:buChar char="•"/>
            </a:pPr>
            <a:r>
              <a:rPr lang="mk-MK" sz="1700" dirty="0"/>
              <a:t>изјава дека налогот е издадена во согласност со овој Протокол</a:t>
            </a:r>
            <a:r>
              <a:rPr lang="en-US" sz="1700" dirty="0"/>
              <a:t>. </a:t>
            </a:r>
          </a:p>
          <a:p>
            <a:pPr marL="285750" indent="-285750" algn="just">
              <a:buFont typeface="Arial" panose="020B0604020202020204" pitchFamily="34" charset="0"/>
              <a:buChar char="•"/>
            </a:pPr>
            <a:r>
              <a:rPr lang="mk-MK" sz="1700" dirty="0"/>
              <a:t>името и адресата на давателот(ите) на услуги кон кого е издаден налогот</a:t>
            </a:r>
            <a:r>
              <a:rPr lang="en-US" sz="1700" dirty="0"/>
              <a:t>; </a:t>
            </a:r>
          </a:p>
          <a:p>
            <a:pPr marL="285750" indent="-285750" algn="just">
              <a:buFont typeface="Arial" panose="020B0604020202020204" pitchFamily="34" charset="0"/>
              <a:buChar char="•"/>
            </a:pPr>
            <a:r>
              <a:rPr lang="mk-MK" sz="1700" dirty="0"/>
              <a:t>кривичното(ите) дело(а) што е предмет на кривична истрага или постапка</a:t>
            </a:r>
            <a:r>
              <a:rPr lang="en-US" sz="1700" dirty="0"/>
              <a:t>; </a:t>
            </a:r>
          </a:p>
          <a:p>
            <a:pPr marL="285750" indent="-285750" algn="just">
              <a:buFont typeface="Arial" panose="020B0604020202020204" pitchFamily="34" charset="0"/>
              <a:buChar char="•"/>
            </a:pPr>
            <a:r>
              <a:rPr lang="mk-MK" sz="1700" dirty="0"/>
              <a:t>органот што бара специфични информации за претплатникот</a:t>
            </a:r>
            <a:r>
              <a:rPr lang="en-US" sz="1700" dirty="0"/>
              <a:t>; </a:t>
            </a:r>
            <a:r>
              <a:rPr lang="mk-MK" sz="1700" dirty="0"/>
              <a:t>и</a:t>
            </a:r>
            <a:r>
              <a:rPr lang="en-US" sz="1700" dirty="0"/>
              <a:t> </a:t>
            </a:r>
          </a:p>
          <a:p>
            <a:pPr marL="285750" indent="-285750" algn="just">
              <a:buFont typeface="Arial" panose="020B0604020202020204" pitchFamily="34" charset="0"/>
              <a:buChar char="•"/>
            </a:pPr>
            <a:r>
              <a:rPr lang="mk-MK" sz="1700" dirty="0"/>
              <a:t>детален опис на специфичните информации за претплатникот што се бараат</a:t>
            </a:r>
            <a:r>
              <a:rPr lang="en-US" sz="1700" dirty="0"/>
              <a:t>. </a:t>
            </a:r>
          </a:p>
          <a:p>
            <a:pPr algn="just"/>
            <a:r>
              <a:rPr lang="mk-MK" sz="1700" dirty="0"/>
              <a:t>Наредбата наведена во став 1 е придружена со следниве дополнителни информации:</a:t>
            </a:r>
            <a:endParaRPr lang="en-US" sz="1700" dirty="0"/>
          </a:p>
        </p:txBody>
      </p:sp>
      <p:sp>
        <p:nvSpPr>
          <p:cNvPr id="6" name="Rectangle 5">
            <a:extLst>
              <a:ext uri="{FF2B5EF4-FFF2-40B4-BE49-F238E27FC236}">
                <a16:creationId xmlns:a16="http://schemas.microsoft.com/office/drawing/2014/main" id="{CFDAA0EB-C1B6-964C-82FD-BE8059D8D2F0}"/>
              </a:ext>
            </a:extLst>
          </p:cNvPr>
          <p:cNvSpPr/>
          <p:nvPr/>
        </p:nvSpPr>
        <p:spPr>
          <a:xfrm>
            <a:off x="4413156" y="934922"/>
            <a:ext cx="4730844" cy="5586145"/>
          </a:xfrm>
          <a:prstGeom prst="rect">
            <a:avLst/>
          </a:prstGeom>
        </p:spPr>
        <p:txBody>
          <a:bodyPr wrap="square">
            <a:spAutoFit/>
          </a:bodyPr>
          <a:lstStyle/>
          <a:p>
            <a:pPr marL="285750" indent="-285750" algn="just">
              <a:buFont typeface="Arial" panose="020B0604020202020204" pitchFamily="34" charset="0"/>
              <a:buChar char="•"/>
            </a:pPr>
            <a:r>
              <a:rPr lang="mk-MK" sz="1700" dirty="0"/>
              <a:t>домашните правни основи што го овластуваат органот да ја издаде наредбата</a:t>
            </a:r>
            <a:r>
              <a:rPr lang="en-US" sz="1700" dirty="0"/>
              <a:t>; </a:t>
            </a:r>
          </a:p>
          <a:p>
            <a:pPr marL="285750" indent="-285750" algn="just">
              <a:buFont typeface="Arial" panose="020B0604020202020204" pitchFamily="34" charset="0"/>
              <a:buChar char="•"/>
            </a:pPr>
            <a:r>
              <a:rPr lang="mk-MK" sz="1700" dirty="0"/>
              <a:t>упатување на законските одредби и применливи казни за кривичното дело што се истражува или гони</a:t>
            </a:r>
            <a:r>
              <a:rPr lang="en-US" sz="1700" dirty="0"/>
              <a:t>; </a:t>
            </a:r>
          </a:p>
          <a:p>
            <a:pPr marL="285750" indent="-285750" algn="just">
              <a:buFont typeface="Arial" panose="020B0604020202020204" pitchFamily="34" charset="0"/>
              <a:buChar char="•"/>
            </a:pPr>
            <a:r>
              <a:rPr lang="mk-MK" sz="1700" dirty="0"/>
              <a:t>информации за контакт на органот кому давателот на услуги ќе ги врати информациите за претплатникот, ќе побара дополнителни информации и на друг начин ќе одговори;</a:t>
            </a:r>
            <a:endParaRPr lang="en-US" sz="1700" dirty="0"/>
          </a:p>
          <a:p>
            <a:pPr marL="285750" indent="-285750" algn="just">
              <a:buFont typeface="Arial" panose="020B0604020202020204" pitchFamily="34" charset="0"/>
              <a:buChar char="•"/>
            </a:pPr>
            <a:r>
              <a:rPr lang="mk-MK" sz="1700" dirty="0"/>
              <a:t>времето и начинот на кој треба да се вратат информациите за претплатникот;</a:t>
            </a:r>
            <a:endParaRPr lang="en-US" sz="1700" dirty="0"/>
          </a:p>
          <a:p>
            <a:pPr marL="285750" indent="-285750" algn="just">
              <a:buFont typeface="Arial" panose="020B0604020202020204" pitchFamily="34" charset="0"/>
              <a:buChar char="•"/>
            </a:pPr>
            <a:r>
              <a:rPr lang="mk-MK" sz="1700" dirty="0"/>
              <a:t>дали веќе е побарано зачувување на податоците, вклучувајќи го и датумот на зачувување и кој било применлив референтен број;</a:t>
            </a:r>
            <a:endParaRPr lang="en-US" sz="1700" dirty="0"/>
          </a:p>
          <a:p>
            <a:pPr marL="285750" indent="-285750" algn="just">
              <a:buFont typeface="Arial" panose="020B0604020202020204" pitchFamily="34" charset="0"/>
              <a:buChar char="•"/>
            </a:pPr>
            <a:r>
              <a:rPr lang="mk-MK" sz="1700" dirty="0"/>
              <a:t>какви било процесни инструкции</a:t>
            </a:r>
            <a:r>
              <a:rPr lang="en-US" sz="1700" dirty="0"/>
              <a:t>; </a:t>
            </a:r>
            <a:r>
              <a:rPr lang="mk-MK" sz="1700" dirty="0"/>
              <a:t>и</a:t>
            </a:r>
            <a:r>
              <a:rPr lang="en-US" sz="1700" dirty="0"/>
              <a:t> </a:t>
            </a:r>
          </a:p>
          <a:p>
            <a:pPr marL="285750" indent="-285750" algn="just">
              <a:buFont typeface="Arial" panose="020B0604020202020204" pitchFamily="34" charset="0"/>
              <a:buChar char="•"/>
            </a:pPr>
            <a:r>
              <a:rPr lang="mk-MK" sz="1700" dirty="0"/>
              <a:t>какви било други информации што можат да помогнат во добивање на откривање на информациите за претплатникот.</a:t>
            </a:r>
            <a:endParaRPr lang="en-US" sz="1700" dirty="0"/>
          </a:p>
        </p:txBody>
      </p:sp>
    </p:spTree>
    <p:extLst>
      <p:ext uri="{BB962C8B-B14F-4D97-AF65-F5344CB8AC3E}">
        <p14:creationId xmlns:p14="http://schemas.microsoft.com/office/powerpoint/2010/main" val="25629866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869622"/>
            <a:ext cx="5038530" cy="5632311"/>
          </a:xfrm>
          <a:prstGeom prst="rect">
            <a:avLst/>
          </a:prstGeom>
        </p:spPr>
        <p:txBody>
          <a:bodyPr wrap="square">
            <a:spAutoFit/>
          </a:bodyPr>
          <a:lstStyle/>
          <a:p>
            <a:pPr marL="342900" indent="-342900" algn="just">
              <a:buFont typeface="Wingdings" pitchFamily="2" charset="2"/>
              <a:buChar char="Ø"/>
            </a:pPr>
            <a:r>
              <a:rPr lang="mk-MK" sz="2000" b="1" dirty="0"/>
              <a:t>Директно откривање на информации за претплатници</a:t>
            </a:r>
            <a:r>
              <a:rPr lang="en-US" sz="2000" dirty="0"/>
              <a:t>:</a:t>
            </a:r>
          </a:p>
          <a:p>
            <a:pPr algn="just"/>
            <a:r>
              <a:rPr lang="mk-MK" sz="1600" dirty="0"/>
              <a:t>Страната може, во моментот на потпишување или при депонирање на својот инструмент за ратификација, прифаќање, одобрување или пристапување и во кое било друго време, да го извести Генералниот секретар на Советот на Европа дека, кога е издадена наредба според став 1 до давател на услуги на нејзина територија, страната бара истовремено известување, во секој случај или во утврдени околности, за налогот, придружните информации и резиме за фактите поврзани со истрагата или постапката.</a:t>
            </a:r>
            <a:endParaRPr lang="en-US" sz="1600" dirty="0"/>
          </a:p>
          <a:p>
            <a:pPr algn="just"/>
            <a:r>
              <a:rPr lang="mk-MK" sz="1600" dirty="0"/>
              <a:t>Без оглед дали страната бара известување според став 5.а, може да побара од давателот на услуги да се консултира со органите на страната во идентификувани околности пред објавувањето.</a:t>
            </a:r>
            <a:endParaRPr lang="en-US" sz="1600" dirty="0"/>
          </a:p>
          <a:p>
            <a:pPr algn="just"/>
            <a:r>
              <a:rPr lang="mk-MK" sz="1600" dirty="0"/>
              <a:t>Органите известени според став 5а. или консултирани според став 5б. можат, без непотребно одложување, да му дадат упатство на давателот на услугата да не ги открива информациите доколку:</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5038531" y="1457818"/>
            <a:ext cx="3983926" cy="4770537"/>
          </a:xfrm>
          <a:prstGeom prst="rect">
            <a:avLst/>
          </a:prstGeom>
        </p:spPr>
        <p:txBody>
          <a:bodyPr wrap="square">
            <a:spAutoFit/>
          </a:bodyPr>
          <a:lstStyle/>
          <a:p>
            <a:pPr marL="285750" lvl="1" indent="-285750" algn="just">
              <a:buFont typeface="Arial" panose="020B0604020202020204" pitchFamily="34" charset="0"/>
              <a:buChar char="•"/>
            </a:pPr>
            <a:r>
              <a:rPr lang="mk-MK" sz="1600" dirty="0"/>
              <a:t>откривањето може да ги загрози кривичните истраги или постапки во страната примател; или</a:t>
            </a:r>
            <a:endParaRPr lang="en-US" sz="1600" dirty="0"/>
          </a:p>
          <a:p>
            <a:pPr marL="285750" lvl="1" indent="-285750" algn="just">
              <a:buFont typeface="Arial" panose="020B0604020202020204" pitchFamily="34" charset="0"/>
              <a:buChar char="•"/>
            </a:pPr>
            <a:r>
              <a:rPr lang="mk-MK" sz="1600" dirty="0"/>
              <a:t>условите или основите за одбивање се применуваат според членовите 25.4 и 27.4 од Конвенцијата доколку информациите за претплатникот биле побарани преку заемна помош.</a:t>
            </a:r>
            <a:endParaRPr lang="en-US" sz="1600" dirty="0"/>
          </a:p>
          <a:p>
            <a:pPr algn="just"/>
            <a:r>
              <a:rPr lang="mk-MK" sz="1600" dirty="0"/>
              <a:t>Органите известени според став 5а. или консултирани според став 5б.:</a:t>
            </a:r>
            <a:endParaRPr lang="en-US" sz="1600" dirty="0"/>
          </a:p>
          <a:p>
            <a:pPr marL="285750" indent="-285750" algn="just">
              <a:buFont typeface="Arial" panose="020B0604020202020204" pitchFamily="34" charset="0"/>
              <a:buChar char="•"/>
            </a:pPr>
            <a:r>
              <a:rPr lang="mk-MK" sz="1600" dirty="0"/>
              <a:t>можат да побараат дополнителни информации од страната која го издала налогот за целите на примена на став 5в.;</a:t>
            </a:r>
            <a:endParaRPr lang="en-US" sz="1600" dirty="0"/>
          </a:p>
          <a:p>
            <a:pPr marL="285750" indent="-285750" algn="just">
              <a:buFont typeface="Arial" panose="020B0604020202020204" pitchFamily="34" charset="0"/>
              <a:buChar char="•"/>
            </a:pPr>
            <a:r>
              <a:rPr lang="mk-MK" sz="1600" dirty="0"/>
              <a:t>веднаш ќе ја известат страната која го издала налогот доколку давателот на услугата е упатен да не ги открие информациите и да ги наведе причините за тоа.</a:t>
            </a:r>
            <a:endParaRPr lang="en-US" sz="1700" dirty="0"/>
          </a:p>
        </p:txBody>
      </p:sp>
    </p:spTree>
    <p:extLst>
      <p:ext uri="{BB962C8B-B14F-4D97-AF65-F5344CB8AC3E}">
        <p14:creationId xmlns:p14="http://schemas.microsoft.com/office/powerpoint/2010/main" val="32736962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837746"/>
            <a:ext cx="4782058" cy="5447645"/>
          </a:xfrm>
          <a:prstGeom prst="rect">
            <a:avLst/>
          </a:prstGeom>
        </p:spPr>
        <p:txBody>
          <a:bodyPr wrap="square">
            <a:spAutoFit/>
          </a:bodyPr>
          <a:lstStyle/>
          <a:p>
            <a:pPr marL="342900" indent="-342900" algn="just">
              <a:buFont typeface="Wingdings" pitchFamily="2" charset="2"/>
              <a:buChar char="Ø"/>
            </a:pPr>
            <a:r>
              <a:rPr lang="mk-MK" sz="2000" b="1" dirty="0"/>
              <a:t>Директно откривање на информации за претплатници</a:t>
            </a:r>
            <a:r>
              <a:rPr lang="en-US" sz="2000" dirty="0"/>
              <a:t>:</a:t>
            </a:r>
          </a:p>
          <a:p>
            <a:pPr marL="342900" indent="-342900" algn="just">
              <a:buFont typeface="Wingdings" pitchFamily="2" charset="2"/>
              <a:buChar char="Ø"/>
            </a:pPr>
            <a:endParaRPr lang="en-US" sz="2000" dirty="0"/>
          </a:p>
          <a:p>
            <a:pPr algn="just"/>
            <a:r>
              <a:rPr lang="mk-MK" sz="1600" dirty="0"/>
              <a:t>За целите наведени во став 5, страната ќе назначи единствен орган за прием на известувања според став 5а. и извршување на должностите поврзани со консултациите опишани во ставовите 5в. и 5г. Страната, при потпишувањето или при депонирање на својот инструмент за ратификација, прифаќање, одобрување или пристапување, ќе му ги соопшти информациите за контакт на тој орган на Генералниот секретар на Советот на Европа.</a:t>
            </a:r>
            <a:endParaRPr lang="en-US" sz="1600" dirty="0"/>
          </a:p>
          <a:p>
            <a:pPr algn="just"/>
            <a:endParaRPr lang="en-US" sz="1600" dirty="0"/>
          </a:p>
          <a:p>
            <a:pPr algn="just"/>
            <a:r>
              <a:rPr lang="mk-MK" sz="1600" dirty="0"/>
              <a:t>Генералниот секретар на Советот на Европа воспоставува и води ажуриран регистар на органи назначени од страните во согласност со став 5д. и дали и под кои околности им е потребно известување согласно став 5а. Секоја страна ќе осигури дека деталите што се чуваат во регистарот се точни во секое време.</a:t>
            </a:r>
            <a:endParaRPr lang="en-US" sz="1600" dirty="0"/>
          </a:p>
        </p:txBody>
      </p:sp>
    </p:spTree>
    <p:extLst>
      <p:ext uri="{BB962C8B-B14F-4D97-AF65-F5344CB8AC3E}">
        <p14:creationId xmlns:p14="http://schemas.microsoft.com/office/powerpoint/2010/main" val="4203298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572000" cy="5632311"/>
          </a:xfrm>
          <a:prstGeom prst="rect">
            <a:avLst/>
          </a:prstGeom>
        </p:spPr>
        <p:txBody>
          <a:bodyPr>
            <a:spAutoFit/>
          </a:bodyPr>
          <a:lstStyle/>
          <a:p>
            <a:pPr marL="342900" indent="-342900" algn="just">
              <a:buFont typeface="Wingdings" pitchFamily="2" charset="2"/>
              <a:buChar char="Ø"/>
            </a:pPr>
            <a:r>
              <a:rPr lang="mk-MK" sz="2000" b="1" dirty="0"/>
              <a:t>Директно откривање на информации за претплатници </a:t>
            </a:r>
            <a:r>
              <a:rPr lang="en-US" sz="2000" dirty="0"/>
              <a:t>:</a:t>
            </a:r>
          </a:p>
          <a:p>
            <a:pPr algn="just"/>
            <a:r>
              <a:rPr lang="mk-MK" sz="1600" dirty="0"/>
              <a:t>Страната може да достави налог според став 1, дополнителни информации според став 4 и известувања според став 5 во електронска форма. Меѓутоа, може да бидат потребни соодветни нивоа на безбедност и автентикација.</a:t>
            </a:r>
            <a:endParaRPr lang="en-US" sz="1600" dirty="0"/>
          </a:p>
          <a:p>
            <a:pPr algn="just"/>
            <a:r>
              <a:rPr lang="mk-MK" sz="1600" dirty="0"/>
              <a:t>Доколку давател на услуги го извести органот наведен во став 4в. дека нема да ги открие бараните информации за претплатникот, или доколку не ги открие информациите за претплатникот како одговор на налогот според став 1 во рок од 30 дена од приемот на налогот или временската рамка утврдена во под-став 4г., зависно од тоа кој временски период е подолг, надлежните органи на страната која издава може потоа да бараат да се изврши налогот само преку член </a:t>
            </a:r>
            <a:r>
              <a:rPr lang="en-US" sz="1600" dirty="0"/>
              <a:t>[</a:t>
            </a:r>
            <a:r>
              <a:rPr lang="mk-MK" sz="1600" dirty="0"/>
              <a:t>Ефектуирање на налозите од друга страна за експедитивно генерирање на податоци</a:t>
            </a:r>
            <a:r>
              <a:rPr lang="en-US" sz="1600" dirty="0"/>
              <a:t>]</a:t>
            </a:r>
            <a:r>
              <a:rPr lang="mk-MK" sz="1600" dirty="0"/>
              <a:t> или други форми на заемна помош.</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572000" y="1028611"/>
            <a:ext cx="4572000" cy="5509200"/>
          </a:xfrm>
          <a:prstGeom prst="rect">
            <a:avLst/>
          </a:prstGeom>
        </p:spPr>
        <p:txBody>
          <a:bodyPr>
            <a:spAutoFit/>
          </a:bodyPr>
          <a:lstStyle/>
          <a:p>
            <a:pPr algn="just"/>
            <a:r>
              <a:rPr lang="mk-MK" sz="1600" dirty="0"/>
              <a:t>Страните може да побараат од давателот на услуги да даде причина зошто давателот на услуги не ги открива информациите за претплатникот што се бараат со налогот.</a:t>
            </a:r>
            <a:endParaRPr lang="en-US" sz="1600" dirty="0"/>
          </a:p>
          <a:p>
            <a:pPr algn="just"/>
            <a:r>
              <a:rPr lang="mk-MK" sz="1600" dirty="0"/>
              <a:t>Страната може да објави дека друга страна ќе побара откривање на информации за претплатникот од давателот на услуги пред да ги побара според член </a:t>
            </a:r>
            <a:r>
              <a:rPr lang="en-US" sz="1600" dirty="0"/>
              <a:t>[</a:t>
            </a:r>
            <a:r>
              <a:rPr lang="mk-MK" sz="1600" dirty="0"/>
              <a:t>Ефектуирање на налози од друга страна за експедитивно генерирање на податоци</a:t>
            </a:r>
            <a:r>
              <a:rPr lang="en-US" sz="1600" dirty="0"/>
              <a:t>]</a:t>
            </a:r>
            <a:r>
              <a:rPr lang="mk-MK" sz="1600" dirty="0"/>
              <a:t>, освен доколку страната која го издава налогот не обезбеди разумно објаснување зошто не го сторила тоа.</a:t>
            </a:r>
            <a:endParaRPr lang="en-US" sz="1600" dirty="0"/>
          </a:p>
          <a:p>
            <a:pPr algn="just"/>
            <a:r>
              <a:rPr lang="mk-MK" sz="1600" dirty="0"/>
              <a:t>Страната може</a:t>
            </a:r>
            <a:r>
              <a:rPr lang="en-US" sz="1600" dirty="0"/>
              <a:t>: </a:t>
            </a:r>
          </a:p>
          <a:p>
            <a:pPr marL="285750" indent="-285750" algn="just">
              <a:buFont typeface="Arial" panose="020B0604020202020204" pitchFamily="34" charset="0"/>
              <a:buChar char="•"/>
            </a:pPr>
            <a:r>
              <a:rPr lang="mk-MK" sz="1600" dirty="0"/>
              <a:t>да го задржи правото да не го примени овој член; или</a:t>
            </a:r>
            <a:endParaRPr lang="en-US" sz="1600" dirty="0"/>
          </a:p>
          <a:p>
            <a:pPr marL="285750" indent="-285750" algn="just">
              <a:buFont typeface="Arial" panose="020B0604020202020204" pitchFamily="34" charset="0"/>
              <a:buChar char="•"/>
            </a:pPr>
            <a:r>
              <a:rPr lang="mk-MK" sz="1600" dirty="0"/>
              <a:t>доколку откривањето на одредени видови на броеви за пристап според овој член не е во согласност со основните начела на нејзиниот домашен правен систем, да го задржи правото да не го примени овој член за таквите броеви.</a:t>
            </a:r>
            <a:endParaRPr lang="en-US" sz="1700" dirty="0"/>
          </a:p>
        </p:txBody>
      </p:sp>
    </p:spTree>
    <p:extLst>
      <p:ext uri="{BB962C8B-B14F-4D97-AF65-F5344CB8AC3E}">
        <p14:creationId xmlns:p14="http://schemas.microsoft.com/office/powerpoint/2010/main" val="42124468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105469" cy="5570756"/>
          </a:xfrm>
          <a:prstGeom prst="rect">
            <a:avLst/>
          </a:prstGeom>
        </p:spPr>
        <p:txBody>
          <a:bodyPr wrap="square">
            <a:spAutoFit/>
          </a:bodyPr>
          <a:lstStyle/>
          <a:p>
            <a:pPr marL="342900" indent="-342900" algn="just">
              <a:buFont typeface="Wingdings" pitchFamily="2" charset="2"/>
              <a:buChar char="Ø"/>
            </a:pPr>
            <a:r>
              <a:rPr lang="ru-RU" sz="2000" b="1" dirty="0"/>
              <a:t>Ефектуирање на налозите од друга страна за експедитивно генерирање на податоци</a:t>
            </a:r>
            <a:r>
              <a:rPr lang="en-US" sz="2000" dirty="0"/>
              <a:t>:</a:t>
            </a:r>
          </a:p>
          <a:p>
            <a:pPr marL="342900" indent="-342900" algn="just">
              <a:buFont typeface="Wingdings" pitchFamily="2" charset="2"/>
              <a:buChar char="Ø"/>
            </a:pPr>
            <a:endParaRPr lang="en-US" sz="2000" dirty="0"/>
          </a:p>
          <a:p>
            <a:pPr algn="just"/>
            <a:r>
              <a:rPr lang="ru-RU" sz="1600" dirty="0"/>
              <a:t>Секоја страна ќе донесе такви законодавни и други мерки кои се неопходни нејзините надлежни органи да бидат овластени да издадат налози доставени директно до давател на услуги на територијата на друга страна (замолената страна) со цел да се принуди давателот на услуги на територијата на замолената страна да генерира наведени и складирани</a:t>
            </a:r>
          </a:p>
          <a:p>
            <a:pPr marL="285750" indent="-285750" algn="just">
              <a:buFont typeface="Arial" panose="020B0604020202020204" pitchFamily="34" charset="0"/>
              <a:buChar char="•"/>
            </a:pPr>
            <a:r>
              <a:rPr lang="mk-MK" sz="1600" dirty="0"/>
              <a:t>информации за претплатниците</a:t>
            </a:r>
            <a:r>
              <a:rPr lang="en-US" sz="1600" dirty="0"/>
              <a:t>,</a:t>
            </a:r>
          </a:p>
          <a:p>
            <a:pPr marL="285750" indent="-285750" algn="just">
              <a:buFont typeface="Arial" panose="020B0604020202020204" pitchFamily="34" charset="0"/>
              <a:buChar char="•"/>
            </a:pPr>
            <a:r>
              <a:rPr lang="mk-MK" sz="1600" dirty="0"/>
              <a:t>податочен сообраќај</a:t>
            </a:r>
            <a:endParaRPr lang="en-US" sz="1600" dirty="0"/>
          </a:p>
          <a:p>
            <a:pPr algn="just"/>
            <a:r>
              <a:rPr lang="mk-MK" sz="1600" dirty="0"/>
              <a:t>во сопственост или контрола на тој давател на услуги што се потребни за посебни кривични истраги или постапки на страната.</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105469" y="894204"/>
            <a:ext cx="5009848" cy="5755422"/>
          </a:xfrm>
          <a:prstGeom prst="rect">
            <a:avLst/>
          </a:prstGeom>
        </p:spPr>
        <p:txBody>
          <a:bodyPr wrap="square">
            <a:spAutoFit/>
          </a:bodyPr>
          <a:lstStyle/>
          <a:p>
            <a:pPr algn="just"/>
            <a:r>
              <a:rPr lang="ru-RU" sz="1600" dirty="0"/>
              <a:t>Секоја страна ќе донесе такви законодавни и други мерки кои се неопходни нејзините надлежни органи да бидат овластени да издадат налози доставени директно до давател на услуги на територијата на друга страна (замолената страна).</a:t>
            </a:r>
          </a:p>
          <a:p>
            <a:pPr algn="just"/>
            <a:endParaRPr lang="en-US" sz="1600" dirty="0"/>
          </a:p>
          <a:p>
            <a:pPr algn="just"/>
            <a:r>
              <a:rPr lang="mk-MK" sz="1600" dirty="0"/>
              <a:t>Страната барател ќе го достави налогот според став 1, придружните информации и сите посебни процесни упатства до замолената страната.</a:t>
            </a:r>
            <a:endParaRPr lang="en-US" sz="1600" dirty="0"/>
          </a:p>
          <a:p>
            <a:pPr algn="just"/>
            <a:endParaRPr lang="en-US" sz="1600" dirty="0"/>
          </a:p>
          <a:p>
            <a:pPr algn="just"/>
            <a:r>
              <a:rPr lang="mk-MK" sz="1600" dirty="0"/>
              <a:t>Налогот треба да го наведе следново</a:t>
            </a:r>
            <a:r>
              <a:rPr lang="en-US" sz="1600" dirty="0"/>
              <a:t>: </a:t>
            </a:r>
          </a:p>
          <a:p>
            <a:pPr marL="285750" indent="-285750" algn="just">
              <a:buFont typeface="Arial" panose="020B0604020202020204" pitchFamily="34" charset="0"/>
              <a:buChar char="•"/>
            </a:pPr>
            <a:r>
              <a:rPr lang="mk-MK" sz="1600" dirty="0"/>
              <a:t>органот што го издава и датумот на издавање</a:t>
            </a:r>
            <a:r>
              <a:rPr lang="en-US" sz="1600" dirty="0"/>
              <a:t>; </a:t>
            </a:r>
          </a:p>
          <a:p>
            <a:pPr marL="285750" indent="-285750" algn="just">
              <a:buFont typeface="Arial" panose="020B0604020202020204" pitchFamily="34" charset="0"/>
              <a:buChar char="•"/>
            </a:pPr>
            <a:r>
              <a:rPr lang="mk-MK" sz="1600" dirty="0"/>
              <a:t>изјава дека налогот е поднесена согласно со овој Протокол</a:t>
            </a:r>
            <a:r>
              <a:rPr lang="en-US" sz="1600" dirty="0"/>
              <a:t>; </a:t>
            </a:r>
          </a:p>
          <a:p>
            <a:pPr marL="285750" indent="-285750" algn="just">
              <a:buFont typeface="Arial" panose="020B0604020202020204" pitchFamily="34" charset="0"/>
              <a:buChar char="•"/>
            </a:pPr>
            <a:r>
              <a:rPr lang="mk-MK" sz="1600" dirty="0"/>
              <a:t>името и адресата на давателот(</a:t>
            </a:r>
            <a:r>
              <a:rPr lang="mk-MK" sz="1600" dirty="0" err="1"/>
              <a:t>ите</a:t>
            </a:r>
            <a:r>
              <a:rPr lang="mk-MK" sz="1600" dirty="0"/>
              <a:t>) на услуги до кого се доставува</a:t>
            </a:r>
            <a:r>
              <a:rPr lang="en-US" sz="1600" dirty="0"/>
              <a:t>; </a:t>
            </a:r>
          </a:p>
          <a:p>
            <a:pPr marL="285750" indent="-285750" algn="just">
              <a:buFont typeface="Arial" panose="020B0604020202020204" pitchFamily="34" charset="0"/>
              <a:buChar char="•"/>
            </a:pPr>
            <a:r>
              <a:rPr lang="mk-MK" sz="1600" dirty="0"/>
              <a:t>кривичното(</a:t>
            </a:r>
            <a:r>
              <a:rPr lang="mk-MK" sz="1600" dirty="0" err="1"/>
              <a:t>ите</a:t>
            </a:r>
            <a:r>
              <a:rPr lang="mk-MK" sz="1600" dirty="0"/>
              <a:t>) дело(а) што е предмет на кривична истрага или постапка</a:t>
            </a:r>
            <a:r>
              <a:rPr lang="en-US" sz="1600" dirty="0"/>
              <a:t>; </a:t>
            </a:r>
          </a:p>
          <a:p>
            <a:pPr marL="285750" indent="-285750">
              <a:buFont typeface="Arial" panose="020B0604020202020204" pitchFamily="34" charset="0"/>
              <a:buChar char="•"/>
            </a:pPr>
            <a:r>
              <a:rPr lang="mk-MK" sz="1600" dirty="0"/>
              <a:t>органот кој бара информации или податоци, ако не е органот кој го издал налогот; и детален опис на посебните информации или бараните податоци.</a:t>
            </a:r>
            <a:endParaRPr lang="en-US" sz="1600" dirty="0"/>
          </a:p>
        </p:txBody>
      </p:sp>
    </p:spTree>
    <p:extLst>
      <p:ext uri="{BB962C8B-B14F-4D97-AF65-F5344CB8AC3E}">
        <p14:creationId xmlns:p14="http://schemas.microsoft.com/office/powerpoint/2010/main" val="3783109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572000" cy="5755422"/>
          </a:xfrm>
          <a:prstGeom prst="rect">
            <a:avLst/>
          </a:prstGeom>
        </p:spPr>
        <p:txBody>
          <a:bodyPr>
            <a:spAutoFit/>
          </a:bodyPr>
          <a:lstStyle/>
          <a:p>
            <a:pPr marL="342900" indent="-342900" algn="just">
              <a:buFont typeface="Wingdings" pitchFamily="2" charset="2"/>
              <a:buChar char="Ø"/>
            </a:pPr>
            <a:r>
              <a:rPr lang="ru-RU" sz="2000" b="1" dirty="0"/>
              <a:t>Ефектуирање на налозите од друга страна за експедитивно генерирање на податоци</a:t>
            </a:r>
            <a:r>
              <a:rPr lang="en-US" sz="2000" dirty="0"/>
              <a:t>:</a:t>
            </a:r>
          </a:p>
          <a:p>
            <a:pPr marL="342900" indent="-342900" algn="just">
              <a:buFont typeface="Wingdings" pitchFamily="2" charset="2"/>
              <a:buChar char="Ø"/>
            </a:pPr>
            <a:endParaRPr lang="en-US" sz="2000" dirty="0"/>
          </a:p>
          <a:p>
            <a:pPr algn="just"/>
            <a:r>
              <a:rPr lang="mk-MK" sz="1600" dirty="0"/>
              <a:t>Придружните информации, дадени со цел да ѝ помогнат на замолената страна да го ефектуира налогот, а кои нема да му бидат откриени на давателот на услуги без согласност од страната барател, го наведуваат следново:</a:t>
            </a:r>
            <a:endParaRPr lang="en-US" sz="1600" dirty="0"/>
          </a:p>
          <a:p>
            <a:pPr marL="285750" indent="-285750" algn="just">
              <a:buFont typeface="Arial" panose="020B0604020202020204" pitchFamily="34" charset="0"/>
              <a:buChar char="•"/>
            </a:pPr>
            <a:r>
              <a:rPr lang="mk-MK" sz="1600" dirty="0"/>
              <a:t>домашните правни основи што го овластуваат органот да издаде налог; правните одредби и применливите казни за кривичното(</a:t>
            </a:r>
            <a:r>
              <a:rPr lang="mk-MK" sz="1600" dirty="0" err="1"/>
              <a:t>ите</a:t>
            </a:r>
            <a:r>
              <a:rPr lang="mk-MK" sz="1600" dirty="0"/>
              <a:t>) дело(а) што се испитуваат или гонат</a:t>
            </a:r>
            <a:r>
              <a:rPr lang="en-US" sz="1600" dirty="0"/>
              <a:t>; </a:t>
            </a:r>
          </a:p>
          <a:p>
            <a:pPr marL="285750" indent="-285750" algn="just">
              <a:buFont typeface="Arial" panose="020B0604020202020204" pitchFamily="34" charset="0"/>
              <a:buChar char="•"/>
            </a:pPr>
            <a:r>
              <a:rPr lang="mk-MK" sz="1600" dirty="0"/>
              <a:t>зошто страната барател верува дека давателот на услуги ги поседува или контролира податоците</a:t>
            </a:r>
            <a:r>
              <a:rPr lang="en-US" sz="1600" dirty="0"/>
              <a:t>; </a:t>
            </a:r>
          </a:p>
          <a:p>
            <a:pPr marL="285750" indent="-285750" algn="just">
              <a:buFont typeface="Arial" panose="020B0604020202020204" pitchFamily="34" charset="0"/>
              <a:buChar char="•"/>
            </a:pPr>
            <a:r>
              <a:rPr lang="mk-MK" sz="1600" dirty="0"/>
              <a:t>резиме на фактите поврзани со истрагата или постапката</a:t>
            </a:r>
            <a:r>
              <a:rPr lang="en-US" sz="1600" dirty="0"/>
              <a:t>; </a:t>
            </a:r>
          </a:p>
          <a:p>
            <a:pPr marL="285750" indent="-285750" algn="just">
              <a:buFont typeface="Arial" panose="020B0604020202020204" pitchFamily="34" charset="0"/>
              <a:buChar char="•"/>
            </a:pPr>
            <a:r>
              <a:rPr lang="mk-MK" sz="1600" dirty="0"/>
              <a:t>релевантноста на информациите или податоците за истрагата или постапката</a:t>
            </a:r>
            <a:r>
              <a:rPr lang="en-US" sz="1600" dirty="0"/>
              <a:t>;</a:t>
            </a:r>
            <a:endParaRPr lang="en-US" dirty="0"/>
          </a:p>
        </p:txBody>
      </p:sp>
      <p:sp>
        <p:nvSpPr>
          <p:cNvPr id="6" name="Rectangle 5">
            <a:extLst>
              <a:ext uri="{FF2B5EF4-FFF2-40B4-BE49-F238E27FC236}">
                <a16:creationId xmlns:a16="http://schemas.microsoft.com/office/drawing/2014/main" id="{CFDAA0EB-C1B6-964C-82FD-BE8059D8D2F0}"/>
              </a:ext>
            </a:extLst>
          </p:cNvPr>
          <p:cNvSpPr/>
          <p:nvPr/>
        </p:nvSpPr>
        <p:spPr>
          <a:xfrm>
            <a:off x="4520794" y="1120676"/>
            <a:ext cx="4572000" cy="5509200"/>
          </a:xfrm>
          <a:prstGeom prst="rect">
            <a:avLst/>
          </a:prstGeom>
        </p:spPr>
        <p:txBody>
          <a:bodyPr>
            <a:spAutoFit/>
          </a:bodyPr>
          <a:lstStyle/>
          <a:p>
            <a:pPr marL="285750" indent="-285750" algn="just">
              <a:buFont typeface="Arial" panose="020B0604020202020204" pitchFamily="34" charset="0"/>
              <a:buChar char="•"/>
            </a:pPr>
            <a:r>
              <a:rPr lang="mk-MK" sz="1600" dirty="0"/>
              <a:t>информации за контакт на орган или органи за да се обезбедат дополнителни информации</a:t>
            </a:r>
            <a:r>
              <a:rPr lang="en-US" sz="1600" dirty="0"/>
              <a:t>; </a:t>
            </a:r>
          </a:p>
          <a:p>
            <a:pPr marL="285750" indent="-285750" algn="just">
              <a:buFont typeface="Arial" panose="020B0604020202020204" pitchFamily="34" charset="0"/>
              <a:buChar char="•"/>
            </a:pPr>
            <a:r>
              <a:rPr lang="mk-MK" sz="1600" dirty="0"/>
              <a:t>дали веќе е побарано зачувување на информациите или податоците, вклучувајќи го датумот на зачувување и кој било применлив референтен број</a:t>
            </a:r>
            <a:r>
              <a:rPr lang="en-US" sz="1600" dirty="0"/>
              <a:t>; </a:t>
            </a:r>
            <a:r>
              <a:rPr lang="mk-MK" sz="1600" dirty="0"/>
              <a:t>и</a:t>
            </a:r>
            <a:r>
              <a:rPr lang="en-US" sz="1600" dirty="0"/>
              <a:t> </a:t>
            </a:r>
          </a:p>
          <a:p>
            <a:pPr marL="285750" indent="-285750" algn="just">
              <a:buFont typeface="Arial" panose="020B0604020202020204" pitchFamily="34" charset="0"/>
              <a:buChar char="•"/>
            </a:pPr>
            <a:r>
              <a:rPr lang="mk-MK" sz="1600" dirty="0"/>
              <a:t>дали податоците веќе се побарани со други средства, и на кој начин</a:t>
            </a:r>
            <a:r>
              <a:rPr lang="en-US" sz="1600" dirty="0"/>
              <a:t>. </a:t>
            </a:r>
          </a:p>
          <a:p>
            <a:pPr marL="285750" indent="-285750" algn="just">
              <a:buFont typeface="Arial" panose="020B0604020202020204" pitchFamily="34" charset="0"/>
              <a:buChar char="•"/>
            </a:pPr>
            <a:endParaRPr lang="en-US" sz="1600" dirty="0"/>
          </a:p>
          <a:p>
            <a:pPr algn="just"/>
            <a:r>
              <a:rPr lang="mk-MK" sz="1600" dirty="0"/>
              <a:t>Страната барател може да побара од замолената страна да спроведе посебни процесни упатства.</a:t>
            </a:r>
            <a:endParaRPr lang="en-US" sz="1600" dirty="0"/>
          </a:p>
          <a:p>
            <a:pPr algn="just"/>
            <a:endParaRPr lang="en-US" sz="1600" dirty="0"/>
          </a:p>
          <a:p>
            <a:pPr algn="just"/>
            <a:r>
              <a:rPr lang="mk-MK" sz="1600" dirty="0"/>
              <a:t>Секоја страна може, во моментот на потпишување или при депонирање на својот инструмент за ратификација, прифаќање, одобрување или пристапување, или во кое било друго време, да објави дека се потребни дополнителни придружни информации за да се ефектуираат налозите според став 1.</a:t>
            </a:r>
            <a:endParaRPr lang="en-US" sz="1600" dirty="0"/>
          </a:p>
        </p:txBody>
      </p:sp>
    </p:spTree>
    <p:extLst>
      <p:ext uri="{BB962C8B-B14F-4D97-AF65-F5344CB8AC3E}">
        <p14:creationId xmlns:p14="http://schemas.microsoft.com/office/powerpoint/2010/main" val="24899680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11">
            <a:extLst>
              <a:ext uri="{FF2B5EF4-FFF2-40B4-BE49-F238E27FC236}">
                <a16:creationId xmlns:a16="http://schemas.microsoft.com/office/drawing/2014/main" id="{81929FE7-FEC0-4AA4-934F-283E10573EEF}"/>
              </a:ext>
            </a:extLst>
          </p:cNvPr>
          <p:cNvSpPr/>
          <p:nvPr/>
        </p:nvSpPr>
        <p:spPr>
          <a:xfrm>
            <a:off x="0" y="904604"/>
            <a:ext cx="4572000" cy="5755422"/>
          </a:xfrm>
          <a:prstGeom prst="rect">
            <a:avLst/>
          </a:prstGeom>
        </p:spPr>
        <p:txBody>
          <a:bodyPr>
            <a:spAutoFit/>
          </a:bodyPr>
          <a:lstStyle/>
          <a:p>
            <a:pPr marL="342900" indent="-342900" algn="just">
              <a:buFont typeface="Wingdings" pitchFamily="2" charset="2"/>
              <a:buChar char="Ø"/>
            </a:pPr>
            <a:r>
              <a:rPr lang="ru-RU" sz="2000" b="1" dirty="0"/>
              <a:t>Ефектуирање на налозите од друга страна за експедитивно генерирање на податоци</a:t>
            </a:r>
            <a:r>
              <a:rPr lang="en-US" sz="2000" dirty="0"/>
              <a:t>:</a:t>
            </a:r>
          </a:p>
          <a:p>
            <a:pPr marL="342900" indent="-342900" algn="just">
              <a:buFont typeface="Wingdings" pitchFamily="2" charset="2"/>
              <a:buChar char="Ø"/>
            </a:pPr>
            <a:endParaRPr lang="en-US" sz="2000" dirty="0"/>
          </a:p>
          <a:p>
            <a:pPr algn="just"/>
            <a:r>
              <a:rPr lang="mk-MK" sz="1600" dirty="0"/>
              <a:t>Придружните информации, дадени со цел да ѝ помогнат на замолената страна да го ефектуира налогот, а кои нема да му бидат откриени на давателот на услуги без согласност од страната барател, го наведуваат следново:</a:t>
            </a:r>
            <a:endParaRPr lang="en-US" sz="1600" dirty="0"/>
          </a:p>
          <a:p>
            <a:pPr marL="285750" indent="-285750" algn="just">
              <a:buFont typeface="Arial" panose="020B0604020202020204" pitchFamily="34" charset="0"/>
              <a:buChar char="•"/>
            </a:pPr>
            <a:r>
              <a:rPr lang="mk-MK" sz="1600" dirty="0"/>
              <a:t>домашните правни основи што го овластуваат органот да издаде налог; правните одредби и применливите казни за кривичното(</a:t>
            </a:r>
            <a:r>
              <a:rPr lang="mk-MK" sz="1600" dirty="0" err="1"/>
              <a:t>ите</a:t>
            </a:r>
            <a:r>
              <a:rPr lang="mk-MK" sz="1600" dirty="0"/>
              <a:t>) дело(а) што се испитуваат или гонат</a:t>
            </a:r>
            <a:r>
              <a:rPr lang="en-US" sz="1600" dirty="0"/>
              <a:t>; </a:t>
            </a:r>
          </a:p>
          <a:p>
            <a:pPr marL="285750" indent="-285750" algn="just">
              <a:buFont typeface="Arial" panose="020B0604020202020204" pitchFamily="34" charset="0"/>
              <a:buChar char="•"/>
            </a:pPr>
            <a:r>
              <a:rPr lang="mk-MK" sz="1600" dirty="0"/>
              <a:t>зошто страната барател верува дека давателот на услуги ги поседува или контролира податоците</a:t>
            </a:r>
            <a:r>
              <a:rPr lang="en-US" sz="1600" dirty="0"/>
              <a:t>; </a:t>
            </a:r>
          </a:p>
          <a:p>
            <a:pPr marL="285750" indent="-285750" algn="just">
              <a:buFont typeface="Arial" panose="020B0604020202020204" pitchFamily="34" charset="0"/>
              <a:buChar char="•"/>
            </a:pPr>
            <a:r>
              <a:rPr lang="mk-MK" sz="1600" dirty="0"/>
              <a:t>резиме на фактите поврзани со истрагата или постапката</a:t>
            </a:r>
            <a:r>
              <a:rPr lang="en-US" sz="1600" dirty="0"/>
              <a:t>; </a:t>
            </a:r>
          </a:p>
          <a:p>
            <a:pPr marL="285750" indent="-285750" algn="just">
              <a:buFont typeface="Arial" panose="020B0604020202020204" pitchFamily="34" charset="0"/>
              <a:buChar char="•"/>
            </a:pPr>
            <a:r>
              <a:rPr lang="mk-MK" sz="1600" dirty="0"/>
              <a:t>релевантноста на информациите или податоците за истрагата или постапката</a:t>
            </a:r>
            <a:r>
              <a:rPr lang="en-US" sz="1600" dirty="0"/>
              <a:t>;</a:t>
            </a:r>
            <a:endParaRPr lang="en-US" dirty="0"/>
          </a:p>
        </p:txBody>
      </p:sp>
      <p:sp>
        <p:nvSpPr>
          <p:cNvPr id="16" name="Rectangle 15">
            <a:extLst>
              <a:ext uri="{FF2B5EF4-FFF2-40B4-BE49-F238E27FC236}">
                <a16:creationId xmlns:a16="http://schemas.microsoft.com/office/drawing/2014/main" id="{270FDDE3-1C48-41A3-BCD7-57D53E52A67E}"/>
              </a:ext>
            </a:extLst>
          </p:cNvPr>
          <p:cNvSpPr/>
          <p:nvPr/>
        </p:nvSpPr>
        <p:spPr>
          <a:xfrm>
            <a:off x="4520794" y="1120676"/>
            <a:ext cx="4572000" cy="5509200"/>
          </a:xfrm>
          <a:prstGeom prst="rect">
            <a:avLst/>
          </a:prstGeom>
        </p:spPr>
        <p:txBody>
          <a:bodyPr>
            <a:spAutoFit/>
          </a:bodyPr>
          <a:lstStyle/>
          <a:p>
            <a:pPr marL="285750" indent="-285750" algn="just">
              <a:buFont typeface="Arial" panose="020B0604020202020204" pitchFamily="34" charset="0"/>
              <a:buChar char="•"/>
            </a:pPr>
            <a:r>
              <a:rPr lang="mk-MK" sz="1600" dirty="0"/>
              <a:t>информации за контакт на орган или органи за да се обезбедат дополнителни информации</a:t>
            </a:r>
            <a:r>
              <a:rPr lang="en-US" sz="1600" dirty="0"/>
              <a:t>; </a:t>
            </a:r>
          </a:p>
          <a:p>
            <a:pPr marL="285750" indent="-285750" algn="just">
              <a:buFont typeface="Arial" panose="020B0604020202020204" pitchFamily="34" charset="0"/>
              <a:buChar char="•"/>
            </a:pPr>
            <a:r>
              <a:rPr lang="mk-MK" sz="1600" dirty="0"/>
              <a:t>дали веќе е побарано зачувување на информациите или податоците, вклучувајќи го датумот на зачувување и кој било применлив референтен број</a:t>
            </a:r>
            <a:r>
              <a:rPr lang="en-US" sz="1600" dirty="0"/>
              <a:t>; </a:t>
            </a:r>
            <a:r>
              <a:rPr lang="mk-MK" sz="1600" dirty="0"/>
              <a:t>и</a:t>
            </a:r>
            <a:r>
              <a:rPr lang="en-US" sz="1600" dirty="0"/>
              <a:t> </a:t>
            </a:r>
          </a:p>
          <a:p>
            <a:pPr marL="285750" indent="-285750" algn="just">
              <a:buFont typeface="Arial" panose="020B0604020202020204" pitchFamily="34" charset="0"/>
              <a:buChar char="•"/>
            </a:pPr>
            <a:r>
              <a:rPr lang="mk-MK" sz="1600" dirty="0"/>
              <a:t>дали податоците веќе се побарани со други средства, и на кој начин</a:t>
            </a:r>
            <a:r>
              <a:rPr lang="en-US" sz="1600" dirty="0"/>
              <a:t>. </a:t>
            </a:r>
          </a:p>
          <a:p>
            <a:pPr marL="285750" indent="-285750" algn="just">
              <a:buFont typeface="Arial" panose="020B0604020202020204" pitchFamily="34" charset="0"/>
              <a:buChar char="•"/>
            </a:pPr>
            <a:endParaRPr lang="en-US" sz="1600" dirty="0"/>
          </a:p>
          <a:p>
            <a:pPr algn="just"/>
            <a:r>
              <a:rPr lang="mk-MK" sz="1600" dirty="0"/>
              <a:t>Страната барател може да побара од замолената страна да спроведе посебни процесни упатства.</a:t>
            </a:r>
            <a:endParaRPr lang="en-US" sz="1600" dirty="0"/>
          </a:p>
          <a:p>
            <a:pPr algn="just"/>
            <a:endParaRPr lang="en-US" sz="1600" dirty="0"/>
          </a:p>
          <a:p>
            <a:pPr algn="just"/>
            <a:r>
              <a:rPr lang="mk-MK" sz="1600" dirty="0"/>
              <a:t>Секоја страна може, во моментот на потпишување или при депонирање на својот инструмент за ратификација, прифаќање, одобрување или пристапување, или во кое било друго време, да објави дека се потребни дополнителни придружни информации за да се ефектуираат налозите според став 1.</a:t>
            </a:r>
            <a:endParaRPr lang="en-US" sz="1600" dirty="0"/>
          </a:p>
        </p:txBody>
      </p:sp>
    </p:spTree>
    <p:extLst>
      <p:ext uri="{BB962C8B-B14F-4D97-AF65-F5344CB8AC3E}">
        <p14:creationId xmlns:p14="http://schemas.microsoft.com/office/powerpoint/2010/main" val="39388316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411873" cy="5755422"/>
          </a:xfrm>
          <a:prstGeom prst="rect">
            <a:avLst/>
          </a:prstGeom>
        </p:spPr>
        <p:txBody>
          <a:bodyPr wrap="square">
            <a:spAutoFit/>
          </a:bodyPr>
          <a:lstStyle/>
          <a:p>
            <a:pPr marL="342900" indent="-342900" algn="just">
              <a:buFont typeface="Wingdings" pitchFamily="2" charset="2"/>
              <a:buChar char="Ø"/>
            </a:pPr>
            <a:r>
              <a:rPr lang="ru-RU" sz="2000" b="1" dirty="0"/>
              <a:t>Ефектуирање на налозите од друга страна за експедитивно генерирање на податоци </a:t>
            </a:r>
            <a:r>
              <a:rPr lang="en-US" sz="2000" dirty="0"/>
              <a:t>:</a:t>
            </a:r>
          </a:p>
          <a:p>
            <a:pPr marL="342900" indent="-342900" algn="just">
              <a:buFont typeface="Wingdings" pitchFamily="2" charset="2"/>
              <a:buChar char="Ø"/>
            </a:pPr>
            <a:endParaRPr lang="en-US" sz="2000" dirty="0"/>
          </a:p>
          <a:p>
            <a:pPr algn="just"/>
            <a:r>
              <a:rPr lang="mk-MK" sz="1600" dirty="0"/>
              <a:t>Замолената страна ќе прифати барања во електронска форма. Меѓутоа, тоа може да бара соодветни нивоа на безбедност и автентикација пред да се прифати барањето.</a:t>
            </a:r>
            <a:endParaRPr lang="en-US" sz="1600" dirty="0"/>
          </a:p>
          <a:p>
            <a:pPr algn="just"/>
            <a:r>
              <a:rPr lang="mk-MK" sz="1600" dirty="0"/>
              <a:t>Замолената страна, од датумот на приемот на сите информации наведени во ставовите 3 и 4, ќе вложи разумни напори да го достави налогот до давателот на услуги во рок од 45 дена, ако не и порано и ќе наложи генерирање во рок од:</a:t>
            </a:r>
            <a:endParaRPr lang="en-US" sz="1600" dirty="0"/>
          </a:p>
          <a:p>
            <a:pPr marL="285750" indent="-285750" algn="just">
              <a:buFont typeface="Arial" panose="020B0604020202020204" pitchFamily="34" charset="0"/>
              <a:buChar char="•"/>
            </a:pPr>
            <a:r>
              <a:rPr lang="mk-MK" sz="1600" dirty="0"/>
              <a:t>20 дена за информации за претплатници; и</a:t>
            </a:r>
            <a:endParaRPr lang="en-US" sz="1600" dirty="0"/>
          </a:p>
          <a:p>
            <a:pPr marL="285750" indent="-285750" algn="just">
              <a:buFont typeface="Arial" panose="020B0604020202020204" pitchFamily="34" charset="0"/>
              <a:buChar char="•"/>
            </a:pPr>
            <a:r>
              <a:rPr lang="en-US" sz="1600" dirty="0"/>
              <a:t>45 </a:t>
            </a:r>
            <a:r>
              <a:rPr lang="mk-MK" sz="1600" dirty="0"/>
              <a:t>дена за податочен сообраќај</a:t>
            </a:r>
            <a:r>
              <a:rPr lang="en-US" sz="1600" dirty="0"/>
              <a:t>. </a:t>
            </a:r>
          </a:p>
          <a:p>
            <a:pPr algn="just"/>
            <a:r>
              <a:rPr lang="mk-MK" sz="1600" dirty="0"/>
              <a:t>Замолената страна ќе го обезбеди пренесувањето на генерираните информации или податоци до страната барател без непотребно одложување.</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500395" y="945894"/>
            <a:ext cx="4643605" cy="5509200"/>
          </a:xfrm>
          <a:prstGeom prst="rect">
            <a:avLst/>
          </a:prstGeom>
        </p:spPr>
        <p:txBody>
          <a:bodyPr wrap="square">
            <a:spAutoFit/>
          </a:bodyPr>
          <a:lstStyle/>
          <a:p>
            <a:pPr algn="just"/>
            <a:r>
              <a:rPr lang="mk-MK" sz="1600" dirty="0"/>
              <a:t>Доколку замолената страна не може да ги исполни упатствата според став 3в, на побараниот начин, таа веднаш ќе ја информира страната барател и, доколку тоа е применливо, ќе ги наведе сите услови под кои ќе го стори тоа, по што страната барател ќе утврди дали барањето треба сепак да се изврши</a:t>
            </a:r>
            <a:r>
              <a:rPr lang="mk-MK" sz="1600" dirty="0">
                <a:solidFill>
                  <a:srgbClr val="00B0F0"/>
                </a:solidFill>
              </a:rPr>
              <a:t>.</a:t>
            </a:r>
            <a:endParaRPr lang="en-US" sz="1600" dirty="0"/>
          </a:p>
          <a:p>
            <a:pPr algn="just"/>
            <a:r>
              <a:rPr lang="mk-MK" sz="1600" dirty="0"/>
              <a:t>Замолената страна може да одбие или да наметне рокови и услови за спроведувањето на барањето врз основа на основите утврдени во член 25.4 или член 27.4 од Конвенцијата. Замолената страна може да го одложи извршувањето на барањата поради причини утврдени во член 27.5. Во двата случаи, замолената страна ќе ја извести страната барател што е можно побрзо за одбивањето, роковите или условите, или одложувањето. Замолената страна исто така ќе ја извести страната барател за други околности што веројатно значително ќе го одложат спроведувањето на барањето.</a:t>
            </a:r>
            <a:endParaRPr lang="en-US" sz="1600" dirty="0"/>
          </a:p>
        </p:txBody>
      </p:sp>
    </p:spTree>
    <p:extLst>
      <p:ext uri="{BB962C8B-B14F-4D97-AF65-F5344CB8AC3E}">
        <p14:creationId xmlns:p14="http://schemas.microsoft.com/office/powerpoint/2010/main" val="4110752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Донесени нацрт-членови(мај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5001208" cy="5509200"/>
          </a:xfrm>
          <a:prstGeom prst="rect">
            <a:avLst/>
          </a:prstGeom>
        </p:spPr>
        <p:txBody>
          <a:bodyPr wrap="square">
            <a:spAutoFit/>
          </a:bodyPr>
          <a:lstStyle/>
          <a:p>
            <a:pPr marL="342900" indent="-342900" algn="just">
              <a:buFont typeface="Wingdings" pitchFamily="2" charset="2"/>
              <a:buChar char="Ø"/>
            </a:pPr>
            <a:r>
              <a:rPr lang="ru-RU" sz="2000" b="1" dirty="0"/>
              <a:t>Ефектуирање на налозите од друга страна за експедитивно генерирање на податоци </a:t>
            </a:r>
            <a:r>
              <a:rPr lang="en-US" sz="2000" dirty="0"/>
              <a:t>:</a:t>
            </a:r>
          </a:p>
          <a:p>
            <a:pPr marL="342900" indent="-342900" algn="just">
              <a:buFont typeface="Wingdings" pitchFamily="2" charset="2"/>
              <a:buChar char="Ø"/>
            </a:pPr>
            <a:endParaRPr lang="en-US" sz="2000" dirty="0"/>
          </a:p>
          <a:p>
            <a:pPr algn="just"/>
            <a:r>
              <a:rPr lang="mk-MK" sz="1600" dirty="0"/>
              <a:t>Секоја страна, во моментот на потпишување или при депонирање на својот инструмент за ратификација, прифаќање, одобрување или пристапување и во кое било друго време, ќе го извести Генералниот секретар на Советот на Европа и ќе ги ажурира информациите за контакт на органите назначени:</a:t>
            </a:r>
          </a:p>
          <a:p>
            <a:pPr marL="285750" indent="-285750" algn="just">
              <a:buFont typeface="Arial" panose="020B0604020202020204" pitchFamily="34" charset="0"/>
              <a:buChar char="•"/>
            </a:pPr>
            <a:r>
              <a:rPr lang="mk-MK" sz="1600" dirty="0"/>
              <a:t>да доставуваат налози според овој член, и</a:t>
            </a:r>
            <a:endParaRPr lang="en-US" sz="1600" dirty="0"/>
          </a:p>
          <a:p>
            <a:pPr marL="285750" indent="-285750" algn="just">
              <a:buFont typeface="Arial" panose="020B0604020202020204" pitchFamily="34" charset="0"/>
              <a:buChar char="•"/>
            </a:pPr>
            <a:r>
              <a:rPr lang="mk-MK" sz="1600" dirty="0"/>
              <a:t>да примаат налози според овој член</a:t>
            </a:r>
            <a:r>
              <a:rPr lang="en-US" sz="1600" dirty="0"/>
              <a:t>. </a:t>
            </a:r>
          </a:p>
          <a:p>
            <a:pPr algn="just"/>
            <a:r>
              <a:rPr lang="mk-MK" sz="1600" dirty="0"/>
              <a:t>Секоја страна, во моментот на потпишување или при депонирање на својот инструмент за ратификација, прифаќање, одобрување или пристапување, може да изјави дека бара барањата според овој член да бидат пренесени од централниот орган или органи на страната барател, или од друг таков орган како што е договорено помеѓу засегнатите страни.</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5028955" y="2114405"/>
            <a:ext cx="3993501" cy="2554545"/>
          </a:xfrm>
          <a:prstGeom prst="rect">
            <a:avLst/>
          </a:prstGeom>
        </p:spPr>
        <p:txBody>
          <a:bodyPr wrap="square">
            <a:spAutoFit/>
          </a:bodyPr>
          <a:lstStyle/>
          <a:p>
            <a:pPr algn="just"/>
            <a:r>
              <a:rPr lang="mk-MK" sz="1600" dirty="0"/>
              <a:t>Генералниот секретар на Советот на Европа воспоставува и води ажуриран регистар на органи назначени од страните според став 9. Секоја страна гарантира дека деталите што се чуваат на регистарот се точни во секое време.</a:t>
            </a:r>
            <a:endParaRPr lang="en-US" sz="1600" dirty="0"/>
          </a:p>
          <a:p>
            <a:pPr algn="just"/>
            <a:endParaRPr lang="en-US" sz="1600" dirty="0"/>
          </a:p>
          <a:p>
            <a:pPr algn="just"/>
            <a:r>
              <a:rPr lang="mk-MK" sz="1600" dirty="0"/>
              <a:t>Страната може да го задржи правото да не го примени овој член за податочен сообраќај.</a:t>
            </a:r>
            <a:endParaRPr lang="en-US" sz="1600" dirty="0"/>
          </a:p>
        </p:txBody>
      </p:sp>
    </p:spTree>
    <p:extLst>
      <p:ext uri="{BB962C8B-B14F-4D97-AF65-F5344CB8AC3E}">
        <p14:creationId xmlns:p14="http://schemas.microsoft.com/office/powerpoint/2010/main" val="938715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16354</TotalTime>
  <Words>28438</Words>
  <Application>Microsoft Office PowerPoint</Application>
  <PresentationFormat>On-screen Show (4:3)</PresentationFormat>
  <Paragraphs>1995</Paragraphs>
  <Slides>118</Slides>
  <Notes>112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118</vt:i4>
      </vt:variant>
    </vt:vector>
  </HeadingPairs>
  <TitlesOfParts>
    <vt:vector size="125" baseType="lpstr">
      <vt:lpstr>Arial</vt:lpstr>
      <vt:lpstr>Arial Narrow</vt:lpstr>
      <vt:lpstr>Calibri</vt:lpstr>
      <vt:lpstr>Segoe UI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apetrovmk@outlook.com</cp:lastModifiedBy>
  <cp:revision>696</cp:revision>
  <dcterms:created xsi:type="dcterms:W3CDTF">2012-01-25T15:22:10Z</dcterms:created>
  <dcterms:modified xsi:type="dcterms:W3CDTF">2021-05-04T13:22:29Z</dcterms:modified>
</cp:coreProperties>
</file>