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notesSlides/notesSlide4.xml" ContentType="application/vnd.openxmlformats-officedocument.presentationml.notesSlide+xml"/>
  <Override PartName="/ppt/tags/tag8.xml" ContentType="application/vnd.openxmlformats-officedocument.presentationml.tags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6.xml" ContentType="application/vnd.openxmlformats-officedocument.presentationml.notesSlide+xml"/>
  <Override PartName="/ppt/tags/tag11.xml" ContentType="application/vnd.openxmlformats-officedocument.presentationml.tags+xml"/>
  <Override PartName="/ppt/notesSlides/notesSlide7.xml" ContentType="application/vnd.openxmlformats-officedocument.presentationml.notesSlide+xml"/>
  <Override PartName="/ppt/tags/tag12.xml" ContentType="application/vnd.openxmlformats-officedocument.presentationml.tags+xml"/>
  <Override PartName="/ppt/notesSlides/notesSlide8.xml" ContentType="application/vnd.openxmlformats-officedocument.presentationml.notesSlide+xml"/>
  <Override PartName="/ppt/tags/tag13.xml" ContentType="application/vnd.openxmlformats-officedocument.presentationml.tags+xml"/>
  <Override PartName="/ppt/notesSlides/notesSlide9.xml" ContentType="application/vnd.openxmlformats-officedocument.presentationml.notesSlide+xml"/>
  <Override PartName="/ppt/tags/tag14.xml" ContentType="application/vnd.openxmlformats-officedocument.presentationml.tags+xml"/>
  <Override PartName="/ppt/notesSlides/notesSlide10.xml" ContentType="application/vnd.openxmlformats-officedocument.presentationml.notesSlide+xml"/>
  <Override PartName="/ppt/tags/tag15.xml" ContentType="application/vnd.openxmlformats-officedocument.presentationml.tags+xml"/>
  <Override PartName="/ppt/notesSlides/notesSlide11.xml" ContentType="application/vnd.openxmlformats-officedocument.presentationml.notesSlide+xml"/>
  <Override PartName="/ppt/tags/tag16.xml" ContentType="application/vnd.openxmlformats-officedocument.presentationml.tags+xml"/>
  <Override PartName="/ppt/notesSlides/notesSlide12.xml" ContentType="application/vnd.openxmlformats-officedocument.presentationml.notesSlide+xml"/>
  <Override PartName="/ppt/tags/tag17.xml" ContentType="application/vnd.openxmlformats-officedocument.presentationml.tags+xml"/>
  <Override PartName="/ppt/notesSlides/notesSlide13.xml" ContentType="application/vnd.openxmlformats-officedocument.presentationml.notesSlide+xml"/>
  <Override PartName="/ppt/tags/tag18.xml" ContentType="application/vnd.openxmlformats-officedocument.presentationml.tags+xml"/>
  <Override PartName="/ppt/notesSlides/notesSlide14.xml" ContentType="application/vnd.openxmlformats-officedocument.presentationml.notesSlide+xml"/>
  <Override PartName="/ppt/tags/tag19.xml" ContentType="application/vnd.openxmlformats-officedocument.presentationml.tags+xml"/>
  <Override PartName="/ppt/notesSlides/notesSlide15.xml" ContentType="application/vnd.openxmlformats-officedocument.presentationml.notesSlide+xml"/>
  <Override PartName="/ppt/tags/tag20.xml" ContentType="application/vnd.openxmlformats-officedocument.presentationml.tags+xml"/>
  <Override PartName="/ppt/notesSlides/notesSlide16.xml" ContentType="application/vnd.openxmlformats-officedocument.presentationml.notesSlide+xml"/>
  <Override PartName="/ppt/tags/tag21.xml" ContentType="application/vnd.openxmlformats-officedocument.presentationml.tags+xml"/>
  <Override PartName="/ppt/notesSlides/notesSlide17.xml" ContentType="application/vnd.openxmlformats-officedocument.presentationml.notesSlide+xml"/>
  <Override PartName="/ppt/tags/tag22.xml" ContentType="application/vnd.openxmlformats-officedocument.presentationml.tags+xml"/>
  <Override PartName="/ppt/notesSlides/notesSlide18.xml" ContentType="application/vnd.openxmlformats-officedocument.presentationml.notesSlide+xml"/>
  <Override PartName="/ppt/tags/tag23.xml" ContentType="application/vnd.openxmlformats-officedocument.presentationml.tags+xml"/>
  <Override PartName="/ppt/notesSlides/notesSlide19.xml" ContentType="application/vnd.openxmlformats-officedocument.presentationml.notesSlide+xml"/>
  <Override PartName="/ppt/tags/tag24.xml" ContentType="application/vnd.openxmlformats-officedocument.presentationml.tags+xml"/>
  <Override PartName="/ppt/notesSlides/notesSlide20.xml" ContentType="application/vnd.openxmlformats-officedocument.presentationml.notesSlide+xml"/>
  <Override PartName="/ppt/tags/tag25.xml" ContentType="application/vnd.openxmlformats-officedocument.presentationml.tags+xml"/>
  <Override PartName="/ppt/notesSlides/notesSlide21.xml" ContentType="application/vnd.openxmlformats-officedocument.presentationml.notesSlide+xml"/>
  <Override PartName="/ppt/tags/tag26.xml" ContentType="application/vnd.openxmlformats-officedocument.presentationml.tags+xml"/>
  <Override PartName="/ppt/notesSlides/notesSlide22.xml" ContentType="application/vnd.openxmlformats-officedocument.presentationml.notesSlide+xml"/>
  <Override PartName="/ppt/tags/tag27.xml" ContentType="application/vnd.openxmlformats-officedocument.presentationml.tags+xml"/>
  <Override PartName="/ppt/notesSlides/notesSlide23.xml" ContentType="application/vnd.openxmlformats-officedocument.presentationml.notesSlide+xml"/>
  <Override PartName="/ppt/tags/tag28.xml" ContentType="application/vnd.openxmlformats-officedocument.presentationml.tags+xml"/>
  <Override PartName="/ppt/notesSlides/notesSlide24.xml" ContentType="application/vnd.openxmlformats-officedocument.presentationml.notesSlide+xml"/>
  <Override PartName="/ppt/tags/tag29.xml" ContentType="application/vnd.openxmlformats-officedocument.presentationml.tags+xml"/>
  <Override PartName="/ppt/notesSlides/notesSlide25.xml" ContentType="application/vnd.openxmlformats-officedocument.presentationml.notesSlide+xml"/>
  <Override PartName="/ppt/tags/tag30.xml" ContentType="application/vnd.openxmlformats-officedocument.presentationml.tags+xml"/>
  <Override PartName="/ppt/notesSlides/notesSlide26.xml" ContentType="application/vnd.openxmlformats-officedocument.presentationml.notesSlide+xml"/>
  <Override PartName="/ppt/tags/tag31.xml" ContentType="application/vnd.openxmlformats-officedocument.presentationml.tags+xml"/>
  <Override PartName="/ppt/notesSlides/notesSlide27.xml" ContentType="application/vnd.openxmlformats-officedocument.presentationml.notesSlide+xml"/>
  <Override PartName="/ppt/tags/tag32.xml" ContentType="application/vnd.openxmlformats-officedocument.presentationml.tags+xml"/>
  <Override PartName="/ppt/notesSlides/notesSlide28.xml" ContentType="application/vnd.openxmlformats-officedocument.presentationml.notesSlide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notesSlides/notesSlide29.xml" ContentType="application/vnd.openxmlformats-officedocument.presentationml.notesSlide+xml"/>
  <Override PartName="/ppt/tags/tag35.xml" ContentType="application/vnd.openxmlformats-officedocument.presentationml.tags+xml"/>
  <Override PartName="/ppt/notesSlides/notesSlide30.xml" ContentType="application/vnd.openxmlformats-officedocument.presentationml.notesSlide+xml"/>
  <Override PartName="/ppt/tags/tag36.xml" ContentType="application/vnd.openxmlformats-officedocument.presentationml.tags+xml"/>
  <Override PartName="/ppt/notesSlides/notesSlide31.xml" ContentType="application/vnd.openxmlformats-officedocument.presentationml.notesSlide+xml"/>
  <Override PartName="/ppt/tags/tag37.xml" ContentType="application/vnd.openxmlformats-officedocument.presentationml.tags+xml"/>
  <Override PartName="/ppt/notesSlides/notesSlide32.xml" ContentType="application/vnd.openxmlformats-officedocument.presentationml.notesSlide+xml"/>
  <Override PartName="/ppt/tags/tag38.xml" ContentType="application/vnd.openxmlformats-officedocument.presentationml.tags+xml"/>
  <Override PartName="/ppt/notesSlides/notesSlide33.xml" ContentType="application/vnd.openxmlformats-officedocument.presentationml.notesSlide+xml"/>
  <Override PartName="/ppt/tags/tag39.xml" ContentType="application/vnd.openxmlformats-officedocument.presentationml.tags+xml"/>
  <Override PartName="/ppt/notesSlides/notesSlide34.xml" ContentType="application/vnd.openxmlformats-officedocument.presentationml.notesSlide+xml"/>
  <Override PartName="/ppt/tags/tag40.xml" ContentType="application/vnd.openxmlformats-officedocument.presentationml.tags+xml"/>
  <Override PartName="/ppt/notesSlides/notesSlide35.xml" ContentType="application/vnd.openxmlformats-officedocument.presentationml.notesSlide+xml"/>
  <Override PartName="/ppt/tags/tag41.xml" ContentType="application/vnd.openxmlformats-officedocument.presentationml.tags+xml"/>
  <Override PartName="/ppt/notesSlides/notesSlide36.xml" ContentType="application/vnd.openxmlformats-officedocument.presentationml.notesSlide+xml"/>
  <Override PartName="/ppt/tags/tag42.xml" ContentType="application/vnd.openxmlformats-officedocument.presentationml.tags+xml"/>
  <Override PartName="/ppt/notesSlides/notesSlide37.xml" ContentType="application/vnd.openxmlformats-officedocument.presentationml.notesSlide+xml"/>
  <Override PartName="/ppt/tags/tag43.xml" ContentType="application/vnd.openxmlformats-officedocument.presentationml.tags+xml"/>
  <Override PartName="/ppt/notesSlides/notesSlide38.xml" ContentType="application/vnd.openxmlformats-officedocument.presentationml.notesSlide+xml"/>
  <Override PartName="/ppt/tags/tag44.xml" ContentType="application/vnd.openxmlformats-officedocument.presentationml.tags+xml"/>
  <Override PartName="/ppt/notesSlides/notesSlide39.xml" ContentType="application/vnd.openxmlformats-officedocument.presentationml.notesSlide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51"/>
  </p:notesMasterIdLst>
  <p:sldIdLst>
    <p:sldId id="318" r:id="rId2"/>
    <p:sldId id="260" r:id="rId3"/>
    <p:sldId id="292" r:id="rId4"/>
    <p:sldId id="349" r:id="rId5"/>
    <p:sldId id="269" r:id="rId6"/>
    <p:sldId id="310" r:id="rId7"/>
    <p:sldId id="311" r:id="rId8"/>
    <p:sldId id="332" r:id="rId9"/>
    <p:sldId id="333" r:id="rId10"/>
    <p:sldId id="350" r:id="rId11"/>
    <p:sldId id="334" r:id="rId12"/>
    <p:sldId id="335" r:id="rId13"/>
    <p:sldId id="336" r:id="rId14"/>
    <p:sldId id="337" r:id="rId15"/>
    <p:sldId id="338" r:id="rId16"/>
    <p:sldId id="339" r:id="rId17"/>
    <p:sldId id="340" r:id="rId18"/>
    <p:sldId id="347" r:id="rId19"/>
    <p:sldId id="312" r:id="rId20"/>
    <p:sldId id="346" r:id="rId21"/>
    <p:sldId id="313" r:id="rId22"/>
    <p:sldId id="314" r:id="rId23"/>
    <p:sldId id="315" r:id="rId24"/>
    <p:sldId id="316" r:id="rId25"/>
    <p:sldId id="317" r:id="rId26"/>
    <p:sldId id="352" r:id="rId27"/>
    <p:sldId id="319" r:id="rId28"/>
    <p:sldId id="341" r:id="rId29"/>
    <p:sldId id="320" r:id="rId30"/>
    <p:sldId id="353" r:id="rId31"/>
    <p:sldId id="354" r:id="rId32"/>
    <p:sldId id="262" r:id="rId33"/>
    <p:sldId id="321" r:id="rId34"/>
    <p:sldId id="322" r:id="rId35"/>
    <p:sldId id="323" r:id="rId36"/>
    <p:sldId id="324" r:id="rId37"/>
    <p:sldId id="325" r:id="rId38"/>
    <p:sldId id="326" r:id="rId39"/>
    <p:sldId id="327" r:id="rId40"/>
    <p:sldId id="328" r:id="rId41"/>
    <p:sldId id="329" r:id="rId42"/>
    <p:sldId id="330" r:id="rId43"/>
    <p:sldId id="331" r:id="rId44"/>
    <p:sldId id="342" r:id="rId45"/>
    <p:sldId id="343" r:id="rId46"/>
    <p:sldId id="344" r:id="rId47"/>
    <p:sldId id="345" r:id="rId48"/>
    <p:sldId id="348" r:id="rId49"/>
    <p:sldId id="284" r:id="rId50"/>
  </p:sldIdLst>
  <p:sldSz cx="9144000" cy="6858000" type="screen4x3"/>
  <p:notesSz cx="6858000" cy="9144000"/>
  <p:custDataLst>
    <p:tags r:id="rId52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5472" autoAdjust="0"/>
  </p:normalViewPr>
  <p:slideViewPr>
    <p:cSldViewPr snapToGrid="0">
      <p:cViewPr varScale="1">
        <p:scale>
          <a:sx n="64" d="100"/>
          <a:sy n="64" d="100"/>
        </p:scale>
        <p:origin x="203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C0F363-F649-4D76-9328-7042AF4FE135}" type="datetimeFigureOut">
              <a:rPr lang="en-GB" smtClean="0"/>
              <a:t>14/11/2023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DBF89C-B18E-4BD2-A771-CA1D76C62AC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8149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>
            <a:extLst>
              <a:ext uri="{FF2B5EF4-FFF2-40B4-BE49-F238E27FC236}">
                <a16:creationId xmlns:a16="http://schemas.microsoft.com/office/drawing/2014/main" id="{B3E106FC-6CF8-4FDA-89A6-3400F5FBF63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>
            <a:extLst>
              <a:ext uri="{FF2B5EF4-FFF2-40B4-BE49-F238E27FC236}">
                <a16:creationId xmlns:a16="http://schemas.microsoft.com/office/drawing/2014/main" id="{5BDB02BE-765D-4DF9-B70F-54E73567991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b="1" dirty="0"/>
              <a:t>Q&amp;A</a:t>
            </a:r>
            <a:r>
              <a:rPr lang="en-US" altLang="en-US" dirty="0"/>
              <a:t> Is your knowledge challenged ? In court maybe ?</a:t>
            </a:r>
            <a:endParaRPr lang="el-GR" altLang="en-US"/>
          </a:p>
        </p:txBody>
      </p:sp>
      <p:sp>
        <p:nvSpPr>
          <p:cNvPr id="6148" name="Slide Number Placeholder 3">
            <a:extLst>
              <a:ext uri="{FF2B5EF4-FFF2-40B4-BE49-F238E27FC236}">
                <a16:creationId xmlns:a16="http://schemas.microsoft.com/office/drawing/2014/main" id="{6152B7D4-29FB-4EC2-A963-781FB22165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FC192DF-53EA-4BCD-A03B-5E59D96C8BCA}" type="slidenum">
              <a:rPr lang="en-US" altLang="en-US"/>
              <a:pPr>
                <a:spcBef>
                  <a:spcPct val="0"/>
                </a:spcBef>
              </a:pPr>
              <a:t>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520205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E514FA57-0B6E-4714-A963-817FC3D71B9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16FA4F12-B4D9-4307-81A3-5FDA965F297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 eaLnBrk="1" hangingPunct="1">
              <a:buFontTx/>
              <a:buChar char="•"/>
            </a:pPr>
            <a:r>
              <a:rPr lang="en-US" altLang="en-US" dirty="0"/>
              <a:t>They are able to retain data without power </a:t>
            </a:r>
          </a:p>
          <a:p>
            <a:pPr algn="just" eaLnBrk="1" hangingPunct="1">
              <a:buFontTx/>
              <a:buChar char="•"/>
            </a:pPr>
            <a:r>
              <a:rPr lang="en-US" altLang="en-US" dirty="0"/>
              <a:t>They can store huge amounts of data </a:t>
            </a:r>
          </a:p>
          <a:p>
            <a:pPr algn="just" eaLnBrk="1" hangingPunct="1">
              <a:buFontTx/>
              <a:buChar char="•"/>
            </a:pPr>
            <a:r>
              <a:rPr lang="en-US" altLang="en-US" dirty="0"/>
              <a:t>Very small and easy to hide from view.</a:t>
            </a:r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20216740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11AABD99-835E-4E70-9299-DA5BAB75582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C210DD1E-D3B0-47DD-83E4-104A61EBCEB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 eaLnBrk="1" hangingPunct="1">
              <a:buFontTx/>
              <a:buChar char="•"/>
            </a:pPr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25948082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CC619468-9272-4B1A-BDBF-53A70C44ACF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827C3085-138D-4568-A195-B23907188EC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 eaLnBrk="1" hangingPunct="1">
              <a:buFontTx/>
              <a:buChar char="•"/>
            </a:pPr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8758186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6A0DA9B9-BB36-4274-8CEC-BDFFE032F54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AB6A498B-D4FD-48BE-B09D-1CC78770ED9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 eaLnBrk="1" hangingPunct="1">
              <a:buFontTx/>
              <a:buChar char="•"/>
            </a:pPr>
            <a:r>
              <a:rPr lang="en-US" altLang="en-US" dirty="0"/>
              <a:t>They are able to retain data without power </a:t>
            </a:r>
          </a:p>
          <a:p>
            <a:pPr algn="just" eaLnBrk="1" hangingPunct="1">
              <a:buFontTx/>
              <a:buChar char="•"/>
            </a:pPr>
            <a:r>
              <a:rPr lang="en-US" altLang="en-US" dirty="0"/>
              <a:t>They can store huge amounts of data </a:t>
            </a:r>
          </a:p>
        </p:txBody>
      </p:sp>
    </p:spTree>
    <p:extLst>
      <p:ext uri="{BB962C8B-B14F-4D97-AF65-F5344CB8AC3E}">
        <p14:creationId xmlns:p14="http://schemas.microsoft.com/office/powerpoint/2010/main" val="38540562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0806FF25-10DF-49ED-AF13-AE0DED00881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3DFB74C1-7BEA-4754-A4D7-153AEFBB89B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 eaLnBrk="1" hangingPunct="1">
              <a:buFontTx/>
              <a:buChar char="•"/>
            </a:pPr>
            <a:r>
              <a:rPr lang="en-US" altLang="en-US" b="1" dirty="0"/>
              <a:t>Q&amp;A</a:t>
            </a:r>
            <a:r>
              <a:rPr lang="en-US" altLang="en-US" dirty="0"/>
              <a:t> – Do you know any other Peripheral Devices ? </a:t>
            </a:r>
          </a:p>
          <a:p>
            <a:pPr algn="just" eaLnBrk="1" hangingPunct="1">
              <a:buFontTx/>
              <a:buChar char="•"/>
            </a:pPr>
            <a:r>
              <a:rPr lang="en-US" altLang="en-US" dirty="0"/>
              <a:t>Examples of peripheral devices are: </a:t>
            </a:r>
            <a:r>
              <a:rPr lang="en-US" altLang="en-US" b="1" dirty="0"/>
              <a:t>scanners, printers, tape drives, webcams, loudspeakers, microphones, calculators, fax, answering machines and card readers.</a:t>
            </a:r>
            <a:r>
              <a:rPr lang="el-GR" altLang="en-US" b="1"/>
              <a:t> </a:t>
            </a:r>
            <a:endParaRPr lang="en-US" altLang="en-US" b="1" dirty="0"/>
          </a:p>
          <a:p>
            <a:pPr algn="just" eaLnBrk="1" hangingPunct="1">
              <a:buFontTx/>
              <a:buChar char="•"/>
            </a:pPr>
            <a:r>
              <a:rPr lang="en-US" altLang="en-US" dirty="0"/>
              <a:t>Many of these devices have their own data storage capacity </a:t>
            </a:r>
          </a:p>
          <a:p>
            <a:pPr algn="just" eaLnBrk="1" hangingPunct="1">
              <a:buFontTx/>
              <a:buChar char="•"/>
            </a:pPr>
            <a:r>
              <a:rPr lang="en-US" altLang="en-US" dirty="0"/>
              <a:t>E.X. the presence of a card reader may be relevant in a credit card cloning investigation</a:t>
            </a:r>
            <a:r>
              <a:rPr lang="el-GR" alt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355954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D0709AFE-70BF-4DF7-BAF7-34718B28239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A6249BBA-82C8-4A1F-AE25-96F3CDD5DD9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 eaLnBrk="1" hangingPunct="1">
              <a:buFontTx/>
              <a:buChar char="•"/>
            </a:pPr>
            <a:r>
              <a:rPr lang="en-US" altLang="en-US" dirty="0"/>
              <a:t>They can even have hard disks</a:t>
            </a:r>
          </a:p>
          <a:p>
            <a:pPr algn="just" eaLnBrk="1" hangingPunct="1">
              <a:buFontTx/>
              <a:buChar char="•"/>
            </a:pPr>
            <a:r>
              <a:rPr lang="en-US" altLang="en-US" dirty="0"/>
              <a:t>A good place to hide </a:t>
            </a:r>
            <a:r>
              <a:rPr lang="en-US" altLang="en-US" b="1" dirty="0"/>
              <a:t>second ledger </a:t>
            </a:r>
            <a:endParaRPr lang="el-GR" altLang="en-US" b="1"/>
          </a:p>
        </p:txBody>
      </p:sp>
    </p:spTree>
    <p:extLst>
      <p:ext uri="{BB962C8B-B14F-4D97-AF65-F5344CB8AC3E}">
        <p14:creationId xmlns:p14="http://schemas.microsoft.com/office/powerpoint/2010/main" val="38939154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AC6EE791-A333-48C2-9470-DC0D7229ED4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4B34711D-A9C9-4B52-94F3-6286A08C8B8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b="1" dirty="0"/>
              <a:t>Q&amp;A</a:t>
            </a:r>
            <a:r>
              <a:rPr lang="en-US" altLang="en-US" dirty="0"/>
              <a:t> Can you name some tasks that a Mobile Telephone can perform ?</a:t>
            </a:r>
          </a:p>
          <a:p>
            <a:pPr eaLnBrk="1" hangingPunct="1"/>
            <a:endParaRPr lang="en-US" altLang="en-US" dirty="0"/>
          </a:p>
          <a:p>
            <a:pPr eaLnBrk="1" hangingPunct="1"/>
            <a:r>
              <a:rPr lang="en-US" altLang="en-US" dirty="0"/>
              <a:t>Photos</a:t>
            </a:r>
          </a:p>
          <a:p>
            <a:pPr eaLnBrk="1" hangingPunct="1"/>
            <a:r>
              <a:rPr lang="en-US" altLang="en-US" dirty="0"/>
              <a:t>Video</a:t>
            </a:r>
          </a:p>
          <a:p>
            <a:pPr eaLnBrk="1" hangingPunct="1"/>
            <a:r>
              <a:rPr lang="en-US" altLang="en-US" dirty="0"/>
              <a:t>Call</a:t>
            </a:r>
          </a:p>
          <a:p>
            <a:pPr eaLnBrk="1" hangingPunct="1"/>
            <a:r>
              <a:rPr lang="en-US" altLang="en-US" dirty="0"/>
              <a:t>SMS</a:t>
            </a:r>
          </a:p>
          <a:p>
            <a:pPr eaLnBrk="1" hangingPunct="1"/>
            <a:r>
              <a:rPr lang="en-US" altLang="en-US" dirty="0"/>
              <a:t>Internet via 3G</a:t>
            </a:r>
          </a:p>
          <a:p>
            <a:pPr eaLnBrk="1" hangingPunct="1"/>
            <a:r>
              <a:rPr lang="en-US" altLang="en-US" dirty="0"/>
              <a:t>Internet via WLAN</a:t>
            </a:r>
          </a:p>
          <a:p>
            <a:pPr eaLnBrk="1" hangingPunct="1"/>
            <a:r>
              <a:rPr lang="en-US" altLang="en-US" dirty="0"/>
              <a:t>Chatting</a:t>
            </a:r>
          </a:p>
          <a:p>
            <a:pPr eaLnBrk="1" hangingPunct="1"/>
            <a:r>
              <a:rPr lang="en-US" altLang="en-US" dirty="0"/>
              <a:t>Just for data storing</a:t>
            </a:r>
          </a:p>
          <a:p>
            <a:pPr eaLnBrk="1" hangingPunct="1"/>
            <a:r>
              <a:rPr lang="en-US" altLang="en-US" dirty="0"/>
              <a:t>Games</a:t>
            </a:r>
          </a:p>
          <a:p>
            <a:pPr eaLnBrk="1" hangingPunct="1"/>
            <a:r>
              <a:rPr lang="en-US" altLang="en-US" dirty="0"/>
              <a:t>GPS</a:t>
            </a:r>
          </a:p>
          <a:p>
            <a:pPr eaLnBrk="1" hangingPunct="1"/>
            <a:r>
              <a:rPr lang="en-US" altLang="en-US" dirty="0"/>
              <a:t>Various other Apps</a:t>
            </a:r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28284898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972A985C-C0F7-452A-B2F7-D7790160C25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D8E86186-A8EE-4F2E-9F8E-3BE85203CE4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 altLang="en-US" b="1"/>
              <a:t>Q&amp;A : SIM-Card Evidence that can be found:</a:t>
            </a:r>
          </a:p>
          <a:p>
            <a:pPr eaLnBrk="1" hangingPunct="1"/>
            <a:r>
              <a:rPr lang="de-DE" altLang="en-US"/>
              <a:t> card issuer </a:t>
            </a:r>
            <a:r>
              <a:rPr lang="de-DE" altLang="en-US" i="1"/>
              <a:t>(`talkline´)</a:t>
            </a:r>
          </a:p>
          <a:p>
            <a:pPr eaLnBrk="1" hangingPunct="1"/>
            <a:r>
              <a:rPr lang="de-DE" altLang="en-US"/>
              <a:t> Cardnumber (ICC-ID)</a:t>
            </a:r>
          </a:p>
          <a:p>
            <a:pPr eaLnBrk="1" hangingPunct="1"/>
            <a:r>
              <a:rPr lang="de-DE" altLang="en-US"/>
              <a:t> current state PIN/ PUK</a:t>
            </a:r>
          </a:p>
          <a:p>
            <a:pPr eaLnBrk="1" hangingPunct="1"/>
            <a:r>
              <a:rPr lang="de-DE" altLang="en-US"/>
              <a:t> IMSI </a:t>
            </a:r>
            <a:r>
              <a:rPr lang="de-DE" altLang="en-US" i="1"/>
              <a:t>(International Mobile Subscribers Identity)</a:t>
            </a:r>
          </a:p>
          <a:p>
            <a:pPr eaLnBrk="1" hangingPunct="1"/>
            <a:r>
              <a:rPr lang="de-DE" altLang="en-US"/>
              <a:t> Phone book</a:t>
            </a:r>
          </a:p>
          <a:p>
            <a:pPr eaLnBrk="1" hangingPunct="1"/>
            <a:r>
              <a:rPr lang="de-DE" altLang="en-US"/>
              <a:t> called numbers  </a:t>
            </a:r>
          </a:p>
          <a:p>
            <a:pPr eaLnBrk="1" hangingPunct="1"/>
            <a:r>
              <a:rPr lang="de-DE" altLang="en-US"/>
              <a:t> SMS</a:t>
            </a:r>
          </a:p>
          <a:p>
            <a:pPr eaLnBrk="1" hangingPunct="1"/>
            <a:r>
              <a:rPr lang="de-DE" altLang="en-US"/>
              <a:t> Last registered position</a:t>
            </a:r>
          </a:p>
          <a:p>
            <a:pPr eaLnBrk="1" hangingPunct="1"/>
            <a:r>
              <a:rPr lang="de-DE" altLang="en-US"/>
              <a:t> fingerprint traces</a:t>
            </a:r>
          </a:p>
          <a:p>
            <a:pPr eaLnBrk="1" hangingPunct="1"/>
            <a:r>
              <a:rPr lang="de-DE" altLang="en-US"/>
              <a:t> DNS traces</a:t>
            </a:r>
          </a:p>
        </p:txBody>
      </p:sp>
    </p:spTree>
    <p:extLst>
      <p:ext uri="{BB962C8B-B14F-4D97-AF65-F5344CB8AC3E}">
        <p14:creationId xmlns:p14="http://schemas.microsoft.com/office/powerpoint/2010/main" val="11574603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id="{AC8F9C3A-1260-4BC9-BF89-C67F15B42E0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70D51F7E-59FD-4685-8658-A3F29FB15ED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dirty="0"/>
              <a:t>Photos may be able to determine from which Camera was Taken.</a:t>
            </a:r>
          </a:p>
          <a:p>
            <a:pPr eaLnBrk="1" hangingPunct="1"/>
            <a:r>
              <a:rPr lang="en-US" altLang="en-US" dirty="0"/>
              <a:t>Memory Cards can hold all kinds of Data NOT only Photos and Video</a:t>
            </a:r>
          </a:p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1977485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6629BCB7-5CC9-4270-B159-9E3EFFE0874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E5C71F66-D598-43E0-9A78-4E32823A879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dirty="0"/>
              <a:t>Bigger Storage Capacity and Better Quality </a:t>
            </a:r>
          </a:p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871236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EBC08728-E10C-44EB-BC40-87164A15C09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5AE283F9-163B-4F37-9832-0716F8101F3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 dirty="0"/>
              <a:t>Trainer can encourage a group discussion regarding where there may be Electronic Evidence, list devices etc.</a:t>
            </a:r>
            <a:endParaRPr lang="el-GR" altLang="en-US" dirty="0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0EDA8B11-37BC-49FA-AFA8-7084E85E96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53328213-3124-44BE-B07F-3240A3B81D14}" type="slidenum">
              <a:rPr lang="en-US" altLang="en-US"/>
              <a:pPr>
                <a:spcBef>
                  <a:spcPct val="0"/>
                </a:spcBef>
              </a:pPr>
              <a:t>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3415717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EC0345E2-CB91-41C3-853E-4C2D6DC30DD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21B46F04-3760-4650-80D7-00A913925E4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dirty="0"/>
              <a:t>VHS – Video Home System is older and rarely found </a:t>
            </a:r>
          </a:p>
          <a:p>
            <a:pPr eaLnBrk="1" hangingPunct="1"/>
            <a:r>
              <a:rPr lang="en-US" altLang="en-US" dirty="0"/>
              <a:t>Digital Video Recorders can use CD, DVD, Blu-ray even build in Hard Disks. </a:t>
            </a:r>
          </a:p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8969016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DAF138CC-4D4D-43DA-820F-06A02FCF7D8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FDDB3909-5490-4F1B-9EF7-FDBA524702C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dirty="0"/>
              <a:t>Recording conversations is subject to legal authority in most countries. </a:t>
            </a:r>
          </a:p>
        </p:txBody>
      </p:sp>
    </p:spTree>
    <p:extLst>
      <p:ext uri="{BB962C8B-B14F-4D97-AF65-F5344CB8AC3E}">
        <p14:creationId xmlns:p14="http://schemas.microsoft.com/office/powerpoint/2010/main" val="194302736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60E2400C-EB66-4CBA-A866-AE20966CBDE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EC040F70-7188-4098-B07F-90AFE5F6B51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dirty="0"/>
              <a:t>CCTV is relatively hard to examine since a lot of them have their own custom made Operating System </a:t>
            </a:r>
          </a:p>
          <a:p>
            <a:pPr eaLnBrk="1" hangingPunct="1"/>
            <a:r>
              <a:rPr lang="en-US" altLang="en-US" dirty="0"/>
              <a:t>IP Cameras as told before can be access from anywhere even from Cell Phones</a:t>
            </a:r>
          </a:p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5337717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1B56B801-952F-47DF-A576-F402795C577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0B6A8BF7-15A0-47A0-890F-429C239B65A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dirty="0"/>
              <a:t>Any kind of file can be stored </a:t>
            </a:r>
          </a:p>
          <a:p>
            <a:pPr eaLnBrk="1" hangingPunct="1"/>
            <a:r>
              <a:rPr lang="en-US" altLang="en-US" dirty="0"/>
              <a:t>In our days Portable Media Players can do much more</a:t>
            </a:r>
          </a:p>
          <a:p>
            <a:pPr eaLnBrk="1" hangingPunct="1"/>
            <a:r>
              <a:rPr lang="en-US" altLang="en-US" dirty="0"/>
              <a:t>E.g.</a:t>
            </a:r>
          </a:p>
          <a:p>
            <a:pPr eaLnBrk="1" hangingPunct="1"/>
            <a:r>
              <a:rPr lang="en-US" altLang="en-US" dirty="0"/>
              <a:t>Apps</a:t>
            </a:r>
          </a:p>
          <a:p>
            <a:pPr eaLnBrk="1" hangingPunct="1"/>
            <a:r>
              <a:rPr lang="en-US" altLang="en-US" dirty="0"/>
              <a:t>Internet</a:t>
            </a:r>
          </a:p>
          <a:p>
            <a:pPr eaLnBrk="1" hangingPunct="1"/>
            <a:r>
              <a:rPr lang="en-US" altLang="en-US" dirty="0"/>
              <a:t>GPS</a:t>
            </a:r>
          </a:p>
          <a:p>
            <a:pPr eaLnBrk="1" hangingPunct="1"/>
            <a:r>
              <a:rPr lang="en-US" altLang="en-US" dirty="0"/>
              <a:t>Documents Editing/Viewing</a:t>
            </a:r>
          </a:p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51550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D99E49F7-C598-47C5-9EA3-46B8298D6A1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CC5D0821-9B4C-45BA-8317-2728F2B1FB7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dirty="0"/>
              <a:t>Some Video Games Consoles have the ability to connect to internet and play video, photos and music as well as just browsing. </a:t>
            </a:r>
          </a:p>
          <a:p>
            <a:pPr eaLnBrk="1" hangingPunct="1"/>
            <a:r>
              <a:rPr lang="en-US" altLang="en-US" dirty="0"/>
              <a:t>Their </a:t>
            </a:r>
            <a:r>
              <a:rPr lang="ja-JP" altLang="en-US"/>
              <a:t>“</a:t>
            </a:r>
            <a:r>
              <a:rPr lang="en-US" altLang="ja-JP" dirty="0"/>
              <a:t>locked</a:t>
            </a:r>
            <a:r>
              <a:rPr lang="ja-JP" altLang="en-US"/>
              <a:t>”</a:t>
            </a:r>
            <a:r>
              <a:rPr lang="en-US" altLang="ja-JP" dirty="0"/>
              <a:t> operating system can be changed and then we have a computer camouflaged as a Game Console. 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2294263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>
            <a:extLst>
              <a:ext uri="{FF2B5EF4-FFF2-40B4-BE49-F238E27FC236}">
                <a16:creationId xmlns:a16="http://schemas.microsoft.com/office/drawing/2014/main" id="{95648D6A-6C7A-45FF-BD03-5A67E209D5A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Rectangle 3">
            <a:extLst>
              <a:ext uri="{FF2B5EF4-FFF2-40B4-BE49-F238E27FC236}">
                <a16:creationId xmlns:a16="http://schemas.microsoft.com/office/drawing/2014/main" id="{2CE88180-FFB7-454A-8238-8304E593387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dirty="0"/>
              <a:t>They usually have internal memory card or embedded memory.</a:t>
            </a:r>
          </a:p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5601024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>
            <a:extLst>
              <a:ext uri="{FF2B5EF4-FFF2-40B4-BE49-F238E27FC236}">
                <a16:creationId xmlns:a16="http://schemas.microsoft.com/office/drawing/2014/main" id="{0BEDBA2F-A7E5-412D-B07D-79FFD458ED0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Rectangle 3">
            <a:extLst>
              <a:ext uri="{FF2B5EF4-FFF2-40B4-BE49-F238E27FC236}">
                <a16:creationId xmlns:a16="http://schemas.microsoft.com/office/drawing/2014/main" id="{A3A09942-21EB-4722-8F4C-9E90BB516EF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279926715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>
            <a:extLst>
              <a:ext uri="{FF2B5EF4-FFF2-40B4-BE49-F238E27FC236}">
                <a16:creationId xmlns:a16="http://schemas.microsoft.com/office/drawing/2014/main" id="{A1289205-082D-46E7-8D56-1D221509C32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Rectangle 3">
            <a:extLst>
              <a:ext uri="{FF2B5EF4-FFF2-40B4-BE49-F238E27FC236}">
                <a16:creationId xmlns:a16="http://schemas.microsoft.com/office/drawing/2014/main" id="{F46BBF16-733A-48E5-A976-05472D5CB47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395127996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>
            <a:extLst>
              <a:ext uri="{FF2B5EF4-FFF2-40B4-BE49-F238E27FC236}">
                <a16:creationId xmlns:a16="http://schemas.microsoft.com/office/drawing/2014/main" id="{ECCC8623-029C-409A-B4C9-5AD32335836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Notes Placeholder 2">
            <a:extLst>
              <a:ext uri="{FF2B5EF4-FFF2-40B4-BE49-F238E27FC236}">
                <a16:creationId xmlns:a16="http://schemas.microsoft.com/office/drawing/2014/main" id="{12FDA221-8D17-49C3-AFEA-0C8648D7585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dirty="0"/>
          </a:p>
        </p:txBody>
      </p:sp>
      <p:sp>
        <p:nvSpPr>
          <p:cNvPr id="61444" name="Slide Number Placeholder 3">
            <a:extLst>
              <a:ext uri="{FF2B5EF4-FFF2-40B4-BE49-F238E27FC236}">
                <a16:creationId xmlns:a16="http://schemas.microsoft.com/office/drawing/2014/main" id="{5BA920EB-C07E-4804-B6CC-F441D00137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A65F46FE-09FA-4832-9727-BBAFE4B47528}" type="slidenum">
              <a:rPr lang="en-GB" altLang="en-US"/>
              <a:pPr>
                <a:spcBef>
                  <a:spcPct val="0"/>
                </a:spcBef>
              </a:pPr>
              <a:t>31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6493772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>
            <a:extLst>
              <a:ext uri="{FF2B5EF4-FFF2-40B4-BE49-F238E27FC236}">
                <a16:creationId xmlns:a16="http://schemas.microsoft.com/office/drawing/2014/main" id="{DF4D372D-A410-4C54-9FBB-6D6BFC6C9E5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Rectangle 3">
            <a:extLst>
              <a:ext uri="{FF2B5EF4-FFF2-40B4-BE49-F238E27FC236}">
                <a16:creationId xmlns:a16="http://schemas.microsoft.com/office/drawing/2014/main" id="{13AB411C-DDB5-4FE5-BF57-466A6E0CC66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dirty="0"/>
              <a:t>Some key definitions will be explained after</a:t>
            </a:r>
          </a:p>
        </p:txBody>
      </p:sp>
    </p:spTree>
    <p:extLst>
      <p:ext uri="{BB962C8B-B14F-4D97-AF65-F5344CB8AC3E}">
        <p14:creationId xmlns:p14="http://schemas.microsoft.com/office/powerpoint/2010/main" val="3693606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976C63E8-BF7C-421C-9FC0-2552A5358E8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0FD00EEF-0954-49F9-A24C-0C15D83B527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 eaLnBrk="1" hangingPunct="1">
              <a:buFontTx/>
              <a:buAutoNum type="arabicPeriod"/>
            </a:pPr>
            <a:r>
              <a:rPr lang="en-US" altLang="en-US" dirty="0"/>
              <a:t>Explain what is consider hardware and what software</a:t>
            </a:r>
          </a:p>
          <a:p>
            <a:pPr marL="228600" indent="-228600" eaLnBrk="1" hangingPunct="1">
              <a:buFontTx/>
              <a:buAutoNum type="arabicPeriod"/>
            </a:pPr>
            <a:r>
              <a:rPr lang="en-US" altLang="en-US" dirty="0"/>
              <a:t>In our days most of the components have been  compacted into one. (laptops, tablets)</a:t>
            </a:r>
          </a:p>
          <a:p>
            <a:pPr marL="228600" indent="-228600" eaLnBrk="1" hangingPunct="1">
              <a:buFontTx/>
              <a:buAutoNum type="arabicPeriod"/>
            </a:pPr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5158998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>
            <a:extLst>
              <a:ext uri="{FF2B5EF4-FFF2-40B4-BE49-F238E27FC236}">
                <a16:creationId xmlns:a16="http://schemas.microsoft.com/office/drawing/2014/main" id="{6083DD82-2F52-4902-B0C8-FDABD8BE846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Rectangle 3">
            <a:extLst>
              <a:ext uri="{FF2B5EF4-FFF2-40B4-BE49-F238E27FC236}">
                <a16:creationId xmlns:a16="http://schemas.microsoft.com/office/drawing/2014/main" id="{94BF53CE-F817-4D30-B5A4-4FDA5B09C30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dirty="0"/>
              <a:t>Contrast these with </a:t>
            </a:r>
          </a:p>
          <a:p>
            <a:pPr eaLnBrk="1" hangingPunct="1"/>
            <a:endParaRPr lang="en-US" altLang="en-US" dirty="0"/>
          </a:p>
          <a:p>
            <a:pPr eaLnBrk="1" hangingPunct="1"/>
            <a:r>
              <a:rPr lang="en-US" altLang="en-US" dirty="0"/>
              <a:t>personal area networks (PANs), </a:t>
            </a:r>
          </a:p>
          <a:p>
            <a:pPr eaLnBrk="1" hangingPunct="1"/>
            <a:r>
              <a:rPr lang="en-US" altLang="en-US" dirty="0"/>
              <a:t>campus area networks (CANs), or </a:t>
            </a:r>
          </a:p>
          <a:p>
            <a:pPr eaLnBrk="1" hangingPunct="1"/>
            <a:r>
              <a:rPr lang="en-US" altLang="en-US" dirty="0"/>
              <a:t>metropolitan area networks (MANs)</a:t>
            </a:r>
          </a:p>
          <a:p>
            <a:pPr eaLnBrk="1" hangingPunct="1"/>
            <a:endParaRPr lang="en-US" altLang="en-US" dirty="0"/>
          </a:p>
          <a:p>
            <a:pPr eaLnBrk="1" hangingPunct="1"/>
            <a:r>
              <a:rPr lang="en-US" altLang="en-US" dirty="0"/>
              <a:t>, which are usually limited to a room, building, campus or specific metropolitan area (e.g., a city) respectively</a:t>
            </a:r>
            <a:r>
              <a:rPr lang="el-GR" altLang="en-US"/>
              <a:t> 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5339038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>
            <a:extLst>
              <a:ext uri="{FF2B5EF4-FFF2-40B4-BE49-F238E27FC236}">
                <a16:creationId xmlns:a16="http://schemas.microsoft.com/office/drawing/2014/main" id="{B13BFAB2-BB97-492A-989F-740ED5A2523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Rectangle 3">
            <a:extLst>
              <a:ext uri="{FF2B5EF4-FFF2-40B4-BE49-F238E27FC236}">
                <a16:creationId xmlns:a16="http://schemas.microsoft.com/office/drawing/2014/main" id="{15D9BCEA-4EF7-44ED-BBF8-CF138265FBD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Tx/>
              <a:buChar char="•"/>
            </a:pPr>
            <a:r>
              <a:rPr lang="en-US" altLang="en-US" b="1" dirty="0"/>
              <a:t>Port numbers</a:t>
            </a:r>
            <a:r>
              <a:rPr lang="en-US" altLang="en-US" dirty="0"/>
              <a:t> allow different applications on the same computer to utilize network resources without interfering with each other. Ports are </a:t>
            </a:r>
            <a:r>
              <a:rPr lang="ja-JP" altLang="en-US"/>
              <a:t>‘</a:t>
            </a:r>
            <a:r>
              <a:rPr lang="en-US" altLang="ja-JP" dirty="0"/>
              <a:t>virtual</a:t>
            </a:r>
            <a:r>
              <a:rPr lang="ja-JP" altLang="en-US"/>
              <a:t>’</a:t>
            </a:r>
            <a:r>
              <a:rPr lang="en-US" altLang="ja-JP" dirty="0"/>
              <a:t> – NOT the socket you plug into! A common analogy to ports is the doors of a house.</a:t>
            </a:r>
          </a:p>
          <a:p>
            <a:pPr eaLnBrk="1" hangingPunct="1">
              <a:buFontTx/>
              <a:buChar char="•"/>
            </a:pPr>
            <a:r>
              <a:rPr lang="en-US" altLang="en-US" dirty="0"/>
              <a:t>The greater the </a:t>
            </a:r>
            <a:r>
              <a:rPr lang="en-US" altLang="en-US" b="1" dirty="0"/>
              <a:t>bandwidth</a:t>
            </a:r>
            <a:r>
              <a:rPr lang="en-US" altLang="en-US" dirty="0"/>
              <a:t>, the greater the speed of your connection and the more your Internet experience approaches a more instant-download, TV-style experience. </a:t>
            </a:r>
          </a:p>
          <a:p>
            <a:pPr eaLnBrk="1" hangingPunct="1">
              <a:buFontTx/>
              <a:buChar char="•"/>
            </a:pPr>
            <a:r>
              <a:rPr lang="en-US" altLang="en-US" dirty="0"/>
              <a:t>In a local network IP addresses get resolved to MAC addresses for the packets to know which NIC to flow to.</a:t>
            </a:r>
          </a:p>
          <a:p>
            <a:pPr eaLnBrk="1" hangingPunct="1">
              <a:buFontTx/>
              <a:buChar char="•"/>
            </a:pPr>
            <a:endParaRPr lang="en-US" altLang="en-US" dirty="0"/>
          </a:p>
          <a:p>
            <a:pPr eaLnBrk="1" hangingPunct="1">
              <a:buFontTx/>
              <a:buChar char="•"/>
            </a:pPr>
            <a:endParaRPr lang="en-US" altLang="en-US" dirty="0"/>
          </a:p>
          <a:p>
            <a:pPr eaLnBrk="1" hangingPunct="1">
              <a:buFontTx/>
              <a:buChar char="•"/>
            </a:pPr>
            <a:endParaRPr lang="en-US" altLang="en-US" dirty="0"/>
          </a:p>
          <a:p>
            <a:pPr eaLnBrk="1" hangingPunct="1">
              <a:buFontTx/>
              <a:buChar char="•"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4835650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>
            <a:extLst>
              <a:ext uri="{FF2B5EF4-FFF2-40B4-BE49-F238E27FC236}">
                <a16:creationId xmlns:a16="http://schemas.microsoft.com/office/drawing/2014/main" id="{5EF650E2-88A9-4A6D-93CF-A762D35F153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59" name="Rectangle 3">
            <a:extLst>
              <a:ext uri="{FF2B5EF4-FFF2-40B4-BE49-F238E27FC236}">
                <a16:creationId xmlns:a16="http://schemas.microsoft.com/office/drawing/2014/main" id="{D35DE38A-0495-4836-B3CF-E2B1D40552E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Tx/>
              <a:buChar char="•"/>
            </a:pPr>
            <a:r>
              <a:rPr lang="en-US" altLang="en-US" dirty="0"/>
              <a:t>Hard Disk from Computers on the Network can be shared but the computer has to be on.</a:t>
            </a:r>
          </a:p>
          <a:p>
            <a:pPr eaLnBrk="1" hangingPunct="1">
              <a:buFontTx/>
              <a:buChar char="•"/>
            </a:pPr>
            <a:r>
              <a:rPr lang="en-US" altLang="en-US" dirty="0"/>
              <a:t>They sometimes can be used as automatic downloading servers (e.g. uTorrent) and even as small webservers</a:t>
            </a:r>
            <a:r>
              <a:rPr lang="el-GR" altLang="en-US"/>
              <a:t> </a:t>
            </a:r>
            <a:endParaRPr lang="en-US" altLang="en-US" dirty="0"/>
          </a:p>
          <a:p>
            <a:pPr eaLnBrk="1" hangingPunct="1">
              <a:buFontTx/>
              <a:buChar char="•"/>
            </a:pPr>
            <a:r>
              <a:rPr lang="en-US" altLang="en-US" dirty="0"/>
              <a:t>RAID usage - Redundant Array of Independent Disks (RAID) is a storage configuration that allows multiple disk drives to be connected together in a logical framework.</a:t>
            </a:r>
            <a:r>
              <a:rPr lang="el-GR" altLang="en-US"/>
              <a:t> </a:t>
            </a:r>
            <a:endParaRPr lang="en-US" altLang="en-US" dirty="0"/>
          </a:p>
          <a:p>
            <a:pPr eaLnBrk="1" hangingPunct="1">
              <a:buFontTx/>
              <a:buChar char="•"/>
            </a:pPr>
            <a:endParaRPr lang="en-US" altLang="en-US" dirty="0"/>
          </a:p>
          <a:p>
            <a:pPr eaLnBrk="1" hangingPunct="1">
              <a:buFontTx/>
              <a:buChar char="•"/>
            </a:pPr>
            <a:endParaRPr lang="en-US" altLang="en-US" dirty="0"/>
          </a:p>
          <a:p>
            <a:pPr eaLnBrk="1" hangingPunct="1">
              <a:buFontTx/>
              <a:buChar char="•"/>
            </a:pPr>
            <a:endParaRPr lang="en-US" altLang="en-US" dirty="0"/>
          </a:p>
          <a:p>
            <a:pPr eaLnBrk="1" hangingPunct="1">
              <a:buFontTx/>
              <a:buChar char="•"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4359515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>
            <a:extLst>
              <a:ext uri="{FF2B5EF4-FFF2-40B4-BE49-F238E27FC236}">
                <a16:creationId xmlns:a16="http://schemas.microsoft.com/office/drawing/2014/main" id="{4CE6255E-FDA7-4B4D-B3AD-79209F68382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7" name="Rectangle 3">
            <a:extLst>
              <a:ext uri="{FF2B5EF4-FFF2-40B4-BE49-F238E27FC236}">
                <a16:creationId xmlns:a16="http://schemas.microsoft.com/office/drawing/2014/main" id="{8868F5BD-6F1F-4AD1-9D82-C53F41DFDF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Tx/>
              <a:buChar char="•"/>
            </a:pPr>
            <a:endParaRPr lang="en-US" altLang="en-US" dirty="0"/>
          </a:p>
          <a:p>
            <a:pPr eaLnBrk="1" hangingPunct="1">
              <a:buFontTx/>
              <a:buChar char="•"/>
            </a:pPr>
            <a:endParaRPr lang="en-US" altLang="en-US" dirty="0"/>
          </a:p>
          <a:p>
            <a:pPr eaLnBrk="1" hangingPunct="1">
              <a:buFontTx/>
              <a:buChar char="•"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6141833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>
            <a:extLst>
              <a:ext uri="{FF2B5EF4-FFF2-40B4-BE49-F238E27FC236}">
                <a16:creationId xmlns:a16="http://schemas.microsoft.com/office/drawing/2014/main" id="{2FC3D657-7351-4D3F-834E-AEE05431F10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5" name="Rectangle 3">
            <a:extLst>
              <a:ext uri="{FF2B5EF4-FFF2-40B4-BE49-F238E27FC236}">
                <a16:creationId xmlns:a16="http://schemas.microsoft.com/office/drawing/2014/main" id="{F64011E5-2A4A-4ADA-BC00-DD2C855FD75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Tx/>
              <a:buChar char="•"/>
            </a:pPr>
            <a:endParaRPr lang="en-US" altLang="en-US" dirty="0"/>
          </a:p>
          <a:p>
            <a:pPr eaLnBrk="1" hangingPunct="1">
              <a:buFontTx/>
              <a:buChar char="•"/>
            </a:pPr>
            <a:endParaRPr lang="en-US" altLang="en-US" dirty="0"/>
          </a:p>
          <a:p>
            <a:pPr eaLnBrk="1" hangingPunct="1">
              <a:buFontTx/>
              <a:buChar char="•"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2946687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>
            <a:extLst>
              <a:ext uri="{FF2B5EF4-FFF2-40B4-BE49-F238E27FC236}">
                <a16:creationId xmlns:a16="http://schemas.microsoft.com/office/drawing/2014/main" id="{4C9E9D92-254F-4EA6-9173-3902B3E17CE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3" name="Rectangle 3">
            <a:extLst>
              <a:ext uri="{FF2B5EF4-FFF2-40B4-BE49-F238E27FC236}">
                <a16:creationId xmlns:a16="http://schemas.microsoft.com/office/drawing/2014/main" id="{8A28A027-3099-4D31-8965-81491C5DB12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Tx/>
              <a:buChar char="•"/>
            </a:pPr>
            <a:endParaRPr lang="en-US" altLang="en-US" dirty="0"/>
          </a:p>
          <a:p>
            <a:pPr eaLnBrk="1" hangingPunct="1">
              <a:buFontTx/>
              <a:buChar char="•"/>
            </a:pPr>
            <a:r>
              <a:rPr lang="en-US" altLang="en-US" dirty="0"/>
              <a:t>The main difference to a switch is that a hub broadcasts all packets to all ports while a switch sends it only to the target port. </a:t>
            </a:r>
          </a:p>
          <a:p>
            <a:pPr eaLnBrk="1" hangingPunct="1">
              <a:buFontTx/>
              <a:buChar char="•"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8684839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>
            <a:extLst>
              <a:ext uri="{FF2B5EF4-FFF2-40B4-BE49-F238E27FC236}">
                <a16:creationId xmlns:a16="http://schemas.microsoft.com/office/drawing/2014/main" id="{065FCCD4-8222-4273-80E0-A197A4CEAB4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Rectangle 3">
            <a:extLst>
              <a:ext uri="{FF2B5EF4-FFF2-40B4-BE49-F238E27FC236}">
                <a16:creationId xmlns:a16="http://schemas.microsoft.com/office/drawing/2014/main" id="{E00DFDBB-9FA2-40C3-9778-5931B65BFF4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Tx/>
              <a:buChar char="•"/>
            </a:pPr>
            <a:endParaRPr lang="en-US" altLang="en-US" dirty="0"/>
          </a:p>
          <a:p>
            <a:pPr eaLnBrk="1" hangingPunct="1">
              <a:buFontTx/>
              <a:buChar char="•"/>
            </a:pPr>
            <a:r>
              <a:rPr lang="en-US" altLang="en-US" dirty="0"/>
              <a:t>Routers are commonly used in domestic settings to connect a house to the ISPs broadband. The boxes then often serve multiple purposes such as switch, access point, firewall, router and gateway all together.</a:t>
            </a:r>
            <a:r>
              <a:rPr lang="el-GR" altLang="en-US"/>
              <a:t> </a:t>
            </a:r>
            <a:endParaRPr lang="en-US" altLang="en-US" dirty="0"/>
          </a:p>
          <a:p>
            <a:pPr eaLnBrk="1" hangingPunct="1">
              <a:buFontTx/>
              <a:buChar char="•"/>
            </a:pPr>
            <a:r>
              <a:rPr lang="en-US" altLang="en-US" dirty="0"/>
              <a:t>Although it is located at the gateway to a network it does not necessarily have to be the networks gateway to the Internet. The term </a:t>
            </a:r>
            <a:r>
              <a:rPr lang="ja-JP" altLang="en-US"/>
              <a:t>‘</a:t>
            </a:r>
            <a:r>
              <a:rPr lang="en-US" altLang="ja-JP" dirty="0"/>
              <a:t>layer 3 switch</a:t>
            </a:r>
            <a:r>
              <a:rPr lang="ja-JP" altLang="en-US"/>
              <a:t>’</a:t>
            </a:r>
            <a:r>
              <a:rPr lang="en-US" altLang="ja-JP" dirty="0"/>
              <a:t> often is used interchangeably with router, but a switch is really a general term without a rigorous technical definition</a:t>
            </a:r>
            <a:r>
              <a:rPr lang="el-GR" altLang="ja-JP"/>
              <a:t> 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7679038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>
            <a:extLst>
              <a:ext uri="{FF2B5EF4-FFF2-40B4-BE49-F238E27FC236}">
                <a16:creationId xmlns:a16="http://schemas.microsoft.com/office/drawing/2014/main" id="{E1CCA665-99D6-4737-9685-F2ADF434984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Rectangle 3">
            <a:extLst>
              <a:ext uri="{FF2B5EF4-FFF2-40B4-BE49-F238E27FC236}">
                <a16:creationId xmlns:a16="http://schemas.microsoft.com/office/drawing/2014/main" id="{019A2026-3765-4ECF-8CED-4B4533C247A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Tx/>
              <a:buChar char="•"/>
            </a:pPr>
            <a:endParaRPr lang="en-US" altLang="en-US" dirty="0"/>
          </a:p>
          <a:p>
            <a:pPr eaLnBrk="1" hangingPunct="1">
              <a:buFontTx/>
              <a:buChar char="•"/>
            </a:pPr>
            <a:r>
              <a:rPr lang="en-US" altLang="en-US" dirty="0"/>
              <a:t>Given the right software, any network-connected computer can be configured as a server. In most cases, a dedicated powerful computer designed to be </a:t>
            </a:r>
            <a:r>
              <a:rPr lang="ja-JP" altLang="en-US" dirty="0"/>
              <a:t>“</a:t>
            </a:r>
            <a:r>
              <a:rPr lang="en-US" altLang="ja-JP" dirty="0"/>
              <a:t>always available</a:t>
            </a:r>
            <a:r>
              <a:rPr lang="ja-JP" altLang="en-US" dirty="0"/>
              <a:t>”</a:t>
            </a:r>
            <a:r>
              <a:rPr lang="en-US" altLang="ja-JP" dirty="0"/>
              <a:t>.</a:t>
            </a:r>
            <a:r>
              <a:rPr lang="el-GR" altLang="ja-JP" dirty="0"/>
              <a:t> </a:t>
            </a:r>
            <a:endParaRPr lang="en-US" altLang="ja-JP" dirty="0"/>
          </a:p>
          <a:p>
            <a:pPr eaLnBrk="1" hangingPunct="1">
              <a:buFontTx/>
              <a:buChar char="•"/>
            </a:pPr>
            <a:r>
              <a:rPr lang="en-US" altLang="en-US" dirty="0"/>
              <a:t>In a business reality it often makes sense to run different services on different machines for reasons of security and to minimise the impact of any failure. </a:t>
            </a:r>
          </a:p>
          <a:p>
            <a:pPr eaLnBrk="1" hangingPunct="1">
              <a:buFontTx/>
              <a:buChar char="•"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5381962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>
            <a:extLst>
              <a:ext uri="{FF2B5EF4-FFF2-40B4-BE49-F238E27FC236}">
                <a16:creationId xmlns:a16="http://schemas.microsoft.com/office/drawing/2014/main" id="{DA99291F-6837-434F-A91E-27B5658FFD9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7" name="Rectangle 3">
            <a:extLst>
              <a:ext uri="{FF2B5EF4-FFF2-40B4-BE49-F238E27FC236}">
                <a16:creationId xmlns:a16="http://schemas.microsoft.com/office/drawing/2014/main" id="{E2C42F5C-7F17-49DE-A1AD-E6E0D58E410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Tx/>
              <a:buChar char="•"/>
            </a:pPr>
            <a:endParaRPr lang="en-US" altLang="en-US" dirty="0"/>
          </a:p>
          <a:p>
            <a:pPr eaLnBrk="1" hangingPunct="1">
              <a:buFontTx/>
              <a:buChar char="•"/>
            </a:pPr>
            <a:r>
              <a:rPr lang="en-US" altLang="en-US" dirty="0"/>
              <a:t>Block the traffic trying to enter a network through all ports except for those ports that are configured to allow incoming traffic</a:t>
            </a:r>
            <a:r>
              <a:rPr lang="el-GR" altLang="en-US"/>
              <a:t> </a:t>
            </a:r>
            <a:endParaRPr lang="en-US" altLang="en-US" dirty="0"/>
          </a:p>
          <a:p>
            <a:pPr eaLnBrk="1" hangingPunct="1">
              <a:buFontTx/>
              <a:buChar char="•"/>
            </a:pPr>
            <a:r>
              <a:rPr lang="en-US" altLang="en-US" dirty="0"/>
              <a:t>Firewall logs can be very useful to an investigation</a:t>
            </a:r>
          </a:p>
        </p:txBody>
      </p:sp>
    </p:spTree>
    <p:extLst>
      <p:ext uri="{BB962C8B-B14F-4D97-AF65-F5344CB8AC3E}">
        <p14:creationId xmlns:p14="http://schemas.microsoft.com/office/powerpoint/2010/main" val="107055734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>
            <a:extLst>
              <a:ext uri="{FF2B5EF4-FFF2-40B4-BE49-F238E27FC236}">
                <a16:creationId xmlns:a16="http://schemas.microsoft.com/office/drawing/2014/main" id="{5B909EAC-DA57-496A-A4FE-7ED16456A13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4995" name="Rectangle 3">
            <a:extLst>
              <a:ext uri="{FF2B5EF4-FFF2-40B4-BE49-F238E27FC236}">
                <a16:creationId xmlns:a16="http://schemas.microsoft.com/office/drawing/2014/main" id="{49B7ED79-4741-4A9B-9DD1-C20989651FC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Tx/>
              <a:buChar char="•"/>
            </a:pPr>
            <a:endParaRPr lang="en-US" altLang="en-US" dirty="0"/>
          </a:p>
          <a:p>
            <a:pPr eaLnBrk="1" hangingPunct="1">
              <a:buFontTx/>
              <a:buChar char="•"/>
            </a:pPr>
            <a:r>
              <a:rPr lang="en-US" altLang="en-US" dirty="0"/>
              <a:t>Modern routers often include Access Point functionality </a:t>
            </a:r>
          </a:p>
          <a:p>
            <a:pPr eaLnBrk="1" hangingPunct="1">
              <a:buFontTx/>
              <a:buChar char="•"/>
            </a:pPr>
            <a:r>
              <a:rPr lang="en-US" altLang="en-US" dirty="0"/>
              <a:t>NIC of computer or even a mobile phone can be configured as Access Point</a:t>
            </a:r>
            <a:r>
              <a:rPr lang="el-GR" altLang="en-US"/>
              <a:t> 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357629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8419C555-9714-49FB-B0AC-123A8D3CD6F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6F2AD4D1-2621-42A6-859C-DCD0DE3514C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 eaLnBrk="1" hangingPunct="1"/>
            <a:r>
              <a:rPr lang="en-US" altLang="en-US" b="1" dirty="0"/>
              <a:t>Q&amp;A</a:t>
            </a:r>
            <a:r>
              <a:rPr lang="en-US" altLang="en-US" dirty="0"/>
              <a:t> Mainframe – Servers : Proportionality – How much is enough ?</a:t>
            </a:r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36849516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>
            <a:extLst>
              <a:ext uri="{FF2B5EF4-FFF2-40B4-BE49-F238E27FC236}">
                <a16:creationId xmlns:a16="http://schemas.microsoft.com/office/drawing/2014/main" id="{58ED90E3-D8A9-45AD-B05A-A43F9F08C7E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63" name="Notes Placeholder 2">
            <a:extLst>
              <a:ext uri="{FF2B5EF4-FFF2-40B4-BE49-F238E27FC236}">
                <a16:creationId xmlns:a16="http://schemas.microsoft.com/office/drawing/2014/main" id="{96A506C7-4FCE-45FD-B7B4-7CF608B07C7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dirty="0"/>
          </a:p>
        </p:txBody>
      </p:sp>
      <p:sp>
        <p:nvSpPr>
          <p:cNvPr id="92164" name="Slide Number Placeholder 3">
            <a:extLst>
              <a:ext uri="{FF2B5EF4-FFF2-40B4-BE49-F238E27FC236}">
                <a16:creationId xmlns:a16="http://schemas.microsoft.com/office/drawing/2014/main" id="{788040AB-254F-4C19-9E2F-3655A7CC16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5E583E68-67EF-4325-AFF6-0C37DB9DD8C5}" type="slidenum">
              <a:rPr lang="en-GB" altLang="en-US"/>
              <a:pPr>
                <a:spcBef>
                  <a:spcPct val="0"/>
                </a:spcBef>
              </a:pPr>
              <a:t>49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7927484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7B63CB7A-6A52-40F9-996B-7C76E5B84A6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79A3ECAD-9A5B-408E-806E-0D5F5C424CA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 eaLnBrk="1" hangingPunct="1">
              <a:buFontTx/>
              <a:buAutoNum type="arabicPeriod"/>
            </a:pPr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2840755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82AF9ED4-448B-4CD8-8382-31190C746D4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2FC3B982-A0A0-4B1F-8C7C-2E2B64094D6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 eaLnBrk="1" hangingPunct="1"/>
            <a:r>
              <a:rPr lang="en-US" altLang="en-US" b="1" dirty="0"/>
              <a:t>Q&amp;A</a:t>
            </a:r>
            <a:r>
              <a:rPr lang="en-US" altLang="en-US" dirty="0"/>
              <a:t> What is the difference between traditional hd and SSD ?</a:t>
            </a:r>
          </a:p>
          <a:p>
            <a:pPr algn="just" eaLnBrk="1" hangingPunct="1"/>
            <a:r>
              <a:rPr lang="en-US" altLang="en-US" dirty="0"/>
              <a:t>Whereas hard disks store data on </a:t>
            </a:r>
            <a:r>
              <a:rPr lang="en-US" altLang="en-US" b="1" dirty="0"/>
              <a:t>platters</a:t>
            </a:r>
            <a:r>
              <a:rPr lang="en-US" altLang="en-US" dirty="0"/>
              <a:t>, solid state disks store data using </a:t>
            </a:r>
            <a:r>
              <a:rPr lang="en-US" altLang="en-US" b="1" dirty="0"/>
              <a:t>microchips</a:t>
            </a:r>
            <a:r>
              <a:rPr lang="en-US" altLang="en-US" dirty="0"/>
              <a:t> that have no moving parts. </a:t>
            </a:r>
          </a:p>
          <a:p>
            <a:pPr algn="just" eaLnBrk="1" hangingPunct="1"/>
            <a:r>
              <a:rPr lang="en-US" altLang="en-US" dirty="0"/>
              <a:t>As such they are less likely to be damaged by shock and they offer faster access to the data. </a:t>
            </a:r>
          </a:p>
          <a:p>
            <a:pPr algn="just" eaLnBrk="1" hangingPunct="1"/>
            <a:r>
              <a:rPr lang="en-US" altLang="en-US" dirty="0"/>
              <a:t>These devices may hold valuable evidence.</a:t>
            </a:r>
            <a:endParaRPr lang="el-GR" altLang="en-US" dirty="0"/>
          </a:p>
        </p:txBody>
      </p:sp>
    </p:spTree>
    <p:extLst>
      <p:ext uri="{BB962C8B-B14F-4D97-AF65-F5344CB8AC3E}">
        <p14:creationId xmlns:p14="http://schemas.microsoft.com/office/powerpoint/2010/main" val="14455187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Show Video clip Samsung, is there a version in Georgian?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DBF89C-B18E-4BD2-A771-CA1D76C62AC9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26145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6AFAD186-2CD6-4638-BC48-12DAEC7CC9E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1B4640D5-803A-4973-86C2-F6089636E11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 eaLnBrk="1" hangingPunct="1">
              <a:buFontTx/>
              <a:buChar char="•"/>
            </a:pPr>
            <a:r>
              <a:rPr lang="en-US" altLang="en-US" dirty="0"/>
              <a:t>They may however hold large amounts of other data that may be of evidential value. </a:t>
            </a:r>
          </a:p>
          <a:p>
            <a:pPr algn="just" eaLnBrk="1" hangingPunct="1">
              <a:buFontTx/>
              <a:buChar char="•"/>
            </a:pPr>
            <a:r>
              <a:rPr lang="en-US" altLang="en-US" dirty="0"/>
              <a:t>Although they look very similar the storage capacities vary greatly. </a:t>
            </a:r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4996085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ADD84EF5-4E3A-4129-8878-DEB93425E81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4112ABF6-8BCF-4FDF-8F8C-EA9816FE35E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 eaLnBrk="1" hangingPunct="1">
              <a:buFontTx/>
              <a:buChar char="•"/>
            </a:pPr>
            <a:r>
              <a:rPr lang="en-US" altLang="en-US" dirty="0"/>
              <a:t>They are able to retain data without power </a:t>
            </a:r>
          </a:p>
          <a:p>
            <a:pPr algn="just" eaLnBrk="1" hangingPunct="1">
              <a:buFontTx/>
              <a:buChar char="•"/>
            </a:pPr>
            <a:r>
              <a:rPr lang="en-US" altLang="en-US" dirty="0"/>
              <a:t>They can store huge amounts of data </a:t>
            </a:r>
          </a:p>
          <a:p>
            <a:pPr algn="just" eaLnBrk="1" hangingPunct="1">
              <a:buFontTx/>
              <a:buChar char="•"/>
            </a:pPr>
            <a:r>
              <a:rPr lang="en-US" altLang="en-US" dirty="0"/>
              <a:t>Very small and easy to hide from view.</a:t>
            </a:r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15821166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630" y="2735035"/>
            <a:ext cx="6229350" cy="1820636"/>
          </a:xfrm>
        </p:spPr>
        <p:txBody>
          <a:bodyPr anchor="b">
            <a:normAutofit/>
          </a:bodyPr>
          <a:lstStyle>
            <a:lvl1pPr algn="ctr">
              <a:defRPr sz="3500" b="1">
                <a:solidFill>
                  <a:srgbClr val="005E8E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0630" y="5216979"/>
            <a:ext cx="3077934" cy="791936"/>
          </a:xfrm>
        </p:spPr>
        <p:txBody>
          <a:bodyPr>
            <a:normAutofit/>
          </a:bodyPr>
          <a:lstStyle>
            <a:lvl1pPr marL="0" indent="0" algn="ctr">
              <a:buNone/>
              <a:defRPr sz="2000" b="1" i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2053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045028"/>
            <a:ext cx="2949178" cy="1507671"/>
          </a:xfrm>
        </p:spPr>
        <p:txBody>
          <a:bodyPr anchor="b"/>
          <a:lstStyle>
            <a:lvl1pPr>
              <a:defRPr sz="32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1045028"/>
            <a:ext cx="4629150" cy="5119008"/>
          </a:xfrm>
        </p:spPr>
        <p:txBody>
          <a:bodyPr anchor="t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612570"/>
            <a:ext cx="2949178" cy="3551465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46708E8-5933-45CE-A8E6-0870F4F053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1886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63499"/>
            <a:ext cx="7886700" cy="1126670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179863"/>
            <a:ext cx="7886700" cy="3997099"/>
          </a:xfrm>
        </p:spPr>
        <p:txBody>
          <a:bodyPr vert="eaVert"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7EA9C4C-AC6A-490B-A902-7E48F5BEA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65195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111623"/>
            <a:ext cx="1971675" cy="5065339"/>
          </a:xfrm>
        </p:spPr>
        <p:txBody>
          <a:bodyPr vert="eaVert">
            <a:normAutofit/>
          </a:bodyPr>
          <a:lstStyle>
            <a:lvl1pPr>
              <a:defRPr sz="4000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111623"/>
            <a:ext cx="5800725" cy="5065340"/>
          </a:xfrm>
        </p:spPr>
        <p:txBody>
          <a:bodyPr vert="eaVert"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C09C25C-8921-4FF5-B354-D78C972E2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2583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845480"/>
          </a:xfrm>
        </p:spPr>
        <p:txBody>
          <a:bodyPr anchor="b">
            <a:normAutofit/>
          </a:bodyPr>
          <a:lstStyle>
            <a:lvl1pPr algn="ctr">
              <a:defRPr sz="4500" b="1">
                <a:solidFill>
                  <a:srgbClr val="005E8E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261756"/>
            <a:ext cx="6858000" cy="996043"/>
          </a:xfrm>
        </p:spPr>
        <p:txBody>
          <a:bodyPr/>
          <a:lstStyle>
            <a:lvl1pPr marL="0" indent="0" algn="ctr">
              <a:buNone/>
              <a:defRPr sz="2400" b="1" i="1">
                <a:solidFill>
                  <a:srgbClr val="005E8E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A38B994-6D08-4BA4-AE2D-186DFD1EE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4262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064303"/>
            <a:ext cx="7886700" cy="1009652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253343"/>
            <a:ext cx="7886700" cy="3923620"/>
          </a:xfrm>
        </p:spPr>
        <p:txBody>
          <a:bodyPr/>
          <a:lstStyle>
            <a:lvl1pPr>
              <a:defRPr sz="2400" b="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1137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1257579"/>
          </a:xfrm>
        </p:spPr>
        <p:txBody>
          <a:bodyPr anchor="b">
            <a:normAutofit/>
          </a:bodyPr>
          <a:lstStyle>
            <a:lvl1pPr>
              <a:defRPr sz="45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110754"/>
            <a:ext cx="7886700" cy="2978898"/>
          </a:xfrm>
          <a:solidFill>
            <a:srgbClr val="005E8E"/>
          </a:solidFill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8AE3919-D0EC-4ACD-A757-9B1CCECAD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3502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111624"/>
            <a:ext cx="7886700" cy="898606"/>
          </a:xfrm>
          <a:custGeom>
            <a:avLst/>
            <a:gdLst>
              <a:gd name="connsiteX0" fmla="*/ 0 w 7886700"/>
              <a:gd name="connsiteY0" fmla="*/ 0 h 898606"/>
              <a:gd name="connsiteX1" fmla="*/ 578358 w 7886700"/>
              <a:gd name="connsiteY1" fmla="*/ 0 h 898606"/>
              <a:gd name="connsiteX2" fmla="*/ 1314450 w 7886700"/>
              <a:gd name="connsiteY2" fmla="*/ 0 h 898606"/>
              <a:gd name="connsiteX3" fmla="*/ 1813941 w 7886700"/>
              <a:gd name="connsiteY3" fmla="*/ 0 h 898606"/>
              <a:gd name="connsiteX4" fmla="*/ 2471166 w 7886700"/>
              <a:gd name="connsiteY4" fmla="*/ 0 h 898606"/>
              <a:gd name="connsiteX5" fmla="*/ 2891790 w 7886700"/>
              <a:gd name="connsiteY5" fmla="*/ 0 h 898606"/>
              <a:gd name="connsiteX6" fmla="*/ 3706749 w 7886700"/>
              <a:gd name="connsiteY6" fmla="*/ 0 h 898606"/>
              <a:gd name="connsiteX7" fmla="*/ 4127373 w 7886700"/>
              <a:gd name="connsiteY7" fmla="*/ 0 h 898606"/>
              <a:gd name="connsiteX8" fmla="*/ 4626864 w 7886700"/>
              <a:gd name="connsiteY8" fmla="*/ 0 h 898606"/>
              <a:gd name="connsiteX9" fmla="*/ 5284089 w 7886700"/>
              <a:gd name="connsiteY9" fmla="*/ 0 h 898606"/>
              <a:gd name="connsiteX10" fmla="*/ 6020181 w 7886700"/>
              <a:gd name="connsiteY10" fmla="*/ 0 h 898606"/>
              <a:gd name="connsiteX11" fmla="*/ 6598539 w 7886700"/>
              <a:gd name="connsiteY11" fmla="*/ 0 h 898606"/>
              <a:gd name="connsiteX12" fmla="*/ 7098030 w 7886700"/>
              <a:gd name="connsiteY12" fmla="*/ 0 h 898606"/>
              <a:gd name="connsiteX13" fmla="*/ 7886700 w 7886700"/>
              <a:gd name="connsiteY13" fmla="*/ 0 h 898606"/>
              <a:gd name="connsiteX14" fmla="*/ 7886700 w 7886700"/>
              <a:gd name="connsiteY14" fmla="*/ 449303 h 898606"/>
              <a:gd name="connsiteX15" fmla="*/ 7886700 w 7886700"/>
              <a:gd name="connsiteY15" fmla="*/ 898606 h 898606"/>
              <a:gd name="connsiteX16" fmla="*/ 7150608 w 7886700"/>
              <a:gd name="connsiteY16" fmla="*/ 898606 h 898606"/>
              <a:gd name="connsiteX17" fmla="*/ 6651117 w 7886700"/>
              <a:gd name="connsiteY17" fmla="*/ 898606 h 898606"/>
              <a:gd name="connsiteX18" fmla="*/ 6072759 w 7886700"/>
              <a:gd name="connsiteY18" fmla="*/ 898606 h 898606"/>
              <a:gd name="connsiteX19" fmla="*/ 5415534 w 7886700"/>
              <a:gd name="connsiteY19" fmla="*/ 898606 h 898606"/>
              <a:gd name="connsiteX20" fmla="*/ 4994910 w 7886700"/>
              <a:gd name="connsiteY20" fmla="*/ 898606 h 898606"/>
              <a:gd name="connsiteX21" fmla="*/ 4337685 w 7886700"/>
              <a:gd name="connsiteY21" fmla="*/ 898606 h 898606"/>
              <a:gd name="connsiteX22" fmla="*/ 3680460 w 7886700"/>
              <a:gd name="connsiteY22" fmla="*/ 898606 h 898606"/>
              <a:gd name="connsiteX23" fmla="*/ 3180969 w 7886700"/>
              <a:gd name="connsiteY23" fmla="*/ 898606 h 898606"/>
              <a:gd name="connsiteX24" fmla="*/ 2760345 w 7886700"/>
              <a:gd name="connsiteY24" fmla="*/ 898606 h 898606"/>
              <a:gd name="connsiteX25" fmla="*/ 2181987 w 7886700"/>
              <a:gd name="connsiteY25" fmla="*/ 898606 h 898606"/>
              <a:gd name="connsiteX26" fmla="*/ 1367028 w 7886700"/>
              <a:gd name="connsiteY26" fmla="*/ 898606 h 898606"/>
              <a:gd name="connsiteX27" fmla="*/ 788670 w 7886700"/>
              <a:gd name="connsiteY27" fmla="*/ 898606 h 898606"/>
              <a:gd name="connsiteX28" fmla="*/ 0 w 7886700"/>
              <a:gd name="connsiteY28" fmla="*/ 898606 h 898606"/>
              <a:gd name="connsiteX29" fmla="*/ 0 w 7886700"/>
              <a:gd name="connsiteY29" fmla="*/ 440317 h 898606"/>
              <a:gd name="connsiteX30" fmla="*/ 0 w 7886700"/>
              <a:gd name="connsiteY30" fmla="*/ 0 h 898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7886700" h="898606" fill="none" extrusionOk="0">
                <a:moveTo>
                  <a:pt x="0" y="0"/>
                </a:moveTo>
                <a:cubicBezTo>
                  <a:pt x="195292" y="-21074"/>
                  <a:pt x="336224" y="12306"/>
                  <a:pt x="578358" y="0"/>
                </a:cubicBezTo>
                <a:cubicBezTo>
                  <a:pt x="820492" y="-12306"/>
                  <a:pt x="1021439" y="-3393"/>
                  <a:pt x="1314450" y="0"/>
                </a:cubicBezTo>
                <a:cubicBezTo>
                  <a:pt x="1607461" y="3393"/>
                  <a:pt x="1664131" y="10189"/>
                  <a:pt x="1813941" y="0"/>
                </a:cubicBezTo>
                <a:cubicBezTo>
                  <a:pt x="1963751" y="-10189"/>
                  <a:pt x="2181052" y="8295"/>
                  <a:pt x="2471166" y="0"/>
                </a:cubicBezTo>
                <a:cubicBezTo>
                  <a:pt x="2761280" y="-8295"/>
                  <a:pt x="2742339" y="-8290"/>
                  <a:pt x="2891790" y="0"/>
                </a:cubicBezTo>
                <a:cubicBezTo>
                  <a:pt x="3041241" y="8290"/>
                  <a:pt x="3426953" y="31820"/>
                  <a:pt x="3706749" y="0"/>
                </a:cubicBezTo>
                <a:cubicBezTo>
                  <a:pt x="3986545" y="-31820"/>
                  <a:pt x="3929874" y="-485"/>
                  <a:pt x="4127373" y="0"/>
                </a:cubicBezTo>
                <a:cubicBezTo>
                  <a:pt x="4324872" y="485"/>
                  <a:pt x="4497687" y="-2027"/>
                  <a:pt x="4626864" y="0"/>
                </a:cubicBezTo>
                <a:cubicBezTo>
                  <a:pt x="4756041" y="2027"/>
                  <a:pt x="5009808" y="-13914"/>
                  <a:pt x="5284089" y="0"/>
                </a:cubicBezTo>
                <a:cubicBezTo>
                  <a:pt x="5558370" y="13914"/>
                  <a:pt x="5682373" y="-15850"/>
                  <a:pt x="6020181" y="0"/>
                </a:cubicBezTo>
                <a:cubicBezTo>
                  <a:pt x="6357989" y="15850"/>
                  <a:pt x="6326190" y="6280"/>
                  <a:pt x="6598539" y="0"/>
                </a:cubicBezTo>
                <a:cubicBezTo>
                  <a:pt x="6870888" y="-6280"/>
                  <a:pt x="6920085" y="-2213"/>
                  <a:pt x="7098030" y="0"/>
                </a:cubicBezTo>
                <a:cubicBezTo>
                  <a:pt x="7275975" y="2213"/>
                  <a:pt x="7521648" y="29230"/>
                  <a:pt x="7886700" y="0"/>
                </a:cubicBezTo>
                <a:cubicBezTo>
                  <a:pt x="7884721" y="108245"/>
                  <a:pt x="7898948" y="338295"/>
                  <a:pt x="7886700" y="449303"/>
                </a:cubicBezTo>
                <a:cubicBezTo>
                  <a:pt x="7874452" y="560311"/>
                  <a:pt x="7866198" y="726180"/>
                  <a:pt x="7886700" y="898606"/>
                </a:cubicBezTo>
                <a:cubicBezTo>
                  <a:pt x="7678853" y="874656"/>
                  <a:pt x="7460024" y="887112"/>
                  <a:pt x="7150608" y="898606"/>
                </a:cubicBezTo>
                <a:cubicBezTo>
                  <a:pt x="6841192" y="910100"/>
                  <a:pt x="6825168" y="907546"/>
                  <a:pt x="6651117" y="898606"/>
                </a:cubicBezTo>
                <a:cubicBezTo>
                  <a:pt x="6477066" y="889666"/>
                  <a:pt x="6338245" y="897915"/>
                  <a:pt x="6072759" y="898606"/>
                </a:cubicBezTo>
                <a:cubicBezTo>
                  <a:pt x="5807273" y="899297"/>
                  <a:pt x="5675761" y="870279"/>
                  <a:pt x="5415534" y="898606"/>
                </a:cubicBezTo>
                <a:cubicBezTo>
                  <a:pt x="5155307" y="926933"/>
                  <a:pt x="5176474" y="877755"/>
                  <a:pt x="4994910" y="898606"/>
                </a:cubicBezTo>
                <a:cubicBezTo>
                  <a:pt x="4813346" y="919457"/>
                  <a:pt x="4501069" y="884830"/>
                  <a:pt x="4337685" y="898606"/>
                </a:cubicBezTo>
                <a:cubicBezTo>
                  <a:pt x="4174301" y="912382"/>
                  <a:pt x="3931716" y="884060"/>
                  <a:pt x="3680460" y="898606"/>
                </a:cubicBezTo>
                <a:cubicBezTo>
                  <a:pt x="3429205" y="913152"/>
                  <a:pt x="3338025" y="903618"/>
                  <a:pt x="3180969" y="898606"/>
                </a:cubicBezTo>
                <a:cubicBezTo>
                  <a:pt x="3023913" y="893594"/>
                  <a:pt x="2936236" y="907549"/>
                  <a:pt x="2760345" y="898606"/>
                </a:cubicBezTo>
                <a:cubicBezTo>
                  <a:pt x="2584454" y="889663"/>
                  <a:pt x="2356790" y="891915"/>
                  <a:pt x="2181987" y="898606"/>
                </a:cubicBezTo>
                <a:cubicBezTo>
                  <a:pt x="2007184" y="905297"/>
                  <a:pt x="1562870" y="863112"/>
                  <a:pt x="1367028" y="898606"/>
                </a:cubicBezTo>
                <a:cubicBezTo>
                  <a:pt x="1171186" y="934100"/>
                  <a:pt x="1069898" y="902727"/>
                  <a:pt x="788670" y="898606"/>
                </a:cubicBezTo>
                <a:cubicBezTo>
                  <a:pt x="507442" y="894485"/>
                  <a:pt x="223432" y="865317"/>
                  <a:pt x="0" y="898606"/>
                </a:cubicBezTo>
                <a:cubicBezTo>
                  <a:pt x="22844" y="752400"/>
                  <a:pt x="-9782" y="627885"/>
                  <a:pt x="0" y="440317"/>
                </a:cubicBezTo>
                <a:cubicBezTo>
                  <a:pt x="9782" y="252749"/>
                  <a:pt x="-3553" y="147521"/>
                  <a:pt x="0" y="0"/>
                </a:cubicBezTo>
                <a:close/>
              </a:path>
              <a:path w="7886700" h="898606" stroke="0" extrusionOk="0">
                <a:moveTo>
                  <a:pt x="0" y="0"/>
                </a:moveTo>
                <a:cubicBezTo>
                  <a:pt x="122704" y="14500"/>
                  <a:pt x="317424" y="3930"/>
                  <a:pt x="499491" y="0"/>
                </a:cubicBezTo>
                <a:cubicBezTo>
                  <a:pt x="681558" y="-3930"/>
                  <a:pt x="919994" y="31237"/>
                  <a:pt x="1314450" y="0"/>
                </a:cubicBezTo>
                <a:cubicBezTo>
                  <a:pt x="1708906" y="-31237"/>
                  <a:pt x="1647307" y="14438"/>
                  <a:pt x="1735074" y="0"/>
                </a:cubicBezTo>
                <a:cubicBezTo>
                  <a:pt x="1822841" y="-14438"/>
                  <a:pt x="2274496" y="6385"/>
                  <a:pt x="2550033" y="0"/>
                </a:cubicBezTo>
                <a:cubicBezTo>
                  <a:pt x="2825570" y="-6385"/>
                  <a:pt x="2990687" y="8444"/>
                  <a:pt x="3286125" y="0"/>
                </a:cubicBezTo>
                <a:cubicBezTo>
                  <a:pt x="3581563" y="-8444"/>
                  <a:pt x="3668821" y="21012"/>
                  <a:pt x="3785616" y="0"/>
                </a:cubicBezTo>
                <a:cubicBezTo>
                  <a:pt x="3902411" y="-21012"/>
                  <a:pt x="4194431" y="-25005"/>
                  <a:pt x="4363974" y="0"/>
                </a:cubicBezTo>
                <a:cubicBezTo>
                  <a:pt x="4533517" y="25005"/>
                  <a:pt x="4742928" y="-7804"/>
                  <a:pt x="4863465" y="0"/>
                </a:cubicBezTo>
                <a:cubicBezTo>
                  <a:pt x="4984002" y="7804"/>
                  <a:pt x="5316896" y="15003"/>
                  <a:pt x="5520690" y="0"/>
                </a:cubicBezTo>
                <a:cubicBezTo>
                  <a:pt x="5724485" y="-15003"/>
                  <a:pt x="5971797" y="7127"/>
                  <a:pt x="6335649" y="0"/>
                </a:cubicBezTo>
                <a:cubicBezTo>
                  <a:pt x="6699501" y="-7127"/>
                  <a:pt x="6649666" y="-6972"/>
                  <a:pt x="6756273" y="0"/>
                </a:cubicBezTo>
                <a:cubicBezTo>
                  <a:pt x="6862880" y="6972"/>
                  <a:pt x="7550410" y="-48378"/>
                  <a:pt x="7886700" y="0"/>
                </a:cubicBezTo>
                <a:cubicBezTo>
                  <a:pt x="7882019" y="111801"/>
                  <a:pt x="7876831" y="271665"/>
                  <a:pt x="7886700" y="422345"/>
                </a:cubicBezTo>
                <a:cubicBezTo>
                  <a:pt x="7896569" y="573026"/>
                  <a:pt x="7907020" y="694044"/>
                  <a:pt x="7886700" y="898606"/>
                </a:cubicBezTo>
                <a:cubicBezTo>
                  <a:pt x="7747996" y="930222"/>
                  <a:pt x="7472638" y="868425"/>
                  <a:pt x="7229475" y="898606"/>
                </a:cubicBezTo>
                <a:cubicBezTo>
                  <a:pt x="6986313" y="928787"/>
                  <a:pt x="6878421" y="880582"/>
                  <a:pt x="6572250" y="898606"/>
                </a:cubicBezTo>
                <a:cubicBezTo>
                  <a:pt x="6266079" y="916630"/>
                  <a:pt x="6274525" y="892700"/>
                  <a:pt x="6151626" y="898606"/>
                </a:cubicBezTo>
                <a:cubicBezTo>
                  <a:pt x="6028727" y="904512"/>
                  <a:pt x="5873470" y="891715"/>
                  <a:pt x="5652135" y="898606"/>
                </a:cubicBezTo>
                <a:cubicBezTo>
                  <a:pt x="5430800" y="905497"/>
                  <a:pt x="5370996" y="882266"/>
                  <a:pt x="5152644" y="898606"/>
                </a:cubicBezTo>
                <a:cubicBezTo>
                  <a:pt x="4934292" y="914946"/>
                  <a:pt x="4789638" y="923991"/>
                  <a:pt x="4574286" y="898606"/>
                </a:cubicBezTo>
                <a:cubicBezTo>
                  <a:pt x="4358934" y="873221"/>
                  <a:pt x="4277605" y="915043"/>
                  <a:pt x="4153662" y="898606"/>
                </a:cubicBezTo>
                <a:cubicBezTo>
                  <a:pt x="4029719" y="882169"/>
                  <a:pt x="3761634" y="913647"/>
                  <a:pt x="3575304" y="898606"/>
                </a:cubicBezTo>
                <a:cubicBezTo>
                  <a:pt x="3388974" y="883565"/>
                  <a:pt x="2977800" y="938274"/>
                  <a:pt x="2760345" y="898606"/>
                </a:cubicBezTo>
                <a:cubicBezTo>
                  <a:pt x="2542890" y="858938"/>
                  <a:pt x="2283708" y="876132"/>
                  <a:pt x="2103120" y="898606"/>
                </a:cubicBezTo>
                <a:cubicBezTo>
                  <a:pt x="1922533" y="921080"/>
                  <a:pt x="1782115" y="876537"/>
                  <a:pt x="1524762" y="898606"/>
                </a:cubicBezTo>
                <a:cubicBezTo>
                  <a:pt x="1267409" y="920675"/>
                  <a:pt x="1295275" y="906150"/>
                  <a:pt x="1104138" y="898606"/>
                </a:cubicBezTo>
                <a:cubicBezTo>
                  <a:pt x="913001" y="891062"/>
                  <a:pt x="367820" y="865925"/>
                  <a:pt x="0" y="898606"/>
                </a:cubicBezTo>
                <a:cubicBezTo>
                  <a:pt x="8530" y="790428"/>
                  <a:pt x="-19458" y="589111"/>
                  <a:pt x="0" y="476261"/>
                </a:cubicBezTo>
                <a:cubicBezTo>
                  <a:pt x="19458" y="363412"/>
                  <a:pt x="-7196" y="134630"/>
                  <a:pt x="0" y="0"/>
                </a:cubicBezTo>
                <a:close/>
              </a:path>
            </a:pathLst>
          </a:custGeom>
          <a:ln w="38100">
            <a:solidFill>
              <a:srgbClr val="005E8E"/>
            </a:solidFill>
            <a:extLst>
              <a:ext uri="{C807C97D-BFC1-408E-A445-0C87EB9F89A2}">
                <ask:lineSketchStyleProps xmlns:ask="http://schemas.microsoft.com/office/drawing/2018/sketchyshapes" sd="971909512">
                  <ask:type>
                    <ask:lineSketchFreehand/>
                  </ask:type>
                </ask:lineSketchStyleProps>
              </a:ext>
            </a:extLst>
          </a:ln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114549"/>
            <a:ext cx="3886200" cy="4062413"/>
          </a:xfrm>
        </p:spPr>
        <p:txBody>
          <a:bodyPr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114549"/>
            <a:ext cx="3886200" cy="4062414"/>
          </a:xfrm>
        </p:spPr>
        <p:txBody>
          <a:bodyPr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8427B9-7570-4D50-9A1B-571BB5D3B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2588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44221"/>
            <a:ext cx="7886700" cy="1022352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7459" y="1966573"/>
            <a:ext cx="3868340" cy="823912"/>
          </a:xfrm>
          <a:solidFill>
            <a:srgbClr val="005E8E"/>
          </a:solidFill>
        </p:spPr>
        <p:txBody>
          <a:bodyPr anchor="b"/>
          <a:lstStyle>
            <a:lvl1pPr marL="0" indent="0">
              <a:buNone/>
              <a:defRPr sz="2400" b="1" i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873829"/>
            <a:ext cx="3868340" cy="3315834"/>
          </a:xfrm>
        </p:spPr>
        <p:txBody>
          <a:bodyPr/>
          <a:lstStyle>
            <a:lvl1pPr>
              <a:lnSpc>
                <a:spcPct val="100000"/>
              </a:lnSpc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7959" y="1966573"/>
            <a:ext cx="3887391" cy="823912"/>
          </a:xfrm>
          <a:solidFill>
            <a:srgbClr val="005E8E"/>
          </a:solidFill>
        </p:spPr>
        <p:txBody>
          <a:bodyPr anchor="b"/>
          <a:lstStyle>
            <a:lvl1pPr marL="0" indent="0">
              <a:buNone/>
              <a:defRPr sz="2400" b="1" i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873827"/>
            <a:ext cx="3887391" cy="3315835"/>
          </a:xfrm>
        </p:spPr>
        <p:txBody>
          <a:bodyPr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5768BDF-CF8C-4E6A-B64D-4BAED37CF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9302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001941"/>
            <a:ext cx="7886700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9BEDAF7-EDB4-4016-918B-530B329B1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130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7CAF8D5-8C09-46D3-AF32-2EB2FE3A7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9452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7459" y="1048871"/>
            <a:ext cx="2949178" cy="1375922"/>
          </a:xfrm>
        </p:spPr>
        <p:txBody>
          <a:bodyPr anchor="b"/>
          <a:lstStyle>
            <a:lvl1pPr>
              <a:defRPr sz="32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048871"/>
            <a:ext cx="4629150" cy="5090672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582471"/>
            <a:ext cx="2949178" cy="355707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9B1BD2-9498-4D9E-A752-27AD44912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7102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045142"/>
            <a:ext cx="7886700" cy="10776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212521"/>
            <a:ext cx="7886700" cy="39644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324CDE4-C7C6-433A-8DD4-DA42A69909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0F27025-0F50-4532-BB4D-C9BBD8A4764B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410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005E8E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\Volumes\Macintosh%20HD\Projekte\CoE%20-%20GLACY\First%20Responder%20ToT\Session%201.2.3\Samsung%20SSD%20vs%20HDD.mp4" TargetMode="External"/><Relationship Id="rId1" Type="http://schemas.openxmlformats.org/officeDocument/2006/relationships/tags" Target="../tags/tag11.xml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3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4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5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6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8.xml"/><Relationship Id="rId6" Type="http://schemas.openxmlformats.org/officeDocument/2006/relationships/image" Target="../media/image38.png"/><Relationship Id="rId5" Type="http://schemas.openxmlformats.org/officeDocument/2006/relationships/image" Target="../media/image37.jpeg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9.xml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0.xml"/><Relationship Id="rId6" Type="http://schemas.openxmlformats.org/officeDocument/2006/relationships/image" Target="../media/image42.pn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1.xml"/><Relationship Id="rId4" Type="http://schemas.openxmlformats.org/officeDocument/2006/relationships/image" Target="../media/image4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47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2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3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4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5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59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6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63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7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/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68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8.xml"/><Relationship Id="rId6" Type="http://schemas.openxmlformats.org/officeDocument/2006/relationships/image" Target="../media/image67.jpeg"/><Relationship Id="rId11" Type="http://schemas.openxmlformats.org/officeDocument/2006/relationships/image" Target="../media/image72.jpeg"/><Relationship Id="rId5" Type="http://schemas.openxmlformats.org/officeDocument/2006/relationships/image" Target="../media/image66.png"/><Relationship Id="rId10" Type="http://schemas.openxmlformats.org/officeDocument/2006/relationships/image" Target="../media/image71.jpeg"/><Relationship Id="rId4" Type="http://schemas.openxmlformats.org/officeDocument/2006/relationships/image" Target="../media/image65.jpeg"/><Relationship Id="rId9" Type="http://schemas.openxmlformats.org/officeDocument/2006/relationships/image" Target="../media/image7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9.xml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2.xml"/><Relationship Id="rId5" Type="http://schemas.openxmlformats.org/officeDocument/2006/relationships/image" Target="../media/image76.svg"/><Relationship Id="rId4" Type="http://schemas.openxmlformats.org/officeDocument/2006/relationships/image" Target="../media/image7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33.xml"/><Relationship Id="rId4" Type="http://schemas.openxmlformats.org/officeDocument/2006/relationships/image" Target="../media/image13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7.xml"/><Relationship Id="rId6" Type="http://schemas.openxmlformats.org/officeDocument/2006/relationships/image" Target="../media/image79.jpe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8.xml"/><Relationship Id="rId6" Type="http://schemas.openxmlformats.org/officeDocument/2006/relationships/image" Target="../media/image82.png"/><Relationship Id="rId5" Type="http://schemas.openxmlformats.org/officeDocument/2006/relationships/image" Target="../media/image81.jpeg"/><Relationship Id="rId4" Type="http://schemas.openxmlformats.org/officeDocument/2006/relationships/image" Target="../media/image8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9.xml"/><Relationship Id="rId4" Type="http://schemas.openxmlformats.org/officeDocument/2006/relationships/image" Target="../media/image83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40.xml"/><Relationship Id="rId4" Type="http://schemas.openxmlformats.org/officeDocument/2006/relationships/image" Target="../media/image8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5.xml"/><Relationship Id="rId6" Type="http://schemas.openxmlformats.org/officeDocument/2006/relationships/hyperlink" Target="https://creativecommons.org/licenses/by-sa/3.0/" TargetMode="External"/><Relationship Id="rId5" Type="http://schemas.openxmlformats.org/officeDocument/2006/relationships/hyperlink" Target="https://accessiblesyllabus.tulane.edu/image/" TargetMode="External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41.xml"/><Relationship Id="rId4" Type="http://schemas.openxmlformats.org/officeDocument/2006/relationships/image" Target="../media/image85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42.xml"/><Relationship Id="rId4" Type="http://schemas.openxmlformats.org/officeDocument/2006/relationships/image" Target="../media/image8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43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44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4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46.xml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4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48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49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0.xml"/><Relationship Id="rId5" Type="http://schemas.openxmlformats.org/officeDocument/2006/relationships/image" Target="../media/image76.svg"/><Relationship Id="rId4" Type="http://schemas.openxmlformats.org/officeDocument/2006/relationships/image" Target="../media/image7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1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8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9.xml"/><Relationship Id="rId4" Type="http://schemas.openxmlformats.org/officeDocument/2006/relationships/image" Target="../media/image13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0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739775" y="136524"/>
            <a:ext cx="8229600" cy="773112"/>
          </a:xfrm>
          <a:ln/>
        </p:spPr>
        <p:txBody>
          <a:bodyPr lIns="91440" tIns="45720" rIns="91440" bIns="45720" anchor="ctr">
            <a:noAutofit/>
          </a:bodyPr>
          <a:lstStyle/>
          <a:p>
            <a:pPr algn="r"/>
            <a:br>
              <a:rPr lang="en-US" sz="4000" dirty="0">
                <a:solidFill>
                  <a:srgbClr val="FFFFFF"/>
                </a:solidFill>
                <a:latin typeface="Helvetica" panose="020B0604020202020204" pitchFamily="34" charset="0"/>
              </a:rPr>
            </a:br>
            <a:br>
              <a:rPr lang="en-US" sz="4000" dirty="0">
                <a:solidFill>
                  <a:srgbClr val="FFFFFF"/>
                </a:solidFill>
                <a:latin typeface="Helvetica" panose="020B0604020202020204" pitchFamily="34" charset="0"/>
              </a:rPr>
            </a:br>
            <a:endParaRPr lang="en-US" sz="4000" dirty="0">
              <a:solidFill>
                <a:srgbClr val="FFFFFF"/>
              </a:solidFill>
              <a:latin typeface="Helvetica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8284" y="5129077"/>
            <a:ext cx="3236495" cy="946870"/>
          </a:xfrm>
        </p:spPr>
        <p:txBody>
          <a:bodyPr>
            <a:normAutofit/>
          </a:bodyPr>
          <a:lstStyle/>
          <a:p>
            <a:r>
              <a:rPr lang="en-US" sz="1600" dirty="0">
                <a:solidFill>
                  <a:srgbClr val="005E8E"/>
                </a:solidFill>
              </a:rPr>
              <a:t>Session 6</a:t>
            </a:r>
          </a:p>
          <a:p>
            <a:r>
              <a:rPr lang="en-US" sz="1600" dirty="0">
                <a:solidFill>
                  <a:srgbClr val="005E8E"/>
                </a:solidFill>
              </a:rPr>
              <a:t>Evidence Sources: Computer Systems and Networks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6654924-458D-4A7A-AB6E-8F11C4F2E6CB}"/>
              </a:ext>
            </a:extLst>
          </p:cNvPr>
          <p:cNvSpPr txBox="1"/>
          <p:nvPr/>
        </p:nvSpPr>
        <p:spPr>
          <a:xfrm>
            <a:off x="281354" y="2627985"/>
            <a:ext cx="606920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5E8E"/>
                </a:solidFill>
                <a:effectLst/>
                <a:uLnTx/>
                <a:uFillTx/>
                <a:ea typeface="+mn-ea"/>
                <a:cs typeface="+mn-cs"/>
              </a:rPr>
              <a:t>First Responder training for Investigators on Cybercrime and Electronic Evidence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895431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amsung SSD vs HDD.mp4" descr="/Volumes/Macintosh HD/Projekte/CoE - GLACY/First Responder ToT/Session 1.2.3/Samsung SSD vs HDD.mp4">
            <a:hlinkClick r:id="" action="ppaction://media"/>
            <a:extLst>
              <a:ext uri="{FF2B5EF4-FFF2-40B4-BE49-F238E27FC236}">
                <a16:creationId xmlns:a16="http://schemas.microsoft.com/office/drawing/2014/main" id="{1D3556E8-C7BB-4EDD-BF82-6863959D9CAC}"/>
              </a:ext>
            </a:extLst>
          </p:cNvPr>
          <p:cNvPicPr>
            <a:picLocks noRot="1" noChangeAspect="1"/>
          </p:cNvPicPr>
          <p:nvPr>
            <a:videoFile r:link="rId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960" y="1160768"/>
            <a:ext cx="6848080" cy="5134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4FBDD073-76E6-45B3-AE3F-1FD81CF08DFF}"/>
              </a:ext>
            </a:extLst>
          </p:cNvPr>
          <p:cNvSpPr txBox="1">
            <a:spLocks/>
          </p:cNvSpPr>
          <p:nvPr/>
        </p:nvSpPr>
        <p:spPr bwMode="auto">
          <a:xfrm>
            <a:off x="457200" y="-4286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342900" indent="-342900" algn="ctr" eaLnBrk="1" hangingPunct="1">
              <a:defRPr/>
            </a:pPr>
            <a:r>
              <a:rPr lang="en-US" sz="4000" b="1" i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SSD VS HDD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36215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Title 1">
            <a:extLst>
              <a:ext uri="{FF2B5EF4-FFF2-40B4-BE49-F238E27FC236}">
                <a16:creationId xmlns:a16="http://schemas.microsoft.com/office/drawing/2014/main" id="{C043CA69-EC2D-42D7-A6C9-83E6B3EA9AB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39775" y="136524"/>
            <a:ext cx="8229600" cy="773112"/>
          </a:xfrm>
          <a:ln/>
        </p:spPr>
        <p:txBody>
          <a:bodyPr lIns="91440" tIns="45720" rIns="91440" bIns="45720" anchor="ctr">
            <a:normAutofit/>
          </a:bodyPr>
          <a:lstStyle/>
          <a:p>
            <a:pPr marL="342900" indent="-342900" algn="r" eaLnBrk="1" hangingPunct="1"/>
            <a:r>
              <a:rPr lang="en-US" altLang="en-US" dirty="0">
                <a:solidFill>
                  <a:srgbClr val="FFFFFF"/>
                </a:solidFill>
                <a:latin typeface="Helvetica" panose="020B0604020202020204" pitchFamily="34" charset="0"/>
              </a:rPr>
              <a:t>Removable Media </a:t>
            </a:r>
          </a:p>
        </p:txBody>
      </p:sp>
      <p:sp>
        <p:nvSpPr>
          <p:cNvPr id="19460" name="Content Placeholder 2">
            <a:extLst>
              <a:ext uri="{FF2B5EF4-FFF2-40B4-BE49-F238E27FC236}">
                <a16:creationId xmlns:a16="http://schemas.microsoft.com/office/drawing/2014/main" id="{C6FEF26A-7555-4DA0-8C1E-0989EB72B17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71738" y="1656656"/>
            <a:ext cx="7886700" cy="4351338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en-US" altLang="en-US" dirty="0"/>
              <a:t>Compact Disk (CD)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dirty="0"/>
              <a:t>Digital Versatile Disk (DVD)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dirty="0"/>
              <a:t>Blu-ray Disks (BD) </a:t>
            </a:r>
          </a:p>
        </p:txBody>
      </p:sp>
      <p:grpSp>
        <p:nvGrpSpPr>
          <p:cNvPr id="19461" name="Group 11">
            <a:extLst>
              <a:ext uri="{FF2B5EF4-FFF2-40B4-BE49-F238E27FC236}">
                <a16:creationId xmlns:a16="http://schemas.microsoft.com/office/drawing/2014/main" id="{3E399ED3-809A-44B0-883A-6A9A927BCF80}"/>
              </a:ext>
            </a:extLst>
          </p:cNvPr>
          <p:cNvGrpSpPr>
            <a:grpSpLocks/>
          </p:cNvGrpSpPr>
          <p:nvPr/>
        </p:nvGrpSpPr>
        <p:grpSpPr bwMode="auto">
          <a:xfrm>
            <a:off x="1122362" y="3429000"/>
            <a:ext cx="6899275" cy="2095500"/>
            <a:chOff x="0" y="0"/>
            <a:chExt cx="35117" cy="14690"/>
          </a:xfrm>
        </p:grpSpPr>
        <p:pic>
          <p:nvPicPr>
            <p:cNvPr id="19462" name="Picture 21" descr="cd.jpg">
              <a:extLst>
                <a:ext uri="{FF2B5EF4-FFF2-40B4-BE49-F238E27FC236}">
                  <a16:creationId xmlns:a16="http://schemas.microsoft.com/office/drawing/2014/main" id="{35C78E8F-8534-49C8-82C6-66FB60193B3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921"/>
              <a:ext cx="9812" cy="98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63" name="Picture 22" descr="bluray.jpg">
              <a:extLst>
                <a:ext uri="{FF2B5EF4-FFF2-40B4-BE49-F238E27FC236}">
                  <a16:creationId xmlns:a16="http://schemas.microsoft.com/office/drawing/2014/main" id="{CEB53FE1-C40F-48FC-BC17-FF9E757A50A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694" y="0"/>
              <a:ext cx="11423" cy="114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64" name="Picture 23" descr="dvd.jpg">
              <a:extLst>
                <a:ext uri="{FF2B5EF4-FFF2-40B4-BE49-F238E27FC236}">
                  <a16:creationId xmlns:a16="http://schemas.microsoft.com/office/drawing/2014/main" id="{76566E16-36BE-4FED-9101-41EFF847B61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615" y="921"/>
              <a:ext cx="10500" cy="10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465" name="Rectangle 24">
              <a:extLst>
                <a:ext uri="{FF2B5EF4-FFF2-40B4-BE49-F238E27FC236}">
                  <a16:creationId xmlns:a16="http://schemas.microsoft.com/office/drawing/2014/main" id="{13F61888-B1F4-40C5-B2C8-EE9C35DE59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4" y="10973"/>
              <a:ext cx="7416" cy="36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just" eaLnBrk="1" hangingPunct="1">
                <a:spcBef>
                  <a:spcPts val="500"/>
                </a:spcBef>
                <a:spcAft>
                  <a:spcPts val="500"/>
                </a:spcAft>
                <a:buFontTx/>
                <a:buNone/>
              </a:pPr>
              <a:r>
                <a:rPr lang="en-US" altLang="en-US" sz="1400" dirty="0">
                  <a:latin typeface="+mn-lt"/>
                  <a:ea typeface="MS Mincho" panose="02020609040205080304" pitchFamily="49" charset="-128"/>
                </a:rPr>
                <a:t>Compact </a:t>
              </a:r>
              <a:endParaRPr lang="en-GB" altLang="en-US" sz="1400" dirty="0">
                <a:latin typeface="+mn-lt"/>
                <a:ea typeface="MS Mincho" panose="02020609040205080304" pitchFamily="49" charset="-128"/>
              </a:endParaRPr>
            </a:p>
            <a:p>
              <a:pPr algn="just" eaLnBrk="1" hangingPunct="1">
                <a:spcBef>
                  <a:spcPts val="500"/>
                </a:spcBef>
                <a:spcAft>
                  <a:spcPts val="500"/>
                </a:spcAft>
                <a:buFontTx/>
                <a:buNone/>
              </a:pPr>
              <a:r>
                <a:rPr lang="en-US" altLang="en-US" sz="1400" dirty="0">
                  <a:latin typeface="+mn-lt"/>
                  <a:ea typeface="MS Mincho" panose="02020609040205080304" pitchFamily="49" charset="-128"/>
                </a:rPr>
                <a:t>Disk (CD)</a:t>
              </a:r>
              <a:endParaRPr lang="el-GR" altLang="en-US" sz="1400" dirty="0">
                <a:latin typeface="+mn-lt"/>
                <a:ea typeface="MS Mincho" panose="02020609040205080304" pitchFamily="49" charset="-128"/>
              </a:endParaRPr>
            </a:p>
          </p:txBody>
        </p:sp>
        <p:sp>
          <p:nvSpPr>
            <p:cNvPr id="19466" name="Rectangle 25">
              <a:extLst>
                <a:ext uri="{FF2B5EF4-FFF2-40B4-BE49-F238E27FC236}">
                  <a16:creationId xmlns:a16="http://schemas.microsoft.com/office/drawing/2014/main" id="{4AC21147-0CA0-46F1-B60D-CAF1652FC9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43" y="10995"/>
              <a:ext cx="9087" cy="36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500"/>
                </a:spcBef>
                <a:spcAft>
                  <a:spcPts val="500"/>
                </a:spcAft>
                <a:buFontTx/>
                <a:buNone/>
              </a:pPr>
              <a:r>
                <a:rPr lang="en-US" altLang="en-US" sz="1400" dirty="0">
                  <a:latin typeface="+mn-lt"/>
                  <a:ea typeface="MS Mincho" panose="02020609040205080304" pitchFamily="49" charset="-128"/>
                </a:rPr>
                <a:t>Digital Versatile </a:t>
              </a:r>
              <a:endParaRPr lang="en-GB" altLang="en-US" sz="1400" dirty="0">
                <a:latin typeface="+mn-lt"/>
                <a:ea typeface="MS Mincho" panose="02020609040205080304" pitchFamily="49" charset="-128"/>
              </a:endParaRPr>
            </a:p>
            <a:p>
              <a:pPr algn="ctr" eaLnBrk="1" hangingPunct="1">
                <a:spcBef>
                  <a:spcPts val="500"/>
                </a:spcBef>
                <a:spcAft>
                  <a:spcPts val="500"/>
                </a:spcAft>
                <a:buFontTx/>
                <a:buNone/>
              </a:pPr>
              <a:r>
                <a:rPr lang="en-US" altLang="en-US" sz="1400" dirty="0">
                  <a:latin typeface="+mn-lt"/>
                  <a:ea typeface="MS Mincho" panose="02020609040205080304" pitchFamily="49" charset="-128"/>
                </a:rPr>
                <a:t>Disk (DVD)</a:t>
              </a:r>
              <a:endParaRPr lang="el-GR" altLang="en-US" sz="1400">
                <a:latin typeface="+mn-lt"/>
                <a:ea typeface="MS Mincho" panose="02020609040205080304" pitchFamily="49" charset="-128"/>
              </a:endParaRPr>
            </a:p>
          </p:txBody>
        </p:sp>
        <p:sp>
          <p:nvSpPr>
            <p:cNvPr id="19467" name="Rectangle 26">
              <a:extLst>
                <a:ext uri="{FF2B5EF4-FFF2-40B4-BE49-F238E27FC236}">
                  <a16:creationId xmlns:a16="http://schemas.microsoft.com/office/drawing/2014/main" id="{B93D90BC-407C-498A-8DA2-2DD445326E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173" y="10993"/>
              <a:ext cx="7404" cy="36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500"/>
                </a:spcBef>
                <a:spcAft>
                  <a:spcPts val="500"/>
                </a:spcAft>
                <a:buFontTx/>
                <a:buNone/>
              </a:pPr>
              <a:r>
                <a:rPr lang="en-US" altLang="en-US" sz="1400" dirty="0">
                  <a:latin typeface="+mn-lt"/>
                  <a:ea typeface="MS Mincho" panose="02020609040205080304" pitchFamily="49" charset="-128"/>
                </a:rPr>
                <a:t>Blu-ray</a:t>
              </a:r>
              <a:endParaRPr lang="en-GB" altLang="en-US" sz="1400" dirty="0">
                <a:latin typeface="+mn-lt"/>
                <a:ea typeface="MS Mincho" panose="02020609040205080304" pitchFamily="49" charset="-128"/>
              </a:endParaRPr>
            </a:p>
            <a:p>
              <a:pPr algn="ctr" eaLnBrk="1" hangingPunct="1">
                <a:spcBef>
                  <a:spcPts val="500"/>
                </a:spcBef>
                <a:spcAft>
                  <a:spcPts val="500"/>
                </a:spcAft>
                <a:buFontTx/>
                <a:buNone/>
              </a:pPr>
              <a:r>
                <a:rPr lang="en-US" altLang="en-US" sz="1400" dirty="0">
                  <a:latin typeface="+mn-lt"/>
                  <a:ea typeface="MS Mincho" panose="02020609040205080304" pitchFamily="49" charset="-128"/>
                </a:rPr>
                <a:t>Disk (BD)</a:t>
              </a:r>
              <a:endParaRPr lang="el-GR" altLang="en-US" sz="1400">
                <a:latin typeface="+mn-lt"/>
                <a:ea typeface="MS Mincho" panose="02020609040205080304" pitchFamily="49" charset="-128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1090841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Title 1">
            <a:extLst>
              <a:ext uri="{FF2B5EF4-FFF2-40B4-BE49-F238E27FC236}">
                <a16:creationId xmlns:a16="http://schemas.microsoft.com/office/drawing/2014/main" id="{F989E917-C39A-4C70-9BFF-BF204872AED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39775" y="136524"/>
            <a:ext cx="8229600" cy="773112"/>
          </a:xfrm>
          <a:ln/>
        </p:spPr>
        <p:txBody>
          <a:bodyPr lIns="91440" tIns="45720" rIns="91440" bIns="45720" anchor="ctr">
            <a:normAutofit/>
          </a:bodyPr>
          <a:lstStyle/>
          <a:p>
            <a:pPr marL="342900" indent="-342900" algn="r" eaLnBrk="1" hangingPunct="1"/>
            <a:r>
              <a:rPr lang="en-US" altLang="en-US" dirty="0">
                <a:solidFill>
                  <a:srgbClr val="FFFFFF"/>
                </a:solidFill>
                <a:latin typeface="Helvetica" panose="020B0604020202020204" pitchFamily="34" charset="0"/>
              </a:rPr>
              <a:t>Memory Cards</a:t>
            </a:r>
          </a:p>
        </p:txBody>
      </p:sp>
      <p:sp>
        <p:nvSpPr>
          <p:cNvPr id="21508" name="Content Placeholder 2">
            <a:extLst>
              <a:ext uri="{FF2B5EF4-FFF2-40B4-BE49-F238E27FC236}">
                <a16:creationId xmlns:a16="http://schemas.microsoft.com/office/drawing/2014/main" id="{884BA276-83D7-415D-9C9F-E3B02686F25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28650" y="1788319"/>
            <a:ext cx="7886700" cy="4351338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en-US" altLang="en-US" dirty="0"/>
              <a:t>Memory cards, also known as flash cards are devices for storing digital information</a:t>
            </a:r>
            <a:r>
              <a:rPr lang="el-GR" altLang="en-US" dirty="0"/>
              <a:t> </a:t>
            </a:r>
            <a:endParaRPr lang="en-US" altLang="en-US" dirty="0"/>
          </a:p>
        </p:txBody>
      </p:sp>
      <p:grpSp>
        <p:nvGrpSpPr>
          <p:cNvPr id="21509" name="Group 30">
            <a:extLst>
              <a:ext uri="{FF2B5EF4-FFF2-40B4-BE49-F238E27FC236}">
                <a16:creationId xmlns:a16="http://schemas.microsoft.com/office/drawing/2014/main" id="{2C568FAA-EA5E-4A75-B510-B5A84B4563F4}"/>
              </a:ext>
            </a:extLst>
          </p:cNvPr>
          <p:cNvGrpSpPr>
            <a:grpSpLocks/>
          </p:cNvGrpSpPr>
          <p:nvPr/>
        </p:nvGrpSpPr>
        <p:grpSpPr bwMode="auto">
          <a:xfrm>
            <a:off x="457200" y="3068638"/>
            <a:ext cx="7735888" cy="2854325"/>
            <a:chOff x="0" y="0"/>
            <a:chExt cx="80189" cy="26866"/>
          </a:xfrm>
        </p:grpSpPr>
        <p:pic>
          <p:nvPicPr>
            <p:cNvPr id="21510" name="Picture 28" descr="compact flash.jpg">
              <a:extLst>
                <a:ext uri="{FF2B5EF4-FFF2-40B4-BE49-F238E27FC236}">
                  <a16:creationId xmlns:a16="http://schemas.microsoft.com/office/drawing/2014/main" id="{2DE0B8A6-2FDE-4650-A138-F211C9210DE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51" y="793"/>
              <a:ext cx="26738" cy="194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11" name="Picture 29" descr="128gb memory card1.jpg">
              <a:extLst>
                <a:ext uri="{FF2B5EF4-FFF2-40B4-BE49-F238E27FC236}">
                  <a16:creationId xmlns:a16="http://schemas.microsoft.com/office/drawing/2014/main" id="{39527DEC-3B2B-44B4-B473-5BC01DAEA59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35941" cy="203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12" name="Picture 30" descr="micro memory card.jpg">
              <a:extLst>
                <a:ext uri="{FF2B5EF4-FFF2-40B4-BE49-F238E27FC236}">
                  <a16:creationId xmlns:a16="http://schemas.microsoft.com/office/drawing/2014/main" id="{64AD90F7-C7AD-43FE-99F6-11C766E6D07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16" y="0"/>
              <a:ext cx="21463" cy="21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513" name="Rectangle 31">
              <a:extLst>
                <a:ext uri="{FF2B5EF4-FFF2-40B4-BE49-F238E27FC236}">
                  <a16:creationId xmlns:a16="http://schemas.microsoft.com/office/drawing/2014/main" id="{E7A8B8DA-32B7-4DE2-BBC1-B7B2244D55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78" y="18861"/>
              <a:ext cx="21650" cy="74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500"/>
                </a:spcBef>
                <a:spcAft>
                  <a:spcPts val="500"/>
                </a:spcAft>
                <a:buFontTx/>
                <a:buNone/>
              </a:pPr>
              <a:r>
                <a:rPr lang="en-US" altLang="en-US" sz="1400" dirty="0">
                  <a:latin typeface="+mn-lt"/>
                  <a:ea typeface="MS Mincho" panose="02020609040205080304" pitchFamily="49" charset="-128"/>
                </a:rPr>
                <a:t>Secure Digital </a:t>
              </a:r>
              <a:endParaRPr lang="en-GB" altLang="en-US" sz="1400" dirty="0">
                <a:latin typeface="+mn-lt"/>
                <a:ea typeface="MS Mincho" panose="02020609040205080304" pitchFamily="49" charset="-128"/>
              </a:endParaRPr>
            </a:p>
            <a:p>
              <a:pPr algn="ctr" eaLnBrk="1" hangingPunct="1">
                <a:spcBef>
                  <a:spcPts val="500"/>
                </a:spcBef>
                <a:spcAft>
                  <a:spcPts val="500"/>
                </a:spcAft>
                <a:buFontTx/>
                <a:buNone/>
              </a:pPr>
              <a:r>
                <a:rPr lang="en-US" altLang="en-US" sz="1400" dirty="0">
                  <a:latin typeface="+mn-lt"/>
                  <a:ea typeface="MS Mincho" panose="02020609040205080304" pitchFamily="49" charset="-128"/>
                </a:rPr>
                <a:t>Card (SD)</a:t>
              </a:r>
              <a:endParaRPr lang="el-GR" altLang="en-US" sz="1400" dirty="0">
                <a:latin typeface="+mn-lt"/>
                <a:ea typeface="MS Mincho" panose="02020609040205080304" pitchFamily="49" charset="-128"/>
              </a:endParaRPr>
            </a:p>
          </p:txBody>
        </p:sp>
        <p:sp>
          <p:nvSpPr>
            <p:cNvPr id="21514" name="Rectangle 32">
              <a:extLst>
                <a:ext uri="{FF2B5EF4-FFF2-40B4-BE49-F238E27FC236}">
                  <a16:creationId xmlns:a16="http://schemas.microsoft.com/office/drawing/2014/main" id="{6F107698-F634-4842-9DF9-0C4EE52361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939" y="18750"/>
              <a:ext cx="14841" cy="8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500"/>
                </a:spcBef>
                <a:spcAft>
                  <a:spcPts val="500"/>
                </a:spcAft>
                <a:buFontTx/>
                <a:buNone/>
              </a:pPr>
              <a:r>
                <a:rPr lang="en-US" altLang="en-US" sz="1400" dirty="0">
                  <a:latin typeface="+mn-lt"/>
                  <a:ea typeface="MS Mincho" panose="02020609040205080304" pitchFamily="49" charset="-128"/>
                </a:rPr>
                <a:t>Micro SD Card</a:t>
              </a:r>
              <a:endParaRPr lang="en-GB" altLang="en-US" sz="1400" dirty="0">
                <a:latin typeface="+mn-lt"/>
                <a:ea typeface="MS Mincho" panose="02020609040205080304" pitchFamily="49" charset="-128"/>
              </a:endParaRPr>
            </a:p>
            <a:p>
              <a:pPr algn="ctr" eaLnBrk="1" hangingPunct="1">
                <a:spcBef>
                  <a:spcPts val="500"/>
                </a:spcBef>
                <a:spcAft>
                  <a:spcPts val="500"/>
                </a:spcAft>
                <a:buFontTx/>
                <a:buNone/>
              </a:pPr>
              <a:r>
                <a:rPr lang="en-US" altLang="en-US" sz="1400" dirty="0">
                  <a:latin typeface="+mn-lt"/>
                  <a:ea typeface="MS Mincho" panose="02020609040205080304" pitchFamily="49" charset="-128"/>
                </a:rPr>
                <a:t>And Adapter</a:t>
              </a:r>
              <a:endParaRPr lang="el-GR" altLang="en-US" sz="1400">
                <a:latin typeface="+mn-lt"/>
                <a:ea typeface="MS Mincho" panose="02020609040205080304" pitchFamily="49" charset="-128"/>
              </a:endParaRPr>
            </a:p>
          </p:txBody>
        </p:sp>
        <p:sp>
          <p:nvSpPr>
            <p:cNvPr id="21515" name="Rectangle 33">
              <a:extLst>
                <a:ext uri="{FF2B5EF4-FFF2-40B4-BE49-F238E27FC236}">
                  <a16:creationId xmlns:a16="http://schemas.microsoft.com/office/drawing/2014/main" id="{00A72423-0C01-4685-B1C2-BE90EAE95E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111" y="18662"/>
              <a:ext cx="13242" cy="7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500"/>
                </a:spcBef>
                <a:spcAft>
                  <a:spcPts val="500"/>
                </a:spcAft>
                <a:buFontTx/>
                <a:buNone/>
              </a:pPr>
              <a:r>
                <a:rPr lang="en-US" altLang="en-US" sz="1400" dirty="0">
                  <a:latin typeface="+mn-lt"/>
                  <a:ea typeface="MS Mincho" panose="02020609040205080304" pitchFamily="49" charset="-128"/>
                </a:rPr>
                <a:t>Compact Flash</a:t>
              </a:r>
              <a:endParaRPr lang="en-GB" altLang="en-US" sz="1400" dirty="0">
                <a:latin typeface="+mn-lt"/>
                <a:ea typeface="MS Mincho" panose="02020609040205080304" pitchFamily="49" charset="-128"/>
              </a:endParaRPr>
            </a:p>
            <a:p>
              <a:pPr algn="ctr" eaLnBrk="1" hangingPunct="1">
                <a:spcBef>
                  <a:spcPts val="500"/>
                </a:spcBef>
                <a:spcAft>
                  <a:spcPts val="500"/>
                </a:spcAft>
                <a:buFontTx/>
                <a:buNone/>
              </a:pPr>
              <a:r>
                <a:rPr lang="en-US" altLang="en-US" sz="1400" dirty="0">
                  <a:latin typeface="+mn-lt"/>
                  <a:ea typeface="MS Mincho" panose="02020609040205080304" pitchFamily="49" charset="-128"/>
                </a:rPr>
                <a:t>Card</a:t>
              </a:r>
              <a:r>
                <a:rPr lang="en-GB" altLang="en-US" sz="1400" dirty="0">
                  <a:latin typeface="+mn-lt"/>
                  <a:ea typeface="MS Mincho" panose="02020609040205080304" pitchFamily="49" charset="-128"/>
                </a:rPr>
                <a:t> (CF)</a:t>
              </a:r>
              <a:endParaRPr lang="el-GR" altLang="en-US" sz="1400">
                <a:latin typeface="+mn-lt"/>
                <a:ea typeface="MS Mincho" panose="02020609040205080304" pitchFamily="49" charset="-128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5458275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Title 1">
            <a:extLst>
              <a:ext uri="{FF2B5EF4-FFF2-40B4-BE49-F238E27FC236}">
                <a16:creationId xmlns:a16="http://schemas.microsoft.com/office/drawing/2014/main" id="{044CDC73-9728-4D4D-85AC-85B027CFFDA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39775" y="136524"/>
            <a:ext cx="8229600" cy="773112"/>
          </a:xfrm>
          <a:ln/>
        </p:spPr>
        <p:txBody>
          <a:bodyPr lIns="91440" tIns="45720" rIns="91440" bIns="45720" anchor="ctr">
            <a:normAutofit/>
          </a:bodyPr>
          <a:lstStyle/>
          <a:p>
            <a:pPr marL="342900" indent="-342900" algn="r" eaLnBrk="1" hangingPunct="1"/>
            <a:r>
              <a:rPr lang="en-US" altLang="en-US" dirty="0">
                <a:solidFill>
                  <a:srgbClr val="FFFFFF"/>
                </a:solidFill>
                <a:latin typeface="Helvetica" panose="020B0604020202020204" pitchFamily="34" charset="0"/>
              </a:rPr>
              <a:t>USB Data Storage Devices</a:t>
            </a:r>
          </a:p>
        </p:txBody>
      </p:sp>
      <p:sp>
        <p:nvSpPr>
          <p:cNvPr id="23556" name="Content Placeholder 2">
            <a:extLst>
              <a:ext uri="{FF2B5EF4-FFF2-40B4-BE49-F238E27FC236}">
                <a16:creationId xmlns:a16="http://schemas.microsoft.com/office/drawing/2014/main" id="{4F173CD7-C8C6-4CB9-9C15-CFD4BFA9D517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57200" y="1802179"/>
            <a:ext cx="7886700" cy="4351338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en-US" altLang="en-US" dirty="0"/>
              <a:t>Is a standard that defines the protocols for communication, connection and power supply for devices that are to be connected </a:t>
            </a:r>
          </a:p>
        </p:txBody>
      </p:sp>
      <p:pic>
        <p:nvPicPr>
          <p:cNvPr id="23557" name="Grafik 112">
            <a:extLst>
              <a:ext uri="{FF2B5EF4-FFF2-40B4-BE49-F238E27FC236}">
                <a16:creationId xmlns:a16="http://schemas.microsoft.com/office/drawing/2014/main" id="{6701D1BD-F81A-4B6B-BD6A-1E8D833233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513138"/>
            <a:ext cx="7712075" cy="222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725721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Title 1">
            <a:extLst>
              <a:ext uri="{FF2B5EF4-FFF2-40B4-BE49-F238E27FC236}">
                <a16:creationId xmlns:a16="http://schemas.microsoft.com/office/drawing/2014/main" id="{4339E78A-1E8D-4AC4-9C8E-FF8F641CB80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39775" y="136524"/>
            <a:ext cx="8229600" cy="773112"/>
          </a:xfrm>
          <a:ln/>
        </p:spPr>
        <p:txBody>
          <a:bodyPr lIns="91440" tIns="45720" rIns="91440" bIns="45720" anchor="ctr">
            <a:normAutofit/>
          </a:bodyPr>
          <a:lstStyle/>
          <a:p>
            <a:pPr marL="342900" indent="-342900" algn="r" eaLnBrk="1" hangingPunct="1"/>
            <a:r>
              <a:rPr lang="en-US" altLang="en-US" dirty="0">
                <a:solidFill>
                  <a:srgbClr val="FFFFFF"/>
                </a:solidFill>
                <a:latin typeface="Helvetica" panose="020B0604020202020204" pitchFamily="34" charset="0"/>
              </a:rPr>
              <a:t>USB Data Storage Devices</a:t>
            </a:r>
          </a:p>
        </p:txBody>
      </p:sp>
      <p:sp>
        <p:nvSpPr>
          <p:cNvPr id="25604" name="Content Placeholder 2">
            <a:extLst>
              <a:ext uri="{FF2B5EF4-FFF2-40B4-BE49-F238E27FC236}">
                <a16:creationId xmlns:a16="http://schemas.microsoft.com/office/drawing/2014/main" id="{A64D21EB-0257-4974-ABF8-7980B461C93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96874" y="1579440"/>
            <a:ext cx="7886700" cy="4351338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en-US" altLang="en-US" dirty="0"/>
              <a:t>Not all devices are what they seem</a:t>
            </a:r>
            <a:r>
              <a:rPr lang="el-GR" altLang="en-US" dirty="0"/>
              <a:t> </a:t>
            </a:r>
            <a:r>
              <a:rPr lang="en-US" altLang="en-US" dirty="0"/>
              <a:t> !!!!</a:t>
            </a:r>
          </a:p>
        </p:txBody>
      </p:sp>
      <p:pic>
        <p:nvPicPr>
          <p:cNvPr id="21506" name="Picture 2">
            <a:extLst>
              <a:ext uri="{FF2B5EF4-FFF2-40B4-BE49-F238E27FC236}">
                <a16:creationId xmlns:a16="http://schemas.microsoft.com/office/drawing/2014/main" id="{07FB3C47-D32F-4FE0-9CDB-FA0BF03487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813" y="2345532"/>
            <a:ext cx="3052762" cy="381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1507" name="Picture 3">
            <a:extLst>
              <a:ext uri="{FF2B5EF4-FFF2-40B4-BE49-F238E27FC236}">
                <a16:creationId xmlns:a16="http://schemas.microsoft.com/office/drawing/2014/main" id="{671C339B-A5C5-4D3C-B436-5A409CFE91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6787" y="2220913"/>
            <a:ext cx="2709863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1508" name="Picture 4">
            <a:extLst>
              <a:ext uri="{FF2B5EF4-FFF2-40B4-BE49-F238E27FC236}">
                <a16:creationId xmlns:a16="http://schemas.microsoft.com/office/drawing/2014/main" id="{01236C28-B216-4691-9A48-80752C272F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9738" y="4432301"/>
            <a:ext cx="2701925" cy="191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99356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Title 1">
            <a:extLst>
              <a:ext uri="{FF2B5EF4-FFF2-40B4-BE49-F238E27FC236}">
                <a16:creationId xmlns:a16="http://schemas.microsoft.com/office/drawing/2014/main" id="{1AD9FB3A-733D-456D-9DDC-B20442D7CBA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39775" y="136524"/>
            <a:ext cx="8229600" cy="773112"/>
          </a:xfrm>
          <a:ln/>
        </p:spPr>
        <p:txBody>
          <a:bodyPr lIns="91440" tIns="45720" rIns="91440" bIns="45720" anchor="ctr">
            <a:normAutofit/>
          </a:bodyPr>
          <a:lstStyle/>
          <a:p>
            <a:pPr marL="342900" indent="-342900" algn="r" eaLnBrk="1" hangingPunct="1"/>
            <a:r>
              <a:rPr lang="en-US" altLang="en-US" dirty="0">
                <a:solidFill>
                  <a:srgbClr val="FFFFFF"/>
                </a:solidFill>
                <a:latin typeface="Helvetica" panose="020B0604020202020204" pitchFamily="34" charset="0"/>
              </a:rPr>
              <a:t>USB Data Storage Devices</a:t>
            </a:r>
          </a:p>
        </p:txBody>
      </p:sp>
      <p:sp>
        <p:nvSpPr>
          <p:cNvPr id="27652" name="Content Placeholder 2">
            <a:extLst>
              <a:ext uri="{FF2B5EF4-FFF2-40B4-BE49-F238E27FC236}">
                <a16:creationId xmlns:a16="http://schemas.microsoft.com/office/drawing/2014/main" id="{7F3302A9-2234-49EE-87E6-B5C0619B5F1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75163" y="1496219"/>
            <a:ext cx="7886700" cy="4351338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en-US" altLang="en-US" dirty="0"/>
              <a:t>Not all devices are what they seem</a:t>
            </a:r>
            <a:r>
              <a:rPr lang="el-GR" altLang="en-US" dirty="0"/>
              <a:t> </a:t>
            </a:r>
            <a:r>
              <a:rPr lang="en-US" altLang="en-US" dirty="0"/>
              <a:t> !!!!</a:t>
            </a:r>
          </a:p>
        </p:txBody>
      </p:sp>
      <p:pic>
        <p:nvPicPr>
          <p:cNvPr id="27653" name="Picture 1" descr="Description: odd usb.png">
            <a:extLst>
              <a:ext uri="{FF2B5EF4-FFF2-40B4-BE49-F238E27FC236}">
                <a16:creationId xmlns:a16="http://schemas.microsoft.com/office/drawing/2014/main" id="{0DAC54BF-A951-481E-9E53-33C869F20D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" y="2201863"/>
            <a:ext cx="7748588" cy="196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8" name="Picture 10">
            <a:extLst>
              <a:ext uri="{FF2B5EF4-FFF2-40B4-BE49-F238E27FC236}">
                <a16:creationId xmlns:a16="http://schemas.microsoft.com/office/drawing/2014/main" id="{3D08B3AA-C753-4851-A7DA-14983801E0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250" y="4292600"/>
            <a:ext cx="1905000" cy="200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2539" name="Picture 11">
            <a:extLst>
              <a:ext uri="{FF2B5EF4-FFF2-40B4-BE49-F238E27FC236}">
                <a16:creationId xmlns:a16="http://schemas.microsoft.com/office/drawing/2014/main" id="{88952A5F-F19D-408C-B7DD-252EA482E5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50" y="5534025"/>
            <a:ext cx="1905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2540" name="Picture 12">
            <a:extLst>
              <a:ext uri="{FF2B5EF4-FFF2-40B4-BE49-F238E27FC236}">
                <a16:creationId xmlns:a16="http://schemas.microsoft.com/office/drawing/2014/main" id="{EF638923-2BF2-4F85-9439-1FF646BB07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6438" y="4292600"/>
            <a:ext cx="4600575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2541" name="Picture 13">
            <a:extLst>
              <a:ext uri="{FF2B5EF4-FFF2-40B4-BE49-F238E27FC236}">
                <a16:creationId xmlns:a16="http://schemas.microsoft.com/office/drawing/2014/main" id="{850E2527-C7E9-4950-ACCE-B19E7838D5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" y="4014788"/>
            <a:ext cx="177165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0803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Title 1">
            <a:extLst>
              <a:ext uri="{FF2B5EF4-FFF2-40B4-BE49-F238E27FC236}">
                <a16:creationId xmlns:a16="http://schemas.microsoft.com/office/drawing/2014/main" id="{1FE3359C-6711-419E-BD44-E086C5DFD54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39775" y="136524"/>
            <a:ext cx="8229600" cy="773112"/>
          </a:xfrm>
          <a:ln/>
        </p:spPr>
        <p:txBody>
          <a:bodyPr lIns="91440" tIns="45720" rIns="91440" bIns="45720" anchor="ctr">
            <a:normAutofit/>
          </a:bodyPr>
          <a:lstStyle/>
          <a:p>
            <a:pPr marL="342900" indent="-342900" algn="r" eaLnBrk="1" hangingPunct="1"/>
            <a:r>
              <a:rPr lang="en-US" altLang="en-US" dirty="0">
                <a:solidFill>
                  <a:srgbClr val="FFFFFF"/>
                </a:solidFill>
                <a:latin typeface="Helvetica" panose="020B0604020202020204" pitchFamily="34" charset="0"/>
              </a:rPr>
              <a:t>Data Storage Tape Disks</a:t>
            </a:r>
          </a:p>
        </p:txBody>
      </p:sp>
      <p:sp>
        <p:nvSpPr>
          <p:cNvPr id="29700" name="Content Placeholder 2">
            <a:extLst>
              <a:ext uri="{FF2B5EF4-FFF2-40B4-BE49-F238E27FC236}">
                <a16:creationId xmlns:a16="http://schemas.microsoft.com/office/drawing/2014/main" id="{FE81ADBA-2589-4CED-B5A0-D8FCEEF84AB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57200" y="1743075"/>
            <a:ext cx="7886700" cy="4351338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en-US" altLang="en-US" dirty="0"/>
              <a:t>Data stored on tape is more likely to be encountered is a business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dirty="0"/>
              <a:t>Tapes are normally used for backup </a:t>
            </a:r>
          </a:p>
        </p:txBody>
      </p:sp>
      <p:grpSp>
        <p:nvGrpSpPr>
          <p:cNvPr id="29701" name="Group 5">
            <a:extLst>
              <a:ext uri="{FF2B5EF4-FFF2-40B4-BE49-F238E27FC236}">
                <a16:creationId xmlns:a16="http://schemas.microsoft.com/office/drawing/2014/main" id="{13ED67C2-BD2C-4A7B-96CE-441099C0380B}"/>
              </a:ext>
            </a:extLst>
          </p:cNvPr>
          <p:cNvGrpSpPr>
            <a:grpSpLocks/>
          </p:cNvGrpSpPr>
          <p:nvPr/>
        </p:nvGrpSpPr>
        <p:grpSpPr bwMode="auto">
          <a:xfrm>
            <a:off x="457200" y="3476625"/>
            <a:ext cx="7832725" cy="2355850"/>
            <a:chOff x="0" y="0"/>
            <a:chExt cx="65414" cy="19295"/>
          </a:xfrm>
        </p:grpSpPr>
        <p:pic>
          <p:nvPicPr>
            <p:cNvPr id="29702" name="Picture 35" descr="ultrium 5 tape.jpg">
              <a:extLst>
                <a:ext uri="{FF2B5EF4-FFF2-40B4-BE49-F238E27FC236}">
                  <a16:creationId xmlns:a16="http://schemas.microsoft.com/office/drawing/2014/main" id="{001170A9-FE32-4186-92DB-DEADA3B0C92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418"/>
              <a:ext cx="14545" cy="158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03" name="Picture 36" descr="lto 5 tape cassette.jpg">
              <a:extLst>
                <a:ext uri="{FF2B5EF4-FFF2-40B4-BE49-F238E27FC236}">
                  <a16:creationId xmlns:a16="http://schemas.microsoft.com/office/drawing/2014/main" id="{195BCA5F-7C06-4C16-8730-67BBB939861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78" y="0"/>
              <a:ext cx="20566" cy="160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04" name="Picture 37" descr="lto tape drive.jpg">
              <a:extLst>
                <a:ext uri="{FF2B5EF4-FFF2-40B4-BE49-F238E27FC236}">
                  <a16:creationId xmlns:a16="http://schemas.microsoft.com/office/drawing/2014/main" id="{0BBD15F5-3FB0-4C0D-ACC4-4CEFCE1582E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627" y="0"/>
              <a:ext cx="18787" cy="187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705" name="Rectangle 38">
              <a:extLst>
                <a:ext uri="{FF2B5EF4-FFF2-40B4-BE49-F238E27FC236}">
                  <a16:creationId xmlns:a16="http://schemas.microsoft.com/office/drawing/2014/main" id="{1D628764-20B0-459E-ADBD-B1A5564084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32" y="16087"/>
              <a:ext cx="25738" cy="32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500"/>
                </a:spcBef>
                <a:spcAft>
                  <a:spcPts val="500"/>
                </a:spcAft>
                <a:buFontTx/>
                <a:buNone/>
              </a:pPr>
              <a:r>
                <a:rPr lang="en-US" altLang="en-US" sz="1400" dirty="0">
                  <a:latin typeface="+mn-lt"/>
                  <a:ea typeface="MS Mincho" panose="02020609040205080304" pitchFamily="49" charset="-128"/>
                </a:rPr>
                <a:t>Linear Tape-Open (LTO) Storage Tapes</a:t>
              </a:r>
              <a:endParaRPr lang="el-GR" altLang="en-US" sz="1400" dirty="0">
                <a:latin typeface="+mn-lt"/>
                <a:ea typeface="MS Mincho" panose="02020609040205080304" pitchFamily="49" charset="-128"/>
              </a:endParaRPr>
            </a:p>
          </p:txBody>
        </p:sp>
        <p:sp>
          <p:nvSpPr>
            <p:cNvPr id="29706" name="Rectangle 39">
              <a:extLst>
                <a:ext uri="{FF2B5EF4-FFF2-40B4-BE49-F238E27FC236}">
                  <a16:creationId xmlns:a16="http://schemas.microsoft.com/office/drawing/2014/main" id="{02651CBD-C4FB-4D1E-9138-FFD16A3C42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939" y="15968"/>
              <a:ext cx="11270" cy="28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500"/>
                </a:spcBef>
                <a:spcAft>
                  <a:spcPts val="500"/>
                </a:spcAft>
                <a:buFontTx/>
                <a:buNone/>
              </a:pPr>
              <a:r>
                <a:rPr lang="en-US" altLang="en-US" sz="900" dirty="0">
                  <a:latin typeface="Verdana" panose="020B0604030504040204" pitchFamily="34" charset="0"/>
                  <a:ea typeface="MS Mincho" panose="02020609040205080304" pitchFamily="49" charset="-128"/>
                </a:rPr>
                <a:t>LTO Tape Drive</a:t>
              </a:r>
              <a:endParaRPr lang="el-GR" altLang="en-US" sz="1800">
                <a:latin typeface="Arial" panose="020B0604020202020204" pitchFamily="34" charset="0"/>
                <a:ea typeface="MS Mincho" panose="02020609040205080304" pitchFamily="49" charset="-128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9762682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Title 1">
            <a:extLst>
              <a:ext uri="{FF2B5EF4-FFF2-40B4-BE49-F238E27FC236}">
                <a16:creationId xmlns:a16="http://schemas.microsoft.com/office/drawing/2014/main" id="{DE0DE5F6-EDE5-4F79-ADD6-7283D057085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39775" y="136524"/>
            <a:ext cx="8229600" cy="773112"/>
          </a:xfrm>
          <a:ln/>
        </p:spPr>
        <p:txBody>
          <a:bodyPr lIns="91440" tIns="45720" rIns="91440" bIns="45720" anchor="ctr">
            <a:normAutofit/>
          </a:bodyPr>
          <a:lstStyle/>
          <a:p>
            <a:pPr marL="342900" indent="-342900" algn="r" eaLnBrk="1" hangingPunct="1"/>
            <a:r>
              <a:rPr lang="en-US" altLang="en-US" dirty="0">
                <a:solidFill>
                  <a:srgbClr val="FFFFFF"/>
                </a:solidFill>
                <a:latin typeface="Helvetica" panose="020B0604020202020204" pitchFamily="34" charset="0"/>
              </a:rPr>
              <a:t>Peripheral Devices</a:t>
            </a:r>
          </a:p>
        </p:txBody>
      </p:sp>
      <p:sp>
        <p:nvSpPr>
          <p:cNvPr id="31748" name="Content Placeholder 2">
            <a:extLst>
              <a:ext uri="{FF2B5EF4-FFF2-40B4-BE49-F238E27FC236}">
                <a16:creationId xmlns:a16="http://schemas.microsoft.com/office/drawing/2014/main" id="{D95D76B7-3D48-45CB-9C22-C3CD312AC4F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28650" y="1764507"/>
            <a:ext cx="7886700" cy="4351338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en-US" altLang="en-US" dirty="0"/>
              <a:t>Peripherals are devices are not an integral part of the computer but connect to it to improve its capabilities</a:t>
            </a:r>
            <a:r>
              <a:rPr lang="el-GR" altLang="en-US" dirty="0"/>
              <a:t> </a:t>
            </a:r>
            <a:endParaRPr lang="en-US" altLang="en-US" dirty="0"/>
          </a:p>
        </p:txBody>
      </p:sp>
      <p:grpSp>
        <p:nvGrpSpPr>
          <p:cNvPr id="31749" name="Group 10">
            <a:extLst>
              <a:ext uri="{FF2B5EF4-FFF2-40B4-BE49-F238E27FC236}">
                <a16:creationId xmlns:a16="http://schemas.microsoft.com/office/drawing/2014/main" id="{6AE6B00A-FF39-4561-B5B0-E98AD5C7E38C}"/>
              </a:ext>
            </a:extLst>
          </p:cNvPr>
          <p:cNvGrpSpPr>
            <a:grpSpLocks/>
          </p:cNvGrpSpPr>
          <p:nvPr/>
        </p:nvGrpSpPr>
        <p:grpSpPr bwMode="auto">
          <a:xfrm>
            <a:off x="1079500" y="3233738"/>
            <a:ext cx="2073275" cy="2641600"/>
            <a:chOff x="0" y="0"/>
            <a:chExt cx="14668" cy="15996"/>
          </a:xfrm>
        </p:grpSpPr>
        <p:pic>
          <p:nvPicPr>
            <p:cNvPr id="31756" name="Picture 47" descr="scl5">
              <a:extLst>
                <a:ext uri="{FF2B5EF4-FFF2-40B4-BE49-F238E27FC236}">
                  <a16:creationId xmlns:a16="http://schemas.microsoft.com/office/drawing/2014/main" id="{1BCBFF47-97C7-4F86-A96E-236BD932A93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4668" cy="136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757" name="Rectangle 48">
              <a:extLst>
                <a:ext uri="{FF2B5EF4-FFF2-40B4-BE49-F238E27FC236}">
                  <a16:creationId xmlns:a16="http://schemas.microsoft.com/office/drawing/2014/main" id="{6C0AA34D-5485-4EBE-B6B3-B78708206D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2" y="14034"/>
              <a:ext cx="9779" cy="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just" eaLnBrk="1" hangingPunct="1">
                <a:spcBef>
                  <a:spcPts val="500"/>
                </a:spcBef>
                <a:spcAft>
                  <a:spcPts val="500"/>
                </a:spcAft>
                <a:buFontTx/>
                <a:buNone/>
              </a:pPr>
              <a:r>
                <a:rPr lang="en-US" altLang="en-US" sz="1400" dirty="0">
                  <a:solidFill>
                    <a:srgbClr val="000000"/>
                  </a:solidFill>
                  <a:latin typeface="+mn-lt"/>
                  <a:ea typeface="MS Mincho" panose="02020609040205080304" pitchFamily="49" charset="-128"/>
                </a:rPr>
                <a:t>Fax Machine</a:t>
              </a:r>
              <a:endParaRPr lang="el-GR" altLang="en-US" sz="1400" dirty="0">
                <a:latin typeface="+mn-lt"/>
                <a:ea typeface="MS Mincho" panose="02020609040205080304" pitchFamily="49" charset="-128"/>
              </a:endParaRPr>
            </a:p>
          </p:txBody>
        </p:sp>
      </p:grpSp>
      <p:grpSp>
        <p:nvGrpSpPr>
          <p:cNvPr id="31750" name="Group 13">
            <a:extLst>
              <a:ext uri="{FF2B5EF4-FFF2-40B4-BE49-F238E27FC236}">
                <a16:creationId xmlns:a16="http://schemas.microsoft.com/office/drawing/2014/main" id="{08A4A25A-F3D6-42BD-B086-523F597B04D2}"/>
              </a:ext>
            </a:extLst>
          </p:cNvPr>
          <p:cNvGrpSpPr>
            <a:grpSpLocks/>
          </p:cNvGrpSpPr>
          <p:nvPr/>
        </p:nvGrpSpPr>
        <p:grpSpPr bwMode="auto">
          <a:xfrm>
            <a:off x="3530600" y="3233738"/>
            <a:ext cx="2324100" cy="2641600"/>
            <a:chOff x="0" y="0"/>
            <a:chExt cx="14188" cy="12528"/>
          </a:xfrm>
        </p:grpSpPr>
        <p:pic>
          <p:nvPicPr>
            <p:cNvPr id="31754" name="Picture 50" descr="scl10">
              <a:extLst>
                <a:ext uri="{FF2B5EF4-FFF2-40B4-BE49-F238E27FC236}">
                  <a16:creationId xmlns:a16="http://schemas.microsoft.com/office/drawing/2014/main" id="{59C6E323-57C5-422B-AE88-301237D8A0C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4188" cy="11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755" name="Rectangle 51">
              <a:extLst>
                <a:ext uri="{FF2B5EF4-FFF2-40B4-BE49-F238E27FC236}">
                  <a16:creationId xmlns:a16="http://schemas.microsoft.com/office/drawing/2014/main" id="{8489DD9B-25A2-4992-85EE-A8FB50E159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62" y="11042"/>
              <a:ext cx="7448" cy="1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just" eaLnBrk="1" hangingPunct="1">
                <a:spcBef>
                  <a:spcPts val="500"/>
                </a:spcBef>
                <a:spcAft>
                  <a:spcPts val="500"/>
                </a:spcAft>
                <a:buFontTx/>
                <a:buNone/>
              </a:pPr>
              <a:r>
                <a:rPr lang="en-GB" altLang="en-US" sz="1400" dirty="0">
                  <a:solidFill>
                    <a:srgbClr val="000000"/>
                  </a:solidFill>
                  <a:latin typeface="+mn-lt"/>
                  <a:ea typeface="MS Mincho" panose="02020609040205080304" pitchFamily="49" charset="-128"/>
                </a:rPr>
                <a:t>Scanner</a:t>
              </a:r>
              <a:endParaRPr lang="el-GR" altLang="en-US" sz="1400" dirty="0">
                <a:latin typeface="+mn-lt"/>
                <a:ea typeface="MS Mincho" panose="02020609040205080304" pitchFamily="49" charset="-128"/>
              </a:endParaRPr>
            </a:p>
          </p:txBody>
        </p:sp>
      </p:grpSp>
      <p:grpSp>
        <p:nvGrpSpPr>
          <p:cNvPr id="31751" name="Group 16">
            <a:extLst>
              <a:ext uri="{FF2B5EF4-FFF2-40B4-BE49-F238E27FC236}">
                <a16:creationId xmlns:a16="http://schemas.microsoft.com/office/drawing/2014/main" id="{E68F5001-024E-400B-B9DD-A1B4C66FF65B}"/>
              </a:ext>
            </a:extLst>
          </p:cNvPr>
          <p:cNvGrpSpPr>
            <a:grpSpLocks/>
          </p:cNvGrpSpPr>
          <p:nvPr/>
        </p:nvGrpSpPr>
        <p:grpSpPr bwMode="auto">
          <a:xfrm>
            <a:off x="5854700" y="3068638"/>
            <a:ext cx="2506663" cy="2633662"/>
            <a:chOff x="0" y="0"/>
            <a:chExt cx="13933" cy="13220"/>
          </a:xfrm>
        </p:grpSpPr>
        <p:pic>
          <p:nvPicPr>
            <p:cNvPr id="31752" name="Picture 55" descr="scl8">
              <a:extLst>
                <a:ext uri="{FF2B5EF4-FFF2-40B4-BE49-F238E27FC236}">
                  <a16:creationId xmlns:a16="http://schemas.microsoft.com/office/drawing/2014/main" id="{63B3F01D-21B2-4CB0-8C54-082677A78FB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3933" cy="12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753" name="Rectangle 56">
              <a:extLst>
                <a:ext uri="{FF2B5EF4-FFF2-40B4-BE49-F238E27FC236}">
                  <a16:creationId xmlns:a16="http://schemas.microsoft.com/office/drawing/2014/main" id="{04416B3F-8FAE-4AA6-B20D-65921C4828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55" y="11734"/>
              <a:ext cx="3930" cy="1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just" eaLnBrk="1" hangingPunct="1">
                <a:spcBef>
                  <a:spcPts val="500"/>
                </a:spcBef>
                <a:spcAft>
                  <a:spcPts val="500"/>
                </a:spcAft>
                <a:buFontTx/>
                <a:buNone/>
              </a:pPr>
              <a:r>
                <a:rPr lang="en-GB" altLang="en-US" sz="1400" dirty="0">
                  <a:solidFill>
                    <a:srgbClr val="000000"/>
                  </a:solidFill>
                  <a:latin typeface="+mn-lt"/>
                  <a:ea typeface="MS Mincho" panose="02020609040205080304" pitchFamily="49" charset="-128"/>
                </a:rPr>
                <a:t>Printer</a:t>
              </a:r>
              <a:endParaRPr lang="el-GR" altLang="en-US" sz="1400" dirty="0">
                <a:latin typeface="+mn-lt"/>
                <a:ea typeface="MS Mincho" panose="02020609040205080304" pitchFamily="49" charset="-128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8058351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Title 1">
            <a:extLst>
              <a:ext uri="{FF2B5EF4-FFF2-40B4-BE49-F238E27FC236}">
                <a16:creationId xmlns:a16="http://schemas.microsoft.com/office/drawing/2014/main" id="{2F26F56B-8CB3-49AF-A389-D8CFBB7521C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39775" y="136524"/>
            <a:ext cx="8229600" cy="773112"/>
          </a:xfrm>
          <a:ln/>
        </p:spPr>
        <p:txBody>
          <a:bodyPr lIns="91440" tIns="45720" rIns="91440" bIns="45720" anchor="ctr">
            <a:normAutofit/>
          </a:bodyPr>
          <a:lstStyle/>
          <a:p>
            <a:pPr marL="342900" indent="-342900" algn="r" eaLnBrk="1" hangingPunct="1"/>
            <a:r>
              <a:rPr lang="en-US" altLang="en-US" dirty="0">
                <a:solidFill>
                  <a:srgbClr val="FFFFFF"/>
                </a:solidFill>
                <a:latin typeface="Helvetica" panose="020B0604020202020204" pitchFamily="34" charset="0"/>
              </a:rPr>
              <a:t>Photocopiers</a:t>
            </a:r>
          </a:p>
        </p:txBody>
      </p:sp>
      <p:sp>
        <p:nvSpPr>
          <p:cNvPr id="33796" name="Content Placeholder 2">
            <a:extLst>
              <a:ext uri="{FF2B5EF4-FFF2-40B4-BE49-F238E27FC236}">
                <a16:creationId xmlns:a16="http://schemas.microsoft.com/office/drawing/2014/main" id="{FDE99387-0FA2-4F65-AB74-04C5B1469B8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149481" y="1830389"/>
            <a:ext cx="4746625" cy="452596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GB" altLang="en-US" dirty="0"/>
              <a:t>A </a:t>
            </a:r>
            <a:r>
              <a:rPr lang="el-GR" altLang="en-US" b="1" dirty="0"/>
              <a:t>photocopier</a:t>
            </a:r>
            <a:r>
              <a:rPr lang="el-GR" altLang="en-US" dirty="0"/>
              <a:t> is a </a:t>
            </a:r>
            <a:r>
              <a:rPr lang="en-GB" altLang="en-US" dirty="0"/>
              <a:t>machine that makes </a:t>
            </a:r>
            <a:r>
              <a:rPr lang="el-GR" altLang="en-US" dirty="0"/>
              <a:t>paper copies of documents and other visual images quickly and cheaply</a:t>
            </a:r>
            <a:endParaRPr lang="en-US" altLang="en-US" dirty="0"/>
          </a:p>
          <a:p>
            <a:pPr eaLnBrk="1" hangingPunct="1">
              <a:lnSpc>
                <a:spcPct val="80000"/>
              </a:lnSpc>
            </a:pPr>
            <a:r>
              <a:rPr lang="en-US" altLang="en-US" dirty="0"/>
              <a:t>Found in businesses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dirty="0"/>
              <a:t>Internal or removable memory</a:t>
            </a:r>
          </a:p>
        </p:txBody>
      </p:sp>
      <p:pic>
        <p:nvPicPr>
          <p:cNvPr id="33797" name="Picture 3">
            <a:extLst>
              <a:ext uri="{FF2B5EF4-FFF2-40B4-BE49-F238E27FC236}">
                <a16:creationId xmlns:a16="http://schemas.microsoft.com/office/drawing/2014/main" id="{1AA99AEB-8D71-4869-BD27-7D6AE70A36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13" y="1316038"/>
            <a:ext cx="3675062" cy="504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194395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Title 1">
            <a:extLst>
              <a:ext uri="{FF2B5EF4-FFF2-40B4-BE49-F238E27FC236}">
                <a16:creationId xmlns:a16="http://schemas.microsoft.com/office/drawing/2014/main" id="{FC3EFACB-A703-421D-B439-13DA9863C44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39775" y="136524"/>
            <a:ext cx="8229600" cy="773112"/>
          </a:xfrm>
          <a:ln/>
        </p:spPr>
        <p:txBody>
          <a:bodyPr lIns="91440" tIns="45720" rIns="91440" bIns="45720" anchor="ctr">
            <a:normAutofit/>
          </a:bodyPr>
          <a:lstStyle/>
          <a:p>
            <a:pPr marL="342900" indent="-342900" algn="r" eaLnBrk="1" hangingPunct="1"/>
            <a:r>
              <a:rPr lang="en-GB" altLang="en-US" dirty="0">
                <a:solidFill>
                  <a:srgbClr val="FFFFFF"/>
                </a:solidFill>
                <a:latin typeface="Helvetica" panose="020B0604020202020204" pitchFamily="34" charset="0"/>
              </a:rPr>
              <a:t>Mobile Telephones</a:t>
            </a:r>
            <a:endParaRPr lang="en-US" altLang="en-US" dirty="0">
              <a:solidFill>
                <a:srgbClr val="FFFFFF"/>
              </a:solidFill>
              <a:latin typeface="Helvetica" panose="020B0604020202020204" pitchFamily="34" charset="0"/>
            </a:endParaRPr>
          </a:p>
        </p:txBody>
      </p:sp>
      <p:sp>
        <p:nvSpPr>
          <p:cNvPr id="35844" name="Content Placeholder 2">
            <a:extLst>
              <a:ext uri="{FF2B5EF4-FFF2-40B4-BE49-F238E27FC236}">
                <a16:creationId xmlns:a16="http://schemas.microsoft.com/office/drawing/2014/main" id="{2F0331ED-2B16-4D97-A817-B373BF447B4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28650" y="1673225"/>
            <a:ext cx="7886700" cy="4351338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b="1" i="1" dirty="0"/>
              <a:t>Mobile Telephones are used for many tasks and can hold a large amount data often very important. </a:t>
            </a:r>
            <a:r>
              <a:rPr lang="el-GR" altLang="en-US" dirty="0"/>
              <a:t> </a:t>
            </a:r>
            <a:endParaRPr lang="en-US" altLang="en-US" dirty="0"/>
          </a:p>
        </p:txBody>
      </p:sp>
      <p:grpSp>
        <p:nvGrpSpPr>
          <p:cNvPr id="35845" name="Group 95">
            <a:extLst>
              <a:ext uri="{FF2B5EF4-FFF2-40B4-BE49-F238E27FC236}">
                <a16:creationId xmlns:a16="http://schemas.microsoft.com/office/drawing/2014/main" id="{78138FF5-9986-4507-BB01-EB7275F9CB4C}"/>
              </a:ext>
            </a:extLst>
          </p:cNvPr>
          <p:cNvGrpSpPr>
            <a:grpSpLocks/>
          </p:cNvGrpSpPr>
          <p:nvPr/>
        </p:nvGrpSpPr>
        <p:grpSpPr bwMode="auto">
          <a:xfrm>
            <a:off x="1346200" y="3068638"/>
            <a:ext cx="6537325" cy="3250280"/>
            <a:chOff x="0" y="0"/>
            <a:chExt cx="57604" cy="29405"/>
          </a:xfrm>
        </p:grpSpPr>
        <p:grpSp>
          <p:nvGrpSpPr>
            <p:cNvPr id="35846" name="Group 96">
              <a:extLst>
                <a:ext uri="{FF2B5EF4-FFF2-40B4-BE49-F238E27FC236}">
                  <a16:creationId xmlns:a16="http://schemas.microsoft.com/office/drawing/2014/main" id="{1FAED88A-1B6A-4B99-9B34-30BE1060D07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4" cy="26269"/>
              <a:chOff x="0" y="0"/>
              <a:chExt cx="57604" cy="26269"/>
            </a:xfrm>
          </p:grpSpPr>
          <p:pic>
            <p:nvPicPr>
              <p:cNvPr id="35848" name="Picture 13" descr="iphone 4.jpg">
                <a:extLst>
                  <a:ext uri="{FF2B5EF4-FFF2-40B4-BE49-F238E27FC236}">
                    <a16:creationId xmlns:a16="http://schemas.microsoft.com/office/drawing/2014/main" id="{F7B4E216-7A36-4C5A-8BD6-A4F98DB353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243" y="0"/>
                <a:ext cx="35071" cy="262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5849" name="Picture 14" descr="samsung galaxy.jpg">
                <a:extLst>
                  <a:ext uri="{FF2B5EF4-FFF2-40B4-BE49-F238E27FC236}">
                    <a16:creationId xmlns:a16="http://schemas.microsoft.com/office/drawing/2014/main" id="{890B86CC-8C1E-4743-9303-6E13FA0431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2435"/>
                <a:ext cx="11118" cy="208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5850" name="Picture 15" descr="blackberrystorm.gif">
                <a:extLst>
                  <a:ext uri="{FF2B5EF4-FFF2-40B4-BE49-F238E27FC236}">
                    <a16:creationId xmlns:a16="http://schemas.microsoft.com/office/drawing/2014/main" id="{4D5512F7-90B3-4F6F-99E1-39401BA1AD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572" y="1938"/>
                <a:ext cx="15032" cy="225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35847" name="Rectangle 16">
              <a:extLst>
                <a:ext uri="{FF2B5EF4-FFF2-40B4-BE49-F238E27FC236}">
                  <a16:creationId xmlns:a16="http://schemas.microsoft.com/office/drawing/2014/main" id="{503EB0BB-816C-4625-8A84-625E0A6CE5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836" y="25507"/>
              <a:ext cx="9932" cy="38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500"/>
                </a:spcBef>
                <a:spcAft>
                  <a:spcPts val="500"/>
                </a:spcAft>
                <a:buFontTx/>
                <a:buNone/>
              </a:pPr>
              <a:r>
                <a:rPr lang="en-GB" altLang="en-US" sz="1400" dirty="0">
                  <a:solidFill>
                    <a:srgbClr val="000000"/>
                  </a:solidFill>
                  <a:latin typeface="+mn-lt"/>
                  <a:ea typeface="MS Mincho" panose="02020609040205080304" pitchFamily="49" charset="-128"/>
                </a:rPr>
                <a:t>Mobile Phones </a:t>
              </a:r>
              <a:endParaRPr lang="el-GR" altLang="en-US" sz="1400" dirty="0">
                <a:latin typeface="+mn-lt"/>
                <a:ea typeface="MS Mincho" panose="02020609040205080304" pitchFamily="49" charset="-128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950306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itle 1">
            <a:extLst>
              <a:ext uri="{FF2B5EF4-FFF2-40B4-BE49-F238E27FC236}">
                <a16:creationId xmlns:a16="http://schemas.microsoft.com/office/drawing/2014/main" id="{210B5BAA-245D-4419-B153-F0156BE62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775" y="136524"/>
            <a:ext cx="8229600" cy="773112"/>
          </a:xfrm>
        </p:spPr>
        <p:txBody>
          <a:bodyPr/>
          <a:lstStyle/>
          <a:p>
            <a:pPr algn="r" eaLnBrk="1" hangingPunct="1"/>
            <a:r>
              <a:rPr lang="en-US" altLang="en-US" b="1" dirty="0">
                <a:solidFill>
                  <a:schemeClr val="bg1"/>
                </a:solidFill>
              </a:rPr>
              <a:t>Session Objectives</a:t>
            </a:r>
          </a:p>
        </p:txBody>
      </p:sp>
      <p:sp>
        <p:nvSpPr>
          <p:cNvPr id="4100" name="Content Placeholder 2">
            <a:extLst>
              <a:ext uri="{FF2B5EF4-FFF2-40B4-BE49-F238E27FC236}">
                <a16:creationId xmlns:a16="http://schemas.microsoft.com/office/drawing/2014/main" id="{0873D17F-9BFD-430A-AFAE-C5DFCC522B46}"/>
              </a:ext>
            </a:extLst>
          </p:cNvPr>
          <p:cNvSpPr>
            <a:spLocks/>
          </p:cNvSpPr>
          <p:nvPr/>
        </p:nvSpPr>
        <p:spPr bwMode="auto">
          <a:xfrm>
            <a:off x="457200" y="1830388"/>
            <a:ext cx="8512175" cy="489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latin typeface="+mn-lt"/>
              </a:rPr>
              <a:t>At the end of this session participants will be able to: </a:t>
            </a:r>
            <a:endParaRPr lang="el-GR" altLang="en-US" sz="2400" b="1" dirty="0">
              <a:latin typeface="+mn-lt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l-GR" altLang="en-US" sz="2400" dirty="0">
              <a:latin typeface="+mn-lt"/>
            </a:endParaRP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sz="2400" dirty="0">
                <a:latin typeface="+mn-lt"/>
              </a:rPr>
              <a:t> </a:t>
            </a:r>
            <a:r>
              <a:rPr lang="en-GB" altLang="en-US" dirty="0">
                <a:latin typeface="+mn-lt"/>
              </a:rPr>
              <a:t>Recognize </a:t>
            </a:r>
            <a:r>
              <a:rPr lang="en-US" altLang="en-US" dirty="0">
                <a:latin typeface="+mn-lt"/>
              </a:rPr>
              <a:t>which evidence sources are of</a:t>
            </a:r>
            <a:r>
              <a:rPr lang="el-GR" altLang="en-US" dirty="0">
                <a:latin typeface="+mn-lt"/>
              </a:rPr>
              <a:t> </a:t>
            </a:r>
            <a:r>
              <a:rPr lang="en-US" altLang="en-US" dirty="0">
                <a:latin typeface="+mn-lt"/>
              </a:rPr>
              <a:t>evidential value </a:t>
            </a:r>
            <a:endParaRPr lang="el-GR" altLang="en-US" dirty="0">
              <a:latin typeface="+mn-lt"/>
            </a:endParaRP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dirty="0">
                <a:latin typeface="+mn-lt"/>
              </a:rPr>
              <a:t> Differentiate between computer networks </a:t>
            </a:r>
            <a:endParaRPr lang="el-GR" altLang="en-US" dirty="0">
              <a:latin typeface="+mn-lt"/>
            </a:endParaRP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dirty="0">
                <a:latin typeface="+mn-lt"/>
              </a:rPr>
              <a:t> Identify the network devices </a:t>
            </a:r>
            <a:endParaRPr lang="el-GR" altLang="en-US" sz="2400" dirty="0">
              <a:latin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188615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Title 1">
            <a:extLst>
              <a:ext uri="{FF2B5EF4-FFF2-40B4-BE49-F238E27FC236}">
                <a16:creationId xmlns:a16="http://schemas.microsoft.com/office/drawing/2014/main" id="{6969B2FD-C9ED-4981-9ED1-A3589F652A9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39775" y="136524"/>
            <a:ext cx="8229600" cy="773112"/>
          </a:xfrm>
          <a:ln/>
        </p:spPr>
        <p:txBody>
          <a:bodyPr lIns="91440" tIns="45720" rIns="91440" bIns="45720" anchor="ctr">
            <a:normAutofit/>
          </a:bodyPr>
          <a:lstStyle/>
          <a:p>
            <a:pPr marL="342900" indent="-342900" algn="r" eaLnBrk="1" hangingPunct="1"/>
            <a:r>
              <a:rPr lang="en-GB" altLang="en-US" dirty="0">
                <a:solidFill>
                  <a:srgbClr val="FFFFFF"/>
                </a:solidFill>
                <a:latin typeface="Helvetica" panose="020B0604020202020204" pitchFamily="34" charset="0"/>
              </a:rPr>
              <a:t>Mobile Telephones</a:t>
            </a:r>
            <a:endParaRPr lang="en-US" altLang="en-US" dirty="0">
              <a:solidFill>
                <a:srgbClr val="FFFFFF"/>
              </a:solidFill>
              <a:latin typeface="Helvetica" panose="020B0604020202020204" pitchFamily="34" charset="0"/>
            </a:endParaRPr>
          </a:p>
        </p:txBody>
      </p:sp>
      <p:sp>
        <p:nvSpPr>
          <p:cNvPr id="37892" name="Content Placeholder 2">
            <a:extLst>
              <a:ext uri="{FF2B5EF4-FFF2-40B4-BE49-F238E27FC236}">
                <a16:creationId xmlns:a16="http://schemas.microsoft.com/office/drawing/2014/main" id="{D80905D5-67A7-4FF0-913B-9BC5B2B8E53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39775" y="1889919"/>
            <a:ext cx="7886700" cy="435133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b="1" i="1" dirty="0"/>
              <a:t>Sim Card: </a:t>
            </a:r>
            <a:r>
              <a:rPr lang="en-GB" altLang="en-US" i="1" dirty="0"/>
              <a:t>A </a:t>
            </a:r>
            <a:r>
              <a:rPr lang="el-GR" altLang="en-US" i="1" dirty="0"/>
              <a:t>subscriber identity module (SIM) is an </a:t>
            </a:r>
            <a:r>
              <a:rPr lang="en-GB" altLang="en-US" i="1" dirty="0"/>
              <a:t>integrated circuit that securely stores the </a:t>
            </a:r>
            <a:r>
              <a:rPr lang="el-GR" altLang="en-US" i="1" dirty="0"/>
              <a:t>international mobile subscriber identity (IMSI) and the related key</a:t>
            </a:r>
            <a:r>
              <a:rPr lang="en-GB" altLang="en-US" i="1" dirty="0"/>
              <a:t> used to identify and authenticate subscribers on mobile telephony devices</a:t>
            </a:r>
            <a:endParaRPr lang="en-US" altLang="en-US" i="1" dirty="0"/>
          </a:p>
        </p:txBody>
      </p:sp>
      <p:pic>
        <p:nvPicPr>
          <p:cNvPr id="37893" name="Picture 11" descr="C:\Users\Lemon\Desktop\BackUp\COE Training\Photos\sim.jpg">
            <a:extLst>
              <a:ext uri="{FF2B5EF4-FFF2-40B4-BE49-F238E27FC236}">
                <a16:creationId xmlns:a16="http://schemas.microsoft.com/office/drawing/2014/main" id="{904F5C80-9C91-4F48-8419-009F5C351E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9050" y="3907632"/>
            <a:ext cx="2774950" cy="233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718970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Title 1">
            <a:extLst>
              <a:ext uri="{FF2B5EF4-FFF2-40B4-BE49-F238E27FC236}">
                <a16:creationId xmlns:a16="http://schemas.microsoft.com/office/drawing/2014/main" id="{953B2A72-06B5-402D-BFD2-946ED7A37E9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39775" y="136524"/>
            <a:ext cx="8229600" cy="773112"/>
          </a:xfrm>
          <a:ln/>
        </p:spPr>
        <p:txBody>
          <a:bodyPr lIns="91440" tIns="45720" rIns="91440" bIns="45720" anchor="ctr">
            <a:normAutofit/>
          </a:bodyPr>
          <a:lstStyle/>
          <a:p>
            <a:pPr marL="342900" indent="-342900" algn="r" eaLnBrk="1" hangingPunct="1"/>
            <a:r>
              <a:rPr lang="en-GB" altLang="en-US" dirty="0">
                <a:solidFill>
                  <a:srgbClr val="FFFFFF"/>
                </a:solidFill>
                <a:latin typeface="Helvetica" panose="020B0604020202020204" pitchFamily="34" charset="0"/>
              </a:rPr>
              <a:t>Photo and Video Recording</a:t>
            </a:r>
            <a:endParaRPr lang="en-US" altLang="en-US" dirty="0">
              <a:solidFill>
                <a:srgbClr val="FFFFFF"/>
              </a:solidFill>
              <a:latin typeface="Helvetica" panose="020B0604020202020204" pitchFamily="34" charset="0"/>
            </a:endParaRPr>
          </a:p>
        </p:txBody>
      </p:sp>
      <p:sp>
        <p:nvSpPr>
          <p:cNvPr id="39940" name="Content Placeholder 2">
            <a:extLst>
              <a:ext uri="{FF2B5EF4-FFF2-40B4-BE49-F238E27FC236}">
                <a16:creationId xmlns:a16="http://schemas.microsoft.com/office/drawing/2014/main" id="{F3419C49-4544-4220-93EF-200E88B443F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98390" y="1837348"/>
            <a:ext cx="7886700" cy="4351338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b="1" i="1" dirty="0"/>
              <a:t>Digital cameras can hold photos and video either in embedded memory or memory cards</a:t>
            </a:r>
            <a:endParaRPr lang="en-US" altLang="en-US" dirty="0"/>
          </a:p>
        </p:txBody>
      </p:sp>
      <p:grpSp>
        <p:nvGrpSpPr>
          <p:cNvPr id="39941" name="Group 10">
            <a:extLst>
              <a:ext uri="{FF2B5EF4-FFF2-40B4-BE49-F238E27FC236}">
                <a16:creationId xmlns:a16="http://schemas.microsoft.com/office/drawing/2014/main" id="{22FF7ED9-618E-4A6C-A33C-ABC84FF933AE}"/>
              </a:ext>
            </a:extLst>
          </p:cNvPr>
          <p:cNvGrpSpPr>
            <a:grpSpLocks/>
          </p:cNvGrpSpPr>
          <p:nvPr/>
        </p:nvGrpSpPr>
        <p:grpSpPr bwMode="auto">
          <a:xfrm>
            <a:off x="1058862" y="2868919"/>
            <a:ext cx="7591425" cy="3403600"/>
            <a:chOff x="0" y="0"/>
            <a:chExt cx="62419" cy="15475"/>
          </a:xfrm>
        </p:grpSpPr>
        <p:pic>
          <p:nvPicPr>
            <p:cNvPr id="39942" name="Picture 77" descr="watch spy camera.jpg">
              <a:extLst>
                <a:ext uri="{FF2B5EF4-FFF2-40B4-BE49-F238E27FC236}">
                  <a16:creationId xmlns:a16="http://schemas.microsoft.com/office/drawing/2014/main" id="{F1931829-990E-4E02-BA96-579FF0AFCE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943" y="0"/>
              <a:ext cx="13476" cy="134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943" name="Picture 78" descr="spy clock camera.jpg">
              <a:extLst>
                <a:ext uri="{FF2B5EF4-FFF2-40B4-BE49-F238E27FC236}">
                  <a16:creationId xmlns:a16="http://schemas.microsoft.com/office/drawing/2014/main" id="{D2C22DBA-B9DF-45CE-A0FA-6947F3ABF72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01" y="0"/>
              <a:ext cx="17991" cy="134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944" name="Picture 79" descr="spy camera.jpg">
              <a:extLst>
                <a:ext uri="{FF2B5EF4-FFF2-40B4-BE49-F238E27FC236}">
                  <a16:creationId xmlns:a16="http://schemas.microsoft.com/office/drawing/2014/main" id="{28DAEC1F-CD20-4BD7-A19E-0C0DC08D048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852"/>
              <a:ext cx="16016" cy="12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945" name="Picture 80" descr="pen spy camera.jpg">
              <a:extLst>
                <a:ext uri="{FF2B5EF4-FFF2-40B4-BE49-F238E27FC236}">
                  <a16:creationId xmlns:a16="http://schemas.microsoft.com/office/drawing/2014/main" id="{04FFC15D-0760-4AE0-ACD3-34D5341179C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276" y="0"/>
              <a:ext cx="12402" cy="12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9946" name="Rectangle 81">
              <a:extLst>
                <a:ext uri="{FF2B5EF4-FFF2-40B4-BE49-F238E27FC236}">
                  <a16:creationId xmlns:a16="http://schemas.microsoft.com/office/drawing/2014/main" id="{D9B37030-EC30-49C9-8277-FC59AFE335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88" y="13170"/>
              <a:ext cx="18250" cy="23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500"/>
                </a:spcBef>
                <a:spcAft>
                  <a:spcPts val="500"/>
                </a:spcAft>
                <a:buFontTx/>
                <a:buNone/>
              </a:pPr>
              <a:r>
                <a:rPr lang="ja-JP" altLang="en-US" sz="1400" dirty="0">
                  <a:latin typeface="+mn-lt"/>
                  <a:ea typeface="MS Mincho" panose="02020609040205080304" pitchFamily="49" charset="-128"/>
                </a:rPr>
                <a:t>“</a:t>
              </a:r>
              <a:r>
                <a:rPr lang="en-US" altLang="ja-JP" sz="1400" dirty="0">
                  <a:latin typeface="+mn-lt"/>
                  <a:ea typeface="MS Mincho" panose="02020609040205080304" pitchFamily="49" charset="-128"/>
                </a:rPr>
                <a:t>Spy</a:t>
              </a:r>
              <a:r>
                <a:rPr lang="ja-JP" altLang="en-US" sz="1400" dirty="0">
                  <a:latin typeface="+mn-lt"/>
                  <a:ea typeface="MS Mincho" panose="02020609040205080304" pitchFamily="49" charset="-128"/>
                </a:rPr>
                <a:t>”</a:t>
              </a:r>
              <a:r>
                <a:rPr lang="en-US" altLang="ja-JP" sz="1400" dirty="0">
                  <a:latin typeface="+mn-lt"/>
                  <a:ea typeface="MS Mincho" panose="02020609040205080304" pitchFamily="49" charset="-128"/>
                </a:rPr>
                <a:t> Digital Cameras</a:t>
              </a:r>
              <a:endParaRPr lang="el-GR" altLang="en-US" sz="1400" dirty="0">
                <a:latin typeface="+mn-lt"/>
                <a:ea typeface="MS Mincho" panose="02020609040205080304" pitchFamily="49" charset="-128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6251672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Title 1">
            <a:extLst>
              <a:ext uri="{FF2B5EF4-FFF2-40B4-BE49-F238E27FC236}">
                <a16:creationId xmlns:a16="http://schemas.microsoft.com/office/drawing/2014/main" id="{5AEA6EB5-9494-4DAF-A2A7-2A37B49EC2E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39775" y="136524"/>
            <a:ext cx="8229600" cy="773112"/>
          </a:xfrm>
          <a:ln/>
        </p:spPr>
        <p:txBody>
          <a:bodyPr lIns="91440" tIns="45720" rIns="91440" bIns="45720" anchor="ctr">
            <a:normAutofit/>
          </a:bodyPr>
          <a:lstStyle/>
          <a:p>
            <a:pPr marL="342900" indent="-342900" algn="r" eaLnBrk="1" hangingPunct="1"/>
            <a:r>
              <a:rPr lang="en-US" altLang="en-US" dirty="0">
                <a:solidFill>
                  <a:srgbClr val="FFFFFF"/>
                </a:solidFill>
                <a:latin typeface="Helvetica" panose="020B0604020202020204" pitchFamily="34" charset="0"/>
              </a:rPr>
              <a:t>Digital Video Cameras</a:t>
            </a:r>
          </a:p>
        </p:txBody>
      </p:sp>
      <p:sp>
        <p:nvSpPr>
          <p:cNvPr id="41988" name="Content Placeholder 2">
            <a:extLst>
              <a:ext uri="{FF2B5EF4-FFF2-40B4-BE49-F238E27FC236}">
                <a16:creationId xmlns:a16="http://schemas.microsoft.com/office/drawing/2014/main" id="{DB7D355B-EB45-4691-AC67-69ABC3A031D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39775" y="1714692"/>
            <a:ext cx="7886700" cy="4351338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en-US" altLang="en-US" b="1" i="1" dirty="0"/>
              <a:t>Digital Video Cameras can hold photos and video either in embedded memory or memory cards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b="1" i="1" dirty="0"/>
              <a:t>Its important to tell the difference</a:t>
            </a:r>
            <a:endParaRPr lang="en-US" altLang="en-US" dirty="0"/>
          </a:p>
        </p:txBody>
      </p:sp>
      <p:grpSp>
        <p:nvGrpSpPr>
          <p:cNvPr id="41989" name="Group 10">
            <a:extLst>
              <a:ext uri="{FF2B5EF4-FFF2-40B4-BE49-F238E27FC236}">
                <a16:creationId xmlns:a16="http://schemas.microsoft.com/office/drawing/2014/main" id="{9E5C33D5-7271-4D92-BF4C-323F39B5EDED}"/>
              </a:ext>
            </a:extLst>
          </p:cNvPr>
          <p:cNvGrpSpPr>
            <a:grpSpLocks/>
          </p:cNvGrpSpPr>
          <p:nvPr/>
        </p:nvGrpSpPr>
        <p:grpSpPr bwMode="auto">
          <a:xfrm>
            <a:off x="579438" y="3532188"/>
            <a:ext cx="8107362" cy="2617787"/>
            <a:chOff x="0" y="0"/>
            <a:chExt cx="72290" cy="21093"/>
          </a:xfrm>
        </p:grpSpPr>
        <p:pic>
          <p:nvPicPr>
            <p:cNvPr id="41990" name="Picture 83" descr="video camera2.jpg">
              <a:extLst>
                <a:ext uri="{FF2B5EF4-FFF2-40B4-BE49-F238E27FC236}">
                  <a16:creationId xmlns:a16="http://schemas.microsoft.com/office/drawing/2014/main" id="{EEA25FB2-BAEB-4351-A5B9-D4935CA44B9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0283" cy="202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991" name="Picture 84" descr="video camera.jpg">
              <a:extLst>
                <a:ext uri="{FF2B5EF4-FFF2-40B4-BE49-F238E27FC236}">
                  <a16:creationId xmlns:a16="http://schemas.microsoft.com/office/drawing/2014/main" id="{7D1ACA23-774F-4D8A-B8C6-8D465586A7F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383" y="2886"/>
              <a:ext cx="24907" cy="158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992" name="Picture 85" descr="video camera4.jpg">
              <a:extLst>
                <a:ext uri="{FF2B5EF4-FFF2-40B4-BE49-F238E27FC236}">
                  <a16:creationId xmlns:a16="http://schemas.microsoft.com/office/drawing/2014/main" id="{237804AE-5976-4575-BEB8-2AA7F294ACD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53" y="630"/>
              <a:ext cx="19015" cy="190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993" name="Rectangle 86">
              <a:extLst>
                <a:ext uri="{FF2B5EF4-FFF2-40B4-BE49-F238E27FC236}">
                  <a16:creationId xmlns:a16="http://schemas.microsoft.com/office/drawing/2014/main" id="{9CCD7B8C-A88C-4523-ABA9-51A4840195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32" y="18486"/>
              <a:ext cx="20204" cy="26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500"/>
                </a:spcBef>
                <a:spcAft>
                  <a:spcPts val="500"/>
                </a:spcAft>
                <a:buFontTx/>
                <a:buNone/>
              </a:pPr>
              <a:r>
                <a:rPr lang="en-US" altLang="en-US" sz="1400" dirty="0">
                  <a:latin typeface="+mn-lt"/>
                  <a:ea typeface="MS Mincho" panose="02020609040205080304" pitchFamily="49" charset="-128"/>
                </a:rPr>
                <a:t>Digital Video Cameras</a:t>
              </a:r>
              <a:endParaRPr lang="el-GR" altLang="en-US" sz="1400" dirty="0">
                <a:latin typeface="+mn-lt"/>
                <a:ea typeface="MS Mincho" panose="02020609040205080304" pitchFamily="49" charset="-128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9876799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Title 1">
            <a:extLst>
              <a:ext uri="{FF2B5EF4-FFF2-40B4-BE49-F238E27FC236}">
                <a16:creationId xmlns:a16="http://schemas.microsoft.com/office/drawing/2014/main" id="{6D2A745F-13B3-422C-9400-944E863FDC0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39775" y="136524"/>
            <a:ext cx="8229600" cy="773112"/>
          </a:xfrm>
          <a:ln/>
        </p:spPr>
        <p:txBody>
          <a:bodyPr lIns="91440" tIns="45720" rIns="91440" bIns="45720" anchor="ctr">
            <a:normAutofit/>
          </a:bodyPr>
          <a:lstStyle/>
          <a:p>
            <a:pPr marL="342900" indent="-342900" algn="r" eaLnBrk="1" hangingPunct="1"/>
            <a:r>
              <a:rPr lang="en-US" altLang="en-US" dirty="0">
                <a:solidFill>
                  <a:srgbClr val="FFFFFF"/>
                </a:solidFill>
                <a:latin typeface="Helvetica" panose="020B0604020202020204" pitchFamily="34" charset="0"/>
              </a:rPr>
              <a:t>Video Recorders</a:t>
            </a:r>
          </a:p>
        </p:txBody>
      </p:sp>
      <p:sp>
        <p:nvSpPr>
          <p:cNvPr id="44036" name="Content Placeholder 2">
            <a:extLst>
              <a:ext uri="{FF2B5EF4-FFF2-40B4-BE49-F238E27FC236}">
                <a16:creationId xmlns:a16="http://schemas.microsoft.com/office/drawing/2014/main" id="{EC0211FC-A3FF-4FD4-A9E7-1BFAA62F464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28650" y="1748151"/>
            <a:ext cx="7886700" cy="4351338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en-US" altLang="en-US" b="1" i="1" dirty="0"/>
              <a:t>VHS Recorders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b="1" i="1" dirty="0"/>
              <a:t>Digital Video Recorders</a:t>
            </a:r>
          </a:p>
        </p:txBody>
      </p:sp>
      <p:grpSp>
        <p:nvGrpSpPr>
          <p:cNvPr id="44037" name="Group 9">
            <a:extLst>
              <a:ext uri="{FF2B5EF4-FFF2-40B4-BE49-F238E27FC236}">
                <a16:creationId xmlns:a16="http://schemas.microsoft.com/office/drawing/2014/main" id="{9E1208C7-0A45-4B66-A1E1-EE8B24D53D31}"/>
              </a:ext>
            </a:extLst>
          </p:cNvPr>
          <p:cNvGrpSpPr>
            <a:grpSpLocks/>
          </p:cNvGrpSpPr>
          <p:nvPr/>
        </p:nvGrpSpPr>
        <p:grpSpPr bwMode="auto">
          <a:xfrm>
            <a:off x="961231" y="3484720"/>
            <a:ext cx="7221538" cy="2743200"/>
            <a:chOff x="0" y="0"/>
            <a:chExt cx="60828" cy="25753"/>
          </a:xfrm>
        </p:grpSpPr>
        <p:pic>
          <p:nvPicPr>
            <p:cNvPr id="44038" name="Picture 94" descr="vhs.jpg">
              <a:extLst>
                <a:ext uri="{FF2B5EF4-FFF2-40B4-BE49-F238E27FC236}">
                  <a16:creationId xmlns:a16="http://schemas.microsoft.com/office/drawing/2014/main" id="{3E6B1FE4-8A7A-4D00-A41D-F9238171EA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8600" cy="214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039" name="Picture 95" descr="digtial video recorder.jpg">
              <a:extLst>
                <a:ext uri="{FF2B5EF4-FFF2-40B4-BE49-F238E27FC236}">
                  <a16:creationId xmlns:a16="http://schemas.microsoft.com/office/drawing/2014/main" id="{494E462E-47EF-4A4E-ACDB-8D57296C54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188" y="1277"/>
              <a:ext cx="31640" cy="233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4040" name="Rectangle 96">
              <a:extLst>
                <a:ext uri="{FF2B5EF4-FFF2-40B4-BE49-F238E27FC236}">
                  <a16:creationId xmlns:a16="http://schemas.microsoft.com/office/drawing/2014/main" id="{21AE8114-0F9D-48A9-B895-CB1C5BFF5E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95" y="22317"/>
              <a:ext cx="13612" cy="3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500"/>
                </a:spcBef>
                <a:spcAft>
                  <a:spcPts val="500"/>
                </a:spcAft>
                <a:buFontTx/>
                <a:buNone/>
              </a:pPr>
              <a:r>
                <a:rPr lang="en-US" altLang="en-US" sz="1400" dirty="0">
                  <a:latin typeface="+mn-lt"/>
                  <a:ea typeface="MS Mincho" panose="02020609040205080304" pitchFamily="49" charset="-128"/>
                </a:rPr>
                <a:t>VHS Video Tape</a:t>
              </a:r>
              <a:endParaRPr lang="el-GR" altLang="en-US" sz="1400" dirty="0">
                <a:latin typeface="+mn-lt"/>
                <a:ea typeface="MS Mincho" panose="02020609040205080304" pitchFamily="49" charset="-128"/>
              </a:endParaRPr>
            </a:p>
          </p:txBody>
        </p:sp>
        <p:sp>
          <p:nvSpPr>
            <p:cNvPr id="44041" name="Rectangle 97">
              <a:extLst>
                <a:ext uri="{FF2B5EF4-FFF2-40B4-BE49-F238E27FC236}">
                  <a16:creationId xmlns:a16="http://schemas.microsoft.com/office/drawing/2014/main" id="{F53797C8-E41F-4F6D-B5AD-BD03A1FAE7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178" y="22354"/>
              <a:ext cx="18057" cy="33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500"/>
                </a:spcBef>
                <a:spcAft>
                  <a:spcPts val="500"/>
                </a:spcAft>
                <a:buFontTx/>
                <a:buNone/>
              </a:pPr>
              <a:r>
                <a:rPr lang="en-US" altLang="en-US" sz="1400" dirty="0">
                  <a:latin typeface="+mn-lt"/>
                  <a:ea typeface="MS Mincho" panose="02020609040205080304" pitchFamily="49" charset="-128"/>
                </a:rPr>
                <a:t>Digital Video Recorder</a:t>
              </a:r>
              <a:endParaRPr lang="el-GR" altLang="en-US" sz="1400">
                <a:latin typeface="+mn-lt"/>
                <a:ea typeface="MS Mincho" panose="02020609040205080304" pitchFamily="49" charset="-128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0083959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Title 1">
            <a:extLst>
              <a:ext uri="{FF2B5EF4-FFF2-40B4-BE49-F238E27FC236}">
                <a16:creationId xmlns:a16="http://schemas.microsoft.com/office/drawing/2014/main" id="{DAAA49BD-EAFF-407E-8CD4-F2CE96B9D75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39775" y="136524"/>
            <a:ext cx="8229600" cy="773112"/>
          </a:xfrm>
          <a:ln/>
        </p:spPr>
        <p:txBody>
          <a:bodyPr lIns="91440" tIns="45720" rIns="91440" bIns="45720" anchor="ctr">
            <a:normAutofit/>
          </a:bodyPr>
          <a:lstStyle/>
          <a:p>
            <a:pPr marL="342900" indent="-342900" algn="r" eaLnBrk="1" hangingPunct="1"/>
            <a:r>
              <a:rPr lang="en-US" altLang="en-US" dirty="0">
                <a:solidFill>
                  <a:srgbClr val="FFFFFF"/>
                </a:solidFill>
                <a:latin typeface="Helvetica" panose="020B0604020202020204" pitchFamily="34" charset="0"/>
              </a:rPr>
              <a:t>Digital Audio Recorders</a:t>
            </a:r>
          </a:p>
        </p:txBody>
      </p:sp>
      <p:sp>
        <p:nvSpPr>
          <p:cNvPr id="46084" name="Content Placeholder 2">
            <a:extLst>
              <a:ext uri="{FF2B5EF4-FFF2-40B4-BE49-F238E27FC236}">
                <a16:creationId xmlns:a16="http://schemas.microsoft.com/office/drawing/2014/main" id="{444C2211-FC45-40D9-B1FC-55D90E2D3D7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57200" y="1717248"/>
            <a:ext cx="7886700" cy="4351338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en-US" altLang="en-US" b="1" i="1" dirty="0"/>
              <a:t>Recording of voice memos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b="1" i="1" dirty="0"/>
              <a:t>Play the memos back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b="1" i="1" dirty="0"/>
              <a:t>Recording of presentations  or conversations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b="1" i="1" dirty="0"/>
              <a:t>Upload to computer capability</a:t>
            </a:r>
          </a:p>
        </p:txBody>
      </p:sp>
      <p:grpSp>
        <p:nvGrpSpPr>
          <p:cNvPr id="46085" name="Group 9">
            <a:extLst>
              <a:ext uri="{FF2B5EF4-FFF2-40B4-BE49-F238E27FC236}">
                <a16:creationId xmlns:a16="http://schemas.microsoft.com/office/drawing/2014/main" id="{65282346-6E04-4F1F-9A92-751BEEE7DDA1}"/>
              </a:ext>
            </a:extLst>
          </p:cNvPr>
          <p:cNvGrpSpPr>
            <a:grpSpLocks/>
          </p:cNvGrpSpPr>
          <p:nvPr/>
        </p:nvGrpSpPr>
        <p:grpSpPr bwMode="auto">
          <a:xfrm>
            <a:off x="457200" y="3586743"/>
            <a:ext cx="8229600" cy="2625725"/>
            <a:chOff x="345" y="0"/>
            <a:chExt cx="61848" cy="23914"/>
          </a:xfrm>
        </p:grpSpPr>
        <p:pic>
          <p:nvPicPr>
            <p:cNvPr id="46086" name="Picture 88" descr="audio recorder 3.jpg">
              <a:extLst>
                <a:ext uri="{FF2B5EF4-FFF2-40B4-BE49-F238E27FC236}">
                  <a16:creationId xmlns:a16="http://schemas.microsoft.com/office/drawing/2014/main" id="{5E1A3115-BA5E-4046-9427-E61C46468F4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4" t="2634" r="1550" b="2634"/>
            <a:stretch>
              <a:fillRect/>
            </a:stretch>
          </p:blipFill>
          <p:spPr bwMode="auto">
            <a:xfrm>
              <a:off x="345" y="2500"/>
              <a:ext cx="21672" cy="185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087" name="Picture 89" descr="audio recorder 1.jpg">
              <a:extLst>
                <a:ext uri="{FF2B5EF4-FFF2-40B4-BE49-F238E27FC236}">
                  <a16:creationId xmlns:a16="http://schemas.microsoft.com/office/drawing/2014/main" id="{32FCCB3D-09C2-45DD-AECA-2235BE0C060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65" y="1064"/>
              <a:ext cx="19391" cy="193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088" name="Picture 90" descr="audio recorder.jpg">
              <a:extLst>
                <a:ext uri="{FF2B5EF4-FFF2-40B4-BE49-F238E27FC236}">
                  <a16:creationId xmlns:a16="http://schemas.microsoft.com/office/drawing/2014/main" id="{EDC56142-32A6-4451-BE18-D7F8DCBB91F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28" y="0"/>
              <a:ext cx="26765" cy="215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6089" name="Text Box 91">
              <a:extLst>
                <a:ext uri="{FF2B5EF4-FFF2-40B4-BE49-F238E27FC236}">
                  <a16:creationId xmlns:a16="http://schemas.microsoft.com/office/drawing/2014/main" id="{297F965C-D762-45F5-8571-C0764AF072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324" y="20455"/>
              <a:ext cx="12108" cy="199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l-GR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46090" name="Rectangle 92">
              <a:extLst>
                <a:ext uri="{FF2B5EF4-FFF2-40B4-BE49-F238E27FC236}">
                  <a16:creationId xmlns:a16="http://schemas.microsoft.com/office/drawing/2014/main" id="{386CF095-BAD0-4DA9-B214-E7F14243F4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3" y="20812"/>
              <a:ext cx="19262" cy="31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500"/>
                </a:spcBef>
                <a:spcAft>
                  <a:spcPts val="500"/>
                </a:spcAft>
                <a:buFontTx/>
                <a:buNone/>
              </a:pPr>
              <a:r>
                <a:rPr lang="en-US" altLang="en-US" sz="1400" dirty="0">
                  <a:latin typeface="+mn-lt"/>
                  <a:ea typeface="MS Mincho" panose="02020609040205080304" pitchFamily="49" charset="-128"/>
                </a:rPr>
                <a:t>Digital Audio Recorders</a:t>
              </a:r>
              <a:endParaRPr lang="el-GR" altLang="en-US" sz="1400" dirty="0">
                <a:latin typeface="+mn-lt"/>
                <a:ea typeface="MS Mincho" panose="02020609040205080304" pitchFamily="49" charset="-128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453520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Title 1">
            <a:extLst>
              <a:ext uri="{FF2B5EF4-FFF2-40B4-BE49-F238E27FC236}">
                <a16:creationId xmlns:a16="http://schemas.microsoft.com/office/drawing/2014/main" id="{35C09697-00D0-45A6-9CFD-634467DFA0B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39775" y="136524"/>
            <a:ext cx="8229600" cy="773112"/>
          </a:xfrm>
          <a:ln/>
        </p:spPr>
        <p:txBody>
          <a:bodyPr lIns="91440" tIns="45720" rIns="91440" bIns="45720" anchor="ctr">
            <a:normAutofit/>
          </a:bodyPr>
          <a:lstStyle/>
          <a:p>
            <a:pPr marL="342900" indent="-342900" algn="r" eaLnBrk="1" hangingPunct="1"/>
            <a:r>
              <a:rPr lang="en-US" altLang="en-US" dirty="0">
                <a:solidFill>
                  <a:srgbClr val="FFFFFF"/>
                </a:solidFill>
                <a:latin typeface="Helvetica" panose="020B0604020202020204" pitchFamily="34" charset="0"/>
              </a:rPr>
              <a:t>CCTV Cameras</a:t>
            </a:r>
          </a:p>
        </p:txBody>
      </p:sp>
      <p:sp>
        <p:nvSpPr>
          <p:cNvPr id="48132" name="Content Placeholder 2">
            <a:extLst>
              <a:ext uri="{FF2B5EF4-FFF2-40B4-BE49-F238E27FC236}">
                <a16:creationId xmlns:a16="http://schemas.microsoft.com/office/drawing/2014/main" id="{67ABB0EB-5837-41CC-8CC7-94EC658D46E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57200" y="1599237"/>
            <a:ext cx="7886700" cy="4351338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en-US" altLang="en-US" b="1" i="1" dirty="0"/>
              <a:t>Used for security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b="1" i="1" dirty="0"/>
              <a:t>Used as evidence in a variety of cases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b="1" i="1" dirty="0"/>
              <a:t>Record on storage media or live monitoring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b="1" i="1" dirty="0"/>
              <a:t>IP Cameras</a:t>
            </a:r>
          </a:p>
        </p:txBody>
      </p:sp>
      <p:grpSp>
        <p:nvGrpSpPr>
          <p:cNvPr id="48133" name="Group 10">
            <a:extLst>
              <a:ext uri="{FF2B5EF4-FFF2-40B4-BE49-F238E27FC236}">
                <a16:creationId xmlns:a16="http://schemas.microsoft.com/office/drawing/2014/main" id="{C81E1419-8EE9-43BB-A8FC-09314BB0D979}"/>
              </a:ext>
            </a:extLst>
          </p:cNvPr>
          <p:cNvGrpSpPr>
            <a:grpSpLocks/>
          </p:cNvGrpSpPr>
          <p:nvPr/>
        </p:nvGrpSpPr>
        <p:grpSpPr bwMode="auto">
          <a:xfrm>
            <a:off x="457200" y="3724275"/>
            <a:ext cx="7808913" cy="2279650"/>
            <a:chOff x="0" y="0"/>
            <a:chExt cx="78499" cy="18370"/>
          </a:xfrm>
        </p:grpSpPr>
        <p:pic>
          <p:nvPicPr>
            <p:cNvPr id="48134" name="Picture 99" descr="cctv 3.jpg">
              <a:extLst>
                <a:ext uri="{FF2B5EF4-FFF2-40B4-BE49-F238E27FC236}">
                  <a16:creationId xmlns:a16="http://schemas.microsoft.com/office/drawing/2014/main" id="{4E36E108-7293-4904-890B-0253CBF9AA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77" y="0"/>
              <a:ext cx="14811" cy="148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8135" name="Picture 100" descr="cctv2.jpg">
              <a:extLst>
                <a:ext uri="{FF2B5EF4-FFF2-40B4-BE49-F238E27FC236}">
                  <a16:creationId xmlns:a16="http://schemas.microsoft.com/office/drawing/2014/main" id="{61AA6064-31D3-4917-9407-D5C2CE7C022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08"/>
              <a:ext cx="17985" cy="144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8136" name="Picture 101" descr="cctv1.jpg">
              <a:extLst>
                <a:ext uri="{FF2B5EF4-FFF2-40B4-BE49-F238E27FC236}">
                  <a16:creationId xmlns:a16="http://schemas.microsoft.com/office/drawing/2014/main" id="{1F3BA142-9668-4727-BD0A-1D6825FA119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46" y="976"/>
              <a:ext cx="16240" cy="138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8137" name="Picture 102" descr="cctv5.jpg">
              <a:extLst>
                <a:ext uri="{FF2B5EF4-FFF2-40B4-BE49-F238E27FC236}">
                  <a16:creationId xmlns:a16="http://schemas.microsoft.com/office/drawing/2014/main" id="{541A8199-76AF-4D64-B699-C3673CD0C7F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828" y="408"/>
              <a:ext cx="24671" cy="143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8138" name="Rectangle 103">
              <a:extLst>
                <a:ext uri="{FF2B5EF4-FFF2-40B4-BE49-F238E27FC236}">
                  <a16:creationId xmlns:a16="http://schemas.microsoft.com/office/drawing/2014/main" id="{55889F09-BD7F-498E-9037-E982628F75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705" y="15538"/>
              <a:ext cx="36502" cy="2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500"/>
                </a:spcBef>
                <a:spcAft>
                  <a:spcPts val="500"/>
                </a:spcAft>
                <a:buFontTx/>
                <a:buNone/>
              </a:pPr>
              <a:r>
                <a:rPr lang="en-US" altLang="en-US" sz="1400" dirty="0">
                  <a:latin typeface="+mn-lt"/>
                  <a:ea typeface="MS Mincho" panose="02020609040205080304" pitchFamily="49" charset="-128"/>
                </a:rPr>
                <a:t>Close Circuit Television (CCTV) Cameras</a:t>
              </a:r>
              <a:endParaRPr lang="el-GR" altLang="en-US" sz="1400" dirty="0">
                <a:latin typeface="+mn-lt"/>
                <a:ea typeface="MS Mincho" panose="02020609040205080304" pitchFamily="49" charset="-128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6998870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Title 1">
            <a:extLst>
              <a:ext uri="{FF2B5EF4-FFF2-40B4-BE49-F238E27FC236}">
                <a16:creationId xmlns:a16="http://schemas.microsoft.com/office/drawing/2014/main" id="{DF05606B-5CA2-4557-B13E-30DFFCF4A09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39775" y="136524"/>
            <a:ext cx="8229600" cy="773112"/>
          </a:xfrm>
          <a:ln/>
        </p:spPr>
        <p:txBody>
          <a:bodyPr lIns="91440" tIns="45720" rIns="91440" bIns="45720" anchor="ctr">
            <a:normAutofit/>
          </a:bodyPr>
          <a:lstStyle/>
          <a:p>
            <a:pPr marL="342900" indent="-342900" algn="r" eaLnBrk="1" hangingPunct="1"/>
            <a:r>
              <a:rPr lang="en-US" altLang="en-US" dirty="0">
                <a:solidFill>
                  <a:srgbClr val="FFFFFF"/>
                </a:solidFill>
                <a:latin typeface="Helvetica" panose="020B0604020202020204" pitchFamily="34" charset="0"/>
              </a:rPr>
              <a:t>Portable Media Players</a:t>
            </a:r>
          </a:p>
        </p:txBody>
      </p:sp>
      <p:sp>
        <p:nvSpPr>
          <p:cNvPr id="50180" name="Content Placeholder 2">
            <a:extLst>
              <a:ext uri="{FF2B5EF4-FFF2-40B4-BE49-F238E27FC236}">
                <a16:creationId xmlns:a16="http://schemas.microsoft.com/office/drawing/2014/main" id="{89DBF7B3-DA10-4ABD-875F-6D4BBD81C89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35217" y="1770010"/>
            <a:ext cx="7886700" cy="4351337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en-US" altLang="en-US" b="1" i="1" dirty="0"/>
              <a:t>Used for storing and playing audio, images and video files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b="1" i="1" dirty="0"/>
              <a:t>Usually internal flash memory or even hard disk</a:t>
            </a:r>
          </a:p>
          <a:p>
            <a:pPr algn="just" eaLnBrk="1" hangingPunct="1">
              <a:lnSpc>
                <a:spcPct val="80000"/>
              </a:lnSpc>
            </a:pPr>
            <a:endParaRPr lang="en-US" altLang="en-US" b="1" i="1" dirty="0"/>
          </a:p>
          <a:p>
            <a:pPr algn="just" eaLnBrk="1" hangingPunct="1">
              <a:lnSpc>
                <a:spcPct val="80000"/>
              </a:lnSpc>
            </a:pPr>
            <a:endParaRPr lang="en-US" altLang="en-US" b="1" i="1" dirty="0"/>
          </a:p>
        </p:txBody>
      </p:sp>
      <p:grpSp>
        <p:nvGrpSpPr>
          <p:cNvPr id="50181" name="Group 10">
            <a:extLst>
              <a:ext uri="{FF2B5EF4-FFF2-40B4-BE49-F238E27FC236}">
                <a16:creationId xmlns:a16="http://schemas.microsoft.com/office/drawing/2014/main" id="{3CA193E4-FA56-4ECA-A177-1634B41A8845}"/>
              </a:ext>
            </a:extLst>
          </p:cNvPr>
          <p:cNvGrpSpPr>
            <a:grpSpLocks/>
          </p:cNvGrpSpPr>
          <p:nvPr/>
        </p:nvGrpSpPr>
        <p:grpSpPr bwMode="auto">
          <a:xfrm>
            <a:off x="457200" y="3713163"/>
            <a:ext cx="7856538" cy="2538412"/>
            <a:chOff x="0" y="0"/>
            <a:chExt cx="78627" cy="22664"/>
          </a:xfrm>
        </p:grpSpPr>
        <p:pic>
          <p:nvPicPr>
            <p:cNvPr id="50182" name="Picture 105" descr="mp3 2.jpg">
              <a:extLst>
                <a:ext uri="{FF2B5EF4-FFF2-40B4-BE49-F238E27FC236}">
                  <a16:creationId xmlns:a16="http://schemas.microsoft.com/office/drawing/2014/main" id="{F3B62002-4D98-46D6-AE8B-4C7AF706E46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611" y="2076"/>
              <a:ext cx="16016" cy="16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0183" name="Picture 106" descr="ipod.jpg">
              <a:extLst>
                <a:ext uri="{FF2B5EF4-FFF2-40B4-BE49-F238E27FC236}">
                  <a16:creationId xmlns:a16="http://schemas.microsoft.com/office/drawing/2014/main" id="{38B58FF7-8E0C-4E8A-9758-3E88DB3B64C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922"/>
              <a:ext cx="18503" cy="185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0184" name="Picture 107" descr="mp3.jpg">
              <a:extLst>
                <a:ext uri="{FF2B5EF4-FFF2-40B4-BE49-F238E27FC236}">
                  <a16:creationId xmlns:a16="http://schemas.microsoft.com/office/drawing/2014/main" id="{BDE05844-1544-4F88-A3CC-BD675CC40A0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99" y="0"/>
              <a:ext cx="22694" cy="19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0185" name="Picture 108" descr="mp3 3.jpg">
              <a:extLst>
                <a:ext uri="{FF2B5EF4-FFF2-40B4-BE49-F238E27FC236}">
                  <a16:creationId xmlns:a16="http://schemas.microsoft.com/office/drawing/2014/main" id="{7F2A4B9D-635C-4A8E-84AA-ED8868F7E2C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215" y="4540"/>
              <a:ext cx="18507" cy="142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0186" name="Picture 109" descr="ipod 1.jpg">
              <a:extLst>
                <a:ext uri="{FF2B5EF4-FFF2-40B4-BE49-F238E27FC236}">
                  <a16:creationId xmlns:a16="http://schemas.microsoft.com/office/drawing/2014/main" id="{5F6D0FFF-9D1F-42AA-A493-5D57F92A1A3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26" y="5321"/>
              <a:ext cx="13059" cy="127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0187" name="Rectangle 110">
              <a:extLst>
                <a:ext uri="{FF2B5EF4-FFF2-40B4-BE49-F238E27FC236}">
                  <a16:creationId xmlns:a16="http://schemas.microsoft.com/office/drawing/2014/main" id="{02BD0645-5F0B-4AB6-AC69-BDF735A3BA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443" y="19397"/>
              <a:ext cx="25610" cy="3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500"/>
                </a:spcBef>
                <a:spcAft>
                  <a:spcPts val="500"/>
                </a:spcAft>
                <a:buFontTx/>
                <a:buNone/>
              </a:pPr>
              <a:r>
                <a:rPr lang="en-US" altLang="en-US" sz="1400" dirty="0">
                  <a:latin typeface="+mn-lt"/>
                  <a:ea typeface="MS Mincho" panose="02020609040205080304" pitchFamily="49" charset="-128"/>
                </a:rPr>
                <a:t>Portable Media Players</a:t>
              </a:r>
              <a:endParaRPr lang="el-GR" altLang="en-US" sz="1400" dirty="0">
                <a:latin typeface="+mn-lt"/>
                <a:ea typeface="MS Mincho" panose="02020609040205080304" pitchFamily="49" charset="-128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8119069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Title 1">
            <a:extLst>
              <a:ext uri="{FF2B5EF4-FFF2-40B4-BE49-F238E27FC236}">
                <a16:creationId xmlns:a16="http://schemas.microsoft.com/office/drawing/2014/main" id="{80E601A9-AD78-42B2-B5A0-28AD18FB70E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39775" y="136524"/>
            <a:ext cx="8229600" cy="773112"/>
          </a:xfrm>
          <a:ln/>
        </p:spPr>
        <p:txBody>
          <a:bodyPr lIns="91440" tIns="45720" rIns="91440" bIns="45720" anchor="ctr">
            <a:normAutofit/>
          </a:bodyPr>
          <a:lstStyle/>
          <a:p>
            <a:pPr marL="838200" indent="-838200" algn="r" eaLnBrk="1" hangingPunct="1"/>
            <a:r>
              <a:rPr lang="en-US" altLang="en-US" dirty="0">
                <a:solidFill>
                  <a:srgbClr val="FFFFFF"/>
                </a:solidFill>
                <a:latin typeface="Helvetica" panose="020B0604020202020204" pitchFamily="34" charset="0"/>
              </a:rPr>
              <a:t>Video Games Consoles</a:t>
            </a:r>
          </a:p>
        </p:txBody>
      </p:sp>
      <p:sp>
        <p:nvSpPr>
          <p:cNvPr id="52228" name="Content Placeholder 2">
            <a:extLst>
              <a:ext uri="{FF2B5EF4-FFF2-40B4-BE49-F238E27FC236}">
                <a16:creationId xmlns:a16="http://schemas.microsoft.com/office/drawing/2014/main" id="{7903D96D-5FD8-42F8-8FCF-950CF596A4A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20713" y="1730375"/>
            <a:ext cx="7886700" cy="4351338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en-US" altLang="en-US" b="1" i="1" dirty="0"/>
              <a:t>Used for playing games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b="1" i="1" dirty="0"/>
              <a:t>They use onboard flash storage or hard disks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b="1" i="1" dirty="0"/>
              <a:t>More than just playing games ….</a:t>
            </a:r>
          </a:p>
        </p:txBody>
      </p:sp>
      <p:grpSp>
        <p:nvGrpSpPr>
          <p:cNvPr id="52229" name="Group 11">
            <a:extLst>
              <a:ext uri="{FF2B5EF4-FFF2-40B4-BE49-F238E27FC236}">
                <a16:creationId xmlns:a16="http://schemas.microsoft.com/office/drawing/2014/main" id="{0697E21D-975F-4600-95A3-AEFB34474AD7}"/>
              </a:ext>
            </a:extLst>
          </p:cNvPr>
          <p:cNvGrpSpPr>
            <a:grpSpLocks/>
          </p:cNvGrpSpPr>
          <p:nvPr/>
        </p:nvGrpSpPr>
        <p:grpSpPr bwMode="auto">
          <a:xfrm>
            <a:off x="620713" y="3352800"/>
            <a:ext cx="7256462" cy="2728913"/>
            <a:chOff x="0" y="0"/>
            <a:chExt cx="81068" cy="40102"/>
          </a:xfrm>
        </p:grpSpPr>
        <p:grpSp>
          <p:nvGrpSpPr>
            <p:cNvPr id="52230" name="Group 136">
              <a:extLst>
                <a:ext uri="{FF2B5EF4-FFF2-40B4-BE49-F238E27FC236}">
                  <a16:creationId xmlns:a16="http://schemas.microsoft.com/office/drawing/2014/main" id="{755CAAAA-5975-462F-9C00-8C1922ECE4B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0" y="0"/>
              <a:ext cx="77233" cy="40102"/>
              <a:chOff x="140" y="0"/>
              <a:chExt cx="77233" cy="40102"/>
            </a:xfrm>
          </p:grpSpPr>
          <p:pic>
            <p:nvPicPr>
              <p:cNvPr id="52235" name="Picture 137" descr="xbox.jpg">
                <a:extLst>
                  <a:ext uri="{FF2B5EF4-FFF2-40B4-BE49-F238E27FC236}">
                    <a16:creationId xmlns:a16="http://schemas.microsoft.com/office/drawing/2014/main" id="{611F797E-1C30-4F68-8104-689CB8EF219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0" y="0"/>
                <a:ext cx="23206" cy="173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2236" name="Picture 138" descr="sega.png">
                <a:extLst>
                  <a:ext uri="{FF2B5EF4-FFF2-40B4-BE49-F238E27FC236}">
                    <a16:creationId xmlns:a16="http://schemas.microsoft.com/office/drawing/2014/main" id="{8D176605-D33A-4A6C-BEC4-A22E9063B28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217" y="308"/>
                <a:ext cx="16156" cy="170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2237" name="Picture 139" descr="nintendo ds.jpg">
                <a:extLst>
                  <a:ext uri="{FF2B5EF4-FFF2-40B4-BE49-F238E27FC236}">
                    <a16:creationId xmlns:a16="http://schemas.microsoft.com/office/drawing/2014/main" id="{5C21DEBC-A495-4A2D-B7FA-F12F94E7073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346" y="1842"/>
                <a:ext cx="13361" cy="1336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2238" name="Picture 140" descr="vita.jpg">
                <a:extLst>
                  <a:ext uri="{FF2B5EF4-FFF2-40B4-BE49-F238E27FC236}">
                    <a16:creationId xmlns:a16="http://schemas.microsoft.com/office/drawing/2014/main" id="{81450587-B841-4FC6-932E-D2209BE7B8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212" y="2098"/>
                <a:ext cx="21238" cy="141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2239" name="Rectangle 141">
                <a:extLst>
                  <a:ext uri="{FF2B5EF4-FFF2-40B4-BE49-F238E27FC236}">
                    <a16:creationId xmlns:a16="http://schemas.microsoft.com/office/drawing/2014/main" id="{05E53161-F715-47D9-AB88-183B42E866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375" y="36174"/>
                <a:ext cx="25607" cy="39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zh-CN" sz="1400" dirty="0">
                    <a:latin typeface="+mn-lt"/>
                    <a:ea typeface="SimSun" panose="02010600030101010101" pitchFamily="2" charset="-122"/>
                  </a:rPr>
                  <a:t>Video Games Consoles</a:t>
                </a:r>
                <a:endParaRPr lang="el-GR" altLang="en-US" sz="1400" dirty="0">
                  <a:latin typeface="+mn-lt"/>
                  <a:ea typeface="SimSun" panose="02010600030101010101" pitchFamily="2" charset="-122"/>
                </a:endParaRPr>
              </a:p>
            </p:txBody>
          </p:sp>
        </p:grpSp>
        <p:pic>
          <p:nvPicPr>
            <p:cNvPr id="52231" name="Picture 142" descr="ps3.jpg">
              <a:extLst>
                <a:ext uri="{FF2B5EF4-FFF2-40B4-BE49-F238E27FC236}">
                  <a16:creationId xmlns:a16="http://schemas.microsoft.com/office/drawing/2014/main" id="{43C8BF79-4F3F-4ED3-8C32-473A2D200D0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0895"/>
              <a:ext cx="17233" cy="148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2232" name="Picture 143" descr="wii-u.jpg">
              <a:extLst>
                <a:ext uri="{FF2B5EF4-FFF2-40B4-BE49-F238E27FC236}">
                  <a16:creationId xmlns:a16="http://schemas.microsoft.com/office/drawing/2014/main" id="{B4211C26-DA80-4DE9-AAFA-B4EDBC8E5D8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699" y="22680"/>
              <a:ext cx="22523" cy="12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2233" name="Picture 145" descr="wii.jpg">
              <a:extLst>
                <a:ext uri="{FF2B5EF4-FFF2-40B4-BE49-F238E27FC236}">
                  <a16:creationId xmlns:a16="http://schemas.microsoft.com/office/drawing/2014/main" id="{A481C450-2969-4B85-8860-E6DF64970E3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473" y="19201"/>
              <a:ext cx="20595" cy="176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2234" name="Picture 144" descr="wii-u2.jpg">
              <a:extLst>
                <a:ext uri="{FF2B5EF4-FFF2-40B4-BE49-F238E27FC236}">
                  <a16:creationId xmlns:a16="http://schemas.microsoft.com/office/drawing/2014/main" id="{750F07A1-25D1-418B-BE71-45B4D91FBC0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4" r="4919"/>
            <a:stretch>
              <a:fillRect/>
            </a:stretch>
          </p:blipFill>
          <p:spPr bwMode="auto">
            <a:xfrm>
              <a:off x="39312" y="19201"/>
              <a:ext cx="21900" cy="157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25886286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Title 1">
            <a:extLst>
              <a:ext uri="{FF2B5EF4-FFF2-40B4-BE49-F238E27FC236}">
                <a16:creationId xmlns:a16="http://schemas.microsoft.com/office/drawing/2014/main" id="{613A74D0-6411-4D8E-AE5F-852EA70426E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75870" y="136524"/>
            <a:ext cx="8229600" cy="773112"/>
          </a:xfrm>
          <a:ln/>
        </p:spPr>
        <p:txBody>
          <a:bodyPr lIns="91440" tIns="45720" rIns="91440" bIns="45720" anchor="ctr">
            <a:normAutofit/>
          </a:bodyPr>
          <a:lstStyle/>
          <a:p>
            <a:pPr marL="838200" indent="-838200" algn="r" eaLnBrk="1" hangingPunct="1"/>
            <a:r>
              <a:rPr lang="en-US" altLang="en-US" dirty="0">
                <a:solidFill>
                  <a:srgbClr val="FFFFFF"/>
                </a:solidFill>
                <a:latin typeface="Helvetica" panose="020B0604020202020204" pitchFamily="34" charset="0"/>
              </a:rPr>
              <a:t>GPS Receivers</a:t>
            </a:r>
          </a:p>
        </p:txBody>
      </p:sp>
      <p:sp>
        <p:nvSpPr>
          <p:cNvPr id="54276" name="Content Placeholder 2">
            <a:extLst>
              <a:ext uri="{FF2B5EF4-FFF2-40B4-BE49-F238E27FC236}">
                <a16:creationId xmlns:a16="http://schemas.microsoft.com/office/drawing/2014/main" id="{0D36E97D-A0A1-4310-BBD2-09F74D17D15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64745" y="1684337"/>
            <a:ext cx="7886700" cy="4351338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en-GB" altLang="en-US" dirty="0"/>
              <a:t>The Global Positioning System (GPS) is a space-based satellite navigation system that provides location and time information.</a:t>
            </a:r>
            <a:endParaRPr lang="en-US" altLang="en-US" dirty="0"/>
          </a:p>
        </p:txBody>
      </p:sp>
      <p:pic>
        <p:nvPicPr>
          <p:cNvPr id="54277" name="Picture 15" descr="gps2">
            <a:extLst>
              <a:ext uri="{FF2B5EF4-FFF2-40B4-BE49-F238E27FC236}">
                <a16:creationId xmlns:a16="http://schemas.microsoft.com/office/drawing/2014/main" id="{BFB68F7F-DBA5-4F42-96CF-B7F7CB19E3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7658" y="3733800"/>
            <a:ext cx="2890837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8" name="Picture 16" descr="gps1">
            <a:extLst>
              <a:ext uri="{FF2B5EF4-FFF2-40B4-BE49-F238E27FC236}">
                <a16:creationId xmlns:a16="http://schemas.microsoft.com/office/drawing/2014/main" id="{6DA13051-40A8-400C-98E6-5FEE1C4DFD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7845" y="3733800"/>
            <a:ext cx="3149600" cy="186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9" name="Text Box 17">
            <a:extLst>
              <a:ext uri="{FF2B5EF4-FFF2-40B4-BE49-F238E27FC236}">
                <a16:creationId xmlns:a16="http://schemas.microsoft.com/office/drawing/2014/main" id="{217AB742-555D-42C4-9D4A-4390ED3F5A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4120" y="5738813"/>
            <a:ext cx="211772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defTabSz="914400" eaLnBrk="1" hangingPunct="1">
              <a:spcBef>
                <a:spcPct val="50000"/>
              </a:spcBef>
              <a:buFontTx/>
              <a:buNone/>
            </a:pPr>
            <a:r>
              <a:rPr lang="en-US" altLang="en-US" sz="1400" dirty="0">
                <a:latin typeface="+mn-lt"/>
              </a:rPr>
              <a:t>GPS Receivers</a:t>
            </a:r>
            <a:endParaRPr lang="el-GR" altLang="en-US" sz="1400" dirty="0">
              <a:latin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005821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Title 1">
            <a:extLst>
              <a:ext uri="{FF2B5EF4-FFF2-40B4-BE49-F238E27FC236}">
                <a16:creationId xmlns:a16="http://schemas.microsoft.com/office/drawing/2014/main" id="{0F7FA3D7-2560-42C6-BE97-FFFACDA59ED5}"/>
              </a:ext>
            </a:extLst>
          </p:cNvPr>
          <p:cNvSpPr>
            <a:spLocks noGrp="1"/>
          </p:cNvSpPr>
          <p:nvPr>
            <p:ph type="title"/>
          </p:nvPr>
        </p:nvSpPr>
        <p:spPr>
          <a:ln/>
        </p:spPr>
        <p:txBody>
          <a:bodyPr lIns="91440" tIns="45720" rIns="91440" bIns="45720" anchor="ctr">
            <a:normAutofit/>
          </a:bodyPr>
          <a:lstStyle/>
          <a:p>
            <a:pPr marL="838200" indent="-838200" algn="ctr" eaLnBrk="1" hangingPunct="1"/>
            <a:r>
              <a:rPr lang="en-US" altLang="en-US" dirty="0">
                <a:latin typeface="Helvetica" panose="020B0604020202020204" pitchFamily="34" charset="0"/>
              </a:rPr>
              <a:t>Potential Evidence</a:t>
            </a:r>
          </a:p>
        </p:txBody>
      </p:sp>
      <p:sp>
        <p:nvSpPr>
          <p:cNvPr id="56324" name="Content Placeholder 2">
            <a:extLst>
              <a:ext uri="{FF2B5EF4-FFF2-40B4-BE49-F238E27FC236}">
                <a16:creationId xmlns:a16="http://schemas.microsoft.com/office/drawing/2014/main" id="{0524A62E-486D-4966-8C01-D699049759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 algn="just"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en-US" altLang="en-US" b="1" i="1" dirty="0"/>
          </a:p>
          <a:p>
            <a:pPr marL="0" indent="0" algn="just"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en-US" altLang="en-US" b="1" i="1" dirty="0"/>
          </a:p>
          <a:p>
            <a:pPr marL="0" indent="0" algn="just"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en-US" altLang="en-US" b="1" i="1" dirty="0"/>
          </a:p>
          <a:p>
            <a:pPr marL="0" indent="0" algn="ctr"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b="1" i="1" dirty="0"/>
              <a:t>What evidence can be found on these devices?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49166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itle 1">
            <a:extLst>
              <a:ext uri="{FF2B5EF4-FFF2-40B4-BE49-F238E27FC236}">
                <a16:creationId xmlns:a16="http://schemas.microsoft.com/office/drawing/2014/main" id="{7AA10C17-2AF5-44AB-AD90-B6ABB68BF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775" y="136524"/>
            <a:ext cx="8229600" cy="773112"/>
          </a:xfrm>
          <a:ln/>
        </p:spPr>
        <p:txBody>
          <a:bodyPr lIns="91440" tIns="45720" rIns="91440" bIns="45720" anchor="ctr">
            <a:normAutofit/>
          </a:bodyPr>
          <a:lstStyle/>
          <a:p>
            <a:pPr algn="r" eaLnBrk="1" hangingPunct="1"/>
            <a:r>
              <a:rPr lang="en-US" altLang="en-US" dirty="0">
                <a:solidFill>
                  <a:srgbClr val="FFFFFF"/>
                </a:solidFill>
                <a:latin typeface="Helvetica" panose="020B0604020202020204" pitchFamily="34" charset="0"/>
              </a:rPr>
              <a:t>Evidence Sources</a:t>
            </a:r>
          </a:p>
        </p:txBody>
      </p:sp>
      <p:sp>
        <p:nvSpPr>
          <p:cNvPr id="5124" name="Content Placeholder 2">
            <a:extLst>
              <a:ext uri="{FF2B5EF4-FFF2-40B4-BE49-F238E27FC236}">
                <a16:creationId xmlns:a16="http://schemas.microsoft.com/office/drawing/2014/main" id="{E925F44E-766E-4D77-9221-75CFAE7802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305020"/>
            <a:ext cx="7886700" cy="4351338"/>
          </a:xfrm>
        </p:spPr>
        <p:txBody>
          <a:bodyPr/>
          <a:lstStyle/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Electronic Evidence can be related with almost any kind of investigation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Type and number of electronic devices increase daily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Electronic Evidence should be handled correctly in order to have value.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US" altLang="en-US" dirty="0"/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US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043319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Title 1">
            <a:extLst>
              <a:ext uri="{FF2B5EF4-FFF2-40B4-BE49-F238E27FC236}">
                <a16:creationId xmlns:a16="http://schemas.microsoft.com/office/drawing/2014/main" id="{862EF55A-E59B-40BF-BD58-FC84E2E2D46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39775" y="136524"/>
            <a:ext cx="8229600" cy="773112"/>
          </a:xfrm>
          <a:ln/>
        </p:spPr>
        <p:txBody>
          <a:bodyPr lIns="91440" tIns="45720" rIns="91440" bIns="45720" anchor="ctr">
            <a:normAutofit/>
          </a:bodyPr>
          <a:lstStyle/>
          <a:p>
            <a:pPr marL="838200" indent="-838200" algn="r" eaLnBrk="1" hangingPunct="1"/>
            <a:r>
              <a:rPr lang="en-US" altLang="en-US" dirty="0">
                <a:solidFill>
                  <a:srgbClr val="FFFFFF"/>
                </a:solidFill>
                <a:latin typeface="Helvetica" panose="020B0604020202020204" pitchFamily="34" charset="0"/>
              </a:rPr>
              <a:t>Potential Evidence</a:t>
            </a:r>
          </a:p>
        </p:txBody>
      </p:sp>
      <p:sp>
        <p:nvSpPr>
          <p:cNvPr id="58372" name="Content Placeholder 2">
            <a:extLst>
              <a:ext uri="{FF2B5EF4-FFF2-40B4-BE49-F238E27FC236}">
                <a16:creationId xmlns:a16="http://schemas.microsoft.com/office/drawing/2014/main" id="{887335B0-CB32-4417-B4B8-102C625F44F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28650" y="1731840"/>
            <a:ext cx="7886700" cy="4351338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en-US" altLang="en-US" b="1" i="1" dirty="0"/>
              <a:t>Documents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b="1" i="1" dirty="0"/>
              <a:t>Photos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b="1" i="1" dirty="0"/>
              <a:t>Emails and attachments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b="1" i="1" dirty="0"/>
              <a:t>Databases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b="1" i="1" dirty="0"/>
              <a:t>Financial Information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b="1" i="1" dirty="0"/>
              <a:t>Internet Browsing History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b="1" i="1" dirty="0"/>
              <a:t>Chat Logs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b="1" i="1" dirty="0"/>
              <a:t>Event Logs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b="1" i="1" dirty="0"/>
              <a:t>GPS Locations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482277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 descr="Questions outline">
            <a:extLst>
              <a:ext uri="{FF2B5EF4-FFF2-40B4-BE49-F238E27FC236}">
                <a16:creationId xmlns:a16="http://schemas.microsoft.com/office/drawing/2014/main" id="{3023CEFF-E2FB-41E4-9456-F85A0F9E8B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545492" y="2073955"/>
            <a:ext cx="4053015" cy="4053015"/>
          </a:xfrm>
          <a:prstGeom prst="rect">
            <a:avLst/>
          </a:prstGeom>
        </p:spPr>
      </p:pic>
      <p:sp>
        <p:nvSpPr>
          <p:cNvPr id="5" name="Title 50">
            <a:extLst>
              <a:ext uri="{FF2B5EF4-FFF2-40B4-BE49-F238E27FC236}">
                <a16:creationId xmlns:a16="http://schemas.microsoft.com/office/drawing/2014/main" id="{7976B16D-C7F5-4D5B-8865-56C3E80FE5DA}"/>
              </a:ext>
            </a:extLst>
          </p:cNvPr>
          <p:cNvSpPr txBox="1">
            <a:spLocks/>
          </p:cNvSpPr>
          <p:nvPr/>
        </p:nvSpPr>
        <p:spPr>
          <a:xfrm>
            <a:off x="628650" y="1064303"/>
            <a:ext cx="7886700" cy="100965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005E8E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Questions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569975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70" name="Title 1">
            <a:extLst>
              <a:ext uri="{FF2B5EF4-FFF2-40B4-BE49-F238E27FC236}">
                <a16:creationId xmlns:a16="http://schemas.microsoft.com/office/drawing/2014/main" id="{173EAB14-C996-4C3D-87F0-1C82E786D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11624"/>
            <a:ext cx="7886700" cy="898606"/>
          </a:xfrm>
        </p:spPr>
        <p:txBody>
          <a:bodyPr>
            <a:normAutofit/>
          </a:bodyPr>
          <a:lstStyle/>
          <a:p>
            <a:pPr algn="ctr"/>
            <a:r>
              <a:rPr lang="en-US" altLang="en-US" sz="4000" b="1" dirty="0">
                <a:latin typeface="+mn-lt"/>
                <a:ea typeface="+mn-ea"/>
              </a:rPr>
              <a:t>Computer Networks</a:t>
            </a:r>
            <a:endParaRPr lang="en-US" dirty="0"/>
          </a:p>
        </p:txBody>
      </p:sp>
      <p:pic>
        <p:nvPicPr>
          <p:cNvPr id="48" name="Graphic 47" descr="Clipboard outline">
            <a:extLst>
              <a:ext uri="{FF2B5EF4-FFF2-40B4-BE49-F238E27FC236}">
                <a16:creationId xmlns:a16="http://schemas.microsoft.com/office/drawing/2014/main" id="{E1E0D699-ADC1-40B9-8735-C24E56EBE5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28900" y="2262813"/>
            <a:ext cx="3886200" cy="38862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698585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Title 1">
            <a:extLst>
              <a:ext uri="{FF2B5EF4-FFF2-40B4-BE49-F238E27FC236}">
                <a16:creationId xmlns:a16="http://schemas.microsoft.com/office/drawing/2014/main" id="{AD3827A5-C077-440B-889C-9F53F670095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39775" y="136524"/>
            <a:ext cx="8229600" cy="773112"/>
          </a:xfrm>
          <a:ln/>
        </p:spPr>
        <p:txBody>
          <a:bodyPr lIns="91440" tIns="45720" rIns="91440" bIns="45720" anchor="ctr">
            <a:normAutofit/>
          </a:bodyPr>
          <a:lstStyle/>
          <a:p>
            <a:pPr marL="838200" indent="-838200" algn="r" eaLnBrk="1" hangingPunct="1"/>
            <a:r>
              <a:rPr lang="en-US" altLang="en-US" dirty="0">
                <a:solidFill>
                  <a:srgbClr val="FFFFFF"/>
                </a:solidFill>
                <a:latin typeface="Helvetica" panose="020B0604020202020204" pitchFamily="34" charset="0"/>
              </a:rPr>
              <a:t>Computer Networks</a:t>
            </a:r>
          </a:p>
        </p:txBody>
      </p:sp>
      <p:sp>
        <p:nvSpPr>
          <p:cNvPr id="63492" name="Content Placeholder 2">
            <a:extLst>
              <a:ext uri="{FF2B5EF4-FFF2-40B4-BE49-F238E27FC236}">
                <a16:creationId xmlns:a16="http://schemas.microsoft.com/office/drawing/2014/main" id="{25AB2552-8F1F-4EF4-B553-B4E730AF1C2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22030" y="2005013"/>
            <a:ext cx="7886700" cy="4351338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en-US" altLang="en-US" dirty="0"/>
              <a:t>A network consists of connections between two or more computers that are linked by data cables or by wireless connectivity</a:t>
            </a:r>
            <a:r>
              <a:rPr lang="el-GR" altLang="en-US"/>
              <a:t> </a:t>
            </a:r>
            <a:endParaRPr lang="en-US" altLang="en-US" dirty="0"/>
          </a:p>
          <a:p>
            <a:pPr algn="just" eaLnBrk="1" hangingPunct="1">
              <a:lnSpc>
                <a:spcPct val="80000"/>
              </a:lnSpc>
            </a:pPr>
            <a:endParaRPr lang="en-US" altLang="en-US" dirty="0"/>
          </a:p>
          <a:p>
            <a:pPr algn="just" eaLnBrk="1" hangingPunct="1">
              <a:lnSpc>
                <a:spcPct val="80000"/>
              </a:lnSpc>
            </a:pPr>
            <a:r>
              <a:rPr lang="en-US" altLang="en-US" dirty="0"/>
              <a:t>Network enables computers to share data and other resources between them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929367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Title 1">
            <a:extLst>
              <a:ext uri="{FF2B5EF4-FFF2-40B4-BE49-F238E27FC236}">
                <a16:creationId xmlns:a16="http://schemas.microsoft.com/office/drawing/2014/main" id="{81197353-F28E-4372-B4CD-4D933FE94EC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39775" y="136524"/>
            <a:ext cx="8229600" cy="773112"/>
          </a:xfrm>
          <a:ln/>
        </p:spPr>
        <p:txBody>
          <a:bodyPr lIns="91440" tIns="45720" rIns="91440" bIns="45720" anchor="ctr">
            <a:normAutofit/>
          </a:bodyPr>
          <a:lstStyle/>
          <a:p>
            <a:pPr marL="838200" indent="-838200" algn="r" eaLnBrk="1" hangingPunct="1"/>
            <a:r>
              <a:rPr lang="en-US" altLang="en-US" dirty="0">
                <a:solidFill>
                  <a:srgbClr val="FFFFFF"/>
                </a:solidFill>
                <a:latin typeface="Helvetica" panose="020B0604020202020204" pitchFamily="34" charset="0"/>
              </a:rPr>
              <a:t>Network Types</a:t>
            </a:r>
          </a:p>
        </p:txBody>
      </p:sp>
      <p:sp>
        <p:nvSpPr>
          <p:cNvPr id="65540" name="Content Placeholder 2">
            <a:extLst>
              <a:ext uri="{FF2B5EF4-FFF2-40B4-BE49-F238E27FC236}">
                <a16:creationId xmlns:a16="http://schemas.microsoft.com/office/drawing/2014/main" id="{8B384C02-5665-4CE9-9007-94735C457B0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28650" y="1708394"/>
            <a:ext cx="7886700" cy="4351338"/>
          </a:xfrm>
        </p:spPr>
        <p:txBody>
          <a:bodyPr/>
          <a:lstStyle/>
          <a:p>
            <a:pPr algn="just" eaLnBrk="1" hangingPunct="1">
              <a:lnSpc>
                <a:spcPct val="70000"/>
              </a:lnSpc>
            </a:pPr>
            <a:r>
              <a:rPr lang="en-US" altLang="en-US" b="1" dirty="0"/>
              <a:t>Local Area Network (LAN) – </a:t>
            </a:r>
            <a:r>
              <a:rPr lang="en-US" altLang="en-US" dirty="0"/>
              <a:t>is a computer network covering a small geographic area, like a home, office, or group of buildings e.g. a school. </a:t>
            </a:r>
          </a:p>
          <a:p>
            <a:pPr algn="just" eaLnBrk="1" hangingPunct="1">
              <a:lnSpc>
                <a:spcPct val="70000"/>
              </a:lnSpc>
            </a:pPr>
            <a:r>
              <a:rPr lang="en-US" altLang="en-US" b="1" dirty="0"/>
              <a:t>Wide Area Network (WAN) </a:t>
            </a:r>
            <a:r>
              <a:rPr lang="en-US" altLang="en-US" dirty="0"/>
              <a:t>– is a computer network that covers a broad area (i.e., any network whose communication links cross metropolitan, regional, or national boundaries).</a:t>
            </a:r>
          </a:p>
          <a:p>
            <a:pPr algn="just" eaLnBrk="1" hangingPunct="1">
              <a:lnSpc>
                <a:spcPct val="70000"/>
              </a:lnSpc>
            </a:pPr>
            <a:r>
              <a:rPr lang="en-US" altLang="en-US" dirty="0"/>
              <a:t>The largest and most well-known example of a WAN is the </a:t>
            </a:r>
            <a:r>
              <a:rPr lang="en-US" altLang="en-US" b="1" dirty="0"/>
              <a:t>INTERNET</a:t>
            </a:r>
            <a:r>
              <a:rPr lang="en-US" altLang="en-US" dirty="0"/>
              <a:t>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481505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7" name="Title 1">
            <a:extLst>
              <a:ext uri="{FF2B5EF4-FFF2-40B4-BE49-F238E27FC236}">
                <a16:creationId xmlns:a16="http://schemas.microsoft.com/office/drawing/2014/main" id="{CEFE7F22-D14E-4770-A01D-88AB6B18209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39775" y="136524"/>
            <a:ext cx="8229600" cy="773112"/>
          </a:xfrm>
          <a:ln/>
        </p:spPr>
        <p:txBody>
          <a:bodyPr lIns="91440" tIns="45720" rIns="91440" bIns="45720" anchor="ctr">
            <a:normAutofit/>
          </a:bodyPr>
          <a:lstStyle/>
          <a:p>
            <a:pPr marL="838200" indent="-838200" algn="r" eaLnBrk="1" hangingPunct="1"/>
            <a:r>
              <a:rPr lang="en-US" altLang="en-US" dirty="0">
                <a:solidFill>
                  <a:srgbClr val="FFFFFF"/>
                </a:solidFill>
                <a:latin typeface="Helvetica" panose="020B0604020202020204" pitchFamily="34" charset="0"/>
              </a:rPr>
              <a:t>Terminology and Devices </a:t>
            </a:r>
          </a:p>
        </p:txBody>
      </p:sp>
      <p:sp>
        <p:nvSpPr>
          <p:cNvPr id="67588" name="Content Placeholder 2">
            <a:extLst>
              <a:ext uri="{FF2B5EF4-FFF2-40B4-BE49-F238E27FC236}">
                <a16:creationId xmlns:a16="http://schemas.microsoft.com/office/drawing/2014/main" id="{68AED3BC-61B2-4A4E-BBFA-B647B777E0F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39775" y="1872517"/>
            <a:ext cx="7886700" cy="4351338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en-US" altLang="en-US" b="1" dirty="0"/>
              <a:t>Ports </a:t>
            </a:r>
            <a:r>
              <a:rPr lang="en-US" altLang="en-US" dirty="0"/>
              <a:t>– are an endpoint or "channel" for network communications.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b="1" dirty="0"/>
              <a:t>Bandwidth </a:t>
            </a:r>
            <a:r>
              <a:rPr lang="en-US" altLang="en-US" dirty="0"/>
              <a:t>– is the amount of information that can be carried through a cable or wireless feed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b="1" dirty="0"/>
              <a:t>Media Access Control (MAC) address </a:t>
            </a:r>
            <a:r>
              <a:rPr lang="en-US" altLang="en-US" dirty="0"/>
              <a:t>– is a quasi-unique identifier assigned to most network adapters or network interface cards (NICs) by the manufacturer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245974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5" name="Title 1">
            <a:extLst>
              <a:ext uri="{FF2B5EF4-FFF2-40B4-BE49-F238E27FC236}">
                <a16:creationId xmlns:a16="http://schemas.microsoft.com/office/drawing/2014/main" id="{672CAE5B-A362-4412-BCAB-ABF97E04CDF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39775" y="136524"/>
            <a:ext cx="8229600" cy="773112"/>
          </a:xfrm>
          <a:ln/>
        </p:spPr>
        <p:txBody>
          <a:bodyPr lIns="91440" tIns="45720" rIns="91440" bIns="45720" anchor="ctr">
            <a:normAutofit/>
          </a:bodyPr>
          <a:lstStyle/>
          <a:p>
            <a:pPr marL="838200" indent="-838200" algn="r" eaLnBrk="1" hangingPunct="1"/>
            <a:r>
              <a:rPr lang="en-US" altLang="en-US" dirty="0">
                <a:solidFill>
                  <a:srgbClr val="FFFFFF"/>
                </a:solidFill>
                <a:latin typeface="Helvetica" panose="020B0604020202020204" pitchFamily="34" charset="0"/>
              </a:rPr>
              <a:t>Network Attached Storage (NAS) </a:t>
            </a:r>
          </a:p>
        </p:txBody>
      </p:sp>
      <p:sp>
        <p:nvSpPr>
          <p:cNvPr id="69636" name="Content Placeholder 2">
            <a:extLst>
              <a:ext uri="{FF2B5EF4-FFF2-40B4-BE49-F238E27FC236}">
                <a16:creationId xmlns:a16="http://schemas.microsoft.com/office/drawing/2014/main" id="{54A21137-2C0C-4160-9828-9E213135EB51}"/>
              </a:ext>
            </a:extLst>
          </p:cNvPr>
          <p:cNvSpPr>
            <a:spLocks/>
          </p:cNvSpPr>
          <p:nvPr/>
        </p:nvSpPr>
        <p:spPr bwMode="auto">
          <a:xfrm>
            <a:off x="457200" y="1342138"/>
            <a:ext cx="8229600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 eaLnBrk="1" hangingPunct="1">
              <a:lnSpc>
                <a:spcPct val="80000"/>
              </a:lnSpc>
            </a:pPr>
            <a:r>
              <a:rPr lang="en-US" altLang="en-US" b="1" dirty="0">
                <a:latin typeface="+mn-lt"/>
              </a:rPr>
              <a:t>NAS</a:t>
            </a:r>
            <a:r>
              <a:rPr lang="en-US" altLang="en-US" dirty="0">
                <a:latin typeface="+mn-lt"/>
              </a:rPr>
              <a:t> is similar to external hard-drives with the difference that they offer their disk space for a whole network instead of just a single PC</a:t>
            </a:r>
            <a:r>
              <a:rPr lang="el-GR" altLang="en-US" dirty="0">
                <a:latin typeface="+mn-lt"/>
              </a:rPr>
              <a:t> </a:t>
            </a:r>
            <a:endParaRPr lang="en-US" altLang="en-US" dirty="0">
              <a:latin typeface="+mn-lt"/>
            </a:endParaRPr>
          </a:p>
        </p:txBody>
      </p:sp>
      <p:grpSp>
        <p:nvGrpSpPr>
          <p:cNvPr id="69637" name="Group 245">
            <a:extLst>
              <a:ext uri="{FF2B5EF4-FFF2-40B4-BE49-F238E27FC236}">
                <a16:creationId xmlns:a16="http://schemas.microsoft.com/office/drawing/2014/main" id="{A6F7E252-95E6-4F7E-8FC4-B6FF565624C3}"/>
              </a:ext>
            </a:extLst>
          </p:cNvPr>
          <p:cNvGrpSpPr>
            <a:grpSpLocks/>
          </p:cNvGrpSpPr>
          <p:nvPr/>
        </p:nvGrpSpPr>
        <p:grpSpPr bwMode="auto">
          <a:xfrm>
            <a:off x="914400" y="3062988"/>
            <a:ext cx="7315200" cy="3225800"/>
            <a:chOff x="1811" y="697"/>
            <a:chExt cx="7990" cy="2266"/>
          </a:xfrm>
        </p:grpSpPr>
        <p:pic>
          <p:nvPicPr>
            <p:cNvPr id="69638" name="Grafik 167">
              <a:extLst>
                <a:ext uri="{FF2B5EF4-FFF2-40B4-BE49-F238E27FC236}">
                  <a16:creationId xmlns:a16="http://schemas.microsoft.com/office/drawing/2014/main" id="{0BC20460-28C5-47B9-8511-0DC3A3DC1DA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1" y="697"/>
              <a:ext cx="2160" cy="21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9639" name="Grafik 168">
              <a:extLst>
                <a:ext uri="{FF2B5EF4-FFF2-40B4-BE49-F238E27FC236}">
                  <a16:creationId xmlns:a16="http://schemas.microsoft.com/office/drawing/2014/main" id="{F0058032-B24F-4209-B504-CF256B4FB62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11" y="697"/>
              <a:ext cx="2025" cy="2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69640" name="Group 244">
              <a:extLst>
                <a:ext uri="{FF2B5EF4-FFF2-40B4-BE49-F238E27FC236}">
                  <a16:creationId xmlns:a16="http://schemas.microsoft.com/office/drawing/2014/main" id="{801EF625-EC10-43FB-AA71-A3B4569A9B6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21" y="697"/>
              <a:ext cx="2957" cy="2266"/>
              <a:chOff x="4121" y="697"/>
              <a:chExt cx="2957" cy="2266"/>
            </a:xfrm>
          </p:grpSpPr>
          <p:pic>
            <p:nvPicPr>
              <p:cNvPr id="69641" name="Picture 127" descr="RAID.jpg">
                <a:extLst>
                  <a:ext uri="{FF2B5EF4-FFF2-40B4-BE49-F238E27FC236}">
                    <a16:creationId xmlns:a16="http://schemas.microsoft.com/office/drawing/2014/main" id="{F7A1BA3E-3D26-4EF0-9101-AF63A27CF3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21" y="697"/>
                <a:ext cx="2957" cy="18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9642" name="Rectangle 128">
                <a:extLst>
                  <a:ext uri="{FF2B5EF4-FFF2-40B4-BE49-F238E27FC236}">
                    <a16:creationId xmlns:a16="http://schemas.microsoft.com/office/drawing/2014/main" id="{9A8C2C63-E0EE-48AF-B911-C31F5C8A86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96" y="2580"/>
                <a:ext cx="2309" cy="38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zh-CN" sz="1400" dirty="0">
                    <a:latin typeface="+mn-lt"/>
                    <a:ea typeface="SimSun" panose="02010600030101010101" pitchFamily="2" charset="-122"/>
                  </a:rPr>
                  <a:t>NAS’s with RAID Array</a:t>
                </a:r>
                <a:endParaRPr lang="el-GR" altLang="en-US" sz="1400" dirty="0">
                  <a:latin typeface="+mn-lt"/>
                  <a:ea typeface="SimSun" panose="02010600030101010101" pitchFamily="2" charset="-122"/>
                </a:endParaRPr>
              </a:p>
            </p:txBody>
          </p: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82847542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3" name="Title 1">
            <a:extLst>
              <a:ext uri="{FF2B5EF4-FFF2-40B4-BE49-F238E27FC236}">
                <a16:creationId xmlns:a16="http://schemas.microsoft.com/office/drawing/2014/main" id="{4C0C1434-6DD5-4111-BC45-23C7BE68D8B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39775" y="136524"/>
            <a:ext cx="8229600" cy="773112"/>
          </a:xfrm>
          <a:ln/>
        </p:spPr>
        <p:txBody>
          <a:bodyPr lIns="91440" tIns="45720" rIns="91440" bIns="45720" anchor="ctr">
            <a:noAutofit/>
          </a:bodyPr>
          <a:lstStyle/>
          <a:p>
            <a:pPr marL="838200" indent="-838200" algn="r" eaLnBrk="1" hangingPunct="1"/>
            <a:r>
              <a:rPr lang="en-US" altLang="en-US" dirty="0">
                <a:solidFill>
                  <a:srgbClr val="FFFFFF"/>
                </a:solidFill>
                <a:latin typeface="Helvetica" panose="020B0604020202020204" pitchFamily="34" charset="0"/>
              </a:rPr>
              <a:t>Network Interface Controller (NIC) </a:t>
            </a:r>
          </a:p>
        </p:txBody>
      </p:sp>
      <p:sp>
        <p:nvSpPr>
          <p:cNvPr id="71684" name="Content Placeholder 2">
            <a:extLst>
              <a:ext uri="{FF2B5EF4-FFF2-40B4-BE49-F238E27FC236}">
                <a16:creationId xmlns:a16="http://schemas.microsoft.com/office/drawing/2014/main" id="{52E20777-642D-4FFC-A79C-041B3B45332C}"/>
              </a:ext>
            </a:extLst>
          </p:cNvPr>
          <p:cNvSpPr>
            <a:spLocks/>
          </p:cNvSpPr>
          <p:nvPr/>
        </p:nvSpPr>
        <p:spPr bwMode="auto">
          <a:xfrm>
            <a:off x="457200" y="1784549"/>
            <a:ext cx="8229600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b="1" dirty="0">
                <a:latin typeface="+mn-lt"/>
              </a:rPr>
              <a:t>NIC </a:t>
            </a:r>
            <a:r>
              <a:rPr lang="en-US" altLang="en-US" dirty="0">
                <a:latin typeface="+mn-lt"/>
              </a:rPr>
              <a:t>is a circuit board or card installed into a computer that allows it to connect to a network.</a:t>
            </a:r>
          </a:p>
        </p:txBody>
      </p:sp>
      <p:grpSp>
        <p:nvGrpSpPr>
          <p:cNvPr id="71685" name="Group 246">
            <a:extLst>
              <a:ext uri="{FF2B5EF4-FFF2-40B4-BE49-F238E27FC236}">
                <a16:creationId xmlns:a16="http://schemas.microsoft.com/office/drawing/2014/main" id="{C92060A9-89E1-4348-9C55-0A3E14A57778}"/>
              </a:ext>
            </a:extLst>
          </p:cNvPr>
          <p:cNvGrpSpPr>
            <a:grpSpLocks/>
          </p:cNvGrpSpPr>
          <p:nvPr/>
        </p:nvGrpSpPr>
        <p:grpSpPr bwMode="auto">
          <a:xfrm>
            <a:off x="628650" y="3429000"/>
            <a:ext cx="7399338" cy="2935287"/>
            <a:chOff x="2460" y="4657"/>
            <a:chExt cx="8136" cy="2880"/>
          </a:xfrm>
        </p:grpSpPr>
        <p:pic>
          <p:nvPicPr>
            <p:cNvPr id="71686" name="Grafik 129">
              <a:extLst>
                <a:ext uri="{FF2B5EF4-FFF2-40B4-BE49-F238E27FC236}">
                  <a16:creationId xmlns:a16="http://schemas.microsoft.com/office/drawing/2014/main" id="{FB7F68E2-695A-41A7-B91D-E5F4CC750D4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60" y="4657"/>
              <a:ext cx="2415" cy="24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687" name="Picture 133" descr="NIC.jpg">
              <a:extLst>
                <a:ext uri="{FF2B5EF4-FFF2-40B4-BE49-F238E27FC236}">
                  <a16:creationId xmlns:a16="http://schemas.microsoft.com/office/drawing/2014/main" id="{BAE1FCAE-393D-41B0-B6EB-7DD7EB8651B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91" y="5017"/>
              <a:ext cx="3105" cy="2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1688" name="Title 1">
              <a:extLst>
                <a:ext uri="{FF2B5EF4-FFF2-40B4-BE49-F238E27FC236}">
                  <a16:creationId xmlns:a16="http://schemas.microsoft.com/office/drawing/2014/main" id="{C23C7DBE-1D75-4021-BA85-CF2781AE85CE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5430" y="7127"/>
              <a:ext cx="2451" cy="4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l-GR" altLang="en-US" sz="1800">
                <a:latin typeface="Arial" panose="020B0604020202020204" pitchFamily="34" charset="0"/>
              </a:endParaRPr>
            </a:p>
          </p:txBody>
        </p:sp>
        <p:pic>
          <p:nvPicPr>
            <p:cNvPr id="71689" name="Grafik 116">
              <a:extLst>
                <a:ext uri="{FF2B5EF4-FFF2-40B4-BE49-F238E27FC236}">
                  <a16:creationId xmlns:a16="http://schemas.microsoft.com/office/drawing/2014/main" id="{6C316B8C-DC40-4435-AD52-4E1C176A243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71" y="4657"/>
              <a:ext cx="2625" cy="19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149747501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1" name="Title 1">
            <a:extLst>
              <a:ext uri="{FF2B5EF4-FFF2-40B4-BE49-F238E27FC236}">
                <a16:creationId xmlns:a16="http://schemas.microsoft.com/office/drawing/2014/main" id="{715DF276-220D-4646-B6BA-F41C086CCFD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39775" y="136524"/>
            <a:ext cx="8229600" cy="773112"/>
          </a:xfrm>
          <a:ln/>
        </p:spPr>
        <p:txBody>
          <a:bodyPr lIns="91440" tIns="45720" rIns="91440" bIns="45720" anchor="ctr">
            <a:normAutofit/>
          </a:bodyPr>
          <a:lstStyle/>
          <a:p>
            <a:pPr marL="838200" indent="-838200" algn="r" eaLnBrk="1" hangingPunct="1"/>
            <a:r>
              <a:rPr lang="en-US" altLang="en-US" dirty="0">
                <a:solidFill>
                  <a:srgbClr val="FFFFFF"/>
                </a:solidFill>
                <a:latin typeface="Helvetica" panose="020B0604020202020204" pitchFamily="34" charset="0"/>
              </a:rPr>
              <a:t>Network Hub </a:t>
            </a:r>
          </a:p>
        </p:txBody>
      </p:sp>
      <p:sp>
        <p:nvSpPr>
          <p:cNvPr id="73732" name="Content Placeholder 2">
            <a:extLst>
              <a:ext uri="{FF2B5EF4-FFF2-40B4-BE49-F238E27FC236}">
                <a16:creationId xmlns:a16="http://schemas.microsoft.com/office/drawing/2014/main" id="{AE4A1099-1955-4E56-808A-CDF292D7B573}"/>
              </a:ext>
            </a:extLst>
          </p:cNvPr>
          <p:cNvSpPr>
            <a:spLocks/>
          </p:cNvSpPr>
          <p:nvPr/>
        </p:nvSpPr>
        <p:spPr bwMode="auto">
          <a:xfrm>
            <a:off x="457200" y="1863725"/>
            <a:ext cx="8229600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b="1" dirty="0">
                <a:latin typeface="+mn-lt"/>
              </a:rPr>
              <a:t>Network Hub </a:t>
            </a:r>
            <a:r>
              <a:rPr lang="en-US" altLang="en-US" dirty="0">
                <a:latin typeface="+mn-lt"/>
              </a:rPr>
              <a:t>is a device for connecting multiple twisted pair or fibre optic ethernet devices together, making them act as a single network segment</a:t>
            </a:r>
            <a:r>
              <a:rPr lang="el-GR" altLang="en-US" dirty="0">
                <a:latin typeface="+mn-lt"/>
              </a:rPr>
              <a:t> </a:t>
            </a:r>
            <a:endParaRPr lang="en-US" altLang="en-US" dirty="0">
              <a:latin typeface="+mn-lt"/>
            </a:endParaRPr>
          </a:p>
        </p:txBody>
      </p:sp>
      <p:grpSp>
        <p:nvGrpSpPr>
          <p:cNvPr id="73733" name="Group 9">
            <a:extLst>
              <a:ext uri="{FF2B5EF4-FFF2-40B4-BE49-F238E27FC236}">
                <a16:creationId xmlns:a16="http://schemas.microsoft.com/office/drawing/2014/main" id="{A41D204C-AFA0-4123-A126-D8FACA6196D1}"/>
              </a:ext>
            </a:extLst>
          </p:cNvPr>
          <p:cNvGrpSpPr>
            <a:grpSpLocks/>
          </p:cNvGrpSpPr>
          <p:nvPr/>
        </p:nvGrpSpPr>
        <p:grpSpPr bwMode="auto">
          <a:xfrm>
            <a:off x="4572000" y="4006605"/>
            <a:ext cx="2143125" cy="2238375"/>
            <a:chOff x="0" y="0"/>
            <a:chExt cx="22381" cy="18637"/>
          </a:xfrm>
        </p:grpSpPr>
        <p:pic>
          <p:nvPicPr>
            <p:cNvPr id="73734" name="Picture 147" descr="Network Hub.jpg">
              <a:extLst>
                <a:ext uri="{FF2B5EF4-FFF2-40B4-BE49-F238E27FC236}">
                  <a16:creationId xmlns:a16="http://schemas.microsoft.com/office/drawing/2014/main" id="{F0604C10-B9BE-4D65-B8CD-B243CEDC37F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2381" cy="168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3735" name="Title 1">
              <a:extLst>
                <a:ext uri="{FF2B5EF4-FFF2-40B4-BE49-F238E27FC236}">
                  <a16:creationId xmlns:a16="http://schemas.microsoft.com/office/drawing/2014/main" id="{B448D25E-7EF2-4F7D-9719-CF90340E088C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5963" y="16351"/>
              <a:ext cx="11433" cy="22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zh-CN" sz="1200">
                  <a:latin typeface="Times New Roman" panose="02020603050405020304" pitchFamily="18" charset="0"/>
                  <a:ea typeface="SimSun" panose="02010600030101010101" pitchFamily="2" charset="-122"/>
                </a:rPr>
                <a:t>Network Hub</a:t>
              </a:r>
              <a:endParaRPr lang="el-GR" altLang="en-US" sz="1800">
                <a:latin typeface="Arial" panose="020B0604020202020204" pitchFamily="34" charset="0"/>
                <a:ea typeface="SimSun" panose="02010600030101010101" pitchFamily="2" charset="-122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42531731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9" name="Title 1">
            <a:extLst>
              <a:ext uri="{FF2B5EF4-FFF2-40B4-BE49-F238E27FC236}">
                <a16:creationId xmlns:a16="http://schemas.microsoft.com/office/drawing/2014/main" id="{D0F71458-4ED4-4A6F-B87B-E65BC328236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39775" y="136524"/>
            <a:ext cx="8229600" cy="773112"/>
          </a:xfrm>
          <a:ln/>
        </p:spPr>
        <p:txBody>
          <a:bodyPr lIns="91440" tIns="45720" rIns="91440" bIns="45720" anchor="ctr">
            <a:normAutofit/>
          </a:bodyPr>
          <a:lstStyle/>
          <a:p>
            <a:pPr marL="838200" indent="-838200" algn="r" eaLnBrk="1" hangingPunct="1"/>
            <a:r>
              <a:rPr lang="en-US" altLang="en-US" dirty="0">
                <a:solidFill>
                  <a:srgbClr val="FFFFFF"/>
                </a:solidFill>
                <a:latin typeface="Helvetica" panose="020B0604020202020204" pitchFamily="34" charset="0"/>
              </a:rPr>
              <a:t>Network Switch </a:t>
            </a:r>
          </a:p>
        </p:txBody>
      </p:sp>
      <p:sp>
        <p:nvSpPr>
          <p:cNvPr id="75780" name="Content Placeholder 2">
            <a:extLst>
              <a:ext uri="{FF2B5EF4-FFF2-40B4-BE49-F238E27FC236}">
                <a16:creationId xmlns:a16="http://schemas.microsoft.com/office/drawing/2014/main" id="{3979604A-48C7-440D-86DD-38899C5966EB}"/>
              </a:ext>
            </a:extLst>
          </p:cNvPr>
          <p:cNvSpPr>
            <a:spLocks/>
          </p:cNvSpPr>
          <p:nvPr/>
        </p:nvSpPr>
        <p:spPr bwMode="auto">
          <a:xfrm>
            <a:off x="393700" y="1798963"/>
            <a:ext cx="8229600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b="1" dirty="0">
                <a:latin typeface="+mn-lt"/>
              </a:rPr>
              <a:t>Network Switch </a:t>
            </a:r>
            <a:r>
              <a:rPr lang="en-US" altLang="en-US" dirty="0">
                <a:latin typeface="+mn-lt"/>
              </a:rPr>
              <a:t>is a computer-networking device that are mainly used to connect groups of network devices with each other</a:t>
            </a:r>
            <a:r>
              <a:rPr lang="el-GR" altLang="en-US" dirty="0">
                <a:latin typeface="+mn-lt"/>
              </a:rPr>
              <a:t> </a:t>
            </a:r>
            <a:endParaRPr lang="en-US" altLang="en-US" dirty="0">
              <a:latin typeface="+mn-lt"/>
            </a:endParaRPr>
          </a:p>
          <a:p>
            <a:pPr eaLnBrk="1" hangingPunct="1"/>
            <a:r>
              <a:rPr lang="en-US" altLang="en-US" dirty="0">
                <a:latin typeface="+mn-lt"/>
              </a:rPr>
              <a:t>Similar to Hub</a:t>
            </a:r>
          </a:p>
          <a:p>
            <a:pPr eaLnBrk="1" hangingPunct="1"/>
            <a:endParaRPr lang="en-US" altLang="en-US" dirty="0">
              <a:latin typeface="+mn-lt"/>
            </a:endParaRPr>
          </a:p>
        </p:txBody>
      </p:sp>
      <p:grpSp>
        <p:nvGrpSpPr>
          <p:cNvPr id="75781" name="Group 138">
            <a:extLst>
              <a:ext uri="{FF2B5EF4-FFF2-40B4-BE49-F238E27FC236}">
                <a16:creationId xmlns:a16="http://schemas.microsoft.com/office/drawing/2014/main" id="{5DF39897-3028-4301-AF8C-DA9A742115CC}"/>
              </a:ext>
            </a:extLst>
          </p:cNvPr>
          <p:cNvGrpSpPr>
            <a:grpSpLocks/>
          </p:cNvGrpSpPr>
          <p:nvPr/>
        </p:nvGrpSpPr>
        <p:grpSpPr bwMode="auto">
          <a:xfrm>
            <a:off x="4508500" y="3422650"/>
            <a:ext cx="2974975" cy="2498725"/>
            <a:chOff x="0" y="0"/>
            <a:chExt cx="20403" cy="20913"/>
          </a:xfrm>
        </p:grpSpPr>
        <p:pic>
          <p:nvPicPr>
            <p:cNvPr id="75782" name="Picture 150" descr="network switch.jpg">
              <a:extLst>
                <a:ext uri="{FF2B5EF4-FFF2-40B4-BE49-F238E27FC236}">
                  <a16:creationId xmlns:a16="http://schemas.microsoft.com/office/drawing/2014/main" id="{5A45C978-461F-4B64-8CBE-8991D7CE1E1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0403" cy="209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5783" name="Title 1">
              <a:extLst>
                <a:ext uri="{FF2B5EF4-FFF2-40B4-BE49-F238E27FC236}">
                  <a16:creationId xmlns:a16="http://schemas.microsoft.com/office/drawing/2014/main" id="{BED9F88D-0D08-438F-8F1F-1E7C0F2A6790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216" y="16029"/>
              <a:ext cx="16738" cy="35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zh-CN" sz="1400" dirty="0">
                  <a:latin typeface="+mn-lt"/>
                  <a:ea typeface="SimSun" panose="02010600030101010101" pitchFamily="2" charset="-122"/>
                </a:rPr>
                <a:t>Network Switch</a:t>
              </a:r>
              <a:endParaRPr lang="el-GR" altLang="en-US" sz="1400" dirty="0">
                <a:latin typeface="+mn-lt"/>
                <a:ea typeface="SimSun" panose="02010600030101010101" pitchFamily="2" charset="-122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42270197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itle 1">
            <a:extLst>
              <a:ext uri="{FF2B5EF4-FFF2-40B4-BE49-F238E27FC236}">
                <a16:creationId xmlns:a16="http://schemas.microsoft.com/office/drawing/2014/main" id="{F9CBB59F-2620-4515-A2F0-AB46488D9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11624"/>
            <a:ext cx="7886700" cy="898606"/>
          </a:xfrm>
        </p:spPr>
        <p:txBody>
          <a:bodyPr lIns="91440" tIns="45720" rIns="91440" bIns="45720" anchor="ctr">
            <a:normAutofit/>
          </a:bodyPr>
          <a:lstStyle/>
          <a:p>
            <a:pPr algn="ctr" eaLnBrk="1" hangingPunct="1"/>
            <a:r>
              <a:rPr lang="en-US" altLang="en-US" dirty="0"/>
              <a:t>Knowledge Test </a:t>
            </a:r>
          </a:p>
        </p:txBody>
      </p:sp>
      <p:pic>
        <p:nvPicPr>
          <p:cNvPr id="3" name="Picture 2" descr="A person with a light bulb in his head&#10;&#10;Description automatically generated">
            <a:extLst>
              <a:ext uri="{FF2B5EF4-FFF2-40B4-BE49-F238E27FC236}">
                <a16:creationId xmlns:a16="http://schemas.microsoft.com/office/drawing/2014/main" id="{B4C31C37-D69D-4AE5-A47B-111C9A977F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2571750" y="2202655"/>
            <a:ext cx="3886200" cy="3886200"/>
          </a:xfrm>
          <a:prstGeom prst="rect">
            <a:avLst/>
          </a:prstGeom>
          <a:noFill/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86BB100-76C3-43BD-8F6B-5C0DEA2E610B}"/>
              </a:ext>
            </a:extLst>
          </p:cNvPr>
          <p:cNvSpPr txBox="1"/>
          <p:nvPr/>
        </p:nvSpPr>
        <p:spPr>
          <a:xfrm>
            <a:off x="1964152" y="5888800"/>
            <a:ext cx="2550698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5" tooltip="https://accessiblesyllabus.tulane.edu/image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6" tooltip="https://creativecommons.org/licenses/by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lang="en-US" sz="700">
              <a:solidFill>
                <a:srgbClr val="FFFFFF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268739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7" name="Title 1">
            <a:extLst>
              <a:ext uri="{FF2B5EF4-FFF2-40B4-BE49-F238E27FC236}">
                <a16:creationId xmlns:a16="http://schemas.microsoft.com/office/drawing/2014/main" id="{A2D151D1-2337-4909-B3CF-62BFB43E282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39775" y="136524"/>
            <a:ext cx="8229600" cy="773112"/>
          </a:xfrm>
          <a:ln/>
        </p:spPr>
        <p:txBody>
          <a:bodyPr lIns="91440" tIns="45720" rIns="91440" bIns="45720" anchor="ctr">
            <a:normAutofit/>
          </a:bodyPr>
          <a:lstStyle/>
          <a:p>
            <a:pPr marL="838200" indent="-838200" algn="r" eaLnBrk="1" hangingPunct="1"/>
            <a:r>
              <a:rPr lang="en-US" altLang="en-US" dirty="0">
                <a:solidFill>
                  <a:srgbClr val="FFFFFF"/>
                </a:solidFill>
                <a:latin typeface="Helvetica" panose="020B0604020202020204" pitchFamily="34" charset="0"/>
              </a:rPr>
              <a:t>Network Router</a:t>
            </a:r>
            <a:r>
              <a:rPr lang="el-GR" altLang="en-US" dirty="0">
                <a:solidFill>
                  <a:srgbClr val="FFFFFF"/>
                </a:solidFill>
                <a:latin typeface="Helvetica" panose="020B0604020202020204" pitchFamily="34" charset="0"/>
              </a:rPr>
              <a:t> </a:t>
            </a:r>
            <a:endParaRPr lang="en-US" altLang="en-US" dirty="0">
              <a:solidFill>
                <a:srgbClr val="FFFFFF"/>
              </a:solidFill>
              <a:latin typeface="Helvetica" panose="020B0604020202020204" pitchFamily="34" charset="0"/>
            </a:endParaRPr>
          </a:p>
        </p:txBody>
      </p:sp>
      <p:sp>
        <p:nvSpPr>
          <p:cNvPr id="77828" name="Content Placeholder 2">
            <a:extLst>
              <a:ext uri="{FF2B5EF4-FFF2-40B4-BE49-F238E27FC236}">
                <a16:creationId xmlns:a16="http://schemas.microsoft.com/office/drawing/2014/main" id="{A2306472-AB7D-4136-96EF-E13360357EBB}"/>
              </a:ext>
            </a:extLst>
          </p:cNvPr>
          <p:cNvSpPr>
            <a:spLocks/>
          </p:cNvSpPr>
          <p:nvPr/>
        </p:nvSpPr>
        <p:spPr bwMode="auto">
          <a:xfrm>
            <a:off x="180473" y="1814681"/>
            <a:ext cx="8229600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b="1" dirty="0">
                <a:latin typeface="+mn-lt"/>
              </a:rPr>
              <a:t>Router</a:t>
            </a:r>
            <a:r>
              <a:rPr lang="el-GR" altLang="en-US" dirty="0">
                <a:latin typeface="+mn-lt"/>
              </a:rPr>
              <a:t> </a:t>
            </a:r>
            <a:r>
              <a:rPr lang="en-US" altLang="en-US" dirty="0">
                <a:latin typeface="+mn-lt"/>
              </a:rPr>
              <a:t>is a device that determines the next network point that a packet should be forwarded towards its destination</a:t>
            </a:r>
            <a:r>
              <a:rPr lang="el-GR" altLang="en-US" dirty="0">
                <a:latin typeface="+mn-lt"/>
              </a:rPr>
              <a:t> </a:t>
            </a:r>
            <a:endParaRPr lang="en-US" altLang="en-US" dirty="0">
              <a:latin typeface="+mn-lt"/>
            </a:endParaRPr>
          </a:p>
          <a:p>
            <a:pPr eaLnBrk="1" hangingPunct="1"/>
            <a:r>
              <a:rPr lang="en-US" altLang="en-US" dirty="0">
                <a:latin typeface="+mn-lt"/>
              </a:rPr>
              <a:t>It must be connected to at least 2 networks</a:t>
            </a:r>
            <a:r>
              <a:rPr lang="el-GR" altLang="en-US" dirty="0">
                <a:latin typeface="+mn-lt"/>
              </a:rPr>
              <a:t> </a:t>
            </a:r>
            <a:endParaRPr lang="en-US" altLang="en-US" dirty="0">
              <a:latin typeface="+mn-lt"/>
            </a:endParaRPr>
          </a:p>
        </p:txBody>
      </p:sp>
      <p:grpSp>
        <p:nvGrpSpPr>
          <p:cNvPr id="77829" name="Group 7">
            <a:extLst>
              <a:ext uri="{FF2B5EF4-FFF2-40B4-BE49-F238E27FC236}">
                <a16:creationId xmlns:a16="http://schemas.microsoft.com/office/drawing/2014/main" id="{8F6805C3-51C6-4C76-A2D9-F03800C1EDC6}"/>
              </a:ext>
            </a:extLst>
          </p:cNvPr>
          <p:cNvGrpSpPr>
            <a:grpSpLocks/>
          </p:cNvGrpSpPr>
          <p:nvPr/>
        </p:nvGrpSpPr>
        <p:grpSpPr bwMode="auto">
          <a:xfrm>
            <a:off x="3213100" y="4033838"/>
            <a:ext cx="4079875" cy="1957387"/>
            <a:chOff x="0" y="0"/>
            <a:chExt cx="29771" cy="13499"/>
          </a:xfrm>
        </p:grpSpPr>
        <p:pic>
          <p:nvPicPr>
            <p:cNvPr id="77830" name="Picture 153" descr="network router.jpg">
              <a:extLst>
                <a:ext uri="{FF2B5EF4-FFF2-40B4-BE49-F238E27FC236}">
                  <a16:creationId xmlns:a16="http://schemas.microsoft.com/office/drawing/2014/main" id="{5EEFA66A-E64B-46C4-93FC-EA83F2F4D95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9771" cy="13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7831" name="Title 1">
              <a:extLst>
                <a:ext uri="{FF2B5EF4-FFF2-40B4-BE49-F238E27FC236}">
                  <a16:creationId xmlns:a16="http://schemas.microsoft.com/office/drawing/2014/main" id="{FB8AC0DD-39D2-4152-A4E6-79525D403C60}"/>
                </a:ext>
              </a:extLst>
            </p:cNvPr>
            <p:cNvSpPr txBox="1">
              <a:spLocks/>
            </p:cNvSpPr>
            <p:nvPr/>
          </p:nvSpPr>
          <p:spPr bwMode="auto">
            <a:xfrm rot="10800000" flipV="1">
              <a:off x="6137" y="10363"/>
              <a:ext cx="18497" cy="3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zh-CN" sz="1400" dirty="0">
                  <a:latin typeface="+mn-lt"/>
                  <a:ea typeface="SimSun" panose="02010600030101010101" pitchFamily="2" charset="-122"/>
                </a:rPr>
                <a:t>Router</a:t>
              </a:r>
              <a:endParaRPr lang="el-GR" altLang="en-US" sz="1800" dirty="0">
                <a:latin typeface="+mn-lt"/>
                <a:ea typeface="SimSun" panose="02010600030101010101" pitchFamily="2" charset="-122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45384118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5" name="Title 1">
            <a:extLst>
              <a:ext uri="{FF2B5EF4-FFF2-40B4-BE49-F238E27FC236}">
                <a16:creationId xmlns:a16="http://schemas.microsoft.com/office/drawing/2014/main" id="{F8AE3768-5BF9-41E5-8AAD-57E6907E1C8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39775" y="136524"/>
            <a:ext cx="8229600" cy="773112"/>
          </a:xfrm>
          <a:ln/>
        </p:spPr>
        <p:txBody>
          <a:bodyPr lIns="91440" tIns="45720" rIns="91440" bIns="45720" anchor="ctr">
            <a:normAutofit/>
          </a:bodyPr>
          <a:lstStyle/>
          <a:p>
            <a:pPr marL="838200" indent="-838200" algn="r" eaLnBrk="1" hangingPunct="1"/>
            <a:r>
              <a:rPr lang="en-US" altLang="en-US" dirty="0">
                <a:solidFill>
                  <a:srgbClr val="FFFFFF"/>
                </a:solidFill>
                <a:latin typeface="Helvetica" panose="020B0604020202020204" pitchFamily="34" charset="0"/>
              </a:rPr>
              <a:t>Server</a:t>
            </a:r>
            <a:r>
              <a:rPr lang="el-GR" altLang="en-US" dirty="0">
                <a:solidFill>
                  <a:srgbClr val="FFFFFF"/>
                </a:solidFill>
                <a:latin typeface="Helvetica" panose="020B0604020202020204" pitchFamily="34" charset="0"/>
              </a:rPr>
              <a:t> </a:t>
            </a:r>
            <a:endParaRPr lang="en-US" altLang="en-US" dirty="0">
              <a:solidFill>
                <a:srgbClr val="FFFFFF"/>
              </a:solidFill>
              <a:latin typeface="Helvetica" panose="020B0604020202020204" pitchFamily="34" charset="0"/>
            </a:endParaRPr>
          </a:p>
        </p:txBody>
      </p:sp>
      <p:sp>
        <p:nvSpPr>
          <p:cNvPr id="79876" name="Content Placeholder 2">
            <a:extLst>
              <a:ext uri="{FF2B5EF4-FFF2-40B4-BE49-F238E27FC236}">
                <a16:creationId xmlns:a16="http://schemas.microsoft.com/office/drawing/2014/main" id="{F5298D7B-4CC8-45A4-90D0-178B96CAF67D}"/>
              </a:ext>
            </a:extLst>
          </p:cNvPr>
          <p:cNvSpPr>
            <a:spLocks/>
          </p:cNvSpPr>
          <p:nvPr/>
        </p:nvSpPr>
        <p:spPr bwMode="auto">
          <a:xfrm>
            <a:off x="285750" y="1385889"/>
            <a:ext cx="8229600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b="1" dirty="0">
                <a:latin typeface="+mn-lt"/>
              </a:rPr>
              <a:t>Server</a:t>
            </a:r>
            <a:r>
              <a:rPr lang="en-US" altLang="en-US" dirty="0">
                <a:latin typeface="+mn-lt"/>
              </a:rPr>
              <a:t> is a computer or device that provides information or services to other computers on a network</a:t>
            </a:r>
            <a:r>
              <a:rPr lang="el-GR" altLang="en-US" dirty="0">
                <a:latin typeface="+mn-lt"/>
              </a:rPr>
              <a:t> </a:t>
            </a:r>
            <a:endParaRPr lang="en-US" altLang="en-US" dirty="0">
              <a:latin typeface="+mn-lt"/>
            </a:endParaRPr>
          </a:p>
          <a:p>
            <a:pPr eaLnBrk="1" hangingPunct="1"/>
            <a:r>
              <a:rPr lang="en-US" altLang="en-US" dirty="0">
                <a:latin typeface="+mn-lt"/>
              </a:rPr>
              <a:t>A Server can run several services – e.g. web server, email server, file server, print server etc</a:t>
            </a:r>
            <a:r>
              <a:rPr lang="el-GR" altLang="en-US" dirty="0">
                <a:latin typeface="+mn-lt"/>
              </a:rPr>
              <a:t> </a:t>
            </a:r>
            <a:endParaRPr lang="en-US" altLang="en-US" dirty="0">
              <a:latin typeface="+mn-lt"/>
            </a:endParaRPr>
          </a:p>
        </p:txBody>
      </p:sp>
      <p:pic>
        <p:nvPicPr>
          <p:cNvPr id="79877" name="Grafik 131">
            <a:extLst>
              <a:ext uri="{FF2B5EF4-FFF2-40B4-BE49-F238E27FC236}">
                <a16:creationId xmlns:a16="http://schemas.microsoft.com/office/drawing/2014/main" id="{0A9D07FA-15F6-43C2-9AF7-3AA4953909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1055" y="4400551"/>
            <a:ext cx="2429807" cy="1901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433055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3" name="Title 1">
            <a:extLst>
              <a:ext uri="{FF2B5EF4-FFF2-40B4-BE49-F238E27FC236}">
                <a16:creationId xmlns:a16="http://schemas.microsoft.com/office/drawing/2014/main" id="{197963CA-430D-4776-8400-5AEE5336830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39775" y="136524"/>
            <a:ext cx="8229600" cy="773112"/>
          </a:xfrm>
          <a:ln/>
        </p:spPr>
        <p:txBody>
          <a:bodyPr lIns="91440" tIns="45720" rIns="91440" bIns="45720" anchor="ctr">
            <a:normAutofit/>
          </a:bodyPr>
          <a:lstStyle/>
          <a:p>
            <a:pPr marL="838200" indent="-838200" algn="r" eaLnBrk="1" hangingPunct="1"/>
            <a:r>
              <a:rPr lang="en-US" altLang="en-US" dirty="0">
                <a:solidFill>
                  <a:srgbClr val="FFFFFF"/>
                </a:solidFill>
                <a:latin typeface="Helvetica" panose="020B0604020202020204" pitchFamily="34" charset="0"/>
              </a:rPr>
              <a:t>Firewall</a:t>
            </a:r>
          </a:p>
        </p:txBody>
      </p:sp>
      <p:sp>
        <p:nvSpPr>
          <p:cNvPr id="81924" name="Content Placeholder 2">
            <a:extLst>
              <a:ext uri="{FF2B5EF4-FFF2-40B4-BE49-F238E27FC236}">
                <a16:creationId xmlns:a16="http://schemas.microsoft.com/office/drawing/2014/main" id="{9AC72178-6DD7-47DB-BCAD-B204A6108627}"/>
              </a:ext>
            </a:extLst>
          </p:cNvPr>
          <p:cNvSpPr>
            <a:spLocks/>
          </p:cNvSpPr>
          <p:nvPr/>
        </p:nvSpPr>
        <p:spPr bwMode="auto">
          <a:xfrm>
            <a:off x="457200" y="1521776"/>
            <a:ext cx="8229600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b="1" dirty="0">
                <a:latin typeface="+mn-lt"/>
              </a:rPr>
              <a:t>Firewall </a:t>
            </a:r>
            <a:r>
              <a:rPr lang="en-US" altLang="en-US" dirty="0">
                <a:latin typeface="+mn-lt"/>
              </a:rPr>
              <a:t>is a hardware device or software service used to increase the security of a network. </a:t>
            </a:r>
          </a:p>
          <a:p>
            <a:pPr eaLnBrk="1" hangingPunct="1"/>
            <a:r>
              <a:rPr lang="en-US" altLang="en-US" dirty="0">
                <a:latin typeface="+mn-lt"/>
              </a:rPr>
              <a:t>The task of a firewall is to either block or allow certain traffic from or to the network</a:t>
            </a:r>
            <a:r>
              <a:rPr lang="el-GR" altLang="en-US" dirty="0">
                <a:latin typeface="+mn-lt"/>
              </a:rPr>
              <a:t> </a:t>
            </a:r>
            <a:endParaRPr lang="en-US" altLang="en-US" dirty="0">
              <a:latin typeface="+mn-lt"/>
            </a:endParaRPr>
          </a:p>
        </p:txBody>
      </p:sp>
      <p:grpSp>
        <p:nvGrpSpPr>
          <p:cNvPr id="81925" name="Group 250">
            <a:extLst>
              <a:ext uri="{FF2B5EF4-FFF2-40B4-BE49-F238E27FC236}">
                <a16:creationId xmlns:a16="http://schemas.microsoft.com/office/drawing/2014/main" id="{246D9466-A5EC-4297-9C81-C65E9DBE3815}"/>
              </a:ext>
            </a:extLst>
          </p:cNvPr>
          <p:cNvGrpSpPr>
            <a:grpSpLocks/>
          </p:cNvGrpSpPr>
          <p:nvPr/>
        </p:nvGrpSpPr>
        <p:grpSpPr bwMode="auto">
          <a:xfrm>
            <a:off x="535781" y="4826001"/>
            <a:ext cx="8072437" cy="1530350"/>
            <a:chOff x="1719" y="10417"/>
            <a:chExt cx="7851" cy="1800"/>
          </a:xfrm>
        </p:grpSpPr>
        <p:pic>
          <p:nvPicPr>
            <p:cNvPr id="81926" name="Grafik 161">
              <a:extLst>
                <a:ext uri="{FF2B5EF4-FFF2-40B4-BE49-F238E27FC236}">
                  <a16:creationId xmlns:a16="http://schemas.microsoft.com/office/drawing/2014/main" id="{655367C4-310F-4384-B837-F6C169E4E4B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69" y="10777"/>
              <a:ext cx="3040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1927" name="Grafik 163">
              <a:extLst>
                <a:ext uri="{FF2B5EF4-FFF2-40B4-BE49-F238E27FC236}">
                  <a16:creationId xmlns:a16="http://schemas.microsoft.com/office/drawing/2014/main" id="{75330814-0714-43BA-9072-A274613506A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80" y="10417"/>
              <a:ext cx="1790" cy="17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1928" name="Text Box 247">
              <a:extLst>
                <a:ext uri="{FF2B5EF4-FFF2-40B4-BE49-F238E27FC236}">
                  <a16:creationId xmlns:a16="http://schemas.microsoft.com/office/drawing/2014/main" id="{74543F56-3982-4B72-B135-54B1C32423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00" y="11497"/>
              <a:ext cx="2200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l-GR" altLang="zh-CN" sz="1400" dirty="0">
                  <a:latin typeface="+mn-lt"/>
                  <a:ea typeface="SimSun" panose="02010600030101010101" pitchFamily="2" charset="-122"/>
                </a:rPr>
                <a:t>Hardware Firewalls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l-GR" altLang="en-US" sz="2000" dirty="0">
                <a:latin typeface="+mn-lt"/>
                <a:ea typeface="SimSun" panose="02010600030101010101" pitchFamily="2" charset="-122"/>
              </a:endParaRPr>
            </a:p>
          </p:txBody>
        </p:sp>
        <p:pic>
          <p:nvPicPr>
            <p:cNvPr id="81929" name="Grafik 162">
              <a:extLst>
                <a:ext uri="{FF2B5EF4-FFF2-40B4-BE49-F238E27FC236}">
                  <a16:creationId xmlns:a16="http://schemas.microsoft.com/office/drawing/2014/main" id="{F0141384-46C6-49BB-BE98-C4EA9BE9B9B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9" y="10417"/>
              <a:ext cx="2140" cy="14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247074989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1" name="Title 1">
            <a:extLst>
              <a:ext uri="{FF2B5EF4-FFF2-40B4-BE49-F238E27FC236}">
                <a16:creationId xmlns:a16="http://schemas.microsoft.com/office/drawing/2014/main" id="{E4571AA4-3E48-4392-B1F7-6696E1BE0CB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39775" y="136524"/>
            <a:ext cx="8229600" cy="773112"/>
          </a:xfrm>
          <a:ln/>
        </p:spPr>
        <p:txBody>
          <a:bodyPr lIns="91440" tIns="45720" rIns="91440" bIns="45720" anchor="ctr">
            <a:normAutofit/>
          </a:bodyPr>
          <a:lstStyle/>
          <a:p>
            <a:pPr marL="838200" indent="-838200" algn="r" eaLnBrk="1" hangingPunct="1"/>
            <a:r>
              <a:rPr lang="en-US" altLang="en-US" dirty="0">
                <a:solidFill>
                  <a:srgbClr val="FFFFFF"/>
                </a:solidFill>
                <a:latin typeface="Helvetica" panose="020B0604020202020204" pitchFamily="34" charset="0"/>
              </a:rPr>
              <a:t>Access Point </a:t>
            </a:r>
          </a:p>
        </p:txBody>
      </p:sp>
      <p:sp>
        <p:nvSpPr>
          <p:cNvPr id="83972" name="Content Placeholder 2">
            <a:extLst>
              <a:ext uri="{FF2B5EF4-FFF2-40B4-BE49-F238E27FC236}">
                <a16:creationId xmlns:a16="http://schemas.microsoft.com/office/drawing/2014/main" id="{502D9B61-6A57-43FE-8379-2931C051F639}"/>
              </a:ext>
            </a:extLst>
          </p:cNvPr>
          <p:cNvSpPr>
            <a:spLocks/>
          </p:cNvSpPr>
          <p:nvPr/>
        </p:nvSpPr>
        <p:spPr bwMode="auto">
          <a:xfrm>
            <a:off x="457200" y="1763714"/>
            <a:ext cx="8229600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dirty="0">
                <a:latin typeface="+mn-lt"/>
              </a:rPr>
              <a:t>Access Points create a network for WLAN devices and connect them to the rest of the network</a:t>
            </a:r>
            <a:r>
              <a:rPr lang="el-GR" altLang="en-US" dirty="0">
                <a:latin typeface="+mn-lt"/>
              </a:rPr>
              <a:t> </a:t>
            </a:r>
            <a:endParaRPr lang="en-US" altLang="en-US" dirty="0">
              <a:latin typeface="+mn-lt"/>
            </a:endParaRPr>
          </a:p>
        </p:txBody>
      </p:sp>
      <p:pic>
        <p:nvPicPr>
          <p:cNvPr id="83973" name="Grafik 164">
            <a:extLst>
              <a:ext uri="{FF2B5EF4-FFF2-40B4-BE49-F238E27FC236}">
                <a16:creationId xmlns:a16="http://schemas.microsoft.com/office/drawing/2014/main" id="{06E6D390-F689-4BEA-AEF8-1A5896D53C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1588"/>
            <a:ext cx="2025650" cy="202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974" name="Grafik 165">
            <a:extLst>
              <a:ext uri="{FF2B5EF4-FFF2-40B4-BE49-F238E27FC236}">
                <a16:creationId xmlns:a16="http://schemas.microsoft.com/office/drawing/2014/main" id="{D6E9B2AA-218C-4F66-BF38-8B40342F03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5475" y="3743325"/>
            <a:ext cx="1900238" cy="188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975" name="Grafik 166">
            <a:extLst>
              <a:ext uri="{FF2B5EF4-FFF2-40B4-BE49-F238E27FC236}">
                <a16:creationId xmlns:a16="http://schemas.microsoft.com/office/drawing/2014/main" id="{D853AA9A-1573-4665-8ABF-4BB210F2F6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1975" y="3684588"/>
            <a:ext cx="2659063" cy="194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5065870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9" name="Title 1">
            <a:extLst>
              <a:ext uri="{FF2B5EF4-FFF2-40B4-BE49-F238E27FC236}">
                <a16:creationId xmlns:a16="http://schemas.microsoft.com/office/drawing/2014/main" id="{99D9604B-4128-49F4-8B2C-E2ABFB0B6B0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39775" y="136524"/>
            <a:ext cx="8229600" cy="773112"/>
          </a:xfrm>
          <a:ln/>
        </p:spPr>
        <p:txBody>
          <a:bodyPr lIns="91440" tIns="45720" rIns="91440" bIns="45720" anchor="ctr">
            <a:noAutofit/>
          </a:bodyPr>
          <a:lstStyle/>
          <a:p>
            <a:pPr algn="r" eaLnBrk="1" hangingPunct="1"/>
            <a: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Things are not always straight forward …</a:t>
            </a:r>
          </a:p>
        </p:txBody>
      </p:sp>
      <p:pic>
        <p:nvPicPr>
          <p:cNvPr id="86020" name="Picture 2">
            <a:extLst>
              <a:ext uri="{FF2B5EF4-FFF2-40B4-BE49-F238E27FC236}">
                <a16:creationId xmlns:a16="http://schemas.microsoft.com/office/drawing/2014/main" id="{139DF396-A978-4357-BC1E-30AFB8F261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090" y="1144645"/>
            <a:ext cx="6947820" cy="5211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4388896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>
            <a:extLst>
              <a:ext uri="{FF2B5EF4-FFF2-40B4-BE49-F238E27FC236}">
                <a16:creationId xmlns:a16="http://schemas.microsoft.com/office/drawing/2014/main" id="{A7E6CA09-B680-4D5D-BE4E-AAC7A464B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825" y="3419475"/>
            <a:ext cx="2508250" cy="278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3556" name="Picture 4">
            <a:extLst>
              <a:ext uri="{FF2B5EF4-FFF2-40B4-BE49-F238E27FC236}">
                <a16:creationId xmlns:a16="http://schemas.microsoft.com/office/drawing/2014/main" id="{7D289E98-E879-4BD0-BC95-1E9EB78FE2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849" y="1703805"/>
            <a:ext cx="1562100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3557" name="Picture 5">
            <a:extLst>
              <a:ext uri="{FF2B5EF4-FFF2-40B4-BE49-F238E27FC236}">
                <a16:creationId xmlns:a16="http://schemas.microsoft.com/office/drawing/2014/main" id="{B318E7AA-2D88-41E7-BF74-F9C613E2AF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0813" y="1982788"/>
            <a:ext cx="4552950" cy="3201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87046" name="Title 1">
            <a:extLst>
              <a:ext uri="{FF2B5EF4-FFF2-40B4-BE49-F238E27FC236}">
                <a16:creationId xmlns:a16="http://schemas.microsoft.com/office/drawing/2014/main" id="{074F2EA3-DA3A-4C28-BF62-BBCBFD4A517E}"/>
              </a:ext>
            </a:extLst>
          </p:cNvPr>
          <p:cNvSpPr>
            <a:spLocks/>
          </p:cNvSpPr>
          <p:nvPr/>
        </p:nvSpPr>
        <p:spPr bwMode="auto">
          <a:xfrm>
            <a:off x="896854" y="6540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005E8E"/>
                </a:solidFill>
                <a:latin typeface="+mn-lt"/>
              </a:rPr>
              <a:t>Things are not always straight forward …</a:t>
            </a:r>
            <a:endParaRPr lang="en-US" altLang="en-US" sz="2800" dirty="0">
              <a:solidFill>
                <a:srgbClr val="005E8E"/>
              </a:solidFill>
              <a:latin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78760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7" name="Picture 1">
            <a:extLst>
              <a:ext uri="{FF2B5EF4-FFF2-40B4-BE49-F238E27FC236}">
                <a16:creationId xmlns:a16="http://schemas.microsoft.com/office/drawing/2014/main" id="{B96F378C-596C-4C96-AE17-9521342270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1855" y="1621318"/>
            <a:ext cx="6460290" cy="4735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88068" name="Title 1">
            <a:extLst>
              <a:ext uri="{FF2B5EF4-FFF2-40B4-BE49-F238E27FC236}">
                <a16:creationId xmlns:a16="http://schemas.microsoft.com/office/drawing/2014/main" id="{9FEF164E-6BF8-4547-920B-EDD4F7FDED41}"/>
              </a:ext>
            </a:extLst>
          </p:cNvPr>
          <p:cNvSpPr>
            <a:spLocks/>
          </p:cNvSpPr>
          <p:nvPr/>
        </p:nvSpPr>
        <p:spPr bwMode="auto">
          <a:xfrm>
            <a:off x="567335" y="655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5E8E"/>
                </a:solidFill>
              </a:rPr>
              <a:t>Things are not always straight forward …</a:t>
            </a:r>
            <a:endParaRPr lang="en-US" altLang="en-US" dirty="0">
              <a:solidFill>
                <a:srgbClr val="005E8E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7590422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1" name="Picture 1">
            <a:extLst>
              <a:ext uri="{FF2B5EF4-FFF2-40B4-BE49-F238E27FC236}">
                <a16:creationId xmlns:a16="http://schemas.microsoft.com/office/drawing/2014/main" id="{51A5CEB6-8B40-4362-B014-D321FBC5E8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246" y="1847607"/>
            <a:ext cx="5661508" cy="4246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89092" name="Title 1">
            <a:extLst>
              <a:ext uri="{FF2B5EF4-FFF2-40B4-BE49-F238E27FC236}">
                <a16:creationId xmlns:a16="http://schemas.microsoft.com/office/drawing/2014/main" id="{9FEA6239-A264-46F4-ACE8-F859BD8A880D}"/>
              </a:ext>
            </a:extLst>
          </p:cNvPr>
          <p:cNvSpPr>
            <a:spLocks/>
          </p:cNvSpPr>
          <p:nvPr/>
        </p:nvSpPr>
        <p:spPr bwMode="auto">
          <a:xfrm>
            <a:off x="613611" y="704607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005E8E"/>
                </a:solidFill>
                <a:latin typeface="+mn-lt"/>
              </a:rPr>
              <a:t>Things are not always straight forward …</a:t>
            </a:r>
            <a:endParaRPr lang="en-US" altLang="en-US" sz="2800" dirty="0">
              <a:solidFill>
                <a:srgbClr val="005E8E"/>
              </a:solidFill>
              <a:latin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8536286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5" name="Title 1">
            <a:extLst>
              <a:ext uri="{FF2B5EF4-FFF2-40B4-BE49-F238E27FC236}">
                <a16:creationId xmlns:a16="http://schemas.microsoft.com/office/drawing/2014/main" id="{F42669AC-2954-4244-A727-0B5C80754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775" y="136524"/>
            <a:ext cx="8229600" cy="773112"/>
          </a:xfrm>
          <a:ln/>
        </p:spPr>
        <p:txBody>
          <a:bodyPr lIns="91440" tIns="45720" rIns="91440" bIns="45720" anchor="ctr">
            <a:normAutofit/>
          </a:bodyPr>
          <a:lstStyle/>
          <a:p>
            <a:pPr algn="r" eaLnBrk="1" hangingPunct="1"/>
            <a:r>
              <a:rPr lang="en-US" altLang="en-US" dirty="0">
                <a:solidFill>
                  <a:srgbClr val="FFFFFF"/>
                </a:solidFill>
                <a:latin typeface="Helvetica" panose="020B0604020202020204" pitchFamily="34" charset="0"/>
              </a:rPr>
              <a:t>Session Objectives</a:t>
            </a:r>
          </a:p>
        </p:txBody>
      </p:sp>
      <p:sp>
        <p:nvSpPr>
          <p:cNvPr id="90116" name="Content Placeholder 2">
            <a:extLst>
              <a:ext uri="{FF2B5EF4-FFF2-40B4-BE49-F238E27FC236}">
                <a16:creationId xmlns:a16="http://schemas.microsoft.com/office/drawing/2014/main" id="{F833662A-7044-4C4E-A150-D5201E8ED9D8}"/>
              </a:ext>
            </a:extLst>
          </p:cNvPr>
          <p:cNvSpPr>
            <a:spLocks/>
          </p:cNvSpPr>
          <p:nvPr/>
        </p:nvSpPr>
        <p:spPr bwMode="auto">
          <a:xfrm>
            <a:off x="457200" y="1830388"/>
            <a:ext cx="8512175" cy="489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+mn-lt"/>
              </a:rPr>
              <a:t>At the end of this session participants will be able to: </a:t>
            </a:r>
            <a:endParaRPr lang="el-GR" altLang="en-US" sz="2800" b="1" dirty="0">
              <a:latin typeface="+mn-lt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l-GR" altLang="en-US" sz="2800" dirty="0">
              <a:latin typeface="+mn-lt"/>
            </a:endParaRP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dirty="0">
                <a:latin typeface="+mn-lt"/>
              </a:rPr>
              <a:t>Recognize </a:t>
            </a:r>
            <a:r>
              <a:rPr lang="en-US" altLang="en-US" dirty="0">
                <a:latin typeface="+mn-lt"/>
              </a:rPr>
              <a:t>which Evidence Sources are of</a:t>
            </a:r>
            <a:r>
              <a:rPr lang="el-GR" altLang="en-US" dirty="0">
                <a:latin typeface="+mn-lt"/>
              </a:rPr>
              <a:t> </a:t>
            </a:r>
            <a:r>
              <a:rPr lang="en-US" altLang="en-US" dirty="0">
                <a:latin typeface="+mn-lt"/>
              </a:rPr>
              <a:t>evidential value </a:t>
            </a:r>
            <a:endParaRPr lang="el-GR" altLang="en-US" dirty="0">
              <a:latin typeface="+mn-lt"/>
            </a:endParaRP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dirty="0">
                <a:latin typeface="+mn-lt"/>
              </a:rPr>
              <a:t>Differentiate between Computer Networks </a:t>
            </a:r>
            <a:endParaRPr lang="el-GR" altLang="en-US" dirty="0">
              <a:latin typeface="+mn-lt"/>
            </a:endParaRP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dirty="0">
                <a:latin typeface="+mn-lt"/>
              </a:rPr>
              <a:t>Identify the network devices </a:t>
            </a:r>
            <a:endParaRPr lang="el-GR" altLang="en-US" dirty="0">
              <a:latin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4627366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 descr="Questions outline">
            <a:extLst>
              <a:ext uri="{FF2B5EF4-FFF2-40B4-BE49-F238E27FC236}">
                <a16:creationId xmlns:a16="http://schemas.microsoft.com/office/drawing/2014/main" id="{EFCBE94B-A635-411E-8D19-14AECFB4E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545492" y="2073955"/>
            <a:ext cx="4053015" cy="4053015"/>
          </a:xfrm>
          <a:prstGeom prst="rect">
            <a:avLst/>
          </a:prstGeom>
        </p:spPr>
      </p:pic>
      <p:sp>
        <p:nvSpPr>
          <p:cNvPr id="8" name="Title 50">
            <a:extLst>
              <a:ext uri="{FF2B5EF4-FFF2-40B4-BE49-F238E27FC236}">
                <a16:creationId xmlns:a16="http://schemas.microsoft.com/office/drawing/2014/main" id="{1A719B78-C490-4823-95AF-5B93D0CF2B81}"/>
              </a:ext>
            </a:extLst>
          </p:cNvPr>
          <p:cNvSpPr txBox="1">
            <a:spLocks/>
          </p:cNvSpPr>
          <p:nvPr/>
        </p:nvSpPr>
        <p:spPr>
          <a:xfrm>
            <a:off x="628650" y="1064303"/>
            <a:ext cx="7886700" cy="100965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005E8E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Questions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7657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itle 1">
            <a:extLst>
              <a:ext uri="{FF2B5EF4-FFF2-40B4-BE49-F238E27FC236}">
                <a16:creationId xmlns:a16="http://schemas.microsoft.com/office/drawing/2014/main" id="{D3A6BFCE-0D30-4A1B-A514-E5C34EC86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775" y="136524"/>
            <a:ext cx="8229600" cy="773112"/>
          </a:xfrm>
          <a:ln/>
        </p:spPr>
        <p:txBody>
          <a:bodyPr lIns="91440" tIns="45720" rIns="91440" bIns="45720" anchor="ctr">
            <a:normAutofit/>
          </a:bodyPr>
          <a:lstStyle/>
          <a:p>
            <a:pPr algn="r" eaLnBrk="1" hangingPunct="1"/>
            <a:r>
              <a:rPr lang="en-GB" altLang="en-US" dirty="0">
                <a:solidFill>
                  <a:srgbClr val="FFFFFF"/>
                </a:solidFill>
                <a:latin typeface="Helvetica" panose="020B0604020202020204" pitchFamily="34" charset="0"/>
              </a:rPr>
              <a:t>Computer Systems</a:t>
            </a:r>
            <a:endParaRPr lang="en-US" altLang="en-US" dirty="0">
              <a:solidFill>
                <a:srgbClr val="FFFFFF"/>
              </a:solidFill>
              <a:latin typeface="Helvetica" panose="020B0604020202020204" pitchFamily="34" charset="0"/>
            </a:endParaRPr>
          </a:p>
        </p:txBody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453AEF09-5C85-42B6-8D7F-25B11806FE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005013"/>
            <a:ext cx="7886700" cy="4351338"/>
          </a:xfrm>
        </p:spPr>
        <p:txBody>
          <a:bodyPr/>
          <a:lstStyle/>
          <a:p>
            <a:pPr marL="0" indent="0" eaLnBrk="1" hangingPunct="1"/>
            <a:r>
              <a:rPr lang="en-US" altLang="en-US" dirty="0"/>
              <a:t> Computer Systems usually consists of hardware and software  </a:t>
            </a:r>
          </a:p>
          <a:p>
            <a:pPr marL="0" indent="0" eaLnBrk="1" hangingPunct="1"/>
            <a:endParaRPr lang="en-US" altLang="en-US" dirty="0"/>
          </a:p>
          <a:p>
            <a:pPr marL="0" indent="0" eaLnBrk="1" hangingPunct="1"/>
            <a:r>
              <a:rPr lang="en-US" altLang="en-US" dirty="0"/>
              <a:t> Also Computer Parts can usually be categorized into the Main Unit and Peripherals</a:t>
            </a:r>
            <a:endParaRPr lang="en-GB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360086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itle 1">
            <a:extLst>
              <a:ext uri="{FF2B5EF4-FFF2-40B4-BE49-F238E27FC236}">
                <a16:creationId xmlns:a16="http://schemas.microsoft.com/office/drawing/2014/main" id="{CD6952E5-B32F-4176-87F4-9A73B371898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39775" y="136524"/>
            <a:ext cx="8229600" cy="773112"/>
          </a:xfrm>
          <a:ln/>
        </p:spPr>
        <p:txBody>
          <a:bodyPr lIns="91440" tIns="45720" rIns="91440" bIns="45720" anchor="ctr">
            <a:normAutofit/>
          </a:bodyPr>
          <a:lstStyle/>
          <a:p>
            <a:pPr algn="r" eaLnBrk="1" hangingPunct="1"/>
            <a:r>
              <a:rPr lang="en-GB" altLang="en-US" dirty="0">
                <a:solidFill>
                  <a:srgbClr val="FFFFFF"/>
                </a:solidFill>
                <a:latin typeface="Helvetica" panose="020B0604020202020204" pitchFamily="34" charset="0"/>
              </a:rPr>
              <a:t>Computer Systems</a:t>
            </a:r>
            <a:endParaRPr lang="en-US" altLang="en-US" dirty="0">
              <a:solidFill>
                <a:srgbClr val="FFFFFF"/>
              </a:solidFill>
              <a:latin typeface="Helvetica" panose="020B0604020202020204" pitchFamily="34" charset="0"/>
            </a:endParaRPr>
          </a:p>
        </p:txBody>
      </p:sp>
      <p:grpSp>
        <p:nvGrpSpPr>
          <p:cNvPr id="11268" name="Group 1">
            <a:extLst>
              <a:ext uri="{FF2B5EF4-FFF2-40B4-BE49-F238E27FC236}">
                <a16:creationId xmlns:a16="http://schemas.microsoft.com/office/drawing/2014/main" id="{20E1D1A2-B973-43A4-B786-D2DC15C19FED}"/>
              </a:ext>
            </a:extLst>
          </p:cNvPr>
          <p:cNvGrpSpPr>
            <a:grpSpLocks/>
          </p:cNvGrpSpPr>
          <p:nvPr/>
        </p:nvGrpSpPr>
        <p:grpSpPr bwMode="auto">
          <a:xfrm>
            <a:off x="455613" y="1777332"/>
            <a:ext cx="3490913" cy="2424113"/>
            <a:chOff x="0" y="0"/>
            <a:chExt cx="18307" cy="15549"/>
          </a:xfrm>
        </p:grpSpPr>
        <p:pic>
          <p:nvPicPr>
            <p:cNvPr id="11275" name="Picture 7">
              <a:extLst>
                <a:ext uri="{FF2B5EF4-FFF2-40B4-BE49-F238E27FC236}">
                  <a16:creationId xmlns:a16="http://schemas.microsoft.com/office/drawing/2014/main" id="{6F85A22E-AC90-4930-8740-8BE6EF7CD9B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8307" cy="143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76" name="Rectangle 8">
              <a:extLst>
                <a:ext uri="{FF2B5EF4-FFF2-40B4-BE49-F238E27FC236}">
                  <a16:creationId xmlns:a16="http://schemas.microsoft.com/office/drawing/2014/main" id="{065C5D1B-EB3B-4B3D-B619-391645C080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5" y="13241"/>
              <a:ext cx="15246" cy="2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just" eaLnBrk="1" hangingPunct="1">
                <a:spcBef>
                  <a:spcPts val="500"/>
                </a:spcBef>
                <a:spcAft>
                  <a:spcPts val="500"/>
                </a:spcAft>
                <a:buFontTx/>
                <a:buNone/>
              </a:pPr>
              <a:r>
                <a:rPr lang="en-US" altLang="en-US" sz="1400" dirty="0">
                  <a:latin typeface="+mn-lt"/>
                  <a:ea typeface="MS Mincho" panose="02020609040205080304" pitchFamily="49" charset="-128"/>
                </a:rPr>
                <a:t>Desktop/Tower System</a:t>
              </a:r>
              <a:endParaRPr lang="el-GR" altLang="en-US" sz="3600" dirty="0">
                <a:latin typeface="+mn-lt"/>
                <a:ea typeface="MS Mincho" panose="02020609040205080304" pitchFamily="49" charset="-128"/>
              </a:endParaRPr>
            </a:p>
          </p:txBody>
        </p:sp>
      </p:grpSp>
      <p:grpSp>
        <p:nvGrpSpPr>
          <p:cNvPr id="11269" name="Group 5">
            <a:extLst>
              <a:ext uri="{FF2B5EF4-FFF2-40B4-BE49-F238E27FC236}">
                <a16:creationId xmlns:a16="http://schemas.microsoft.com/office/drawing/2014/main" id="{1ECE74B0-C633-421C-808D-F823284D9CAE}"/>
              </a:ext>
            </a:extLst>
          </p:cNvPr>
          <p:cNvGrpSpPr>
            <a:grpSpLocks/>
          </p:cNvGrpSpPr>
          <p:nvPr/>
        </p:nvGrpSpPr>
        <p:grpSpPr bwMode="auto">
          <a:xfrm>
            <a:off x="455612" y="4099096"/>
            <a:ext cx="3490913" cy="2386012"/>
            <a:chOff x="0" y="0"/>
            <a:chExt cx="17693" cy="16215"/>
          </a:xfrm>
        </p:grpSpPr>
        <p:pic>
          <p:nvPicPr>
            <p:cNvPr id="11273" name="Picture 3" descr="laptop.jpg">
              <a:extLst>
                <a:ext uri="{FF2B5EF4-FFF2-40B4-BE49-F238E27FC236}">
                  <a16:creationId xmlns:a16="http://schemas.microsoft.com/office/drawing/2014/main" id="{E701E2A7-73FB-47FC-8883-70F23529B36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693" cy="14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74" name="Rectangle 4">
              <a:extLst>
                <a:ext uri="{FF2B5EF4-FFF2-40B4-BE49-F238E27FC236}">
                  <a16:creationId xmlns:a16="http://schemas.microsoft.com/office/drawing/2014/main" id="{5120E033-C9F5-4834-84FC-3D61C3B29F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89" y="13910"/>
              <a:ext cx="11785" cy="23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just" eaLnBrk="1" hangingPunct="1">
                <a:spcBef>
                  <a:spcPts val="500"/>
                </a:spcBef>
                <a:spcAft>
                  <a:spcPts val="500"/>
                </a:spcAft>
                <a:buFontTx/>
                <a:buNone/>
              </a:pPr>
              <a:r>
                <a:rPr lang="en-US" altLang="en-US" sz="1400" dirty="0">
                  <a:latin typeface="+mn-lt"/>
                  <a:ea typeface="MS Mincho" panose="02020609040205080304" pitchFamily="49" charset="-128"/>
                </a:rPr>
                <a:t>Laptop Computer</a:t>
              </a:r>
              <a:endParaRPr lang="el-GR" altLang="en-US" sz="3600" dirty="0">
                <a:latin typeface="+mn-lt"/>
                <a:ea typeface="MS Mincho" panose="02020609040205080304" pitchFamily="49" charset="-128"/>
              </a:endParaRPr>
            </a:p>
          </p:txBody>
        </p:sp>
      </p:grpSp>
      <p:grpSp>
        <p:nvGrpSpPr>
          <p:cNvPr id="11270" name="Group 8">
            <a:extLst>
              <a:ext uri="{FF2B5EF4-FFF2-40B4-BE49-F238E27FC236}">
                <a16:creationId xmlns:a16="http://schemas.microsoft.com/office/drawing/2014/main" id="{D64CF746-F069-44E9-8F23-EBDEC5F24A32}"/>
              </a:ext>
            </a:extLst>
          </p:cNvPr>
          <p:cNvGrpSpPr>
            <a:grpSpLocks/>
          </p:cNvGrpSpPr>
          <p:nvPr/>
        </p:nvGrpSpPr>
        <p:grpSpPr bwMode="auto">
          <a:xfrm>
            <a:off x="4634921" y="1882946"/>
            <a:ext cx="3282950" cy="4432300"/>
            <a:chOff x="0" y="0"/>
            <a:chExt cx="14460" cy="14770"/>
          </a:xfrm>
        </p:grpSpPr>
        <p:pic>
          <p:nvPicPr>
            <p:cNvPr id="11271" name="Picture 10" descr="mainframe computer.jpg">
              <a:extLst>
                <a:ext uri="{FF2B5EF4-FFF2-40B4-BE49-F238E27FC236}">
                  <a16:creationId xmlns:a16="http://schemas.microsoft.com/office/drawing/2014/main" id="{61EDF3AD-CA33-4CF5-B604-325F20853CD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3273" cy="124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72" name="Rectangle 11">
              <a:extLst>
                <a:ext uri="{FF2B5EF4-FFF2-40B4-BE49-F238E27FC236}">
                  <a16:creationId xmlns:a16="http://schemas.microsoft.com/office/drawing/2014/main" id="{D9A4B21E-4A58-47E8-A7D5-2194FE12E6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" y="12462"/>
              <a:ext cx="14442" cy="2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just" eaLnBrk="1" hangingPunct="1">
                <a:spcBef>
                  <a:spcPts val="500"/>
                </a:spcBef>
                <a:spcAft>
                  <a:spcPts val="500"/>
                </a:spcAft>
                <a:buFontTx/>
                <a:buNone/>
              </a:pPr>
              <a:r>
                <a:rPr lang="en-US" altLang="en-US" sz="1400" dirty="0">
                  <a:latin typeface="+mn-lt"/>
                  <a:ea typeface="MS Mincho" panose="02020609040205080304" pitchFamily="49" charset="-128"/>
                </a:rPr>
                <a:t>Mainframe Computer</a:t>
              </a:r>
              <a:endParaRPr lang="el-GR" altLang="en-US" sz="3600" dirty="0">
                <a:latin typeface="+mn-lt"/>
                <a:ea typeface="MS Mincho" panose="02020609040205080304" pitchFamily="49" charset="-128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74241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Title 1">
            <a:extLst>
              <a:ext uri="{FF2B5EF4-FFF2-40B4-BE49-F238E27FC236}">
                <a16:creationId xmlns:a16="http://schemas.microsoft.com/office/drawing/2014/main" id="{E95C23CC-1925-4463-AE63-3406BA1DF7A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39775" y="136524"/>
            <a:ext cx="8229600" cy="773112"/>
          </a:xfrm>
          <a:ln/>
        </p:spPr>
        <p:txBody>
          <a:bodyPr lIns="91440" tIns="45720" rIns="91440" bIns="45720" anchor="ctr">
            <a:normAutofit/>
          </a:bodyPr>
          <a:lstStyle/>
          <a:p>
            <a:pPr algn="r" eaLnBrk="1" hangingPunct="1"/>
            <a:r>
              <a:rPr lang="en-GB" altLang="en-US" dirty="0">
                <a:solidFill>
                  <a:srgbClr val="FFFFFF"/>
                </a:solidFill>
                <a:latin typeface="Helvetica" panose="020B0604020202020204" pitchFamily="34" charset="0"/>
              </a:rPr>
              <a:t>Tablet Devices</a:t>
            </a:r>
            <a:endParaRPr lang="en-US" altLang="en-US" dirty="0">
              <a:solidFill>
                <a:srgbClr val="FFFFFF"/>
              </a:solidFill>
              <a:latin typeface="Helvetica" panose="020B0604020202020204" pitchFamily="34" charset="0"/>
            </a:endParaRPr>
          </a:p>
        </p:txBody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5D4C86C1-F950-4FBE-8F2B-0090FC3C24D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01571" y="1271166"/>
            <a:ext cx="7886700" cy="4351338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 dirty="0"/>
              <a:t>A tablet computer is a device that is operated by touching the screen rather than using a keyboard or mouse</a:t>
            </a:r>
            <a:r>
              <a:rPr lang="el-GR" altLang="en-US" dirty="0"/>
              <a:t> </a:t>
            </a:r>
            <a:endParaRPr lang="en-GB" altLang="en-US" dirty="0"/>
          </a:p>
        </p:txBody>
      </p:sp>
      <p:grpSp>
        <p:nvGrpSpPr>
          <p:cNvPr id="13317" name="Group 4">
            <a:extLst>
              <a:ext uri="{FF2B5EF4-FFF2-40B4-BE49-F238E27FC236}">
                <a16:creationId xmlns:a16="http://schemas.microsoft.com/office/drawing/2014/main" id="{E515ECE1-1956-409B-8B79-147CB42C3464}"/>
              </a:ext>
            </a:extLst>
          </p:cNvPr>
          <p:cNvGrpSpPr>
            <a:grpSpLocks/>
          </p:cNvGrpSpPr>
          <p:nvPr/>
        </p:nvGrpSpPr>
        <p:grpSpPr bwMode="auto">
          <a:xfrm>
            <a:off x="457200" y="2735684"/>
            <a:ext cx="8229600" cy="2937873"/>
            <a:chOff x="0" y="0"/>
            <a:chExt cx="76935" cy="19174"/>
          </a:xfrm>
        </p:grpSpPr>
        <p:pic>
          <p:nvPicPr>
            <p:cNvPr id="13318" name="Picture 118">
              <a:extLst>
                <a:ext uri="{FF2B5EF4-FFF2-40B4-BE49-F238E27FC236}">
                  <a16:creationId xmlns:a16="http://schemas.microsoft.com/office/drawing/2014/main" id="{E18A9255-5EA0-4A73-93A9-3707824C077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06"/>
              <a:ext cx="16823" cy="154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19" name="Picture 119">
              <a:extLst>
                <a:ext uri="{FF2B5EF4-FFF2-40B4-BE49-F238E27FC236}">
                  <a16:creationId xmlns:a16="http://schemas.microsoft.com/office/drawing/2014/main" id="{2363499D-ED56-4736-AC43-F115D3E92E8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823" y="606"/>
              <a:ext cx="16877" cy="168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20" name="Picture 123" descr="galaxy tablet.jpg">
              <a:extLst>
                <a:ext uri="{FF2B5EF4-FFF2-40B4-BE49-F238E27FC236}">
                  <a16:creationId xmlns:a16="http://schemas.microsoft.com/office/drawing/2014/main" id="{F2F009FA-14C9-43D1-8E39-1B287251910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142" y="606"/>
              <a:ext cx="22023" cy="164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21" name="Picture 124" descr="tablet.jpg">
              <a:extLst>
                <a:ext uri="{FF2B5EF4-FFF2-40B4-BE49-F238E27FC236}">
                  <a16:creationId xmlns:a16="http://schemas.microsoft.com/office/drawing/2014/main" id="{B3B496C7-6F5D-451C-A4FD-2A200FD993B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165" y="0"/>
              <a:ext cx="21770" cy="184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22" name="Rectangle 125">
              <a:extLst>
                <a:ext uri="{FF2B5EF4-FFF2-40B4-BE49-F238E27FC236}">
                  <a16:creationId xmlns:a16="http://schemas.microsoft.com/office/drawing/2014/main" id="{ED3072F0-899F-475D-9AE4-37F138072E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68" y="17165"/>
              <a:ext cx="25623" cy="20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500"/>
                </a:spcBef>
                <a:spcAft>
                  <a:spcPts val="500"/>
                </a:spcAft>
                <a:buFontTx/>
                <a:buNone/>
              </a:pPr>
              <a:r>
                <a:rPr lang="en-US" altLang="en-US" sz="1400" dirty="0">
                  <a:latin typeface="+mn-lt"/>
                  <a:ea typeface="MS Mincho" panose="02020609040205080304" pitchFamily="49" charset="-128"/>
                </a:rPr>
                <a:t>Tablet PC</a:t>
              </a:r>
              <a:r>
                <a:rPr lang="en-US" altLang="ja-JP" sz="1400" dirty="0">
                  <a:latin typeface="+mn-lt"/>
                  <a:ea typeface="MS Mincho" panose="02020609040205080304" pitchFamily="49" charset="-128"/>
                </a:rPr>
                <a:t>s</a:t>
              </a:r>
              <a:endParaRPr lang="el-GR" altLang="en-US" sz="1400" dirty="0">
                <a:latin typeface="+mn-lt"/>
                <a:ea typeface="MS Mincho" panose="02020609040205080304" pitchFamily="49" charset="-128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8773683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6" name="Title 1">
            <a:extLst>
              <a:ext uri="{FF2B5EF4-FFF2-40B4-BE49-F238E27FC236}">
                <a16:creationId xmlns:a16="http://schemas.microsoft.com/office/drawing/2014/main" id="{C1ECD80B-694A-9624-1EF9-D364479C19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11624"/>
            <a:ext cx="7886700" cy="898606"/>
          </a:xfrm>
        </p:spPr>
        <p:txBody>
          <a:bodyPr/>
          <a:lstStyle/>
          <a:p>
            <a:pPr algn="ctr"/>
            <a:r>
              <a:rPr lang="en-US" dirty="0"/>
              <a:t>Storage Devices</a:t>
            </a:r>
          </a:p>
        </p:txBody>
      </p:sp>
      <p:pic>
        <p:nvPicPr>
          <p:cNvPr id="48" name="Graphic 47" descr="Clipboard outline">
            <a:extLst>
              <a:ext uri="{FF2B5EF4-FFF2-40B4-BE49-F238E27FC236}">
                <a16:creationId xmlns:a16="http://schemas.microsoft.com/office/drawing/2014/main" id="{0C4E9F97-B626-404E-858E-6C1C4BDCC6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28900" y="2286876"/>
            <a:ext cx="3886200" cy="38862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989450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itle 1">
            <a:extLst>
              <a:ext uri="{FF2B5EF4-FFF2-40B4-BE49-F238E27FC236}">
                <a16:creationId xmlns:a16="http://schemas.microsoft.com/office/drawing/2014/main" id="{514AA53C-82F5-45F4-AD1D-52DB9E82E79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39775" y="136524"/>
            <a:ext cx="8229600" cy="773112"/>
          </a:xfrm>
          <a:ln/>
        </p:spPr>
        <p:txBody>
          <a:bodyPr lIns="91440" tIns="45720" rIns="91440" bIns="45720" anchor="ctr">
            <a:normAutofit/>
          </a:bodyPr>
          <a:lstStyle/>
          <a:p>
            <a:pPr marL="342900" indent="-342900" algn="r" eaLnBrk="1" hangingPunct="1"/>
            <a: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Hard Disks and Solid State Disks</a:t>
            </a:r>
          </a:p>
        </p:txBody>
      </p:sp>
      <p:sp>
        <p:nvSpPr>
          <p:cNvPr id="16388" name="Content Placeholder 2">
            <a:extLst>
              <a:ext uri="{FF2B5EF4-FFF2-40B4-BE49-F238E27FC236}">
                <a16:creationId xmlns:a16="http://schemas.microsoft.com/office/drawing/2014/main" id="{390ED28C-7F46-41EA-8502-08ED7F55E13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58800" y="1812950"/>
            <a:ext cx="7886700" cy="4351338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en-US" altLang="en-US" i="1" dirty="0"/>
              <a:t>Hard drives are the major storage device within computer systems</a:t>
            </a:r>
            <a:r>
              <a:rPr lang="el-GR" altLang="en-US" dirty="0"/>
              <a:t> </a:t>
            </a:r>
            <a:endParaRPr lang="en-US" altLang="en-US" dirty="0"/>
          </a:p>
        </p:txBody>
      </p:sp>
      <p:pic>
        <p:nvPicPr>
          <p:cNvPr id="16389" name="Picture 12">
            <a:extLst>
              <a:ext uri="{FF2B5EF4-FFF2-40B4-BE49-F238E27FC236}">
                <a16:creationId xmlns:a16="http://schemas.microsoft.com/office/drawing/2014/main" id="{6FBBD930-A3B1-4D1C-8011-CE57799381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0" y="3176588"/>
            <a:ext cx="2446338" cy="213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390" name="Group 17">
            <a:extLst>
              <a:ext uri="{FF2B5EF4-FFF2-40B4-BE49-F238E27FC236}">
                <a16:creationId xmlns:a16="http://schemas.microsoft.com/office/drawing/2014/main" id="{D2A78A09-7EA6-4D29-8245-D5E40C80AF51}"/>
              </a:ext>
            </a:extLst>
          </p:cNvPr>
          <p:cNvGrpSpPr>
            <a:grpSpLocks/>
          </p:cNvGrpSpPr>
          <p:nvPr/>
        </p:nvGrpSpPr>
        <p:grpSpPr bwMode="auto">
          <a:xfrm>
            <a:off x="3911600" y="2876550"/>
            <a:ext cx="1803400" cy="2778125"/>
            <a:chOff x="0" y="0"/>
            <a:chExt cx="15280" cy="19001"/>
          </a:xfrm>
        </p:grpSpPr>
        <p:pic>
          <p:nvPicPr>
            <p:cNvPr id="16394" name="Picture 18" descr="hard disk1.jpg">
              <a:extLst>
                <a:ext uri="{FF2B5EF4-FFF2-40B4-BE49-F238E27FC236}">
                  <a16:creationId xmlns:a16="http://schemas.microsoft.com/office/drawing/2014/main" id="{AC27D98A-B8C7-4073-A840-5C18AA9ADA5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5280" cy="15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395" name="Rectangle 19">
              <a:extLst>
                <a:ext uri="{FF2B5EF4-FFF2-40B4-BE49-F238E27FC236}">
                  <a16:creationId xmlns:a16="http://schemas.microsoft.com/office/drawing/2014/main" id="{4A26486C-0ABD-4578-877A-E4A917D983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5305"/>
              <a:ext cx="13506" cy="36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500"/>
                </a:spcBef>
                <a:spcAft>
                  <a:spcPts val="500"/>
                </a:spcAft>
                <a:buFontTx/>
                <a:buNone/>
              </a:pPr>
              <a:r>
                <a:rPr lang="en-US" altLang="en-US" sz="900" dirty="0">
                  <a:latin typeface="Verdana" panose="020B0604030504040204" pitchFamily="34" charset="0"/>
                  <a:ea typeface="MS Mincho" panose="02020609040205080304" pitchFamily="49" charset="-128"/>
                </a:rPr>
                <a:t>Computer Hard Disk</a:t>
              </a:r>
              <a:endParaRPr lang="en-GB" altLang="en-US" sz="1000" dirty="0">
                <a:latin typeface="Times" panose="02020603050405020304" pitchFamily="18" charset="0"/>
                <a:ea typeface="MS Mincho" panose="02020609040205080304" pitchFamily="49" charset="-128"/>
              </a:endParaRPr>
            </a:p>
            <a:p>
              <a:pPr algn="ctr" eaLnBrk="1" hangingPunct="1">
                <a:spcBef>
                  <a:spcPts val="500"/>
                </a:spcBef>
                <a:spcAft>
                  <a:spcPts val="500"/>
                </a:spcAft>
                <a:buFontTx/>
                <a:buNone/>
              </a:pPr>
              <a:r>
                <a:rPr lang="en-US" altLang="en-US" sz="900" dirty="0">
                  <a:latin typeface="Verdana" panose="020B0604030504040204" pitchFamily="34" charset="0"/>
                  <a:ea typeface="MS Mincho" panose="02020609040205080304" pitchFamily="49" charset="-128"/>
                </a:rPr>
                <a:t>Internal View</a:t>
              </a:r>
              <a:endParaRPr lang="el-GR" altLang="en-US" sz="1800">
                <a:latin typeface="Arial" panose="020B0604020202020204" pitchFamily="34" charset="0"/>
                <a:ea typeface="MS Mincho" panose="02020609040205080304" pitchFamily="49" charset="-128"/>
              </a:endParaRPr>
            </a:p>
          </p:txBody>
        </p:sp>
      </p:grpSp>
      <p:grpSp>
        <p:nvGrpSpPr>
          <p:cNvPr id="16391" name="Group 20">
            <a:extLst>
              <a:ext uri="{FF2B5EF4-FFF2-40B4-BE49-F238E27FC236}">
                <a16:creationId xmlns:a16="http://schemas.microsoft.com/office/drawing/2014/main" id="{F6A45479-3343-43C8-8A95-2F67EB76BEDF}"/>
              </a:ext>
            </a:extLst>
          </p:cNvPr>
          <p:cNvGrpSpPr>
            <a:grpSpLocks/>
          </p:cNvGrpSpPr>
          <p:nvPr/>
        </p:nvGrpSpPr>
        <p:grpSpPr bwMode="auto">
          <a:xfrm>
            <a:off x="6421438" y="3241675"/>
            <a:ext cx="1587500" cy="1930400"/>
            <a:chOff x="0" y="0"/>
            <a:chExt cx="12698" cy="14525"/>
          </a:xfrm>
        </p:grpSpPr>
        <p:pic>
          <p:nvPicPr>
            <p:cNvPr id="16392" name="Picture 121" descr="ssd.jpg">
              <a:extLst>
                <a:ext uri="{FF2B5EF4-FFF2-40B4-BE49-F238E27FC236}">
                  <a16:creationId xmlns:a16="http://schemas.microsoft.com/office/drawing/2014/main" id="{E055630B-BD4C-4AF0-B320-9489A2CEF59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698" cy="120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393" name="Rectangle 122">
              <a:extLst>
                <a:ext uri="{FF2B5EF4-FFF2-40B4-BE49-F238E27FC236}">
                  <a16:creationId xmlns:a16="http://schemas.microsoft.com/office/drawing/2014/main" id="{EDD08F8A-CFB5-4B4F-A00E-8C14E7124B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3" y="12220"/>
              <a:ext cx="10967" cy="23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just" eaLnBrk="1" hangingPunct="1">
                <a:spcBef>
                  <a:spcPts val="500"/>
                </a:spcBef>
                <a:spcAft>
                  <a:spcPts val="500"/>
                </a:spcAft>
                <a:buFontTx/>
                <a:buNone/>
              </a:pPr>
              <a:r>
                <a:rPr lang="en-US" altLang="en-US" sz="900" dirty="0">
                  <a:latin typeface="Verdana" panose="020B0604030504040204" pitchFamily="34" charset="0"/>
                  <a:ea typeface="MS Mincho" panose="02020609040205080304" pitchFamily="49" charset="-128"/>
                </a:rPr>
                <a:t>Solid State Disk</a:t>
              </a:r>
              <a:endParaRPr lang="el-GR" altLang="en-US" sz="1800">
                <a:latin typeface="Arial" panose="020B0604020202020204" pitchFamily="34" charset="0"/>
                <a:ea typeface="MS Mincho" panose="02020609040205080304" pitchFamily="49" charset="-128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86289878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4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PPT_theme_v7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Helvetic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theme_v7" id="{8CEAEF11-8DD7-42E4-8B50-E070E61E085B}" vid="{180C96AB-83AB-43A3-9AD5-620A1EA018F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PPT_theme_v7</Template>
  <TotalTime>72</TotalTime>
  <Words>2186</Words>
  <Application>Microsoft Office PowerPoint</Application>
  <PresentationFormat>On-screen Show (4:3)</PresentationFormat>
  <Paragraphs>285</Paragraphs>
  <Slides>49</Slides>
  <Notes>40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7" baseType="lpstr">
      <vt:lpstr>Arial</vt:lpstr>
      <vt:lpstr>Calibri</vt:lpstr>
      <vt:lpstr>Georgia</vt:lpstr>
      <vt:lpstr>Helvetica</vt:lpstr>
      <vt:lpstr>Times</vt:lpstr>
      <vt:lpstr>Times New Roman</vt:lpstr>
      <vt:lpstr>Verdana</vt:lpstr>
      <vt:lpstr>PPT_theme_v7</vt:lpstr>
      <vt:lpstr>  </vt:lpstr>
      <vt:lpstr>Session Objectives</vt:lpstr>
      <vt:lpstr>Evidence Sources</vt:lpstr>
      <vt:lpstr>Knowledge Test </vt:lpstr>
      <vt:lpstr>Computer Systems</vt:lpstr>
      <vt:lpstr>Computer Systems</vt:lpstr>
      <vt:lpstr>Tablet Devices</vt:lpstr>
      <vt:lpstr>Storage Devices</vt:lpstr>
      <vt:lpstr>Hard Disks and Solid State Disks</vt:lpstr>
      <vt:lpstr>PowerPoint Presentation</vt:lpstr>
      <vt:lpstr>Removable Media </vt:lpstr>
      <vt:lpstr>Memory Cards</vt:lpstr>
      <vt:lpstr>USB Data Storage Devices</vt:lpstr>
      <vt:lpstr>USB Data Storage Devices</vt:lpstr>
      <vt:lpstr>USB Data Storage Devices</vt:lpstr>
      <vt:lpstr>Data Storage Tape Disks</vt:lpstr>
      <vt:lpstr>Peripheral Devices</vt:lpstr>
      <vt:lpstr>Photocopiers</vt:lpstr>
      <vt:lpstr>Mobile Telephones</vt:lpstr>
      <vt:lpstr>Mobile Telephones</vt:lpstr>
      <vt:lpstr>Photo and Video Recording</vt:lpstr>
      <vt:lpstr>Digital Video Cameras</vt:lpstr>
      <vt:lpstr>Video Recorders</vt:lpstr>
      <vt:lpstr>Digital Audio Recorders</vt:lpstr>
      <vt:lpstr>CCTV Cameras</vt:lpstr>
      <vt:lpstr>Portable Media Players</vt:lpstr>
      <vt:lpstr>Video Games Consoles</vt:lpstr>
      <vt:lpstr>GPS Receivers</vt:lpstr>
      <vt:lpstr>Potential Evidence</vt:lpstr>
      <vt:lpstr>Potential Evidence</vt:lpstr>
      <vt:lpstr>PowerPoint Presentation</vt:lpstr>
      <vt:lpstr>Computer Networks</vt:lpstr>
      <vt:lpstr>Computer Networks</vt:lpstr>
      <vt:lpstr>Network Types</vt:lpstr>
      <vt:lpstr>Terminology and Devices </vt:lpstr>
      <vt:lpstr>Network Attached Storage (NAS) </vt:lpstr>
      <vt:lpstr>Network Interface Controller (NIC) </vt:lpstr>
      <vt:lpstr>Network Hub </vt:lpstr>
      <vt:lpstr>Network Switch </vt:lpstr>
      <vt:lpstr>Network Router </vt:lpstr>
      <vt:lpstr>Server </vt:lpstr>
      <vt:lpstr>Firewall</vt:lpstr>
      <vt:lpstr>Access Point </vt:lpstr>
      <vt:lpstr>Things are not always straight forward …</vt:lpstr>
      <vt:lpstr>PowerPoint Presentation</vt:lpstr>
      <vt:lpstr>PowerPoint Presentation</vt:lpstr>
      <vt:lpstr>PowerPoint Presentation</vt:lpstr>
      <vt:lpstr>Session Objectives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</dc:title>
  <dc:creator>Terry Baker</dc:creator>
  <cp:lastModifiedBy>Hortensia Pasalau</cp:lastModifiedBy>
  <cp:revision>6</cp:revision>
  <dcterms:created xsi:type="dcterms:W3CDTF">2020-01-23T00:19:57Z</dcterms:created>
  <dcterms:modified xsi:type="dcterms:W3CDTF">2023-11-14T10:28:52Z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75F29C20-07C8-4B93-AC38-579D554A4D0B</vt:lpwstr>
  </property>
  <property fmtid="{D5CDD505-2E9C-101B-9397-08002B2CF9AE}" pid="3" name="ArticulatePath">
    <vt:lpwstr>Session 6 Evidence Sources Computer Systems and Networks</vt:lpwstr>
  </property>
</Properties>
</file>